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Arial Bold" panose="020B0704020202020204" pitchFamily="34" charset="0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25C57A-4DB2-483E-AB9C-4BE9456EBEA3}" v="2" dt="2026-02-25T13:51:57.0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6" d="100"/>
          <a:sy n="56" d="100"/>
        </p:scale>
        <p:origin x="80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DC21E2-BB85-4403-9F86-13E52C27BECD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83D3C-031A-45BA-93E4-4094B47B64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374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872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939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9466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791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353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0378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080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9911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045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061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876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83D3C-031A-45BA-93E4-4094B47B644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6489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0800000">
            <a:off x="1707930" y="1708616"/>
            <a:ext cx="1331655" cy="883735"/>
          </a:xfrm>
          <a:custGeom>
            <a:avLst/>
            <a:gdLst/>
            <a:ahLst/>
            <a:cxnLst/>
            <a:rect l="l" t="t" r="r" b="b"/>
            <a:pathLst>
              <a:path w="1331655" h="883735">
                <a:moveTo>
                  <a:pt x="0" y="0"/>
                </a:moveTo>
                <a:lnTo>
                  <a:pt x="1331655" y="0"/>
                </a:lnTo>
                <a:lnTo>
                  <a:pt x="1331655" y="883734"/>
                </a:lnTo>
                <a:lnTo>
                  <a:pt x="0" y="8837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028700" y="5455115"/>
            <a:ext cx="5527759" cy="4082466"/>
            <a:chOff x="0" y="0"/>
            <a:chExt cx="812800" cy="60028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600285"/>
            </a:xfrm>
            <a:custGeom>
              <a:avLst/>
              <a:gdLst/>
              <a:ahLst/>
              <a:cxnLst/>
              <a:rect l="l" t="t" r="r" b="b"/>
              <a:pathLst>
                <a:path w="812800" h="600285">
                  <a:moveTo>
                    <a:pt x="0" y="0"/>
                  </a:moveTo>
                  <a:lnTo>
                    <a:pt x="812800" y="0"/>
                  </a:lnTo>
                  <a:lnTo>
                    <a:pt x="812800" y="600285"/>
                  </a:lnTo>
                  <a:lnTo>
                    <a:pt x="0" y="600285"/>
                  </a:lnTo>
                  <a:close/>
                </a:path>
              </a:pathLst>
            </a:custGeom>
            <a:blipFill>
              <a:blip r:embed="rId5"/>
              <a:stretch>
                <a:fillRect l="-15647" r="-1564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Freeform 7"/>
          <p:cNvSpPr/>
          <p:nvPr/>
        </p:nvSpPr>
        <p:spPr>
          <a:xfrm>
            <a:off x="13781191" y="6580583"/>
            <a:ext cx="1331655" cy="883735"/>
          </a:xfrm>
          <a:custGeom>
            <a:avLst/>
            <a:gdLst/>
            <a:ahLst/>
            <a:cxnLst/>
            <a:rect l="l" t="t" r="r" b="b"/>
            <a:pathLst>
              <a:path w="1331655" h="883735">
                <a:moveTo>
                  <a:pt x="0" y="0"/>
                </a:moveTo>
                <a:lnTo>
                  <a:pt x="1331655" y="0"/>
                </a:lnTo>
                <a:lnTo>
                  <a:pt x="1331655" y="883735"/>
                </a:lnTo>
                <a:lnTo>
                  <a:pt x="0" y="8837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8" name="Group 8"/>
          <p:cNvGrpSpPr/>
          <p:nvPr/>
        </p:nvGrpSpPr>
        <p:grpSpPr>
          <a:xfrm>
            <a:off x="7859911" y="6720652"/>
            <a:ext cx="2678244" cy="743666"/>
            <a:chOff x="0" y="0"/>
            <a:chExt cx="705381" cy="195863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05381" cy="195863"/>
            </a:xfrm>
            <a:custGeom>
              <a:avLst/>
              <a:gdLst/>
              <a:ahLst/>
              <a:cxnLst/>
              <a:rect l="l" t="t" r="r" b="b"/>
              <a:pathLst>
                <a:path w="705381" h="195863">
                  <a:moveTo>
                    <a:pt x="0" y="0"/>
                  </a:moveTo>
                  <a:lnTo>
                    <a:pt x="705381" y="0"/>
                  </a:lnTo>
                  <a:lnTo>
                    <a:pt x="705381" y="195863"/>
                  </a:lnTo>
                  <a:lnTo>
                    <a:pt x="0" y="195863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705381" cy="233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707930" y="809722"/>
            <a:ext cx="15208470" cy="28760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700"/>
              </a:lnSpc>
              <a:spcBef>
                <a:spcPct val="0"/>
              </a:spcBef>
            </a:pPr>
            <a:r>
              <a:rPr lang="en-US" sz="5500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    Eco-Efficiency vs. Profitability:</a:t>
            </a:r>
          </a:p>
          <a:p>
            <a:pPr algn="l">
              <a:lnSpc>
                <a:spcPts val="7700"/>
              </a:lnSpc>
              <a:spcBef>
                <a:spcPct val="0"/>
              </a:spcBef>
            </a:pPr>
            <a:r>
              <a:rPr lang="en-US" sz="5500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 Food Waste &amp; Circular Economy Efficacy in the Contemporary Hotel Sector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850628" y="5760632"/>
            <a:ext cx="11284972" cy="36721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26112" lvl="1" indent="-313056" algn="l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Student Name: Elena Boboc</a:t>
            </a:r>
          </a:p>
          <a:p>
            <a:pPr marL="626112" lvl="1" indent="-313056" algn="l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Student Number: 2206217</a:t>
            </a:r>
          </a:p>
          <a:p>
            <a:pPr marL="626112" lvl="1" indent="-313056" algn="l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Module: Contemporary Themes in the Hotel and Hospitality Sector </a:t>
            </a:r>
          </a:p>
          <a:p>
            <a:pPr marL="626112" lvl="1" indent="-313056" algn="l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 Code: BMIH6001</a:t>
            </a:r>
          </a:p>
          <a:p>
            <a:pPr marL="626112" lvl="1" indent="-313056" algn="l">
              <a:lnSpc>
                <a:spcPts val="4060"/>
              </a:lnSpc>
              <a:buFont typeface="Arial"/>
              <a:buChar char="•"/>
            </a:pPr>
            <a:r>
              <a:rPr lang="en-US" sz="29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Lead Lecturer: Dr. Ernest </a:t>
            </a:r>
            <a:r>
              <a:rPr lang="en-US" sz="29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Wavei</a:t>
            </a:r>
            <a:endParaRPr lang="en-US" sz="29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l">
              <a:lnSpc>
                <a:spcPts val="4480"/>
              </a:lnSpc>
              <a:spcBef>
                <a:spcPct val="0"/>
              </a:spcBef>
            </a:pPr>
            <a:endParaRPr lang="en-US" sz="29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396817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Service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510909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Portfolio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6250018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Contact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821779" y="7200900"/>
            <a:ext cx="3086100" cy="30861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600950" y="1610637"/>
            <a:ext cx="5527759" cy="7065725"/>
            <a:chOff x="0" y="0"/>
            <a:chExt cx="812800" cy="103894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1038942"/>
            </a:xfrm>
            <a:custGeom>
              <a:avLst/>
              <a:gdLst/>
              <a:ahLst/>
              <a:cxnLst/>
              <a:rect l="l" t="t" r="r" b="b"/>
              <a:pathLst>
                <a:path w="812800" h="1038942">
                  <a:moveTo>
                    <a:pt x="0" y="0"/>
                  </a:moveTo>
                  <a:lnTo>
                    <a:pt x="812800" y="0"/>
                  </a:lnTo>
                  <a:lnTo>
                    <a:pt x="812800" y="1038942"/>
                  </a:lnTo>
                  <a:lnTo>
                    <a:pt x="0" y="1038942"/>
                  </a:lnTo>
                  <a:close/>
                </a:path>
              </a:pathLst>
            </a:custGeom>
            <a:blipFill>
              <a:blip r:embed="rId3"/>
              <a:stretch>
                <a:fillRect t="-2218" b="-221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3619001" y="3431404"/>
            <a:ext cx="3989477" cy="3424193"/>
            <a:chOff x="0" y="0"/>
            <a:chExt cx="812800" cy="697631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697631"/>
            </a:xfrm>
            <a:custGeom>
              <a:avLst/>
              <a:gdLst/>
              <a:ahLst/>
              <a:cxnLst/>
              <a:rect l="l" t="t" r="r" b="b"/>
              <a:pathLst>
                <a:path w="812800" h="697631">
                  <a:moveTo>
                    <a:pt x="0" y="0"/>
                  </a:moveTo>
                  <a:lnTo>
                    <a:pt x="812800" y="0"/>
                  </a:lnTo>
                  <a:lnTo>
                    <a:pt x="812800" y="697631"/>
                  </a:lnTo>
                  <a:lnTo>
                    <a:pt x="0" y="697631"/>
                  </a:lnTo>
                  <a:close/>
                </a:path>
              </a:pathLst>
            </a:custGeom>
            <a:blipFill>
              <a:blip r:embed="rId4"/>
              <a:stretch>
                <a:fillRect l="-14314" r="-1431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605773" y="2978086"/>
            <a:ext cx="6712276" cy="1521147"/>
            <a:chOff x="0" y="0"/>
            <a:chExt cx="1381127" cy="31299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381127" cy="312993"/>
            </a:xfrm>
            <a:custGeom>
              <a:avLst/>
              <a:gdLst/>
              <a:ahLst/>
              <a:cxnLst/>
              <a:rect l="l" t="t" r="r" b="b"/>
              <a:pathLst>
                <a:path w="1381127" h="312993">
                  <a:moveTo>
                    <a:pt x="22527" y="0"/>
                  </a:moveTo>
                  <a:lnTo>
                    <a:pt x="1358600" y="0"/>
                  </a:lnTo>
                  <a:cubicBezTo>
                    <a:pt x="1371041" y="0"/>
                    <a:pt x="1381127" y="10086"/>
                    <a:pt x="1381127" y="22527"/>
                  </a:cubicBezTo>
                  <a:lnTo>
                    <a:pt x="1381127" y="290466"/>
                  </a:lnTo>
                  <a:cubicBezTo>
                    <a:pt x="1381127" y="302907"/>
                    <a:pt x="1371041" y="312993"/>
                    <a:pt x="1358600" y="312993"/>
                  </a:cubicBezTo>
                  <a:lnTo>
                    <a:pt x="22527" y="312993"/>
                  </a:lnTo>
                  <a:cubicBezTo>
                    <a:pt x="10086" y="312993"/>
                    <a:pt x="0" y="302907"/>
                    <a:pt x="0" y="290466"/>
                  </a:cubicBezTo>
                  <a:lnTo>
                    <a:pt x="0" y="22527"/>
                  </a:lnTo>
                  <a:cubicBezTo>
                    <a:pt x="0" y="10086"/>
                    <a:pt x="10086" y="0"/>
                    <a:pt x="22527" y="0"/>
                  </a:cubicBezTo>
                  <a:close/>
                </a:path>
              </a:pathLst>
            </a:custGeom>
            <a:solidFill>
              <a:srgbClr val="D15B2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66675"/>
              <a:ext cx="1381127" cy="3796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Balancing premium guest experiences with the ethical demands of Net-Zero targets.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028700" y="1467762"/>
            <a:ext cx="4943177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Introduction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605773" y="4956433"/>
            <a:ext cx="6712276" cy="1393887"/>
            <a:chOff x="0" y="0"/>
            <a:chExt cx="1381127" cy="286808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381127" cy="286808"/>
            </a:xfrm>
            <a:custGeom>
              <a:avLst/>
              <a:gdLst/>
              <a:ahLst/>
              <a:cxnLst/>
              <a:rect l="l" t="t" r="r" b="b"/>
              <a:pathLst>
                <a:path w="1381127" h="286808">
                  <a:moveTo>
                    <a:pt x="22527" y="0"/>
                  </a:moveTo>
                  <a:lnTo>
                    <a:pt x="1358600" y="0"/>
                  </a:lnTo>
                  <a:cubicBezTo>
                    <a:pt x="1371041" y="0"/>
                    <a:pt x="1381127" y="10086"/>
                    <a:pt x="1381127" y="22527"/>
                  </a:cubicBezTo>
                  <a:lnTo>
                    <a:pt x="1381127" y="264281"/>
                  </a:lnTo>
                  <a:cubicBezTo>
                    <a:pt x="1381127" y="276722"/>
                    <a:pt x="1371041" y="286808"/>
                    <a:pt x="1358600" y="286808"/>
                  </a:cubicBezTo>
                  <a:lnTo>
                    <a:pt x="22527" y="286808"/>
                  </a:lnTo>
                  <a:cubicBezTo>
                    <a:pt x="10086" y="286808"/>
                    <a:pt x="0" y="276722"/>
                    <a:pt x="0" y="264281"/>
                  </a:cubicBezTo>
                  <a:lnTo>
                    <a:pt x="0" y="22527"/>
                  </a:lnTo>
                  <a:cubicBezTo>
                    <a:pt x="0" y="10086"/>
                    <a:pt x="10086" y="0"/>
                    <a:pt x="22527" y="0"/>
                  </a:cubicBezTo>
                  <a:close/>
                </a:path>
              </a:pathLst>
            </a:custGeom>
            <a:solidFill>
              <a:srgbClr val="D15B2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66675"/>
              <a:ext cx="1381127" cy="3534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Transitioning sustainability from a "marketing tool" to a "management dimension."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05773" y="6806192"/>
            <a:ext cx="6712276" cy="1524449"/>
            <a:chOff x="0" y="0"/>
            <a:chExt cx="1381127" cy="31367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381127" cy="313673"/>
            </a:xfrm>
            <a:custGeom>
              <a:avLst/>
              <a:gdLst/>
              <a:ahLst/>
              <a:cxnLst/>
              <a:rect l="l" t="t" r="r" b="b"/>
              <a:pathLst>
                <a:path w="1381127" h="313673">
                  <a:moveTo>
                    <a:pt x="22527" y="0"/>
                  </a:moveTo>
                  <a:lnTo>
                    <a:pt x="1358600" y="0"/>
                  </a:lnTo>
                  <a:cubicBezTo>
                    <a:pt x="1371041" y="0"/>
                    <a:pt x="1381127" y="10086"/>
                    <a:pt x="1381127" y="22527"/>
                  </a:cubicBezTo>
                  <a:lnTo>
                    <a:pt x="1381127" y="291145"/>
                  </a:lnTo>
                  <a:cubicBezTo>
                    <a:pt x="1381127" y="303587"/>
                    <a:pt x="1371041" y="313673"/>
                    <a:pt x="1358600" y="313673"/>
                  </a:cubicBezTo>
                  <a:lnTo>
                    <a:pt x="22527" y="313673"/>
                  </a:lnTo>
                  <a:cubicBezTo>
                    <a:pt x="10086" y="313673"/>
                    <a:pt x="0" y="303587"/>
                    <a:pt x="0" y="291145"/>
                  </a:cubicBezTo>
                  <a:lnTo>
                    <a:pt x="0" y="22527"/>
                  </a:lnTo>
                  <a:cubicBezTo>
                    <a:pt x="0" y="10086"/>
                    <a:pt x="10086" y="0"/>
                    <a:pt x="22527" y="0"/>
                  </a:cubicBezTo>
                  <a:close/>
                </a:path>
              </a:pathLst>
            </a:custGeom>
            <a:solidFill>
              <a:srgbClr val="D15B2C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66675"/>
              <a:ext cx="1381127" cy="3803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40"/>
                </a:lnSpc>
              </a:pPr>
              <a:r>
                <a:rPr lang="en-US" sz="26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Technical eco-efficiency only succeeds when humanized by "Sustainability Empaths" (Sharma et al., 2022).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211609" y="1796038"/>
            <a:ext cx="3086100" cy="30861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155121" y="3145112"/>
            <a:ext cx="10104179" cy="5414583"/>
            <a:chOff x="0" y="0"/>
            <a:chExt cx="1301853" cy="69763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01853" cy="697631"/>
            </a:xfrm>
            <a:custGeom>
              <a:avLst/>
              <a:gdLst/>
              <a:ahLst/>
              <a:cxnLst/>
              <a:rect l="l" t="t" r="r" b="b"/>
              <a:pathLst>
                <a:path w="1301853" h="697631">
                  <a:moveTo>
                    <a:pt x="0" y="0"/>
                  </a:moveTo>
                  <a:lnTo>
                    <a:pt x="1301853" y="0"/>
                  </a:lnTo>
                  <a:lnTo>
                    <a:pt x="1301853" y="697631"/>
                  </a:lnTo>
                  <a:lnTo>
                    <a:pt x="0" y="697631"/>
                  </a:lnTo>
                  <a:close/>
                </a:path>
              </a:pathLst>
            </a:custGeom>
            <a:blipFill>
              <a:blip r:embed="rId3"/>
              <a:stretch>
                <a:fillRect t="-12203" b="-1220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028700" y="1653163"/>
            <a:ext cx="10104179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The 2026 Industry Context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94372" y="2916354"/>
            <a:ext cx="6202986" cy="6294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2467" lvl="1" indent="-356233" algn="l">
              <a:lnSpc>
                <a:spcPts val="4916"/>
              </a:lnSpc>
              <a:buFont typeface="Arial"/>
              <a:buChar char="•"/>
            </a:pPr>
            <a:r>
              <a:rPr lang="en-US" sz="32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Hospitality SMEs must adopt circular models to manage resource scarcity (Bowen et al., 2024).</a:t>
            </a:r>
          </a:p>
          <a:p>
            <a:pPr marL="647698" lvl="1" indent="-323849" algn="l">
              <a:lnSpc>
                <a:spcPts val="4469"/>
              </a:lnSpc>
              <a:buFont typeface="Arial"/>
              <a:buChar char="•"/>
            </a:pPr>
            <a:r>
              <a:rPr lang="en-US" sz="2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999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Minimising</a:t>
            </a:r>
            <a:r>
              <a:rPr lang="en-US" sz="2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"agro-industrial" food waste is now a primary driver for firm profitability.</a:t>
            </a:r>
          </a:p>
          <a:p>
            <a:pPr marL="647698" lvl="1" indent="-323849" algn="l">
              <a:lnSpc>
                <a:spcPts val="4469"/>
              </a:lnSpc>
              <a:buFont typeface="Arial"/>
              <a:buChar char="•"/>
            </a:pPr>
            <a:r>
              <a:rPr lang="en-US" sz="299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Integrated Smart Technology and human cooperation are no longer optional.</a:t>
            </a:r>
          </a:p>
          <a:p>
            <a:pPr marL="345438" lvl="1" indent="-172719" algn="l">
              <a:lnSpc>
                <a:spcPts val="2383"/>
              </a:lnSpc>
              <a:buFont typeface="Arial"/>
              <a:buChar char="•"/>
            </a:pPr>
            <a:endParaRPr lang="en-US" sz="2999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086100" cy="30861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72431" y="2145647"/>
            <a:ext cx="7387297" cy="4336179"/>
            <a:chOff x="0" y="0"/>
            <a:chExt cx="1304226" cy="76555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04226" cy="765552"/>
            </a:xfrm>
            <a:custGeom>
              <a:avLst/>
              <a:gdLst/>
              <a:ahLst/>
              <a:cxnLst/>
              <a:rect l="l" t="t" r="r" b="b"/>
              <a:pathLst>
                <a:path w="1304226" h="765552">
                  <a:moveTo>
                    <a:pt x="0" y="0"/>
                  </a:moveTo>
                  <a:lnTo>
                    <a:pt x="1304226" y="0"/>
                  </a:lnTo>
                  <a:lnTo>
                    <a:pt x="1304226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3"/>
              <a:stretch>
                <a:fillRect t="-6788" b="-67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428272" y="2145647"/>
            <a:ext cx="7387297" cy="4336179"/>
            <a:chOff x="0" y="0"/>
            <a:chExt cx="1304226" cy="7655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04226" cy="765552"/>
            </a:xfrm>
            <a:custGeom>
              <a:avLst/>
              <a:gdLst/>
              <a:ahLst/>
              <a:cxnLst/>
              <a:rect l="l" t="t" r="r" b="b"/>
              <a:pathLst>
                <a:path w="1304226" h="765552">
                  <a:moveTo>
                    <a:pt x="0" y="0"/>
                  </a:moveTo>
                  <a:lnTo>
                    <a:pt x="1304226" y="0"/>
                  </a:lnTo>
                  <a:lnTo>
                    <a:pt x="1304226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4"/>
              <a:stretch>
                <a:fillRect t="-6752" b="-675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28700" y="7787260"/>
            <a:ext cx="4989200" cy="1471040"/>
            <a:chOff x="0" y="0"/>
            <a:chExt cx="1026584" cy="30268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Precision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3280706" y="885825"/>
            <a:ext cx="12837675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Literature Review: AI &amp; Automation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6427535" y="7787260"/>
            <a:ext cx="4989200" cy="1471040"/>
            <a:chOff x="0" y="0"/>
            <a:chExt cx="1026584" cy="30268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Automation Role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826309" y="7787260"/>
            <a:ext cx="4989200" cy="1471040"/>
            <a:chOff x="0" y="0"/>
            <a:chExt cx="1026584" cy="30268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The Risk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777495" y="6853381"/>
            <a:ext cx="6717693" cy="582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The Smart Inventory Paradox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4451493"/>
            <a:ext cx="3086100" cy="30861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28700" y="3668561"/>
            <a:ext cx="5152023" cy="4336179"/>
            <a:chOff x="0" y="0"/>
            <a:chExt cx="909589" cy="76555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09589" cy="765552"/>
            </a:xfrm>
            <a:custGeom>
              <a:avLst/>
              <a:gdLst/>
              <a:ahLst/>
              <a:cxnLst/>
              <a:rect l="l" t="t" r="r" b="b"/>
              <a:pathLst>
                <a:path w="909589" h="765552">
                  <a:moveTo>
                    <a:pt x="0" y="0"/>
                  </a:moveTo>
                  <a:lnTo>
                    <a:pt x="909589" y="0"/>
                  </a:lnTo>
                  <a:lnTo>
                    <a:pt x="909589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3"/>
              <a:stretch>
                <a:fillRect l="-13123" r="-1312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6567989" y="3668561"/>
            <a:ext cx="5152023" cy="4336179"/>
            <a:chOff x="0" y="0"/>
            <a:chExt cx="909589" cy="7655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909589" cy="765552"/>
            </a:xfrm>
            <a:custGeom>
              <a:avLst/>
              <a:gdLst/>
              <a:ahLst/>
              <a:cxnLst/>
              <a:rect l="l" t="t" r="r" b="b"/>
              <a:pathLst>
                <a:path w="909589" h="765552">
                  <a:moveTo>
                    <a:pt x="0" y="0"/>
                  </a:moveTo>
                  <a:lnTo>
                    <a:pt x="909589" y="0"/>
                  </a:lnTo>
                  <a:lnTo>
                    <a:pt x="909589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4"/>
              <a:stretch>
                <a:fillRect l="-13123" r="-13123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107277" y="3668561"/>
            <a:ext cx="5152023" cy="4336179"/>
            <a:chOff x="0" y="0"/>
            <a:chExt cx="909589" cy="76555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09589" cy="765552"/>
            </a:xfrm>
            <a:custGeom>
              <a:avLst/>
              <a:gdLst/>
              <a:ahLst/>
              <a:cxnLst/>
              <a:rect l="l" t="t" r="r" b="b"/>
              <a:pathLst>
                <a:path w="909589" h="765552">
                  <a:moveTo>
                    <a:pt x="0" y="0"/>
                  </a:moveTo>
                  <a:lnTo>
                    <a:pt x="909589" y="0"/>
                  </a:lnTo>
                  <a:lnTo>
                    <a:pt x="909589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5"/>
              <a:stretch>
                <a:fillRect l="-13044" r="-1304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163877" y="1580090"/>
            <a:ext cx="13308943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Literature Review: Guest Psychology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 dirty="0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163877" y="2600513"/>
            <a:ext cx="7049393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The ‘Uncanny Valley’ of Green Tech</a:t>
            </a:r>
          </a:p>
        </p:txBody>
      </p:sp>
      <p:grpSp>
        <p:nvGrpSpPr>
          <p:cNvPr id="17" name="Group 17"/>
          <p:cNvGrpSpPr/>
          <p:nvPr/>
        </p:nvGrpSpPr>
        <p:grpSpPr>
          <a:xfrm>
            <a:off x="1110112" y="8320525"/>
            <a:ext cx="4989200" cy="1471040"/>
            <a:chOff x="0" y="0"/>
            <a:chExt cx="1026584" cy="30268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Trust Issues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649400" y="8320525"/>
            <a:ext cx="4989200" cy="1471040"/>
            <a:chOff x="0" y="0"/>
            <a:chExt cx="1026584" cy="30268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Plate Waste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2270100" y="8320525"/>
            <a:ext cx="4989200" cy="1471040"/>
            <a:chOff x="0" y="0"/>
            <a:chExt cx="1026584" cy="302683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95250"/>
              <a:ext cx="1026584" cy="3979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20"/>
                </a:lnSpc>
              </a:pPr>
              <a:r>
                <a:rPr lang="en-US" sz="33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Strategic Fix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565784" y="1526272"/>
            <a:ext cx="8902969" cy="7234457"/>
            <a:chOff x="0" y="0"/>
            <a:chExt cx="942114" cy="76555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42114" cy="765552"/>
            </a:xfrm>
            <a:custGeom>
              <a:avLst/>
              <a:gdLst/>
              <a:ahLst/>
              <a:cxnLst/>
              <a:rect l="l" t="t" r="r" b="b"/>
              <a:pathLst>
                <a:path w="942114" h="765552">
                  <a:moveTo>
                    <a:pt x="0" y="0"/>
                  </a:moveTo>
                  <a:lnTo>
                    <a:pt x="942114" y="0"/>
                  </a:lnTo>
                  <a:lnTo>
                    <a:pt x="942114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3"/>
              <a:stretch>
                <a:fillRect l="-10944" r="-10944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9618828" y="1753818"/>
            <a:ext cx="7887762" cy="31362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Research Methodology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618828" y="4101098"/>
            <a:ext cx="8247808" cy="46596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12470" lvl="1" indent="-356235" algn="l">
              <a:lnSpc>
                <a:spcPts val="4620"/>
              </a:lnSpc>
              <a:buFont typeface="Arial"/>
              <a:buChar char="•"/>
            </a:pPr>
            <a:r>
              <a:rPr lang="en-US" sz="33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Framework: </a:t>
            </a: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Systematic review of scholarly literature from 2020–2026.</a:t>
            </a:r>
          </a:p>
          <a:p>
            <a:pPr marL="712470" lvl="1" indent="-356235" algn="l">
              <a:lnSpc>
                <a:spcPts val="4620"/>
              </a:lnSpc>
              <a:buFont typeface="Arial"/>
              <a:buChar char="•"/>
            </a:pPr>
            <a:r>
              <a:rPr lang="en-US" sz="33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Analytical Tools: </a:t>
            </a: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Applied PESTEL, SWOT, and 5-Why analysis for root-cause depth.</a:t>
            </a:r>
          </a:p>
          <a:p>
            <a:pPr marL="712470" lvl="1" indent="-356235" algn="l">
              <a:lnSpc>
                <a:spcPts val="4620"/>
              </a:lnSpc>
              <a:buFont typeface="Arial"/>
              <a:buChar char="•"/>
            </a:pPr>
            <a:r>
              <a:rPr lang="en-US" sz="3300" b="1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Rigour:</a:t>
            </a:r>
            <a:r>
              <a:rPr lang="en-US" sz="33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Cross-referenced peer-reviewed journals to ensure validated findings (Risnawati et al., 2025).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7"/>
          <p:cNvGrpSpPr/>
          <p:nvPr/>
        </p:nvGrpSpPr>
        <p:grpSpPr>
          <a:xfrm>
            <a:off x="7666417" y="5200501"/>
            <a:ext cx="4113545" cy="5086499"/>
            <a:chOff x="0" y="0"/>
            <a:chExt cx="587944" cy="72700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87944" cy="727008"/>
            </a:xfrm>
            <a:custGeom>
              <a:avLst/>
              <a:gdLst/>
              <a:ahLst/>
              <a:cxnLst/>
              <a:rect l="l" t="t" r="r" b="b"/>
              <a:pathLst>
                <a:path w="587944" h="727008">
                  <a:moveTo>
                    <a:pt x="0" y="0"/>
                  </a:moveTo>
                  <a:lnTo>
                    <a:pt x="587944" y="0"/>
                  </a:lnTo>
                  <a:lnTo>
                    <a:pt x="587944" y="727008"/>
                  </a:lnTo>
                  <a:lnTo>
                    <a:pt x="0" y="727008"/>
                  </a:lnTo>
                  <a:close/>
                </a:path>
              </a:pathLst>
            </a:custGeom>
            <a:blipFill>
              <a:blip r:embed="rId3"/>
              <a:stretch>
                <a:fillRect t="-10578" b="-1057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2332412" y="5200501"/>
            <a:ext cx="5955588" cy="4057799"/>
            <a:chOff x="0" y="0"/>
            <a:chExt cx="851225" cy="579977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51225" cy="579977"/>
            </a:xfrm>
            <a:custGeom>
              <a:avLst/>
              <a:gdLst/>
              <a:ahLst/>
              <a:cxnLst/>
              <a:rect l="l" t="t" r="r" b="b"/>
              <a:pathLst>
                <a:path w="851225" h="579977">
                  <a:moveTo>
                    <a:pt x="0" y="0"/>
                  </a:moveTo>
                  <a:lnTo>
                    <a:pt x="851225" y="0"/>
                  </a:lnTo>
                  <a:lnTo>
                    <a:pt x="851225" y="579977"/>
                  </a:lnTo>
                  <a:lnTo>
                    <a:pt x="0" y="579977"/>
                  </a:lnTo>
                  <a:close/>
                </a:path>
              </a:pathLst>
            </a:custGeom>
            <a:blipFill>
              <a:blip r:embed="rId4"/>
              <a:stretch>
                <a:fillRect l="-10637" r="-10637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1282725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About Us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96817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Service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10909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Portfolio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6250018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Contact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18974" y="541730"/>
            <a:ext cx="8777425" cy="31931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262"/>
              </a:lnSpc>
            </a:pPr>
            <a:r>
              <a:rPr lang="en-US" sz="5901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Theme Impact Analysis (STEEPLE)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 dirty="0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518973" y="2532337"/>
            <a:ext cx="6618382" cy="53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Macro-Environmental Drivers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304801" y="3217301"/>
            <a:ext cx="6019798" cy="2020878"/>
            <a:chOff x="-91529" y="-95250"/>
            <a:chExt cx="1585461" cy="355960"/>
          </a:xfrm>
        </p:grpSpPr>
        <p:sp>
          <p:nvSpPr>
            <p:cNvPr id="21" name="Freeform 21"/>
            <p:cNvSpPr/>
            <p:nvPr/>
          </p:nvSpPr>
          <p:spPr>
            <a:xfrm>
              <a:off x="-91529" y="-57293"/>
              <a:ext cx="1585461" cy="318003"/>
            </a:xfrm>
            <a:custGeom>
              <a:avLst/>
              <a:gdLst/>
              <a:ahLst/>
              <a:cxnLst/>
              <a:rect l="l" t="t" r="r" b="b"/>
              <a:pathLst>
                <a:path w="1258962" h="260710">
                  <a:moveTo>
                    <a:pt x="0" y="0"/>
                  </a:moveTo>
                  <a:lnTo>
                    <a:pt x="1258962" y="0"/>
                  </a:lnTo>
                  <a:lnTo>
                    <a:pt x="1258962" y="260710"/>
                  </a:lnTo>
                  <a:lnTo>
                    <a:pt x="0" y="26071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-91529" y="-95250"/>
              <a:ext cx="1585461" cy="35596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19"/>
                </a:lnSpc>
              </a:pPr>
              <a:r>
                <a:rPr lang="en-US" sz="280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Rise of waste-to-energy systems to reduce landfill reliance (</a:t>
              </a:r>
              <a:r>
                <a:rPr lang="en-US" sz="2800" dirty="0" err="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Nubi</a:t>
              </a:r>
              <a:r>
                <a:rPr lang="en-US" sz="280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et al., 2024)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04801" y="5523201"/>
            <a:ext cx="6019796" cy="1601498"/>
            <a:chOff x="0" y="-103332"/>
            <a:chExt cx="1487719" cy="421793"/>
          </a:xfrm>
        </p:grpSpPr>
        <p:sp>
          <p:nvSpPr>
            <p:cNvPr id="24" name="Freeform 24"/>
            <p:cNvSpPr/>
            <p:nvPr/>
          </p:nvSpPr>
          <p:spPr>
            <a:xfrm>
              <a:off x="0" y="-103332"/>
              <a:ext cx="1487719" cy="421793"/>
            </a:xfrm>
            <a:custGeom>
              <a:avLst/>
              <a:gdLst/>
              <a:ahLst/>
              <a:cxnLst/>
              <a:rect l="l" t="t" r="r" b="b"/>
              <a:pathLst>
                <a:path w="1258962" h="260710">
                  <a:moveTo>
                    <a:pt x="0" y="0"/>
                  </a:moveTo>
                  <a:lnTo>
                    <a:pt x="1258962" y="0"/>
                  </a:lnTo>
                  <a:lnTo>
                    <a:pt x="1258962" y="260710"/>
                  </a:lnTo>
                  <a:lnTo>
                    <a:pt x="0" y="26071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-50047"/>
              <a:ext cx="1487719" cy="3107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19"/>
                </a:lnSpc>
              </a:pPr>
              <a:r>
                <a:rPr lang="en-US" sz="2800" dirty="0">
                  <a:latin typeface="Arial" panose="020B0604020202020204" pitchFamily="34" charset="0"/>
                  <a:cs typeface="Arial" panose="020B0604020202020204" pitchFamily="34" charset="0"/>
                </a:rPr>
                <a:t>Rigid 2026 requirements for supply chain transparency (Schaefer, 2023).</a:t>
              </a:r>
              <a:endParaRPr lang="en-US" sz="28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endParaRPr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671375" y="6973535"/>
            <a:ext cx="4780122" cy="135153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4619"/>
              </a:lnSpc>
            </a:pPr>
            <a:endParaRPr lang="en-US" sz="3299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" name="Group 29"/>
          <p:cNvGrpSpPr/>
          <p:nvPr/>
        </p:nvGrpSpPr>
        <p:grpSpPr>
          <a:xfrm>
            <a:off x="304801" y="7409721"/>
            <a:ext cx="6019796" cy="1848579"/>
            <a:chOff x="0" y="0"/>
            <a:chExt cx="1258962" cy="26071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258962" cy="260710"/>
            </a:xfrm>
            <a:custGeom>
              <a:avLst/>
              <a:gdLst/>
              <a:ahLst/>
              <a:cxnLst/>
              <a:rect l="l" t="t" r="r" b="b"/>
              <a:pathLst>
                <a:path w="1258962" h="260710">
                  <a:moveTo>
                    <a:pt x="0" y="0"/>
                  </a:moveTo>
                  <a:lnTo>
                    <a:pt x="1258962" y="0"/>
                  </a:lnTo>
                  <a:lnTo>
                    <a:pt x="1258962" y="260710"/>
                  </a:lnTo>
                  <a:lnTo>
                    <a:pt x="0" y="26071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TextBox 31"/>
            <p:cNvSpPr txBox="1"/>
            <p:nvPr/>
          </p:nvSpPr>
          <p:spPr>
            <a:xfrm>
              <a:off x="0" y="0"/>
              <a:ext cx="1258962" cy="26071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619"/>
                </a:lnSpc>
              </a:pPr>
              <a:r>
                <a:rPr lang="en-US" sz="280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Preventing "Techno-Stress" and "Service Sabotage" among frontline staff (</a:t>
              </a:r>
              <a:r>
                <a:rPr lang="en-US" sz="2800" dirty="0" err="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Zulfiqar</a:t>
              </a:r>
              <a:r>
                <a:rPr lang="en-US" sz="280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et al., 2025).</a:t>
              </a: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671375" y="8401705"/>
            <a:ext cx="4780122" cy="135153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4619"/>
              </a:lnSpc>
            </a:pPr>
            <a:endParaRPr lang="en-US" sz="3299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STEEPLE Analysis Definition (with 8 Real-World Examples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7687" y="303487"/>
            <a:ext cx="8988425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2582752" y="5448300"/>
            <a:ext cx="4555215" cy="4555634"/>
            <a:chOff x="0" y="0"/>
            <a:chExt cx="765481" cy="76555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5481" cy="765552"/>
            </a:xfrm>
            <a:custGeom>
              <a:avLst/>
              <a:gdLst/>
              <a:ahLst/>
              <a:cxnLst/>
              <a:rect l="l" t="t" r="r" b="b"/>
              <a:pathLst>
                <a:path w="765481" h="765552">
                  <a:moveTo>
                    <a:pt x="0" y="0"/>
                  </a:moveTo>
                  <a:lnTo>
                    <a:pt x="765481" y="0"/>
                  </a:lnTo>
                  <a:lnTo>
                    <a:pt x="765481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3"/>
              <a:stretch>
                <a:fillRect l="-43430" r="-639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9250317" y="8035351"/>
            <a:ext cx="3777137" cy="122294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4620"/>
              </a:lnSpc>
            </a:pPr>
            <a:endParaRPr lang="en-US" sz="3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219200" y="1267747"/>
            <a:ext cx="8951580" cy="20349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8262"/>
              </a:lnSpc>
              <a:spcBef>
                <a:spcPct val="0"/>
              </a:spcBef>
            </a:pPr>
            <a:r>
              <a:rPr lang="en-US" sz="5901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Strategic Resource (VRIO)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44157" y="3307591"/>
            <a:ext cx="8057555" cy="5388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 b="1" dirty="0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Is Circularity a Sustained Advantage?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360830" y="8035351"/>
            <a:ext cx="3777137" cy="1222949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4620"/>
              </a:lnSpc>
            </a:pPr>
            <a:endParaRPr lang="en-US" sz="33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219200" y="4000500"/>
            <a:ext cx="8229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Value:</a:t>
            </a:r>
            <a:r>
              <a:rPr lang="en-US" sz="3200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Eco-efficiency directly increases firm value and operational resilience (</a:t>
            </a:r>
            <a:r>
              <a:rPr lang="en-US" sz="3200" dirty="0" err="1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Savitri</a:t>
            </a:r>
            <a:r>
              <a:rPr lang="en-US" sz="3200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Abdullah, 2023).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Inimitability:</a:t>
            </a:r>
            <a:r>
              <a:rPr lang="en-US" sz="3200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Deep-rooted "Green Culture" cannot be copied by software alone.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Organization:</a:t>
            </a:r>
            <a:r>
              <a:rPr lang="en-US" sz="3200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Success requires "Green Leadership" to capture frontline knowledge (</a:t>
            </a:r>
            <a:r>
              <a:rPr lang="en-US" sz="3200" dirty="0" err="1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Wavei</a:t>
            </a:r>
            <a:r>
              <a:rPr lang="en-US" sz="3200" dirty="0">
                <a:solidFill>
                  <a:srgbClr val="1A1C1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et al., 2025).</a:t>
            </a:r>
            <a:endParaRPr lang="en-US" sz="3200" b="0" i="0" dirty="0">
              <a:solidFill>
                <a:srgbClr val="1A1C1E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Unlock Competitive Edge with VRIO Analysis: A Strategic Guide | ClearPoint  Strategy Bl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4279" y="853106"/>
            <a:ext cx="6051475" cy="4369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/>
          <p:nvPr/>
        </p:nvSpPr>
        <p:spPr>
          <a:xfrm>
            <a:off x="13968179" y="0"/>
            <a:ext cx="4319821" cy="4456027"/>
          </a:xfrm>
          <a:custGeom>
            <a:avLst/>
            <a:gdLst/>
            <a:ahLst/>
            <a:cxnLst/>
            <a:rect l="l" t="t" r="r" b="b"/>
            <a:pathLst>
              <a:path w="617427" h="636895">
                <a:moveTo>
                  <a:pt x="0" y="0"/>
                </a:moveTo>
                <a:lnTo>
                  <a:pt x="617427" y="0"/>
                </a:lnTo>
                <a:lnTo>
                  <a:pt x="617427" y="636895"/>
                </a:lnTo>
                <a:lnTo>
                  <a:pt x="0" y="636895"/>
                </a:lnTo>
                <a:close/>
              </a:path>
            </a:pathLst>
          </a:custGeom>
          <a:blipFill>
            <a:blip r:embed="rId3"/>
            <a:stretch>
              <a:fillRect l="-27364" r="-27364"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4" name="Group 4"/>
          <p:cNvGrpSpPr/>
          <p:nvPr/>
        </p:nvGrpSpPr>
        <p:grpSpPr>
          <a:xfrm>
            <a:off x="5781612" y="6706944"/>
            <a:ext cx="1958513" cy="1591625"/>
            <a:chOff x="0" y="0"/>
            <a:chExt cx="515822" cy="41919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15822" cy="419193"/>
            </a:xfrm>
            <a:custGeom>
              <a:avLst/>
              <a:gdLst/>
              <a:ahLst/>
              <a:cxnLst/>
              <a:rect l="l" t="t" r="r" b="b"/>
              <a:pathLst>
                <a:path w="515822" h="419193">
                  <a:moveTo>
                    <a:pt x="0" y="0"/>
                  </a:moveTo>
                  <a:lnTo>
                    <a:pt x="515822" y="0"/>
                  </a:lnTo>
                  <a:lnTo>
                    <a:pt x="515822" y="419193"/>
                  </a:lnTo>
                  <a:lnTo>
                    <a:pt x="0" y="419193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66675"/>
              <a:ext cx="515822" cy="4858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0" y="3338893"/>
            <a:ext cx="7113980" cy="4456027"/>
            <a:chOff x="0" y="0"/>
            <a:chExt cx="1016793" cy="63689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16793" cy="636895"/>
            </a:xfrm>
            <a:custGeom>
              <a:avLst/>
              <a:gdLst/>
              <a:ahLst/>
              <a:cxnLst/>
              <a:rect l="l" t="t" r="r" b="b"/>
              <a:pathLst>
                <a:path w="1016793" h="636895">
                  <a:moveTo>
                    <a:pt x="0" y="0"/>
                  </a:moveTo>
                  <a:lnTo>
                    <a:pt x="1016793" y="0"/>
                  </a:lnTo>
                  <a:lnTo>
                    <a:pt x="1016793" y="636895"/>
                  </a:lnTo>
                  <a:lnTo>
                    <a:pt x="0" y="636895"/>
                  </a:lnTo>
                  <a:close/>
                </a:path>
              </a:pathLst>
            </a:custGeom>
            <a:blipFill>
              <a:blip r:embed="rId4"/>
              <a:stretch>
                <a:fillRect t="-3216" b="-3216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694372" y="1757005"/>
            <a:ext cx="10913215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Root Cause Analysis (5-Why)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7600950" y="4125087"/>
            <a:ext cx="8012789" cy="1441820"/>
            <a:chOff x="0" y="0"/>
            <a:chExt cx="1648722" cy="29667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648722" cy="296671"/>
            </a:xfrm>
            <a:custGeom>
              <a:avLst/>
              <a:gdLst/>
              <a:ahLst/>
              <a:cxnLst/>
              <a:rect l="l" t="t" r="r" b="b"/>
              <a:pathLst>
                <a:path w="1648722" h="296671">
                  <a:moveTo>
                    <a:pt x="18871" y="0"/>
                  </a:moveTo>
                  <a:lnTo>
                    <a:pt x="1629851" y="0"/>
                  </a:lnTo>
                  <a:cubicBezTo>
                    <a:pt x="1640273" y="0"/>
                    <a:pt x="1648722" y="8449"/>
                    <a:pt x="1648722" y="18871"/>
                  </a:cubicBezTo>
                  <a:lnTo>
                    <a:pt x="1648722" y="277800"/>
                  </a:lnTo>
                  <a:cubicBezTo>
                    <a:pt x="1648722" y="282805"/>
                    <a:pt x="1646734" y="287605"/>
                    <a:pt x="1643195" y="291144"/>
                  </a:cubicBezTo>
                  <a:cubicBezTo>
                    <a:pt x="1639656" y="294683"/>
                    <a:pt x="1634856" y="296671"/>
                    <a:pt x="1629851" y="296671"/>
                  </a:cubicBezTo>
                  <a:lnTo>
                    <a:pt x="18871" y="296671"/>
                  </a:lnTo>
                  <a:cubicBezTo>
                    <a:pt x="13866" y="296671"/>
                    <a:pt x="9066" y="294683"/>
                    <a:pt x="5527" y="291144"/>
                  </a:cubicBezTo>
                  <a:cubicBezTo>
                    <a:pt x="1988" y="287605"/>
                    <a:pt x="0" y="282805"/>
                    <a:pt x="0" y="277800"/>
                  </a:cubicBezTo>
                  <a:lnTo>
                    <a:pt x="0" y="18871"/>
                  </a:lnTo>
                  <a:cubicBezTo>
                    <a:pt x="0" y="13866"/>
                    <a:pt x="1988" y="9066"/>
                    <a:pt x="5527" y="5527"/>
                  </a:cubicBezTo>
                  <a:cubicBezTo>
                    <a:pt x="9066" y="1988"/>
                    <a:pt x="13866" y="0"/>
                    <a:pt x="18871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76200"/>
              <a:ext cx="1648722" cy="3728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35"/>
                </a:lnSpc>
              </a:pPr>
              <a:r>
                <a:rPr lang="en-US" sz="281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Staff often bypass or ignore smart inventory recommendations.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12827259" y="447891"/>
            <a:ext cx="1009282" cy="1985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endParaRPr lang="en-US" sz="12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9579297" y="5986034"/>
            <a:ext cx="8012789" cy="1441820"/>
            <a:chOff x="0" y="0"/>
            <a:chExt cx="1648722" cy="296671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648722" cy="296671"/>
            </a:xfrm>
            <a:custGeom>
              <a:avLst/>
              <a:gdLst/>
              <a:ahLst/>
              <a:cxnLst/>
              <a:rect l="l" t="t" r="r" b="b"/>
              <a:pathLst>
                <a:path w="1648722" h="296671">
                  <a:moveTo>
                    <a:pt x="18871" y="0"/>
                  </a:moveTo>
                  <a:lnTo>
                    <a:pt x="1629851" y="0"/>
                  </a:lnTo>
                  <a:cubicBezTo>
                    <a:pt x="1640273" y="0"/>
                    <a:pt x="1648722" y="8449"/>
                    <a:pt x="1648722" y="18871"/>
                  </a:cubicBezTo>
                  <a:lnTo>
                    <a:pt x="1648722" y="277800"/>
                  </a:lnTo>
                  <a:cubicBezTo>
                    <a:pt x="1648722" y="282805"/>
                    <a:pt x="1646734" y="287605"/>
                    <a:pt x="1643195" y="291144"/>
                  </a:cubicBezTo>
                  <a:cubicBezTo>
                    <a:pt x="1639656" y="294683"/>
                    <a:pt x="1634856" y="296671"/>
                    <a:pt x="1629851" y="296671"/>
                  </a:cubicBezTo>
                  <a:lnTo>
                    <a:pt x="18871" y="296671"/>
                  </a:lnTo>
                  <a:cubicBezTo>
                    <a:pt x="13866" y="296671"/>
                    <a:pt x="9066" y="294683"/>
                    <a:pt x="5527" y="291144"/>
                  </a:cubicBezTo>
                  <a:cubicBezTo>
                    <a:pt x="1988" y="287605"/>
                    <a:pt x="0" y="282805"/>
                    <a:pt x="0" y="277800"/>
                  </a:cubicBezTo>
                  <a:lnTo>
                    <a:pt x="0" y="18871"/>
                  </a:lnTo>
                  <a:cubicBezTo>
                    <a:pt x="0" y="13866"/>
                    <a:pt x="1988" y="9066"/>
                    <a:pt x="5527" y="5527"/>
                  </a:cubicBezTo>
                  <a:cubicBezTo>
                    <a:pt x="9066" y="1988"/>
                    <a:pt x="13866" y="0"/>
                    <a:pt x="18871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76200"/>
              <a:ext cx="1648722" cy="3728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35"/>
                </a:lnSpc>
              </a:pPr>
              <a:r>
                <a:rPr lang="en-US" sz="281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Systems are often designed for "efficiency" rather than "human collaboration" (Mandić et al., 2023).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7753350" y="7978911"/>
            <a:ext cx="8012789" cy="1441820"/>
            <a:chOff x="0" y="0"/>
            <a:chExt cx="1648722" cy="29667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648722" cy="296671"/>
            </a:xfrm>
            <a:custGeom>
              <a:avLst/>
              <a:gdLst/>
              <a:ahLst/>
              <a:cxnLst/>
              <a:rect l="l" t="t" r="r" b="b"/>
              <a:pathLst>
                <a:path w="1648722" h="296671">
                  <a:moveTo>
                    <a:pt x="18871" y="0"/>
                  </a:moveTo>
                  <a:lnTo>
                    <a:pt x="1629851" y="0"/>
                  </a:lnTo>
                  <a:cubicBezTo>
                    <a:pt x="1640273" y="0"/>
                    <a:pt x="1648722" y="8449"/>
                    <a:pt x="1648722" y="18871"/>
                  </a:cubicBezTo>
                  <a:lnTo>
                    <a:pt x="1648722" y="277800"/>
                  </a:lnTo>
                  <a:cubicBezTo>
                    <a:pt x="1648722" y="282805"/>
                    <a:pt x="1646734" y="287605"/>
                    <a:pt x="1643195" y="291144"/>
                  </a:cubicBezTo>
                  <a:cubicBezTo>
                    <a:pt x="1639656" y="294683"/>
                    <a:pt x="1634856" y="296671"/>
                    <a:pt x="1629851" y="296671"/>
                  </a:cubicBezTo>
                  <a:lnTo>
                    <a:pt x="18871" y="296671"/>
                  </a:lnTo>
                  <a:cubicBezTo>
                    <a:pt x="13866" y="296671"/>
                    <a:pt x="9066" y="294683"/>
                    <a:pt x="5527" y="291144"/>
                  </a:cubicBezTo>
                  <a:cubicBezTo>
                    <a:pt x="1988" y="287605"/>
                    <a:pt x="0" y="282805"/>
                    <a:pt x="0" y="277800"/>
                  </a:cubicBezTo>
                  <a:lnTo>
                    <a:pt x="0" y="18871"/>
                  </a:lnTo>
                  <a:cubicBezTo>
                    <a:pt x="0" y="13866"/>
                    <a:pt x="1988" y="9066"/>
                    <a:pt x="5527" y="5527"/>
                  </a:cubicBezTo>
                  <a:cubicBezTo>
                    <a:pt x="9066" y="1988"/>
                    <a:pt x="13866" y="0"/>
                    <a:pt x="18871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76200"/>
              <a:ext cx="1648722" cy="3728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935"/>
                </a:lnSpc>
              </a:pPr>
              <a:r>
                <a:rPr lang="en-US" sz="2811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Sustainability failure is typically a management failure, not a technical one.</a:t>
              </a: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086100" cy="308610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0" y="0"/>
                  </a:moveTo>
                  <a:lnTo>
                    <a:pt x="812800" y="0"/>
                  </a:lnTo>
                  <a:lnTo>
                    <a:pt x="812800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66675"/>
              <a:ext cx="812800" cy="8794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72431" y="2145647"/>
            <a:ext cx="7387297" cy="4336179"/>
            <a:chOff x="0" y="0"/>
            <a:chExt cx="1304226" cy="76555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04226" cy="765552"/>
            </a:xfrm>
            <a:custGeom>
              <a:avLst/>
              <a:gdLst/>
              <a:ahLst/>
              <a:cxnLst/>
              <a:rect l="l" t="t" r="r" b="b"/>
              <a:pathLst>
                <a:path w="1304226" h="765552">
                  <a:moveTo>
                    <a:pt x="0" y="0"/>
                  </a:moveTo>
                  <a:lnTo>
                    <a:pt x="1304226" y="0"/>
                  </a:lnTo>
                  <a:lnTo>
                    <a:pt x="1304226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3"/>
              <a:stretch>
                <a:fillRect t="-6788" b="-6788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9428272" y="2145647"/>
            <a:ext cx="7387297" cy="4336179"/>
            <a:chOff x="0" y="0"/>
            <a:chExt cx="1304226" cy="76555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304226" cy="765552"/>
            </a:xfrm>
            <a:custGeom>
              <a:avLst/>
              <a:gdLst/>
              <a:ahLst/>
              <a:cxnLst/>
              <a:rect l="l" t="t" r="r" b="b"/>
              <a:pathLst>
                <a:path w="1304226" h="765552">
                  <a:moveTo>
                    <a:pt x="0" y="0"/>
                  </a:moveTo>
                  <a:lnTo>
                    <a:pt x="1304226" y="0"/>
                  </a:lnTo>
                  <a:lnTo>
                    <a:pt x="1304226" y="765552"/>
                  </a:lnTo>
                  <a:lnTo>
                    <a:pt x="0" y="765552"/>
                  </a:lnTo>
                  <a:close/>
                </a:path>
              </a:pathLst>
            </a:custGeom>
            <a:blipFill>
              <a:blip r:embed="rId4"/>
              <a:stretch>
                <a:fillRect t="-6752" b="-6752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28700" y="7787260"/>
            <a:ext cx="4989200" cy="1471040"/>
            <a:chOff x="0" y="0"/>
            <a:chExt cx="1026584" cy="30268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66675"/>
              <a:ext cx="1026584" cy="3693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Machines manage the "predictable" while humans manage the "exceptional.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3280706" y="885825"/>
            <a:ext cx="12837675" cy="2088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2"/>
              </a:lnSpc>
            </a:pPr>
            <a:r>
              <a:rPr lang="en-US" sz="590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Conclusion</a:t>
            </a:r>
          </a:p>
          <a:p>
            <a:pPr algn="l">
              <a:lnSpc>
                <a:spcPts val="8262"/>
              </a:lnSpc>
              <a:spcBef>
                <a:spcPct val="0"/>
              </a:spcBef>
            </a:pPr>
            <a:endParaRPr lang="en-US" sz="5901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6427535" y="7787260"/>
            <a:ext cx="4989200" cy="1471040"/>
            <a:chOff x="0" y="0"/>
            <a:chExt cx="1026584" cy="30268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57150"/>
              <a:ext cx="1026584" cy="3598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Frontline employees must be treated as critical "Sustainability Managers.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1826309" y="7787260"/>
            <a:ext cx="4989200" cy="1471040"/>
            <a:chOff x="0" y="0"/>
            <a:chExt cx="1026584" cy="302683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26584" cy="302683"/>
            </a:xfrm>
            <a:custGeom>
              <a:avLst/>
              <a:gdLst/>
              <a:ahLst/>
              <a:cxnLst/>
              <a:rect l="l" t="t" r="r" b="b"/>
              <a:pathLst>
                <a:path w="1026584" h="302683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272376"/>
                  </a:lnTo>
                  <a:cubicBezTo>
                    <a:pt x="1026584" y="280414"/>
                    <a:pt x="1023391" y="288123"/>
                    <a:pt x="1017708" y="293806"/>
                  </a:cubicBezTo>
                  <a:cubicBezTo>
                    <a:pt x="1012024" y="299490"/>
                    <a:pt x="1004315" y="302683"/>
                    <a:pt x="996277" y="302683"/>
                  </a:cubicBezTo>
                  <a:lnTo>
                    <a:pt x="30307" y="302683"/>
                  </a:lnTo>
                  <a:cubicBezTo>
                    <a:pt x="22269" y="302683"/>
                    <a:pt x="14561" y="299490"/>
                    <a:pt x="8877" y="293806"/>
                  </a:cubicBezTo>
                  <a:cubicBezTo>
                    <a:pt x="3193" y="288123"/>
                    <a:pt x="0" y="280414"/>
                    <a:pt x="0" y="272376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-57150"/>
              <a:ext cx="1026584" cy="3598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r>
                <a:rPr lang="en-US" sz="2499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Technology is the driver, but circular cooperation is the core of 2026 hospitality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777495" y="6853381"/>
            <a:ext cx="6717693" cy="5826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35"/>
              </a:lnSpc>
              <a:spcBef>
                <a:spcPct val="0"/>
              </a:spcBef>
            </a:pPr>
            <a:r>
              <a:rPr lang="en-US" sz="3311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The Hybrid Circularity Future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71091" y="1114642"/>
            <a:ext cx="13406370" cy="20885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0"/>
              </a:lnSpc>
            </a:pPr>
            <a:r>
              <a:rPr lang="en-US" sz="5900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 Strategic Recommendations</a:t>
            </a:r>
          </a:p>
          <a:p>
            <a:pPr algn="l">
              <a:lnSpc>
                <a:spcPts val="8260"/>
              </a:lnSpc>
              <a:spcBef>
                <a:spcPct val="0"/>
              </a:spcBef>
            </a:pPr>
            <a:endParaRPr lang="en-US" sz="5900" b="1">
              <a:solidFill>
                <a:srgbClr val="D15B2C"/>
              </a:solidFill>
              <a:latin typeface="Arial Bold"/>
              <a:ea typeface="Arial Bold"/>
              <a:cs typeface="Arial Bold"/>
              <a:sym typeface="Arial Bold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14977461" y="5677807"/>
            <a:ext cx="1958513" cy="1591625"/>
            <a:chOff x="0" y="0"/>
            <a:chExt cx="515822" cy="41919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15822" cy="419193"/>
            </a:xfrm>
            <a:custGeom>
              <a:avLst/>
              <a:gdLst/>
              <a:ahLst/>
              <a:cxnLst/>
              <a:rect l="l" t="t" r="r" b="b"/>
              <a:pathLst>
                <a:path w="515822" h="419193">
                  <a:moveTo>
                    <a:pt x="0" y="0"/>
                  </a:moveTo>
                  <a:lnTo>
                    <a:pt x="515822" y="0"/>
                  </a:lnTo>
                  <a:lnTo>
                    <a:pt x="515822" y="419193"/>
                  </a:lnTo>
                  <a:lnTo>
                    <a:pt x="0" y="419193"/>
                  </a:ln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515822" cy="4858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655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598707" y="2431630"/>
            <a:ext cx="14519674" cy="4456027"/>
            <a:chOff x="0" y="0"/>
            <a:chExt cx="2075281" cy="63689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075281" cy="636895"/>
            </a:xfrm>
            <a:custGeom>
              <a:avLst/>
              <a:gdLst/>
              <a:ahLst/>
              <a:cxnLst/>
              <a:rect l="l" t="t" r="r" b="b"/>
              <a:pathLst>
                <a:path w="2075281" h="636895">
                  <a:moveTo>
                    <a:pt x="0" y="0"/>
                  </a:moveTo>
                  <a:lnTo>
                    <a:pt x="2075281" y="0"/>
                  </a:lnTo>
                  <a:lnTo>
                    <a:pt x="2075281" y="636895"/>
                  </a:lnTo>
                  <a:lnTo>
                    <a:pt x="0" y="636895"/>
                  </a:lnTo>
                  <a:close/>
                </a:path>
              </a:pathLst>
            </a:custGeom>
            <a:blipFill>
              <a:blip r:embed="rId3"/>
              <a:stretch>
                <a:fillRect t="-67791" b="-49635"/>
              </a:stretch>
            </a:blip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539092" y="7173795"/>
            <a:ext cx="4712047" cy="592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A Roadmap for Efficacy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033340" y="7859982"/>
            <a:ext cx="4989200" cy="1902502"/>
            <a:chOff x="0" y="0"/>
            <a:chExt cx="1026584" cy="39146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26584" cy="391461"/>
            </a:xfrm>
            <a:custGeom>
              <a:avLst/>
              <a:gdLst/>
              <a:ahLst/>
              <a:cxnLst/>
              <a:rect l="l" t="t" r="r" b="b"/>
              <a:pathLst>
                <a:path w="1026584" h="391461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361154"/>
                  </a:lnTo>
                  <a:cubicBezTo>
                    <a:pt x="1026584" y="369192"/>
                    <a:pt x="1023391" y="376901"/>
                    <a:pt x="1017708" y="382584"/>
                  </a:cubicBezTo>
                  <a:cubicBezTo>
                    <a:pt x="1012024" y="388268"/>
                    <a:pt x="1004315" y="391461"/>
                    <a:pt x="996277" y="391461"/>
                  </a:cubicBezTo>
                  <a:lnTo>
                    <a:pt x="30307" y="391461"/>
                  </a:lnTo>
                  <a:cubicBezTo>
                    <a:pt x="22269" y="391461"/>
                    <a:pt x="14561" y="388268"/>
                    <a:pt x="8877" y="382584"/>
                  </a:cubicBezTo>
                  <a:cubicBezTo>
                    <a:pt x="3193" y="376901"/>
                    <a:pt x="0" y="369192"/>
                    <a:pt x="0" y="361154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-66675"/>
              <a:ext cx="1026584" cy="4581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Deploy AI for "Invisible" Back-of-House carbon management (Qi, 2024).</a:t>
              </a:r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251140" y="7859982"/>
            <a:ext cx="4989200" cy="1902502"/>
            <a:chOff x="0" y="0"/>
            <a:chExt cx="1026584" cy="391461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26584" cy="391461"/>
            </a:xfrm>
            <a:custGeom>
              <a:avLst/>
              <a:gdLst/>
              <a:ahLst/>
              <a:cxnLst/>
              <a:rect l="l" t="t" r="r" b="b"/>
              <a:pathLst>
                <a:path w="1026584" h="391461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361154"/>
                  </a:lnTo>
                  <a:cubicBezTo>
                    <a:pt x="1026584" y="369192"/>
                    <a:pt x="1023391" y="376901"/>
                    <a:pt x="1017708" y="382584"/>
                  </a:cubicBezTo>
                  <a:cubicBezTo>
                    <a:pt x="1012024" y="388268"/>
                    <a:pt x="1004315" y="391461"/>
                    <a:pt x="996277" y="391461"/>
                  </a:cubicBezTo>
                  <a:lnTo>
                    <a:pt x="30307" y="391461"/>
                  </a:lnTo>
                  <a:cubicBezTo>
                    <a:pt x="22269" y="391461"/>
                    <a:pt x="14561" y="388268"/>
                    <a:pt x="8877" y="382584"/>
                  </a:cubicBezTo>
                  <a:cubicBezTo>
                    <a:pt x="3193" y="376901"/>
                    <a:pt x="0" y="369192"/>
                    <a:pt x="0" y="361154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66675"/>
              <a:ext cx="1026584" cy="4581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Upskill staff into "Tech-Empowered Sustainability Empaths" (Schäpers et al., 2025).</a:t>
              </a: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468939" y="7859982"/>
            <a:ext cx="4989200" cy="1902502"/>
            <a:chOff x="0" y="0"/>
            <a:chExt cx="1026584" cy="39146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26584" cy="391461"/>
            </a:xfrm>
            <a:custGeom>
              <a:avLst/>
              <a:gdLst/>
              <a:ahLst/>
              <a:cxnLst/>
              <a:rect l="l" t="t" r="r" b="b"/>
              <a:pathLst>
                <a:path w="1026584" h="391461">
                  <a:moveTo>
                    <a:pt x="30307" y="0"/>
                  </a:moveTo>
                  <a:lnTo>
                    <a:pt x="996277" y="0"/>
                  </a:lnTo>
                  <a:cubicBezTo>
                    <a:pt x="1004315" y="0"/>
                    <a:pt x="1012024" y="3193"/>
                    <a:pt x="1017708" y="8877"/>
                  </a:cubicBezTo>
                  <a:cubicBezTo>
                    <a:pt x="1023391" y="14561"/>
                    <a:pt x="1026584" y="22269"/>
                    <a:pt x="1026584" y="30307"/>
                  </a:cubicBezTo>
                  <a:lnTo>
                    <a:pt x="1026584" y="361154"/>
                  </a:lnTo>
                  <a:cubicBezTo>
                    <a:pt x="1026584" y="369192"/>
                    <a:pt x="1023391" y="376901"/>
                    <a:pt x="1017708" y="382584"/>
                  </a:cubicBezTo>
                  <a:cubicBezTo>
                    <a:pt x="1012024" y="388268"/>
                    <a:pt x="1004315" y="391461"/>
                    <a:pt x="996277" y="391461"/>
                  </a:cubicBezTo>
                  <a:lnTo>
                    <a:pt x="30307" y="391461"/>
                  </a:lnTo>
                  <a:cubicBezTo>
                    <a:pt x="22269" y="391461"/>
                    <a:pt x="14561" y="388268"/>
                    <a:pt x="8877" y="382584"/>
                  </a:cubicBezTo>
                  <a:cubicBezTo>
                    <a:pt x="3193" y="376901"/>
                    <a:pt x="0" y="369192"/>
                    <a:pt x="0" y="361154"/>
                  </a:cubicBezTo>
                  <a:lnTo>
                    <a:pt x="0" y="30307"/>
                  </a:lnTo>
                  <a:cubicBezTo>
                    <a:pt x="0" y="22269"/>
                    <a:pt x="3193" y="14561"/>
                    <a:pt x="8877" y="8877"/>
                  </a:cubicBezTo>
                  <a:cubicBezTo>
                    <a:pt x="14561" y="3193"/>
                    <a:pt x="22269" y="0"/>
                    <a:pt x="30307" y="0"/>
                  </a:cubicBezTo>
                  <a:close/>
                </a:path>
              </a:pathLst>
            </a:custGeom>
            <a:solidFill>
              <a:srgbClr val="D0BDB1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66675"/>
              <a:ext cx="1026584" cy="45813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500"/>
                </a:lnSpc>
              </a:pPr>
              <a:r>
                <a:rPr lang="en-US" sz="250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Resolve the "Privacy Paradox" via ethical, opt-in guest data dashboards (Nira, 2025).</a:t>
              </a: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124074" y="73241"/>
            <a:ext cx="13406370" cy="1040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60"/>
              </a:lnSpc>
              <a:spcBef>
                <a:spcPct val="0"/>
              </a:spcBef>
            </a:pPr>
            <a:r>
              <a:rPr lang="en-US" sz="5900" b="1">
                <a:solidFill>
                  <a:srgbClr val="D15B2C"/>
                </a:solidFill>
                <a:latin typeface="Arial Bold"/>
                <a:ea typeface="Arial Bold"/>
                <a:cs typeface="Arial Bold"/>
                <a:sym typeface="Arial Bold"/>
              </a:rPr>
              <a:t>References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282725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About Us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396817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Service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5109099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Portfolio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6250018" y="447891"/>
            <a:ext cx="1009282" cy="2171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679"/>
              </a:lnSpc>
              <a:spcBef>
                <a:spcPct val="0"/>
              </a:spcBef>
            </a:pPr>
            <a:r>
              <a:rPr lang="en-US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Contact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0" y="971550"/>
            <a:ext cx="18056542" cy="87972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Bowen, R., Dowell, D. and Morris, W. (2024) ‘Hospitality SMEs and the circular economy: strategies and practice post-COVID, British Food Journal, 126(1), pp. 80-97.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Deputat, M., Podolian, M., Zhupnyk, V., Terletska, K. and Gorishevskyy, P. (2024) ‘Evolution of information systems and technologies in the hospitality and tourism sector: a historical perspective’, Multidisciplinary Science Journal, 6, p. e2024097.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Mandić, D., Panić, A. and Šain, M.Č. (2023) Automated service delivery in hotels: balancing efficiency and human interaction for optimal guest satisfaction, International Scientific Conference on Economy, Management and Information Technologies, 1(1), pp. 167-174.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Nira, R.A. (2025) AI-Driven Hyper-Personalisation in Hospitality: Application, Present and Future Opportunities, Challenges, and Guest Trust Issues, International Journal of Research and Innovation in Social Science, 9(4), pp. 5562-5573.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Salins, M. and Aithal, P.S. (2023) ‘Consumers’ Intention toward mitigation of plate waste behaviour in restaurants–development of conceptual model, International Journal of Management, Technology, and Social Sciences (IJMTS), 8(2), pp. 190-230.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Savitri, E. and Nik Abdullah, N.H. (2023) The effect of eco-efficiency and good corporate governance on firm value: Profitability as a mediator, Management &amp; Accounting Review (MAR), 22(1), pp. 379-399.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Schäpers, P., Guntermann, T., Heinemann, H. and Mönke, F.W. (2025) Are Good Leaders Also Green Leaders? Differentiating Established and Environmental Leadership Styles, Their Antecedents, and Predictive Validity for Corporate Environmental Responsiveness, Business Ethics, the Environment &amp; Responsibility, 34(4), pp. 2034-2047.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Wavei, E. B., Lo, A. and Gedecho, E. K. (2025) ‘Understanding Frontline Employees’ Knowledge Management in Key Aspects of Customer Relationship Management: Insights from Contemporary Hotels, International Journal of Hospitality &amp; Tourism Administration, pp. 1-29.</a:t>
            </a:r>
          </a:p>
          <a:p>
            <a:pPr marL="518165" lvl="1" indent="-259082" algn="l">
              <a:lnSpc>
                <a:spcPts val="3360"/>
              </a:lnSpc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Zulfiqar, S., Garavan, T., Huo, C., Akhtar, M.W. and Sarwar, B. (2025) ‘Leaders’ knowledge hiding and front-line employee service sabotage, The Service Industries Journal, 45(2), pp. 161-179.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10383</TotalTime>
  <Words>950</Words>
  <PresentationFormat>Custom</PresentationFormat>
  <Paragraphs>86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terms:modified xsi:type="dcterms:W3CDTF">2026-02-25T14:00:20Z</dcterms:modified>
  <dc:identifier>DAHARYjuopM</dc:identifier>
</cp:coreProperties>
</file>