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Lst>
  <p:notesMasterIdLst>
    <p:notesMasterId r:id="rId50"/>
  </p:notesMasterIdLst>
  <p:sldIdLst>
    <p:sldId id="280" r:id="rId5"/>
    <p:sldId id="258" r:id="rId6"/>
    <p:sldId id="267" r:id="rId7"/>
    <p:sldId id="268" r:id="rId8"/>
    <p:sldId id="270" r:id="rId9"/>
    <p:sldId id="288" r:id="rId10"/>
    <p:sldId id="289" r:id="rId11"/>
    <p:sldId id="290" r:id="rId12"/>
    <p:sldId id="291" r:id="rId13"/>
    <p:sldId id="394" r:id="rId14"/>
    <p:sldId id="365" r:id="rId15"/>
    <p:sldId id="324" r:id="rId16"/>
    <p:sldId id="325" r:id="rId17"/>
    <p:sldId id="326" r:id="rId18"/>
    <p:sldId id="327" r:id="rId19"/>
    <p:sldId id="331" r:id="rId20"/>
    <p:sldId id="329" r:id="rId21"/>
    <p:sldId id="330" r:id="rId22"/>
    <p:sldId id="332" r:id="rId23"/>
    <p:sldId id="333" r:id="rId24"/>
    <p:sldId id="334" r:id="rId25"/>
    <p:sldId id="335" r:id="rId26"/>
    <p:sldId id="260" r:id="rId27"/>
    <p:sldId id="261" r:id="rId28"/>
    <p:sldId id="337" r:id="rId29"/>
    <p:sldId id="281" r:id="rId30"/>
    <p:sldId id="366" r:id="rId31"/>
    <p:sldId id="368" r:id="rId32"/>
    <p:sldId id="370" r:id="rId33"/>
    <p:sldId id="371" r:id="rId34"/>
    <p:sldId id="372" r:id="rId35"/>
    <p:sldId id="369" r:id="rId36"/>
    <p:sldId id="282" r:id="rId37"/>
    <p:sldId id="385" r:id="rId38"/>
    <p:sldId id="386" r:id="rId39"/>
    <p:sldId id="373" r:id="rId40"/>
    <p:sldId id="374" r:id="rId41"/>
    <p:sldId id="367" r:id="rId42"/>
    <p:sldId id="379" r:id="rId43"/>
    <p:sldId id="380" r:id="rId44"/>
    <p:sldId id="381" r:id="rId45"/>
    <p:sldId id="382" r:id="rId46"/>
    <p:sldId id="383" r:id="rId47"/>
    <p:sldId id="393" r:id="rId48"/>
    <p:sldId id="256"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0" d="100"/>
          <a:sy n="120" d="100"/>
        </p:scale>
        <p:origin x="198" y="10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63F319-E854-4FF6-8F3F-10025387D6F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CD7176C-C5E4-45E4-8059-23EBBB6F8D3A}">
      <dgm:prSet custT="1"/>
      <dgm:spPr/>
      <dgm:t>
        <a:bodyPr/>
        <a:lstStyle/>
        <a:p>
          <a:r>
            <a:rPr lang="en-US" sz="2400" dirty="0"/>
            <a:t>Perspectives of policing</a:t>
          </a:r>
        </a:p>
      </dgm:t>
    </dgm:pt>
    <dgm:pt modelId="{A918DE5F-E9B4-4D47-AD78-85114C3D3E9B}" type="parTrans" cxnId="{BCDC2B83-8554-422A-8C8D-073FC77EB995}">
      <dgm:prSet/>
      <dgm:spPr/>
      <dgm:t>
        <a:bodyPr/>
        <a:lstStyle/>
        <a:p>
          <a:endParaRPr lang="en-US"/>
        </a:p>
      </dgm:t>
    </dgm:pt>
    <dgm:pt modelId="{69B88D7C-7998-4668-810A-F25AAB3035B6}" type="sibTrans" cxnId="{BCDC2B83-8554-422A-8C8D-073FC77EB995}">
      <dgm:prSet/>
      <dgm:spPr/>
      <dgm:t>
        <a:bodyPr/>
        <a:lstStyle/>
        <a:p>
          <a:endParaRPr lang="en-US"/>
        </a:p>
      </dgm:t>
    </dgm:pt>
    <dgm:pt modelId="{C16C8F99-5DD4-4E34-8858-1E89CFFE238B}">
      <dgm:prSet custT="1"/>
      <dgm:spPr/>
      <dgm:t>
        <a:bodyPr/>
        <a:lstStyle/>
        <a:p>
          <a:r>
            <a:rPr lang="en-US" sz="2400" dirty="0"/>
            <a:t>Police officers</a:t>
          </a:r>
        </a:p>
      </dgm:t>
    </dgm:pt>
    <dgm:pt modelId="{281AB0FD-D227-433B-A7A9-04C685149163}" type="parTrans" cxnId="{C3345A39-7ACE-4DDD-83BD-889E9D65BDE1}">
      <dgm:prSet/>
      <dgm:spPr/>
      <dgm:t>
        <a:bodyPr/>
        <a:lstStyle/>
        <a:p>
          <a:endParaRPr lang="en-US"/>
        </a:p>
      </dgm:t>
    </dgm:pt>
    <dgm:pt modelId="{4635B13E-4198-4E32-A4C6-9BCA498AB56F}" type="sibTrans" cxnId="{C3345A39-7ACE-4DDD-83BD-889E9D65BDE1}">
      <dgm:prSet/>
      <dgm:spPr/>
      <dgm:t>
        <a:bodyPr/>
        <a:lstStyle/>
        <a:p>
          <a:endParaRPr lang="en-US"/>
        </a:p>
      </dgm:t>
    </dgm:pt>
    <dgm:pt modelId="{DD65B44E-E6D3-4116-A26E-244AA8FD35FB}">
      <dgm:prSet custT="1"/>
      <dgm:spPr/>
      <dgm:t>
        <a:bodyPr/>
        <a:lstStyle/>
        <a:p>
          <a:r>
            <a:rPr lang="en-US" sz="2400" dirty="0"/>
            <a:t>Law enforcement family</a:t>
          </a:r>
        </a:p>
      </dgm:t>
    </dgm:pt>
    <dgm:pt modelId="{10FCE183-287C-49D3-9E85-FC20D4FA56E5}" type="parTrans" cxnId="{227ED557-2313-4FF1-A6E5-9D956A7047B8}">
      <dgm:prSet/>
      <dgm:spPr/>
      <dgm:t>
        <a:bodyPr/>
        <a:lstStyle/>
        <a:p>
          <a:endParaRPr lang="en-GB"/>
        </a:p>
      </dgm:t>
    </dgm:pt>
    <dgm:pt modelId="{BA71099B-7B37-4CEA-90E8-3817F312A95C}" type="sibTrans" cxnId="{227ED557-2313-4FF1-A6E5-9D956A7047B8}">
      <dgm:prSet/>
      <dgm:spPr/>
      <dgm:t>
        <a:bodyPr/>
        <a:lstStyle/>
        <a:p>
          <a:endParaRPr lang="en-GB"/>
        </a:p>
      </dgm:t>
    </dgm:pt>
    <dgm:pt modelId="{F7C896F2-9883-4E3A-B2DE-431792B054E5}">
      <dgm:prSet custT="1"/>
      <dgm:spPr/>
      <dgm:t>
        <a:bodyPr/>
        <a:lstStyle/>
        <a:p>
          <a:r>
            <a:rPr lang="en-US" sz="2400" dirty="0" err="1"/>
            <a:t>Neighbourhood</a:t>
          </a:r>
          <a:r>
            <a:rPr lang="en-US" sz="2400" dirty="0"/>
            <a:t> Policing Priorities 2024</a:t>
          </a:r>
        </a:p>
      </dgm:t>
    </dgm:pt>
    <dgm:pt modelId="{66520EE7-57DC-4E77-98D3-228A6A49EA78}" type="parTrans" cxnId="{B8D51085-34C0-47D3-8741-01D304F5AD2C}">
      <dgm:prSet/>
      <dgm:spPr/>
      <dgm:t>
        <a:bodyPr/>
        <a:lstStyle/>
        <a:p>
          <a:endParaRPr lang="en-GB"/>
        </a:p>
      </dgm:t>
    </dgm:pt>
    <dgm:pt modelId="{42CAB667-C5E1-48F4-BE07-215F44DE3ECA}" type="sibTrans" cxnId="{B8D51085-34C0-47D3-8741-01D304F5AD2C}">
      <dgm:prSet/>
      <dgm:spPr/>
      <dgm:t>
        <a:bodyPr/>
        <a:lstStyle/>
        <a:p>
          <a:endParaRPr lang="en-GB"/>
        </a:p>
      </dgm:t>
    </dgm:pt>
    <dgm:pt modelId="{2BF80936-63D1-4DFF-85C2-8B854DB52F6D}">
      <dgm:prSet custT="1"/>
      <dgm:spPr/>
      <dgm:t>
        <a:bodyPr/>
        <a:lstStyle/>
        <a:p>
          <a:r>
            <a:rPr lang="en-US" sz="2400" dirty="0"/>
            <a:t>Casey Review 2016 Opportunity &amp; Integration</a:t>
          </a:r>
        </a:p>
      </dgm:t>
    </dgm:pt>
    <dgm:pt modelId="{97FC2F93-7EAD-45C5-B25E-A53F217D71B9}" type="parTrans" cxnId="{B35C0605-F847-4401-8756-1AD6702F93BC}">
      <dgm:prSet/>
      <dgm:spPr/>
      <dgm:t>
        <a:bodyPr/>
        <a:lstStyle/>
        <a:p>
          <a:endParaRPr lang="en-GB"/>
        </a:p>
      </dgm:t>
    </dgm:pt>
    <dgm:pt modelId="{A52B384E-C216-423A-AE62-6C5EA0D38123}" type="sibTrans" cxnId="{B35C0605-F847-4401-8756-1AD6702F93BC}">
      <dgm:prSet/>
      <dgm:spPr/>
      <dgm:t>
        <a:bodyPr/>
        <a:lstStyle/>
        <a:p>
          <a:endParaRPr lang="en-GB"/>
        </a:p>
      </dgm:t>
    </dgm:pt>
    <dgm:pt modelId="{8DAC7D7C-34E7-498C-AB5A-A8B8B45A6CE6}" type="pres">
      <dgm:prSet presAssocID="{5163F319-E854-4FF6-8F3F-10025387D6FA}" presName="vert0" presStyleCnt="0">
        <dgm:presLayoutVars>
          <dgm:dir/>
          <dgm:animOne val="branch"/>
          <dgm:animLvl val="lvl"/>
        </dgm:presLayoutVars>
      </dgm:prSet>
      <dgm:spPr/>
    </dgm:pt>
    <dgm:pt modelId="{E936C1B6-9130-4EA1-8BD4-7A69247CCD37}" type="pres">
      <dgm:prSet presAssocID="{2BF80936-63D1-4DFF-85C2-8B854DB52F6D}" presName="thickLine" presStyleLbl="alignNode1" presStyleIdx="0" presStyleCnt="5"/>
      <dgm:spPr/>
    </dgm:pt>
    <dgm:pt modelId="{0C6D6426-F7F7-4499-A516-B8C7449ECBDE}" type="pres">
      <dgm:prSet presAssocID="{2BF80936-63D1-4DFF-85C2-8B854DB52F6D}" presName="horz1" presStyleCnt="0"/>
      <dgm:spPr/>
    </dgm:pt>
    <dgm:pt modelId="{656C1834-8923-4C3F-98B6-63F5BA26D3DB}" type="pres">
      <dgm:prSet presAssocID="{2BF80936-63D1-4DFF-85C2-8B854DB52F6D}" presName="tx1" presStyleLbl="revTx" presStyleIdx="0" presStyleCnt="5"/>
      <dgm:spPr/>
    </dgm:pt>
    <dgm:pt modelId="{C0869041-D679-451F-BE9B-C117E5BA6441}" type="pres">
      <dgm:prSet presAssocID="{2BF80936-63D1-4DFF-85C2-8B854DB52F6D}" presName="vert1" presStyleCnt="0"/>
      <dgm:spPr/>
    </dgm:pt>
    <dgm:pt modelId="{E59E762B-29FC-4629-A093-DE7D023EFD6C}" type="pres">
      <dgm:prSet presAssocID="{1CD7176C-C5E4-45E4-8059-23EBBB6F8D3A}" presName="thickLine" presStyleLbl="alignNode1" presStyleIdx="1" presStyleCnt="5"/>
      <dgm:spPr/>
    </dgm:pt>
    <dgm:pt modelId="{2274CC70-1718-4510-81A6-731B14EBAB76}" type="pres">
      <dgm:prSet presAssocID="{1CD7176C-C5E4-45E4-8059-23EBBB6F8D3A}" presName="horz1" presStyleCnt="0"/>
      <dgm:spPr/>
    </dgm:pt>
    <dgm:pt modelId="{FF8AC877-F976-49F6-8D4B-AC659A122A43}" type="pres">
      <dgm:prSet presAssocID="{1CD7176C-C5E4-45E4-8059-23EBBB6F8D3A}" presName="tx1" presStyleLbl="revTx" presStyleIdx="1" presStyleCnt="5"/>
      <dgm:spPr/>
    </dgm:pt>
    <dgm:pt modelId="{28B2E6D9-0407-40EA-A2BD-67DD0E21B147}" type="pres">
      <dgm:prSet presAssocID="{1CD7176C-C5E4-45E4-8059-23EBBB6F8D3A}" presName="vert1" presStyleCnt="0"/>
      <dgm:spPr/>
    </dgm:pt>
    <dgm:pt modelId="{57155BD4-C366-4DFA-98BC-20D49B8D9672}" type="pres">
      <dgm:prSet presAssocID="{C16C8F99-5DD4-4E34-8858-1E89CFFE238B}" presName="thickLine" presStyleLbl="alignNode1" presStyleIdx="2" presStyleCnt="5"/>
      <dgm:spPr/>
    </dgm:pt>
    <dgm:pt modelId="{38C6D6DF-2661-400E-B50E-8CADCB88EEBA}" type="pres">
      <dgm:prSet presAssocID="{C16C8F99-5DD4-4E34-8858-1E89CFFE238B}" presName="horz1" presStyleCnt="0"/>
      <dgm:spPr/>
    </dgm:pt>
    <dgm:pt modelId="{6C63BFE8-8CC5-4224-9F28-5CD821F8CB41}" type="pres">
      <dgm:prSet presAssocID="{C16C8F99-5DD4-4E34-8858-1E89CFFE238B}" presName="tx1" presStyleLbl="revTx" presStyleIdx="2" presStyleCnt="5"/>
      <dgm:spPr/>
    </dgm:pt>
    <dgm:pt modelId="{18CCF9C7-FBF2-4F1D-B147-40C84F3BABD6}" type="pres">
      <dgm:prSet presAssocID="{C16C8F99-5DD4-4E34-8858-1E89CFFE238B}" presName="vert1" presStyleCnt="0"/>
      <dgm:spPr/>
    </dgm:pt>
    <dgm:pt modelId="{488F6681-EB6E-4486-851A-4196A6D484C7}" type="pres">
      <dgm:prSet presAssocID="{DD65B44E-E6D3-4116-A26E-244AA8FD35FB}" presName="thickLine" presStyleLbl="alignNode1" presStyleIdx="3" presStyleCnt="5"/>
      <dgm:spPr/>
    </dgm:pt>
    <dgm:pt modelId="{54BAB79C-C3D8-47B4-85A9-1D3FE60A9564}" type="pres">
      <dgm:prSet presAssocID="{DD65B44E-E6D3-4116-A26E-244AA8FD35FB}" presName="horz1" presStyleCnt="0"/>
      <dgm:spPr/>
    </dgm:pt>
    <dgm:pt modelId="{CAD7B60E-C66F-43E6-B2B2-35CB3BE4C677}" type="pres">
      <dgm:prSet presAssocID="{DD65B44E-E6D3-4116-A26E-244AA8FD35FB}" presName="tx1" presStyleLbl="revTx" presStyleIdx="3" presStyleCnt="5"/>
      <dgm:spPr/>
    </dgm:pt>
    <dgm:pt modelId="{79BBA5E0-D7C7-448A-A460-FB0074CC55A9}" type="pres">
      <dgm:prSet presAssocID="{DD65B44E-E6D3-4116-A26E-244AA8FD35FB}" presName="vert1" presStyleCnt="0"/>
      <dgm:spPr/>
    </dgm:pt>
    <dgm:pt modelId="{4B529CC5-75DD-41C7-983E-5AA285F38D00}" type="pres">
      <dgm:prSet presAssocID="{F7C896F2-9883-4E3A-B2DE-431792B054E5}" presName="thickLine" presStyleLbl="alignNode1" presStyleIdx="4" presStyleCnt="5"/>
      <dgm:spPr/>
    </dgm:pt>
    <dgm:pt modelId="{E95CD130-CB1A-4363-B68C-54FCD286B715}" type="pres">
      <dgm:prSet presAssocID="{F7C896F2-9883-4E3A-B2DE-431792B054E5}" presName="horz1" presStyleCnt="0"/>
      <dgm:spPr/>
    </dgm:pt>
    <dgm:pt modelId="{C292620A-2DB9-4FA1-A82A-0789C76156FB}" type="pres">
      <dgm:prSet presAssocID="{F7C896F2-9883-4E3A-B2DE-431792B054E5}" presName="tx1" presStyleLbl="revTx" presStyleIdx="4" presStyleCnt="5"/>
      <dgm:spPr/>
    </dgm:pt>
    <dgm:pt modelId="{BCA3E1EC-6201-4B1E-8DD7-AE2324ADBDAF}" type="pres">
      <dgm:prSet presAssocID="{F7C896F2-9883-4E3A-B2DE-431792B054E5}" presName="vert1" presStyleCnt="0"/>
      <dgm:spPr/>
    </dgm:pt>
  </dgm:ptLst>
  <dgm:cxnLst>
    <dgm:cxn modelId="{B35C0605-F847-4401-8756-1AD6702F93BC}" srcId="{5163F319-E854-4FF6-8F3F-10025387D6FA}" destId="{2BF80936-63D1-4DFF-85C2-8B854DB52F6D}" srcOrd="0" destOrd="0" parTransId="{97FC2F93-7EAD-45C5-B25E-A53F217D71B9}" sibTransId="{A52B384E-C216-423A-AE62-6C5EA0D38123}"/>
    <dgm:cxn modelId="{C3345A39-7ACE-4DDD-83BD-889E9D65BDE1}" srcId="{5163F319-E854-4FF6-8F3F-10025387D6FA}" destId="{C16C8F99-5DD4-4E34-8858-1E89CFFE238B}" srcOrd="2" destOrd="0" parTransId="{281AB0FD-D227-433B-A7A9-04C685149163}" sibTransId="{4635B13E-4198-4E32-A4C6-9BCA498AB56F}"/>
    <dgm:cxn modelId="{99FBD16A-5572-4361-A015-CC39414C60D8}" type="presOf" srcId="{C16C8F99-5DD4-4E34-8858-1E89CFFE238B}" destId="{6C63BFE8-8CC5-4224-9F28-5CD821F8CB41}" srcOrd="0" destOrd="0" presId="urn:microsoft.com/office/officeart/2008/layout/LinedList"/>
    <dgm:cxn modelId="{DFC42D6C-567A-4D01-9160-716F67BB50C9}" type="presOf" srcId="{1CD7176C-C5E4-45E4-8059-23EBBB6F8D3A}" destId="{FF8AC877-F976-49F6-8D4B-AC659A122A43}" srcOrd="0" destOrd="0" presId="urn:microsoft.com/office/officeart/2008/layout/LinedList"/>
    <dgm:cxn modelId="{227ED557-2313-4FF1-A6E5-9D956A7047B8}" srcId="{5163F319-E854-4FF6-8F3F-10025387D6FA}" destId="{DD65B44E-E6D3-4116-A26E-244AA8FD35FB}" srcOrd="3" destOrd="0" parTransId="{10FCE183-287C-49D3-9E85-FC20D4FA56E5}" sibTransId="{BA71099B-7B37-4CEA-90E8-3817F312A95C}"/>
    <dgm:cxn modelId="{BCDC2B83-8554-422A-8C8D-073FC77EB995}" srcId="{5163F319-E854-4FF6-8F3F-10025387D6FA}" destId="{1CD7176C-C5E4-45E4-8059-23EBBB6F8D3A}" srcOrd="1" destOrd="0" parTransId="{A918DE5F-E9B4-4D47-AD78-85114C3D3E9B}" sibTransId="{69B88D7C-7998-4668-810A-F25AAB3035B6}"/>
    <dgm:cxn modelId="{B8D51085-34C0-47D3-8741-01D304F5AD2C}" srcId="{5163F319-E854-4FF6-8F3F-10025387D6FA}" destId="{F7C896F2-9883-4E3A-B2DE-431792B054E5}" srcOrd="4" destOrd="0" parTransId="{66520EE7-57DC-4E77-98D3-228A6A49EA78}" sibTransId="{42CAB667-C5E1-48F4-BE07-215F44DE3ECA}"/>
    <dgm:cxn modelId="{CD2E088F-7C99-4E44-B269-3B0249507790}" type="presOf" srcId="{DD65B44E-E6D3-4116-A26E-244AA8FD35FB}" destId="{CAD7B60E-C66F-43E6-B2B2-35CB3BE4C677}" srcOrd="0" destOrd="0" presId="urn:microsoft.com/office/officeart/2008/layout/LinedList"/>
    <dgm:cxn modelId="{14ACCA9C-3434-4918-9B05-F988FDF43BD7}" type="presOf" srcId="{2BF80936-63D1-4DFF-85C2-8B854DB52F6D}" destId="{656C1834-8923-4C3F-98B6-63F5BA26D3DB}" srcOrd="0" destOrd="0" presId="urn:microsoft.com/office/officeart/2008/layout/LinedList"/>
    <dgm:cxn modelId="{D73741C8-4F6C-43C0-8B2F-44EEBF673554}" type="presOf" srcId="{F7C896F2-9883-4E3A-B2DE-431792B054E5}" destId="{C292620A-2DB9-4FA1-A82A-0789C76156FB}" srcOrd="0" destOrd="0" presId="urn:microsoft.com/office/officeart/2008/layout/LinedList"/>
    <dgm:cxn modelId="{5A4199EB-8A21-4B18-AC15-240FC9448243}" type="presOf" srcId="{5163F319-E854-4FF6-8F3F-10025387D6FA}" destId="{8DAC7D7C-34E7-498C-AB5A-A8B8B45A6CE6}" srcOrd="0" destOrd="0" presId="urn:microsoft.com/office/officeart/2008/layout/LinedList"/>
    <dgm:cxn modelId="{9706C6BC-A8E8-4801-8F77-277A33F29A06}" type="presParOf" srcId="{8DAC7D7C-34E7-498C-AB5A-A8B8B45A6CE6}" destId="{E936C1B6-9130-4EA1-8BD4-7A69247CCD37}" srcOrd="0" destOrd="0" presId="urn:microsoft.com/office/officeart/2008/layout/LinedList"/>
    <dgm:cxn modelId="{0C3B7DFB-D77C-4E50-ACA4-8D38D708DB5E}" type="presParOf" srcId="{8DAC7D7C-34E7-498C-AB5A-A8B8B45A6CE6}" destId="{0C6D6426-F7F7-4499-A516-B8C7449ECBDE}" srcOrd="1" destOrd="0" presId="urn:microsoft.com/office/officeart/2008/layout/LinedList"/>
    <dgm:cxn modelId="{3B473C92-0C05-4C70-B4B3-1A9883907764}" type="presParOf" srcId="{0C6D6426-F7F7-4499-A516-B8C7449ECBDE}" destId="{656C1834-8923-4C3F-98B6-63F5BA26D3DB}" srcOrd="0" destOrd="0" presId="urn:microsoft.com/office/officeart/2008/layout/LinedList"/>
    <dgm:cxn modelId="{35E166A2-CDD9-4EE1-B587-8606C7F63844}" type="presParOf" srcId="{0C6D6426-F7F7-4499-A516-B8C7449ECBDE}" destId="{C0869041-D679-451F-BE9B-C117E5BA6441}" srcOrd="1" destOrd="0" presId="urn:microsoft.com/office/officeart/2008/layout/LinedList"/>
    <dgm:cxn modelId="{E2819C77-226D-46CA-8C0E-B5AE41227961}" type="presParOf" srcId="{8DAC7D7C-34E7-498C-AB5A-A8B8B45A6CE6}" destId="{E59E762B-29FC-4629-A093-DE7D023EFD6C}" srcOrd="2" destOrd="0" presId="urn:microsoft.com/office/officeart/2008/layout/LinedList"/>
    <dgm:cxn modelId="{640B4CFD-3D5B-4588-B4DE-91565195632E}" type="presParOf" srcId="{8DAC7D7C-34E7-498C-AB5A-A8B8B45A6CE6}" destId="{2274CC70-1718-4510-81A6-731B14EBAB76}" srcOrd="3" destOrd="0" presId="urn:microsoft.com/office/officeart/2008/layout/LinedList"/>
    <dgm:cxn modelId="{41AE2D18-F79D-43DE-BA60-551A757A9A7A}" type="presParOf" srcId="{2274CC70-1718-4510-81A6-731B14EBAB76}" destId="{FF8AC877-F976-49F6-8D4B-AC659A122A43}" srcOrd="0" destOrd="0" presId="urn:microsoft.com/office/officeart/2008/layout/LinedList"/>
    <dgm:cxn modelId="{C78F874D-00F1-4D38-8477-A1688F18C1EE}" type="presParOf" srcId="{2274CC70-1718-4510-81A6-731B14EBAB76}" destId="{28B2E6D9-0407-40EA-A2BD-67DD0E21B147}" srcOrd="1" destOrd="0" presId="urn:microsoft.com/office/officeart/2008/layout/LinedList"/>
    <dgm:cxn modelId="{7750AEF7-F2C0-4D67-9314-C1822921AA90}" type="presParOf" srcId="{8DAC7D7C-34E7-498C-AB5A-A8B8B45A6CE6}" destId="{57155BD4-C366-4DFA-98BC-20D49B8D9672}" srcOrd="4" destOrd="0" presId="urn:microsoft.com/office/officeart/2008/layout/LinedList"/>
    <dgm:cxn modelId="{8E25B732-9133-4E51-9935-452CAEE7F390}" type="presParOf" srcId="{8DAC7D7C-34E7-498C-AB5A-A8B8B45A6CE6}" destId="{38C6D6DF-2661-400E-B50E-8CADCB88EEBA}" srcOrd="5" destOrd="0" presId="urn:microsoft.com/office/officeart/2008/layout/LinedList"/>
    <dgm:cxn modelId="{CA9B3984-9650-4F04-9E9E-4624FB9F8D09}" type="presParOf" srcId="{38C6D6DF-2661-400E-B50E-8CADCB88EEBA}" destId="{6C63BFE8-8CC5-4224-9F28-5CD821F8CB41}" srcOrd="0" destOrd="0" presId="urn:microsoft.com/office/officeart/2008/layout/LinedList"/>
    <dgm:cxn modelId="{CBDB919C-228A-44EF-A736-923925D5F368}" type="presParOf" srcId="{38C6D6DF-2661-400E-B50E-8CADCB88EEBA}" destId="{18CCF9C7-FBF2-4F1D-B147-40C84F3BABD6}" srcOrd="1" destOrd="0" presId="urn:microsoft.com/office/officeart/2008/layout/LinedList"/>
    <dgm:cxn modelId="{9243D6D7-44E7-4AF6-886B-1B86FC4E8FD8}" type="presParOf" srcId="{8DAC7D7C-34E7-498C-AB5A-A8B8B45A6CE6}" destId="{488F6681-EB6E-4486-851A-4196A6D484C7}" srcOrd="6" destOrd="0" presId="urn:microsoft.com/office/officeart/2008/layout/LinedList"/>
    <dgm:cxn modelId="{45AB69C4-28D0-4246-8942-AFC51C33A5C7}" type="presParOf" srcId="{8DAC7D7C-34E7-498C-AB5A-A8B8B45A6CE6}" destId="{54BAB79C-C3D8-47B4-85A9-1D3FE60A9564}" srcOrd="7" destOrd="0" presId="urn:microsoft.com/office/officeart/2008/layout/LinedList"/>
    <dgm:cxn modelId="{2718E174-5B27-4F64-A58A-5C55068D8BBB}" type="presParOf" srcId="{54BAB79C-C3D8-47B4-85A9-1D3FE60A9564}" destId="{CAD7B60E-C66F-43E6-B2B2-35CB3BE4C677}" srcOrd="0" destOrd="0" presId="urn:microsoft.com/office/officeart/2008/layout/LinedList"/>
    <dgm:cxn modelId="{BDC554C4-9E59-43B0-AB7D-CFF5CBC69B16}" type="presParOf" srcId="{54BAB79C-C3D8-47B4-85A9-1D3FE60A9564}" destId="{79BBA5E0-D7C7-448A-A460-FB0074CC55A9}" srcOrd="1" destOrd="0" presId="urn:microsoft.com/office/officeart/2008/layout/LinedList"/>
    <dgm:cxn modelId="{51CAF2F6-AF9C-45FE-A2C5-AAC490534CE1}" type="presParOf" srcId="{8DAC7D7C-34E7-498C-AB5A-A8B8B45A6CE6}" destId="{4B529CC5-75DD-41C7-983E-5AA285F38D00}" srcOrd="8" destOrd="0" presId="urn:microsoft.com/office/officeart/2008/layout/LinedList"/>
    <dgm:cxn modelId="{051175EC-759A-4DF0-9DAC-D9E7D3ADD97F}" type="presParOf" srcId="{8DAC7D7C-34E7-498C-AB5A-A8B8B45A6CE6}" destId="{E95CD130-CB1A-4363-B68C-54FCD286B715}" srcOrd="9" destOrd="0" presId="urn:microsoft.com/office/officeart/2008/layout/LinedList"/>
    <dgm:cxn modelId="{166D7F51-3CD9-46EB-B0F9-54B1C6E42393}" type="presParOf" srcId="{E95CD130-CB1A-4363-B68C-54FCD286B715}" destId="{C292620A-2DB9-4FA1-A82A-0789C76156FB}" srcOrd="0" destOrd="0" presId="urn:microsoft.com/office/officeart/2008/layout/LinedList"/>
    <dgm:cxn modelId="{9A288438-48D5-47B3-9B99-019B540FB801}" type="presParOf" srcId="{E95CD130-CB1A-4363-B68C-54FCD286B715}" destId="{BCA3E1EC-6201-4B1E-8DD7-AE2324ADBD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63F319-E854-4FF6-8F3F-10025387D6F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CD7176C-C5E4-45E4-8059-23EBBB6F8D3A}">
      <dgm:prSet/>
      <dgm:spPr/>
      <dgm:t>
        <a:bodyPr/>
        <a:lstStyle/>
        <a:p>
          <a:r>
            <a:rPr lang="en-GB" dirty="0"/>
            <a:t>‘Policing’, rather than ‘the police’</a:t>
          </a:r>
          <a:endParaRPr lang="en-US" dirty="0"/>
        </a:p>
      </dgm:t>
    </dgm:pt>
    <dgm:pt modelId="{A918DE5F-E9B4-4D47-AD78-85114C3D3E9B}" type="parTrans" cxnId="{BCDC2B83-8554-422A-8C8D-073FC77EB995}">
      <dgm:prSet/>
      <dgm:spPr/>
      <dgm:t>
        <a:bodyPr/>
        <a:lstStyle/>
        <a:p>
          <a:endParaRPr lang="en-US"/>
        </a:p>
      </dgm:t>
    </dgm:pt>
    <dgm:pt modelId="{69B88D7C-7998-4668-810A-F25AAB3035B6}" type="sibTrans" cxnId="{BCDC2B83-8554-422A-8C8D-073FC77EB995}">
      <dgm:prSet/>
      <dgm:spPr/>
      <dgm:t>
        <a:bodyPr/>
        <a:lstStyle/>
        <a:p>
          <a:endParaRPr lang="en-US"/>
        </a:p>
      </dgm:t>
    </dgm:pt>
    <dgm:pt modelId="{C16C8F99-5DD4-4E34-8858-1E89CFFE238B}">
      <dgm:prSet/>
      <dgm:spPr/>
      <dgm:t>
        <a:bodyPr/>
        <a:lstStyle/>
        <a:p>
          <a:r>
            <a:rPr lang="en-GB" dirty="0"/>
            <a:t>‘Police’ refers to a particular kind of social institution. Policing refers to a  process is with specific social functions</a:t>
          </a:r>
          <a:endParaRPr lang="en-US" dirty="0"/>
        </a:p>
      </dgm:t>
    </dgm:pt>
    <dgm:pt modelId="{281AB0FD-D227-433B-A7A9-04C685149163}" type="parTrans" cxnId="{C3345A39-7ACE-4DDD-83BD-889E9D65BDE1}">
      <dgm:prSet/>
      <dgm:spPr/>
      <dgm:t>
        <a:bodyPr/>
        <a:lstStyle/>
        <a:p>
          <a:endParaRPr lang="en-US"/>
        </a:p>
      </dgm:t>
    </dgm:pt>
    <dgm:pt modelId="{4635B13E-4198-4E32-A4C6-9BCA498AB56F}" type="sibTrans" cxnId="{C3345A39-7ACE-4DDD-83BD-889E9D65BDE1}">
      <dgm:prSet/>
      <dgm:spPr/>
      <dgm:t>
        <a:bodyPr/>
        <a:lstStyle/>
        <a:p>
          <a:endParaRPr lang="en-US"/>
        </a:p>
      </dgm:t>
    </dgm:pt>
    <dgm:pt modelId="{6374E04C-7EE8-4AD4-B30C-31C87374F1CC}">
      <dgm:prSet/>
      <dgm:spPr/>
      <dgm:t>
        <a:bodyPr/>
        <a:lstStyle/>
        <a:p>
          <a:r>
            <a:rPr lang="en-GB" dirty="0"/>
            <a:t>Reiner (2000:1)</a:t>
          </a:r>
          <a:endParaRPr lang="en-US" dirty="0"/>
        </a:p>
      </dgm:t>
    </dgm:pt>
    <dgm:pt modelId="{06B919C7-1A7C-495B-83CC-C7A5A8FAE7BF}" type="parTrans" cxnId="{9D70FED2-461D-4182-A763-068EA50CA2E3}">
      <dgm:prSet/>
      <dgm:spPr/>
      <dgm:t>
        <a:bodyPr/>
        <a:lstStyle/>
        <a:p>
          <a:endParaRPr lang="en-US"/>
        </a:p>
      </dgm:t>
    </dgm:pt>
    <dgm:pt modelId="{80881D72-0260-482C-9768-7C9628BD64BE}" type="sibTrans" cxnId="{9D70FED2-461D-4182-A763-068EA50CA2E3}">
      <dgm:prSet/>
      <dgm:spPr/>
      <dgm:t>
        <a:bodyPr/>
        <a:lstStyle/>
        <a:p>
          <a:endParaRPr lang="en-US"/>
        </a:p>
      </dgm:t>
    </dgm:pt>
    <dgm:pt modelId="{8DAC7D7C-34E7-498C-AB5A-A8B8B45A6CE6}" type="pres">
      <dgm:prSet presAssocID="{5163F319-E854-4FF6-8F3F-10025387D6FA}" presName="vert0" presStyleCnt="0">
        <dgm:presLayoutVars>
          <dgm:dir/>
          <dgm:animOne val="branch"/>
          <dgm:animLvl val="lvl"/>
        </dgm:presLayoutVars>
      </dgm:prSet>
      <dgm:spPr/>
    </dgm:pt>
    <dgm:pt modelId="{E59E762B-29FC-4629-A093-DE7D023EFD6C}" type="pres">
      <dgm:prSet presAssocID="{1CD7176C-C5E4-45E4-8059-23EBBB6F8D3A}" presName="thickLine" presStyleLbl="alignNode1" presStyleIdx="0" presStyleCnt="3"/>
      <dgm:spPr/>
    </dgm:pt>
    <dgm:pt modelId="{2274CC70-1718-4510-81A6-731B14EBAB76}" type="pres">
      <dgm:prSet presAssocID="{1CD7176C-C5E4-45E4-8059-23EBBB6F8D3A}" presName="horz1" presStyleCnt="0"/>
      <dgm:spPr/>
    </dgm:pt>
    <dgm:pt modelId="{FF8AC877-F976-49F6-8D4B-AC659A122A43}" type="pres">
      <dgm:prSet presAssocID="{1CD7176C-C5E4-45E4-8059-23EBBB6F8D3A}" presName="tx1" presStyleLbl="revTx" presStyleIdx="0" presStyleCnt="3"/>
      <dgm:spPr/>
    </dgm:pt>
    <dgm:pt modelId="{28B2E6D9-0407-40EA-A2BD-67DD0E21B147}" type="pres">
      <dgm:prSet presAssocID="{1CD7176C-C5E4-45E4-8059-23EBBB6F8D3A}" presName="vert1" presStyleCnt="0"/>
      <dgm:spPr/>
    </dgm:pt>
    <dgm:pt modelId="{57155BD4-C366-4DFA-98BC-20D49B8D9672}" type="pres">
      <dgm:prSet presAssocID="{C16C8F99-5DD4-4E34-8858-1E89CFFE238B}" presName="thickLine" presStyleLbl="alignNode1" presStyleIdx="1" presStyleCnt="3"/>
      <dgm:spPr/>
    </dgm:pt>
    <dgm:pt modelId="{38C6D6DF-2661-400E-B50E-8CADCB88EEBA}" type="pres">
      <dgm:prSet presAssocID="{C16C8F99-5DD4-4E34-8858-1E89CFFE238B}" presName="horz1" presStyleCnt="0"/>
      <dgm:spPr/>
    </dgm:pt>
    <dgm:pt modelId="{6C63BFE8-8CC5-4224-9F28-5CD821F8CB41}" type="pres">
      <dgm:prSet presAssocID="{C16C8F99-5DD4-4E34-8858-1E89CFFE238B}" presName="tx1" presStyleLbl="revTx" presStyleIdx="1" presStyleCnt="3"/>
      <dgm:spPr/>
    </dgm:pt>
    <dgm:pt modelId="{18CCF9C7-FBF2-4F1D-B147-40C84F3BABD6}" type="pres">
      <dgm:prSet presAssocID="{C16C8F99-5DD4-4E34-8858-1E89CFFE238B}" presName="vert1" presStyleCnt="0"/>
      <dgm:spPr/>
    </dgm:pt>
    <dgm:pt modelId="{430939DB-29A4-4C19-837F-1FDECA51A9A8}" type="pres">
      <dgm:prSet presAssocID="{6374E04C-7EE8-4AD4-B30C-31C87374F1CC}" presName="thickLine" presStyleLbl="alignNode1" presStyleIdx="2" presStyleCnt="3"/>
      <dgm:spPr/>
    </dgm:pt>
    <dgm:pt modelId="{AEC64C10-1B8D-4609-B235-14BFC30CD876}" type="pres">
      <dgm:prSet presAssocID="{6374E04C-7EE8-4AD4-B30C-31C87374F1CC}" presName="horz1" presStyleCnt="0"/>
      <dgm:spPr/>
    </dgm:pt>
    <dgm:pt modelId="{2CA64DEE-4E3F-47E3-94B5-04C1445F6B72}" type="pres">
      <dgm:prSet presAssocID="{6374E04C-7EE8-4AD4-B30C-31C87374F1CC}" presName="tx1" presStyleLbl="revTx" presStyleIdx="2" presStyleCnt="3"/>
      <dgm:spPr/>
    </dgm:pt>
    <dgm:pt modelId="{62D13C02-733A-4851-9FC4-EC14296B6FA7}" type="pres">
      <dgm:prSet presAssocID="{6374E04C-7EE8-4AD4-B30C-31C87374F1CC}" presName="vert1" presStyleCnt="0"/>
      <dgm:spPr/>
    </dgm:pt>
  </dgm:ptLst>
  <dgm:cxnLst>
    <dgm:cxn modelId="{C3345A39-7ACE-4DDD-83BD-889E9D65BDE1}" srcId="{5163F319-E854-4FF6-8F3F-10025387D6FA}" destId="{C16C8F99-5DD4-4E34-8858-1E89CFFE238B}" srcOrd="1" destOrd="0" parTransId="{281AB0FD-D227-433B-A7A9-04C685149163}" sibTransId="{4635B13E-4198-4E32-A4C6-9BCA498AB56F}"/>
    <dgm:cxn modelId="{6AA0035F-57F2-439D-B256-9694A7640C23}" type="presOf" srcId="{6374E04C-7EE8-4AD4-B30C-31C87374F1CC}" destId="{2CA64DEE-4E3F-47E3-94B5-04C1445F6B72}" srcOrd="0" destOrd="0" presId="urn:microsoft.com/office/officeart/2008/layout/LinedList"/>
    <dgm:cxn modelId="{99FBD16A-5572-4361-A015-CC39414C60D8}" type="presOf" srcId="{C16C8F99-5DD4-4E34-8858-1E89CFFE238B}" destId="{6C63BFE8-8CC5-4224-9F28-5CD821F8CB41}" srcOrd="0" destOrd="0" presId="urn:microsoft.com/office/officeart/2008/layout/LinedList"/>
    <dgm:cxn modelId="{DFC42D6C-567A-4D01-9160-716F67BB50C9}" type="presOf" srcId="{1CD7176C-C5E4-45E4-8059-23EBBB6F8D3A}" destId="{FF8AC877-F976-49F6-8D4B-AC659A122A43}" srcOrd="0" destOrd="0" presId="urn:microsoft.com/office/officeart/2008/layout/LinedList"/>
    <dgm:cxn modelId="{BCDC2B83-8554-422A-8C8D-073FC77EB995}" srcId="{5163F319-E854-4FF6-8F3F-10025387D6FA}" destId="{1CD7176C-C5E4-45E4-8059-23EBBB6F8D3A}" srcOrd="0" destOrd="0" parTransId="{A918DE5F-E9B4-4D47-AD78-85114C3D3E9B}" sibTransId="{69B88D7C-7998-4668-810A-F25AAB3035B6}"/>
    <dgm:cxn modelId="{9D70FED2-461D-4182-A763-068EA50CA2E3}" srcId="{5163F319-E854-4FF6-8F3F-10025387D6FA}" destId="{6374E04C-7EE8-4AD4-B30C-31C87374F1CC}" srcOrd="2" destOrd="0" parTransId="{06B919C7-1A7C-495B-83CC-C7A5A8FAE7BF}" sibTransId="{80881D72-0260-482C-9768-7C9628BD64BE}"/>
    <dgm:cxn modelId="{5A4199EB-8A21-4B18-AC15-240FC9448243}" type="presOf" srcId="{5163F319-E854-4FF6-8F3F-10025387D6FA}" destId="{8DAC7D7C-34E7-498C-AB5A-A8B8B45A6CE6}" srcOrd="0" destOrd="0" presId="urn:microsoft.com/office/officeart/2008/layout/LinedList"/>
    <dgm:cxn modelId="{E2819C77-226D-46CA-8C0E-B5AE41227961}" type="presParOf" srcId="{8DAC7D7C-34E7-498C-AB5A-A8B8B45A6CE6}" destId="{E59E762B-29FC-4629-A093-DE7D023EFD6C}" srcOrd="0" destOrd="0" presId="urn:microsoft.com/office/officeart/2008/layout/LinedList"/>
    <dgm:cxn modelId="{640B4CFD-3D5B-4588-B4DE-91565195632E}" type="presParOf" srcId="{8DAC7D7C-34E7-498C-AB5A-A8B8B45A6CE6}" destId="{2274CC70-1718-4510-81A6-731B14EBAB76}" srcOrd="1" destOrd="0" presId="urn:microsoft.com/office/officeart/2008/layout/LinedList"/>
    <dgm:cxn modelId="{41AE2D18-F79D-43DE-BA60-551A757A9A7A}" type="presParOf" srcId="{2274CC70-1718-4510-81A6-731B14EBAB76}" destId="{FF8AC877-F976-49F6-8D4B-AC659A122A43}" srcOrd="0" destOrd="0" presId="urn:microsoft.com/office/officeart/2008/layout/LinedList"/>
    <dgm:cxn modelId="{C78F874D-00F1-4D38-8477-A1688F18C1EE}" type="presParOf" srcId="{2274CC70-1718-4510-81A6-731B14EBAB76}" destId="{28B2E6D9-0407-40EA-A2BD-67DD0E21B147}" srcOrd="1" destOrd="0" presId="urn:microsoft.com/office/officeart/2008/layout/LinedList"/>
    <dgm:cxn modelId="{7750AEF7-F2C0-4D67-9314-C1822921AA90}" type="presParOf" srcId="{8DAC7D7C-34E7-498C-AB5A-A8B8B45A6CE6}" destId="{57155BD4-C366-4DFA-98BC-20D49B8D9672}" srcOrd="2" destOrd="0" presId="urn:microsoft.com/office/officeart/2008/layout/LinedList"/>
    <dgm:cxn modelId="{8E25B732-9133-4E51-9935-452CAEE7F390}" type="presParOf" srcId="{8DAC7D7C-34E7-498C-AB5A-A8B8B45A6CE6}" destId="{38C6D6DF-2661-400E-B50E-8CADCB88EEBA}" srcOrd="3" destOrd="0" presId="urn:microsoft.com/office/officeart/2008/layout/LinedList"/>
    <dgm:cxn modelId="{CA9B3984-9650-4F04-9E9E-4624FB9F8D09}" type="presParOf" srcId="{38C6D6DF-2661-400E-B50E-8CADCB88EEBA}" destId="{6C63BFE8-8CC5-4224-9F28-5CD821F8CB41}" srcOrd="0" destOrd="0" presId="urn:microsoft.com/office/officeart/2008/layout/LinedList"/>
    <dgm:cxn modelId="{CBDB919C-228A-44EF-A736-923925D5F368}" type="presParOf" srcId="{38C6D6DF-2661-400E-B50E-8CADCB88EEBA}" destId="{18CCF9C7-FBF2-4F1D-B147-40C84F3BABD6}" srcOrd="1" destOrd="0" presId="urn:microsoft.com/office/officeart/2008/layout/LinedList"/>
    <dgm:cxn modelId="{95E8FA61-DF09-442A-9378-03F0B6364564}" type="presParOf" srcId="{8DAC7D7C-34E7-498C-AB5A-A8B8B45A6CE6}" destId="{430939DB-29A4-4C19-837F-1FDECA51A9A8}" srcOrd="4" destOrd="0" presId="urn:microsoft.com/office/officeart/2008/layout/LinedList"/>
    <dgm:cxn modelId="{F934F635-8FA9-46C0-B829-D14698A5719B}" type="presParOf" srcId="{8DAC7D7C-34E7-498C-AB5A-A8B8B45A6CE6}" destId="{AEC64C10-1B8D-4609-B235-14BFC30CD876}" srcOrd="5" destOrd="0" presId="urn:microsoft.com/office/officeart/2008/layout/LinedList"/>
    <dgm:cxn modelId="{62A604DC-E621-4D8C-B1AC-5D6FDB794CFE}" type="presParOf" srcId="{AEC64C10-1B8D-4609-B235-14BFC30CD876}" destId="{2CA64DEE-4E3F-47E3-94B5-04C1445F6B72}" srcOrd="0" destOrd="0" presId="urn:microsoft.com/office/officeart/2008/layout/LinedList"/>
    <dgm:cxn modelId="{63BC59D0-2BE2-4575-92BD-50257936A63F}" type="presParOf" srcId="{AEC64C10-1B8D-4609-B235-14BFC30CD876}" destId="{62D13C02-733A-4851-9FC4-EC14296B6FA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E1CFE1-7B7D-4C61-935F-FCEC9274580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FB39A90-AD34-4DD5-BDCE-70387CAAA125}">
      <dgm:prSet custT="1"/>
      <dgm:spPr/>
      <dgm:t>
        <a:bodyPr/>
        <a:lstStyle/>
        <a:p>
          <a:r>
            <a:rPr lang="en-GB" sz="2400" dirty="0"/>
            <a:t>Policing refers to a range of organisations and not just the police</a:t>
          </a:r>
          <a:endParaRPr lang="en-US" sz="2400" dirty="0"/>
        </a:p>
      </dgm:t>
    </dgm:pt>
    <dgm:pt modelId="{1F2CAB31-5CB7-4297-A3A7-F4D787FD3A10}" type="parTrans" cxnId="{682163C4-285C-4EC9-B886-ADDB8045E368}">
      <dgm:prSet/>
      <dgm:spPr/>
      <dgm:t>
        <a:bodyPr/>
        <a:lstStyle/>
        <a:p>
          <a:endParaRPr lang="en-US"/>
        </a:p>
      </dgm:t>
    </dgm:pt>
    <dgm:pt modelId="{0FE213E1-810A-455A-A258-CC5586C2D165}" type="sibTrans" cxnId="{682163C4-285C-4EC9-B886-ADDB8045E368}">
      <dgm:prSet/>
      <dgm:spPr/>
      <dgm:t>
        <a:bodyPr/>
        <a:lstStyle/>
        <a:p>
          <a:endParaRPr lang="en-US"/>
        </a:p>
      </dgm:t>
    </dgm:pt>
    <dgm:pt modelId="{B02F5D77-A7BD-4A70-81FC-E1C54C83AF45}">
      <dgm:prSet custT="1"/>
      <dgm:spPr/>
      <dgm:t>
        <a:bodyPr/>
        <a:lstStyle/>
        <a:p>
          <a:r>
            <a:rPr lang="en-GB" sz="2400" dirty="0"/>
            <a:t>We hear reference to the policing family</a:t>
          </a:r>
          <a:endParaRPr lang="en-US" sz="2400" dirty="0"/>
        </a:p>
      </dgm:t>
    </dgm:pt>
    <dgm:pt modelId="{6C346188-407F-47A1-ABF5-1D4BA530BE9C}" type="parTrans" cxnId="{E58E72FD-222F-477C-B383-9E4B0A8CD82E}">
      <dgm:prSet/>
      <dgm:spPr/>
      <dgm:t>
        <a:bodyPr/>
        <a:lstStyle/>
        <a:p>
          <a:endParaRPr lang="en-US"/>
        </a:p>
      </dgm:t>
    </dgm:pt>
    <dgm:pt modelId="{0D53F73C-5A23-4E5A-9CC8-7F9F6E796C44}" type="sibTrans" cxnId="{E58E72FD-222F-477C-B383-9E4B0A8CD82E}">
      <dgm:prSet/>
      <dgm:spPr/>
      <dgm:t>
        <a:bodyPr/>
        <a:lstStyle/>
        <a:p>
          <a:endParaRPr lang="en-US"/>
        </a:p>
      </dgm:t>
    </dgm:pt>
    <dgm:pt modelId="{7BFDFAA7-994D-4EB5-958B-1830CE5D495D}">
      <dgm:prSet custT="1"/>
      <dgm:spPr/>
      <dgm:t>
        <a:bodyPr/>
        <a:lstStyle/>
        <a:p>
          <a:r>
            <a:rPr lang="en-GB" sz="2400" dirty="0"/>
            <a:t>In the context of Professional Policing we see reference to a particular kind of person. </a:t>
          </a:r>
          <a:endParaRPr lang="en-US" sz="2400" dirty="0"/>
        </a:p>
      </dgm:t>
    </dgm:pt>
    <dgm:pt modelId="{420AE1F0-D4F9-4D22-B35A-4EDA56324CF2}" type="parTrans" cxnId="{8868B273-93EC-489B-9772-B117765B976E}">
      <dgm:prSet/>
      <dgm:spPr/>
      <dgm:t>
        <a:bodyPr/>
        <a:lstStyle/>
        <a:p>
          <a:endParaRPr lang="en-US"/>
        </a:p>
      </dgm:t>
    </dgm:pt>
    <dgm:pt modelId="{D47CE475-AF93-4810-8064-FFA75FE67A6C}" type="sibTrans" cxnId="{8868B273-93EC-489B-9772-B117765B976E}">
      <dgm:prSet/>
      <dgm:spPr/>
      <dgm:t>
        <a:bodyPr/>
        <a:lstStyle/>
        <a:p>
          <a:endParaRPr lang="en-US"/>
        </a:p>
      </dgm:t>
    </dgm:pt>
    <dgm:pt modelId="{D2AC0BD1-3B5A-42C6-AC04-3655C34B972D}">
      <dgm:prSet custT="1"/>
      <dgm:spPr/>
      <dgm:t>
        <a:bodyPr/>
        <a:lstStyle/>
        <a:p>
          <a:r>
            <a:rPr lang="en-GB" sz="2400" dirty="0"/>
            <a:t>Entails the demonstration of certain professional qualities (training, capacity)</a:t>
          </a:r>
          <a:endParaRPr lang="en-US" sz="2400" dirty="0"/>
        </a:p>
      </dgm:t>
    </dgm:pt>
    <dgm:pt modelId="{A8692A9E-4731-4ABB-893F-6DF91028E07B}" type="parTrans" cxnId="{A0C0ECF0-6678-4ECD-B3D0-354012A59B96}">
      <dgm:prSet/>
      <dgm:spPr/>
      <dgm:t>
        <a:bodyPr/>
        <a:lstStyle/>
        <a:p>
          <a:endParaRPr lang="en-US"/>
        </a:p>
      </dgm:t>
    </dgm:pt>
    <dgm:pt modelId="{6A83DC26-0B04-427D-9640-1A1FB3F1B955}" type="sibTrans" cxnId="{A0C0ECF0-6678-4ECD-B3D0-354012A59B96}">
      <dgm:prSet/>
      <dgm:spPr/>
      <dgm:t>
        <a:bodyPr/>
        <a:lstStyle/>
        <a:p>
          <a:endParaRPr lang="en-US"/>
        </a:p>
      </dgm:t>
    </dgm:pt>
    <dgm:pt modelId="{3EAEA3A2-17B9-45E7-AF56-7476B7D95C85}">
      <dgm:prSet custT="1"/>
      <dgm:spPr/>
      <dgm:t>
        <a:bodyPr/>
        <a:lstStyle/>
        <a:p>
          <a:r>
            <a:rPr lang="en-GB" sz="2400" dirty="0"/>
            <a:t>What kinds of qualities would you expect to see In the modern police officer?</a:t>
          </a:r>
          <a:endParaRPr lang="en-US" sz="2400" dirty="0"/>
        </a:p>
      </dgm:t>
    </dgm:pt>
    <dgm:pt modelId="{657C6163-F5B7-4552-8497-872137A351C0}" type="parTrans" cxnId="{B98C4109-C2C7-4C7B-968C-BCDAA7A5438D}">
      <dgm:prSet/>
      <dgm:spPr/>
      <dgm:t>
        <a:bodyPr/>
        <a:lstStyle/>
        <a:p>
          <a:endParaRPr lang="en-US"/>
        </a:p>
      </dgm:t>
    </dgm:pt>
    <dgm:pt modelId="{A554438B-B805-4A2E-8965-6D6E9DBA9089}" type="sibTrans" cxnId="{B98C4109-C2C7-4C7B-968C-BCDAA7A5438D}">
      <dgm:prSet/>
      <dgm:spPr/>
      <dgm:t>
        <a:bodyPr/>
        <a:lstStyle/>
        <a:p>
          <a:endParaRPr lang="en-US"/>
        </a:p>
      </dgm:t>
    </dgm:pt>
    <dgm:pt modelId="{91DCC7CB-45DF-4A9E-A15E-D36EDE0EB625}" type="pres">
      <dgm:prSet presAssocID="{C4E1CFE1-7B7D-4C61-935F-FCEC9274580A}" presName="vert0" presStyleCnt="0">
        <dgm:presLayoutVars>
          <dgm:dir/>
          <dgm:animOne val="branch"/>
          <dgm:animLvl val="lvl"/>
        </dgm:presLayoutVars>
      </dgm:prSet>
      <dgm:spPr/>
    </dgm:pt>
    <dgm:pt modelId="{FE237ABE-15C2-4F4E-9C88-CF66942A7DA3}" type="pres">
      <dgm:prSet presAssocID="{6FB39A90-AD34-4DD5-BDCE-70387CAAA125}" presName="thickLine" presStyleLbl="alignNode1" presStyleIdx="0" presStyleCnt="5"/>
      <dgm:spPr/>
    </dgm:pt>
    <dgm:pt modelId="{6A971B77-DADF-4480-AD19-249D79534A43}" type="pres">
      <dgm:prSet presAssocID="{6FB39A90-AD34-4DD5-BDCE-70387CAAA125}" presName="horz1" presStyleCnt="0"/>
      <dgm:spPr/>
    </dgm:pt>
    <dgm:pt modelId="{D13EC70B-CF0C-44A0-BA45-7E201F431144}" type="pres">
      <dgm:prSet presAssocID="{6FB39A90-AD34-4DD5-BDCE-70387CAAA125}" presName="tx1" presStyleLbl="revTx" presStyleIdx="0" presStyleCnt="5" custScaleX="100098" custScaleY="627870"/>
      <dgm:spPr/>
    </dgm:pt>
    <dgm:pt modelId="{5FB54999-5C25-46D9-8FCB-AAFA9AD7072A}" type="pres">
      <dgm:prSet presAssocID="{6FB39A90-AD34-4DD5-BDCE-70387CAAA125}" presName="vert1" presStyleCnt="0"/>
      <dgm:spPr/>
    </dgm:pt>
    <dgm:pt modelId="{7727FB33-5C45-4A21-9CDF-5A4557166018}" type="pres">
      <dgm:prSet presAssocID="{B02F5D77-A7BD-4A70-81FC-E1C54C83AF45}" presName="thickLine" presStyleLbl="alignNode1" presStyleIdx="1" presStyleCnt="5"/>
      <dgm:spPr/>
    </dgm:pt>
    <dgm:pt modelId="{08522F50-2867-4636-AF31-1A5AD4A938C5}" type="pres">
      <dgm:prSet presAssocID="{B02F5D77-A7BD-4A70-81FC-E1C54C83AF45}" presName="horz1" presStyleCnt="0"/>
      <dgm:spPr/>
    </dgm:pt>
    <dgm:pt modelId="{10E52FEC-C66F-4D30-A026-08E68850C7D6}" type="pres">
      <dgm:prSet presAssocID="{B02F5D77-A7BD-4A70-81FC-E1C54C83AF45}" presName="tx1" presStyleLbl="revTx" presStyleIdx="1" presStyleCnt="5" custScaleX="100098" custScaleY="627870"/>
      <dgm:spPr/>
    </dgm:pt>
    <dgm:pt modelId="{05584F89-A2A4-48C9-82EB-4CC19D3E7F85}" type="pres">
      <dgm:prSet presAssocID="{B02F5D77-A7BD-4A70-81FC-E1C54C83AF45}" presName="vert1" presStyleCnt="0"/>
      <dgm:spPr/>
    </dgm:pt>
    <dgm:pt modelId="{E0A31815-BD6A-4B78-9D32-B063D1AEAC60}" type="pres">
      <dgm:prSet presAssocID="{7BFDFAA7-994D-4EB5-958B-1830CE5D495D}" presName="thickLine" presStyleLbl="alignNode1" presStyleIdx="2" presStyleCnt="5"/>
      <dgm:spPr/>
    </dgm:pt>
    <dgm:pt modelId="{0BCD4C25-6887-4E13-A003-AA03B0441087}" type="pres">
      <dgm:prSet presAssocID="{7BFDFAA7-994D-4EB5-958B-1830CE5D495D}" presName="horz1" presStyleCnt="0"/>
      <dgm:spPr/>
    </dgm:pt>
    <dgm:pt modelId="{7F02E077-C022-469B-BAA6-3E6EA8471E80}" type="pres">
      <dgm:prSet presAssocID="{7BFDFAA7-994D-4EB5-958B-1830CE5D495D}" presName="tx1" presStyleLbl="revTx" presStyleIdx="2" presStyleCnt="5" custScaleX="100098" custScaleY="627870"/>
      <dgm:spPr/>
    </dgm:pt>
    <dgm:pt modelId="{235EB397-5FF0-4F40-922E-C9CF8D9D611A}" type="pres">
      <dgm:prSet presAssocID="{7BFDFAA7-994D-4EB5-958B-1830CE5D495D}" presName="vert1" presStyleCnt="0"/>
      <dgm:spPr/>
    </dgm:pt>
    <dgm:pt modelId="{CD643173-580A-4AEF-ADC2-8419692463C8}" type="pres">
      <dgm:prSet presAssocID="{D2AC0BD1-3B5A-42C6-AC04-3655C34B972D}" presName="thickLine" presStyleLbl="alignNode1" presStyleIdx="3" presStyleCnt="5"/>
      <dgm:spPr/>
    </dgm:pt>
    <dgm:pt modelId="{122165DA-56BC-4707-A522-B3976ABFEFAE}" type="pres">
      <dgm:prSet presAssocID="{D2AC0BD1-3B5A-42C6-AC04-3655C34B972D}" presName="horz1" presStyleCnt="0"/>
      <dgm:spPr/>
    </dgm:pt>
    <dgm:pt modelId="{AA75327E-1F1F-4D11-B2A4-0B5CCA2F6FA1}" type="pres">
      <dgm:prSet presAssocID="{D2AC0BD1-3B5A-42C6-AC04-3655C34B972D}" presName="tx1" presStyleLbl="revTx" presStyleIdx="3" presStyleCnt="5" custScaleX="100098" custScaleY="627870"/>
      <dgm:spPr/>
    </dgm:pt>
    <dgm:pt modelId="{58C076A8-A057-48FC-B4F0-5E53DB408854}" type="pres">
      <dgm:prSet presAssocID="{D2AC0BD1-3B5A-42C6-AC04-3655C34B972D}" presName="vert1" presStyleCnt="0"/>
      <dgm:spPr/>
    </dgm:pt>
    <dgm:pt modelId="{55BBE967-A147-47E4-899B-61637C2A4E08}" type="pres">
      <dgm:prSet presAssocID="{3EAEA3A2-17B9-45E7-AF56-7476B7D95C85}" presName="thickLine" presStyleLbl="alignNode1" presStyleIdx="4" presStyleCnt="5"/>
      <dgm:spPr/>
    </dgm:pt>
    <dgm:pt modelId="{F0C619CE-7602-4711-80A8-AD55A038D0B7}" type="pres">
      <dgm:prSet presAssocID="{3EAEA3A2-17B9-45E7-AF56-7476B7D95C85}" presName="horz1" presStyleCnt="0"/>
      <dgm:spPr/>
    </dgm:pt>
    <dgm:pt modelId="{E5D72E0A-7BC6-456D-9B09-6DA6AC548229}" type="pres">
      <dgm:prSet presAssocID="{3EAEA3A2-17B9-45E7-AF56-7476B7D95C85}" presName="tx1" presStyleLbl="revTx" presStyleIdx="4" presStyleCnt="5" custScaleX="100098" custScaleY="627870"/>
      <dgm:spPr/>
    </dgm:pt>
    <dgm:pt modelId="{89DB99E9-7A69-4EB0-B656-85F407A1606C}" type="pres">
      <dgm:prSet presAssocID="{3EAEA3A2-17B9-45E7-AF56-7476B7D95C85}" presName="vert1" presStyleCnt="0"/>
      <dgm:spPr/>
    </dgm:pt>
  </dgm:ptLst>
  <dgm:cxnLst>
    <dgm:cxn modelId="{B98C4109-C2C7-4C7B-968C-BCDAA7A5438D}" srcId="{C4E1CFE1-7B7D-4C61-935F-FCEC9274580A}" destId="{3EAEA3A2-17B9-45E7-AF56-7476B7D95C85}" srcOrd="4" destOrd="0" parTransId="{657C6163-F5B7-4552-8497-872137A351C0}" sibTransId="{A554438B-B805-4A2E-8965-6D6E9DBA9089}"/>
    <dgm:cxn modelId="{17C44A22-A64F-41B1-9F83-444D0E2D04A9}" type="presOf" srcId="{D2AC0BD1-3B5A-42C6-AC04-3655C34B972D}" destId="{AA75327E-1F1F-4D11-B2A4-0B5CCA2F6FA1}" srcOrd="0" destOrd="0" presId="urn:microsoft.com/office/officeart/2008/layout/LinedList"/>
    <dgm:cxn modelId="{7E3E4623-34AC-43D9-A656-253905BB01B1}" type="presOf" srcId="{7BFDFAA7-994D-4EB5-958B-1830CE5D495D}" destId="{7F02E077-C022-469B-BAA6-3E6EA8471E80}" srcOrd="0" destOrd="0" presId="urn:microsoft.com/office/officeart/2008/layout/LinedList"/>
    <dgm:cxn modelId="{8868B273-93EC-489B-9772-B117765B976E}" srcId="{C4E1CFE1-7B7D-4C61-935F-FCEC9274580A}" destId="{7BFDFAA7-994D-4EB5-958B-1830CE5D495D}" srcOrd="2" destOrd="0" parTransId="{420AE1F0-D4F9-4D22-B35A-4EDA56324CF2}" sibTransId="{D47CE475-AF93-4810-8064-FFA75FE67A6C}"/>
    <dgm:cxn modelId="{9A3F1459-48B7-4C49-8323-E478009A0727}" type="presOf" srcId="{6FB39A90-AD34-4DD5-BDCE-70387CAAA125}" destId="{D13EC70B-CF0C-44A0-BA45-7E201F431144}" srcOrd="0" destOrd="0" presId="urn:microsoft.com/office/officeart/2008/layout/LinedList"/>
    <dgm:cxn modelId="{6AB83F9D-C9BA-409F-BEA2-F0F5688C873F}" type="presOf" srcId="{B02F5D77-A7BD-4A70-81FC-E1C54C83AF45}" destId="{10E52FEC-C66F-4D30-A026-08E68850C7D6}" srcOrd="0" destOrd="0" presId="urn:microsoft.com/office/officeart/2008/layout/LinedList"/>
    <dgm:cxn modelId="{682163C4-285C-4EC9-B886-ADDB8045E368}" srcId="{C4E1CFE1-7B7D-4C61-935F-FCEC9274580A}" destId="{6FB39A90-AD34-4DD5-BDCE-70387CAAA125}" srcOrd="0" destOrd="0" parTransId="{1F2CAB31-5CB7-4297-A3A7-F4D787FD3A10}" sibTransId="{0FE213E1-810A-455A-A258-CC5586C2D165}"/>
    <dgm:cxn modelId="{A3E9AEC5-6301-4EAF-AABE-EE28C0305E10}" type="presOf" srcId="{3EAEA3A2-17B9-45E7-AF56-7476B7D95C85}" destId="{E5D72E0A-7BC6-456D-9B09-6DA6AC548229}" srcOrd="0" destOrd="0" presId="urn:microsoft.com/office/officeart/2008/layout/LinedList"/>
    <dgm:cxn modelId="{590B98D2-1CBC-4791-AFCE-042C52CB3CDA}" type="presOf" srcId="{C4E1CFE1-7B7D-4C61-935F-FCEC9274580A}" destId="{91DCC7CB-45DF-4A9E-A15E-D36EDE0EB625}" srcOrd="0" destOrd="0" presId="urn:microsoft.com/office/officeart/2008/layout/LinedList"/>
    <dgm:cxn modelId="{A0C0ECF0-6678-4ECD-B3D0-354012A59B96}" srcId="{C4E1CFE1-7B7D-4C61-935F-FCEC9274580A}" destId="{D2AC0BD1-3B5A-42C6-AC04-3655C34B972D}" srcOrd="3" destOrd="0" parTransId="{A8692A9E-4731-4ABB-893F-6DF91028E07B}" sibTransId="{6A83DC26-0B04-427D-9640-1A1FB3F1B955}"/>
    <dgm:cxn modelId="{E58E72FD-222F-477C-B383-9E4B0A8CD82E}" srcId="{C4E1CFE1-7B7D-4C61-935F-FCEC9274580A}" destId="{B02F5D77-A7BD-4A70-81FC-E1C54C83AF45}" srcOrd="1" destOrd="0" parTransId="{6C346188-407F-47A1-ABF5-1D4BA530BE9C}" sibTransId="{0D53F73C-5A23-4E5A-9CC8-7F9F6E796C44}"/>
    <dgm:cxn modelId="{14FFF926-A4C0-4304-9543-64B5D14501D5}" type="presParOf" srcId="{91DCC7CB-45DF-4A9E-A15E-D36EDE0EB625}" destId="{FE237ABE-15C2-4F4E-9C88-CF66942A7DA3}" srcOrd="0" destOrd="0" presId="urn:microsoft.com/office/officeart/2008/layout/LinedList"/>
    <dgm:cxn modelId="{B453810C-91EA-438F-B668-919ABA32EBAB}" type="presParOf" srcId="{91DCC7CB-45DF-4A9E-A15E-D36EDE0EB625}" destId="{6A971B77-DADF-4480-AD19-249D79534A43}" srcOrd="1" destOrd="0" presId="urn:microsoft.com/office/officeart/2008/layout/LinedList"/>
    <dgm:cxn modelId="{D07CE179-038A-4228-8A86-5D6AA860CC5F}" type="presParOf" srcId="{6A971B77-DADF-4480-AD19-249D79534A43}" destId="{D13EC70B-CF0C-44A0-BA45-7E201F431144}" srcOrd="0" destOrd="0" presId="urn:microsoft.com/office/officeart/2008/layout/LinedList"/>
    <dgm:cxn modelId="{48D0347D-0D72-46DF-9E7D-341D1BDAE3A3}" type="presParOf" srcId="{6A971B77-DADF-4480-AD19-249D79534A43}" destId="{5FB54999-5C25-46D9-8FCB-AAFA9AD7072A}" srcOrd="1" destOrd="0" presId="urn:microsoft.com/office/officeart/2008/layout/LinedList"/>
    <dgm:cxn modelId="{230C1247-C9DA-4426-980B-351E6688A018}" type="presParOf" srcId="{91DCC7CB-45DF-4A9E-A15E-D36EDE0EB625}" destId="{7727FB33-5C45-4A21-9CDF-5A4557166018}" srcOrd="2" destOrd="0" presId="urn:microsoft.com/office/officeart/2008/layout/LinedList"/>
    <dgm:cxn modelId="{0B0CD6B1-BADE-4D53-976A-A8D16D792A5E}" type="presParOf" srcId="{91DCC7CB-45DF-4A9E-A15E-D36EDE0EB625}" destId="{08522F50-2867-4636-AF31-1A5AD4A938C5}" srcOrd="3" destOrd="0" presId="urn:microsoft.com/office/officeart/2008/layout/LinedList"/>
    <dgm:cxn modelId="{B83C8C1B-5048-4C9C-B675-AC94E394E3F9}" type="presParOf" srcId="{08522F50-2867-4636-AF31-1A5AD4A938C5}" destId="{10E52FEC-C66F-4D30-A026-08E68850C7D6}" srcOrd="0" destOrd="0" presId="urn:microsoft.com/office/officeart/2008/layout/LinedList"/>
    <dgm:cxn modelId="{8E8619A8-9CF2-4F4A-B8CD-19D922070B07}" type="presParOf" srcId="{08522F50-2867-4636-AF31-1A5AD4A938C5}" destId="{05584F89-A2A4-48C9-82EB-4CC19D3E7F85}" srcOrd="1" destOrd="0" presId="urn:microsoft.com/office/officeart/2008/layout/LinedList"/>
    <dgm:cxn modelId="{86BA9B2A-AF98-4C52-9D8E-06DF4CFCCE72}" type="presParOf" srcId="{91DCC7CB-45DF-4A9E-A15E-D36EDE0EB625}" destId="{E0A31815-BD6A-4B78-9D32-B063D1AEAC60}" srcOrd="4" destOrd="0" presId="urn:microsoft.com/office/officeart/2008/layout/LinedList"/>
    <dgm:cxn modelId="{76151CC9-B20C-417B-AC4D-AD5330A6915F}" type="presParOf" srcId="{91DCC7CB-45DF-4A9E-A15E-D36EDE0EB625}" destId="{0BCD4C25-6887-4E13-A003-AA03B0441087}" srcOrd="5" destOrd="0" presId="urn:microsoft.com/office/officeart/2008/layout/LinedList"/>
    <dgm:cxn modelId="{93F11DF1-22A1-4E74-B4DB-F2BE4502F09F}" type="presParOf" srcId="{0BCD4C25-6887-4E13-A003-AA03B0441087}" destId="{7F02E077-C022-469B-BAA6-3E6EA8471E80}" srcOrd="0" destOrd="0" presId="urn:microsoft.com/office/officeart/2008/layout/LinedList"/>
    <dgm:cxn modelId="{741F7B28-98FD-4CFF-A136-FA5480F75A45}" type="presParOf" srcId="{0BCD4C25-6887-4E13-A003-AA03B0441087}" destId="{235EB397-5FF0-4F40-922E-C9CF8D9D611A}" srcOrd="1" destOrd="0" presId="urn:microsoft.com/office/officeart/2008/layout/LinedList"/>
    <dgm:cxn modelId="{FC1A8383-0C08-421B-B0D1-DE84806CB0FF}" type="presParOf" srcId="{91DCC7CB-45DF-4A9E-A15E-D36EDE0EB625}" destId="{CD643173-580A-4AEF-ADC2-8419692463C8}" srcOrd="6" destOrd="0" presId="urn:microsoft.com/office/officeart/2008/layout/LinedList"/>
    <dgm:cxn modelId="{4763EAAA-81F8-4ADB-BE7B-32547D777FAA}" type="presParOf" srcId="{91DCC7CB-45DF-4A9E-A15E-D36EDE0EB625}" destId="{122165DA-56BC-4707-A522-B3976ABFEFAE}" srcOrd="7" destOrd="0" presId="urn:microsoft.com/office/officeart/2008/layout/LinedList"/>
    <dgm:cxn modelId="{D68AAC3B-3D85-4757-BC4E-6B25509BA686}" type="presParOf" srcId="{122165DA-56BC-4707-A522-B3976ABFEFAE}" destId="{AA75327E-1F1F-4D11-B2A4-0B5CCA2F6FA1}" srcOrd="0" destOrd="0" presId="urn:microsoft.com/office/officeart/2008/layout/LinedList"/>
    <dgm:cxn modelId="{72843D37-DD9F-4146-AB2F-4076F0249543}" type="presParOf" srcId="{122165DA-56BC-4707-A522-B3976ABFEFAE}" destId="{58C076A8-A057-48FC-B4F0-5E53DB408854}" srcOrd="1" destOrd="0" presId="urn:microsoft.com/office/officeart/2008/layout/LinedList"/>
    <dgm:cxn modelId="{489537B8-5F72-49F3-A01E-7F5BA940F6EE}" type="presParOf" srcId="{91DCC7CB-45DF-4A9E-A15E-D36EDE0EB625}" destId="{55BBE967-A147-47E4-899B-61637C2A4E08}" srcOrd="8" destOrd="0" presId="urn:microsoft.com/office/officeart/2008/layout/LinedList"/>
    <dgm:cxn modelId="{528A0B1B-C454-48FD-85A9-CADCD8DC90AC}" type="presParOf" srcId="{91DCC7CB-45DF-4A9E-A15E-D36EDE0EB625}" destId="{F0C619CE-7602-4711-80A8-AD55A038D0B7}" srcOrd="9" destOrd="0" presId="urn:microsoft.com/office/officeart/2008/layout/LinedList"/>
    <dgm:cxn modelId="{E59E6410-5D03-43D2-B1DA-10268E915A3F}" type="presParOf" srcId="{F0C619CE-7602-4711-80A8-AD55A038D0B7}" destId="{E5D72E0A-7BC6-456D-9B09-6DA6AC548229}" srcOrd="0" destOrd="0" presId="urn:microsoft.com/office/officeart/2008/layout/LinedList"/>
    <dgm:cxn modelId="{9DE1AA00-7B8E-4886-85A0-2B5702B467EB}" type="presParOf" srcId="{F0C619CE-7602-4711-80A8-AD55A038D0B7}" destId="{89DB99E9-7A69-4EB0-B656-85F407A160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BF7662-3E6A-41DA-BE1A-588144F3297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27C5C0F-8EEE-48F4-A826-92657C869E2F}">
      <dgm:prSet custT="1"/>
      <dgm:spPr/>
      <dgm:t>
        <a:bodyPr/>
        <a:lstStyle/>
        <a:p>
          <a:r>
            <a:rPr lang="en-GB" sz="2400" dirty="0"/>
            <a:t>Always in the public eye</a:t>
          </a:r>
          <a:endParaRPr lang="en-US" sz="2400" dirty="0"/>
        </a:p>
      </dgm:t>
    </dgm:pt>
    <dgm:pt modelId="{68A4EFE1-B628-4754-AC12-F5C42AB20C7E}" type="parTrans" cxnId="{1B1E2B0F-D29E-461A-BF40-7D6187B6892E}">
      <dgm:prSet/>
      <dgm:spPr/>
      <dgm:t>
        <a:bodyPr/>
        <a:lstStyle/>
        <a:p>
          <a:endParaRPr lang="en-US"/>
        </a:p>
      </dgm:t>
    </dgm:pt>
    <dgm:pt modelId="{E3826002-0DE5-4DA3-B4DE-04C84C4C85A0}" type="sibTrans" cxnId="{1B1E2B0F-D29E-461A-BF40-7D6187B6892E}">
      <dgm:prSet/>
      <dgm:spPr/>
      <dgm:t>
        <a:bodyPr/>
        <a:lstStyle/>
        <a:p>
          <a:endParaRPr lang="en-US"/>
        </a:p>
      </dgm:t>
    </dgm:pt>
    <dgm:pt modelId="{5DAB9E40-0EF5-46B3-894B-5B1DB5D60202}">
      <dgm:prSet custT="1"/>
      <dgm:spPr/>
      <dgm:t>
        <a:bodyPr/>
        <a:lstStyle/>
        <a:p>
          <a:r>
            <a:rPr lang="en-GB" sz="2400" dirty="0"/>
            <a:t>They are expected to be calm in the face of adversity </a:t>
          </a:r>
          <a:endParaRPr lang="en-US" sz="2400" dirty="0"/>
        </a:p>
      </dgm:t>
    </dgm:pt>
    <dgm:pt modelId="{E7B7382D-57A7-4506-BD50-D885DC5F73AD}" type="parTrans" cxnId="{DD6B570E-5B33-478E-9763-70692265DDFE}">
      <dgm:prSet/>
      <dgm:spPr/>
      <dgm:t>
        <a:bodyPr/>
        <a:lstStyle/>
        <a:p>
          <a:endParaRPr lang="en-US"/>
        </a:p>
      </dgm:t>
    </dgm:pt>
    <dgm:pt modelId="{1793C3D2-1A92-48FD-96E9-859299B11DE5}" type="sibTrans" cxnId="{DD6B570E-5B33-478E-9763-70692265DDFE}">
      <dgm:prSet/>
      <dgm:spPr/>
      <dgm:t>
        <a:bodyPr/>
        <a:lstStyle/>
        <a:p>
          <a:endParaRPr lang="en-US"/>
        </a:p>
      </dgm:t>
    </dgm:pt>
    <dgm:pt modelId="{71DE6984-6F28-4950-9F8D-9FEB39B9DA10}">
      <dgm:prSet custT="1"/>
      <dgm:spPr/>
      <dgm:t>
        <a:bodyPr/>
        <a:lstStyle/>
        <a:p>
          <a:r>
            <a:rPr lang="en-GB" sz="2400" dirty="0"/>
            <a:t>They are expected to know what to do in crisis situations</a:t>
          </a:r>
          <a:endParaRPr lang="en-US" sz="2400" dirty="0"/>
        </a:p>
      </dgm:t>
    </dgm:pt>
    <dgm:pt modelId="{4FBEB390-22DB-4F98-87AE-B36ED393A911}" type="parTrans" cxnId="{01019A39-970E-4F16-A0D2-664B15C75AD1}">
      <dgm:prSet/>
      <dgm:spPr/>
      <dgm:t>
        <a:bodyPr/>
        <a:lstStyle/>
        <a:p>
          <a:endParaRPr lang="en-US"/>
        </a:p>
      </dgm:t>
    </dgm:pt>
    <dgm:pt modelId="{1CCFA257-FF09-41AE-9580-E11112706781}" type="sibTrans" cxnId="{01019A39-970E-4F16-A0D2-664B15C75AD1}">
      <dgm:prSet/>
      <dgm:spPr/>
      <dgm:t>
        <a:bodyPr/>
        <a:lstStyle/>
        <a:p>
          <a:endParaRPr lang="en-US"/>
        </a:p>
      </dgm:t>
    </dgm:pt>
    <dgm:pt modelId="{574DE81E-A9E0-409E-BCB3-5BCE66DD19C6}">
      <dgm:prSet custT="1"/>
      <dgm:spPr/>
      <dgm:t>
        <a:bodyPr/>
        <a:lstStyle/>
        <a:p>
          <a:r>
            <a:rPr lang="en-GB" sz="2400" dirty="0"/>
            <a:t>They are expected to be dependable and reliable </a:t>
          </a:r>
          <a:endParaRPr lang="en-US" sz="2400" dirty="0"/>
        </a:p>
      </dgm:t>
    </dgm:pt>
    <dgm:pt modelId="{2DF5B621-3CA2-499C-8310-AA39219228D2}" type="parTrans" cxnId="{BBC89553-CF1C-497B-B8D5-83C91E0280C6}">
      <dgm:prSet/>
      <dgm:spPr/>
      <dgm:t>
        <a:bodyPr/>
        <a:lstStyle/>
        <a:p>
          <a:endParaRPr lang="en-US"/>
        </a:p>
      </dgm:t>
    </dgm:pt>
    <dgm:pt modelId="{50756F99-6608-4A9F-AF35-EB887DB37D86}" type="sibTrans" cxnId="{BBC89553-CF1C-497B-B8D5-83C91E0280C6}">
      <dgm:prSet/>
      <dgm:spPr/>
      <dgm:t>
        <a:bodyPr/>
        <a:lstStyle/>
        <a:p>
          <a:endParaRPr lang="en-US"/>
        </a:p>
      </dgm:t>
    </dgm:pt>
    <dgm:pt modelId="{679A2D38-B4B6-4B45-AFF7-83A448E4A06F}">
      <dgm:prSet custT="1"/>
      <dgm:spPr/>
      <dgm:t>
        <a:bodyPr/>
        <a:lstStyle/>
        <a:p>
          <a:r>
            <a:rPr lang="en-GB" sz="2400" dirty="0"/>
            <a:t>Police officers should have high levels of personal tenacity and determination</a:t>
          </a:r>
          <a:endParaRPr lang="en-US" sz="2400" dirty="0"/>
        </a:p>
      </dgm:t>
    </dgm:pt>
    <dgm:pt modelId="{5E3ACBF2-2275-4A50-AE9E-13DA89F55448}" type="parTrans" cxnId="{6DBBBCD0-CD88-4BF5-AC2A-2654B473DAF9}">
      <dgm:prSet/>
      <dgm:spPr/>
      <dgm:t>
        <a:bodyPr/>
        <a:lstStyle/>
        <a:p>
          <a:endParaRPr lang="en-US"/>
        </a:p>
      </dgm:t>
    </dgm:pt>
    <dgm:pt modelId="{47B93965-D9EB-4BB3-9FA7-99348EA8483C}" type="sibTrans" cxnId="{6DBBBCD0-CD88-4BF5-AC2A-2654B473DAF9}">
      <dgm:prSet/>
      <dgm:spPr/>
      <dgm:t>
        <a:bodyPr/>
        <a:lstStyle/>
        <a:p>
          <a:endParaRPr lang="en-US"/>
        </a:p>
      </dgm:t>
    </dgm:pt>
    <dgm:pt modelId="{E612B324-4E89-4E02-96D9-379D10CA3781}">
      <dgm:prSet custT="1"/>
      <dgm:spPr/>
      <dgm:t>
        <a:bodyPr/>
        <a:lstStyle/>
        <a:p>
          <a:r>
            <a:rPr lang="en-GB" sz="2400" dirty="0"/>
            <a:t>They are honest and reliable public servants who live with a high level of personal integrity</a:t>
          </a:r>
          <a:endParaRPr lang="en-US" sz="2400" dirty="0"/>
        </a:p>
      </dgm:t>
    </dgm:pt>
    <dgm:pt modelId="{B38DF8AE-E4FA-45B8-AF87-9D58FB5CC2FC}" type="parTrans" cxnId="{6B0119CD-D908-4C0E-8C92-2678B47AE01B}">
      <dgm:prSet/>
      <dgm:spPr/>
      <dgm:t>
        <a:bodyPr/>
        <a:lstStyle/>
        <a:p>
          <a:endParaRPr lang="en-US"/>
        </a:p>
      </dgm:t>
    </dgm:pt>
    <dgm:pt modelId="{734FA1C4-75A5-4DA8-A171-DEA1311D6C92}" type="sibTrans" cxnId="{6B0119CD-D908-4C0E-8C92-2678B47AE01B}">
      <dgm:prSet/>
      <dgm:spPr/>
      <dgm:t>
        <a:bodyPr/>
        <a:lstStyle/>
        <a:p>
          <a:endParaRPr lang="en-US"/>
        </a:p>
      </dgm:t>
    </dgm:pt>
    <dgm:pt modelId="{AF86D9C2-1D7F-478B-884B-8B0D55195304}">
      <dgm:prSet custT="1"/>
      <dgm:spPr/>
      <dgm:t>
        <a:bodyPr/>
        <a:lstStyle/>
        <a:p>
          <a:r>
            <a:rPr lang="en-GB" sz="2400" dirty="0"/>
            <a:t>They are never truly off duty</a:t>
          </a:r>
          <a:endParaRPr lang="en-US" sz="2400" dirty="0"/>
        </a:p>
      </dgm:t>
    </dgm:pt>
    <dgm:pt modelId="{6BFA90D6-B0C0-46C8-AE13-A78C4090E200}" type="parTrans" cxnId="{FDF2557E-FA65-41E7-895E-7FF09278F415}">
      <dgm:prSet/>
      <dgm:spPr/>
      <dgm:t>
        <a:bodyPr/>
        <a:lstStyle/>
        <a:p>
          <a:endParaRPr lang="en-US"/>
        </a:p>
      </dgm:t>
    </dgm:pt>
    <dgm:pt modelId="{533D8E55-C16B-4523-ACBE-38C3777ABB15}" type="sibTrans" cxnId="{FDF2557E-FA65-41E7-895E-7FF09278F415}">
      <dgm:prSet/>
      <dgm:spPr/>
      <dgm:t>
        <a:bodyPr/>
        <a:lstStyle/>
        <a:p>
          <a:endParaRPr lang="en-US"/>
        </a:p>
      </dgm:t>
    </dgm:pt>
    <dgm:pt modelId="{0F3BAD8E-3011-4EC6-AD32-E31C777998BF}" type="pres">
      <dgm:prSet presAssocID="{85BF7662-3E6A-41DA-BE1A-588144F32975}" presName="vert0" presStyleCnt="0">
        <dgm:presLayoutVars>
          <dgm:dir/>
          <dgm:animOne val="branch"/>
          <dgm:animLvl val="lvl"/>
        </dgm:presLayoutVars>
      </dgm:prSet>
      <dgm:spPr/>
    </dgm:pt>
    <dgm:pt modelId="{AEA4EC9D-A157-4B91-95D1-D23EBC2A4C8C}" type="pres">
      <dgm:prSet presAssocID="{C27C5C0F-8EEE-48F4-A826-92657C869E2F}" presName="thickLine" presStyleLbl="alignNode1" presStyleIdx="0" presStyleCnt="7"/>
      <dgm:spPr/>
    </dgm:pt>
    <dgm:pt modelId="{6DA88304-3AF2-4768-A87B-08D43C64B8B2}" type="pres">
      <dgm:prSet presAssocID="{C27C5C0F-8EEE-48F4-A826-92657C869E2F}" presName="horz1" presStyleCnt="0"/>
      <dgm:spPr/>
    </dgm:pt>
    <dgm:pt modelId="{9F659AD4-64D1-4B79-8F76-C8E6F3F4B871}" type="pres">
      <dgm:prSet presAssocID="{C27C5C0F-8EEE-48F4-A826-92657C869E2F}" presName="tx1" presStyleLbl="revTx" presStyleIdx="0" presStyleCnt="7"/>
      <dgm:spPr/>
    </dgm:pt>
    <dgm:pt modelId="{62D8D369-42A4-4190-B71B-79A0B0DD81D5}" type="pres">
      <dgm:prSet presAssocID="{C27C5C0F-8EEE-48F4-A826-92657C869E2F}" presName="vert1" presStyleCnt="0"/>
      <dgm:spPr/>
    </dgm:pt>
    <dgm:pt modelId="{0D3D5175-6B5F-412D-A0D9-D938FD69A6F1}" type="pres">
      <dgm:prSet presAssocID="{5DAB9E40-0EF5-46B3-894B-5B1DB5D60202}" presName="thickLine" presStyleLbl="alignNode1" presStyleIdx="1" presStyleCnt="7"/>
      <dgm:spPr/>
    </dgm:pt>
    <dgm:pt modelId="{C9FEEC07-5775-4B99-A6D1-0C42EA9A2C52}" type="pres">
      <dgm:prSet presAssocID="{5DAB9E40-0EF5-46B3-894B-5B1DB5D60202}" presName="horz1" presStyleCnt="0"/>
      <dgm:spPr/>
    </dgm:pt>
    <dgm:pt modelId="{5B46DA1A-9954-4EF4-9754-1B920BBC1197}" type="pres">
      <dgm:prSet presAssocID="{5DAB9E40-0EF5-46B3-894B-5B1DB5D60202}" presName="tx1" presStyleLbl="revTx" presStyleIdx="1" presStyleCnt="7"/>
      <dgm:spPr/>
    </dgm:pt>
    <dgm:pt modelId="{204006A6-816D-475E-AAC6-06887A11E5AA}" type="pres">
      <dgm:prSet presAssocID="{5DAB9E40-0EF5-46B3-894B-5B1DB5D60202}" presName="vert1" presStyleCnt="0"/>
      <dgm:spPr/>
    </dgm:pt>
    <dgm:pt modelId="{0F0A7BFC-20D5-4C4A-9C75-BD6653329346}" type="pres">
      <dgm:prSet presAssocID="{71DE6984-6F28-4950-9F8D-9FEB39B9DA10}" presName="thickLine" presStyleLbl="alignNode1" presStyleIdx="2" presStyleCnt="7"/>
      <dgm:spPr/>
    </dgm:pt>
    <dgm:pt modelId="{48C6C23C-5BE3-452B-959C-AD19F5FB4754}" type="pres">
      <dgm:prSet presAssocID="{71DE6984-6F28-4950-9F8D-9FEB39B9DA10}" presName="horz1" presStyleCnt="0"/>
      <dgm:spPr/>
    </dgm:pt>
    <dgm:pt modelId="{03750D88-5909-4B52-979B-419501692A0A}" type="pres">
      <dgm:prSet presAssocID="{71DE6984-6F28-4950-9F8D-9FEB39B9DA10}" presName="tx1" presStyleLbl="revTx" presStyleIdx="2" presStyleCnt="7"/>
      <dgm:spPr/>
    </dgm:pt>
    <dgm:pt modelId="{261C9121-9EF2-4D00-BE39-43022C42057B}" type="pres">
      <dgm:prSet presAssocID="{71DE6984-6F28-4950-9F8D-9FEB39B9DA10}" presName="vert1" presStyleCnt="0"/>
      <dgm:spPr/>
    </dgm:pt>
    <dgm:pt modelId="{520D3248-D01A-46EF-A479-C8DF5AC25E8C}" type="pres">
      <dgm:prSet presAssocID="{574DE81E-A9E0-409E-BCB3-5BCE66DD19C6}" presName="thickLine" presStyleLbl="alignNode1" presStyleIdx="3" presStyleCnt="7"/>
      <dgm:spPr/>
    </dgm:pt>
    <dgm:pt modelId="{242D7104-1781-4D2E-91CF-43EF50FF043A}" type="pres">
      <dgm:prSet presAssocID="{574DE81E-A9E0-409E-BCB3-5BCE66DD19C6}" presName="horz1" presStyleCnt="0"/>
      <dgm:spPr/>
    </dgm:pt>
    <dgm:pt modelId="{8BE7505F-E055-4BD2-901D-4FD04696B96E}" type="pres">
      <dgm:prSet presAssocID="{574DE81E-A9E0-409E-BCB3-5BCE66DD19C6}" presName="tx1" presStyleLbl="revTx" presStyleIdx="3" presStyleCnt="7"/>
      <dgm:spPr/>
    </dgm:pt>
    <dgm:pt modelId="{76D8095D-A036-47E0-A9CF-7FD460F05750}" type="pres">
      <dgm:prSet presAssocID="{574DE81E-A9E0-409E-BCB3-5BCE66DD19C6}" presName="vert1" presStyleCnt="0"/>
      <dgm:spPr/>
    </dgm:pt>
    <dgm:pt modelId="{C9B4C331-D186-4211-9C97-6ED1EDD4D5DC}" type="pres">
      <dgm:prSet presAssocID="{679A2D38-B4B6-4B45-AFF7-83A448E4A06F}" presName="thickLine" presStyleLbl="alignNode1" presStyleIdx="4" presStyleCnt="7"/>
      <dgm:spPr/>
    </dgm:pt>
    <dgm:pt modelId="{2B14C3F3-90C5-4BA6-98F6-AB712F016C89}" type="pres">
      <dgm:prSet presAssocID="{679A2D38-B4B6-4B45-AFF7-83A448E4A06F}" presName="horz1" presStyleCnt="0"/>
      <dgm:spPr/>
    </dgm:pt>
    <dgm:pt modelId="{2F2F9B18-DF73-43C3-96CF-47998B6CB450}" type="pres">
      <dgm:prSet presAssocID="{679A2D38-B4B6-4B45-AFF7-83A448E4A06F}" presName="tx1" presStyleLbl="revTx" presStyleIdx="4" presStyleCnt="7"/>
      <dgm:spPr/>
    </dgm:pt>
    <dgm:pt modelId="{AFFAA06F-386A-4373-9B94-4DE4E92173B2}" type="pres">
      <dgm:prSet presAssocID="{679A2D38-B4B6-4B45-AFF7-83A448E4A06F}" presName="vert1" presStyleCnt="0"/>
      <dgm:spPr/>
    </dgm:pt>
    <dgm:pt modelId="{0A603B42-C989-42DE-9C1E-F2AF123EC014}" type="pres">
      <dgm:prSet presAssocID="{E612B324-4E89-4E02-96D9-379D10CA3781}" presName="thickLine" presStyleLbl="alignNode1" presStyleIdx="5" presStyleCnt="7"/>
      <dgm:spPr/>
    </dgm:pt>
    <dgm:pt modelId="{5AF1C935-315F-4C5D-B99E-56CBE714B072}" type="pres">
      <dgm:prSet presAssocID="{E612B324-4E89-4E02-96D9-379D10CA3781}" presName="horz1" presStyleCnt="0"/>
      <dgm:spPr/>
    </dgm:pt>
    <dgm:pt modelId="{500DFAD5-14B1-4D5F-9604-CE84D5CBD03C}" type="pres">
      <dgm:prSet presAssocID="{E612B324-4E89-4E02-96D9-379D10CA3781}" presName="tx1" presStyleLbl="revTx" presStyleIdx="5" presStyleCnt="7"/>
      <dgm:spPr/>
    </dgm:pt>
    <dgm:pt modelId="{4DF845B5-EA0E-4F89-AE40-127D5A627F97}" type="pres">
      <dgm:prSet presAssocID="{E612B324-4E89-4E02-96D9-379D10CA3781}" presName="vert1" presStyleCnt="0"/>
      <dgm:spPr/>
    </dgm:pt>
    <dgm:pt modelId="{3F09DBF6-5B69-4C5F-AEEB-BC3D8C8E4C1F}" type="pres">
      <dgm:prSet presAssocID="{AF86D9C2-1D7F-478B-884B-8B0D55195304}" presName="thickLine" presStyleLbl="alignNode1" presStyleIdx="6" presStyleCnt="7"/>
      <dgm:spPr/>
    </dgm:pt>
    <dgm:pt modelId="{98BB4003-2BE0-49C5-98BB-72C0951C0C79}" type="pres">
      <dgm:prSet presAssocID="{AF86D9C2-1D7F-478B-884B-8B0D55195304}" presName="horz1" presStyleCnt="0"/>
      <dgm:spPr/>
    </dgm:pt>
    <dgm:pt modelId="{C1D66C10-54EC-4C05-8CDC-CA913E7312F0}" type="pres">
      <dgm:prSet presAssocID="{AF86D9C2-1D7F-478B-884B-8B0D55195304}" presName="tx1" presStyleLbl="revTx" presStyleIdx="6" presStyleCnt="7"/>
      <dgm:spPr/>
    </dgm:pt>
    <dgm:pt modelId="{5601FAD8-E0A0-4EBE-84AD-074A24DA7AFB}" type="pres">
      <dgm:prSet presAssocID="{AF86D9C2-1D7F-478B-884B-8B0D55195304}" presName="vert1" presStyleCnt="0"/>
      <dgm:spPr/>
    </dgm:pt>
  </dgm:ptLst>
  <dgm:cxnLst>
    <dgm:cxn modelId="{66D74107-E8AB-40EF-A986-40C6D3E551F9}" type="presOf" srcId="{C27C5C0F-8EEE-48F4-A826-92657C869E2F}" destId="{9F659AD4-64D1-4B79-8F76-C8E6F3F4B871}" srcOrd="0" destOrd="0" presId="urn:microsoft.com/office/officeart/2008/layout/LinedList"/>
    <dgm:cxn modelId="{DD6B570E-5B33-478E-9763-70692265DDFE}" srcId="{85BF7662-3E6A-41DA-BE1A-588144F32975}" destId="{5DAB9E40-0EF5-46B3-894B-5B1DB5D60202}" srcOrd="1" destOrd="0" parTransId="{E7B7382D-57A7-4506-BD50-D885DC5F73AD}" sibTransId="{1793C3D2-1A92-48FD-96E9-859299B11DE5}"/>
    <dgm:cxn modelId="{1B1E2B0F-D29E-461A-BF40-7D6187B6892E}" srcId="{85BF7662-3E6A-41DA-BE1A-588144F32975}" destId="{C27C5C0F-8EEE-48F4-A826-92657C869E2F}" srcOrd="0" destOrd="0" parTransId="{68A4EFE1-B628-4754-AC12-F5C42AB20C7E}" sibTransId="{E3826002-0DE5-4DA3-B4DE-04C84C4C85A0}"/>
    <dgm:cxn modelId="{65134915-9FE5-4BD8-91EA-B71396175B19}" type="presOf" srcId="{AF86D9C2-1D7F-478B-884B-8B0D55195304}" destId="{C1D66C10-54EC-4C05-8CDC-CA913E7312F0}" srcOrd="0" destOrd="0" presId="urn:microsoft.com/office/officeart/2008/layout/LinedList"/>
    <dgm:cxn modelId="{BDFDBF19-6315-4228-A512-FBD46BDBF9CF}" type="presOf" srcId="{85BF7662-3E6A-41DA-BE1A-588144F32975}" destId="{0F3BAD8E-3011-4EC6-AD32-E31C777998BF}" srcOrd="0" destOrd="0" presId="urn:microsoft.com/office/officeart/2008/layout/LinedList"/>
    <dgm:cxn modelId="{49AC7E26-94AD-45C3-BE0D-879E6DECBD38}" type="presOf" srcId="{679A2D38-B4B6-4B45-AFF7-83A448E4A06F}" destId="{2F2F9B18-DF73-43C3-96CF-47998B6CB450}" srcOrd="0" destOrd="0" presId="urn:microsoft.com/office/officeart/2008/layout/LinedList"/>
    <dgm:cxn modelId="{59A9032A-060F-4F7B-9DC8-8162DAAA96C6}" type="presOf" srcId="{71DE6984-6F28-4950-9F8D-9FEB39B9DA10}" destId="{03750D88-5909-4B52-979B-419501692A0A}" srcOrd="0" destOrd="0" presId="urn:microsoft.com/office/officeart/2008/layout/LinedList"/>
    <dgm:cxn modelId="{01019A39-970E-4F16-A0D2-664B15C75AD1}" srcId="{85BF7662-3E6A-41DA-BE1A-588144F32975}" destId="{71DE6984-6F28-4950-9F8D-9FEB39B9DA10}" srcOrd="2" destOrd="0" parTransId="{4FBEB390-22DB-4F98-87AE-B36ED393A911}" sibTransId="{1CCFA257-FF09-41AE-9580-E11112706781}"/>
    <dgm:cxn modelId="{32007143-4904-48F5-B6D4-87E2B67EF3AF}" type="presOf" srcId="{5DAB9E40-0EF5-46B3-894B-5B1DB5D60202}" destId="{5B46DA1A-9954-4EF4-9754-1B920BBC1197}" srcOrd="0" destOrd="0" presId="urn:microsoft.com/office/officeart/2008/layout/LinedList"/>
    <dgm:cxn modelId="{60C7F972-9F5C-46A0-AE91-F1FD98823CD5}" type="presOf" srcId="{574DE81E-A9E0-409E-BCB3-5BCE66DD19C6}" destId="{8BE7505F-E055-4BD2-901D-4FD04696B96E}" srcOrd="0" destOrd="0" presId="urn:microsoft.com/office/officeart/2008/layout/LinedList"/>
    <dgm:cxn modelId="{BBC89553-CF1C-497B-B8D5-83C91E0280C6}" srcId="{85BF7662-3E6A-41DA-BE1A-588144F32975}" destId="{574DE81E-A9E0-409E-BCB3-5BCE66DD19C6}" srcOrd="3" destOrd="0" parTransId="{2DF5B621-3CA2-499C-8310-AA39219228D2}" sibTransId="{50756F99-6608-4A9F-AF35-EB887DB37D86}"/>
    <dgm:cxn modelId="{FDF2557E-FA65-41E7-895E-7FF09278F415}" srcId="{85BF7662-3E6A-41DA-BE1A-588144F32975}" destId="{AF86D9C2-1D7F-478B-884B-8B0D55195304}" srcOrd="6" destOrd="0" parTransId="{6BFA90D6-B0C0-46C8-AE13-A78C4090E200}" sibTransId="{533D8E55-C16B-4523-ACBE-38C3777ABB15}"/>
    <dgm:cxn modelId="{6B0119CD-D908-4C0E-8C92-2678B47AE01B}" srcId="{85BF7662-3E6A-41DA-BE1A-588144F32975}" destId="{E612B324-4E89-4E02-96D9-379D10CA3781}" srcOrd="5" destOrd="0" parTransId="{B38DF8AE-E4FA-45B8-AF87-9D58FB5CC2FC}" sibTransId="{734FA1C4-75A5-4DA8-A171-DEA1311D6C92}"/>
    <dgm:cxn modelId="{6DBBBCD0-CD88-4BF5-AC2A-2654B473DAF9}" srcId="{85BF7662-3E6A-41DA-BE1A-588144F32975}" destId="{679A2D38-B4B6-4B45-AFF7-83A448E4A06F}" srcOrd="4" destOrd="0" parTransId="{5E3ACBF2-2275-4A50-AE9E-13DA89F55448}" sibTransId="{47B93965-D9EB-4BB3-9FA7-99348EA8483C}"/>
    <dgm:cxn modelId="{408B71E3-5535-440D-B054-66943CD1DC00}" type="presOf" srcId="{E612B324-4E89-4E02-96D9-379D10CA3781}" destId="{500DFAD5-14B1-4D5F-9604-CE84D5CBD03C}" srcOrd="0" destOrd="0" presId="urn:microsoft.com/office/officeart/2008/layout/LinedList"/>
    <dgm:cxn modelId="{8286D3EF-7B30-41C0-AC0D-785228512B77}" type="presParOf" srcId="{0F3BAD8E-3011-4EC6-AD32-E31C777998BF}" destId="{AEA4EC9D-A157-4B91-95D1-D23EBC2A4C8C}" srcOrd="0" destOrd="0" presId="urn:microsoft.com/office/officeart/2008/layout/LinedList"/>
    <dgm:cxn modelId="{D50526A2-86F6-45F7-8A42-5119CF7F2D31}" type="presParOf" srcId="{0F3BAD8E-3011-4EC6-AD32-E31C777998BF}" destId="{6DA88304-3AF2-4768-A87B-08D43C64B8B2}" srcOrd="1" destOrd="0" presId="urn:microsoft.com/office/officeart/2008/layout/LinedList"/>
    <dgm:cxn modelId="{8B25B416-A3CA-4576-8CFE-5327A3898CE1}" type="presParOf" srcId="{6DA88304-3AF2-4768-A87B-08D43C64B8B2}" destId="{9F659AD4-64D1-4B79-8F76-C8E6F3F4B871}" srcOrd="0" destOrd="0" presId="urn:microsoft.com/office/officeart/2008/layout/LinedList"/>
    <dgm:cxn modelId="{5B1789A0-06CF-4A8B-BC34-EE84C9990BA4}" type="presParOf" srcId="{6DA88304-3AF2-4768-A87B-08D43C64B8B2}" destId="{62D8D369-42A4-4190-B71B-79A0B0DD81D5}" srcOrd="1" destOrd="0" presId="urn:microsoft.com/office/officeart/2008/layout/LinedList"/>
    <dgm:cxn modelId="{449A7EC0-BE67-49D9-A655-B4E47BAC12BF}" type="presParOf" srcId="{0F3BAD8E-3011-4EC6-AD32-E31C777998BF}" destId="{0D3D5175-6B5F-412D-A0D9-D938FD69A6F1}" srcOrd="2" destOrd="0" presId="urn:microsoft.com/office/officeart/2008/layout/LinedList"/>
    <dgm:cxn modelId="{44BC6F32-BAD3-41DD-B42E-444FB1C599D5}" type="presParOf" srcId="{0F3BAD8E-3011-4EC6-AD32-E31C777998BF}" destId="{C9FEEC07-5775-4B99-A6D1-0C42EA9A2C52}" srcOrd="3" destOrd="0" presId="urn:microsoft.com/office/officeart/2008/layout/LinedList"/>
    <dgm:cxn modelId="{706704AB-1DB9-41E1-ACAE-8ECC85A021B7}" type="presParOf" srcId="{C9FEEC07-5775-4B99-A6D1-0C42EA9A2C52}" destId="{5B46DA1A-9954-4EF4-9754-1B920BBC1197}" srcOrd="0" destOrd="0" presId="urn:microsoft.com/office/officeart/2008/layout/LinedList"/>
    <dgm:cxn modelId="{05EEDB63-48E9-4DE8-A4A0-1215B383B7E1}" type="presParOf" srcId="{C9FEEC07-5775-4B99-A6D1-0C42EA9A2C52}" destId="{204006A6-816D-475E-AAC6-06887A11E5AA}" srcOrd="1" destOrd="0" presId="urn:microsoft.com/office/officeart/2008/layout/LinedList"/>
    <dgm:cxn modelId="{C606D42E-9292-45D0-B2FE-4E8595CB40A9}" type="presParOf" srcId="{0F3BAD8E-3011-4EC6-AD32-E31C777998BF}" destId="{0F0A7BFC-20D5-4C4A-9C75-BD6653329346}" srcOrd="4" destOrd="0" presId="urn:microsoft.com/office/officeart/2008/layout/LinedList"/>
    <dgm:cxn modelId="{B42832F8-D55B-463C-B3F3-6B80FA4CAF23}" type="presParOf" srcId="{0F3BAD8E-3011-4EC6-AD32-E31C777998BF}" destId="{48C6C23C-5BE3-452B-959C-AD19F5FB4754}" srcOrd="5" destOrd="0" presId="urn:microsoft.com/office/officeart/2008/layout/LinedList"/>
    <dgm:cxn modelId="{ED43FC61-2836-424D-9892-1E642169D728}" type="presParOf" srcId="{48C6C23C-5BE3-452B-959C-AD19F5FB4754}" destId="{03750D88-5909-4B52-979B-419501692A0A}" srcOrd="0" destOrd="0" presId="urn:microsoft.com/office/officeart/2008/layout/LinedList"/>
    <dgm:cxn modelId="{26864507-16C5-4BF5-8603-85FBEE9E9188}" type="presParOf" srcId="{48C6C23C-5BE3-452B-959C-AD19F5FB4754}" destId="{261C9121-9EF2-4D00-BE39-43022C42057B}" srcOrd="1" destOrd="0" presId="urn:microsoft.com/office/officeart/2008/layout/LinedList"/>
    <dgm:cxn modelId="{A30DF12F-43A8-4FC2-840E-95195E3BDBC5}" type="presParOf" srcId="{0F3BAD8E-3011-4EC6-AD32-E31C777998BF}" destId="{520D3248-D01A-46EF-A479-C8DF5AC25E8C}" srcOrd="6" destOrd="0" presId="urn:microsoft.com/office/officeart/2008/layout/LinedList"/>
    <dgm:cxn modelId="{9A152161-AB03-44B0-8A0D-C64A150C25B3}" type="presParOf" srcId="{0F3BAD8E-3011-4EC6-AD32-E31C777998BF}" destId="{242D7104-1781-4D2E-91CF-43EF50FF043A}" srcOrd="7" destOrd="0" presId="urn:microsoft.com/office/officeart/2008/layout/LinedList"/>
    <dgm:cxn modelId="{10CADBC5-A10D-4277-B6B7-831BF7FBC434}" type="presParOf" srcId="{242D7104-1781-4D2E-91CF-43EF50FF043A}" destId="{8BE7505F-E055-4BD2-901D-4FD04696B96E}" srcOrd="0" destOrd="0" presId="urn:microsoft.com/office/officeart/2008/layout/LinedList"/>
    <dgm:cxn modelId="{93DB90A8-04FD-491D-82A8-7FC586C03752}" type="presParOf" srcId="{242D7104-1781-4D2E-91CF-43EF50FF043A}" destId="{76D8095D-A036-47E0-A9CF-7FD460F05750}" srcOrd="1" destOrd="0" presId="urn:microsoft.com/office/officeart/2008/layout/LinedList"/>
    <dgm:cxn modelId="{663A3B0A-E9E8-4236-B093-2D50A975E9AD}" type="presParOf" srcId="{0F3BAD8E-3011-4EC6-AD32-E31C777998BF}" destId="{C9B4C331-D186-4211-9C97-6ED1EDD4D5DC}" srcOrd="8" destOrd="0" presId="urn:microsoft.com/office/officeart/2008/layout/LinedList"/>
    <dgm:cxn modelId="{BAE588B2-B950-4FFE-8BF5-8099C64567A4}" type="presParOf" srcId="{0F3BAD8E-3011-4EC6-AD32-E31C777998BF}" destId="{2B14C3F3-90C5-4BA6-98F6-AB712F016C89}" srcOrd="9" destOrd="0" presId="urn:microsoft.com/office/officeart/2008/layout/LinedList"/>
    <dgm:cxn modelId="{4F2404F7-5EFB-4366-AAFD-72F482176533}" type="presParOf" srcId="{2B14C3F3-90C5-4BA6-98F6-AB712F016C89}" destId="{2F2F9B18-DF73-43C3-96CF-47998B6CB450}" srcOrd="0" destOrd="0" presId="urn:microsoft.com/office/officeart/2008/layout/LinedList"/>
    <dgm:cxn modelId="{938BF9C7-F516-4A36-971A-21ADFD6CB7DC}" type="presParOf" srcId="{2B14C3F3-90C5-4BA6-98F6-AB712F016C89}" destId="{AFFAA06F-386A-4373-9B94-4DE4E92173B2}" srcOrd="1" destOrd="0" presId="urn:microsoft.com/office/officeart/2008/layout/LinedList"/>
    <dgm:cxn modelId="{A8A7EC3A-998C-4374-8375-EA9534A750CA}" type="presParOf" srcId="{0F3BAD8E-3011-4EC6-AD32-E31C777998BF}" destId="{0A603B42-C989-42DE-9C1E-F2AF123EC014}" srcOrd="10" destOrd="0" presId="urn:microsoft.com/office/officeart/2008/layout/LinedList"/>
    <dgm:cxn modelId="{AA494B05-6943-4E69-9640-E60FFFBB59BC}" type="presParOf" srcId="{0F3BAD8E-3011-4EC6-AD32-E31C777998BF}" destId="{5AF1C935-315F-4C5D-B99E-56CBE714B072}" srcOrd="11" destOrd="0" presId="urn:microsoft.com/office/officeart/2008/layout/LinedList"/>
    <dgm:cxn modelId="{F62A1EEF-720A-4978-A9C1-AB211AB8922A}" type="presParOf" srcId="{5AF1C935-315F-4C5D-B99E-56CBE714B072}" destId="{500DFAD5-14B1-4D5F-9604-CE84D5CBD03C}" srcOrd="0" destOrd="0" presId="urn:microsoft.com/office/officeart/2008/layout/LinedList"/>
    <dgm:cxn modelId="{C330D903-F6C5-4778-B27B-99053A0CD2A2}" type="presParOf" srcId="{5AF1C935-315F-4C5D-B99E-56CBE714B072}" destId="{4DF845B5-EA0E-4F89-AE40-127D5A627F97}" srcOrd="1" destOrd="0" presId="urn:microsoft.com/office/officeart/2008/layout/LinedList"/>
    <dgm:cxn modelId="{5D383B9B-45C0-4D53-AF5B-DC29107DE251}" type="presParOf" srcId="{0F3BAD8E-3011-4EC6-AD32-E31C777998BF}" destId="{3F09DBF6-5B69-4C5F-AEEB-BC3D8C8E4C1F}" srcOrd="12" destOrd="0" presId="urn:microsoft.com/office/officeart/2008/layout/LinedList"/>
    <dgm:cxn modelId="{983ED002-52C7-4796-9895-D3748981A9FE}" type="presParOf" srcId="{0F3BAD8E-3011-4EC6-AD32-E31C777998BF}" destId="{98BB4003-2BE0-49C5-98BB-72C0951C0C79}" srcOrd="13" destOrd="0" presId="urn:microsoft.com/office/officeart/2008/layout/LinedList"/>
    <dgm:cxn modelId="{4EEA5183-0408-4720-9862-B05BC72A42D4}" type="presParOf" srcId="{98BB4003-2BE0-49C5-98BB-72C0951C0C79}" destId="{C1D66C10-54EC-4C05-8CDC-CA913E7312F0}" srcOrd="0" destOrd="0" presId="urn:microsoft.com/office/officeart/2008/layout/LinedList"/>
    <dgm:cxn modelId="{ACDDB01E-AED3-4516-B2DD-D36B848D4435}" type="presParOf" srcId="{98BB4003-2BE0-49C5-98BB-72C0951C0C79}" destId="{5601FAD8-E0A0-4EBE-84AD-074A24DA7A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151315-BE41-4464-8D46-B5F1DA31A300}"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EF6FA4A4-C640-4CED-B399-0867B8315083}">
      <dgm:prSet/>
      <dgm:spPr/>
      <dgm:t>
        <a:bodyPr/>
        <a:lstStyle/>
        <a:p>
          <a:r>
            <a:rPr lang="en-GB"/>
            <a:t>Policing is always changing and evolving</a:t>
          </a:r>
          <a:endParaRPr lang="en-US"/>
        </a:p>
      </dgm:t>
    </dgm:pt>
    <dgm:pt modelId="{3D6FF1F8-CB92-49DB-BE88-0F0123AD3332}" type="parTrans" cxnId="{4639467D-8999-4CB2-94D2-4D861BD33D20}">
      <dgm:prSet/>
      <dgm:spPr/>
      <dgm:t>
        <a:bodyPr/>
        <a:lstStyle/>
        <a:p>
          <a:endParaRPr lang="en-US"/>
        </a:p>
      </dgm:t>
    </dgm:pt>
    <dgm:pt modelId="{A646D1C6-FCDF-446D-943E-BB2B042163C4}" type="sibTrans" cxnId="{4639467D-8999-4CB2-94D2-4D861BD33D20}">
      <dgm:prSet/>
      <dgm:spPr/>
      <dgm:t>
        <a:bodyPr/>
        <a:lstStyle/>
        <a:p>
          <a:endParaRPr lang="en-US"/>
        </a:p>
      </dgm:t>
    </dgm:pt>
    <dgm:pt modelId="{C3BFFF59-8AD8-4757-BEEB-F974473409D0}">
      <dgm:prSet/>
      <dgm:spPr/>
      <dgm:t>
        <a:bodyPr/>
        <a:lstStyle/>
        <a:p>
          <a:r>
            <a:rPr lang="en-GB"/>
            <a:t>This is true of how policing is governed and held to account</a:t>
          </a:r>
          <a:endParaRPr lang="en-US"/>
        </a:p>
      </dgm:t>
    </dgm:pt>
    <dgm:pt modelId="{C529E754-26DC-4622-879E-2980D6AF1809}" type="parTrans" cxnId="{152BB01E-F8F2-4EE2-A57A-EC9F934F41BE}">
      <dgm:prSet/>
      <dgm:spPr/>
      <dgm:t>
        <a:bodyPr/>
        <a:lstStyle/>
        <a:p>
          <a:endParaRPr lang="en-US"/>
        </a:p>
      </dgm:t>
    </dgm:pt>
    <dgm:pt modelId="{3C78CD5F-2F2D-4155-A664-A9CB94063BF8}" type="sibTrans" cxnId="{152BB01E-F8F2-4EE2-A57A-EC9F934F41BE}">
      <dgm:prSet/>
      <dgm:spPr/>
      <dgm:t>
        <a:bodyPr/>
        <a:lstStyle/>
        <a:p>
          <a:endParaRPr lang="en-US"/>
        </a:p>
      </dgm:t>
    </dgm:pt>
    <dgm:pt modelId="{B71CE27E-1775-4A68-A536-8833A1B0A2F8}">
      <dgm:prSet/>
      <dgm:spPr/>
      <dgm:t>
        <a:bodyPr/>
        <a:lstStyle/>
        <a:p>
          <a:r>
            <a:rPr lang="en-GB" dirty="0"/>
            <a:t>In recent years we have seen the creation, for example, of the College of Policing and the introduction of directly elected Police and Crime Commissioners</a:t>
          </a:r>
          <a:endParaRPr lang="en-US" dirty="0"/>
        </a:p>
      </dgm:t>
    </dgm:pt>
    <dgm:pt modelId="{81EAC61A-3E72-42B4-835B-E368536F61D5}" type="parTrans" cxnId="{F7431872-9ED8-4E3A-B0D5-DF6CF145D694}">
      <dgm:prSet/>
      <dgm:spPr/>
      <dgm:t>
        <a:bodyPr/>
        <a:lstStyle/>
        <a:p>
          <a:endParaRPr lang="en-US"/>
        </a:p>
      </dgm:t>
    </dgm:pt>
    <dgm:pt modelId="{B0BD1B4F-827E-491D-8F04-9E4447B3C366}" type="sibTrans" cxnId="{F7431872-9ED8-4E3A-B0D5-DF6CF145D694}">
      <dgm:prSet/>
      <dgm:spPr/>
      <dgm:t>
        <a:bodyPr/>
        <a:lstStyle/>
        <a:p>
          <a:endParaRPr lang="en-US"/>
        </a:p>
      </dgm:t>
    </dgm:pt>
    <dgm:pt modelId="{D99825A7-D335-4F68-B15B-04AA8033F698}" type="pres">
      <dgm:prSet presAssocID="{D2151315-BE41-4464-8D46-B5F1DA31A300}" presName="vert0" presStyleCnt="0">
        <dgm:presLayoutVars>
          <dgm:dir/>
          <dgm:animOne val="branch"/>
          <dgm:animLvl val="lvl"/>
        </dgm:presLayoutVars>
      </dgm:prSet>
      <dgm:spPr/>
    </dgm:pt>
    <dgm:pt modelId="{E7BBF431-2A5F-4ABF-8345-2BE3186AAE6B}" type="pres">
      <dgm:prSet presAssocID="{EF6FA4A4-C640-4CED-B399-0867B8315083}" presName="thickLine" presStyleLbl="alignNode1" presStyleIdx="0" presStyleCnt="3"/>
      <dgm:spPr/>
    </dgm:pt>
    <dgm:pt modelId="{FE4E5B40-E7EE-40F2-80B4-9A53951B7973}" type="pres">
      <dgm:prSet presAssocID="{EF6FA4A4-C640-4CED-B399-0867B8315083}" presName="horz1" presStyleCnt="0"/>
      <dgm:spPr/>
    </dgm:pt>
    <dgm:pt modelId="{4A3EDD08-1DCE-40E0-BD59-D2F3D7DEC056}" type="pres">
      <dgm:prSet presAssocID="{EF6FA4A4-C640-4CED-B399-0867B8315083}" presName="tx1" presStyleLbl="revTx" presStyleIdx="0" presStyleCnt="3"/>
      <dgm:spPr/>
    </dgm:pt>
    <dgm:pt modelId="{F32E1523-16EA-44D5-AC3B-04DAF81043BD}" type="pres">
      <dgm:prSet presAssocID="{EF6FA4A4-C640-4CED-B399-0867B8315083}" presName="vert1" presStyleCnt="0"/>
      <dgm:spPr/>
    </dgm:pt>
    <dgm:pt modelId="{62F8C427-5890-4840-99EC-D6FFDB4831FA}" type="pres">
      <dgm:prSet presAssocID="{C3BFFF59-8AD8-4757-BEEB-F974473409D0}" presName="thickLine" presStyleLbl="alignNode1" presStyleIdx="1" presStyleCnt="3"/>
      <dgm:spPr/>
    </dgm:pt>
    <dgm:pt modelId="{4F4CBE44-F126-4F23-BE7C-D3CB5F85457A}" type="pres">
      <dgm:prSet presAssocID="{C3BFFF59-8AD8-4757-BEEB-F974473409D0}" presName="horz1" presStyleCnt="0"/>
      <dgm:spPr/>
    </dgm:pt>
    <dgm:pt modelId="{20174179-34E5-4BB2-9F28-F2F8346CFC08}" type="pres">
      <dgm:prSet presAssocID="{C3BFFF59-8AD8-4757-BEEB-F974473409D0}" presName="tx1" presStyleLbl="revTx" presStyleIdx="1" presStyleCnt="3"/>
      <dgm:spPr/>
    </dgm:pt>
    <dgm:pt modelId="{3B3D106B-F40D-41E8-9567-F8CD2502C8D9}" type="pres">
      <dgm:prSet presAssocID="{C3BFFF59-8AD8-4757-BEEB-F974473409D0}" presName="vert1" presStyleCnt="0"/>
      <dgm:spPr/>
    </dgm:pt>
    <dgm:pt modelId="{BA321D20-2FC6-445C-A5AE-978F8FD93483}" type="pres">
      <dgm:prSet presAssocID="{B71CE27E-1775-4A68-A536-8833A1B0A2F8}" presName="thickLine" presStyleLbl="alignNode1" presStyleIdx="2" presStyleCnt="3"/>
      <dgm:spPr/>
    </dgm:pt>
    <dgm:pt modelId="{7AA2EE0A-E3DF-47D9-9693-93277C1412ED}" type="pres">
      <dgm:prSet presAssocID="{B71CE27E-1775-4A68-A536-8833A1B0A2F8}" presName="horz1" presStyleCnt="0"/>
      <dgm:spPr/>
    </dgm:pt>
    <dgm:pt modelId="{0DEC2E93-8B6A-42DD-9CA8-39B0BBFC986C}" type="pres">
      <dgm:prSet presAssocID="{B71CE27E-1775-4A68-A536-8833A1B0A2F8}" presName="tx1" presStyleLbl="revTx" presStyleIdx="2" presStyleCnt="3"/>
      <dgm:spPr/>
    </dgm:pt>
    <dgm:pt modelId="{0676A9BF-08AB-4960-91B1-EA0C9D68A640}" type="pres">
      <dgm:prSet presAssocID="{B71CE27E-1775-4A68-A536-8833A1B0A2F8}" presName="vert1" presStyleCnt="0"/>
      <dgm:spPr/>
    </dgm:pt>
  </dgm:ptLst>
  <dgm:cxnLst>
    <dgm:cxn modelId="{152BB01E-F8F2-4EE2-A57A-EC9F934F41BE}" srcId="{D2151315-BE41-4464-8D46-B5F1DA31A300}" destId="{C3BFFF59-8AD8-4757-BEEB-F974473409D0}" srcOrd="1" destOrd="0" parTransId="{C529E754-26DC-4622-879E-2980D6AF1809}" sibTransId="{3C78CD5F-2F2D-4155-A664-A9CB94063BF8}"/>
    <dgm:cxn modelId="{85A5C85F-AD33-4AEF-A243-B7400C4428EB}" type="presOf" srcId="{EF6FA4A4-C640-4CED-B399-0867B8315083}" destId="{4A3EDD08-1DCE-40E0-BD59-D2F3D7DEC056}" srcOrd="0" destOrd="0" presId="urn:microsoft.com/office/officeart/2008/layout/LinedList"/>
    <dgm:cxn modelId="{1B564B71-824D-4E39-9AB1-8C80D58FFF5E}" type="presOf" srcId="{D2151315-BE41-4464-8D46-B5F1DA31A300}" destId="{D99825A7-D335-4F68-B15B-04AA8033F698}" srcOrd="0" destOrd="0" presId="urn:microsoft.com/office/officeart/2008/layout/LinedList"/>
    <dgm:cxn modelId="{F7431872-9ED8-4E3A-B0D5-DF6CF145D694}" srcId="{D2151315-BE41-4464-8D46-B5F1DA31A300}" destId="{B71CE27E-1775-4A68-A536-8833A1B0A2F8}" srcOrd="2" destOrd="0" parTransId="{81EAC61A-3E72-42B4-835B-E368536F61D5}" sibTransId="{B0BD1B4F-827E-491D-8F04-9E4447B3C366}"/>
    <dgm:cxn modelId="{4639467D-8999-4CB2-94D2-4D861BD33D20}" srcId="{D2151315-BE41-4464-8D46-B5F1DA31A300}" destId="{EF6FA4A4-C640-4CED-B399-0867B8315083}" srcOrd="0" destOrd="0" parTransId="{3D6FF1F8-CB92-49DB-BE88-0F0123AD3332}" sibTransId="{A646D1C6-FCDF-446D-943E-BB2B042163C4}"/>
    <dgm:cxn modelId="{A10F7193-97B8-4D8C-A669-DDA0176F4BFD}" type="presOf" srcId="{C3BFFF59-8AD8-4757-BEEB-F974473409D0}" destId="{20174179-34E5-4BB2-9F28-F2F8346CFC08}" srcOrd="0" destOrd="0" presId="urn:microsoft.com/office/officeart/2008/layout/LinedList"/>
    <dgm:cxn modelId="{1B2725B4-A131-4828-AD56-A366AEF90182}" type="presOf" srcId="{B71CE27E-1775-4A68-A536-8833A1B0A2F8}" destId="{0DEC2E93-8B6A-42DD-9CA8-39B0BBFC986C}" srcOrd="0" destOrd="0" presId="urn:microsoft.com/office/officeart/2008/layout/LinedList"/>
    <dgm:cxn modelId="{CB89FF4E-1455-41FA-9F85-36CA1DBF2C06}" type="presParOf" srcId="{D99825A7-D335-4F68-B15B-04AA8033F698}" destId="{E7BBF431-2A5F-4ABF-8345-2BE3186AAE6B}" srcOrd="0" destOrd="0" presId="urn:microsoft.com/office/officeart/2008/layout/LinedList"/>
    <dgm:cxn modelId="{F99A1633-8087-4728-92EB-86E963099591}" type="presParOf" srcId="{D99825A7-D335-4F68-B15B-04AA8033F698}" destId="{FE4E5B40-E7EE-40F2-80B4-9A53951B7973}" srcOrd="1" destOrd="0" presId="urn:microsoft.com/office/officeart/2008/layout/LinedList"/>
    <dgm:cxn modelId="{93D3EF9A-61E8-4A2C-A1D3-C8B5E15ECA79}" type="presParOf" srcId="{FE4E5B40-E7EE-40F2-80B4-9A53951B7973}" destId="{4A3EDD08-1DCE-40E0-BD59-D2F3D7DEC056}" srcOrd="0" destOrd="0" presId="urn:microsoft.com/office/officeart/2008/layout/LinedList"/>
    <dgm:cxn modelId="{7DEB6A03-B3CD-4382-BD6B-CC1779C5E4C0}" type="presParOf" srcId="{FE4E5B40-E7EE-40F2-80B4-9A53951B7973}" destId="{F32E1523-16EA-44D5-AC3B-04DAF81043BD}" srcOrd="1" destOrd="0" presId="urn:microsoft.com/office/officeart/2008/layout/LinedList"/>
    <dgm:cxn modelId="{F36E8A6A-3419-4A12-8959-4F9D2A615AD7}" type="presParOf" srcId="{D99825A7-D335-4F68-B15B-04AA8033F698}" destId="{62F8C427-5890-4840-99EC-D6FFDB4831FA}" srcOrd="2" destOrd="0" presId="urn:microsoft.com/office/officeart/2008/layout/LinedList"/>
    <dgm:cxn modelId="{E4F58F10-FE36-4130-954A-9898668E3730}" type="presParOf" srcId="{D99825A7-D335-4F68-B15B-04AA8033F698}" destId="{4F4CBE44-F126-4F23-BE7C-D3CB5F85457A}" srcOrd="3" destOrd="0" presId="urn:microsoft.com/office/officeart/2008/layout/LinedList"/>
    <dgm:cxn modelId="{2B0FEF32-FA22-4265-A97F-A474E6EDF6F5}" type="presParOf" srcId="{4F4CBE44-F126-4F23-BE7C-D3CB5F85457A}" destId="{20174179-34E5-4BB2-9F28-F2F8346CFC08}" srcOrd="0" destOrd="0" presId="urn:microsoft.com/office/officeart/2008/layout/LinedList"/>
    <dgm:cxn modelId="{985B1FCC-51F6-4673-AD35-24484478D044}" type="presParOf" srcId="{4F4CBE44-F126-4F23-BE7C-D3CB5F85457A}" destId="{3B3D106B-F40D-41E8-9567-F8CD2502C8D9}" srcOrd="1" destOrd="0" presId="urn:microsoft.com/office/officeart/2008/layout/LinedList"/>
    <dgm:cxn modelId="{BEEFEED2-8303-40D6-85F1-90D2D7C1BC37}" type="presParOf" srcId="{D99825A7-D335-4F68-B15B-04AA8033F698}" destId="{BA321D20-2FC6-445C-A5AE-978F8FD93483}" srcOrd="4" destOrd="0" presId="urn:microsoft.com/office/officeart/2008/layout/LinedList"/>
    <dgm:cxn modelId="{C462F2D7-423F-4ABB-96A3-A35A2576E357}" type="presParOf" srcId="{D99825A7-D335-4F68-B15B-04AA8033F698}" destId="{7AA2EE0A-E3DF-47D9-9693-93277C1412ED}" srcOrd="5" destOrd="0" presId="urn:microsoft.com/office/officeart/2008/layout/LinedList"/>
    <dgm:cxn modelId="{1B7F5648-78CC-41EB-936A-8102AB2B7C03}" type="presParOf" srcId="{7AA2EE0A-E3DF-47D9-9693-93277C1412ED}" destId="{0DEC2E93-8B6A-42DD-9CA8-39B0BBFC986C}" srcOrd="0" destOrd="0" presId="urn:microsoft.com/office/officeart/2008/layout/LinedList"/>
    <dgm:cxn modelId="{0C7D293D-AEB5-445F-9D5F-D95978ACCCD2}" type="presParOf" srcId="{7AA2EE0A-E3DF-47D9-9693-93277C1412ED}" destId="{0676A9BF-08AB-4960-91B1-EA0C9D68A6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14435C0-C105-4AB4-B110-D28F26E8BF18}" type="doc">
      <dgm:prSet loTypeId="urn:microsoft.com/office/officeart/2005/8/layout/matrix2" loCatId="matrix" qsTypeId="urn:microsoft.com/office/officeart/2005/8/quickstyle/simple1" qsCatId="simple" csTypeId="urn:microsoft.com/office/officeart/2005/8/colors/colorful5" csCatId="colorful" phldr="1"/>
      <dgm:spPr/>
      <dgm:t>
        <a:bodyPr/>
        <a:lstStyle/>
        <a:p>
          <a:endParaRPr lang="en-US"/>
        </a:p>
      </dgm:t>
    </dgm:pt>
    <dgm:pt modelId="{F42C9B61-7FCA-4F0F-844E-ADE97C7F92F3}">
      <dgm:prSet custT="1"/>
      <dgm:spPr/>
      <dgm:t>
        <a:bodyPr/>
        <a:lstStyle/>
        <a:p>
          <a:r>
            <a:rPr lang="en-GB" sz="2400" dirty="0"/>
            <a:t>1829 Is a key date for the modern era</a:t>
          </a:r>
          <a:endParaRPr lang="en-US" sz="2400" dirty="0"/>
        </a:p>
      </dgm:t>
    </dgm:pt>
    <dgm:pt modelId="{3AC45FF2-0F21-437F-A5E9-275E40234BC7}" type="parTrans" cxnId="{9B7D2982-C126-4D16-A979-B002919F6B26}">
      <dgm:prSet/>
      <dgm:spPr/>
      <dgm:t>
        <a:bodyPr/>
        <a:lstStyle/>
        <a:p>
          <a:endParaRPr lang="en-US" sz="1800"/>
        </a:p>
      </dgm:t>
    </dgm:pt>
    <dgm:pt modelId="{3B6D1C84-C2B8-4793-BCC9-3E2E20A6F954}" type="sibTrans" cxnId="{9B7D2982-C126-4D16-A979-B002919F6B26}">
      <dgm:prSet/>
      <dgm:spPr/>
      <dgm:t>
        <a:bodyPr/>
        <a:lstStyle/>
        <a:p>
          <a:endParaRPr lang="en-US" sz="1800"/>
        </a:p>
      </dgm:t>
    </dgm:pt>
    <dgm:pt modelId="{D6740B53-3157-41CE-B24D-A50365D1CE32}">
      <dgm:prSet custT="1"/>
      <dgm:spPr/>
      <dgm:t>
        <a:bodyPr/>
        <a:lstStyle/>
        <a:p>
          <a:r>
            <a:rPr lang="en-GB" sz="2400" dirty="0"/>
            <a:t>Establishment of a Metropolitan Police force for London</a:t>
          </a:r>
          <a:endParaRPr lang="en-US" sz="2400" dirty="0"/>
        </a:p>
      </dgm:t>
    </dgm:pt>
    <dgm:pt modelId="{AF715697-EC51-4BFF-9771-7B94AF3C4714}" type="parTrans" cxnId="{0EE6843C-EA3D-48DC-B945-53CCF938BC16}">
      <dgm:prSet/>
      <dgm:spPr/>
      <dgm:t>
        <a:bodyPr/>
        <a:lstStyle/>
        <a:p>
          <a:endParaRPr lang="en-US" sz="1800"/>
        </a:p>
      </dgm:t>
    </dgm:pt>
    <dgm:pt modelId="{FE40331D-F754-41D4-8596-720F0A2A4EE3}" type="sibTrans" cxnId="{0EE6843C-EA3D-48DC-B945-53CCF938BC16}">
      <dgm:prSet/>
      <dgm:spPr/>
      <dgm:t>
        <a:bodyPr/>
        <a:lstStyle/>
        <a:p>
          <a:endParaRPr lang="en-US" sz="1800"/>
        </a:p>
      </dgm:t>
    </dgm:pt>
    <dgm:pt modelId="{26FFAD9B-76CA-4649-87A1-196ADD4DCB0C}">
      <dgm:prSet custT="1"/>
      <dgm:spPr/>
      <dgm:t>
        <a:bodyPr/>
        <a:lstStyle/>
        <a:p>
          <a:r>
            <a:rPr lang="en-GB" sz="2400" dirty="0"/>
            <a:t>This is often referred to as the beginning of the new police</a:t>
          </a:r>
          <a:endParaRPr lang="en-US" sz="2400" dirty="0"/>
        </a:p>
      </dgm:t>
    </dgm:pt>
    <dgm:pt modelId="{A3F34B89-39EC-49F8-8620-E7415C42BCF3}" type="parTrans" cxnId="{33768EFE-B3F8-42C9-BB03-5230DA1C3513}">
      <dgm:prSet/>
      <dgm:spPr/>
      <dgm:t>
        <a:bodyPr/>
        <a:lstStyle/>
        <a:p>
          <a:endParaRPr lang="en-US" sz="1800"/>
        </a:p>
      </dgm:t>
    </dgm:pt>
    <dgm:pt modelId="{1E057768-6C2E-45AC-851A-E746E1AE4753}" type="sibTrans" cxnId="{33768EFE-B3F8-42C9-BB03-5230DA1C3513}">
      <dgm:prSet/>
      <dgm:spPr/>
      <dgm:t>
        <a:bodyPr/>
        <a:lstStyle/>
        <a:p>
          <a:endParaRPr lang="en-US" sz="1800"/>
        </a:p>
      </dgm:t>
    </dgm:pt>
    <dgm:pt modelId="{4FABE272-A443-4D75-ABBA-B7CA09B110E3}">
      <dgm:prSet custT="1"/>
      <dgm:spPr/>
      <dgm:t>
        <a:bodyPr/>
        <a:lstStyle/>
        <a:p>
          <a:r>
            <a:rPr lang="en-GB" sz="2400" dirty="0"/>
            <a:t>Distinct from  the previous ad hoc local policing arrangements</a:t>
          </a:r>
          <a:endParaRPr lang="en-US" sz="2400" dirty="0"/>
        </a:p>
      </dgm:t>
    </dgm:pt>
    <dgm:pt modelId="{6DC10F4C-421A-4439-9486-6E7B57FDB51E}" type="parTrans" cxnId="{BC7E097C-047C-421D-BF6F-C2CE5425F7C4}">
      <dgm:prSet/>
      <dgm:spPr/>
      <dgm:t>
        <a:bodyPr/>
        <a:lstStyle/>
        <a:p>
          <a:endParaRPr lang="en-US" sz="1800"/>
        </a:p>
      </dgm:t>
    </dgm:pt>
    <dgm:pt modelId="{DC27D35C-0E29-4545-BC41-E56A51E58EB5}" type="sibTrans" cxnId="{BC7E097C-047C-421D-BF6F-C2CE5425F7C4}">
      <dgm:prSet/>
      <dgm:spPr/>
      <dgm:t>
        <a:bodyPr/>
        <a:lstStyle/>
        <a:p>
          <a:endParaRPr lang="en-US" sz="1800"/>
        </a:p>
      </dgm:t>
    </dgm:pt>
    <dgm:pt modelId="{5FD2A3F5-8BDE-4A60-A9DF-783BD30CB973}" type="pres">
      <dgm:prSet presAssocID="{514435C0-C105-4AB4-B110-D28F26E8BF18}" presName="matrix" presStyleCnt="0">
        <dgm:presLayoutVars>
          <dgm:chMax val="1"/>
          <dgm:dir/>
          <dgm:resizeHandles val="exact"/>
        </dgm:presLayoutVars>
      </dgm:prSet>
      <dgm:spPr/>
    </dgm:pt>
    <dgm:pt modelId="{F2CC0F1C-1F63-4B08-AE02-096CD0D6961C}" type="pres">
      <dgm:prSet presAssocID="{514435C0-C105-4AB4-B110-D28F26E8BF18}" presName="axisShape" presStyleLbl="bgShp" presStyleIdx="0" presStyleCnt="1"/>
      <dgm:spPr/>
    </dgm:pt>
    <dgm:pt modelId="{825DD690-7AB2-4A26-8204-DF0E1F1DFF79}" type="pres">
      <dgm:prSet presAssocID="{514435C0-C105-4AB4-B110-D28F26E8BF18}" presName="rect1" presStyleLbl="node1" presStyleIdx="0" presStyleCnt="4">
        <dgm:presLayoutVars>
          <dgm:chMax val="0"/>
          <dgm:chPref val="0"/>
          <dgm:bulletEnabled val="1"/>
        </dgm:presLayoutVars>
      </dgm:prSet>
      <dgm:spPr/>
    </dgm:pt>
    <dgm:pt modelId="{7C11BB99-DAA7-4F92-AA9B-5E0A9E8CFB49}" type="pres">
      <dgm:prSet presAssocID="{514435C0-C105-4AB4-B110-D28F26E8BF18}" presName="rect2" presStyleLbl="node1" presStyleIdx="1" presStyleCnt="4">
        <dgm:presLayoutVars>
          <dgm:chMax val="0"/>
          <dgm:chPref val="0"/>
          <dgm:bulletEnabled val="1"/>
        </dgm:presLayoutVars>
      </dgm:prSet>
      <dgm:spPr/>
    </dgm:pt>
    <dgm:pt modelId="{1364E942-571B-490B-9451-D1E613F4A7FD}" type="pres">
      <dgm:prSet presAssocID="{514435C0-C105-4AB4-B110-D28F26E8BF18}" presName="rect3" presStyleLbl="node1" presStyleIdx="2" presStyleCnt="4">
        <dgm:presLayoutVars>
          <dgm:chMax val="0"/>
          <dgm:chPref val="0"/>
          <dgm:bulletEnabled val="1"/>
        </dgm:presLayoutVars>
      </dgm:prSet>
      <dgm:spPr/>
    </dgm:pt>
    <dgm:pt modelId="{9868324A-3036-4F9F-9153-9E9C23160322}" type="pres">
      <dgm:prSet presAssocID="{514435C0-C105-4AB4-B110-D28F26E8BF18}" presName="rect4" presStyleLbl="node1" presStyleIdx="3" presStyleCnt="4">
        <dgm:presLayoutVars>
          <dgm:chMax val="0"/>
          <dgm:chPref val="0"/>
          <dgm:bulletEnabled val="1"/>
        </dgm:presLayoutVars>
      </dgm:prSet>
      <dgm:spPr/>
    </dgm:pt>
  </dgm:ptLst>
  <dgm:cxnLst>
    <dgm:cxn modelId="{61940E34-DFBE-480D-B89B-746AA7A9D9B6}" type="presOf" srcId="{26FFAD9B-76CA-4649-87A1-196ADD4DCB0C}" destId="{1364E942-571B-490B-9451-D1E613F4A7FD}" srcOrd="0" destOrd="0" presId="urn:microsoft.com/office/officeart/2005/8/layout/matrix2"/>
    <dgm:cxn modelId="{0EE6843C-EA3D-48DC-B945-53CCF938BC16}" srcId="{514435C0-C105-4AB4-B110-D28F26E8BF18}" destId="{D6740B53-3157-41CE-B24D-A50365D1CE32}" srcOrd="1" destOrd="0" parTransId="{AF715697-EC51-4BFF-9771-7B94AF3C4714}" sibTransId="{FE40331D-F754-41D4-8596-720F0A2A4EE3}"/>
    <dgm:cxn modelId="{20C24B4B-0914-4014-813F-9DBB219A18E1}" type="presOf" srcId="{F42C9B61-7FCA-4F0F-844E-ADE97C7F92F3}" destId="{825DD690-7AB2-4A26-8204-DF0E1F1DFF79}" srcOrd="0" destOrd="0" presId="urn:microsoft.com/office/officeart/2005/8/layout/matrix2"/>
    <dgm:cxn modelId="{F8947358-68CE-4707-B09D-A3829365E2ED}" type="presOf" srcId="{D6740B53-3157-41CE-B24D-A50365D1CE32}" destId="{7C11BB99-DAA7-4F92-AA9B-5E0A9E8CFB49}" srcOrd="0" destOrd="0" presId="urn:microsoft.com/office/officeart/2005/8/layout/matrix2"/>
    <dgm:cxn modelId="{BC7E097C-047C-421D-BF6F-C2CE5425F7C4}" srcId="{514435C0-C105-4AB4-B110-D28F26E8BF18}" destId="{4FABE272-A443-4D75-ABBA-B7CA09B110E3}" srcOrd="3" destOrd="0" parTransId="{6DC10F4C-421A-4439-9486-6E7B57FDB51E}" sibTransId="{DC27D35C-0E29-4545-BC41-E56A51E58EB5}"/>
    <dgm:cxn modelId="{9B7D2982-C126-4D16-A979-B002919F6B26}" srcId="{514435C0-C105-4AB4-B110-D28F26E8BF18}" destId="{F42C9B61-7FCA-4F0F-844E-ADE97C7F92F3}" srcOrd="0" destOrd="0" parTransId="{3AC45FF2-0F21-437F-A5E9-275E40234BC7}" sibTransId="{3B6D1C84-C2B8-4793-BCC9-3E2E20A6F954}"/>
    <dgm:cxn modelId="{FBCF0CBA-C56B-4178-8E4E-DB2E45A73A74}" type="presOf" srcId="{514435C0-C105-4AB4-B110-D28F26E8BF18}" destId="{5FD2A3F5-8BDE-4A60-A9DF-783BD30CB973}" srcOrd="0" destOrd="0" presId="urn:microsoft.com/office/officeart/2005/8/layout/matrix2"/>
    <dgm:cxn modelId="{A560C8E9-C8EC-4C03-AE11-A149D03D8C29}" type="presOf" srcId="{4FABE272-A443-4D75-ABBA-B7CA09B110E3}" destId="{9868324A-3036-4F9F-9153-9E9C23160322}" srcOrd="0" destOrd="0" presId="urn:microsoft.com/office/officeart/2005/8/layout/matrix2"/>
    <dgm:cxn modelId="{33768EFE-B3F8-42C9-BB03-5230DA1C3513}" srcId="{514435C0-C105-4AB4-B110-D28F26E8BF18}" destId="{26FFAD9B-76CA-4649-87A1-196ADD4DCB0C}" srcOrd="2" destOrd="0" parTransId="{A3F34B89-39EC-49F8-8620-E7415C42BCF3}" sibTransId="{1E057768-6C2E-45AC-851A-E746E1AE4753}"/>
    <dgm:cxn modelId="{EC10722A-C831-4650-AA91-43D7B95F7A53}" type="presParOf" srcId="{5FD2A3F5-8BDE-4A60-A9DF-783BD30CB973}" destId="{F2CC0F1C-1F63-4B08-AE02-096CD0D6961C}" srcOrd="0" destOrd="0" presId="urn:microsoft.com/office/officeart/2005/8/layout/matrix2"/>
    <dgm:cxn modelId="{EE75AD99-62E7-4A9C-920F-F373D74C5D5F}" type="presParOf" srcId="{5FD2A3F5-8BDE-4A60-A9DF-783BD30CB973}" destId="{825DD690-7AB2-4A26-8204-DF0E1F1DFF79}" srcOrd="1" destOrd="0" presId="urn:microsoft.com/office/officeart/2005/8/layout/matrix2"/>
    <dgm:cxn modelId="{E377DC04-71BB-425A-8C0B-20C726991E2A}" type="presParOf" srcId="{5FD2A3F5-8BDE-4A60-A9DF-783BD30CB973}" destId="{7C11BB99-DAA7-4F92-AA9B-5E0A9E8CFB49}" srcOrd="2" destOrd="0" presId="urn:microsoft.com/office/officeart/2005/8/layout/matrix2"/>
    <dgm:cxn modelId="{ACC5F7C4-C4D8-41F4-AE46-9CF5F8FB8759}" type="presParOf" srcId="{5FD2A3F5-8BDE-4A60-A9DF-783BD30CB973}" destId="{1364E942-571B-490B-9451-D1E613F4A7FD}" srcOrd="3" destOrd="0" presId="urn:microsoft.com/office/officeart/2005/8/layout/matrix2"/>
    <dgm:cxn modelId="{04E5E7CB-C0DA-4E98-9734-4B5901D1904E}" type="presParOf" srcId="{5FD2A3F5-8BDE-4A60-A9DF-783BD30CB973}" destId="{9868324A-3036-4F9F-9153-9E9C23160322}"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36C1B6-9130-4EA1-8BD4-7A69247CCD37}">
      <dsp:nvSpPr>
        <dsp:cNvPr id="0" name=""/>
        <dsp:cNvSpPr/>
      </dsp:nvSpPr>
      <dsp:spPr>
        <a:xfrm>
          <a:off x="0" y="682"/>
          <a:ext cx="70089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6C1834-8923-4C3F-98B6-63F5BA26D3DB}">
      <dsp:nvSpPr>
        <dsp:cNvPr id="0" name=""/>
        <dsp:cNvSpPr/>
      </dsp:nvSpPr>
      <dsp:spPr>
        <a:xfrm>
          <a:off x="0" y="682"/>
          <a:ext cx="7008940" cy="1117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Casey Review 2016 Opportunity &amp; Integration</a:t>
          </a:r>
        </a:p>
      </dsp:txBody>
      <dsp:txXfrm>
        <a:off x="0" y="682"/>
        <a:ext cx="7008940" cy="1117123"/>
      </dsp:txXfrm>
    </dsp:sp>
    <dsp:sp modelId="{E59E762B-29FC-4629-A093-DE7D023EFD6C}">
      <dsp:nvSpPr>
        <dsp:cNvPr id="0" name=""/>
        <dsp:cNvSpPr/>
      </dsp:nvSpPr>
      <dsp:spPr>
        <a:xfrm>
          <a:off x="0" y="1117806"/>
          <a:ext cx="700894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AC877-F976-49F6-8D4B-AC659A122A43}">
      <dsp:nvSpPr>
        <dsp:cNvPr id="0" name=""/>
        <dsp:cNvSpPr/>
      </dsp:nvSpPr>
      <dsp:spPr>
        <a:xfrm>
          <a:off x="0" y="1117806"/>
          <a:ext cx="7008940" cy="1117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Perspectives of policing</a:t>
          </a:r>
        </a:p>
      </dsp:txBody>
      <dsp:txXfrm>
        <a:off x="0" y="1117806"/>
        <a:ext cx="7008940" cy="1117123"/>
      </dsp:txXfrm>
    </dsp:sp>
    <dsp:sp modelId="{57155BD4-C366-4DFA-98BC-20D49B8D9672}">
      <dsp:nvSpPr>
        <dsp:cNvPr id="0" name=""/>
        <dsp:cNvSpPr/>
      </dsp:nvSpPr>
      <dsp:spPr>
        <a:xfrm>
          <a:off x="0" y="2234930"/>
          <a:ext cx="700894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3BFE8-8CC5-4224-9F28-5CD821F8CB41}">
      <dsp:nvSpPr>
        <dsp:cNvPr id="0" name=""/>
        <dsp:cNvSpPr/>
      </dsp:nvSpPr>
      <dsp:spPr>
        <a:xfrm>
          <a:off x="0" y="2234930"/>
          <a:ext cx="7008940" cy="1117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Police officers</a:t>
          </a:r>
        </a:p>
      </dsp:txBody>
      <dsp:txXfrm>
        <a:off x="0" y="2234930"/>
        <a:ext cx="7008940" cy="1117123"/>
      </dsp:txXfrm>
    </dsp:sp>
    <dsp:sp modelId="{488F6681-EB6E-4486-851A-4196A6D484C7}">
      <dsp:nvSpPr>
        <dsp:cNvPr id="0" name=""/>
        <dsp:cNvSpPr/>
      </dsp:nvSpPr>
      <dsp:spPr>
        <a:xfrm>
          <a:off x="0" y="3352053"/>
          <a:ext cx="700894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7B60E-C66F-43E6-B2B2-35CB3BE4C677}">
      <dsp:nvSpPr>
        <dsp:cNvPr id="0" name=""/>
        <dsp:cNvSpPr/>
      </dsp:nvSpPr>
      <dsp:spPr>
        <a:xfrm>
          <a:off x="0" y="3352053"/>
          <a:ext cx="7008940" cy="1117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Law enforcement family</a:t>
          </a:r>
        </a:p>
      </dsp:txBody>
      <dsp:txXfrm>
        <a:off x="0" y="3352053"/>
        <a:ext cx="7008940" cy="1117123"/>
      </dsp:txXfrm>
    </dsp:sp>
    <dsp:sp modelId="{4B529CC5-75DD-41C7-983E-5AA285F38D00}">
      <dsp:nvSpPr>
        <dsp:cNvPr id="0" name=""/>
        <dsp:cNvSpPr/>
      </dsp:nvSpPr>
      <dsp:spPr>
        <a:xfrm>
          <a:off x="0" y="4469177"/>
          <a:ext cx="70089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92620A-2DB9-4FA1-A82A-0789C76156FB}">
      <dsp:nvSpPr>
        <dsp:cNvPr id="0" name=""/>
        <dsp:cNvSpPr/>
      </dsp:nvSpPr>
      <dsp:spPr>
        <a:xfrm>
          <a:off x="0" y="4469177"/>
          <a:ext cx="7008940" cy="11171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err="1"/>
            <a:t>Neighbourhood</a:t>
          </a:r>
          <a:r>
            <a:rPr lang="en-US" sz="2400" kern="1200" dirty="0"/>
            <a:t> Policing Priorities 2024</a:t>
          </a:r>
        </a:p>
      </dsp:txBody>
      <dsp:txXfrm>
        <a:off x="0" y="4469177"/>
        <a:ext cx="7008940" cy="11171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9E762B-29FC-4629-A093-DE7D023EFD6C}">
      <dsp:nvSpPr>
        <dsp:cNvPr id="0" name=""/>
        <dsp:cNvSpPr/>
      </dsp:nvSpPr>
      <dsp:spPr>
        <a:xfrm>
          <a:off x="0" y="248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AC877-F976-49F6-8D4B-AC659A122A43}">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‘Policing’, rather than ‘the police’</a:t>
          </a:r>
          <a:endParaRPr lang="en-US" sz="3000" kern="1200" dirty="0"/>
        </a:p>
      </dsp:txBody>
      <dsp:txXfrm>
        <a:off x="0" y="2483"/>
        <a:ext cx="6422901" cy="1693492"/>
      </dsp:txXfrm>
    </dsp:sp>
    <dsp:sp modelId="{57155BD4-C366-4DFA-98BC-20D49B8D9672}">
      <dsp:nvSpPr>
        <dsp:cNvPr id="0" name=""/>
        <dsp:cNvSpPr/>
      </dsp:nvSpPr>
      <dsp:spPr>
        <a:xfrm>
          <a:off x="0" y="1695975"/>
          <a:ext cx="6422901"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3BFE8-8CC5-4224-9F28-5CD821F8CB41}">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‘Police’ refers to a particular kind of social institution. Policing refers to a  process is with specific social functions</a:t>
          </a:r>
          <a:endParaRPr lang="en-US" sz="3000" kern="1200" dirty="0"/>
        </a:p>
      </dsp:txBody>
      <dsp:txXfrm>
        <a:off x="0" y="1695975"/>
        <a:ext cx="6422901" cy="1693492"/>
      </dsp:txXfrm>
    </dsp:sp>
    <dsp:sp modelId="{430939DB-29A4-4C19-837F-1FDECA51A9A8}">
      <dsp:nvSpPr>
        <dsp:cNvPr id="0" name=""/>
        <dsp:cNvSpPr/>
      </dsp:nvSpPr>
      <dsp:spPr>
        <a:xfrm>
          <a:off x="0" y="3389468"/>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A64DEE-4E3F-47E3-94B5-04C1445F6B72}">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Reiner (2000:1)</a:t>
          </a:r>
          <a:endParaRPr lang="en-US" sz="3000" kern="1200" dirty="0"/>
        </a:p>
      </dsp:txBody>
      <dsp:txXfrm>
        <a:off x="0" y="3389468"/>
        <a:ext cx="6422901" cy="16934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37ABE-15C2-4F4E-9C88-CF66942A7DA3}">
      <dsp:nvSpPr>
        <dsp:cNvPr id="0" name=""/>
        <dsp:cNvSpPr/>
      </dsp:nvSpPr>
      <dsp:spPr>
        <a:xfrm>
          <a:off x="0" y="4343"/>
          <a:ext cx="642290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3EC70B-CF0C-44A0-BA45-7E201F431144}">
      <dsp:nvSpPr>
        <dsp:cNvPr id="0" name=""/>
        <dsp:cNvSpPr/>
      </dsp:nvSpPr>
      <dsp:spPr>
        <a:xfrm>
          <a:off x="0" y="4343"/>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Policing refers to a range of organisations and not just the police</a:t>
          </a:r>
          <a:endParaRPr lang="en-US" sz="2400" kern="1200" dirty="0"/>
        </a:p>
      </dsp:txBody>
      <dsp:txXfrm>
        <a:off x="0" y="4343"/>
        <a:ext cx="6416638" cy="1015351"/>
      </dsp:txXfrm>
    </dsp:sp>
    <dsp:sp modelId="{7727FB33-5C45-4A21-9CDF-5A4557166018}">
      <dsp:nvSpPr>
        <dsp:cNvPr id="0" name=""/>
        <dsp:cNvSpPr/>
      </dsp:nvSpPr>
      <dsp:spPr>
        <a:xfrm>
          <a:off x="0" y="1019694"/>
          <a:ext cx="6422901"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E52FEC-C66F-4D30-A026-08E68850C7D6}">
      <dsp:nvSpPr>
        <dsp:cNvPr id="0" name=""/>
        <dsp:cNvSpPr/>
      </dsp:nvSpPr>
      <dsp:spPr>
        <a:xfrm>
          <a:off x="0" y="1019694"/>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We hear reference to the policing family</a:t>
          </a:r>
          <a:endParaRPr lang="en-US" sz="2400" kern="1200" dirty="0"/>
        </a:p>
      </dsp:txBody>
      <dsp:txXfrm>
        <a:off x="0" y="1019694"/>
        <a:ext cx="6416638" cy="1015351"/>
      </dsp:txXfrm>
    </dsp:sp>
    <dsp:sp modelId="{E0A31815-BD6A-4B78-9D32-B063D1AEAC60}">
      <dsp:nvSpPr>
        <dsp:cNvPr id="0" name=""/>
        <dsp:cNvSpPr/>
      </dsp:nvSpPr>
      <dsp:spPr>
        <a:xfrm>
          <a:off x="0" y="2035046"/>
          <a:ext cx="6422901"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02E077-C022-469B-BAA6-3E6EA8471E80}">
      <dsp:nvSpPr>
        <dsp:cNvPr id="0" name=""/>
        <dsp:cNvSpPr/>
      </dsp:nvSpPr>
      <dsp:spPr>
        <a:xfrm>
          <a:off x="0" y="2035046"/>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 the context of Professional Policing we see reference to a particular kind of person. </a:t>
          </a:r>
          <a:endParaRPr lang="en-US" sz="2400" kern="1200" dirty="0"/>
        </a:p>
      </dsp:txBody>
      <dsp:txXfrm>
        <a:off x="0" y="2035046"/>
        <a:ext cx="6416638" cy="1015351"/>
      </dsp:txXfrm>
    </dsp:sp>
    <dsp:sp modelId="{CD643173-580A-4AEF-ADC2-8419692463C8}">
      <dsp:nvSpPr>
        <dsp:cNvPr id="0" name=""/>
        <dsp:cNvSpPr/>
      </dsp:nvSpPr>
      <dsp:spPr>
        <a:xfrm>
          <a:off x="0" y="3050397"/>
          <a:ext cx="6422901"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5327E-1F1F-4D11-B2A4-0B5CCA2F6FA1}">
      <dsp:nvSpPr>
        <dsp:cNvPr id="0" name=""/>
        <dsp:cNvSpPr/>
      </dsp:nvSpPr>
      <dsp:spPr>
        <a:xfrm>
          <a:off x="0" y="3050397"/>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Entails the demonstration of certain professional qualities (training, capacity)</a:t>
          </a:r>
          <a:endParaRPr lang="en-US" sz="2400" kern="1200" dirty="0"/>
        </a:p>
      </dsp:txBody>
      <dsp:txXfrm>
        <a:off x="0" y="3050397"/>
        <a:ext cx="6416638" cy="1015351"/>
      </dsp:txXfrm>
    </dsp:sp>
    <dsp:sp modelId="{55BBE967-A147-47E4-899B-61637C2A4E08}">
      <dsp:nvSpPr>
        <dsp:cNvPr id="0" name=""/>
        <dsp:cNvSpPr/>
      </dsp:nvSpPr>
      <dsp:spPr>
        <a:xfrm>
          <a:off x="0" y="4065749"/>
          <a:ext cx="642290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D72E0A-7BC6-456D-9B09-6DA6AC548229}">
      <dsp:nvSpPr>
        <dsp:cNvPr id="0" name=""/>
        <dsp:cNvSpPr/>
      </dsp:nvSpPr>
      <dsp:spPr>
        <a:xfrm>
          <a:off x="0" y="4065749"/>
          <a:ext cx="6416638" cy="1015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What kinds of qualities would you expect to see In the modern police officer?</a:t>
          </a:r>
          <a:endParaRPr lang="en-US" sz="2400" kern="1200" dirty="0"/>
        </a:p>
      </dsp:txBody>
      <dsp:txXfrm>
        <a:off x="0" y="4065749"/>
        <a:ext cx="6416638" cy="10153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4EC9D-A157-4B91-95D1-D23EBC2A4C8C}">
      <dsp:nvSpPr>
        <dsp:cNvPr id="0" name=""/>
        <dsp:cNvSpPr/>
      </dsp:nvSpPr>
      <dsp:spPr>
        <a:xfrm>
          <a:off x="0" y="683"/>
          <a:ext cx="6779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659AD4-64D1-4B79-8F76-C8E6F3F4B871}">
      <dsp:nvSpPr>
        <dsp:cNvPr id="0" name=""/>
        <dsp:cNvSpPr/>
      </dsp:nvSpPr>
      <dsp:spPr>
        <a:xfrm>
          <a:off x="0" y="6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Always in the public eye</a:t>
          </a:r>
          <a:endParaRPr lang="en-US" sz="2400" kern="1200" dirty="0"/>
        </a:p>
      </dsp:txBody>
      <dsp:txXfrm>
        <a:off x="0" y="683"/>
        <a:ext cx="6779037" cy="799466"/>
      </dsp:txXfrm>
    </dsp:sp>
    <dsp:sp modelId="{0D3D5175-6B5F-412D-A0D9-D938FD69A6F1}">
      <dsp:nvSpPr>
        <dsp:cNvPr id="0" name=""/>
        <dsp:cNvSpPr/>
      </dsp:nvSpPr>
      <dsp:spPr>
        <a:xfrm>
          <a:off x="0" y="800149"/>
          <a:ext cx="67790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46DA1A-9954-4EF4-9754-1B920BBC1197}">
      <dsp:nvSpPr>
        <dsp:cNvPr id="0" name=""/>
        <dsp:cNvSpPr/>
      </dsp:nvSpPr>
      <dsp:spPr>
        <a:xfrm>
          <a:off x="0" y="800149"/>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be calm in the face of adversity </a:t>
          </a:r>
          <a:endParaRPr lang="en-US" sz="2400" kern="1200" dirty="0"/>
        </a:p>
      </dsp:txBody>
      <dsp:txXfrm>
        <a:off x="0" y="800149"/>
        <a:ext cx="6779037" cy="799466"/>
      </dsp:txXfrm>
    </dsp:sp>
    <dsp:sp modelId="{0F0A7BFC-20D5-4C4A-9C75-BD6653329346}">
      <dsp:nvSpPr>
        <dsp:cNvPr id="0" name=""/>
        <dsp:cNvSpPr/>
      </dsp:nvSpPr>
      <dsp:spPr>
        <a:xfrm>
          <a:off x="0" y="1599616"/>
          <a:ext cx="677903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750D88-5909-4B52-979B-419501692A0A}">
      <dsp:nvSpPr>
        <dsp:cNvPr id="0" name=""/>
        <dsp:cNvSpPr/>
      </dsp:nvSpPr>
      <dsp:spPr>
        <a:xfrm>
          <a:off x="0" y="1599616"/>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know what to do in crisis situations</a:t>
          </a:r>
          <a:endParaRPr lang="en-US" sz="2400" kern="1200" dirty="0"/>
        </a:p>
      </dsp:txBody>
      <dsp:txXfrm>
        <a:off x="0" y="1599616"/>
        <a:ext cx="6779037" cy="799466"/>
      </dsp:txXfrm>
    </dsp:sp>
    <dsp:sp modelId="{520D3248-D01A-46EF-A479-C8DF5AC25E8C}">
      <dsp:nvSpPr>
        <dsp:cNvPr id="0" name=""/>
        <dsp:cNvSpPr/>
      </dsp:nvSpPr>
      <dsp:spPr>
        <a:xfrm>
          <a:off x="0" y="2399083"/>
          <a:ext cx="677903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E7505F-E055-4BD2-901D-4FD04696B96E}">
      <dsp:nvSpPr>
        <dsp:cNvPr id="0" name=""/>
        <dsp:cNvSpPr/>
      </dsp:nvSpPr>
      <dsp:spPr>
        <a:xfrm>
          <a:off x="0" y="23990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expected to be dependable and reliable </a:t>
          </a:r>
          <a:endParaRPr lang="en-US" sz="2400" kern="1200" dirty="0"/>
        </a:p>
      </dsp:txBody>
      <dsp:txXfrm>
        <a:off x="0" y="2399083"/>
        <a:ext cx="6779037" cy="799466"/>
      </dsp:txXfrm>
    </dsp:sp>
    <dsp:sp modelId="{C9B4C331-D186-4211-9C97-6ED1EDD4D5DC}">
      <dsp:nvSpPr>
        <dsp:cNvPr id="0" name=""/>
        <dsp:cNvSpPr/>
      </dsp:nvSpPr>
      <dsp:spPr>
        <a:xfrm>
          <a:off x="0" y="3198549"/>
          <a:ext cx="677903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F9B18-DF73-43C3-96CF-47998B6CB450}">
      <dsp:nvSpPr>
        <dsp:cNvPr id="0" name=""/>
        <dsp:cNvSpPr/>
      </dsp:nvSpPr>
      <dsp:spPr>
        <a:xfrm>
          <a:off x="0" y="3198549"/>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Police officers should have high levels of personal tenacity and determination</a:t>
          </a:r>
          <a:endParaRPr lang="en-US" sz="2400" kern="1200" dirty="0"/>
        </a:p>
      </dsp:txBody>
      <dsp:txXfrm>
        <a:off x="0" y="3198549"/>
        <a:ext cx="6779037" cy="799466"/>
      </dsp:txXfrm>
    </dsp:sp>
    <dsp:sp modelId="{0A603B42-C989-42DE-9C1E-F2AF123EC014}">
      <dsp:nvSpPr>
        <dsp:cNvPr id="0" name=""/>
        <dsp:cNvSpPr/>
      </dsp:nvSpPr>
      <dsp:spPr>
        <a:xfrm>
          <a:off x="0" y="3998016"/>
          <a:ext cx="67790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DFAD5-14B1-4D5F-9604-CE84D5CBD03C}">
      <dsp:nvSpPr>
        <dsp:cNvPr id="0" name=""/>
        <dsp:cNvSpPr/>
      </dsp:nvSpPr>
      <dsp:spPr>
        <a:xfrm>
          <a:off x="0" y="3998016"/>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honest and reliable public servants who live with a high level of personal integrity</a:t>
          </a:r>
          <a:endParaRPr lang="en-US" sz="2400" kern="1200" dirty="0"/>
        </a:p>
      </dsp:txBody>
      <dsp:txXfrm>
        <a:off x="0" y="3998016"/>
        <a:ext cx="6779037" cy="799466"/>
      </dsp:txXfrm>
    </dsp:sp>
    <dsp:sp modelId="{3F09DBF6-5B69-4C5F-AEEB-BC3D8C8E4C1F}">
      <dsp:nvSpPr>
        <dsp:cNvPr id="0" name=""/>
        <dsp:cNvSpPr/>
      </dsp:nvSpPr>
      <dsp:spPr>
        <a:xfrm>
          <a:off x="0" y="4797483"/>
          <a:ext cx="677903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D66C10-54EC-4C05-8CDC-CA913E7312F0}">
      <dsp:nvSpPr>
        <dsp:cNvPr id="0" name=""/>
        <dsp:cNvSpPr/>
      </dsp:nvSpPr>
      <dsp:spPr>
        <a:xfrm>
          <a:off x="0" y="4797483"/>
          <a:ext cx="6779037" cy="799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They are never truly off duty</a:t>
          </a:r>
          <a:endParaRPr lang="en-US" sz="2400" kern="1200" dirty="0"/>
        </a:p>
      </dsp:txBody>
      <dsp:txXfrm>
        <a:off x="0" y="4797483"/>
        <a:ext cx="6779037" cy="7994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BF431-2A5F-4ABF-8345-2BE3186AAE6B}">
      <dsp:nvSpPr>
        <dsp:cNvPr id="0" name=""/>
        <dsp:cNvSpPr/>
      </dsp:nvSpPr>
      <dsp:spPr>
        <a:xfrm>
          <a:off x="0" y="2483"/>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EDD08-1DCE-40E0-BD59-D2F3D7DEC056}">
      <dsp:nvSpPr>
        <dsp:cNvPr id="0" name=""/>
        <dsp:cNvSpPr/>
      </dsp:nvSpPr>
      <dsp:spPr>
        <a:xfrm>
          <a:off x="0" y="2483"/>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Policing is always changing and evolving</a:t>
          </a:r>
          <a:endParaRPr lang="en-US" sz="2600" kern="1200"/>
        </a:p>
      </dsp:txBody>
      <dsp:txXfrm>
        <a:off x="0" y="2483"/>
        <a:ext cx="6422901" cy="1693492"/>
      </dsp:txXfrm>
    </dsp:sp>
    <dsp:sp modelId="{62F8C427-5890-4840-99EC-D6FFDB4831FA}">
      <dsp:nvSpPr>
        <dsp:cNvPr id="0" name=""/>
        <dsp:cNvSpPr/>
      </dsp:nvSpPr>
      <dsp:spPr>
        <a:xfrm>
          <a:off x="0" y="1695975"/>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174179-34E5-4BB2-9F28-F2F8346CFC08}">
      <dsp:nvSpPr>
        <dsp:cNvPr id="0" name=""/>
        <dsp:cNvSpPr/>
      </dsp:nvSpPr>
      <dsp:spPr>
        <a:xfrm>
          <a:off x="0" y="1695975"/>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This is true of how policing is governed and held to account</a:t>
          </a:r>
          <a:endParaRPr lang="en-US" sz="2600" kern="1200"/>
        </a:p>
      </dsp:txBody>
      <dsp:txXfrm>
        <a:off x="0" y="1695975"/>
        <a:ext cx="6422901" cy="1693492"/>
      </dsp:txXfrm>
    </dsp:sp>
    <dsp:sp modelId="{BA321D20-2FC6-445C-A5AE-978F8FD93483}">
      <dsp:nvSpPr>
        <dsp:cNvPr id="0" name=""/>
        <dsp:cNvSpPr/>
      </dsp:nvSpPr>
      <dsp:spPr>
        <a:xfrm>
          <a:off x="0" y="3389468"/>
          <a:ext cx="642290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C2E93-8B6A-42DD-9CA8-39B0BBFC986C}">
      <dsp:nvSpPr>
        <dsp:cNvPr id="0" name=""/>
        <dsp:cNvSpPr/>
      </dsp:nvSpPr>
      <dsp:spPr>
        <a:xfrm>
          <a:off x="0" y="3389468"/>
          <a:ext cx="6422901" cy="1693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 recent years we have seen the creation, for example, of the College of Policing and the introduction of directly elected Police and Crime Commissioners</a:t>
          </a:r>
          <a:endParaRPr lang="en-US" sz="2600" kern="1200" dirty="0"/>
        </a:p>
      </dsp:txBody>
      <dsp:txXfrm>
        <a:off x="0" y="3389468"/>
        <a:ext cx="6422901" cy="16934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C0F1C-1F63-4B08-AE02-096CD0D6961C}">
      <dsp:nvSpPr>
        <dsp:cNvPr id="0" name=""/>
        <dsp:cNvSpPr/>
      </dsp:nvSpPr>
      <dsp:spPr>
        <a:xfrm>
          <a:off x="33099" y="0"/>
          <a:ext cx="5539201" cy="5539201"/>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5DD690-7AB2-4A26-8204-DF0E1F1DFF79}">
      <dsp:nvSpPr>
        <dsp:cNvPr id="0" name=""/>
        <dsp:cNvSpPr/>
      </dsp:nvSpPr>
      <dsp:spPr>
        <a:xfrm>
          <a:off x="393148" y="360048"/>
          <a:ext cx="2215680" cy="2215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1829 Is a key date for the modern era</a:t>
          </a:r>
          <a:endParaRPr lang="en-US" sz="2400" kern="1200" dirty="0"/>
        </a:p>
      </dsp:txBody>
      <dsp:txXfrm>
        <a:off x="501309" y="468209"/>
        <a:ext cx="1999358" cy="1999358"/>
      </dsp:txXfrm>
    </dsp:sp>
    <dsp:sp modelId="{7C11BB99-DAA7-4F92-AA9B-5E0A9E8CFB49}">
      <dsp:nvSpPr>
        <dsp:cNvPr id="0" name=""/>
        <dsp:cNvSpPr/>
      </dsp:nvSpPr>
      <dsp:spPr>
        <a:xfrm>
          <a:off x="2996572" y="360048"/>
          <a:ext cx="2215680" cy="221568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Establishment of a Metropolitan Police force for London</a:t>
          </a:r>
          <a:endParaRPr lang="en-US" sz="2400" kern="1200" dirty="0"/>
        </a:p>
      </dsp:txBody>
      <dsp:txXfrm>
        <a:off x="3104733" y="468209"/>
        <a:ext cx="1999358" cy="1999358"/>
      </dsp:txXfrm>
    </dsp:sp>
    <dsp:sp modelId="{1364E942-571B-490B-9451-D1E613F4A7FD}">
      <dsp:nvSpPr>
        <dsp:cNvPr id="0" name=""/>
        <dsp:cNvSpPr/>
      </dsp:nvSpPr>
      <dsp:spPr>
        <a:xfrm>
          <a:off x="393148" y="2963472"/>
          <a:ext cx="2215680" cy="221568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is often referred to as the beginning of the new police</a:t>
          </a:r>
          <a:endParaRPr lang="en-US" sz="2400" kern="1200" dirty="0"/>
        </a:p>
      </dsp:txBody>
      <dsp:txXfrm>
        <a:off x="501309" y="3071633"/>
        <a:ext cx="1999358" cy="1999358"/>
      </dsp:txXfrm>
    </dsp:sp>
    <dsp:sp modelId="{9868324A-3036-4F9F-9153-9E9C23160322}">
      <dsp:nvSpPr>
        <dsp:cNvPr id="0" name=""/>
        <dsp:cNvSpPr/>
      </dsp:nvSpPr>
      <dsp:spPr>
        <a:xfrm>
          <a:off x="2996572" y="2963472"/>
          <a:ext cx="2215680" cy="2215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Distinct from  the previous ad hoc local policing arrangements</a:t>
          </a:r>
          <a:endParaRPr lang="en-US" sz="2400" kern="1200" dirty="0"/>
        </a:p>
      </dsp:txBody>
      <dsp:txXfrm>
        <a:off x="3104733" y="3071633"/>
        <a:ext cx="1999358" cy="19993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D4AF02-CB49-4CF4-80CC-386BB211B7F8}"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EBED44-6F67-4584-9EAC-26B5F77BB68E}" type="slidenum">
              <a:rPr lang="en-GB" smtClean="0"/>
              <a:t>‹#›</a:t>
            </a:fld>
            <a:endParaRPr lang="en-GB"/>
          </a:p>
        </p:txBody>
      </p:sp>
    </p:spTree>
    <p:extLst>
      <p:ext uri="{BB962C8B-B14F-4D97-AF65-F5344CB8AC3E}">
        <p14:creationId xmlns:p14="http://schemas.microsoft.com/office/powerpoint/2010/main" val="1123887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EBED44-6F67-4584-9EAC-26B5F77BB68E}" type="slidenum">
              <a:rPr lang="en-GB" smtClean="0"/>
              <a:t>43</a:t>
            </a:fld>
            <a:endParaRPr lang="en-GB"/>
          </a:p>
        </p:txBody>
      </p:sp>
    </p:spTree>
    <p:extLst>
      <p:ext uri="{BB962C8B-B14F-4D97-AF65-F5344CB8AC3E}">
        <p14:creationId xmlns:p14="http://schemas.microsoft.com/office/powerpoint/2010/main" val="2155124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14/10/2024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442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14/10/2024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10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14/10/2024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0164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14/10/2024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8349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14/10/2024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735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14/10/2024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45232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14/10/2024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21641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14/10/2024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820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14/10/2024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6807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14/10/2024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2394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14/10/2024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6857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988CC-2CEB-4684-8288-3EF53E12B5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E7E472-A2B1-4038-AE37-73443F7237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3BC94B-20C3-4490-9250-62CBE337038B}"/>
              </a:ext>
            </a:extLst>
          </p:cNvPr>
          <p:cNvSpPr>
            <a:spLocks noGrp="1"/>
          </p:cNvSpPr>
          <p:nvPr>
            <p:ph type="dt" sz="half" idx="10"/>
          </p:nvPr>
        </p:nvSpPr>
        <p:spPr/>
        <p:txBody>
          <a:bodyPr/>
          <a:lstStyle/>
          <a:p>
            <a:fld id="{C69FFD58-A001-42D5-9760-D2AB9FD28BA3}" type="datetime1">
              <a:rPr lang="en-GB" smtClean="0"/>
              <a:t>14/10/2024</a:t>
            </a:fld>
            <a:endParaRPr lang="en-GB"/>
          </a:p>
        </p:txBody>
      </p:sp>
      <p:sp>
        <p:nvSpPr>
          <p:cNvPr id="5" name="Footer Placeholder 4">
            <a:extLst>
              <a:ext uri="{FF2B5EF4-FFF2-40B4-BE49-F238E27FC236}">
                <a16:creationId xmlns:a16="http://schemas.microsoft.com/office/drawing/2014/main" id="{F367DAA8-D72F-48FD-9277-7EF5B90160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43157-F080-4CCC-B789-E4652556A899}"/>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843071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21ADD-512D-4AF3-A82C-177EC2993F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5B50B9-777C-4B30-A773-4FA257A23F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EFFE1-A6DF-4F93-A24F-EA6E8B7303B2}"/>
              </a:ext>
            </a:extLst>
          </p:cNvPr>
          <p:cNvSpPr>
            <a:spLocks noGrp="1"/>
          </p:cNvSpPr>
          <p:nvPr>
            <p:ph type="dt" sz="half" idx="10"/>
          </p:nvPr>
        </p:nvSpPr>
        <p:spPr/>
        <p:txBody>
          <a:bodyPr/>
          <a:lstStyle/>
          <a:p>
            <a:fld id="{25F8852F-BB5B-47DB-B5EC-F8A2B1AF6758}" type="datetime1">
              <a:rPr lang="en-GB" smtClean="0"/>
              <a:t>14/10/2024</a:t>
            </a:fld>
            <a:endParaRPr lang="en-GB"/>
          </a:p>
        </p:txBody>
      </p:sp>
      <p:sp>
        <p:nvSpPr>
          <p:cNvPr id="5" name="Footer Placeholder 4">
            <a:extLst>
              <a:ext uri="{FF2B5EF4-FFF2-40B4-BE49-F238E27FC236}">
                <a16:creationId xmlns:a16="http://schemas.microsoft.com/office/drawing/2014/main" id="{4B489408-7F3E-4554-84BC-F74AF49250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DA1A5-97C8-4841-BA99-2FE52D67674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3891328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C0C21-594E-4BCB-AEBF-3C40556476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F76276-E19C-42E1-AB55-45222095BC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1C2C6-E456-4F0A-AD37-4CBD22A0444A}"/>
              </a:ext>
            </a:extLst>
          </p:cNvPr>
          <p:cNvSpPr>
            <a:spLocks noGrp="1"/>
          </p:cNvSpPr>
          <p:nvPr>
            <p:ph type="dt" sz="half" idx="10"/>
          </p:nvPr>
        </p:nvSpPr>
        <p:spPr/>
        <p:txBody>
          <a:bodyPr/>
          <a:lstStyle/>
          <a:p>
            <a:fld id="{B1C657CD-3434-41BB-96BB-88D082437A9C}" type="datetime1">
              <a:rPr lang="en-GB" smtClean="0"/>
              <a:t>14/10/2024</a:t>
            </a:fld>
            <a:endParaRPr lang="en-GB"/>
          </a:p>
        </p:txBody>
      </p:sp>
      <p:sp>
        <p:nvSpPr>
          <p:cNvPr id="5" name="Footer Placeholder 4">
            <a:extLst>
              <a:ext uri="{FF2B5EF4-FFF2-40B4-BE49-F238E27FC236}">
                <a16:creationId xmlns:a16="http://schemas.microsoft.com/office/drawing/2014/main" id="{86C87B02-817D-411B-9442-25C640172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7951D-4DBE-4ED1-AAC9-7112BD151C34}"/>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5043825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6052F-476F-446A-8452-2F44A7CBC8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DBA647-B9AE-463F-AAA4-59B2249D2E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FD1CA3-0944-4264-8EA1-EF0967E37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A736B4-CC44-4CD7-84F1-4DF7457E846D}"/>
              </a:ext>
            </a:extLst>
          </p:cNvPr>
          <p:cNvSpPr>
            <a:spLocks noGrp="1"/>
          </p:cNvSpPr>
          <p:nvPr>
            <p:ph type="dt" sz="half" idx="10"/>
          </p:nvPr>
        </p:nvSpPr>
        <p:spPr/>
        <p:txBody>
          <a:bodyPr/>
          <a:lstStyle/>
          <a:p>
            <a:fld id="{AAB07C9D-1012-45DA-8211-8955CE57E3ED}" type="datetime1">
              <a:rPr lang="en-GB" smtClean="0"/>
              <a:t>14/10/2024</a:t>
            </a:fld>
            <a:endParaRPr lang="en-GB"/>
          </a:p>
        </p:txBody>
      </p:sp>
      <p:sp>
        <p:nvSpPr>
          <p:cNvPr id="6" name="Footer Placeholder 5">
            <a:extLst>
              <a:ext uri="{FF2B5EF4-FFF2-40B4-BE49-F238E27FC236}">
                <a16:creationId xmlns:a16="http://schemas.microsoft.com/office/drawing/2014/main" id="{F17BE884-CCB0-473F-8A6A-40422B4CD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77B31A-87F5-4AF3-83B5-C6FFC592845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4058901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3AFE-09B5-4BB1-883C-3CAEEDB7C8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FF36B9-FC7F-4DE1-9D2C-0CF6CCDD85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7B16A1-4C58-4241-9E40-C54364C97B1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A18BDE-7DE3-4502-B24A-C9131391A4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19DBF8-D6B3-4E3F-B9D8-B59CDD9D05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F766A5-5B61-4667-9F08-E7377ED3FD2A}"/>
              </a:ext>
            </a:extLst>
          </p:cNvPr>
          <p:cNvSpPr>
            <a:spLocks noGrp="1"/>
          </p:cNvSpPr>
          <p:nvPr>
            <p:ph type="dt" sz="half" idx="10"/>
          </p:nvPr>
        </p:nvSpPr>
        <p:spPr/>
        <p:txBody>
          <a:bodyPr/>
          <a:lstStyle/>
          <a:p>
            <a:fld id="{C88DEE99-EC83-4824-B089-8E4ACD1FCA71}" type="datetime1">
              <a:rPr lang="en-GB" smtClean="0"/>
              <a:t>14/10/2024</a:t>
            </a:fld>
            <a:endParaRPr lang="en-GB"/>
          </a:p>
        </p:txBody>
      </p:sp>
      <p:sp>
        <p:nvSpPr>
          <p:cNvPr id="8" name="Footer Placeholder 7">
            <a:extLst>
              <a:ext uri="{FF2B5EF4-FFF2-40B4-BE49-F238E27FC236}">
                <a16:creationId xmlns:a16="http://schemas.microsoft.com/office/drawing/2014/main" id="{DFF175EF-0DCB-4229-86A6-56B614BB87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23824C-2C30-48EC-A590-4E1B4EA5D3D0}"/>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6911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8EEF4-2C54-417D-83D4-C630643353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86A153-8A8E-4CA9-A758-B179CEA9D53A}"/>
              </a:ext>
            </a:extLst>
          </p:cNvPr>
          <p:cNvSpPr>
            <a:spLocks noGrp="1"/>
          </p:cNvSpPr>
          <p:nvPr>
            <p:ph type="dt" sz="half" idx="10"/>
          </p:nvPr>
        </p:nvSpPr>
        <p:spPr/>
        <p:txBody>
          <a:bodyPr/>
          <a:lstStyle/>
          <a:p>
            <a:fld id="{757AEE4B-41D7-4130-ACC1-55EE85FEFAE9}" type="datetime1">
              <a:rPr lang="en-GB" smtClean="0"/>
              <a:t>14/10/2024</a:t>
            </a:fld>
            <a:endParaRPr lang="en-GB"/>
          </a:p>
        </p:txBody>
      </p:sp>
      <p:sp>
        <p:nvSpPr>
          <p:cNvPr id="4" name="Footer Placeholder 3">
            <a:extLst>
              <a:ext uri="{FF2B5EF4-FFF2-40B4-BE49-F238E27FC236}">
                <a16:creationId xmlns:a16="http://schemas.microsoft.com/office/drawing/2014/main" id="{CDCC568D-CFFD-496C-875C-059888FFC8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D21943-C451-47BB-85C5-7664945ABCE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4117364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D610C3-7416-41D9-B5F8-B9598E9821C3}"/>
              </a:ext>
            </a:extLst>
          </p:cNvPr>
          <p:cNvSpPr>
            <a:spLocks noGrp="1"/>
          </p:cNvSpPr>
          <p:nvPr>
            <p:ph type="dt" sz="half" idx="10"/>
          </p:nvPr>
        </p:nvSpPr>
        <p:spPr/>
        <p:txBody>
          <a:bodyPr/>
          <a:lstStyle/>
          <a:p>
            <a:fld id="{3CD7D259-10FA-4EFD-8349-526B254BB777}" type="datetime1">
              <a:rPr lang="en-GB" smtClean="0"/>
              <a:t>14/10/2024</a:t>
            </a:fld>
            <a:endParaRPr lang="en-GB"/>
          </a:p>
        </p:txBody>
      </p:sp>
      <p:sp>
        <p:nvSpPr>
          <p:cNvPr id="3" name="Footer Placeholder 2">
            <a:extLst>
              <a:ext uri="{FF2B5EF4-FFF2-40B4-BE49-F238E27FC236}">
                <a16:creationId xmlns:a16="http://schemas.microsoft.com/office/drawing/2014/main" id="{9EBF41FD-F756-45F8-9AAE-66C833A545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38A17C-95E4-4277-97B9-BB5DF4DAE6E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4998050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06AF-49B0-4C7A-9A4E-4648C5BFF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0138C4-9671-4B47-B19E-0D90174931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83740-6407-46D4-A136-B46ABCB7F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38A79-965D-4972-B402-B856BC088EA3}"/>
              </a:ext>
            </a:extLst>
          </p:cNvPr>
          <p:cNvSpPr>
            <a:spLocks noGrp="1"/>
          </p:cNvSpPr>
          <p:nvPr>
            <p:ph type="dt" sz="half" idx="10"/>
          </p:nvPr>
        </p:nvSpPr>
        <p:spPr/>
        <p:txBody>
          <a:bodyPr/>
          <a:lstStyle/>
          <a:p>
            <a:fld id="{E877EA1A-CA87-4F6E-A81F-1EA938C777F1}" type="datetime1">
              <a:rPr lang="en-GB" smtClean="0"/>
              <a:t>14/10/2024</a:t>
            </a:fld>
            <a:endParaRPr lang="en-GB"/>
          </a:p>
        </p:txBody>
      </p:sp>
      <p:sp>
        <p:nvSpPr>
          <p:cNvPr id="6" name="Footer Placeholder 5">
            <a:extLst>
              <a:ext uri="{FF2B5EF4-FFF2-40B4-BE49-F238E27FC236}">
                <a16:creationId xmlns:a16="http://schemas.microsoft.com/office/drawing/2014/main" id="{E805CDCC-D34C-46D2-B645-0AB8506604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6A1A76-6067-4C7B-BE11-3EDDA0D043D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128174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169C4-D64E-4F88-A042-46B75C4ECD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50A1D4-4494-4D25-A856-97F35F60B0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EB9520-7BCF-473E-9BCC-235BFC344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C57837-5DD6-44FE-A92F-5708FF239A71}"/>
              </a:ext>
            </a:extLst>
          </p:cNvPr>
          <p:cNvSpPr>
            <a:spLocks noGrp="1"/>
          </p:cNvSpPr>
          <p:nvPr>
            <p:ph type="dt" sz="half" idx="10"/>
          </p:nvPr>
        </p:nvSpPr>
        <p:spPr/>
        <p:txBody>
          <a:bodyPr/>
          <a:lstStyle/>
          <a:p>
            <a:fld id="{D8C095B7-3C77-4F49-98D8-1543A4A7ACC2}" type="datetime1">
              <a:rPr lang="en-GB" smtClean="0"/>
              <a:t>14/10/2024</a:t>
            </a:fld>
            <a:endParaRPr lang="en-GB"/>
          </a:p>
        </p:txBody>
      </p:sp>
      <p:sp>
        <p:nvSpPr>
          <p:cNvPr id="6" name="Footer Placeholder 5">
            <a:extLst>
              <a:ext uri="{FF2B5EF4-FFF2-40B4-BE49-F238E27FC236}">
                <a16:creationId xmlns:a16="http://schemas.microsoft.com/office/drawing/2014/main" id="{0000400D-E11D-4163-9AA7-B22AA6554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A3CA50-F9AB-42DF-8821-C65DAFA57628}"/>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2117103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CE8-FE0D-46AA-A679-D62D679FE0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F0B801-F03B-4804-A905-A369867D56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3E27F0-F452-47E0-98A4-78CEB3981254}"/>
              </a:ext>
            </a:extLst>
          </p:cNvPr>
          <p:cNvSpPr>
            <a:spLocks noGrp="1"/>
          </p:cNvSpPr>
          <p:nvPr>
            <p:ph type="dt" sz="half" idx="10"/>
          </p:nvPr>
        </p:nvSpPr>
        <p:spPr/>
        <p:txBody>
          <a:bodyPr/>
          <a:lstStyle/>
          <a:p>
            <a:fld id="{E9F21BEC-7D12-4793-902D-1599242B95B6}" type="datetime1">
              <a:rPr lang="en-GB" smtClean="0"/>
              <a:t>14/10/2024</a:t>
            </a:fld>
            <a:endParaRPr lang="en-GB"/>
          </a:p>
        </p:txBody>
      </p:sp>
      <p:sp>
        <p:nvSpPr>
          <p:cNvPr id="5" name="Footer Placeholder 4">
            <a:extLst>
              <a:ext uri="{FF2B5EF4-FFF2-40B4-BE49-F238E27FC236}">
                <a16:creationId xmlns:a16="http://schemas.microsoft.com/office/drawing/2014/main" id="{1CB472DE-5D16-4EEF-BBB0-8E0F0273B9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DC3B82-DE1D-472E-B188-E999FD017ECA}"/>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5789173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CF7694-3AF6-4F88-A84F-EA153C5E27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4D8C63-9F98-4E28-99C4-873D18FB91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3689ED-7EE2-4346-AB25-D27EC65D2DCC}"/>
              </a:ext>
            </a:extLst>
          </p:cNvPr>
          <p:cNvSpPr>
            <a:spLocks noGrp="1"/>
          </p:cNvSpPr>
          <p:nvPr>
            <p:ph type="dt" sz="half" idx="10"/>
          </p:nvPr>
        </p:nvSpPr>
        <p:spPr/>
        <p:txBody>
          <a:bodyPr/>
          <a:lstStyle/>
          <a:p>
            <a:fld id="{5CA47CA9-8D27-4B29-9F84-071A882983EF}" type="datetime1">
              <a:rPr lang="en-GB" smtClean="0"/>
              <a:t>14/10/2024</a:t>
            </a:fld>
            <a:endParaRPr lang="en-GB"/>
          </a:p>
        </p:txBody>
      </p:sp>
      <p:sp>
        <p:nvSpPr>
          <p:cNvPr id="5" name="Footer Placeholder 4">
            <a:extLst>
              <a:ext uri="{FF2B5EF4-FFF2-40B4-BE49-F238E27FC236}">
                <a16:creationId xmlns:a16="http://schemas.microsoft.com/office/drawing/2014/main" id="{362677E2-B918-4D86-8BE0-E5D6DCBD4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075AC1-52D2-4167-828C-E96B6CA9927B}"/>
              </a:ext>
            </a:extLst>
          </p:cNvPr>
          <p:cNvSpPr>
            <a:spLocks noGrp="1"/>
          </p:cNvSpPr>
          <p:nvPr>
            <p:ph type="sldNum" sz="quarter" idx="12"/>
          </p:nvPr>
        </p:nvSpPr>
        <p:spPr/>
        <p:txBody>
          <a:bodyPr/>
          <a:lstStyle/>
          <a:p>
            <a:fld id="{7EE70F85-FB46-4664-904F-529BF12CA752}" type="slidenum">
              <a:rPr lang="en-GB" smtClean="0"/>
              <a:t>‹#›</a:t>
            </a:fld>
            <a:endParaRPr lang="en-GB"/>
          </a:p>
        </p:txBody>
      </p:sp>
    </p:spTree>
    <p:extLst>
      <p:ext uri="{BB962C8B-B14F-4D97-AF65-F5344CB8AC3E}">
        <p14:creationId xmlns:p14="http://schemas.microsoft.com/office/powerpoint/2010/main" val="19801526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11450-E5F0-0063-6789-A0291934B8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6EA1EA-18A2-1B71-6F8B-71131D89ED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6FCD-A323-342C-8958-0A9B7AC5CF25}"/>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5" name="Footer Placeholder 4">
            <a:extLst>
              <a:ext uri="{FF2B5EF4-FFF2-40B4-BE49-F238E27FC236}">
                <a16:creationId xmlns:a16="http://schemas.microsoft.com/office/drawing/2014/main" id="{8C545C8F-B866-942E-3F08-23C0D5D59A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06DB6D-AFCE-2838-881D-7768717856A4}"/>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789324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F0E10-AE2E-C7CE-6195-125B68370F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29A5F9-850E-EC7E-0F16-0A6FC2CCDE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447BB-C19F-7A35-6336-F39122522C88}"/>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5" name="Footer Placeholder 4">
            <a:extLst>
              <a:ext uri="{FF2B5EF4-FFF2-40B4-BE49-F238E27FC236}">
                <a16:creationId xmlns:a16="http://schemas.microsoft.com/office/drawing/2014/main" id="{5536BE39-6122-35C2-EFB2-44FA4EC1AF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F1155E-6C96-9D5B-D42D-E4165305F53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6620231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7D90D-4D82-649B-E48A-2D5DF40140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E83E8A-8CDD-2FF6-BBCB-EF7483CD47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2BFA65-4D91-0A45-45EC-679A1468F293}"/>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5" name="Footer Placeholder 4">
            <a:extLst>
              <a:ext uri="{FF2B5EF4-FFF2-40B4-BE49-F238E27FC236}">
                <a16:creationId xmlns:a16="http://schemas.microsoft.com/office/drawing/2014/main" id="{0087DCB3-56EB-F14F-2A00-71CAFC8BD6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FE672D-5C75-4880-2084-F7E1697D4406}"/>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308690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87A19-8C1A-1E51-897B-4E4A227879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B625AD-4601-375B-DF7D-85162CBA76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2C15AD-B86B-3135-1E5F-A1213FEA9C9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8B3C45-55D5-C644-F0EB-6412BA0FB854}"/>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6" name="Footer Placeholder 5">
            <a:extLst>
              <a:ext uri="{FF2B5EF4-FFF2-40B4-BE49-F238E27FC236}">
                <a16:creationId xmlns:a16="http://schemas.microsoft.com/office/drawing/2014/main" id="{2CB174C3-493B-8145-B3FA-3B96004396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9C50C7-DEE0-8466-5CC2-C54DC6D373C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1757918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7167E-FB5C-F026-8E2E-5779D19C43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7576D-4EA0-809A-A96D-C95B97FF82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568129-196B-2581-C09C-F02E650C63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5428F9-9118-3127-4089-EBEFC2CC23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3A66B3-2774-52F3-7792-55D1AF1FA3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ED69D6-BA8E-9298-90FF-37385E1DA084}"/>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8" name="Footer Placeholder 7">
            <a:extLst>
              <a:ext uri="{FF2B5EF4-FFF2-40B4-BE49-F238E27FC236}">
                <a16:creationId xmlns:a16="http://schemas.microsoft.com/office/drawing/2014/main" id="{4A7419F2-7EA1-BCCF-CA50-E06357E0AE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2E5A146-4AE6-84C1-DED9-FE2596EDCB53}"/>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10181842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47F0F-DDF8-83D8-73A5-DC25898630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C97D7-186C-E7DC-5C22-B07947C35793}"/>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4" name="Footer Placeholder 3">
            <a:extLst>
              <a:ext uri="{FF2B5EF4-FFF2-40B4-BE49-F238E27FC236}">
                <a16:creationId xmlns:a16="http://schemas.microsoft.com/office/drawing/2014/main" id="{45582FBD-AC89-F664-69C6-5D4393075B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6CE50C-C10D-FEC1-54A4-CAF097BF1887}"/>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0559595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3CBBDC-7FDB-90AE-4DB3-3B63A2A43CA6}"/>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3" name="Footer Placeholder 2">
            <a:extLst>
              <a:ext uri="{FF2B5EF4-FFF2-40B4-BE49-F238E27FC236}">
                <a16:creationId xmlns:a16="http://schemas.microsoft.com/office/drawing/2014/main" id="{9F8F53CD-5D06-F2E0-0BF9-67B8179D89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AC977D7-8A0F-41D8-AB62-E6E410E2965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1686896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AEB57-ABDF-FD04-C60C-353A577DFE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931184-0F3A-237D-86D5-8927FF674F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FEF9FD-CF9A-2638-E1D7-7B99B0F946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45E46E-F65C-1CA7-7218-FE3442F753E0}"/>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6" name="Footer Placeholder 5">
            <a:extLst>
              <a:ext uri="{FF2B5EF4-FFF2-40B4-BE49-F238E27FC236}">
                <a16:creationId xmlns:a16="http://schemas.microsoft.com/office/drawing/2014/main" id="{A6851761-C8E3-C5FE-2C11-D648DC5F7F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352830-FB73-8BAF-38B3-DC2C23111CA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42828617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FF62B-A8C2-3737-4FAE-B50E64F9B1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8A65E5-CA99-FF51-550D-173802C63E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1E16E2-30A8-90A3-A87C-40CE3B0C4F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0E1BD2-6134-AEAD-8EC7-D75EF1F57021}"/>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6" name="Footer Placeholder 5">
            <a:extLst>
              <a:ext uri="{FF2B5EF4-FFF2-40B4-BE49-F238E27FC236}">
                <a16:creationId xmlns:a16="http://schemas.microsoft.com/office/drawing/2014/main" id="{0BC3D372-F4DD-352C-68DB-DF44337D45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9CB495-A08F-A2AC-0143-F13C4C6AAF2C}"/>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23116025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FD744-16ED-AD22-E02C-304AE5125E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B6D044-CE29-D3EA-EDD1-4A021F18D6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DFF229-ADB3-9337-ED9F-43631BB96BD0}"/>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5" name="Footer Placeholder 4">
            <a:extLst>
              <a:ext uri="{FF2B5EF4-FFF2-40B4-BE49-F238E27FC236}">
                <a16:creationId xmlns:a16="http://schemas.microsoft.com/office/drawing/2014/main" id="{9ABEFE89-51DB-7934-B1BD-541DE8DDB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3F1A5F-0A1C-C983-7F0F-9BDC14A67AE9}"/>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32474689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1B25E0-EF01-9532-9EC9-23604BD4B1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EF448D-1E28-0080-F431-4DE3D9A21C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94B2D-BF85-9C28-E964-A19F7EFBF703}"/>
              </a:ext>
            </a:extLst>
          </p:cNvPr>
          <p:cNvSpPr>
            <a:spLocks noGrp="1"/>
          </p:cNvSpPr>
          <p:nvPr>
            <p:ph type="dt" sz="half" idx="10"/>
          </p:nvPr>
        </p:nvSpPr>
        <p:spPr/>
        <p:txBody>
          <a:bodyPr/>
          <a:lstStyle/>
          <a:p>
            <a:fld id="{CFE9006D-7B30-4082-A57F-0F7E03AC683A}" type="datetimeFigureOut">
              <a:rPr lang="en-GB" smtClean="0"/>
              <a:t>14/10/2024</a:t>
            </a:fld>
            <a:endParaRPr lang="en-GB"/>
          </a:p>
        </p:txBody>
      </p:sp>
      <p:sp>
        <p:nvSpPr>
          <p:cNvPr id="5" name="Footer Placeholder 4">
            <a:extLst>
              <a:ext uri="{FF2B5EF4-FFF2-40B4-BE49-F238E27FC236}">
                <a16:creationId xmlns:a16="http://schemas.microsoft.com/office/drawing/2014/main" id="{639C9AFC-4C9A-F2AA-B92D-560394D9AF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93B71B-8E31-3EB4-0BE6-A0C6997BEF2A}"/>
              </a:ext>
            </a:extLst>
          </p:cNvPr>
          <p:cNvSpPr>
            <a:spLocks noGrp="1"/>
          </p:cNvSpPr>
          <p:nvPr>
            <p:ph type="sldNum" sz="quarter" idx="12"/>
          </p:nvPr>
        </p:nvSpPr>
        <p:spPr/>
        <p:txBody>
          <a:bodyPr/>
          <a:lstStyle/>
          <a:p>
            <a:fld id="{AE0625A9-9DFA-4CBF-A907-06A6C333D0D4}" type="slidenum">
              <a:rPr lang="en-GB" smtClean="0"/>
              <a:t>‹#›</a:t>
            </a:fld>
            <a:endParaRPr lang="en-GB"/>
          </a:p>
        </p:txBody>
      </p:sp>
    </p:spTree>
    <p:extLst>
      <p:ext uri="{BB962C8B-B14F-4D97-AF65-F5344CB8AC3E}">
        <p14:creationId xmlns:p14="http://schemas.microsoft.com/office/powerpoint/2010/main" val="96069033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0488148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4474432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E64B2F-3792-4666-80CC-335136BAF8A0}"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7392235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BE64B2F-3792-4666-80CC-335136BAF8A0}"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27514080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BE64B2F-3792-4666-80CC-335136BAF8A0}" type="datetimeFigureOut">
              <a:rPr lang="en-GB" smtClean="0"/>
              <a:t>14/10/2024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35265774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BE64B2F-3792-4666-80CC-335136BAF8A0}" type="datetimeFigureOut">
              <a:rPr lang="en-GB" smtClean="0"/>
              <a:t>14/10/2024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6839656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E64B2F-3792-4666-80CC-335136BAF8A0}" type="datetimeFigureOut">
              <a:rPr lang="en-GB" smtClean="0"/>
              <a:t>14/10/2024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91263753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E64B2F-3792-4666-80CC-335136BAF8A0}"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20230828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E64B2F-3792-4666-80CC-335136BAF8A0}"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245794867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162768801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BE64B2F-3792-4666-80CC-335136BAF8A0}"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ACB9F1-214F-45E2-A44D-C918C028DE9E}" type="slidenum">
              <a:rPr lang="en-GB" smtClean="0"/>
              <a:t>‹#›</a:t>
            </a:fld>
            <a:endParaRPr lang="en-GB"/>
          </a:p>
        </p:txBody>
      </p:sp>
    </p:spTree>
    <p:extLst>
      <p:ext uri="{BB962C8B-B14F-4D97-AF65-F5344CB8AC3E}">
        <p14:creationId xmlns:p14="http://schemas.microsoft.com/office/powerpoint/2010/main" val="822947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14/10/2024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3060056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DD0AB8-542E-483C-8BA2-38FC6754D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32564C-6D86-40E7-9D73-1EBF549657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DA177-16E6-4858-AFB0-6B0516F16E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8DD40-1FA4-4012-98E1-D5E48DAE907F}" type="datetime1">
              <a:rPr lang="en-GB" smtClean="0"/>
              <a:t>14/10/2024</a:t>
            </a:fld>
            <a:endParaRPr lang="en-GB"/>
          </a:p>
        </p:txBody>
      </p:sp>
      <p:sp>
        <p:nvSpPr>
          <p:cNvPr id="5" name="Footer Placeholder 4">
            <a:extLst>
              <a:ext uri="{FF2B5EF4-FFF2-40B4-BE49-F238E27FC236}">
                <a16:creationId xmlns:a16="http://schemas.microsoft.com/office/drawing/2014/main" id="{F0E8275F-771C-4C86-9594-196084B74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17488E-2616-4AF3-B206-D058CA2980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E70F85-FB46-4664-904F-529BF12CA752}" type="slidenum">
              <a:rPr lang="en-GB" smtClean="0"/>
              <a:t>‹#›</a:t>
            </a:fld>
            <a:endParaRPr lang="en-GB"/>
          </a:p>
        </p:txBody>
      </p:sp>
    </p:spTree>
    <p:extLst>
      <p:ext uri="{BB962C8B-B14F-4D97-AF65-F5344CB8AC3E}">
        <p14:creationId xmlns:p14="http://schemas.microsoft.com/office/powerpoint/2010/main" val="25934892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9B8850-0469-A623-BC70-5C0633BD3D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3D911E-9132-88CF-DE85-B8ED35CCE7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A8351F-453C-0564-7F36-63CFC58F0B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E9006D-7B30-4082-A57F-0F7E03AC683A}" type="datetimeFigureOut">
              <a:rPr lang="en-GB" smtClean="0"/>
              <a:t>14/10/2024</a:t>
            </a:fld>
            <a:endParaRPr lang="en-GB"/>
          </a:p>
        </p:txBody>
      </p:sp>
      <p:sp>
        <p:nvSpPr>
          <p:cNvPr id="5" name="Footer Placeholder 4">
            <a:extLst>
              <a:ext uri="{FF2B5EF4-FFF2-40B4-BE49-F238E27FC236}">
                <a16:creationId xmlns:a16="http://schemas.microsoft.com/office/drawing/2014/main" id="{9D91C8B4-876E-5486-0A6B-A3C95E4ECB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804C7E-EFAA-92CF-4F66-927350A36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0625A9-9DFA-4CBF-A907-06A6C333D0D4}" type="slidenum">
              <a:rPr lang="en-GB" smtClean="0"/>
              <a:t>‹#›</a:t>
            </a:fld>
            <a:endParaRPr lang="en-GB"/>
          </a:p>
        </p:txBody>
      </p:sp>
    </p:spTree>
    <p:extLst>
      <p:ext uri="{BB962C8B-B14F-4D97-AF65-F5344CB8AC3E}">
        <p14:creationId xmlns:p14="http://schemas.microsoft.com/office/powerpoint/2010/main" val="14195284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E64B2F-3792-4666-80CC-335136BAF8A0}" type="datetimeFigureOut">
              <a:rPr lang="en-GB" smtClean="0"/>
              <a:t>14/10/2024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ACB9F1-214F-45E2-A44D-C918C028DE9E}" type="slidenum">
              <a:rPr lang="en-GB" smtClean="0"/>
              <a:t>‹#›</a:t>
            </a:fld>
            <a:endParaRPr lang="en-GB"/>
          </a:p>
        </p:txBody>
      </p:sp>
    </p:spTree>
    <p:extLst>
      <p:ext uri="{BB962C8B-B14F-4D97-AF65-F5344CB8AC3E}">
        <p14:creationId xmlns:p14="http://schemas.microsoft.com/office/powerpoint/2010/main" val="165467452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3.xml"/><Relationship Id="rId1" Type="http://schemas.openxmlformats.org/officeDocument/2006/relationships/video" Target="https://www.youtube.com/embed/cGVm2fU5Hj4?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yBCyJaDHIbU?feature=oembed"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zwF4WZcFW8o?feature=oembed"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questions-statements.parliament.uk/written-questions/detail/2024-07-23/900120" TargetMode="Externa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gov.uk/government/news/government-kick-starts-plan-to-restore-neighbourhood-policing" TargetMode="External"/><Relationship Id="rId2" Type="http://schemas.openxmlformats.org/officeDocument/2006/relationships/hyperlink" Target="https://www.good-governance.org.uk/publications/insights/engaging-with-the-hard-to-reach" TargetMode="Externa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a:bodyPr>
          <a:lstStyle/>
          <a:p>
            <a:r>
              <a:rPr lang="en-GB" sz="5400" b="1" dirty="0">
                <a:solidFill>
                  <a:schemeClr val="bg1"/>
                </a:solidFill>
              </a:rPr>
              <a:t>BMPL5013</a:t>
            </a:r>
            <a:br>
              <a:rPr lang="en-GB" sz="5400" b="1" dirty="0">
                <a:solidFill>
                  <a:schemeClr val="bg1"/>
                </a:solidFill>
              </a:rPr>
            </a:br>
            <a:r>
              <a:rPr lang="en-GB" sz="5400" b="1" dirty="0">
                <a:solidFill>
                  <a:schemeClr val="bg1"/>
                </a:solidFill>
              </a:rPr>
              <a:t>2. Communities and Neighbourhoods</a:t>
            </a:r>
          </a:p>
        </p:txBody>
      </p:sp>
      <p:sp>
        <p:nvSpPr>
          <p:cNvPr id="4" name="Subtitle 2"/>
          <p:cNvSpPr>
            <a:spLocks noGrp="1"/>
          </p:cNvSpPr>
          <p:nvPr>
            <p:ph type="subTitle" idx="1"/>
          </p:nvPr>
        </p:nvSpPr>
        <p:spPr>
          <a:xfrm>
            <a:off x="1847528" y="4725144"/>
            <a:ext cx="3744416" cy="1080120"/>
          </a:xfrm>
        </p:spPr>
        <p:txBody>
          <a:bodyPr>
            <a:normAutofit/>
          </a:bodyPr>
          <a:lstStyle/>
          <a:p>
            <a:r>
              <a:rPr lang="en-GB" sz="5400" b="1" dirty="0">
                <a:solidFill>
                  <a:schemeClr val="bg1"/>
                </a:solidFill>
              </a:rPr>
              <a:t>2024</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09CDA-B21E-4B95-B35A-A820FF20F0DD}"/>
              </a:ext>
            </a:extLst>
          </p:cNvPr>
          <p:cNvSpPr>
            <a:spLocks noGrp="1"/>
          </p:cNvSpPr>
          <p:nvPr>
            <p:ph type="title"/>
          </p:nvPr>
        </p:nvSpPr>
        <p:spPr>
          <a:xfrm>
            <a:off x="392949" y="767258"/>
            <a:ext cx="3920150" cy="5638114"/>
          </a:xfrm>
        </p:spPr>
        <p:txBody>
          <a:bodyPr>
            <a:normAutofit/>
          </a:bodyPr>
          <a:lstStyle/>
          <a:p>
            <a:pPr algn="ctr"/>
            <a:r>
              <a:rPr lang="en-GB" sz="6000" dirty="0">
                <a:solidFill>
                  <a:schemeClr val="bg1"/>
                </a:solidFill>
              </a:rPr>
              <a:t>Content</a:t>
            </a:r>
            <a:br>
              <a:rPr lang="en-GB" sz="5400" dirty="0">
                <a:solidFill>
                  <a:schemeClr val="bg1"/>
                </a:solidFill>
              </a:rPr>
            </a:br>
            <a:br>
              <a:rPr lang="en-GB" sz="5400" dirty="0">
                <a:solidFill>
                  <a:schemeClr val="bg1"/>
                </a:solidFill>
              </a:rPr>
            </a:br>
            <a:r>
              <a:rPr lang="en-GB" sz="4000" dirty="0">
                <a:solidFill>
                  <a:schemeClr val="bg1"/>
                </a:solidFill>
              </a:rPr>
              <a:t>A Backdrop for Community Policing</a:t>
            </a:r>
          </a:p>
        </p:txBody>
      </p:sp>
      <p:sp>
        <p:nvSpPr>
          <p:cNvPr id="28" name="Rectangle 27">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E1FB190E-4514-59B4-95E6-B75AD67B13A8}"/>
              </a:ext>
            </a:extLst>
          </p:cNvPr>
          <p:cNvGraphicFramePr>
            <a:graphicFrameLocks noGrp="1"/>
          </p:cNvGraphicFramePr>
          <p:nvPr>
            <p:ph idx="1"/>
            <p:extLst>
              <p:ext uri="{D42A27DB-BD31-4B8C-83A1-F6EECF244321}">
                <p14:modId xmlns:p14="http://schemas.microsoft.com/office/powerpoint/2010/main" val="2083216140"/>
              </p:ext>
            </p:extLst>
          </p:nvPr>
        </p:nvGraphicFramePr>
        <p:xfrm>
          <a:off x="4837113" y="966978"/>
          <a:ext cx="7008940" cy="5586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40B1EA6-F6E6-8928-CE24-861728800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5244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F39EA-5570-95FF-8628-9117B42177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05E4EA-278B-772B-A82C-C54E07667B16}"/>
              </a:ext>
            </a:extLst>
          </p:cNvPr>
          <p:cNvSpPr>
            <a:spLocks noGrp="1"/>
          </p:cNvSpPr>
          <p:nvPr>
            <p:ph idx="1"/>
          </p:nvPr>
        </p:nvSpPr>
        <p:spPr/>
        <p:txBody>
          <a:bodyPr/>
          <a:lstStyle/>
          <a:p>
            <a:endParaRPr lang="en-GB"/>
          </a:p>
        </p:txBody>
      </p:sp>
      <p:grpSp>
        <p:nvGrpSpPr>
          <p:cNvPr id="4" name="Group 3">
            <a:extLst>
              <a:ext uri="{FF2B5EF4-FFF2-40B4-BE49-F238E27FC236}">
                <a16:creationId xmlns:a16="http://schemas.microsoft.com/office/drawing/2014/main" id="{F9E5A12E-9D06-82FF-214A-5CA9188D1BE1}"/>
              </a:ext>
            </a:extLst>
          </p:cNvPr>
          <p:cNvGrpSpPr/>
          <p:nvPr/>
        </p:nvGrpSpPr>
        <p:grpSpPr>
          <a:xfrm>
            <a:off x="2009774" y="1144588"/>
            <a:ext cx="8010525" cy="5032375"/>
            <a:chOff x="3876250" y="906806"/>
            <a:chExt cx="3175328" cy="2379191"/>
          </a:xfrm>
        </p:grpSpPr>
        <p:sp>
          <p:nvSpPr>
            <p:cNvPr id="5" name="Rectangle: Rounded Corners 4">
              <a:extLst>
                <a:ext uri="{FF2B5EF4-FFF2-40B4-BE49-F238E27FC236}">
                  <a16:creationId xmlns:a16="http://schemas.microsoft.com/office/drawing/2014/main" id="{30DBE333-773C-2F17-558F-0454543B15E9}"/>
                </a:ext>
              </a:extLst>
            </p:cNvPr>
            <p:cNvSpPr/>
            <p:nvPr/>
          </p:nvSpPr>
          <p:spPr>
            <a:xfrm>
              <a:off x="3876250" y="906806"/>
              <a:ext cx="3175328" cy="2379191"/>
            </a:xfrm>
            <a:prstGeom prst="roundRect">
              <a:avLst>
                <a:gd name="adj" fmla="val 1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 name="Rectangle: Rounded Corners 4">
              <a:extLst>
                <a:ext uri="{FF2B5EF4-FFF2-40B4-BE49-F238E27FC236}">
                  <a16:creationId xmlns:a16="http://schemas.microsoft.com/office/drawing/2014/main" id="{EF5057CB-10F0-118A-5514-36E53A1AF8FC}"/>
                </a:ext>
              </a:extLst>
            </p:cNvPr>
            <p:cNvSpPr txBox="1"/>
            <p:nvPr/>
          </p:nvSpPr>
          <p:spPr>
            <a:xfrm>
              <a:off x="3945934" y="976490"/>
              <a:ext cx="3035960" cy="223982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40640" rIns="60960" bIns="40640" numCol="1" spcCol="1270" anchor="ctr" anchorCtr="0">
              <a:noAutofit/>
            </a:bodyPr>
            <a:lstStyle/>
            <a:p>
              <a:pPr marL="0" marR="0" lvl="0" indent="0" algn="ctr" defTabSz="1422400" rtl="0" eaLnBrk="1" fontAlgn="auto" latinLnBrk="0" hangingPunct="1">
                <a:lnSpc>
                  <a:spcPct val="90000"/>
                </a:lnSpc>
                <a:spcBef>
                  <a:spcPct val="0"/>
                </a:spcBef>
                <a:spcAft>
                  <a:spcPct val="35000"/>
                </a:spcAft>
                <a:buClrTx/>
                <a:buSzTx/>
                <a:buFontTx/>
                <a:buNone/>
                <a:tabLst/>
                <a:defRPr/>
              </a:pPr>
              <a:r>
                <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rPr>
                <a:t>‘Where are you from’? </a:t>
              </a:r>
            </a:p>
            <a:p>
              <a:pPr marL="0" marR="0" lvl="0" indent="0" algn="ctr" defTabSz="1422400" rtl="0" eaLnBrk="1" fontAlgn="auto" latinLnBrk="0" hangingPunct="1">
                <a:lnSpc>
                  <a:spcPct val="90000"/>
                </a:lnSpc>
                <a:spcBef>
                  <a:spcPct val="0"/>
                </a:spcBef>
                <a:spcAft>
                  <a:spcPct val="35000"/>
                </a:spcAft>
                <a:buClrTx/>
                <a:buSzTx/>
                <a:buFontTx/>
                <a:buNone/>
                <a:tabLst/>
                <a:defRPr/>
              </a:pPr>
              <a:endPar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1422400" rtl="0" eaLnBrk="1" fontAlgn="auto" latinLnBrk="0" hangingPunct="1">
                <a:lnSpc>
                  <a:spcPct val="90000"/>
                </a:lnSpc>
                <a:spcBef>
                  <a:spcPct val="0"/>
                </a:spcBef>
                <a:spcAft>
                  <a:spcPct val="35000"/>
                </a:spcAft>
                <a:buClrTx/>
                <a:buSzTx/>
                <a:buFontTx/>
                <a:buNone/>
                <a:tabLst/>
                <a:defRPr/>
              </a:pPr>
              <a:r>
                <a:rPr kumimoji="0" lang="en-GB" sz="6000" b="0" i="0" u="none" strike="noStrike" kern="1200" cap="none" spc="0" normalizeH="0" baseline="0" noProof="0" dirty="0">
                  <a:ln>
                    <a:noFill/>
                  </a:ln>
                  <a:solidFill>
                    <a:prstClr val="white"/>
                  </a:solidFill>
                  <a:effectLst/>
                  <a:uLnTx/>
                  <a:uFillTx/>
                  <a:latin typeface="Aptos" panose="02110004020202020204"/>
                  <a:ea typeface="+mn-ea"/>
                  <a:cs typeface="+mn-cs"/>
                </a:rPr>
                <a:t>Genuine question or racist challenge?</a:t>
              </a:r>
              <a:endParaRPr kumimoji="0" lang="en-US" sz="60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3154514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DD6B33-BDD3-8EE3-5083-D568853A9019}"/>
              </a:ext>
            </a:extLst>
          </p:cNvPr>
          <p:cNvSpPr>
            <a:spLocks noGrp="1"/>
          </p:cNvSpPr>
          <p:nvPr>
            <p:ph type="title"/>
          </p:nvPr>
        </p:nvSpPr>
        <p:spPr>
          <a:xfrm>
            <a:off x="1136397" y="502020"/>
            <a:ext cx="5323715" cy="1642970"/>
          </a:xfrm>
        </p:spPr>
        <p:txBody>
          <a:bodyPr anchor="b">
            <a:normAutofit/>
          </a:bodyPr>
          <a:lstStyle/>
          <a:p>
            <a:r>
              <a:rPr lang="en-GB" sz="6000" dirty="0"/>
              <a:t>Multi …</a:t>
            </a:r>
          </a:p>
        </p:txBody>
      </p:sp>
      <p:sp>
        <p:nvSpPr>
          <p:cNvPr id="3" name="Content Placeholder 2">
            <a:extLst>
              <a:ext uri="{FF2B5EF4-FFF2-40B4-BE49-F238E27FC236}">
                <a16:creationId xmlns:a16="http://schemas.microsoft.com/office/drawing/2014/main" id="{EADCEF4C-77A8-E261-2988-A9F97FE0A264}"/>
              </a:ext>
            </a:extLst>
          </p:cNvPr>
          <p:cNvSpPr>
            <a:spLocks noGrp="1"/>
          </p:cNvSpPr>
          <p:nvPr>
            <p:ph idx="1"/>
          </p:nvPr>
        </p:nvSpPr>
        <p:spPr>
          <a:xfrm>
            <a:off x="1144923" y="2405894"/>
            <a:ext cx="6111911" cy="3557161"/>
          </a:xfrm>
        </p:spPr>
        <p:txBody>
          <a:bodyPr anchor="t">
            <a:normAutofit/>
          </a:bodyPr>
          <a:lstStyle/>
          <a:p>
            <a:r>
              <a:rPr lang="en-GB" dirty="0"/>
              <a:t>Do ‘we’ live in a multi-cultural, multi-racial, multi-ethnic Wales?</a:t>
            </a:r>
          </a:p>
          <a:p>
            <a:r>
              <a:rPr lang="en-GB" dirty="0"/>
              <a:t>Please explain your answers</a:t>
            </a:r>
          </a:p>
          <a:p>
            <a:endParaRPr lang="en-GB" dirty="0"/>
          </a:p>
          <a:p>
            <a:r>
              <a:rPr lang="en-GB" dirty="0"/>
              <a:t>Do ‘you’ live in a multi-racial, multi-ethnic community?</a:t>
            </a:r>
          </a:p>
          <a:p>
            <a:r>
              <a:rPr lang="en-GB" dirty="0"/>
              <a:t>Please explain your answers</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a:extLst>
              <a:ext uri="{FF2B5EF4-FFF2-40B4-BE49-F238E27FC236}">
                <a16:creationId xmlns:a16="http://schemas.microsoft.com/office/drawing/2014/main" id="{9BFD19CE-5EB3-3FA7-3FB4-950317AD6EAF}"/>
              </a:ext>
            </a:extLst>
          </p:cNvPr>
          <p:cNvPicPr>
            <a:picLocks noChangeAspect="1"/>
          </p:cNvPicPr>
          <p:nvPr/>
        </p:nvPicPr>
        <p:blipFill>
          <a:blip r:embed="rId2"/>
          <a:stretch>
            <a:fillRect/>
          </a:stretch>
        </p:blipFill>
        <p:spPr>
          <a:xfrm>
            <a:off x="7075967" y="1320337"/>
            <a:ext cx="4170530" cy="4249219"/>
          </a:xfrm>
          <a:prstGeom prst="rect">
            <a:avLst/>
          </a:prstGeom>
        </p:spPr>
      </p:pic>
    </p:spTree>
    <p:extLst>
      <p:ext uri="{BB962C8B-B14F-4D97-AF65-F5344CB8AC3E}">
        <p14:creationId xmlns:p14="http://schemas.microsoft.com/office/powerpoint/2010/main" val="342803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00964-4D7A-60F0-1336-10CC3482B052}"/>
              </a:ext>
            </a:extLst>
          </p:cNvPr>
          <p:cNvSpPr>
            <a:spLocks noGrp="1"/>
          </p:cNvSpPr>
          <p:nvPr>
            <p:ph type="title"/>
          </p:nvPr>
        </p:nvSpPr>
        <p:spPr/>
        <p:txBody>
          <a:bodyPr>
            <a:normAutofit/>
          </a:bodyPr>
          <a:lstStyle/>
          <a:p>
            <a:r>
              <a:rPr lang="en-GB" sz="6000" dirty="0"/>
              <a:t>Class and Deprivation</a:t>
            </a:r>
          </a:p>
        </p:txBody>
      </p:sp>
      <p:sp>
        <p:nvSpPr>
          <p:cNvPr id="6" name="Text Placeholder 5">
            <a:extLst>
              <a:ext uri="{FF2B5EF4-FFF2-40B4-BE49-F238E27FC236}">
                <a16:creationId xmlns:a16="http://schemas.microsoft.com/office/drawing/2014/main" id="{C1D0D011-6E10-02F8-3F93-FA83062D2C4E}"/>
              </a:ext>
            </a:extLst>
          </p:cNvPr>
          <p:cNvSpPr>
            <a:spLocks noGrp="1"/>
          </p:cNvSpPr>
          <p:nvPr>
            <p:ph type="body" idx="1"/>
          </p:nvPr>
        </p:nvSpPr>
        <p:spPr/>
        <p:txBody>
          <a:bodyPr>
            <a:normAutofit/>
          </a:bodyPr>
          <a:lstStyle/>
          <a:p>
            <a:r>
              <a:rPr lang="en-GB" sz="3600" dirty="0"/>
              <a:t>Class</a:t>
            </a:r>
          </a:p>
        </p:txBody>
      </p:sp>
      <p:sp>
        <p:nvSpPr>
          <p:cNvPr id="7" name="Text Placeholder 6">
            <a:extLst>
              <a:ext uri="{FF2B5EF4-FFF2-40B4-BE49-F238E27FC236}">
                <a16:creationId xmlns:a16="http://schemas.microsoft.com/office/drawing/2014/main" id="{D5F77960-4E5F-981B-3E7F-7313132D3583}"/>
              </a:ext>
            </a:extLst>
          </p:cNvPr>
          <p:cNvSpPr>
            <a:spLocks noGrp="1"/>
          </p:cNvSpPr>
          <p:nvPr>
            <p:ph type="body" sz="quarter" idx="3"/>
          </p:nvPr>
        </p:nvSpPr>
        <p:spPr/>
        <p:txBody>
          <a:bodyPr>
            <a:normAutofit/>
          </a:bodyPr>
          <a:lstStyle/>
          <a:p>
            <a:r>
              <a:rPr lang="en-GB" sz="3600" dirty="0"/>
              <a:t>Deprivation</a:t>
            </a:r>
          </a:p>
        </p:txBody>
      </p:sp>
      <p:sp>
        <p:nvSpPr>
          <p:cNvPr id="10" name="Content Placeholder 9">
            <a:extLst>
              <a:ext uri="{FF2B5EF4-FFF2-40B4-BE49-F238E27FC236}">
                <a16:creationId xmlns:a16="http://schemas.microsoft.com/office/drawing/2014/main" id="{93D6F1FE-B4A9-998D-41F4-A1DF27ED1223}"/>
              </a:ext>
            </a:extLst>
          </p:cNvPr>
          <p:cNvSpPr>
            <a:spLocks noGrp="1"/>
          </p:cNvSpPr>
          <p:nvPr>
            <p:ph sz="quarter" idx="4"/>
          </p:nvPr>
        </p:nvSpPr>
        <p:spPr>
          <a:xfrm>
            <a:off x="6194427" y="2649454"/>
            <a:ext cx="5712024" cy="36845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algn="ctr"/>
            <a:r>
              <a:rPr lang="en-GB" dirty="0"/>
              <a:t>Strong emphasis on ‘multiple-deprivation’ in the UK</a:t>
            </a:r>
          </a:p>
          <a:p>
            <a:pPr algn="ctr"/>
            <a:r>
              <a:rPr lang="en-GB" dirty="0"/>
              <a:t>We have four Indices of Multiple Deprivation for Wales, England, Scotland and Northern Ireland</a:t>
            </a:r>
          </a:p>
          <a:p>
            <a:pPr algn="ctr"/>
            <a:r>
              <a:rPr lang="en-GB" dirty="0"/>
              <a:t>Why and what implications does this have?</a:t>
            </a:r>
          </a:p>
        </p:txBody>
      </p:sp>
      <p:sp>
        <p:nvSpPr>
          <p:cNvPr id="11" name="Rectangle: Rounded Corners 10">
            <a:extLst>
              <a:ext uri="{FF2B5EF4-FFF2-40B4-BE49-F238E27FC236}">
                <a16:creationId xmlns:a16="http://schemas.microsoft.com/office/drawing/2014/main" id="{6D325681-62E0-2C19-7B0E-440DC5E46EE4}"/>
              </a:ext>
            </a:extLst>
          </p:cNvPr>
          <p:cNvSpPr/>
          <p:nvPr/>
        </p:nvSpPr>
        <p:spPr>
          <a:xfrm>
            <a:off x="665163" y="2649454"/>
            <a:ext cx="5157787" cy="36845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What does the class system in the UK mean to you?</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What class would you say you belong to?</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How about your parents?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Aptos" panose="02110004020202020204"/>
                <a:ea typeface="+mn-ea"/>
                <a:cs typeface="+mn-cs"/>
              </a:rPr>
              <a:t>How about your grandparents?</a:t>
            </a:r>
          </a:p>
        </p:txBody>
      </p:sp>
    </p:spTree>
    <p:extLst>
      <p:ext uri="{BB962C8B-B14F-4D97-AF65-F5344CB8AC3E}">
        <p14:creationId xmlns:p14="http://schemas.microsoft.com/office/powerpoint/2010/main" val="68227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bg/>
                                          </p:spTgt>
                                        </p:tgtEl>
                                        <p:attrNameLst>
                                          <p:attrName>style.visibility</p:attrName>
                                        </p:attrNameLst>
                                      </p:cBhvr>
                                      <p:to>
                                        <p:strVal val="visible"/>
                                      </p:to>
                                    </p:set>
                                    <p:animEffect transition="in" filter="fade">
                                      <p:cBhvr>
                                        <p:cTn id="14" dur="1000"/>
                                        <p:tgtEl>
                                          <p:spTgt spid="10">
                                            <p:bg/>
                                          </p:spTgt>
                                        </p:tgtEl>
                                      </p:cBhvr>
                                    </p:animEffect>
                                    <p:anim calcmode="lin" valueType="num">
                                      <p:cBhvr>
                                        <p:cTn id="15" dur="1000" fill="hold"/>
                                        <p:tgtEl>
                                          <p:spTgt spid="10">
                                            <p:bg/>
                                          </p:spTgt>
                                        </p:tgtEl>
                                        <p:attrNameLst>
                                          <p:attrName>ppt_x</p:attrName>
                                        </p:attrNameLst>
                                      </p:cBhvr>
                                      <p:tavLst>
                                        <p:tav tm="0">
                                          <p:val>
                                            <p:strVal val="#ppt_x"/>
                                          </p:val>
                                        </p:tav>
                                        <p:tav tm="100000">
                                          <p:val>
                                            <p:strVal val="#ppt_x"/>
                                          </p:val>
                                        </p:tav>
                                      </p:tavLst>
                                    </p:anim>
                                    <p:anim calcmode="lin" valueType="num">
                                      <p:cBhvr>
                                        <p:cTn id="16" dur="1000" fill="hold"/>
                                        <p:tgtEl>
                                          <p:spTgt spid="10">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animEffect transition="in" filter="fade">
                                      <p:cBhvr>
                                        <p:cTn id="21" dur="1000"/>
                                        <p:tgtEl>
                                          <p:spTgt spid="10">
                                            <p:txEl>
                                              <p:pRg st="0" end="0"/>
                                            </p:txEl>
                                          </p:spTgt>
                                        </p:tgtEl>
                                      </p:cBhvr>
                                    </p:animEffect>
                                    <p:anim calcmode="lin" valueType="num">
                                      <p:cBhvr>
                                        <p:cTn id="2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1" end="1"/>
                                            </p:txEl>
                                          </p:spTgt>
                                        </p:tgtEl>
                                        <p:attrNameLst>
                                          <p:attrName>style.visibility</p:attrName>
                                        </p:attrNameLst>
                                      </p:cBhvr>
                                      <p:to>
                                        <p:strVal val="visible"/>
                                      </p:to>
                                    </p:set>
                                    <p:animEffect transition="in" filter="fade">
                                      <p:cBhvr>
                                        <p:cTn id="28" dur="1000"/>
                                        <p:tgtEl>
                                          <p:spTgt spid="10">
                                            <p:txEl>
                                              <p:pRg st="1" end="1"/>
                                            </p:txEl>
                                          </p:spTgt>
                                        </p:tgtEl>
                                      </p:cBhvr>
                                    </p:animEffect>
                                    <p:anim calcmode="lin" valueType="num">
                                      <p:cBhvr>
                                        <p:cTn id="29"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2" end="2"/>
                                            </p:txEl>
                                          </p:spTgt>
                                        </p:tgtEl>
                                        <p:attrNameLst>
                                          <p:attrName>style.visibility</p:attrName>
                                        </p:attrNameLst>
                                      </p:cBhvr>
                                      <p:to>
                                        <p:strVal val="visible"/>
                                      </p:to>
                                    </p:set>
                                    <p:animEffect transition="in" filter="fade">
                                      <p:cBhvr>
                                        <p:cTn id="35" dur="1000"/>
                                        <p:tgtEl>
                                          <p:spTgt spid="10">
                                            <p:txEl>
                                              <p:pRg st="2" end="2"/>
                                            </p:txEl>
                                          </p:spTgt>
                                        </p:tgtEl>
                                      </p:cBhvr>
                                    </p:animEffect>
                                    <p:anim calcmode="lin" valueType="num">
                                      <p:cBhvr>
                                        <p:cTn id="36"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799" y="1614791"/>
            <a:ext cx="4672519" cy="3159767"/>
          </a:xfrm>
        </p:spPr>
        <p:txBody>
          <a:bodyPr>
            <a:noAutofit/>
          </a:bodyPr>
          <a:lstStyle/>
          <a:p>
            <a:r>
              <a:rPr lang="en-GB" sz="7200" dirty="0"/>
              <a:t>The Casey Review</a:t>
            </a:r>
            <a:br>
              <a:rPr lang="en-GB" sz="7200" dirty="0"/>
            </a:br>
            <a:r>
              <a:rPr lang="en-GB" sz="7200" dirty="0"/>
              <a:t>2016</a:t>
            </a:r>
          </a:p>
        </p:txBody>
      </p:sp>
      <p:pic>
        <p:nvPicPr>
          <p:cNvPr id="4" name="Picture 3"/>
          <p:cNvPicPr>
            <a:picLocks noChangeAspect="1"/>
          </p:cNvPicPr>
          <p:nvPr/>
        </p:nvPicPr>
        <p:blipFill>
          <a:blip r:embed="rId2"/>
          <a:stretch>
            <a:fillRect/>
          </a:stretch>
        </p:blipFill>
        <p:spPr>
          <a:xfrm rot="189357">
            <a:off x="6753023" y="450968"/>
            <a:ext cx="4211420" cy="5956061"/>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4143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999382" y="329184"/>
            <a:ext cx="6549490" cy="1783080"/>
          </a:xfrm>
        </p:spPr>
        <p:txBody>
          <a:bodyPr anchor="b">
            <a:normAutofit/>
          </a:bodyPr>
          <a:lstStyle/>
          <a:p>
            <a:r>
              <a:rPr lang="en-GB" sz="5400" dirty="0"/>
              <a:t>Leadership</a:t>
            </a:r>
          </a:p>
        </p:txBody>
      </p:sp>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999382" y="2706624"/>
            <a:ext cx="6549489" cy="3483864"/>
          </a:xfrm>
        </p:spPr>
        <p:txBody>
          <a:bodyPr>
            <a:normAutofit/>
          </a:bodyPr>
          <a:lstStyle/>
          <a:p>
            <a:r>
              <a:rPr lang="en-GB" sz="2200" dirty="0"/>
              <a:t>For years we have welcomed immigrants, left them to find their own way and host communities to accommodate them</a:t>
            </a:r>
          </a:p>
          <a:p>
            <a:r>
              <a:rPr lang="en-GB" sz="2200" dirty="0"/>
              <a:t>Some communities have become more segregated and long-standing communities have struggled to adjust</a:t>
            </a:r>
          </a:p>
          <a:p>
            <a:r>
              <a:rPr lang="en-GB" sz="2200" dirty="0"/>
              <a:t>Leadership has been lacking with the fear of being labelled a racist and losing the support of minority communities</a:t>
            </a:r>
          </a:p>
          <a:p>
            <a:endParaRPr lang="en-GB" sz="2200" dirty="0"/>
          </a:p>
          <a:p>
            <a:endParaRPr lang="en-GB" sz="2200" dirty="0"/>
          </a:p>
        </p:txBody>
      </p:sp>
      <p:sp>
        <p:nvSpPr>
          <p:cNvPr id="4" name="Rectangle 3">
            <a:extLst>
              <a:ext uri="{FF2B5EF4-FFF2-40B4-BE49-F238E27FC236}">
                <a16:creationId xmlns:a16="http://schemas.microsoft.com/office/drawing/2014/main" id="{D6CDD111-7123-070F-D341-F39C7B913317}"/>
              </a:ext>
            </a:extLst>
          </p:cNvPr>
          <p:cNvSpPr/>
          <p:nvPr/>
        </p:nvSpPr>
        <p:spPr>
          <a:xfrm>
            <a:off x="236462" y="797510"/>
            <a:ext cx="4360529" cy="5693866"/>
          </a:xfrm>
          <a:prstGeom prst="rect">
            <a:avLst/>
          </a:prstGeom>
          <a:solidFill>
            <a:schemeClr val="tx1"/>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“Too many public institutions, national and local, state and non-state, have gone so far to accommodate diversity and freedom of expression that they have ignored or even condoned regressive, divisive and harmful cultural and religious practices, for fear of being branded racist or Islamophobic”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Casey 2016: 16</a:t>
            </a:r>
          </a:p>
        </p:txBody>
      </p:sp>
    </p:spTree>
    <p:extLst>
      <p:ext uri="{BB962C8B-B14F-4D97-AF65-F5344CB8AC3E}">
        <p14:creationId xmlns:p14="http://schemas.microsoft.com/office/powerpoint/2010/main" val="217240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wheel(1)">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41248" y="548640"/>
            <a:ext cx="3600860" cy="5431536"/>
          </a:xfrm>
        </p:spPr>
        <p:txBody>
          <a:bodyPr>
            <a:normAutofit/>
          </a:bodyPr>
          <a:lstStyle/>
          <a:p>
            <a:r>
              <a:rPr lang="en-GB" sz="5000"/>
              <a:t>Political correctness?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126418" y="713232"/>
            <a:ext cx="6224335" cy="5431536"/>
          </a:xfrm>
        </p:spPr>
        <p:txBody>
          <a:bodyPr anchor="ctr">
            <a:normAutofit/>
          </a:bodyPr>
          <a:lstStyle/>
          <a:p>
            <a:r>
              <a:rPr lang="en-GB" sz="2400" dirty="0"/>
              <a:t>The desire to accommodate has led to the changing of traditional cultural terms to avoid giving offence</a:t>
            </a:r>
          </a:p>
          <a:p>
            <a:r>
              <a:rPr lang="en-GB" sz="2400" dirty="0"/>
              <a:t>In 2001/2 more money was provided for the promotion the Cornish language than the English language</a:t>
            </a:r>
          </a:p>
          <a:p>
            <a:r>
              <a:rPr lang="en-GB" sz="2400" dirty="0"/>
              <a:t>Some trade unions challenged a strategy for all public sector workers to speak English</a:t>
            </a:r>
          </a:p>
          <a:p>
            <a:r>
              <a:rPr lang="en-GB" sz="2400" dirty="0"/>
              <a:t>At the most serious end of the scale some public sector might ignore harm or deny abuse</a:t>
            </a:r>
          </a:p>
          <a:p>
            <a:r>
              <a:rPr lang="en-GB" sz="2400" dirty="0"/>
              <a:t>Often playing into the hands of extremists</a:t>
            </a:r>
          </a:p>
        </p:txBody>
      </p:sp>
    </p:spTree>
    <p:extLst>
      <p:ext uri="{BB962C8B-B14F-4D97-AF65-F5344CB8AC3E}">
        <p14:creationId xmlns:p14="http://schemas.microsoft.com/office/powerpoint/2010/main" val="289049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48794" y="548640"/>
            <a:ext cx="4274492" cy="5431536"/>
          </a:xfrm>
        </p:spPr>
        <p:txBody>
          <a:bodyPr>
            <a:normAutofit/>
          </a:bodyPr>
          <a:lstStyle/>
          <a:p>
            <a:r>
              <a:rPr lang="en-GB" sz="4000" dirty="0"/>
              <a:t>Recommendations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126418" y="552091"/>
            <a:ext cx="6816306" cy="5969896"/>
          </a:xfrm>
        </p:spPr>
        <p:txBody>
          <a:bodyPr anchor="ctr">
            <a:noAutofit/>
          </a:bodyPr>
          <a:lstStyle/>
          <a:p>
            <a:r>
              <a:rPr lang="en-GB" sz="2400" dirty="0"/>
              <a:t>Build local communities’ resilience in the towns and cities where the greatest challenges exist</a:t>
            </a:r>
          </a:p>
          <a:p>
            <a:r>
              <a:rPr lang="en-GB" sz="2400" dirty="0"/>
              <a:t>Improve the integration of communities in Britain and establish a set of values around which people from all different backgrounds can unite</a:t>
            </a:r>
          </a:p>
          <a:p>
            <a:pPr marL="0" indent="0">
              <a:buNone/>
            </a:pPr>
            <a:r>
              <a:rPr lang="en-GB" sz="2400" dirty="0"/>
              <a:t>	- British values and an integration oath</a:t>
            </a:r>
          </a:p>
          <a:p>
            <a:r>
              <a:rPr lang="en-GB" sz="2400" dirty="0"/>
              <a:t>Reduce economic exclusion, inequality and segregation in our most isolated and deprived communities and schools</a:t>
            </a:r>
          </a:p>
          <a:p>
            <a:pPr marL="0" indent="0">
              <a:buNone/>
            </a:pPr>
            <a:r>
              <a:rPr lang="en-GB" sz="2400" dirty="0"/>
              <a:t>	- schools, communities, English language and 	safeguarding</a:t>
            </a:r>
          </a:p>
          <a:p>
            <a:r>
              <a:rPr lang="en-GB" sz="2400" dirty="0"/>
              <a:t>Increase standards of leadership and integrity in public office</a:t>
            </a:r>
          </a:p>
          <a:p>
            <a:pPr marL="0" indent="0">
              <a:buNone/>
            </a:pPr>
            <a:r>
              <a:rPr lang="en-GB" sz="2400" dirty="0"/>
              <a:t>	- enshrine British values, a new public office 	oath</a:t>
            </a:r>
          </a:p>
        </p:txBody>
      </p:sp>
    </p:spTree>
    <p:extLst>
      <p:ext uri="{BB962C8B-B14F-4D97-AF65-F5344CB8AC3E}">
        <p14:creationId xmlns:p14="http://schemas.microsoft.com/office/powerpoint/2010/main" val="165706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81AAB-BE95-1EC8-5779-788BBFD1E7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8690BB2-54AC-CA9E-FB35-70CF5A4D715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909561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609CDA-B21E-4B95-B35A-A820FF20F0DD}"/>
              </a:ext>
            </a:extLst>
          </p:cNvPr>
          <p:cNvSpPr>
            <a:spLocks noGrp="1"/>
          </p:cNvSpPr>
          <p:nvPr>
            <p:ph type="title"/>
          </p:nvPr>
        </p:nvSpPr>
        <p:spPr>
          <a:xfrm>
            <a:off x="392949" y="767258"/>
            <a:ext cx="3658264" cy="5323484"/>
          </a:xfrm>
        </p:spPr>
        <p:txBody>
          <a:bodyPr>
            <a:normAutofit/>
          </a:bodyPr>
          <a:lstStyle/>
          <a:p>
            <a:pPr algn="ctr"/>
            <a:r>
              <a:rPr lang="en-GB" sz="5400" dirty="0">
                <a:solidFill>
                  <a:schemeClr val="bg1"/>
                </a:solidFill>
              </a:rPr>
              <a:t>Policing Perspectives</a:t>
            </a:r>
          </a:p>
        </p:txBody>
      </p:sp>
      <p:sp>
        <p:nvSpPr>
          <p:cNvPr id="28" name="Rectangle 27">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30" name="Content Placeholder 2">
            <a:extLst>
              <a:ext uri="{FF2B5EF4-FFF2-40B4-BE49-F238E27FC236}">
                <a16:creationId xmlns:a16="http://schemas.microsoft.com/office/drawing/2014/main" id="{E1FB190E-4514-59B4-95E6-B75AD67B13A8}"/>
              </a:ext>
            </a:extLst>
          </p:cNvPr>
          <p:cNvGraphicFramePr>
            <a:graphicFrameLocks noGrp="1"/>
          </p:cNvGraphicFramePr>
          <p:nvPr>
            <p:ph idx="1"/>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40B1EA6-F6E6-8928-CE24-861728800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41818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anim calcmode="lin" valueType="num">
                                      <p:cBhvr additive="base">
                                        <p:cTn id="7" dur="500" fill="hold"/>
                                        <p:tgtEl>
                                          <p:spTgt spid="30"/>
                                        </p:tgtEl>
                                        <p:attrNameLst>
                                          <p:attrName>ppt_x</p:attrName>
                                        </p:attrNameLst>
                                      </p:cBhvr>
                                      <p:tavLst>
                                        <p:tav tm="0">
                                          <p:val>
                                            <p:strVal val="#ppt_x"/>
                                          </p:val>
                                        </p:tav>
                                        <p:tav tm="100000">
                                          <p:val>
                                            <p:strVal val="#ppt_x"/>
                                          </p:val>
                                        </p:tav>
                                      </p:tavLst>
                                    </p:anim>
                                    <p:anim calcmode="lin" valueType="num">
                                      <p:cBhvr additive="base">
                                        <p:cTn id="8"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0"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1A0534-EAA2-29CD-09E2-4BCC4851F7CF}"/>
              </a:ext>
            </a:extLst>
          </p:cNvPr>
          <p:cNvSpPr>
            <a:spLocks noGrp="1"/>
          </p:cNvSpPr>
          <p:nvPr>
            <p:ph type="title"/>
          </p:nvPr>
        </p:nvSpPr>
        <p:spPr>
          <a:xfrm>
            <a:off x="599411" y="767258"/>
            <a:ext cx="3209335" cy="5323484"/>
          </a:xfrm>
        </p:spPr>
        <p:txBody>
          <a:bodyPr>
            <a:normAutofit/>
          </a:bodyPr>
          <a:lstStyle/>
          <a:p>
            <a:pPr algn="ctr"/>
            <a:r>
              <a:rPr lang="en-GB" sz="6000" dirty="0">
                <a:solidFill>
                  <a:schemeClr val="bg1"/>
                </a:solidFill>
              </a:rPr>
              <a:t>Policing</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68D8B70-6A37-5231-0BE8-7C9EA68C876D}"/>
              </a:ext>
            </a:extLst>
          </p:cNvPr>
          <p:cNvGraphicFramePr>
            <a:graphicFrameLocks noGrp="1"/>
          </p:cNvGraphicFramePr>
          <p:nvPr>
            <p:ph idx="1"/>
            <p:extLst>
              <p:ext uri="{D42A27DB-BD31-4B8C-83A1-F6EECF244321}">
                <p14:modId xmlns:p14="http://schemas.microsoft.com/office/powerpoint/2010/main" val="4069662027"/>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615E8BD5-A3B3-ACFC-820E-209D2F8C722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560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E237ABE-15C2-4F4E-9C88-CF66942A7DA3}"/>
                                            </p:graphicEl>
                                          </p:spTgt>
                                        </p:tgtEl>
                                        <p:attrNameLst>
                                          <p:attrName>style.visibility</p:attrName>
                                        </p:attrNameLst>
                                      </p:cBhvr>
                                      <p:to>
                                        <p:strVal val="visible"/>
                                      </p:to>
                                    </p:set>
                                    <p:anim calcmode="lin" valueType="num">
                                      <p:cBhvr additive="base">
                                        <p:cTn id="7" dur="500" fill="hold"/>
                                        <p:tgtEl>
                                          <p:spTgt spid="5">
                                            <p:graphicEl>
                                              <a:dgm id="{FE237ABE-15C2-4F4E-9C88-CF66942A7DA3}"/>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E237ABE-15C2-4F4E-9C88-CF66942A7DA3}"/>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D13EC70B-CF0C-44A0-BA45-7E201F431144}"/>
                                            </p:graphicEl>
                                          </p:spTgt>
                                        </p:tgtEl>
                                        <p:attrNameLst>
                                          <p:attrName>style.visibility</p:attrName>
                                        </p:attrNameLst>
                                      </p:cBhvr>
                                      <p:to>
                                        <p:strVal val="visible"/>
                                      </p:to>
                                    </p:set>
                                    <p:anim calcmode="lin" valueType="num">
                                      <p:cBhvr additive="base">
                                        <p:cTn id="11" dur="500" fill="hold"/>
                                        <p:tgtEl>
                                          <p:spTgt spid="5">
                                            <p:graphicEl>
                                              <a:dgm id="{D13EC70B-CF0C-44A0-BA45-7E201F431144}"/>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D13EC70B-CF0C-44A0-BA45-7E201F431144}"/>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7727FB33-5C45-4A21-9CDF-5A4557166018}"/>
                                            </p:graphicEl>
                                          </p:spTgt>
                                        </p:tgtEl>
                                        <p:attrNameLst>
                                          <p:attrName>style.visibility</p:attrName>
                                        </p:attrNameLst>
                                      </p:cBhvr>
                                      <p:to>
                                        <p:strVal val="visible"/>
                                      </p:to>
                                    </p:set>
                                    <p:anim calcmode="lin" valueType="num">
                                      <p:cBhvr additive="base">
                                        <p:cTn id="17" dur="500" fill="hold"/>
                                        <p:tgtEl>
                                          <p:spTgt spid="5">
                                            <p:graphicEl>
                                              <a:dgm id="{7727FB33-5C45-4A21-9CDF-5A4557166018}"/>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7727FB33-5C45-4A21-9CDF-5A4557166018}"/>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10E52FEC-C66F-4D30-A026-08E68850C7D6}"/>
                                            </p:graphicEl>
                                          </p:spTgt>
                                        </p:tgtEl>
                                        <p:attrNameLst>
                                          <p:attrName>style.visibility</p:attrName>
                                        </p:attrNameLst>
                                      </p:cBhvr>
                                      <p:to>
                                        <p:strVal val="visible"/>
                                      </p:to>
                                    </p:set>
                                    <p:anim calcmode="lin" valueType="num">
                                      <p:cBhvr additive="base">
                                        <p:cTn id="21" dur="500" fill="hold"/>
                                        <p:tgtEl>
                                          <p:spTgt spid="5">
                                            <p:graphicEl>
                                              <a:dgm id="{10E52FEC-C66F-4D30-A026-08E68850C7D6}"/>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10E52FEC-C66F-4D30-A026-08E68850C7D6}"/>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E0A31815-BD6A-4B78-9D32-B063D1AEAC60}"/>
                                            </p:graphicEl>
                                          </p:spTgt>
                                        </p:tgtEl>
                                        <p:attrNameLst>
                                          <p:attrName>style.visibility</p:attrName>
                                        </p:attrNameLst>
                                      </p:cBhvr>
                                      <p:to>
                                        <p:strVal val="visible"/>
                                      </p:to>
                                    </p:set>
                                    <p:anim calcmode="lin" valueType="num">
                                      <p:cBhvr additive="base">
                                        <p:cTn id="27" dur="500" fill="hold"/>
                                        <p:tgtEl>
                                          <p:spTgt spid="5">
                                            <p:graphicEl>
                                              <a:dgm id="{E0A31815-BD6A-4B78-9D32-B063D1AEAC60}"/>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E0A31815-BD6A-4B78-9D32-B063D1AEAC60}"/>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7F02E077-C022-469B-BAA6-3E6EA8471E80}"/>
                                            </p:graphicEl>
                                          </p:spTgt>
                                        </p:tgtEl>
                                        <p:attrNameLst>
                                          <p:attrName>style.visibility</p:attrName>
                                        </p:attrNameLst>
                                      </p:cBhvr>
                                      <p:to>
                                        <p:strVal val="visible"/>
                                      </p:to>
                                    </p:set>
                                    <p:anim calcmode="lin" valueType="num">
                                      <p:cBhvr additive="base">
                                        <p:cTn id="31" dur="500" fill="hold"/>
                                        <p:tgtEl>
                                          <p:spTgt spid="5">
                                            <p:graphicEl>
                                              <a:dgm id="{7F02E077-C022-469B-BAA6-3E6EA8471E80}"/>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7F02E077-C022-469B-BAA6-3E6EA8471E80}"/>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CD643173-580A-4AEF-ADC2-8419692463C8}"/>
                                            </p:graphicEl>
                                          </p:spTgt>
                                        </p:tgtEl>
                                        <p:attrNameLst>
                                          <p:attrName>style.visibility</p:attrName>
                                        </p:attrNameLst>
                                      </p:cBhvr>
                                      <p:to>
                                        <p:strVal val="visible"/>
                                      </p:to>
                                    </p:set>
                                    <p:anim calcmode="lin" valueType="num">
                                      <p:cBhvr additive="base">
                                        <p:cTn id="37" dur="500" fill="hold"/>
                                        <p:tgtEl>
                                          <p:spTgt spid="5">
                                            <p:graphicEl>
                                              <a:dgm id="{CD643173-580A-4AEF-ADC2-8419692463C8}"/>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CD643173-580A-4AEF-ADC2-8419692463C8}"/>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5">
                                            <p:graphicEl>
                                              <a:dgm id="{AA75327E-1F1F-4D11-B2A4-0B5CCA2F6FA1}"/>
                                            </p:graphicEl>
                                          </p:spTgt>
                                        </p:tgtEl>
                                        <p:attrNameLst>
                                          <p:attrName>style.visibility</p:attrName>
                                        </p:attrNameLst>
                                      </p:cBhvr>
                                      <p:to>
                                        <p:strVal val="visible"/>
                                      </p:to>
                                    </p:set>
                                    <p:anim calcmode="lin" valueType="num">
                                      <p:cBhvr additive="base">
                                        <p:cTn id="41" dur="500" fill="hold"/>
                                        <p:tgtEl>
                                          <p:spTgt spid="5">
                                            <p:graphicEl>
                                              <a:dgm id="{AA75327E-1F1F-4D11-B2A4-0B5CCA2F6FA1}"/>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graphicEl>
                                              <a:dgm id="{AA75327E-1F1F-4D11-B2A4-0B5CCA2F6FA1}"/>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graphicEl>
                                              <a:dgm id="{55BBE967-A147-47E4-899B-61637C2A4E08}"/>
                                            </p:graphicEl>
                                          </p:spTgt>
                                        </p:tgtEl>
                                        <p:attrNameLst>
                                          <p:attrName>style.visibility</p:attrName>
                                        </p:attrNameLst>
                                      </p:cBhvr>
                                      <p:to>
                                        <p:strVal val="visible"/>
                                      </p:to>
                                    </p:set>
                                    <p:anim calcmode="lin" valueType="num">
                                      <p:cBhvr additive="base">
                                        <p:cTn id="47" dur="500" fill="hold"/>
                                        <p:tgtEl>
                                          <p:spTgt spid="5">
                                            <p:graphicEl>
                                              <a:dgm id="{55BBE967-A147-47E4-899B-61637C2A4E08}"/>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graphicEl>
                                              <a:dgm id="{55BBE967-A147-47E4-899B-61637C2A4E08}"/>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5">
                                            <p:graphicEl>
                                              <a:dgm id="{E5D72E0A-7BC6-456D-9B09-6DA6AC548229}"/>
                                            </p:graphicEl>
                                          </p:spTgt>
                                        </p:tgtEl>
                                        <p:attrNameLst>
                                          <p:attrName>style.visibility</p:attrName>
                                        </p:attrNameLst>
                                      </p:cBhvr>
                                      <p:to>
                                        <p:strVal val="visible"/>
                                      </p:to>
                                    </p:set>
                                    <p:anim calcmode="lin" valueType="num">
                                      <p:cBhvr additive="base">
                                        <p:cTn id="51" dur="500" fill="hold"/>
                                        <p:tgtEl>
                                          <p:spTgt spid="5">
                                            <p:graphicEl>
                                              <a:dgm id="{E5D72E0A-7BC6-456D-9B09-6DA6AC548229}"/>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graphicEl>
                                              <a:dgm id="{E5D72E0A-7BC6-456D-9B09-6DA6AC54822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B972D-B6C5-49A2-519B-979E0D8FFB7F}"/>
              </a:ext>
            </a:extLst>
          </p:cNvPr>
          <p:cNvSpPr>
            <a:spLocks noGrp="1"/>
          </p:cNvSpPr>
          <p:nvPr>
            <p:ph type="title"/>
          </p:nvPr>
        </p:nvSpPr>
        <p:spPr>
          <a:xfrm>
            <a:off x="599411" y="767258"/>
            <a:ext cx="3209335" cy="5323484"/>
          </a:xfrm>
        </p:spPr>
        <p:txBody>
          <a:bodyPr>
            <a:normAutofit/>
          </a:bodyPr>
          <a:lstStyle/>
          <a:p>
            <a:pPr algn="ctr"/>
            <a:r>
              <a:rPr lang="en-GB" sz="6000" dirty="0">
                <a:solidFill>
                  <a:schemeClr val="bg1"/>
                </a:solidFill>
              </a:rPr>
              <a:t>Police officers</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7C6AD79-7106-8221-DDDC-98BFBEAE77A6}"/>
              </a:ext>
            </a:extLst>
          </p:cNvPr>
          <p:cNvGraphicFramePr>
            <a:graphicFrameLocks noGrp="1"/>
          </p:cNvGraphicFramePr>
          <p:nvPr>
            <p:ph idx="1"/>
          </p:nvPr>
        </p:nvGraphicFramePr>
        <p:xfrm>
          <a:off x="5242917" y="1005297"/>
          <a:ext cx="6779037" cy="5597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EE811B38-822A-03D8-7A85-C746E7D508A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490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6F39C2-8746-4599-843B-CED156C40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5D714AD-9E94-4752-AA45-D4B0EAAB5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52"/>
            <a:ext cx="4444163" cy="632334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61455D-F24F-7E26-9BCF-799E8D36D7F4}"/>
              </a:ext>
            </a:extLst>
          </p:cNvPr>
          <p:cNvSpPr>
            <a:spLocks noGrp="1"/>
          </p:cNvSpPr>
          <p:nvPr>
            <p:ph type="title"/>
          </p:nvPr>
        </p:nvSpPr>
        <p:spPr>
          <a:xfrm>
            <a:off x="599411" y="767258"/>
            <a:ext cx="3209335" cy="5323484"/>
          </a:xfrm>
        </p:spPr>
        <p:txBody>
          <a:bodyPr>
            <a:normAutofit/>
          </a:bodyPr>
          <a:lstStyle/>
          <a:p>
            <a:pPr algn="ctr"/>
            <a:r>
              <a:rPr lang="en-GB" sz="5400" dirty="0">
                <a:solidFill>
                  <a:schemeClr val="bg1"/>
                </a:solidFill>
              </a:rPr>
              <a:t>Constant change</a:t>
            </a:r>
          </a:p>
        </p:txBody>
      </p:sp>
      <p:sp>
        <p:nvSpPr>
          <p:cNvPr id="13" name="Rectangle 12">
            <a:extLst>
              <a:ext uri="{FF2B5EF4-FFF2-40B4-BE49-F238E27FC236}">
                <a16:creationId xmlns:a16="http://schemas.microsoft.com/office/drawing/2014/main" id="{7FF89E09-42FB-4694-96E4-95652B1D8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3158"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5D3C032-881F-4579-A4BF-0FA966E9F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7064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F7B7947-E57A-1191-6E86-1667D4F124B5}"/>
              </a:ext>
            </a:extLst>
          </p:cNvPr>
          <p:cNvGraphicFramePr>
            <a:graphicFrameLocks noGrp="1"/>
          </p:cNvGraphicFramePr>
          <p:nvPr>
            <p:ph idx="1"/>
            <p:extLst>
              <p:ext uri="{D42A27DB-BD31-4B8C-83A1-F6EECF244321}">
                <p14:modId xmlns:p14="http://schemas.microsoft.com/office/powerpoint/2010/main" val="2293973552"/>
              </p:ext>
            </p:extLst>
          </p:nvPr>
        </p:nvGraphicFramePr>
        <p:xfrm>
          <a:off x="5242917" y="1005298"/>
          <a:ext cx="6422901" cy="5085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5CC52ED0-542B-8D7F-3B04-A0888EF7CC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139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E7BBF431-2A5F-4ABF-8345-2BE3186AAE6B}"/>
                                            </p:graphicEl>
                                          </p:spTgt>
                                        </p:tgtEl>
                                        <p:attrNameLst>
                                          <p:attrName>style.visibility</p:attrName>
                                        </p:attrNameLst>
                                      </p:cBhvr>
                                      <p:to>
                                        <p:strVal val="visible"/>
                                      </p:to>
                                    </p:set>
                                    <p:anim calcmode="lin" valueType="num">
                                      <p:cBhvr additive="base">
                                        <p:cTn id="7" dur="500" fill="hold"/>
                                        <p:tgtEl>
                                          <p:spTgt spid="5">
                                            <p:graphicEl>
                                              <a:dgm id="{E7BBF431-2A5F-4ABF-8345-2BE3186AAE6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E7BBF431-2A5F-4ABF-8345-2BE3186AAE6B}"/>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4A3EDD08-1DCE-40E0-BD59-D2F3D7DEC056}"/>
                                            </p:graphicEl>
                                          </p:spTgt>
                                        </p:tgtEl>
                                        <p:attrNameLst>
                                          <p:attrName>style.visibility</p:attrName>
                                        </p:attrNameLst>
                                      </p:cBhvr>
                                      <p:to>
                                        <p:strVal val="visible"/>
                                      </p:to>
                                    </p:set>
                                    <p:anim calcmode="lin" valueType="num">
                                      <p:cBhvr additive="base">
                                        <p:cTn id="11" dur="500" fill="hold"/>
                                        <p:tgtEl>
                                          <p:spTgt spid="5">
                                            <p:graphicEl>
                                              <a:dgm id="{4A3EDD08-1DCE-40E0-BD59-D2F3D7DEC056}"/>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4A3EDD08-1DCE-40E0-BD59-D2F3D7DEC056}"/>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62F8C427-5890-4840-99EC-D6FFDB4831FA}"/>
                                            </p:graphicEl>
                                          </p:spTgt>
                                        </p:tgtEl>
                                        <p:attrNameLst>
                                          <p:attrName>style.visibility</p:attrName>
                                        </p:attrNameLst>
                                      </p:cBhvr>
                                      <p:to>
                                        <p:strVal val="visible"/>
                                      </p:to>
                                    </p:set>
                                    <p:anim calcmode="lin" valueType="num">
                                      <p:cBhvr additive="base">
                                        <p:cTn id="17" dur="500" fill="hold"/>
                                        <p:tgtEl>
                                          <p:spTgt spid="5">
                                            <p:graphicEl>
                                              <a:dgm id="{62F8C427-5890-4840-99EC-D6FFDB4831FA}"/>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62F8C427-5890-4840-99EC-D6FFDB4831FA}"/>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20174179-34E5-4BB2-9F28-F2F8346CFC08}"/>
                                            </p:graphicEl>
                                          </p:spTgt>
                                        </p:tgtEl>
                                        <p:attrNameLst>
                                          <p:attrName>style.visibility</p:attrName>
                                        </p:attrNameLst>
                                      </p:cBhvr>
                                      <p:to>
                                        <p:strVal val="visible"/>
                                      </p:to>
                                    </p:set>
                                    <p:anim calcmode="lin" valueType="num">
                                      <p:cBhvr additive="base">
                                        <p:cTn id="21" dur="500" fill="hold"/>
                                        <p:tgtEl>
                                          <p:spTgt spid="5">
                                            <p:graphicEl>
                                              <a:dgm id="{20174179-34E5-4BB2-9F28-F2F8346CFC08}"/>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20174179-34E5-4BB2-9F28-F2F8346CFC08}"/>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BA321D20-2FC6-445C-A5AE-978F8FD93483}"/>
                                            </p:graphicEl>
                                          </p:spTgt>
                                        </p:tgtEl>
                                        <p:attrNameLst>
                                          <p:attrName>style.visibility</p:attrName>
                                        </p:attrNameLst>
                                      </p:cBhvr>
                                      <p:to>
                                        <p:strVal val="visible"/>
                                      </p:to>
                                    </p:set>
                                    <p:anim calcmode="lin" valueType="num">
                                      <p:cBhvr additive="base">
                                        <p:cTn id="27" dur="500" fill="hold"/>
                                        <p:tgtEl>
                                          <p:spTgt spid="5">
                                            <p:graphicEl>
                                              <a:dgm id="{BA321D20-2FC6-445C-A5AE-978F8FD93483}"/>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BA321D20-2FC6-445C-A5AE-978F8FD93483}"/>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0DEC2E93-8B6A-42DD-9CA8-39B0BBFC986C}"/>
                                            </p:graphicEl>
                                          </p:spTgt>
                                        </p:tgtEl>
                                        <p:attrNameLst>
                                          <p:attrName>style.visibility</p:attrName>
                                        </p:attrNameLst>
                                      </p:cBhvr>
                                      <p:to>
                                        <p:strVal val="visible"/>
                                      </p:to>
                                    </p:set>
                                    <p:anim calcmode="lin" valueType="num">
                                      <p:cBhvr additive="base">
                                        <p:cTn id="31" dur="500" fill="hold"/>
                                        <p:tgtEl>
                                          <p:spTgt spid="5">
                                            <p:graphicEl>
                                              <a:dgm id="{0DEC2E93-8B6A-42DD-9CA8-39B0BBFC986C}"/>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0DEC2E93-8B6A-42DD-9CA8-39B0BBFC986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781687-BA2A-D169-EADB-36551D839920}"/>
              </a:ext>
            </a:extLst>
          </p:cNvPr>
          <p:cNvSpPr>
            <a:spLocks noGrp="1"/>
          </p:cNvSpPr>
          <p:nvPr>
            <p:ph type="title"/>
          </p:nvPr>
        </p:nvSpPr>
        <p:spPr>
          <a:xfrm>
            <a:off x="693019" y="1540042"/>
            <a:ext cx="3362108" cy="4674490"/>
          </a:xfrm>
        </p:spPr>
        <p:txBody>
          <a:bodyPr anchor="t">
            <a:normAutofit/>
          </a:bodyPr>
          <a:lstStyle/>
          <a:p>
            <a:r>
              <a:rPr lang="en-GB" dirty="0">
                <a:solidFill>
                  <a:schemeClr val="bg1"/>
                </a:solidFill>
              </a:rPr>
              <a:t>Public policing is quite a modern invention</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495F62B-6611-F180-C498-45FB13FDF638}"/>
              </a:ext>
            </a:extLst>
          </p:cNvPr>
          <p:cNvGraphicFramePr>
            <a:graphicFrameLocks noGrp="1"/>
          </p:cNvGraphicFramePr>
          <p:nvPr>
            <p:ph idx="1"/>
            <p:extLst>
              <p:ext uri="{D42A27DB-BD31-4B8C-83A1-F6EECF244321}">
                <p14:modId xmlns:p14="http://schemas.microsoft.com/office/powerpoint/2010/main" val="1590594435"/>
              </p:ext>
            </p:extLst>
          </p:nvPr>
        </p:nvGraphicFramePr>
        <p:xfrm>
          <a:off x="5439954" y="637762"/>
          <a:ext cx="5605401" cy="5539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55F1714-6683-021B-836B-EFAB7FCB31C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8113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F2CC0F1C-1F63-4B08-AE02-096CD0D6961C}"/>
                                            </p:graphicEl>
                                          </p:spTgt>
                                        </p:tgtEl>
                                        <p:attrNameLst>
                                          <p:attrName>style.visibility</p:attrName>
                                        </p:attrNameLst>
                                      </p:cBhvr>
                                      <p:to>
                                        <p:strVal val="visible"/>
                                      </p:to>
                                    </p:set>
                                    <p:anim calcmode="lin" valueType="num">
                                      <p:cBhvr additive="base">
                                        <p:cTn id="7" dur="500" fill="hold"/>
                                        <p:tgtEl>
                                          <p:spTgt spid="5">
                                            <p:graphicEl>
                                              <a:dgm id="{F2CC0F1C-1F63-4B08-AE02-096CD0D6961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F2CC0F1C-1F63-4B08-AE02-096CD0D6961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825DD690-7AB2-4A26-8204-DF0E1F1DFF79}"/>
                                            </p:graphicEl>
                                          </p:spTgt>
                                        </p:tgtEl>
                                        <p:attrNameLst>
                                          <p:attrName>style.visibility</p:attrName>
                                        </p:attrNameLst>
                                      </p:cBhvr>
                                      <p:to>
                                        <p:strVal val="visible"/>
                                      </p:to>
                                    </p:set>
                                    <p:anim calcmode="lin" valueType="num">
                                      <p:cBhvr additive="base">
                                        <p:cTn id="13" dur="500" fill="hold"/>
                                        <p:tgtEl>
                                          <p:spTgt spid="5">
                                            <p:graphicEl>
                                              <a:dgm id="{825DD690-7AB2-4A26-8204-DF0E1F1DFF7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825DD690-7AB2-4A26-8204-DF0E1F1DFF7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7C11BB99-DAA7-4F92-AA9B-5E0A9E8CFB49}"/>
                                            </p:graphicEl>
                                          </p:spTgt>
                                        </p:tgtEl>
                                        <p:attrNameLst>
                                          <p:attrName>style.visibility</p:attrName>
                                        </p:attrNameLst>
                                      </p:cBhvr>
                                      <p:to>
                                        <p:strVal val="visible"/>
                                      </p:to>
                                    </p:set>
                                    <p:anim calcmode="lin" valueType="num">
                                      <p:cBhvr additive="base">
                                        <p:cTn id="19" dur="500" fill="hold"/>
                                        <p:tgtEl>
                                          <p:spTgt spid="5">
                                            <p:graphicEl>
                                              <a:dgm id="{7C11BB99-DAA7-4F92-AA9B-5E0A9E8CFB49}"/>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7C11BB99-DAA7-4F92-AA9B-5E0A9E8CFB49}"/>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1364E942-571B-490B-9451-D1E613F4A7FD}"/>
                                            </p:graphicEl>
                                          </p:spTgt>
                                        </p:tgtEl>
                                        <p:attrNameLst>
                                          <p:attrName>style.visibility</p:attrName>
                                        </p:attrNameLst>
                                      </p:cBhvr>
                                      <p:to>
                                        <p:strVal val="visible"/>
                                      </p:to>
                                    </p:set>
                                    <p:anim calcmode="lin" valueType="num">
                                      <p:cBhvr additive="base">
                                        <p:cTn id="25" dur="500" fill="hold"/>
                                        <p:tgtEl>
                                          <p:spTgt spid="5">
                                            <p:graphicEl>
                                              <a:dgm id="{1364E942-571B-490B-9451-D1E613F4A7FD}"/>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1364E942-571B-490B-9451-D1E613F4A7FD}"/>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9868324A-3036-4F9F-9153-9E9C23160322}"/>
                                            </p:graphicEl>
                                          </p:spTgt>
                                        </p:tgtEl>
                                        <p:attrNameLst>
                                          <p:attrName>style.visibility</p:attrName>
                                        </p:attrNameLst>
                                      </p:cBhvr>
                                      <p:to>
                                        <p:strVal val="visible"/>
                                      </p:to>
                                    </p:set>
                                    <p:anim calcmode="lin" valueType="num">
                                      <p:cBhvr additive="base">
                                        <p:cTn id="31" dur="500" fill="hold"/>
                                        <p:tgtEl>
                                          <p:spTgt spid="5">
                                            <p:graphicEl>
                                              <a:dgm id="{9868324A-3036-4F9F-9153-9E9C23160322}"/>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9868324A-3036-4F9F-9153-9E9C2316032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1CEEA5-112A-1A3E-9823-5DC27416D4C0}"/>
              </a:ext>
            </a:extLst>
          </p:cNvPr>
          <p:cNvSpPr>
            <a:spLocks noGrp="1"/>
          </p:cNvSpPr>
          <p:nvPr>
            <p:ph type="title"/>
          </p:nvPr>
        </p:nvSpPr>
        <p:spPr>
          <a:xfrm>
            <a:off x="413887" y="1857675"/>
            <a:ext cx="3955982" cy="4356855"/>
          </a:xfrm>
        </p:spPr>
        <p:txBody>
          <a:bodyPr anchor="t">
            <a:normAutofit/>
          </a:bodyPr>
          <a:lstStyle/>
          <a:p>
            <a:r>
              <a:rPr lang="en-GB" sz="4800" dirty="0">
                <a:solidFill>
                  <a:schemeClr val="bg1"/>
                </a:solidFill>
              </a:rPr>
              <a:t>Policing bodies and law enforcement</a:t>
            </a:r>
          </a:p>
        </p:txBody>
      </p:sp>
      <p:sp>
        <p:nvSpPr>
          <p:cNvPr id="11" name="Rectangle 1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2118" y="0"/>
            <a:ext cx="7529872"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7B57B49-0DC2-7292-4C4C-76D0C4BF7DCD}"/>
              </a:ext>
            </a:extLst>
          </p:cNvPr>
          <p:cNvPicPr>
            <a:picLocks noChangeAspect="1"/>
          </p:cNvPicPr>
          <p:nvPr/>
        </p:nvPicPr>
        <p:blipFill>
          <a:blip r:embed="rId2"/>
          <a:stretch>
            <a:fillRect/>
          </a:stretch>
        </p:blipFill>
        <p:spPr>
          <a:xfrm>
            <a:off x="5550963" y="637762"/>
            <a:ext cx="5370843" cy="2927110"/>
          </a:xfrm>
          <a:prstGeom prst="rect">
            <a:avLst/>
          </a:prstGeom>
        </p:spPr>
      </p:pic>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6" y="4006121"/>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AF46B32-F945-0F15-0A5F-61158E86EC3E}"/>
              </a:ext>
            </a:extLst>
          </p:cNvPr>
          <p:cNvSpPr>
            <a:spLocks noGrp="1"/>
          </p:cNvSpPr>
          <p:nvPr>
            <p:ph idx="1"/>
          </p:nvPr>
        </p:nvSpPr>
        <p:spPr>
          <a:xfrm>
            <a:off x="5439964" y="4212709"/>
            <a:ext cx="6550106" cy="2382400"/>
          </a:xfrm>
        </p:spPr>
        <p:txBody>
          <a:bodyPr>
            <a:normAutofit fontScale="85000" lnSpcReduction="20000"/>
          </a:bodyPr>
          <a:lstStyle/>
          <a:p>
            <a:r>
              <a:rPr lang="en-GB" dirty="0"/>
              <a:t>Which force polices Swansea, Cardiff and 5 other Council areas?</a:t>
            </a:r>
          </a:p>
          <a:p>
            <a:r>
              <a:rPr lang="en-GB" dirty="0"/>
              <a:t>What are the 5 other Council areas?</a:t>
            </a:r>
          </a:p>
          <a:p>
            <a:r>
              <a:rPr lang="en-GB" dirty="0"/>
              <a:t>How many police forces are there in England and Wales?</a:t>
            </a:r>
          </a:p>
          <a:p>
            <a:r>
              <a:rPr lang="en-GB" dirty="0"/>
              <a:t>How many other enforcement agencies can you think of?</a:t>
            </a:r>
          </a:p>
        </p:txBody>
      </p:sp>
      <p:sp>
        <p:nvSpPr>
          <p:cNvPr id="5" name="Slide Number Placeholder 4">
            <a:extLst>
              <a:ext uri="{FF2B5EF4-FFF2-40B4-BE49-F238E27FC236}">
                <a16:creationId xmlns:a16="http://schemas.microsoft.com/office/drawing/2014/main" id="{B06EF114-FFD8-DFF9-3D94-2BB89710352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7968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FB2122-BEA4-48CF-83A3-21FF3E847FC5}"/>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6000" kern="1200" dirty="0">
                <a:solidFill>
                  <a:srgbClr val="FFFFFF"/>
                </a:solidFill>
                <a:latin typeface="+mj-lt"/>
                <a:ea typeface="+mj-ea"/>
                <a:cs typeface="+mj-cs"/>
              </a:rPr>
              <a:t>Law Enforcement</a:t>
            </a:r>
          </a:p>
        </p:txBody>
      </p:sp>
      <p:graphicFrame>
        <p:nvGraphicFramePr>
          <p:cNvPr id="5" name="Content Placeholder 4">
            <a:extLst>
              <a:ext uri="{FF2B5EF4-FFF2-40B4-BE49-F238E27FC236}">
                <a16:creationId xmlns:a16="http://schemas.microsoft.com/office/drawing/2014/main" id="{7E3D812E-29C5-A6FA-5B6F-ECF5E7A6A4FE}"/>
              </a:ext>
            </a:extLst>
          </p:cNvPr>
          <p:cNvGraphicFramePr>
            <a:graphicFrameLocks noGrp="1"/>
          </p:cNvGraphicFramePr>
          <p:nvPr>
            <p:ph idx="1"/>
          </p:nvPr>
        </p:nvGraphicFramePr>
        <p:xfrm>
          <a:off x="233360" y="1655276"/>
          <a:ext cx="11725275" cy="5036601"/>
        </p:xfrm>
        <a:graphic>
          <a:graphicData uri="http://schemas.openxmlformats.org/drawingml/2006/table">
            <a:tbl>
              <a:tblPr firstRow="1" bandRow="1">
                <a:noFill/>
                <a:tableStyleId>{5940675A-B579-460E-94D1-54222C63F5DA}</a:tableStyleId>
              </a:tblPr>
              <a:tblGrid>
                <a:gridCol w="2869745">
                  <a:extLst>
                    <a:ext uri="{9D8B030D-6E8A-4147-A177-3AD203B41FA5}">
                      <a16:colId xmlns:a16="http://schemas.microsoft.com/office/drawing/2014/main" val="594973139"/>
                    </a:ext>
                  </a:extLst>
                </a:gridCol>
                <a:gridCol w="3040563">
                  <a:extLst>
                    <a:ext uri="{9D8B030D-6E8A-4147-A177-3AD203B41FA5}">
                      <a16:colId xmlns:a16="http://schemas.microsoft.com/office/drawing/2014/main" val="406596730"/>
                    </a:ext>
                  </a:extLst>
                </a:gridCol>
                <a:gridCol w="3026659">
                  <a:extLst>
                    <a:ext uri="{9D8B030D-6E8A-4147-A177-3AD203B41FA5}">
                      <a16:colId xmlns:a16="http://schemas.microsoft.com/office/drawing/2014/main" val="3839820366"/>
                    </a:ext>
                  </a:extLst>
                </a:gridCol>
                <a:gridCol w="2788308">
                  <a:extLst>
                    <a:ext uri="{9D8B030D-6E8A-4147-A177-3AD203B41FA5}">
                      <a16:colId xmlns:a16="http://schemas.microsoft.com/office/drawing/2014/main" val="3913886719"/>
                    </a:ext>
                  </a:extLst>
                </a:gridCol>
              </a:tblGrid>
              <a:tr h="607588">
                <a:tc>
                  <a:txBody>
                    <a:bodyPr/>
                    <a:lstStyle/>
                    <a:p>
                      <a:r>
                        <a:rPr lang="en-GB" sz="2400" b="1">
                          <a:solidFill>
                            <a:schemeClr val="tx1">
                              <a:lumMod val="75000"/>
                              <a:lumOff val="25000"/>
                            </a:schemeClr>
                          </a:solidFill>
                        </a:rPr>
                        <a:t>Type</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2400" b="1">
                          <a:solidFill>
                            <a:schemeClr val="tx1">
                              <a:lumMod val="75000"/>
                              <a:lumOff val="25000"/>
                            </a:schemeClr>
                          </a:solidFill>
                        </a:rPr>
                        <a:t>Description</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2400" b="1">
                          <a:solidFill>
                            <a:schemeClr val="tx1">
                              <a:lumMod val="75000"/>
                              <a:lumOff val="25000"/>
                            </a:schemeClr>
                          </a:solidFill>
                        </a:rPr>
                        <a:t>Examples</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r>
                        <a:rPr lang="en-GB" sz="2400" b="1" dirty="0">
                          <a:solidFill>
                            <a:schemeClr val="tx1">
                              <a:lumMod val="75000"/>
                              <a:lumOff val="25000"/>
                            </a:schemeClr>
                          </a:solidFill>
                        </a:rPr>
                        <a:t>Comments</a:t>
                      </a:r>
                    </a:p>
                  </a:txBody>
                  <a:tcPr marL="221055" marR="165791" marT="110528" marB="110528">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4097706512"/>
                  </a:ext>
                </a:extLst>
              </a:tr>
              <a:tr h="1155884">
                <a:tc>
                  <a:txBody>
                    <a:bodyPr/>
                    <a:lstStyle/>
                    <a:p>
                      <a:r>
                        <a:rPr lang="en-GB" sz="2000">
                          <a:solidFill>
                            <a:schemeClr val="tx1">
                              <a:lumMod val="75000"/>
                              <a:lumOff val="25000"/>
                            </a:schemeClr>
                          </a:solidFill>
                        </a:rPr>
                        <a:t>Territorial or Home Office police forces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a:solidFill>
                            <a:schemeClr val="tx1">
                              <a:lumMod val="75000"/>
                              <a:lumOff val="25000"/>
                            </a:schemeClr>
                          </a:solidFill>
                        </a:rPr>
                        <a:t>43. One in Scotland, one in Northern Ireland.</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a:solidFill>
                            <a:schemeClr val="tx1">
                              <a:lumMod val="75000"/>
                              <a:lumOff val="25000"/>
                            </a:schemeClr>
                          </a:solidFill>
                        </a:rPr>
                        <a:t>SWP. NW. Gwent. Dyfed Powys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What people refer to when they talk about the police.</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111139806"/>
                  </a:ext>
                </a:extLst>
              </a:tr>
              <a:tr h="874953">
                <a:tc>
                  <a:txBody>
                    <a:bodyPr/>
                    <a:lstStyle/>
                    <a:p>
                      <a:r>
                        <a:rPr lang="en-GB" sz="2000">
                          <a:solidFill>
                            <a:schemeClr val="tx1">
                              <a:lumMod val="75000"/>
                              <a:lumOff val="25000"/>
                            </a:schemeClr>
                          </a:solidFill>
                        </a:rPr>
                        <a:t>Sector specific</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Transport, nuclear power</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British Transport, Civil Nuclear Constabulary</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Powers at least equal to the territorial forces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262306653"/>
                  </a:ext>
                </a:extLst>
              </a:tr>
              <a:tr h="1552575">
                <a:tc>
                  <a:txBody>
                    <a:bodyPr/>
                    <a:lstStyle/>
                    <a:p>
                      <a:r>
                        <a:rPr lang="en-GB" sz="2000" dirty="0">
                          <a:solidFill>
                            <a:schemeClr val="tx1">
                              <a:lumMod val="75000"/>
                              <a:lumOff val="25000"/>
                            </a:schemeClr>
                          </a:solidFill>
                        </a:rPr>
                        <a:t>Heritage Constabularies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Established. Under previous Acts of Parliament for small geographical areas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Port of Dover Police, Royal Parks Constabulary, Cambridge University Constabulary</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Same powers smaller areas.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345047028"/>
                  </a:ext>
                </a:extLst>
              </a:tr>
              <a:tr h="845601">
                <a:tc>
                  <a:txBody>
                    <a:bodyPr/>
                    <a:lstStyle/>
                    <a:p>
                      <a:r>
                        <a:rPr lang="en-GB" sz="2000" dirty="0">
                          <a:solidFill>
                            <a:schemeClr val="tx1">
                              <a:lumMod val="75000"/>
                              <a:lumOff val="25000"/>
                            </a:schemeClr>
                          </a:solidFill>
                        </a:rPr>
                        <a:t> Armed Services Police</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The policing the armed forces</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MOD Police. Royal Military Police.</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r>
                        <a:rPr lang="en-GB" sz="2000" dirty="0">
                          <a:solidFill>
                            <a:schemeClr val="tx1">
                              <a:lumMod val="75000"/>
                              <a:lumOff val="25000"/>
                            </a:schemeClr>
                          </a:solidFill>
                        </a:rPr>
                        <a:t>Some are civilians, not forces personnel.</a:t>
                      </a:r>
                    </a:p>
                  </a:txBody>
                  <a:tcPr marL="221055" marR="165791" marT="110528" marB="110528">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821172211"/>
                  </a:ext>
                </a:extLst>
              </a:tr>
            </a:tbl>
          </a:graphicData>
        </a:graphic>
      </p:graphicFrame>
      <p:sp>
        <p:nvSpPr>
          <p:cNvPr id="3" name="Rectangle 2">
            <a:extLst>
              <a:ext uri="{FF2B5EF4-FFF2-40B4-BE49-F238E27FC236}">
                <a16:creationId xmlns:a16="http://schemas.microsoft.com/office/drawing/2014/main" id="{A9E277C5-349A-CCA9-ED99-FDA520A7C8CD}"/>
              </a:ext>
            </a:extLst>
          </p:cNvPr>
          <p:cNvSpPr/>
          <p:nvPr/>
        </p:nvSpPr>
        <p:spPr>
          <a:xfrm>
            <a:off x="352425" y="2314575"/>
            <a:ext cx="11477625" cy="9906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08D12D7D-692A-1ABB-CE1A-95FD804F9326}"/>
              </a:ext>
            </a:extLst>
          </p:cNvPr>
          <p:cNvSpPr/>
          <p:nvPr/>
        </p:nvSpPr>
        <p:spPr>
          <a:xfrm>
            <a:off x="361951" y="3429000"/>
            <a:ext cx="11477625" cy="856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406A00D4-0130-99DF-3121-87699852B7FC}"/>
              </a:ext>
            </a:extLst>
          </p:cNvPr>
          <p:cNvSpPr/>
          <p:nvPr/>
        </p:nvSpPr>
        <p:spPr>
          <a:xfrm>
            <a:off x="352424" y="4367776"/>
            <a:ext cx="11477625" cy="14039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FC0B1839-E2B8-0713-15D8-387AE43750FF}"/>
              </a:ext>
            </a:extLst>
          </p:cNvPr>
          <p:cNvSpPr/>
          <p:nvPr/>
        </p:nvSpPr>
        <p:spPr>
          <a:xfrm>
            <a:off x="352424" y="5853677"/>
            <a:ext cx="11477625" cy="7562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723E093C-4BD5-9D02-CCED-54FC396DA66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2222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ppt_x"/>
                                          </p:val>
                                        </p:tav>
                                      </p:tavLst>
                                    </p:anim>
                                    <p:anim calcmode="lin" valueType="num">
                                      <p:cBhvr additive="base">
                                        <p:cTn id="13" dur="500"/>
                                        <p:tgtEl>
                                          <p:spTgt spid="4"/>
                                        </p:tgtEl>
                                        <p:attrNameLst>
                                          <p:attrName>ppt_y</p:attrName>
                                        </p:attrNameLst>
                                      </p:cBhvr>
                                      <p:tavLst>
                                        <p:tav tm="0">
                                          <p:val>
                                            <p:strVal val="ppt_y"/>
                                          </p:val>
                                        </p:tav>
                                        <p:tav tm="100000">
                                          <p:val>
                                            <p:strVal val="1+ppt_h/2"/>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7"/>
                                        </p:tgtEl>
                                        <p:attrNameLst>
                                          <p:attrName>ppt_x</p:attrName>
                                        </p:attrNameLst>
                                      </p:cBhvr>
                                      <p:tavLst>
                                        <p:tav tm="0">
                                          <p:val>
                                            <p:strVal val="ppt_x"/>
                                          </p:val>
                                        </p:tav>
                                        <p:tav tm="100000">
                                          <p:val>
                                            <p:strVal val="ppt_x"/>
                                          </p:val>
                                        </p:tav>
                                      </p:tavLst>
                                    </p:anim>
                                    <p:anim calcmode="lin" valueType="num">
                                      <p:cBhvr additive="base">
                                        <p:cTn id="25" dur="500"/>
                                        <p:tgtEl>
                                          <p:spTgt spid="7"/>
                                        </p:tgtEl>
                                        <p:attrNameLst>
                                          <p:attrName>ppt_y</p:attrName>
                                        </p:attrNameLst>
                                      </p:cBhvr>
                                      <p:tavLst>
                                        <p:tav tm="0">
                                          <p:val>
                                            <p:strVal val="ppt_y"/>
                                          </p:val>
                                        </p:tav>
                                        <p:tav tm="100000">
                                          <p:val>
                                            <p:strVal val="1+ppt_h/2"/>
                                          </p:val>
                                        </p:tav>
                                      </p:tavLst>
                                    </p:anim>
                                    <p:set>
                                      <p:cBhvr>
                                        <p:cTn id="26"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FB2122-BEA4-48CF-83A3-21FF3E847FC5}"/>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Law Enforcement</a:t>
            </a:r>
          </a:p>
        </p:txBody>
      </p:sp>
      <p:graphicFrame>
        <p:nvGraphicFramePr>
          <p:cNvPr id="5" name="Content Placeholder 4">
            <a:extLst>
              <a:ext uri="{FF2B5EF4-FFF2-40B4-BE49-F238E27FC236}">
                <a16:creationId xmlns:a16="http://schemas.microsoft.com/office/drawing/2014/main" id="{7E3D812E-29C5-A6FA-5B6F-ECF5E7A6A4FE}"/>
              </a:ext>
            </a:extLst>
          </p:cNvPr>
          <p:cNvGraphicFramePr>
            <a:graphicFrameLocks noGrp="1"/>
          </p:cNvGraphicFramePr>
          <p:nvPr>
            <p:ph idx="1"/>
          </p:nvPr>
        </p:nvGraphicFramePr>
        <p:xfrm>
          <a:off x="632084" y="1602945"/>
          <a:ext cx="10927831" cy="4841920"/>
        </p:xfrm>
        <a:graphic>
          <a:graphicData uri="http://schemas.openxmlformats.org/drawingml/2006/table">
            <a:tbl>
              <a:tblPr firstRow="1" bandRow="1">
                <a:tableStyleId>{5940675A-B579-460E-94D1-54222C63F5DA}</a:tableStyleId>
              </a:tblPr>
              <a:tblGrid>
                <a:gridCol w="2699161">
                  <a:extLst>
                    <a:ext uri="{9D8B030D-6E8A-4147-A177-3AD203B41FA5}">
                      <a16:colId xmlns:a16="http://schemas.microsoft.com/office/drawing/2014/main" val="594973139"/>
                    </a:ext>
                  </a:extLst>
                </a:gridCol>
                <a:gridCol w="2752907">
                  <a:extLst>
                    <a:ext uri="{9D8B030D-6E8A-4147-A177-3AD203B41FA5}">
                      <a16:colId xmlns:a16="http://schemas.microsoft.com/office/drawing/2014/main" val="406596730"/>
                    </a:ext>
                  </a:extLst>
                </a:gridCol>
                <a:gridCol w="2699161">
                  <a:extLst>
                    <a:ext uri="{9D8B030D-6E8A-4147-A177-3AD203B41FA5}">
                      <a16:colId xmlns:a16="http://schemas.microsoft.com/office/drawing/2014/main" val="3839820366"/>
                    </a:ext>
                  </a:extLst>
                </a:gridCol>
                <a:gridCol w="2776602">
                  <a:extLst>
                    <a:ext uri="{9D8B030D-6E8A-4147-A177-3AD203B41FA5}">
                      <a16:colId xmlns:a16="http://schemas.microsoft.com/office/drawing/2014/main" val="3913886719"/>
                    </a:ext>
                  </a:extLst>
                </a:gridCol>
              </a:tblGrid>
              <a:tr h="317993">
                <a:tc>
                  <a:txBody>
                    <a:bodyPr/>
                    <a:lstStyle/>
                    <a:p>
                      <a:r>
                        <a:rPr lang="en-GB" sz="2400" b="1"/>
                        <a:t>Type</a:t>
                      </a:r>
                    </a:p>
                  </a:txBody>
                  <a:tcPr marL="72271" marR="72271" marT="36136" marB="36136"/>
                </a:tc>
                <a:tc>
                  <a:txBody>
                    <a:bodyPr/>
                    <a:lstStyle/>
                    <a:p>
                      <a:r>
                        <a:rPr lang="en-GB" sz="2400" b="1"/>
                        <a:t>Description</a:t>
                      </a:r>
                    </a:p>
                  </a:txBody>
                  <a:tcPr marL="72271" marR="72271" marT="36136" marB="36136"/>
                </a:tc>
                <a:tc>
                  <a:txBody>
                    <a:bodyPr/>
                    <a:lstStyle/>
                    <a:p>
                      <a:r>
                        <a:rPr lang="en-GB" sz="2400" b="1"/>
                        <a:t>Examples</a:t>
                      </a:r>
                    </a:p>
                  </a:txBody>
                  <a:tcPr marL="72271" marR="72271" marT="36136" marB="36136"/>
                </a:tc>
                <a:tc>
                  <a:txBody>
                    <a:bodyPr/>
                    <a:lstStyle/>
                    <a:p>
                      <a:r>
                        <a:rPr lang="en-GB" sz="2400" b="1" dirty="0"/>
                        <a:t>Comments</a:t>
                      </a:r>
                    </a:p>
                  </a:txBody>
                  <a:tcPr marL="72271" marR="72271" marT="36136" marB="36136"/>
                </a:tc>
                <a:extLst>
                  <a:ext uri="{0D108BD9-81ED-4DB2-BD59-A6C34878D82A}">
                    <a16:rowId xmlns:a16="http://schemas.microsoft.com/office/drawing/2014/main" val="4097706512"/>
                  </a:ext>
                </a:extLst>
              </a:tr>
              <a:tr h="968433">
                <a:tc>
                  <a:txBody>
                    <a:bodyPr/>
                    <a:lstStyle/>
                    <a:p>
                      <a:r>
                        <a:rPr lang="en-GB" sz="1800" dirty="0"/>
                        <a:t>Agencies</a:t>
                      </a:r>
                    </a:p>
                  </a:txBody>
                  <a:tcPr marL="72271" marR="72271" marT="36136" marB="36136"/>
                </a:tc>
                <a:tc>
                  <a:txBody>
                    <a:bodyPr/>
                    <a:lstStyle/>
                    <a:p>
                      <a:r>
                        <a:rPr lang="en-GB" sz="1800" dirty="0"/>
                        <a:t>Home Office or non statutory bodies with extensive powers of search, detention, arrest and investigation</a:t>
                      </a:r>
                    </a:p>
                  </a:txBody>
                  <a:tcPr marL="72271" marR="72271" marT="36136" marB="36136"/>
                </a:tc>
                <a:tc>
                  <a:txBody>
                    <a:bodyPr/>
                    <a:lstStyle/>
                    <a:p>
                      <a:r>
                        <a:rPr lang="en-GB" sz="1800"/>
                        <a:t>National Crime Agency</a:t>
                      </a:r>
                    </a:p>
                  </a:txBody>
                  <a:tcPr marL="72271" marR="72271" marT="36136" marB="36136"/>
                </a:tc>
                <a:tc>
                  <a:txBody>
                    <a:bodyPr/>
                    <a:lstStyle/>
                    <a:p>
                      <a:r>
                        <a:rPr lang="en-GB" sz="1800"/>
                        <a:t>Now covers many former agencies. Such as the Serious and Organised Crime Agency</a:t>
                      </a:r>
                    </a:p>
                  </a:txBody>
                  <a:tcPr marL="72271" marR="72271" marT="36136" marB="36136"/>
                </a:tc>
                <a:extLst>
                  <a:ext uri="{0D108BD9-81ED-4DB2-BD59-A6C34878D82A}">
                    <a16:rowId xmlns:a16="http://schemas.microsoft.com/office/drawing/2014/main" val="2111139806"/>
                  </a:ext>
                </a:extLst>
              </a:tr>
              <a:tr h="751620">
                <a:tc>
                  <a:txBody>
                    <a:bodyPr/>
                    <a:lstStyle/>
                    <a:p>
                      <a:r>
                        <a:rPr lang="en-GB" sz="1800"/>
                        <a:t>National police units</a:t>
                      </a:r>
                    </a:p>
                  </a:txBody>
                  <a:tcPr marL="72271" marR="72271" marT="36136" marB="36136"/>
                </a:tc>
                <a:tc>
                  <a:txBody>
                    <a:bodyPr/>
                    <a:lstStyle/>
                    <a:p>
                      <a:r>
                        <a:rPr lang="en-GB" sz="1800"/>
                        <a:t> National Police Chiefs Council or CoP-supported units. Specialisms</a:t>
                      </a:r>
                    </a:p>
                  </a:txBody>
                  <a:tcPr marL="72271" marR="72271" marT="36136" marB="36136"/>
                </a:tc>
                <a:tc>
                  <a:txBody>
                    <a:bodyPr/>
                    <a:lstStyle/>
                    <a:p>
                      <a:r>
                        <a:rPr lang="en-GB" sz="1800"/>
                        <a:t>National Wildlife Crime Unit (NWCU), Serious Crime Analysis Section (SCAS)</a:t>
                      </a:r>
                    </a:p>
                  </a:txBody>
                  <a:tcPr marL="72271" marR="72271" marT="36136" marB="36136"/>
                </a:tc>
                <a:tc>
                  <a:txBody>
                    <a:bodyPr/>
                    <a:lstStyle/>
                    <a:p>
                      <a:r>
                        <a:rPr lang="en-GB" sz="1800"/>
                        <a:t>Normally seconded police officers</a:t>
                      </a:r>
                    </a:p>
                  </a:txBody>
                  <a:tcPr marL="72271" marR="72271" marT="36136" marB="36136"/>
                </a:tc>
                <a:extLst>
                  <a:ext uri="{0D108BD9-81ED-4DB2-BD59-A6C34878D82A}">
                    <a16:rowId xmlns:a16="http://schemas.microsoft.com/office/drawing/2014/main" val="1262306653"/>
                  </a:ext>
                </a:extLst>
              </a:tr>
              <a:tr h="751620">
                <a:tc>
                  <a:txBody>
                    <a:bodyPr/>
                    <a:lstStyle/>
                    <a:p>
                      <a:r>
                        <a:rPr lang="en-GB" sz="1800"/>
                        <a:t>Other organisations</a:t>
                      </a:r>
                    </a:p>
                  </a:txBody>
                  <a:tcPr marL="72271" marR="72271" marT="36136" marB="36136"/>
                </a:tc>
                <a:tc>
                  <a:txBody>
                    <a:bodyPr/>
                    <a:lstStyle/>
                    <a:p>
                      <a:r>
                        <a:rPr lang="en-GB" sz="1800"/>
                        <a:t>Non police with limited powers of investigation. Surveillance</a:t>
                      </a:r>
                    </a:p>
                  </a:txBody>
                  <a:tcPr marL="72271" marR="72271" marT="36136" marB="36136"/>
                </a:tc>
                <a:tc>
                  <a:txBody>
                    <a:bodyPr/>
                    <a:lstStyle/>
                    <a:p>
                      <a:r>
                        <a:rPr lang="en-GB" sz="1800"/>
                        <a:t>Local authorities, HMRC, IOPC</a:t>
                      </a:r>
                    </a:p>
                  </a:txBody>
                  <a:tcPr marL="72271" marR="72271" marT="36136" marB="36136"/>
                </a:tc>
                <a:tc>
                  <a:txBody>
                    <a:bodyPr/>
                    <a:lstStyle/>
                    <a:p>
                      <a:r>
                        <a:rPr lang="en-GB" sz="1800"/>
                        <a:t>Reg. Investigatory Powers Act 2000; Investigatory Powers Act 2016</a:t>
                      </a:r>
                    </a:p>
                  </a:txBody>
                  <a:tcPr marL="72271" marR="72271" marT="36136" marB="36136"/>
                </a:tc>
                <a:extLst>
                  <a:ext uri="{0D108BD9-81ED-4DB2-BD59-A6C34878D82A}">
                    <a16:rowId xmlns:a16="http://schemas.microsoft.com/office/drawing/2014/main" val="3345047028"/>
                  </a:ext>
                </a:extLst>
              </a:tr>
              <a:tr h="751620">
                <a:tc>
                  <a:txBody>
                    <a:bodyPr/>
                    <a:lstStyle/>
                    <a:p>
                      <a:r>
                        <a:rPr lang="en-GB" sz="1800" dirty="0"/>
                        <a:t>Other organisations with enforcement or regulatory powers</a:t>
                      </a:r>
                    </a:p>
                  </a:txBody>
                  <a:tcPr marL="72271" marR="72271" marT="36136" marB="36136"/>
                </a:tc>
                <a:tc>
                  <a:txBody>
                    <a:bodyPr/>
                    <a:lstStyle/>
                    <a:p>
                      <a:r>
                        <a:rPr lang="en-GB" sz="1800"/>
                        <a:t>Enforcement of regs.</a:t>
                      </a:r>
                    </a:p>
                  </a:txBody>
                  <a:tcPr marL="72271" marR="72271" marT="36136" marB="36136"/>
                </a:tc>
                <a:tc>
                  <a:txBody>
                    <a:bodyPr/>
                    <a:lstStyle/>
                    <a:p>
                      <a:r>
                        <a:rPr lang="en-GB" sz="1800" dirty="0"/>
                        <a:t>Trading Standards. HSE</a:t>
                      </a:r>
                    </a:p>
                  </a:txBody>
                  <a:tcPr marL="72271" marR="72271" marT="36136" marB="36136"/>
                </a:tc>
                <a:tc>
                  <a:txBody>
                    <a:bodyPr/>
                    <a:lstStyle/>
                    <a:p>
                      <a:r>
                        <a:rPr lang="en-GB" sz="1800" dirty="0"/>
                        <a:t>Can prosecute, usually not arrest</a:t>
                      </a:r>
                    </a:p>
                  </a:txBody>
                  <a:tcPr marL="72271" marR="72271" marT="36136" marB="36136"/>
                </a:tc>
                <a:extLst>
                  <a:ext uri="{0D108BD9-81ED-4DB2-BD59-A6C34878D82A}">
                    <a16:rowId xmlns:a16="http://schemas.microsoft.com/office/drawing/2014/main" val="1821172211"/>
                  </a:ext>
                </a:extLst>
              </a:tr>
            </a:tbl>
          </a:graphicData>
        </a:graphic>
      </p:graphicFrame>
      <p:sp>
        <p:nvSpPr>
          <p:cNvPr id="3" name="Rectangle 2">
            <a:extLst>
              <a:ext uri="{FF2B5EF4-FFF2-40B4-BE49-F238E27FC236}">
                <a16:creationId xmlns:a16="http://schemas.microsoft.com/office/drawing/2014/main" id="{E8DE28FE-4180-5C41-7236-98082E20BF88}"/>
              </a:ext>
            </a:extLst>
          </p:cNvPr>
          <p:cNvSpPr/>
          <p:nvPr/>
        </p:nvSpPr>
        <p:spPr>
          <a:xfrm>
            <a:off x="632083" y="2021011"/>
            <a:ext cx="11477625" cy="14408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DD6D3DFE-D2EC-4FD3-F35B-5F2C4B260AA5}"/>
              </a:ext>
            </a:extLst>
          </p:cNvPr>
          <p:cNvSpPr/>
          <p:nvPr/>
        </p:nvSpPr>
        <p:spPr>
          <a:xfrm>
            <a:off x="632082" y="3488828"/>
            <a:ext cx="11477625" cy="11498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3D9D3FA8-CB29-4478-10D8-B3FFC6EA4D1A}"/>
              </a:ext>
            </a:extLst>
          </p:cNvPr>
          <p:cNvSpPr/>
          <p:nvPr/>
        </p:nvSpPr>
        <p:spPr>
          <a:xfrm>
            <a:off x="632081" y="4665174"/>
            <a:ext cx="11477625" cy="8783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007C86EF-BC4F-91C1-627B-DD21E930923B}"/>
              </a:ext>
            </a:extLst>
          </p:cNvPr>
          <p:cNvSpPr/>
          <p:nvPr/>
        </p:nvSpPr>
        <p:spPr>
          <a:xfrm>
            <a:off x="632080" y="5541407"/>
            <a:ext cx="11477625" cy="8783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C5D178D0-DD77-4B2D-89AB-768B2A07748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879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ppt_x"/>
                                          </p:val>
                                        </p:tav>
                                      </p:tavLst>
                                    </p:anim>
                                    <p:anim calcmode="lin" valueType="num">
                                      <p:cBhvr additive="base">
                                        <p:cTn id="13" dur="500"/>
                                        <p:tgtEl>
                                          <p:spTgt spid="4"/>
                                        </p:tgtEl>
                                        <p:attrNameLst>
                                          <p:attrName>ppt_y</p:attrName>
                                        </p:attrNameLst>
                                      </p:cBhvr>
                                      <p:tavLst>
                                        <p:tav tm="0">
                                          <p:val>
                                            <p:strVal val="ppt_y"/>
                                          </p:val>
                                        </p:tav>
                                        <p:tav tm="100000">
                                          <p:val>
                                            <p:strVal val="1+ppt_h/2"/>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7"/>
                                        </p:tgtEl>
                                        <p:attrNameLst>
                                          <p:attrName>ppt_x</p:attrName>
                                        </p:attrNameLst>
                                      </p:cBhvr>
                                      <p:tavLst>
                                        <p:tav tm="0">
                                          <p:val>
                                            <p:strVal val="ppt_x"/>
                                          </p:val>
                                        </p:tav>
                                        <p:tav tm="100000">
                                          <p:val>
                                            <p:strVal val="ppt_x"/>
                                          </p:val>
                                        </p:tav>
                                      </p:tavLst>
                                    </p:anim>
                                    <p:anim calcmode="lin" valueType="num">
                                      <p:cBhvr additive="base">
                                        <p:cTn id="25" dur="500"/>
                                        <p:tgtEl>
                                          <p:spTgt spid="7"/>
                                        </p:tgtEl>
                                        <p:attrNameLst>
                                          <p:attrName>ppt_y</p:attrName>
                                        </p:attrNameLst>
                                      </p:cBhvr>
                                      <p:tavLst>
                                        <p:tav tm="0">
                                          <p:val>
                                            <p:strVal val="ppt_y"/>
                                          </p:val>
                                        </p:tav>
                                        <p:tav tm="100000">
                                          <p:val>
                                            <p:strVal val="1+ppt_h/2"/>
                                          </p:val>
                                        </p:tav>
                                      </p:tavLst>
                                    </p:anim>
                                    <p:set>
                                      <p:cBhvr>
                                        <p:cTn id="26"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FB2122-BEA4-48CF-83A3-21FF3E847FC5}"/>
              </a:ext>
            </a:extLst>
          </p:cNvPr>
          <p:cNvSpPr>
            <a:spLocks noGrp="1"/>
          </p:cNvSpPr>
          <p:nvPr>
            <p:ph type="title"/>
          </p:nvPr>
        </p:nvSpPr>
        <p:spPr>
          <a:xfrm>
            <a:off x="1371597" y="348865"/>
            <a:ext cx="10044023" cy="877729"/>
          </a:xfrm>
        </p:spPr>
        <p:txBody>
          <a:bodyPr anchor="ctr">
            <a:noAutofit/>
          </a:bodyPr>
          <a:lstStyle/>
          <a:p>
            <a:r>
              <a:rPr lang="en-GB" sz="6000" dirty="0">
                <a:solidFill>
                  <a:srgbClr val="FFFFFF"/>
                </a:solidFill>
              </a:rPr>
              <a:t>Law Enforcement</a:t>
            </a:r>
          </a:p>
        </p:txBody>
      </p:sp>
      <p:graphicFrame>
        <p:nvGraphicFramePr>
          <p:cNvPr id="5" name="Content Placeholder 4">
            <a:extLst>
              <a:ext uri="{FF2B5EF4-FFF2-40B4-BE49-F238E27FC236}">
                <a16:creationId xmlns:a16="http://schemas.microsoft.com/office/drawing/2014/main" id="{7E3D812E-29C5-A6FA-5B6F-ECF5E7A6A4FE}"/>
              </a:ext>
            </a:extLst>
          </p:cNvPr>
          <p:cNvGraphicFramePr>
            <a:graphicFrameLocks noGrp="1"/>
          </p:cNvGraphicFramePr>
          <p:nvPr>
            <p:ph idx="1"/>
          </p:nvPr>
        </p:nvGraphicFramePr>
        <p:xfrm>
          <a:off x="632084" y="1758655"/>
          <a:ext cx="10927831" cy="4149668"/>
        </p:xfrm>
        <a:graphic>
          <a:graphicData uri="http://schemas.openxmlformats.org/drawingml/2006/table">
            <a:tbl>
              <a:tblPr firstRow="1" bandRow="1">
                <a:tableStyleId>{5940675A-B579-460E-94D1-54222C63F5DA}</a:tableStyleId>
              </a:tblPr>
              <a:tblGrid>
                <a:gridCol w="2699161">
                  <a:extLst>
                    <a:ext uri="{9D8B030D-6E8A-4147-A177-3AD203B41FA5}">
                      <a16:colId xmlns:a16="http://schemas.microsoft.com/office/drawing/2014/main" val="594973139"/>
                    </a:ext>
                  </a:extLst>
                </a:gridCol>
                <a:gridCol w="2752907">
                  <a:extLst>
                    <a:ext uri="{9D8B030D-6E8A-4147-A177-3AD203B41FA5}">
                      <a16:colId xmlns:a16="http://schemas.microsoft.com/office/drawing/2014/main" val="406596730"/>
                    </a:ext>
                  </a:extLst>
                </a:gridCol>
                <a:gridCol w="2699161">
                  <a:extLst>
                    <a:ext uri="{9D8B030D-6E8A-4147-A177-3AD203B41FA5}">
                      <a16:colId xmlns:a16="http://schemas.microsoft.com/office/drawing/2014/main" val="3839820366"/>
                    </a:ext>
                  </a:extLst>
                </a:gridCol>
                <a:gridCol w="2776602">
                  <a:extLst>
                    <a:ext uri="{9D8B030D-6E8A-4147-A177-3AD203B41FA5}">
                      <a16:colId xmlns:a16="http://schemas.microsoft.com/office/drawing/2014/main" val="3913886719"/>
                    </a:ext>
                  </a:extLst>
                </a:gridCol>
              </a:tblGrid>
              <a:tr h="317993">
                <a:tc>
                  <a:txBody>
                    <a:bodyPr/>
                    <a:lstStyle/>
                    <a:p>
                      <a:r>
                        <a:rPr lang="en-GB" sz="2400" b="0"/>
                        <a:t>Type</a:t>
                      </a:r>
                    </a:p>
                  </a:txBody>
                  <a:tcPr marL="72271" marR="72271" marT="36136" marB="36136"/>
                </a:tc>
                <a:tc>
                  <a:txBody>
                    <a:bodyPr/>
                    <a:lstStyle/>
                    <a:p>
                      <a:r>
                        <a:rPr lang="en-GB" sz="2400" b="0"/>
                        <a:t>Description</a:t>
                      </a:r>
                    </a:p>
                  </a:txBody>
                  <a:tcPr marL="72271" marR="72271" marT="36136" marB="36136"/>
                </a:tc>
                <a:tc>
                  <a:txBody>
                    <a:bodyPr/>
                    <a:lstStyle/>
                    <a:p>
                      <a:r>
                        <a:rPr lang="en-GB" sz="2400" b="0"/>
                        <a:t>Examples</a:t>
                      </a:r>
                    </a:p>
                  </a:txBody>
                  <a:tcPr marL="72271" marR="72271" marT="36136" marB="36136"/>
                </a:tc>
                <a:tc>
                  <a:txBody>
                    <a:bodyPr/>
                    <a:lstStyle/>
                    <a:p>
                      <a:r>
                        <a:rPr lang="en-GB" sz="2400" b="0" dirty="0"/>
                        <a:t>Comments</a:t>
                      </a:r>
                    </a:p>
                  </a:txBody>
                  <a:tcPr marL="72271" marR="72271" marT="36136" marB="36136"/>
                </a:tc>
                <a:extLst>
                  <a:ext uri="{0D108BD9-81ED-4DB2-BD59-A6C34878D82A}">
                    <a16:rowId xmlns:a16="http://schemas.microsoft.com/office/drawing/2014/main" val="4097706512"/>
                  </a:ext>
                </a:extLst>
              </a:tr>
              <a:tr h="968433">
                <a:tc>
                  <a:txBody>
                    <a:bodyPr/>
                    <a:lstStyle/>
                    <a:p>
                      <a:r>
                        <a:rPr lang="en-GB" sz="2000" dirty="0"/>
                        <a:t>Other emergency services</a:t>
                      </a:r>
                    </a:p>
                  </a:txBody>
                  <a:tcPr marL="72271" marR="72271" marT="36136" marB="36136"/>
                </a:tc>
                <a:tc>
                  <a:txBody>
                    <a:bodyPr/>
                    <a:lstStyle/>
                    <a:p>
                      <a:r>
                        <a:rPr lang="en-GB" sz="2000" dirty="0"/>
                        <a:t>Other than police re. fire, collisions, apparent accidents</a:t>
                      </a:r>
                    </a:p>
                  </a:txBody>
                  <a:tcPr marL="72271" marR="72271" marT="36136" marB="36136"/>
                </a:tc>
                <a:tc>
                  <a:txBody>
                    <a:bodyPr/>
                    <a:lstStyle/>
                    <a:p>
                      <a:r>
                        <a:rPr lang="en-GB" sz="2000" dirty="0"/>
                        <a:t>Fire and Rescue Services</a:t>
                      </a:r>
                    </a:p>
                  </a:txBody>
                  <a:tcPr marL="72271" marR="72271" marT="36136" marB="36136"/>
                </a:tc>
                <a:tc>
                  <a:txBody>
                    <a:bodyPr/>
                    <a:lstStyle/>
                    <a:p>
                      <a:r>
                        <a:rPr lang="en-GB" sz="2000" dirty="0"/>
                        <a:t>Some powers of interventions</a:t>
                      </a:r>
                    </a:p>
                  </a:txBody>
                  <a:tcPr marL="72271" marR="72271" marT="36136" marB="36136"/>
                </a:tc>
                <a:extLst>
                  <a:ext uri="{0D108BD9-81ED-4DB2-BD59-A6C34878D82A}">
                    <a16:rowId xmlns:a16="http://schemas.microsoft.com/office/drawing/2014/main" val="2111139806"/>
                  </a:ext>
                </a:extLst>
              </a:tr>
              <a:tr h="751620">
                <a:tc>
                  <a:txBody>
                    <a:bodyPr/>
                    <a:lstStyle/>
                    <a:p>
                      <a:r>
                        <a:rPr lang="en-GB" sz="2000" dirty="0"/>
                        <a:t>Private security or investigatory services</a:t>
                      </a:r>
                    </a:p>
                  </a:txBody>
                  <a:tcPr marL="72271" marR="72271" marT="36136" marB="36136"/>
                </a:tc>
                <a:tc>
                  <a:txBody>
                    <a:bodyPr/>
                    <a:lstStyle/>
                    <a:p>
                      <a:r>
                        <a:rPr lang="en-GB" sz="2000" dirty="0"/>
                        <a:t>Private security companies</a:t>
                      </a:r>
                    </a:p>
                  </a:txBody>
                  <a:tcPr marL="72271" marR="72271" marT="36136" marB="36136"/>
                </a:tc>
                <a:tc>
                  <a:txBody>
                    <a:bodyPr/>
                    <a:lstStyle/>
                    <a:p>
                      <a:r>
                        <a:rPr lang="en-GB" sz="2000" dirty="0"/>
                        <a:t>Security guards, private detectives, debt collectors</a:t>
                      </a:r>
                    </a:p>
                  </a:txBody>
                  <a:tcPr marL="72271" marR="72271" marT="36136" marB="36136"/>
                </a:tc>
                <a:tc>
                  <a:txBody>
                    <a:bodyPr/>
                    <a:lstStyle/>
                    <a:p>
                      <a:r>
                        <a:rPr lang="en-GB" sz="2000" dirty="0"/>
                        <a:t>Sometimes licenses are required e.g. doormen and women</a:t>
                      </a:r>
                    </a:p>
                  </a:txBody>
                  <a:tcPr marL="72271" marR="72271" marT="36136" marB="36136"/>
                </a:tc>
                <a:extLst>
                  <a:ext uri="{0D108BD9-81ED-4DB2-BD59-A6C34878D82A}">
                    <a16:rowId xmlns:a16="http://schemas.microsoft.com/office/drawing/2014/main" val="1262306653"/>
                  </a:ext>
                </a:extLst>
              </a:tr>
              <a:tr h="751620">
                <a:tc>
                  <a:txBody>
                    <a:bodyPr/>
                    <a:lstStyle/>
                    <a:p>
                      <a:r>
                        <a:rPr lang="en-GB" sz="2000" dirty="0"/>
                        <a:t>Informal policing</a:t>
                      </a:r>
                    </a:p>
                  </a:txBody>
                  <a:tcPr marL="72271" marR="72271" marT="36136" marB="36136"/>
                </a:tc>
                <a:tc>
                  <a:txBody>
                    <a:bodyPr/>
                    <a:lstStyle/>
                    <a:p>
                      <a:r>
                        <a:rPr lang="en-GB" sz="2000" dirty="0"/>
                        <a:t>Social control as a secondary occupational responsibility</a:t>
                      </a:r>
                    </a:p>
                  </a:txBody>
                  <a:tcPr marL="72271" marR="72271" marT="36136" marB="36136"/>
                </a:tc>
                <a:tc>
                  <a:txBody>
                    <a:bodyPr/>
                    <a:lstStyle/>
                    <a:p>
                      <a:r>
                        <a:rPr lang="en-GB" sz="2000" dirty="0"/>
                        <a:t>Teachers, park rangers, bus drivers, social workers</a:t>
                      </a:r>
                    </a:p>
                  </a:txBody>
                  <a:tcPr marL="72271" marR="72271" marT="36136" marB="36136"/>
                </a:tc>
                <a:tc>
                  <a:txBody>
                    <a:bodyPr/>
                    <a:lstStyle/>
                    <a:p>
                      <a:r>
                        <a:rPr lang="en-GB" sz="2000" dirty="0"/>
                        <a:t>No powers beyond those of civilians</a:t>
                      </a:r>
                    </a:p>
                  </a:txBody>
                  <a:tcPr marL="72271" marR="72271" marT="36136" marB="36136"/>
                </a:tc>
                <a:extLst>
                  <a:ext uri="{0D108BD9-81ED-4DB2-BD59-A6C34878D82A}">
                    <a16:rowId xmlns:a16="http://schemas.microsoft.com/office/drawing/2014/main" val="3345047028"/>
                  </a:ext>
                </a:extLst>
              </a:tr>
              <a:tr h="751620">
                <a:tc>
                  <a:txBody>
                    <a:bodyPr/>
                    <a:lstStyle/>
                    <a:p>
                      <a:endParaRPr lang="en-GB" sz="1800"/>
                    </a:p>
                  </a:txBody>
                  <a:tcPr marL="72271" marR="72271" marT="36136" marB="36136"/>
                </a:tc>
                <a:tc>
                  <a:txBody>
                    <a:bodyPr/>
                    <a:lstStyle/>
                    <a:p>
                      <a:endParaRPr lang="en-GB" sz="1800"/>
                    </a:p>
                  </a:txBody>
                  <a:tcPr marL="72271" marR="72271" marT="36136" marB="36136"/>
                </a:tc>
                <a:tc>
                  <a:txBody>
                    <a:bodyPr/>
                    <a:lstStyle/>
                    <a:p>
                      <a:endParaRPr lang="en-GB" sz="1800" dirty="0"/>
                    </a:p>
                  </a:txBody>
                  <a:tcPr marL="72271" marR="72271" marT="36136" marB="36136"/>
                </a:tc>
                <a:tc>
                  <a:txBody>
                    <a:bodyPr/>
                    <a:lstStyle/>
                    <a:p>
                      <a:endParaRPr lang="en-GB" sz="1800" dirty="0"/>
                    </a:p>
                  </a:txBody>
                  <a:tcPr marL="72271" marR="72271" marT="36136" marB="36136"/>
                </a:tc>
                <a:extLst>
                  <a:ext uri="{0D108BD9-81ED-4DB2-BD59-A6C34878D82A}">
                    <a16:rowId xmlns:a16="http://schemas.microsoft.com/office/drawing/2014/main" val="1821172211"/>
                  </a:ext>
                </a:extLst>
              </a:tr>
            </a:tbl>
          </a:graphicData>
        </a:graphic>
      </p:graphicFrame>
      <p:sp>
        <p:nvSpPr>
          <p:cNvPr id="3" name="Rectangle 2">
            <a:extLst>
              <a:ext uri="{FF2B5EF4-FFF2-40B4-BE49-F238E27FC236}">
                <a16:creationId xmlns:a16="http://schemas.microsoft.com/office/drawing/2014/main" id="{F7BEE26A-CA0B-6A32-93DE-BCDA862827BF}"/>
              </a:ext>
            </a:extLst>
          </p:cNvPr>
          <p:cNvSpPr/>
          <p:nvPr/>
        </p:nvSpPr>
        <p:spPr>
          <a:xfrm>
            <a:off x="632082" y="2222150"/>
            <a:ext cx="11477625" cy="918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5157ABD1-1185-1146-F723-A33F295BBA16}"/>
              </a:ext>
            </a:extLst>
          </p:cNvPr>
          <p:cNvSpPr/>
          <p:nvPr/>
        </p:nvSpPr>
        <p:spPr>
          <a:xfrm>
            <a:off x="632082" y="3192004"/>
            <a:ext cx="11477625" cy="918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CDA72B07-3C64-7A9A-C5CF-5CF1FA523E1B}"/>
              </a:ext>
            </a:extLst>
          </p:cNvPr>
          <p:cNvSpPr/>
          <p:nvPr/>
        </p:nvSpPr>
        <p:spPr>
          <a:xfrm>
            <a:off x="654795" y="4161858"/>
            <a:ext cx="11477625" cy="918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E31CDCDC-F40D-A4DE-DAAE-610694372A5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02851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4"/>
                                        </p:tgtEl>
                                        <p:attrNameLst>
                                          <p:attrName>ppt_x</p:attrName>
                                        </p:attrNameLst>
                                      </p:cBhvr>
                                      <p:tavLst>
                                        <p:tav tm="0">
                                          <p:val>
                                            <p:strVal val="ppt_x"/>
                                          </p:val>
                                        </p:tav>
                                        <p:tav tm="100000">
                                          <p:val>
                                            <p:strVal val="ppt_x"/>
                                          </p:val>
                                        </p:tav>
                                      </p:tavLst>
                                    </p:anim>
                                    <p:anim calcmode="lin" valueType="num">
                                      <p:cBhvr additive="base">
                                        <p:cTn id="13" dur="500"/>
                                        <p:tgtEl>
                                          <p:spTgt spid="4"/>
                                        </p:tgtEl>
                                        <p:attrNameLst>
                                          <p:attrName>ppt_y</p:attrName>
                                        </p:attrNameLst>
                                      </p:cBhvr>
                                      <p:tavLst>
                                        <p:tav tm="0">
                                          <p:val>
                                            <p:strVal val="ppt_y"/>
                                          </p:val>
                                        </p:tav>
                                        <p:tav tm="100000">
                                          <p:val>
                                            <p:strVal val="1+ppt_h/2"/>
                                          </p:val>
                                        </p:tav>
                                      </p:tavLst>
                                    </p:anim>
                                    <p:set>
                                      <p:cBhvr>
                                        <p:cTn id="14" dur="1" fill="hold">
                                          <p:stCondLst>
                                            <p:cond delay="499"/>
                                          </p:stCondLst>
                                        </p:cTn>
                                        <p:tgtEl>
                                          <p:spTgt spid="4"/>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F3550-B4A1-92CC-15F0-5416F42CDFEF}"/>
              </a:ext>
            </a:extLst>
          </p:cNvPr>
          <p:cNvSpPr>
            <a:spLocks noGrp="1"/>
          </p:cNvSpPr>
          <p:nvPr>
            <p:ph type="title"/>
          </p:nvPr>
        </p:nvSpPr>
        <p:spPr/>
        <p:txBody>
          <a:bodyPr/>
          <a:lstStyle/>
          <a:p>
            <a:r>
              <a:rPr lang="en-GB" dirty="0"/>
              <a:t>An Extended Family of Linked Support</a:t>
            </a:r>
          </a:p>
        </p:txBody>
      </p:sp>
      <p:sp>
        <p:nvSpPr>
          <p:cNvPr id="3" name="Content Placeholder 2">
            <a:extLst>
              <a:ext uri="{FF2B5EF4-FFF2-40B4-BE49-F238E27FC236}">
                <a16:creationId xmlns:a16="http://schemas.microsoft.com/office/drawing/2014/main" id="{9DE63189-85B3-8FE9-BE7A-84C17B535E8E}"/>
              </a:ext>
            </a:extLst>
          </p:cNvPr>
          <p:cNvSpPr>
            <a:spLocks noGrp="1"/>
          </p:cNvSpPr>
          <p:nvPr>
            <p:ph idx="1"/>
          </p:nvPr>
        </p:nvSpPr>
        <p:spPr>
          <a:xfrm>
            <a:off x="838200" y="1825624"/>
            <a:ext cx="4796790" cy="4784725"/>
          </a:xfrm>
        </p:spPr>
        <p:txBody>
          <a:bodyPr>
            <a:normAutofit/>
          </a:bodyPr>
          <a:lstStyle/>
          <a:p>
            <a:r>
              <a:rPr lang="en-GB" dirty="0"/>
              <a:t>Special Constables</a:t>
            </a:r>
          </a:p>
          <a:p>
            <a:r>
              <a:rPr lang="en-GB" dirty="0"/>
              <a:t>Police staff and volunteers</a:t>
            </a:r>
          </a:p>
          <a:p>
            <a:r>
              <a:rPr lang="en-GB" dirty="0"/>
              <a:t>Non-territorial forces</a:t>
            </a:r>
          </a:p>
          <a:p>
            <a:r>
              <a:rPr lang="en-GB" dirty="0"/>
              <a:t>Police Community Support Officers (PCSOs)</a:t>
            </a:r>
          </a:p>
          <a:p>
            <a:r>
              <a:rPr lang="en-GB" dirty="0"/>
              <a:t>Other agencies like Councils, HMRC, Border Force, Child Exploitation and Online Protection (CEOP)</a:t>
            </a:r>
          </a:p>
        </p:txBody>
      </p:sp>
      <p:sp>
        <p:nvSpPr>
          <p:cNvPr id="5" name="TextBox 4">
            <a:extLst>
              <a:ext uri="{FF2B5EF4-FFF2-40B4-BE49-F238E27FC236}">
                <a16:creationId xmlns:a16="http://schemas.microsoft.com/office/drawing/2014/main" id="{BDCB2C67-8391-DC52-CBD7-DB30CC67C42D}"/>
              </a:ext>
            </a:extLst>
          </p:cNvPr>
          <p:cNvSpPr txBox="1"/>
          <p:nvPr/>
        </p:nvSpPr>
        <p:spPr>
          <a:xfrm>
            <a:off x="5634990" y="1400175"/>
            <a:ext cx="6118860" cy="4585871"/>
          </a:xfrm>
          <a:prstGeom prst="rect">
            <a:avLst/>
          </a:prstGeom>
          <a:solidFill>
            <a:srgbClr val="7030A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Calibri" panose="020F0502020204030204"/>
                <a:ea typeface="+mn-ea"/>
                <a:cs typeface="+mn-cs"/>
              </a:rPr>
              <a:t>Regulatory Bodies: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Health and Safety Executive (HSE)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Trading Standards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National Society for the Prevention of Cruelty to Children (NSPCC)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Royal Society for the Protection of Animals (RSPCA)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Royal Society for the Protection of Birds (RSPB)</a:t>
            </a:r>
          </a:p>
        </p:txBody>
      </p:sp>
      <p:sp>
        <p:nvSpPr>
          <p:cNvPr id="4" name="Slide Number Placeholder 3">
            <a:extLst>
              <a:ext uri="{FF2B5EF4-FFF2-40B4-BE49-F238E27FC236}">
                <a16:creationId xmlns:a16="http://schemas.microsoft.com/office/drawing/2014/main" id="{1AE4E923-A289-8D73-79ED-CCB6E9702A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342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1000"/>
                                        <p:tgtEl>
                                          <p:spTgt spid="5"/>
                                        </p:tgtEl>
                                      </p:cBhvr>
                                    </p:animEffect>
                                    <p:anim calcmode="lin" valueType="num">
                                      <p:cBhvr>
                                        <p:cTn id="38" dur="1000" fill="hold"/>
                                        <p:tgtEl>
                                          <p:spTgt spid="5"/>
                                        </p:tgtEl>
                                        <p:attrNameLst>
                                          <p:attrName>ppt_x</p:attrName>
                                        </p:attrNameLst>
                                      </p:cBhvr>
                                      <p:tavLst>
                                        <p:tav tm="0">
                                          <p:val>
                                            <p:strVal val="#ppt_x"/>
                                          </p:val>
                                        </p:tav>
                                        <p:tav tm="100000">
                                          <p:val>
                                            <p:strVal val="#ppt_x"/>
                                          </p:val>
                                        </p:tav>
                                      </p:tavLst>
                                    </p:anim>
                                    <p:anim calcmode="lin" valueType="num">
                                      <p:cBhvr>
                                        <p:cTn id="3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5433-0D91-6977-E6E5-418B52ED9FB6}"/>
              </a:ext>
            </a:extLst>
          </p:cNvPr>
          <p:cNvSpPr>
            <a:spLocks noGrp="1"/>
          </p:cNvSpPr>
          <p:nvPr>
            <p:ph type="title"/>
          </p:nvPr>
        </p:nvSpPr>
        <p:spPr/>
        <p:txBody>
          <a:bodyPr/>
          <a:lstStyle/>
          <a:p>
            <a:r>
              <a:rPr lang="en-GB" dirty="0"/>
              <a:t>Extended Family</a:t>
            </a:r>
          </a:p>
        </p:txBody>
      </p:sp>
      <p:sp>
        <p:nvSpPr>
          <p:cNvPr id="3" name="Content Placeholder 2">
            <a:extLst>
              <a:ext uri="{FF2B5EF4-FFF2-40B4-BE49-F238E27FC236}">
                <a16:creationId xmlns:a16="http://schemas.microsoft.com/office/drawing/2014/main" id="{64314EA6-F17A-A374-DC86-C0BD25CA4D2C}"/>
              </a:ext>
            </a:extLst>
          </p:cNvPr>
          <p:cNvSpPr>
            <a:spLocks noGrp="1"/>
          </p:cNvSpPr>
          <p:nvPr>
            <p:ph idx="1"/>
          </p:nvPr>
        </p:nvSpPr>
        <p:spPr>
          <a:xfrm>
            <a:off x="838200" y="1825625"/>
            <a:ext cx="5562600" cy="4351338"/>
          </a:xfrm>
        </p:spPr>
        <p:txBody>
          <a:bodyPr/>
          <a:lstStyle/>
          <a:p>
            <a:r>
              <a:rPr lang="en-GB" sz="3200" dirty="0"/>
              <a:t>Private sector: contracts awarded e.g. CCTV, equipment, major developments</a:t>
            </a:r>
          </a:p>
          <a:p>
            <a:r>
              <a:rPr lang="en-GB" sz="3200" dirty="0"/>
              <a:t>Neighbourhood Watch</a:t>
            </a:r>
          </a:p>
          <a:p>
            <a:r>
              <a:rPr lang="en-GB" sz="3200" dirty="0"/>
              <a:t>Volunteer roles in police work: Police Service Volunteers (PSV)</a:t>
            </a:r>
          </a:p>
          <a:p>
            <a:r>
              <a:rPr lang="en-GB" sz="3200" dirty="0"/>
              <a:t>Swansea Help Point</a:t>
            </a:r>
          </a:p>
          <a:p>
            <a:endParaRPr lang="en-GB" sz="3200" dirty="0"/>
          </a:p>
          <a:p>
            <a:endParaRPr lang="en-GB" dirty="0"/>
          </a:p>
        </p:txBody>
      </p:sp>
      <p:pic>
        <p:nvPicPr>
          <p:cNvPr id="6" name="Picture 5">
            <a:extLst>
              <a:ext uri="{FF2B5EF4-FFF2-40B4-BE49-F238E27FC236}">
                <a16:creationId xmlns:a16="http://schemas.microsoft.com/office/drawing/2014/main" id="{4B44FB73-E66A-7DE1-45B5-4B454E5E6A1D}"/>
              </a:ext>
            </a:extLst>
          </p:cNvPr>
          <p:cNvPicPr>
            <a:picLocks noChangeAspect="1"/>
          </p:cNvPicPr>
          <p:nvPr/>
        </p:nvPicPr>
        <p:blipFill>
          <a:blip r:embed="rId2"/>
          <a:stretch>
            <a:fillRect/>
          </a:stretch>
        </p:blipFill>
        <p:spPr>
          <a:xfrm>
            <a:off x="6239827" y="1371176"/>
            <a:ext cx="4604753" cy="4583854"/>
          </a:xfrm>
          <a:prstGeom prst="rect">
            <a:avLst/>
          </a:prstGeom>
        </p:spPr>
      </p:pic>
      <p:sp>
        <p:nvSpPr>
          <p:cNvPr id="4" name="Slide Number Placeholder 3">
            <a:extLst>
              <a:ext uri="{FF2B5EF4-FFF2-40B4-BE49-F238E27FC236}">
                <a16:creationId xmlns:a16="http://schemas.microsoft.com/office/drawing/2014/main" id="{0ECE5B98-2421-C4DF-5477-D92071B8F23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370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72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Online Media 6" title="Swansea Help Point">
            <a:hlinkClick r:id="" action="ppaction://media"/>
            <a:extLst>
              <a:ext uri="{FF2B5EF4-FFF2-40B4-BE49-F238E27FC236}">
                <a16:creationId xmlns:a16="http://schemas.microsoft.com/office/drawing/2014/main" id="{A910763F-9016-5672-4E98-7EB0562F6279}"/>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
        <p:nvSpPr>
          <p:cNvPr id="2" name="Slide Number Placeholder 1">
            <a:extLst>
              <a:ext uri="{FF2B5EF4-FFF2-40B4-BE49-F238E27FC236}">
                <a16:creationId xmlns:a16="http://schemas.microsoft.com/office/drawing/2014/main" id="{73DD8A0B-3F23-830F-07DB-5284849DA98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5883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7C5F2-E61E-49AE-80A9-8BB96DEC8A1B}"/>
              </a:ext>
            </a:extLst>
          </p:cNvPr>
          <p:cNvSpPr>
            <a:spLocks noGrp="1"/>
          </p:cNvSpPr>
          <p:nvPr>
            <p:ph type="title"/>
          </p:nvPr>
        </p:nvSpPr>
        <p:spPr>
          <a:xfrm>
            <a:off x="7463790" y="193040"/>
            <a:ext cx="4000500" cy="1886585"/>
          </a:xfrm>
        </p:spPr>
        <p:txBody>
          <a:bodyPr>
            <a:normAutofit/>
          </a:bodyPr>
          <a:lstStyle/>
          <a:p>
            <a:pPr algn="r"/>
            <a:r>
              <a:rPr lang="en-GB" sz="5400" dirty="0"/>
              <a:t>Policing as a Profession?</a:t>
            </a:r>
          </a:p>
        </p:txBody>
      </p:sp>
      <p:graphicFrame>
        <p:nvGraphicFramePr>
          <p:cNvPr id="7" name="Content Placeholder 6">
            <a:extLst>
              <a:ext uri="{FF2B5EF4-FFF2-40B4-BE49-F238E27FC236}">
                <a16:creationId xmlns:a16="http://schemas.microsoft.com/office/drawing/2014/main" id="{51C938F4-5164-A44B-C9C5-4E3CF7FC8315}"/>
              </a:ext>
            </a:extLst>
          </p:cNvPr>
          <p:cNvGraphicFramePr>
            <a:graphicFrameLocks noGrp="1"/>
          </p:cNvGraphicFramePr>
          <p:nvPr>
            <p:ph idx="1"/>
          </p:nvPr>
        </p:nvGraphicFramePr>
        <p:xfrm>
          <a:off x="255270" y="480060"/>
          <a:ext cx="6694170" cy="6190448"/>
        </p:xfrm>
        <a:graphic>
          <a:graphicData uri="http://schemas.openxmlformats.org/drawingml/2006/table">
            <a:tbl>
              <a:tblPr firstRow="1" bandRow="1">
                <a:tableStyleId>{5C22544A-7EE6-4342-B048-85BDC9FD1C3A}</a:tableStyleId>
              </a:tblPr>
              <a:tblGrid>
                <a:gridCol w="3347085">
                  <a:extLst>
                    <a:ext uri="{9D8B030D-6E8A-4147-A177-3AD203B41FA5}">
                      <a16:colId xmlns:a16="http://schemas.microsoft.com/office/drawing/2014/main" val="753562993"/>
                    </a:ext>
                  </a:extLst>
                </a:gridCol>
                <a:gridCol w="3347085">
                  <a:extLst>
                    <a:ext uri="{9D8B030D-6E8A-4147-A177-3AD203B41FA5}">
                      <a16:colId xmlns:a16="http://schemas.microsoft.com/office/drawing/2014/main" val="3614099236"/>
                    </a:ext>
                  </a:extLst>
                </a:gridCol>
              </a:tblGrid>
              <a:tr h="748195">
                <a:tc>
                  <a:txBody>
                    <a:bodyPr/>
                    <a:lstStyle/>
                    <a:p>
                      <a:r>
                        <a:rPr lang="en-GB" sz="2400" dirty="0"/>
                        <a:t>Requirement of a profession</a:t>
                      </a:r>
                    </a:p>
                  </a:txBody>
                  <a:tcPr/>
                </a:tc>
                <a:tc>
                  <a:txBody>
                    <a:bodyPr/>
                    <a:lstStyle/>
                    <a:p>
                      <a:r>
                        <a:rPr lang="en-GB" sz="2400" dirty="0"/>
                        <a:t>Medicine</a:t>
                      </a:r>
                    </a:p>
                  </a:txBody>
                  <a:tcPr/>
                </a:tc>
                <a:extLst>
                  <a:ext uri="{0D108BD9-81ED-4DB2-BD59-A6C34878D82A}">
                    <a16:rowId xmlns:a16="http://schemas.microsoft.com/office/drawing/2014/main" val="3407122772"/>
                  </a:ext>
                </a:extLst>
              </a:tr>
              <a:tr h="748195">
                <a:tc>
                  <a:txBody>
                    <a:bodyPr/>
                    <a:lstStyle/>
                    <a:p>
                      <a:r>
                        <a:rPr lang="en-GB" sz="2000" dirty="0"/>
                        <a:t>Corpus of knowledge and theory</a:t>
                      </a:r>
                    </a:p>
                  </a:txBody>
                  <a:tcPr/>
                </a:tc>
                <a:tc>
                  <a:txBody>
                    <a:bodyPr/>
                    <a:lstStyle/>
                    <a:p>
                      <a:r>
                        <a:rPr lang="en-GB" sz="2000" dirty="0"/>
                        <a:t>Scientific basis e.g. physiology, biochemistry</a:t>
                      </a:r>
                    </a:p>
                  </a:txBody>
                  <a:tcPr/>
                </a:tc>
                <a:extLst>
                  <a:ext uri="{0D108BD9-81ED-4DB2-BD59-A6C34878D82A}">
                    <a16:rowId xmlns:a16="http://schemas.microsoft.com/office/drawing/2014/main" val="1538433729"/>
                  </a:ext>
                </a:extLst>
              </a:tr>
              <a:tr h="1398800">
                <a:tc>
                  <a:txBody>
                    <a:bodyPr/>
                    <a:lstStyle/>
                    <a:p>
                      <a:r>
                        <a:rPr lang="en-GB" sz="2000" dirty="0"/>
                        <a:t>Controlled entry and CPD</a:t>
                      </a:r>
                    </a:p>
                  </a:txBody>
                  <a:tcPr/>
                </a:tc>
                <a:tc>
                  <a:txBody>
                    <a:bodyPr/>
                    <a:lstStyle/>
                    <a:p>
                      <a:r>
                        <a:rPr lang="en-GB" sz="2000" dirty="0"/>
                        <a:t>Medical degree, supervised practice, CPD on a continual basis to maintain registration</a:t>
                      </a:r>
                    </a:p>
                  </a:txBody>
                  <a:tcPr/>
                </a:tc>
                <a:extLst>
                  <a:ext uri="{0D108BD9-81ED-4DB2-BD59-A6C34878D82A}">
                    <a16:rowId xmlns:a16="http://schemas.microsoft.com/office/drawing/2014/main" val="3813840320"/>
                  </a:ext>
                </a:extLst>
              </a:tr>
              <a:tr h="1398800">
                <a:tc>
                  <a:txBody>
                    <a:bodyPr/>
                    <a:lstStyle/>
                    <a:p>
                      <a:r>
                        <a:rPr lang="en-GB" sz="2000" dirty="0"/>
                        <a:t>Autonomy, discretion, and self-regulation</a:t>
                      </a:r>
                    </a:p>
                  </a:txBody>
                  <a:tcPr/>
                </a:tc>
                <a:tc>
                  <a:txBody>
                    <a:bodyPr/>
                    <a:lstStyle/>
                    <a:p>
                      <a:r>
                        <a:rPr lang="en-GB" sz="2000" dirty="0"/>
                        <a:t>Significant autonomy and discretion</a:t>
                      </a:r>
                    </a:p>
                    <a:p>
                      <a:r>
                        <a:rPr lang="en-GB" sz="2000" dirty="0"/>
                        <a:t>Conduct regulated by the General Medical Council</a:t>
                      </a:r>
                    </a:p>
                  </a:txBody>
                  <a:tcPr/>
                </a:tc>
                <a:extLst>
                  <a:ext uri="{0D108BD9-81ED-4DB2-BD59-A6C34878D82A}">
                    <a16:rowId xmlns:a16="http://schemas.microsoft.com/office/drawing/2014/main" val="1789660058"/>
                  </a:ext>
                </a:extLst>
              </a:tr>
              <a:tr h="1073498">
                <a:tc>
                  <a:txBody>
                    <a:bodyPr/>
                    <a:lstStyle/>
                    <a:p>
                      <a:r>
                        <a:rPr lang="en-GB" sz="2000" dirty="0"/>
                        <a:t>Vocational calling</a:t>
                      </a:r>
                    </a:p>
                  </a:txBody>
                  <a:tcPr/>
                </a:tc>
                <a:tc>
                  <a:txBody>
                    <a:bodyPr/>
                    <a:lstStyle/>
                    <a:p>
                      <a:r>
                        <a:rPr lang="en-GB" sz="2000" dirty="0"/>
                        <a:t>Applicants often tested for their commitment in the application process</a:t>
                      </a:r>
                    </a:p>
                  </a:txBody>
                  <a:tcPr/>
                </a:tc>
                <a:extLst>
                  <a:ext uri="{0D108BD9-81ED-4DB2-BD59-A6C34878D82A}">
                    <a16:rowId xmlns:a16="http://schemas.microsoft.com/office/drawing/2014/main" val="3338528427"/>
                  </a:ext>
                </a:extLst>
              </a:tr>
              <a:tr h="748195">
                <a:tc>
                  <a:txBody>
                    <a:bodyPr/>
                    <a:lstStyle/>
                    <a:p>
                      <a:r>
                        <a:rPr lang="en-GB" sz="2000" dirty="0"/>
                        <a:t>Code of ethics</a:t>
                      </a:r>
                    </a:p>
                  </a:txBody>
                  <a:tcPr/>
                </a:tc>
                <a:tc>
                  <a:txBody>
                    <a:bodyPr/>
                    <a:lstStyle/>
                    <a:p>
                      <a:r>
                        <a:rPr lang="en-GB" sz="2000" dirty="0"/>
                        <a:t>A detailed Code from the GMC</a:t>
                      </a:r>
                    </a:p>
                  </a:txBody>
                  <a:tcPr/>
                </a:tc>
                <a:extLst>
                  <a:ext uri="{0D108BD9-81ED-4DB2-BD59-A6C34878D82A}">
                    <a16:rowId xmlns:a16="http://schemas.microsoft.com/office/drawing/2014/main" val="3598596162"/>
                  </a:ext>
                </a:extLst>
              </a:tr>
            </a:tbl>
          </a:graphicData>
        </a:graphic>
      </p:graphicFrame>
      <p:sp>
        <p:nvSpPr>
          <p:cNvPr id="8" name="Rectangle: Rounded Corners 7">
            <a:extLst>
              <a:ext uri="{FF2B5EF4-FFF2-40B4-BE49-F238E27FC236}">
                <a16:creationId xmlns:a16="http://schemas.microsoft.com/office/drawing/2014/main" id="{24E3A942-9E46-843F-B164-273E0E339E4E}"/>
              </a:ext>
            </a:extLst>
          </p:cNvPr>
          <p:cNvSpPr/>
          <p:nvPr/>
        </p:nvSpPr>
        <p:spPr>
          <a:xfrm>
            <a:off x="7555230" y="2251710"/>
            <a:ext cx="4149090" cy="9715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Highly regulated and safe?</a:t>
            </a:r>
          </a:p>
        </p:txBody>
      </p:sp>
      <p:pic>
        <p:nvPicPr>
          <p:cNvPr id="9" name="Picture 8">
            <a:extLst>
              <a:ext uri="{FF2B5EF4-FFF2-40B4-BE49-F238E27FC236}">
                <a16:creationId xmlns:a16="http://schemas.microsoft.com/office/drawing/2014/main" id="{2AF8BCF9-930E-1E60-1268-D519BC7D128F}"/>
              </a:ext>
            </a:extLst>
          </p:cNvPr>
          <p:cNvPicPr>
            <a:picLocks noChangeAspect="1"/>
          </p:cNvPicPr>
          <p:nvPr/>
        </p:nvPicPr>
        <p:blipFill>
          <a:blip r:embed="rId2"/>
          <a:stretch>
            <a:fillRect/>
          </a:stretch>
        </p:blipFill>
        <p:spPr>
          <a:xfrm>
            <a:off x="7555230" y="3395345"/>
            <a:ext cx="4114800" cy="3429000"/>
          </a:xfrm>
          <a:prstGeom prst="rect">
            <a:avLst/>
          </a:prstGeom>
        </p:spPr>
      </p:pic>
      <p:sp>
        <p:nvSpPr>
          <p:cNvPr id="3" name="Slide Number Placeholder 2">
            <a:extLst>
              <a:ext uri="{FF2B5EF4-FFF2-40B4-BE49-F238E27FC236}">
                <a16:creationId xmlns:a16="http://schemas.microsoft.com/office/drawing/2014/main" id="{49C957AB-831E-5709-4FAE-34D41CCC204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1240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D4A8FB-CB0A-4C03-A621-BD835592C804}"/>
              </a:ext>
            </a:extLst>
          </p:cNvPr>
          <p:cNvSpPr>
            <a:spLocks noGrp="1"/>
          </p:cNvSpPr>
          <p:nvPr>
            <p:ph type="title"/>
          </p:nvPr>
        </p:nvSpPr>
        <p:spPr>
          <a:xfrm>
            <a:off x="630936" y="639520"/>
            <a:ext cx="10181844" cy="1719072"/>
          </a:xfrm>
        </p:spPr>
        <p:txBody>
          <a:bodyPr anchor="b">
            <a:normAutofit/>
          </a:bodyPr>
          <a:lstStyle/>
          <a:p>
            <a:r>
              <a:rPr lang="en-GB" sz="5400" dirty="0"/>
              <a:t>Good Practise, Professional Development &amp; Standards</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FD576C-92CC-4D58-B2B6-ED0DAA5A346E}"/>
              </a:ext>
            </a:extLst>
          </p:cNvPr>
          <p:cNvSpPr>
            <a:spLocks noGrp="1"/>
          </p:cNvSpPr>
          <p:nvPr>
            <p:ph idx="1"/>
          </p:nvPr>
        </p:nvSpPr>
        <p:spPr>
          <a:xfrm>
            <a:off x="630936" y="2807208"/>
            <a:ext cx="5462016" cy="3411272"/>
          </a:xfrm>
        </p:spPr>
        <p:txBody>
          <a:bodyPr anchor="t">
            <a:noAutofit/>
          </a:bodyPr>
          <a:lstStyle/>
          <a:p>
            <a:pPr marL="0" indent="0">
              <a:buNone/>
            </a:pPr>
            <a:r>
              <a:rPr lang="en-GB" dirty="0"/>
              <a:t>Established in 2012 as the official professional body for policing</a:t>
            </a:r>
          </a:p>
          <a:p>
            <a:r>
              <a:rPr lang="en-GB" dirty="0"/>
              <a:t>knowledge and sharing good practise</a:t>
            </a:r>
          </a:p>
          <a:p>
            <a:r>
              <a:rPr lang="en-GB" dirty="0"/>
              <a:t>professional development</a:t>
            </a:r>
          </a:p>
          <a:p>
            <a:r>
              <a:rPr lang="en-GB" dirty="0"/>
              <a:t>standards for police forces and individuals</a:t>
            </a:r>
          </a:p>
        </p:txBody>
      </p:sp>
      <p:pic>
        <p:nvPicPr>
          <p:cNvPr id="6" name="Picture 5">
            <a:extLst>
              <a:ext uri="{FF2B5EF4-FFF2-40B4-BE49-F238E27FC236}">
                <a16:creationId xmlns:a16="http://schemas.microsoft.com/office/drawing/2014/main" id="{9DEF3F6F-D948-45F5-D065-014DDFF02E83}"/>
              </a:ext>
            </a:extLst>
          </p:cNvPr>
          <p:cNvPicPr>
            <a:picLocks noChangeAspect="1"/>
          </p:cNvPicPr>
          <p:nvPr/>
        </p:nvPicPr>
        <p:blipFill>
          <a:blip r:embed="rId2"/>
          <a:stretch>
            <a:fillRect/>
          </a:stretch>
        </p:blipFill>
        <p:spPr>
          <a:xfrm>
            <a:off x="6099048" y="2883434"/>
            <a:ext cx="5462016" cy="2089220"/>
          </a:xfrm>
          <a:prstGeom prst="rect">
            <a:avLst/>
          </a:prstGeom>
        </p:spPr>
      </p:pic>
      <p:sp>
        <p:nvSpPr>
          <p:cNvPr id="5" name="Slide Number Placeholder 4">
            <a:extLst>
              <a:ext uri="{FF2B5EF4-FFF2-40B4-BE49-F238E27FC236}">
                <a16:creationId xmlns:a16="http://schemas.microsoft.com/office/drawing/2014/main" id="{DDDC0D19-BCBC-E1CD-8CFE-FE93F8748573}"/>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3600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D4A8FB-CB0A-4C03-A621-BD835592C804}"/>
              </a:ext>
            </a:extLst>
          </p:cNvPr>
          <p:cNvSpPr>
            <a:spLocks noGrp="1"/>
          </p:cNvSpPr>
          <p:nvPr>
            <p:ph type="title"/>
          </p:nvPr>
        </p:nvSpPr>
        <p:spPr>
          <a:xfrm>
            <a:off x="630936" y="639520"/>
            <a:ext cx="6215634" cy="1719072"/>
          </a:xfrm>
        </p:spPr>
        <p:txBody>
          <a:bodyPr anchor="b">
            <a:noAutofit/>
          </a:bodyPr>
          <a:lstStyle/>
          <a:p>
            <a:r>
              <a:rPr lang="en-GB" sz="6000" dirty="0"/>
              <a:t>College of Policing</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BFD576C-92CC-4D58-B2B6-ED0DAA5A346E}"/>
              </a:ext>
            </a:extLst>
          </p:cNvPr>
          <p:cNvSpPr>
            <a:spLocks noGrp="1"/>
          </p:cNvSpPr>
          <p:nvPr>
            <p:ph idx="1"/>
          </p:nvPr>
        </p:nvSpPr>
        <p:spPr>
          <a:xfrm>
            <a:off x="630935" y="2807208"/>
            <a:ext cx="6465604" cy="3774086"/>
          </a:xfrm>
        </p:spPr>
        <p:txBody>
          <a:bodyPr anchor="t">
            <a:noAutofit/>
          </a:bodyPr>
          <a:lstStyle/>
          <a:p>
            <a:r>
              <a:rPr lang="en-GB" sz="2400" dirty="0"/>
              <a:t>Initially the college wanted charter status to become the Royal College of Policing</a:t>
            </a:r>
          </a:p>
          <a:p>
            <a:r>
              <a:rPr lang="en-GB" sz="2400" dirty="0"/>
              <a:t>The College wanted to be independent of government for example in terms of its funding</a:t>
            </a:r>
          </a:p>
          <a:p>
            <a:r>
              <a:rPr lang="en-GB" sz="2400" dirty="0"/>
              <a:t>The college remains a company limited by guarantee legally owned by the Home Secretary</a:t>
            </a:r>
          </a:p>
          <a:p>
            <a:r>
              <a:rPr lang="en-GB" sz="2400" dirty="0"/>
              <a:t>75% of its budget of £68.8 million came as a grant from the government</a:t>
            </a:r>
          </a:p>
        </p:txBody>
      </p:sp>
      <p:sp>
        <p:nvSpPr>
          <p:cNvPr id="5" name="Slide Number Placeholder 4">
            <a:extLst>
              <a:ext uri="{FF2B5EF4-FFF2-40B4-BE49-F238E27FC236}">
                <a16:creationId xmlns:a16="http://schemas.microsoft.com/office/drawing/2014/main" id="{DDDC0D19-BCBC-E1CD-8CFE-FE93F8748573}"/>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56E579A6-F94D-E77A-6163-0288DE14AE93}"/>
              </a:ext>
            </a:extLst>
          </p:cNvPr>
          <p:cNvPicPr>
            <a:picLocks noChangeAspect="1"/>
          </p:cNvPicPr>
          <p:nvPr/>
        </p:nvPicPr>
        <p:blipFill>
          <a:blip r:embed="rId2"/>
          <a:stretch>
            <a:fillRect/>
          </a:stretch>
        </p:blipFill>
        <p:spPr>
          <a:xfrm>
            <a:off x="7484977" y="1499056"/>
            <a:ext cx="3513513" cy="3562999"/>
          </a:xfrm>
          <a:prstGeom prst="rect">
            <a:avLst/>
          </a:prstGeom>
        </p:spPr>
      </p:pic>
      <p:sp>
        <p:nvSpPr>
          <p:cNvPr id="8" name="TextBox 7">
            <a:extLst>
              <a:ext uri="{FF2B5EF4-FFF2-40B4-BE49-F238E27FC236}">
                <a16:creationId xmlns:a16="http://schemas.microsoft.com/office/drawing/2014/main" id="{862265C1-B80C-BF00-C5A1-D8F4342340EA}"/>
              </a:ext>
            </a:extLst>
          </p:cNvPr>
          <p:cNvSpPr txBox="1"/>
          <p:nvPr/>
        </p:nvSpPr>
        <p:spPr>
          <a:xfrm>
            <a:off x="7415404" y="5101175"/>
            <a:ext cx="445773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2024 Home Secretary Yvette Cooper MP</a:t>
            </a:r>
          </a:p>
        </p:txBody>
      </p:sp>
    </p:spTree>
    <p:extLst>
      <p:ext uri="{BB962C8B-B14F-4D97-AF65-F5344CB8AC3E}">
        <p14:creationId xmlns:p14="http://schemas.microsoft.com/office/powerpoint/2010/main" val="275150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F3896-28BF-4A7D-89B9-4C0545BF4FF3}"/>
              </a:ext>
            </a:extLst>
          </p:cNvPr>
          <p:cNvSpPr>
            <a:spLocks noGrp="1"/>
          </p:cNvSpPr>
          <p:nvPr>
            <p:ph type="title"/>
          </p:nvPr>
        </p:nvSpPr>
        <p:spPr/>
        <p:txBody>
          <a:bodyPr/>
          <a:lstStyle/>
          <a:p>
            <a:pPr algn="l"/>
            <a:r>
              <a:rPr lang="en-GB" dirty="0"/>
              <a:t>Neighbourhood policing history</a:t>
            </a:r>
          </a:p>
        </p:txBody>
      </p:sp>
      <p:sp>
        <p:nvSpPr>
          <p:cNvPr id="3" name="Content Placeholder 2">
            <a:extLst>
              <a:ext uri="{FF2B5EF4-FFF2-40B4-BE49-F238E27FC236}">
                <a16:creationId xmlns:a16="http://schemas.microsoft.com/office/drawing/2014/main" id="{B60F0A1F-B659-44D1-B6FD-E49D39EC9E67}"/>
              </a:ext>
            </a:extLst>
          </p:cNvPr>
          <p:cNvSpPr>
            <a:spLocks noGrp="1"/>
          </p:cNvSpPr>
          <p:nvPr>
            <p:ph idx="1"/>
          </p:nvPr>
        </p:nvSpPr>
        <p:spPr/>
        <p:txBody>
          <a:bodyPr>
            <a:normAutofit lnSpcReduction="10000"/>
          </a:bodyPr>
          <a:lstStyle/>
          <a:p>
            <a:r>
              <a:rPr lang="en-GB" dirty="0"/>
              <a:t>Extends back in time as we have seen</a:t>
            </a:r>
          </a:p>
          <a:p>
            <a:r>
              <a:rPr lang="en-GB" dirty="0"/>
              <a:t>Widely recognised since the 1960s</a:t>
            </a:r>
          </a:p>
          <a:p>
            <a:r>
              <a:rPr lang="en-GB" dirty="0"/>
              <a:t>Its absence seen as a factor in major disturbances:</a:t>
            </a:r>
          </a:p>
          <a:p>
            <a:r>
              <a:rPr lang="en-GB" dirty="0"/>
              <a:t>Notting Hill 1958</a:t>
            </a:r>
          </a:p>
          <a:p>
            <a:r>
              <a:rPr lang="en-GB" dirty="0"/>
              <a:t>Brixton Riots 1981</a:t>
            </a:r>
          </a:p>
          <a:p>
            <a:r>
              <a:rPr lang="en-GB" dirty="0"/>
              <a:t>… and many since the early 1990s – Burnley, Bradford, Oldham (2001), London riots in 2011</a:t>
            </a:r>
          </a:p>
        </p:txBody>
      </p:sp>
      <p:sp>
        <p:nvSpPr>
          <p:cNvPr id="4" name="Slide Number Placeholder 3">
            <a:extLst>
              <a:ext uri="{FF2B5EF4-FFF2-40B4-BE49-F238E27FC236}">
                <a16:creationId xmlns:a16="http://schemas.microsoft.com/office/drawing/2014/main" id="{AC95645D-543A-4E10-896C-FF66EB8283C7}"/>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26</a:t>
            </a:fld>
            <a:endParaRPr lang="en-GB">
              <a:solidFill>
                <a:prstClr val="black">
                  <a:tint val="75000"/>
                </a:prstClr>
              </a:solidFill>
            </a:endParaRPr>
          </a:p>
        </p:txBody>
      </p:sp>
    </p:spTree>
    <p:extLst>
      <p:ext uri="{BB962C8B-B14F-4D97-AF65-F5344CB8AC3E}">
        <p14:creationId xmlns:p14="http://schemas.microsoft.com/office/powerpoint/2010/main" val="29243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Easing the Pressures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Major disturbances as a result of tensions and pressure</a:t>
            </a:r>
          </a:p>
          <a:p>
            <a:r>
              <a:rPr lang="en-GB" dirty="0"/>
              <a:t>Sometime unaddressed over time</a:t>
            </a:r>
          </a:p>
          <a:p>
            <a:r>
              <a:rPr lang="en-GB" dirty="0"/>
              <a:t>Frustrations, antisocial and criminal </a:t>
            </a:r>
            <a:r>
              <a:rPr lang="en-GB" dirty="0" err="1"/>
              <a:t>behavior</a:t>
            </a:r>
            <a:endParaRPr lang="en-GB" dirty="0"/>
          </a:p>
          <a:p>
            <a:r>
              <a:rPr lang="en-GB" dirty="0"/>
              <a:t>Casualties and costs</a:t>
            </a:r>
          </a:p>
          <a:p>
            <a:r>
              <a:rPr lang="en-GB" dirty="0"/>
              <a:t>A decline in community-policing relations</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27</a:t>
            </a:fld>
            <a:endParaRPr lang="en-GB">
              <a:solidFill>
                <a:prstClr val="black">
                  <a:tint val="75000"/>
                </a:prstClr>
              </a:solidFill>
            </a:endParaRPr>
          </a:p>
        </p:txBody>
      </p:sp>
    </p:spTree>
    <p:extLst>
      <p:ext uri="{BB962C8B-B14F-4D97-AF65-F5344CB8AC3E}">
        <p14:creationId xmlns:p14="http://schemas.microsoft.com/office/powerpoint/2010/main" val="1642539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Easing the Pressures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Inquiries explore the cause and make recommendations</a:t>
            </a:r>
          </a:p>
          <a:p>
            <a:r>
              <a:rPr lang="en-GB" dirty="0"/>
              <a:t>Calls for improved dialogue with the police</a:t>
            </a:r>
          </a:p>
          <a:p>
            <a:r>
              <a:rPr lang="en-GB" dirty="0"/>
              <a:t>A demand for community engagement</a:t>
            </a:r>
          </a:p>
          <a:p>
            <a:r>
              <a:rPr lang="en-GB" dirty="0"/>
              <a:t>A more representative force</a:t>
            </a:r>
          </a:p>
          <a:p>
            <a:r>
              <a:rPr lang="en-GB" dirty="0"/>
              <a:t>Attempts to win public support</a:t>
            </a:r>
          </a:p>
          <a:p>
            <a:r>
              <a:rPr lang="en-GB" dirty="0"/>
              <a:t>A focus on partnerships</a:t>
            </a:r>
          </a:p>
          <a:p>
            <a:endParaRPr lang="en-GB" dirty="0"/>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28</a:t>
            </a:fld>
            <a:endParaRPr lang="en-GB">
              <a:solidFill>
                <a:prstClr val="black">
                  <a:tint val="75000"/>
                </a:prstClr>
              </a:solidFill>
            </a:endParaRPr>
          </a:p>
        </p:txBody>
      </p:sp>
    </p:spTree>
    <p:extLst>
      <p:ext uri="{BB962C8B-B14F-4D97-AF65-F5344CB8AC3E}">
        <p14:creationId xmlns:p14="http://schemas.microsoft.com/office/powerpoint/2010/main" val="2338645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From crime-fighting to quality of life</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Police Reform Act 2002 introduced PCSOs</a:t>
            </a:r>
          </a:p>
          <a:p>
            <a:r>
              <a:rPr lang="en-GB" dirty="0"/>
              <a:t>A visible community presence</a:t>
            </a:r>
          </a:p>
          <a:p>
            <a:r>
              <a:rPr lang="en-GB" dirty="0"/>
              <a:t>Neighbourhood policing initiatives</a:t>
            </a:r>
          </a:p>
          <a:p>
            <a:r>
              <a:rPr lang="en-GB" dirty="0"/>
              <a:t>PM Tony Blair and community regeneration</a:t>
            </a:r>
          </a:p>
          <a:p>
            <a:r>
              <a:rPr lang="en-GB" dirty="0"/>
              <a:t>Quality Protects and Every Child Matters</a:t>
            </a:r>
          </a:p>
          <a:p>
            <a:r>
              <a:rPr lang="en-GB" dirty="0"/>
              <a:t>PM David Cameron’s Big Society</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29</a:t>
            </a:fld>
            <a:endParaRPr lang="en-GB">
              <a:solidFill>
                <a:prstClr val="black">
                  <a:tint val="75000"/>
                </a:prstClr>
              </a:solidFill>
            </a:endParaRPr>
          </a:p>
        </p:txBody>
      </p:sp>
    </p:spTree>
    <p:extLst>
      <p:ext uri="{BB962C8B-B14F-4D97-AF65-F5344CB8AC3E}">
        <p14:creationId xmlns:p14="http://schemas.microsoft.com/office/powerpoint/2010/main" val="3674763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Addressing Community Issues (Wales)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p:txBody>
          <a:bodyPr/>
          <a:lstStyle/>
          <a:p>
            <a:r>
              <a:rPr lang="en-GB" dirty="0"/>
              <a:t>First Minister Rhodri Morgan </a:t>
            </a:r>
          </a:p>
          <a:p>
            <a:r>
              <a:rPr lang="en-GB" dirty="0"/>
              <a:t>Children First – major programme to transform children’s social services</a:t>
            </a:r>
          </a:p>
          <a:p>
            <a:r>
              <a:rPr lang="en-GB" dirty="0"/>
              <a:t>Communities First – flagship anti-poverty programme centred on partnership working</a:t>
            </a:r>
          </a:p>
          <a:p>
            <a:endParaRPr lang="en-GB" dirty="0"/>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30</a:t>
            </a:fld>
            <a:endParaRPr lang="en-GB">
              <a:solidFill>
                <a:prstClr val="black">
                  <a:tint val="75000"/>
                </a:prstClr>
              </a:solidFill>
            </a:endParaRPr>
          </a:p>
        </p:txBody>
      </p:sp>
    </p:spTree>
    <p:extLst>
      <p:ext uri="{BB962C8B-B14F-4D97-AF65-F5344CB8AC3E}">
        <p14:creationId xmlns:p14="http://schemas.microsoft.com/office/powerpoint/2010/main" val="241265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p:txBody>
          <a:bodyPr/>
          <a:lstStyle/>
          <a:p>
            <a:pPr algn="l"/>
            <a:r>
              <a:rPr lang="en-GB" dirty="0"/>
              <a:t>Addressing Community Issues (Wales)</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a:xfrm>
            <a:off x="609600" y="1600200"/>
            <a:ext cx="11391900" cy="4046219"/>
          </a:xfrm>
        </p:spPr>
        <p:txBody>
          <a:bodyPr>
            <a:normAutofit lnSpcReduction="10000"/>
          </a:bodyPr>
          <a:lstStyle/>
          <a:p>
            <a:r>
              <a:rPr lang="en-GB" dirty="0"/>
              <a:t>UK Government (2008) Engaging Communities in Fighting Crime </a:t>
            </a:r>
          </a:p>
          <a:p>
            <a:r>
              <a:rPr lang="en-GB" dirty="0"/>
              <a:t>Public as an important means of tackling crime</a:t>
            </a:r>
          </a:p>
          <a:p>
            <a:r>
              <a:rPr lang="en-GB" dirty="0"/>
              <a:t>More officers on the streets based in locally based policing teams</a:t>
            </a:r>
          </a:p>
          <a:p>
            <a:r>
              <a:rPr lang="en-GB" dirty="0"/>
              <a:t>Home Office (2010) Policing in the 21</a:t>
            </a:r>
            <a:r>
              <a:rPr lang="en-GB" baseline="30000" dirty="0"/>
              <a:t>st</a:t>
            </a:r>
            <a:r>
              <a:rPr lang="en-GB" dirty="0"/>
              <a:t> Century: Reconnecting police and the people</a:t>
            </a:r>
          </a:p>
          <a:p>
            <a:r>
              <a:rPr lang="en-GB" dirty="0"/>
              <a:t>Project the public, cut crime, make the police accountable</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31</a:t>
            </a:fld>
            <a:endParaRPr lang="en-GB">
              <a:solidFill>
                <a:prstClr val="black">
                  <a:tint val="75000"/>
                </a:prstClr>
              </a:solidFill>
            </a:endParaRPr>
          </a:p>
        </p:txBody>
      </p:sp>
    </p:spTree>
    <p:extLst>
      <p:ext uri="{BB962C8B-B14F-4D97-AF65-F5344CB8AC3E}">
        <p14:creationId xmlns:p14="http://schemas.microsoft.com/office/powerpoint/2010/main" val="2122950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6DAA-2985-DD85-48CB-CF86618F3E21}"/>
              </a:ext>
            </a:extLst>
          </p:cNvPr>
          <p:cNvSpPr>
            <a:spLocks noGrp="1"/>
          </p:cNvSpPr>
          <p:nvPr>
            <p:ph type="title"/>
          </p:nvPr>
        </p:nvSpPr>
        <p:spPr>
          <a:xfrm>
            <a:off x="609600" y="274637"/>
            <a:ext cx="6659880" cy="1851341"/>
          </a:xfrm>
        </p:spPr>
        <p:txBody>
          <a:bodyPr>
            <a:normAutofit/>
          </a:bodyPr>
          <a:lstStyle/>
          <a:p>
            <a:pPr algn="l"/>
            <a:r>
              <a:rPr lang="en-GB" dirty="0"/>
              <a:t>Can communities be empowered?</a:t>
            </a:r>
          </a:p>
        </p:txBody>
      </p:sp>
      <p:sp>
        <p:nvSpPr>
          <p:cNvPr id="3" name="Content Placeholder 2">
            <a:extLst>
              <a:ext uri="{FF2B5EF4-FFF2-40B4-BE49-F238E27FC236}">
                <a16:creationId xmlns:a16="http://schemas.microsoft.com/office/drawing/2014/main" id="{CAB9CEB5-74C7-6460-A7E2-57941C5BA5B6}"/>
              </a:ext>
            </a:extLst>
          </p:cNvPr>
          <p:cNvSpPr>
            <a:spLocks noGrp="1"/>
          </p:cNvSpPr>
          <p:nvPr>
            <p:ph idx="1"/>
          </p:nvPr>
        </p:nvSpPr>
        <p:spPr>
          <a:xfrm>
            <a:off x="609600" y="2125979"/>
            <a:ext cx="5036820" cy="3391253"/>
          </a:xfrm>
        </p:spPr>
        <p:txBody>
          <a:bodyPr/>
          <a:lstStyle/>
          <a:p>
            <a:r>
              <a:rPr lang="en-GB" dirty="0"/>
              <a:t>Significant attempts from national government</a:t>
            </a:r>
          </a:p>
          <a:p>
            <a:r>
              <a:rPr lang="en-GB" dirty="0"/>
              <a:t>Some notable progress</a:t>
            </a:r>
          </a:p>
          <a:p>
            <a:r>
              <a:rPr lang="en-GB" dirty="0"/>
              <a:t>But confidence in the police is not high</a:t>
            </a:r>
          </a:p>
        </p:txBody>
      </p:sp>
      <p:sp>
        <p:nvSpPr>
          <p:cNvPr id="4" name="Slide Number Placeholder 3">
            <a:extLst>
              <a:ext uri="{FF2B5EF4-FFF2-40B4-BE49-F238E27FC236}">
                <a16:creationId xmlns:a16="http://schemas.microsoft.com/office/drawing/2014/main" id="{BAE871AC-F26D-F9F8-BD62-BD2DAB6874B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32</a:t>
            </a:fld>
            <a:endParaRPr lang="en-GB">
              <a:solidFill>
                <a:prstClr val="black">
                  <a:tint val="75000"/>
                </a:prstClr>
              </a:solidFill>
            </a:endParaRPr>
          </a:p>
        </p:txBody>
      </p:sp>
      <p:pic>
        <p:nvPicPr>
          <p:cNvPr id="7" name="Picture 6">
            <a:extLst>
              <a:ext uri="{FF2B5EF4-FFF2-40B4-BE49-F238E27FC236}">
                <a16:creationId xmlns:a16="http://schemas.microsoft.com/office/drawing/2014/main" id="{E5757BE2-8B32-8D68-15DC-7EC5D15BCC87}"/>
              </a:ext>
            </a:extLst>
          </p:cNvPr>
          <p:cNvPicPr>
            <a:picLocks noChangeAspect="1"/>
          </p:cNvPicPr>
          <p:nvPr/>
        </p:nvPicPr>
        <p:blipFill>
          <a:blip r:embed="rId2"/>
          <a:stretch>
            <a:fillRect/>
          </a:stretch>
        </p:blipFill>
        <p:spPr>
          <a:xfrm>
            <a:off x="6015644" y="49178"/>
            <a:ext cx="6176356" cy="6858000"/>
          </a:xfrm>
          <a:prstGeom prst="rect">
            <a:avLst/>
          </a:prstGeom>
        </p:spPr>
      </p:pic>
    </p:spTree>
    <p:extLst>
      <p:ext uri="{BB962C8B-B14F-4D97-AF65-F5344CB8AC3E}">
        <p14:creationId xmlns:p14="http://schemas.microsoft.com/office/powerpoint/2010/main" val="128335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24E69-E162-4241-BFF3-20F01EDCB249}"/>
              </a:ext>
            </a:extLst>
          </p:cNvPr>
          <p:cNvSpPr>
            <a:spLocks noGrp="1"/>
          </p:cNvSpPr>
          <p:nvPr>
            <p:ph type="title"/>
          </p:nvPr>
        </p:nvSpPr>
        <p:spPr/>
        <p:txBody>
          <a:bodyPr/>
          <a:lstStyle/>
          <a:p>
            <a:pPr algn="l"/>
            <a:r>
              <a:rPr lang="en-GB" dirty="0"/>
              <a:t>Delivering Local Policing</a:t>
            </a:r>
          </a:p>
        </p:txBody>
      </p:sp>
      <p:sp>
        <p:nvSpPr>
          <p:cNvPr id="3" name="Content Placeholder 2">
            <a:extLst>
              <a:ext uri="{FF2B5EF4-FFF2-40B4-BE49-F238E27FC236}">
                <a16:creationId xmlns:a16="http://schemas.microsoft.com/office/drawing/2014/main" id="{EAC1BFBC-756E-48B2-AD66-AAA5EAC13918}"/>
              </a:ext>
            </a:extLst>
          </p:cNvPr>
          <p:cNvSpPr>
            <a:spLocks noGrp="1"/>
          </p:cNvSpPr>
          <p:nvPr>
            <p:ph idx="1"/>
          </p:nvPr>
        </p:nvSpPr>
        <p:spPr/>
        <p:txBody>
          <a:bodyPr/>
          <a:lstStyle/>
          <a:p>
            <a:r>
              <a:rPr lang="en-GB" dirty="0"/>
              <a:t>Communication and joint problem-solving with communities</a:t>
            </a:r>
          </a:p>
          <a:p>
            <a:r>
              <a:rPr lang="en-GB" dirty="0"/>
              <a:t>Police engagement on local priorities</a:t>
            </a:r>
          </a:p>
          <a:p>
            <a:r>
              <a:rPr lang="en-GB" dirty="0"/>
              <a:t>Neighbourhood Policing Teams with dedicated PCSOs, Constables, Sergeants with a Local Police Inspector</a:t>
            </a:r>
          </a:p>
        </p:txBody>
      </p:sp>
      <p:sp>
        <p:nvSpPr>
          <p:cNvPr id="4" name="Slide Number Placeholder 3">
            <a:extLst>
              <a:ext uri="{FF2B5EF4-FFF2-40B4-BE49-F238E27FC236}">
                <a16:creationId xmlns:a16="http://schemas.microsoft.com/office/drawing/2014/main" id="{95745EE9-8F08-485E-933D-B5B40739BC2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33</a:t>
            </a:fld>
            <a:endParaRPr lang="en-GB">
              <a:solidFill>
                <a:prstClr val="black">
                  <a:tint val="75000"/>
                </a:prstClr>
              </a:solidFill>
            </a:endParaRPr>
          </a:p>
        </p:txBody>
      </p:sp>
    </p:spTree>
    <p:extLst>
      <p:ext uri="{BB962C8B-B14F-4D97-AF65-F5344CB8AC3E}">
        <p14:creationId xmlns:p14="http://schemas.microsoft.com/office/powerpoint/2010/main" val="854935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D5581-EAAC-0D8C-F6CB-635BB027A699}"/>
              </a:ext>
            </a:extLst>
          </p:cNvPr>
          <p:cNvSpPr>
            <a:spLocks noGrp="1"/>
          </p:cNvSpPr>
          <p:nvPr>
            <p:ph type="title"/>
          </p:nvPr>
        </p:nvSpPr>
        <p:spPr/>
        <p:txBody>
          <a:bodyPr/>
          <a:lstStyle/>
          <a:p>
            <a:endParaRPr lang="en-GB"/>
          </a:p>
        </p:txBody>
      </p:sp>
      <p:pic>
        <p:nvPicPr>
          <p:cNvPr id="5" name="Online Media 4" title="Early intervention teams in Humberside | Neighbourhood Policing | College of Policing">
            <a:hlinkClick r:id="" action="ppaction://media"/>
            <a:extLst>
              <a:ext uri="{FF2B5EF4-FFF2-40B4-BE49-F238E27FC236}">
                <a16:creationId xmlns:a16="http://schemas.microsoft.com/office/drawing/2014/main" id="{8764B181-A6D2-2C66-C99D-377310E87293}"/>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
        <p:nvSpPr>
          <p:cNvPr id="4" name="Slide Number Placeholder 3">
            <a:extLst>
              <a:ext uri="{FF2B5EF4-FFF2-40B4-BE49-F238E27FC236}">
                <a16:creationId xmlns:a16="http://schemas.microsoft.com/office/drawing/2014/main" id="{9C30239F-2ADF-EB97-3AD1-0959F8035DD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34</a:t>
            </a:fld>
            <a:endParaRPr lang="en-GB">
              <a:solidFill>
                <a:prstClr val="black">
                  <a:tint val="75000"/>
                </a:prstClr>
              </a:solidFill>
            </a:endParaRPr>
          </a:p>
        </p:txBody>
      </p:sp>
    </p:spTree>
    <p:extLst>
      <p:ext uri="{BB962C8B-B14F-4D97-AF65-F5344CB8AC3E}">
        <p14:creationId xmlns:p14="http://schemas.microsoft.com/office/powerpoint/2010/main" val="730752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D9CC4-4318-BA4F-44D7-AB6716072980}"/>
              </a:ext>
            </a:extLst>
          </p:cNvPr>
          <p:cNvSpPr>
            <a:spLocks noGrp="1"/>
          </p:cNvSpPr>
          <p:nvPr>
            <p:ph type="title"/>
          </p:nvPr>
        </p:nvSpPr>
        <p:spPr/>
        <p:txBody>
          <a:bodyPr/>
          <a:lstStyle/>
          <a:p>
            <a:r>
              <a:rPr lang="en-GB" dirty="0"/>
              <a:t>Engagement, Public Order, Public Safety</a:t>
            </a:r>
          </a:p>
        </p:txBody>
      </p:sp>
      <p:pic>
        <p:nvPicPr>
          <p:cNvPr id="5" name="Online Media 4" title="Behind the Badge: Event Policing | South Wales Police">
            <a:hlinkClick r:id="" action="ppaction://media"/>
            <a:extLst>
              <a:ext uri="{FF2B5EF4-FFF2-40B4-BE49-F238E27FC236}">
                <a16:creationId xmlns:a16="http://schemas.microsoft.com/office/drawing/2014/main" id="{E65800D6-C161-1229-D1BC-E35490E07843}"/>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
        <p:nvSpPr>
          <p:cNvPr id="4" name="Slide Number Placeholder 3">
            <a:extLst>
              <a:ext uri="{FF2B5EF4-FFF2-40B4-BE49-F238E27FC236}">
                <a16:creationId xmlns:a16="http://schemas.microsoft.com/office/drawing/2014/main" id="{45B9CF22-33AA-1E74-B70B-6246E44CDDB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35</a:t>
            </a:fld>
            <a:endParaRPr lang="en-GB">
              <a:solidFill>
                <a:prstClr val="black">
                  <a:tint val="75000"/>
                </a:prstClr>
              </a:solidFill>
            </a:endParaRPr>
          </a:p>
        </p:txBody>
      </p:sp>
    </p:spTree>
    <p:extLst>
      <p:ext uri="{BB962C8B-B14F-4D97-AF65-F5344CB8AC3E}">
        <p14:creationId xmlns:p14="http://schemas.microsoft.com/office/powerpoint/2010/main" val="2654586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71DFD-E8BE-4007-397F-8FC007446DE9}"/>
              </a:ext>
            </a:extLst>
          </p:cNvPr>
          <p:cNvSpPr>
            <a:spLocks noGrp="1"/>
          </p:cNvSpPr>
          <p:nvPr>
            <p:ph type="title"/>
          </p:nvPr>
        </p:nvSpPr>
        <p:spPr>
          <a:xfrm>
            <a:off x="438150" y="560280"/>
            <a:ext cx="10972800" cy="1143000"/>
          </a:xfrm>
        </p:spPr>
        <p:txBody>
          <a:bodyPr>
            <a:normAutofit/>
          </a:bodyPr>
          <a:lstStyle/>
          <a:p>
            <a:pPr algn="l"/>
            <a:r>
              <a:rPr lang="en-GB" sz="6000" dirty="0"/>
              <a:t>Proactive policing </a:t>
            </a:r>
          </a:p>
        </p:txBody>
      </p:sp>
      <p:sp>
        <p:nvSpPr>
          <p:cNvPr id="4" name="Slide Number Placeholder 3">
            <a:extLst>
              <a:ext uri="{FF2B5EF4-FFF2-40B4-BE49-F238E27FC236}">
                <a16:creationId xmlns:a16="http://schemas.microsoft.com/office/drawing/2014/main" id="{CC062DA5-D73B-4FC6-452D-939A59ECF31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36</a:t>
            </a:fld>
            <a:endParaRPr lang="en-GB">
              <a:solidFill>
                <a:prstClr val="black">
                  <a:tint val="75000"/>
                </a:prstClr>
              </a:solidFill>
            </a:endParaRPr>
          </a:p>
        </p:txBody>
      </p:sp>
      <p:sp>
        <p:nvSpPr>
          <p:cNvPr id="7" name="Content Placeholder 6">
            <a:extLst>
              <a:ext uri="{FF2B5EF4-FFF2-40B4-BE49-F238E27FC236}">
                <a16:creationId xmlns:a16="http://schemas.microsoft.com/office/drawing/2014/main" id="{77A6CE12-1298-CFC9-E94C-CBC2CD049EDD}"/>
              </a:ext>
            </a:extLst>
          </p:cNvPr>
          <p:cNvSpPr>
            <a:spLocks noGrp="1"/>
          </p:cNvSpPr>
          <p:nvPr>
            <p:ph idx="1"/>
          </p:nvPr>
        </p:nvSpPr>
        <p:spPr>
          <a:xfrm>
            <a:off x="7509510" y="731520"/>
            <a:ext cx="4354830" cy="4880609"/>
          </a:xfrm>
        </p:spPr>
        <p:txBody>
          <a:bodyPr>
            <a:normAutofit/>
          </a:bodyPr>
          <a:lstStyle/>
          <a:p>
            <a:r>
              <a:rPr lang="en-GB" sz="2800" dirty="0"/>
              <a:t>Geographically based</a:t>
            </a:r>
          </a:p>
          <a:p>
            <a:r>
              <a:rPr lang="en-GB" sz="2800" dirty="0"/>
              <a:t>Intelligence-led</a:t>
            </a:r>
          </a:p>
          <a:p>
            <a:r>
              <a:rPr lang="en-GB" sz="2800" dirty="0"/>
              <a:t>Problem analysis and problem solving</a:t>
            </a:r>
          </a:p>
          <a:p>
            <a:r>
              <a:rPr lang="en-GB" sz="2800" dirty="0"/>
              <a:t>Problem-Oriented Policing (POP)</a:t>
            </a:r>
          </a:p>
          <a:p>
            <a:r>
              <a:rPr lang="en-GB" sz="2800" dirty="0"/>
              <a:t>Hot spots</a:t>
            </a:r>
          </a:p>
          <a:p>
            <a:r>
              <a:rPr lang="en-GB" sz="2800" dirty="0"/>
              <a:t>Environmental and experimental criminological basis</a:t>
            </a:r>
          </a:p>
        </p:txBody>
      </p:sp>
      <p:pic>
        <p:nvPicPr>
          <p:cNvPr id="5" name="Picture 4">
            <a:extLst>
              <a:ext uri="{FF2B5EF4-FFF2-40B4-BE49-F238E27FC236}">
                <a16:creationId xmlns:a16="http://schemas.microsoft.com/office/drawing/2014/main" id="{BB105B16-5E22-A3A0-A184-AE82313AAB98}"/>
              </a:ext>
            </a:extLst>
          </p:cNvPr>
          <p:cNvPicPr>
            <a:picLocks noChangeAspect="1"/>
          </p:cNvPicPr>
          <p:nvPr/>
        </p:nvPicPr>
        <p:blipFill>
          <a:blip r:embed="rId2"/>
          <a:stretch>
            <a:fillRect/>
          </a:stretch>
        </p:blipFill>
        <p:spPr>
          <a:xfrm>
            <a:off x="876300" y="2405538"/>
            <a:ext cx="5498479" cy="204692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76338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11186-732B-87D8-BE28-A556D0D82624}"/>
              </a:ext>
            </a:extLst>
          </p:cNvPr>
          <p:cNvSpPr>
            <a:spLocks noGrp="1"/>
          </p:cNvSpPr>
          <p:nvPr>
            <p:ph type="title"/>
          </p:nvPr>
        </p:nvSpPr>
        <p:spPr/>
        <p:txBody>
          <a:bodyPr/>
          <a:lstStyle/>
          <a:p>
            <a:pPr algn="l"/>
            <a:r>
              <a:rPr lang="en-GB" dirty="0"/>
              <a:t>Community Engagement</a:t>
            </a:r>
          </a:p>
        </p:txBody>
      </p:sp>
      <p:sp>
        <p:nvSpPr>
          <p:cNvPr id="3" name="Content Placeholder 2">
            <a:extLst>
              <a:ext uri="{FF2B5EF4-FFF2-40B4-BE49-F238E27FC236}">
                <a16:creationId xmlns:a16="http://schemas.microsoft.com/office/drawing/2014/main" id="{31E4642B-E920-3B40-53FA-181B0F2F9A85}"/>
              </a:ext>
            </a:extLst>
          </p:cNvPr>
          <p:cNvSpPr>
            <a:spLocks noGrp="1"/>
          </p:cNvSpPr>
          <p:nvPr>
            <p:ph idx="1"/>
          </p:nvPr>
        </p:nvSpPr>
        <p:spPr/>
        <p:txBody>
          <a:bodyPr/>
          <a:lstStyle/>
          <a:p>
            <a:r>
              <a:rPr lang="en-GB" dirty="0"/>
              <a:t>Central to effective local policing</a:t>
            </a:r>
          </a:p>
          <a:p>
            <a:r>
              <a:rPr lang="en-GB" dirty="0"/>
              <a:t>Dialogue between the public and the police essential</a:t>
            </a:r>
          </a:p>
          <a:p>
            <a:r>
              <a:rPr lang="en-GB" dirty="0"/>
              <a:t>Community needs and perceived issues</a:t>
            </a:r>
          </a:p>
          <a:p>
            <a:r>
              <a:rPr lang="en-GB" dirty="0"/>
              <a:t>S.34 of the Police Reform and Social Responsibility Act 2011 provides a community engagement requirement on Chief Constables</a:t>
            </a:r>
          </a:p>
        </p:txBody>
      </p:sp>
      <p:sp>
        <p:nvSpPr>
          <p:cNvPr id="4" name="Slide Number Placeholder 3">
            <a:extLst>
              <a:ext uri="{FF2B5EF4-FFF2-40B4-BE49-F238E27FC236}">
                <a16:creationId xmlns:a16="http://schemas.microsoft.com/office/drawing/2014/main" id="{EAEB6069-8F4C-A74A-8875-AFCE2FCCD4A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37</a:t>
            </a:fld>
            <a:endParaRPr lang="en-GB">
              <a:solidFill>
                <a:prstClr val="black">
                  <a:tint val="75000"/>
                </a:prstClr>
              </a:solidFill>
            </a:endParaRPr>
          </a:p>
        </p:txBody>
      </p:sp>
    </p:spTree>
    <p:extLst>
      <p:ext uri="{BB962C8B-B14F-4D97-AF65-F5344CB8AC3E}">
        <p14:creationId xmlns:p14="http://schemas.microsoft.com/office/powerpoint/2010/main" val="43450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9A392CC-F9D8-1444-B37E-A3DED659E9D1}"/>
              </a:ext>
            </a:extLst>
          </p:cNvPr>
          <p:cNvSpPr>
            <a:spLocks noGrp="1"/>
          </p:cNvSpPr>
          <p:nvPr>
            <p:ph type="title"/>
          </p:nvPr>
        </p:nvSpPr>
        <p:spPr/>
        <p:txBody>
          <a:bodyPr>
            <a:normAutofit fontScale="90000"/>
          </a:bodyPr>
          <a:lstStyle/>
          <a:p>
            <a:pPr algn="l"/>
            <a:r>
              <a:rPr lang="en-GB" dirty="0"/>
              <a:t>Community and Neighbourhood Policing Today</a:t>
            </a:r>
          </a:p>
        </p:txBody>
      </p:sp>
      <p:sp>
        <p:nvSpPr>
          <p:cNvPr id="4" name="Slide Number Placeholder 3">
            <a:extLst>
              <a:ext uri="{FF2B5EF4-FFF2-40B4-BE49-F238E27FC236}">
                <a16:creationId xmlns:a16="http://schemas.microsoft.com/office/drawing/2014/main" id="{D5080B58-95AB-DCDE-3631-FABCE8D60E0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38</a:t>
            </a:fld>
            <a:endParaRPr lang="en-GB">
              <a:solidFill>
                <a:prstClr val="black">
                  <a:tint val="75000"/>
                </a:prstClr>
              </a:solidFill>
            </a:endParaRPr>
          </a:p>
        </p:txBody>
      </p:sp>
      <p:sp>
        <p:nvSpPr>
          <p:cNvPr id="8" name="Content Placeholder 7">
            <a:extLst>
              <a:ext uri="{FF2B5EF4-FFF2-40B4-BE49-F238E27FC236}">
                <a16:creationId xmlns:a16="http://schemas.microsoft.com/office/drawing/2014/main" id="{71DA43D6-0F4B-81F7-21C3-9C090E4DE8F0}"/>
              </a:ext>
            </a:extLst>
          </p:cNvPr>
          <p:cNvSpPr>
            <a:spLocks noGrp="1"/>
          </p:cNvSpPr>
          <p:nvPr>
            <p:ph idx="1"/>
          </p:nvPr>
        </p:nvSpPr>
        <p:spPr>
          <a:xfrm>
            <a:off x="609600" y="1600201"/>
            <a:ext cx="6313714" cy="3917032"/>
          </a:xfrm>
        </p:spPr>
        <p:txBody>
          <a:bodyPr/>
          <a:lstStyle/>
          <a:p>
            <a:r>
              <a:rPr lang="en-GB" dirty="0"/>
              <a:t>Clear support for the neighbourhood policing model</a:t>
            </a:r>
          </a:p>
          <a:p>
            <a:r>
              <a:rPr lang="en-GB" dirty="0"/>
              <a:t>Central </a:t>
            </a:r>
            <a:r>
              <a:rPr lang="en-GB" dirty="0" err="1"/>
              <a:t>themse</a:t>
            </a:r>
            <a:r>
              <a:rPr lang="en-GB" dirty="0"/>
              <a:t> of NPCC, HMICFRS, CoP and PCCs, and recommendations for a local policing reset from the Police Foundation.</a:t>
            </a:r>
          </a:p>
          <a:p>
            <a:endParaRPr lang="en-GB" dirty="0"/>
          </a:p>
        </p:txBody>
      </p:sp>
      <p:pic>
        <p:nvPicPr>
          <p:cNvPr id="3" name="Picture 2">
            <a:extLst>
              <a:ext uri="{FF2B5EF4-FFF2-40B4-BE49-F238E27FC236}">
                <a16:creationId xmlns:a16="http://schemas.microsoft.com/office/drawing/2014/main" id="{B7FE350B-32A3-7048-E0A3-AC157B9EB8DF}"/>
              </a:ext>
            </a:extLst>
          </p:cNvPr>
          <p:cNvPicPr>
            <a:picLocks noChangeAspect="1"/>
          </p:cNvPicPr>
          <p:nvPr/>
        </p:nvPicPr>
        <p:blipFill>
          <a:blip r:embed="rId2"/>
          <a:stretch>
            <a:fillRect/>
          </a:stretch>
        </p:blipFill>
        <p:spPr>
          <a:xfrm>
            <a:off x="6923314" y="1340767"/>
            <a:ext cx="5129882" cy="4066222"/>
          </a:xfrm>
          <a:prstGeom prst="rect">
            <a:avLst/>
          </a:prstGeom>
        </p:spPr>
      </p:pic>
    </p:spTree>
    <p:extLst>
      <p:ext uri="{BB962C8B-B14F-4D97-AF65-F5344CB8AC3E}">
        <p14:creationId xmlns:p14="http://schemas.microsoft.com/office/powerpoint/2010/main" val="181308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E52C4-6FC4-4E70-4EE4-F7F2A439FD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67C0A8-188E-1D73-E015-23DEB5B44CD2}"/>
              </a:ext>
            </a:extLst>
          </p:cNvPr>
          <p:cNvSpPr>
            <a:spLocks noGrp="1"/>
          </p:cNvSpPr>
          <p:nvPr>
            <p:ph idx="1"/>
          </p:nvPr>
        </p:nvSpPr>
        <p:spPr>
          <a:xfrm>
            <a:off x="276225" y="4581525"/>
            <a:ext cx="1666875" cy="992858"/>
          </a:xfrm>
        </p:spPr>
        <p:txBody>
          <a:bodyPr>
            <a:normAutofit/>
          </a:bodyPr>
          <a:lstStyle/>
          <a:p>
            <a:r>
              <a:rPr lang="en-GB" sz="1000" dirty="0">
                <a:hlinkClick r:id="rId2"/>
              </a:rPr>
              <a:t>https://questions-statements.parliament.uk/written-questions/detail/2024-07-23/900120</a:t>
            </a:r>
            <a:r>
              <a:rPr lang="en-GB" sz="1000" dirty="0"/>
              <a:t> </a:t>
            </a:r>
          </a:p>
        </p:txBody>
      </p:sp>
      <p:sp>
        <p:nvSpPr>
          <p:cNvPr id="4" name="Slide Number Placeholder 3">
            <a:extLst>
              <a:ext uri="{FF2B5EF4-FFF2-40B4-BE49-F238E27FC236}">
                <a16:creationId xmlns:a16="http://schemas.microsoft.com/office/drawing/2014/main" id="{D9F946E2-87EE-2B9C-BD52-E524892A84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C3E5449C-2051-5B77-815F-14E0F4D6026D}"/>
              </a:ext>
            </a:extLst>
          </p:cNvPr>
          <p:cNvPicPr>
            <a:picLocks noChangeAspect="1"/>
          </p:cNvPicPr>
          <p:nvPr/>
        </p:nvPicPr>
        <p:blipFill>
          <a:blip r:embed="rId3"/>
          <a:stretch>
            <a:fillRect/>
          </a:stretch>
        </p:blipFill>
        <p:spPr>
          <a:xfrm>
            <a:off x="3086100" y="0"/>
            <a:ext cx="6928782" cy="6858000"/>
          </a:xfrm>
          <a:prstGeom prst="rect">
            <a:avLst/>
          </a:prstGeom>
        </p:spPr>
      </p:pic>
      <p:pic>
        <p:nvPicPr>
          <p:cNvPr id="8" name="Picture 7">
            <a:extLst>
              <a:ext uri="{FF2B5EF4-FFF2-40B4-BE49-F238E27FC236}">
                <a16:creationId xmlns:a16="http://schemas.microsoft.com/office/drawing/2014/main" id="{9015C11B-7A10-F4FC-6DF7-E63B36EF628B}"/>
              </a:ext>
            </a:extLst>
          </p:cNvPr>
          <p:cNvPicPr>
            <a:picLocks noChangeAspect="1"/>
          </p:cNvPicPr>
          <p:nvPr/>
        </p:nvPicPr>
        <p:blipFill>
          <a:blip r:embed="rId4"/>
          <a:stretch>
            <a:fillRect/>
          </a:stretch>
        </p:blipFill>
        <p:spPr>
          <a:xfrm>
            <a:off x="2471737" y="449933"/>
            <a:ext cx="8505825" cy="5124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062014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114D0-0605-D16E-1EB0-1527DFBDD5CB}"/>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89B8A6DF-13D4-F492-1F77-7AC6AF89915C}"/>
              </a:ext>
            </a:extLst>
          </p:cNvPr>
          <p:cNvSpPr>
            <a:spLocks noGrp="1"/>
          </p:cNvSpPr>
          <p:nvPr>
            <p:ph idx="1"/>
          </p:nvPr>
        </p:nvSpPr>
        <p:spPr/>
        <p:txBody>
          <a:bodyPr>
            <a:normAutofit fontScale="77500" lnSpcReduction="20000"/>
          </a:bodyPr>
          <a:lstStyle/>
          <a:p>
            <a:r>
              <a:rPr lang="en-US" dirty="0"/>
              <a:t>Specialist </a:t>
            </a:r>
            <a:r>
              <a:rPr lang="en-US" dirty="0" err="1"/>
              <a:t>neighbourhood</a:t>
            </a:r>
            <a:r>
              <a:rPr lang="en-US" dirty="0"/>
              <a:t> policing training will be rolled out across the country as the government kicks off its pledge to restore </a:t>
            </a:r>
            <a:r>
              <a:rPr lang="en-US" dirty="0" err="1"/>
              <a:t>neighbourhood</a:t>
            </a:r>
            <a:r>
              <a:rPr lang="en-US" dirty="0"/>
              <a:t> policing.   </a:t>
            </a:r>
          </a:p>
          <a:p>
            <a:r>
              <a:rPr lang="en-US" dirty="0"/>
              <a:t>With crimes that blight communities on the rise, like shoplifting, snatch theft and antisocial </a:t>
            </a:r>
            <a:r>
              <a:rPr lang="en-US" dirty="0" err="1"/>
              <a:t>behaviour</a:t>
            </a:r>
            <a:r>
              <a:rPr lang="en-US" dirty="0"/>
              <a:t>, the government has pledged to put thousands more </a:t>
            </a:r>
            <a:r>
              <a:rPr lang="en-US" dirty="0" err="1"/>
              <a:t>neighbourhood</a:t>
            </a:r>
            <a:r>
              <a:rPr lang="en-US" dirty="0"/>
              <a:t> police officers, community support officers and special constables are out patrolling streets and town </a:t>
            </a:r>
            <a:r>
              <a:rPr lang="en-US" dirty="0" err="1"/>
              <a:t>centres</a:t>
            </a:r>
            <a:r>
              <a:rPr lang="en-US" dirty="0"/>
              <a:t>.   </a:t>
            </a:r>
          </a:p>
          <a:p>
            <a:r>
              <a:rPr lang="en-US" dirty="0"/>
              <a:t>As a first step towards this goal, the Policing Minister will today announce nationwide rollout of a new training </a:t>
            </a:r>
            <a:r>
              <a:rPr lang="en-US" dirty="0" err="1"/>
              <a:t>programme</a:t>
            </a:r>
            <a:r>
              <a:rPr lang="en-US" dirty="0"/>
              <a:t> for </a:t>
            </a:r>
            <a:r>
              <a:rPr lang="en-US" dirty="0" err="1"/>
              <a:t>neighbourhood</a:t>
            </a:r>
            <a:r>
              <a:rPr lang="en-US" dirty="0"/>
              <a:t> policing officers developed by the College of Policing, to improve standards and consistency across forces. </a:t>
            </a:r>
            <a:endParaRPr lang="en-GB" dirty="0"/>
          </a:p>
        </p:txBody>
      </p:sp>
      <p:sp>
        <p:nvSpPr>
          <p:cNvPr id="4" name="Slide Number Placeholder 3">
            <a:extLst>
              <a:ext uri="{FF2B5EF4-FFF2-40B4-BE49-F238E27FC236}">
                <a16:creationId xmlns:a16="http://schemas.microsoft.com/office/drawing/2014/main" id="{796A09F6-7D78-2487-C2CF-96F1EBC8488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40</a:t>
            </a:fld>
            <a:endParaRPr lang="en-GB">
              <a:solidFill>
                <a:prstClr val="black">
                  <a:tint val="75000"/>
                </a:prstClr>
              </a:solidFill>
            </a:endParaRPr>
          </a:p>
        </p:txBody>
      </p:sp>
    </p:spTree>
    <p:extLst>
      <p:ext uri="{BB962C8B-B14F-4D97-AF65-F5344CB8AC3E}">
        <p14:creationId xmlns:p14="http://schemas.microsoft.com/office/powerpoint/2010/main" val="1198499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74783-B804-9C35-9860-98C5F2E93E56}"/>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9A995E21-6109-ECF0-781E-5A2442241BD3}"/>
              </a:ext>
            </a:extLst>
          </p:cNvPr>
          <p:cNvSpPr>
            <a:spLocks noGrp="1"/>
          </p:cNvSpPr>
          <p:nvPr>
            <p:ph idx="1"/>
          </p:nvPr>
        </p:nvSpPr>
        <p:spPr/>
        <p:txBody>
          <a:bodyPr/>
          <a:lstStyle/>
          <a:p>
            <a:r>
              <a:rPr lang="en-US" dirty="0"/>
              <a:t>The </a:t>
            </a:r>
            <a:r>
              <a:rPr lang="en-US" dirty="0" err="1"/>
              <a:t>Neighbourhood</a:t>
            </a:r>
            <a:r>
              <a:rPr lang="en-US" dirty="0"/>
              <a:t> Policing Pathway, which is currently being </a:t>
            </a:r>
            <a:r>
              <a:rPr lang="en-US" dirty="0" err="1"/>
              <a:t>trialled</a:t>
            </a:r>
            <a:r>
              <a:rPr lang="en-US" dirty="0"/>
              <a:t> and based on evidence of what works, will help officers build on the core skills they need to tackle the issues communities face every day. </a:t>
            </a:r>
          </a:p>
          <a:p>
            <a:r>
              <a:rPr lang="en-US" dirty="0"/>
              <a:t>This will include helping officers build relationships across local communities and give them the skills and confidence they need to solve issues that affect local residents.</a:t>
            </a:r>
            <a:endParaRPr lang="en-GB" dirty="0"/>
          </a:p>
        </p:txBody>
      </p:sp>
      <p:sp>
        <p:nvSpPr>
          <p:cNvPr id="4" name="Slide Number Placeholder 3">
            <a:extLst>
              <a:ext uri="{FF2B5EF4-FFF2-40B4-BE49-F238E27FC236}">
                <a16:creationId xmlns:a16="http://schemas.microsoft.com/office/drawing/2014/main" id="{61C3E496-43C5-766B-5812-A961BFEC1D5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41</a:t>
            </a:fld>
            <a:endParaRPr lang="en-GB">
              <a:solidFill>
                <a:prstClr val="black">
                  <a:tint val="75000"/>
                </a:prstClr>
              </a:solidFill>
            </a:endParaRPr>
          </a:p>
        </p:txBody>
      </p:sp>
    </p:spTree>
    <p:extLst>
      <p:ext uri="{BB962C8B-B14F-4D97-AF65-F5344CB8AC3E}">
        <p14:creationId xmlns:p14="http://schemas.microsoft.com/office/powerpoint/2010/main" val="1477642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8C0F-AEE5-3002-76CD-520172C21331}"/>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1EB25894-954A-4C12-1823-20245441F52B}"/>
              </a:ext>
            </a:extLst>
          </p:cNvPr>
          <p:cNvSpPr>
            <a:spLocks noGrp="1"/>
          </p:cNvSpPr>
          <p:nvPr>
            <p:ph idx="1"/>
          </p:nvPr>
        </p:nvSpPr>
        <p:spPr>
          <a:xfrm>
            <a:off x="609600" y="1600200"/>
            <a:ext cx="11357610" cy="4069079"/>
          </a:xfrm>
        </p:spPr>
        <p:txBody>
          <a:bodyPr>
            <a:normAutofit fontScale="70000" lnSpcReduction="20000"/>
          </a:bodyPr>
          <a:lstStyle/>
          <a:p>
            <a:pPr marL="0" indent="0">
              <a:buNone/>
            </a:pPr>
            <a:r>
              <a:rPr lang="en-US" sz="4600" dirty="0"/>
              <a:t>Policing Minister Dame Diana Johnson</a:t>
            </a:r>
          </a:p>
          <a:p>
            <a:r>
              <a:rPr lang="en-US" sz="3400" dirty="0"/>
              <a:t>“Too many town </a:t>
            </a:r>
            <a:r>
              <a:rPr lang="en-US" sz="3400" dirty="0" err="1"/>
              <a:t>centres</a:t>
            </a:r>
            <a:r>
              <a:rPr lang="en-US" sz="3400" dirty="0"/>
              <a:t> and high streets across the country have been gripped by an epidemic of anti-social </a:t>
            </a:r>
            <a:r>
              <a:rPr lang="en-US" sz="3400" dirty="0" err="1"/>
              <a:t>behaviour</a:t>
            </a:r>
            <a:r>
              <a:rPr lang="en-US" sz="3400" dirty="0"/>
              <a:t>, theft and shoplifting which is corroding our communities and cannot be allowed to continue.      </a:t>
            </a:r>
          </a:p>
          <a:p>
            <a:r>
              <a:rPr lang="en-US" sz="3400" dirty="0"/>
              <a:t>… face the reality that there are still too many victims of anti-social </a:t>
            </a:r>
            <a:r>
              <a:rPr lang="en-US" sz="3400" dirty="0" err="1"/>
              <a:t>behaviour</a:t>
            </a:r>
            <a:r>
              <a:rPr lang="en-US" sz="3400" dirty="0"/>
              <a:t> who feel that when they call the police, no one listens and no one comes.    </a:t>
            </a:r>
          </a:p>
          <a:p>
            <a:r>
              <a:rPr lang="en-US" sz="3400" dirty="0"/>
              <a:t>Our </a:t>
            </a:r>
            <a:r>
              <a:rPr lang="en-US" sz="3400" dirty="0" err="1"/>
              <a:t>neighbourhoods</a:t>
            </a:r>
            <a:r>
              <a:rPr lang="en-US" sz="3400" dirty="0"/>
              <a:t> and police forces have suffered enough after a decade of decline </a:t>
            </a:r>
          </a:p>
          <a:p>
            <a:r>
              <a:rPr lang="en-US" sz="3400" dirty="0"/>
              <a:t>Every community deserves local officers who understand what is needed to keep them safe, and with this new training and our </a:t>
            </a:r>
            <a:r>
              <a:rPr lang="en-US" sz="3400" dirty="0" err="1"/>
              <a:t>Neighbourhood</a:t>
            </a:r>
            <a:r>
              <a:rPr lang="en-US" sz="3400" dirty="0"/>
              <a:t> Policing Guarantee, we will deliver the change our towns and villages are desperate for.“</a:t>
            </a:r>
            <a:endParaRPr lang="en-GB" sz="3400" dirty="0"/>
          </a:p>
        </p:txBody>
      </p:sp>
      <p:sp>
        <p:nvSpPr>
          <p:cNvPr id="4" name="Slide Number Placeholder 3">
            <a:extLst>
              <a:ext uri="{FF2B5EF4-FFF2-40B4-BE49-F238E27FC236}">
                <a16:creationId xmlns:a16="http://schemas.microsoft.com/office/drawing/2014/main" id="{5EB37F0E-98BA-1D24-2A8B-299556406D0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42</a:t>
            </a:fld>
            <a:endParaRPr lang="en-GB">
              <a:solidFill>
                <a:prstClr val="black">
                  <a:tint val="75000"/>
                </a:prstClr>
              </a:solidFill>
            </a:endParaRPr>
          </a:p>
        </p:txBody>
      </p:sp>
    </p:spTree>
    <p:extLst>
      <p:ext uri="{BB962C8B-B14F-4D97-AF65-F5344CB8AC3E}">
        <p14:creationId xmlns:p14="http://schemas.microsoft.com/office/powerpoint/2010/main" val="82643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95257-7975-2210-787F-D2FF5E797F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B46CCB-3A7A-3AA9-3B5E-3742B7FAE935}"/>
              </a:ext>
            </a:extLst>
          </p:cNvPr>
          <p:cNvSpPr>
            <a:spLocks noGrp="1"/>
          </p:cNvSpPr>
          <p:nvPr>
            <p:ph type="title"/>
          </p:nvPr>
        </p:nvSpPr>
        <p:spPr/>
        <p:txBody>
          <a:bodyPr/>
          <a:lstStyle/>
          <a:p>
            <a:r>
              <a:rPr lang="en-GB" dirty="0"/>
              <a:t>UK Government 2024</a:t>
            </a:r>
          </a:p>
        </p:txBody>
      </p:sp>
      <p:sp>
        <p:nvSpPr>
          <p:cNvPr id="3" name="Content Placeholder 2">
            <a:extLst>
              <a:ext uri="{FF2B5EF4-FFF2-40B4-BE49-F238E27FC236}">
                <a16:creationId xmlns:a16="http://schemas.microsoft.com/office/drawing/2014/main" id="{045DAF15-6561-A699-D7F9-001A6E88733D}"/>
              </a:ext>
            </a:extLst>
          </p:cNvPr>
          <p:cNvSpPr>
            <a:spLocks noGrp="1"/>
          </p:cNvSpPr>
          <p:nvPr>
            <p:ph idx="1"/>
          </p:nvPr>
        </p:nvSpPr>
        <p:spPr>
          <a:xfrm>
            <a:off x="609600" y="1600200"/>
            <a:ext cx="11357610" cy="4069079"/>
          </a:xfrm>
        </p:spPr>
        <p:txBody>
          <a:bodyPr>
            <a:normAutofit lnSpcReduction="10000"/>
          </a:bodyPr>
          <a:lstStyle/>
          <a:p>
            <a:r>
              <a:rPr lang="en-US" dirty="0"/>
              <a:t>First launched in June, the training has been piloted in 11 forces, including Northumbria, North Wales, Derbyshire and the Metropolitan Police. When fully rolled out, the training </a:t>
            </a:r>
            <a:r>
              <a:rPr lang="en-US" dirty="0" err="1"/>
              <a:t>programme</a:t>
            </a:r>
            <a:r>
              <a:rPr lang="en-US" dirty="0"/>
              <a:t> will be available to police forces across the country to </a:t>
            </a:r>
            <a:r>
              <a:rPr lang="en-US" dirty="0" err="1"/>
              <a:t>enrol</a:t>
            </a:r>
            <a:r>
              <a:rPr lang="en-US" dirty="0"/>
              <a:t> any </a:t>
            </a:r>
            <a:r>
              <a:rPr lang="en-US" dirty="0" err="1"/>
              <a:t>neighbourhood</a:t>
            </a:r>
            <a:r>
              <a:rPr lang="en-US" dirty="0"/>
              <a:t> officer or PCSO on.   </a:t>
            </a:r>
          </a:p>
          <a:p>
            <a:r>
              <a:rPr lang="en-US" dirty="0"/>
              <a:t>The pilots are expected to finish at the end of March 2025, after which the training </a:t>
            </a:r>
            <a:r>
              <a:rPr lang="en-US" dirty="0" err="1"/>
              <a:t>programme</a:t>
            </a:r>
            <a:r>
              <a:rPr lang="en-US" dirty="0"/>
              <a:t> will be refined before being expanded across the country.</a:t>
            </a:r>
          </a:p>
          <a:p>
            <a:pPr marL="0" indent="0">
              <a:buNone/>
            </a:pPr>
            <a:endParaRPr lang="en-US" sz="4600" dirty="0"/>
          </a:p>
        </p:txBody>
      </p:sp>
      <p:sp>
        <p:nvSpPr>
          <p:cNvPr id="4" name="Slide Number Placeholder 3">
            <a:extLst>
              <a:ext uri="{FF2B5EF4-FFF2-40B4-BE49-F238E27FC236}">
                <a16:creationId xmlns:a16="http://schemas.microsoft.com/office/drawing/2014/main" id="{88CC4B0C-83E5-1821-C10F-83C53F49DB6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43</a:t>
            </a:fld>
            <a:endParaRPr lang="en-GB">
              <a:solidFill>
                <a:prstClr val="black">
                  <a:tint val="75000"/>
                </a:prstClr>
              </a:solidFill>
            </a:endParaRPr>
          </a:p>
        </p:txBody>
      </p:sp>
    </p:spTree>
    <p:extLst>
      <p:ext uri="{BB962C8B-B14F-4D97-AF65-F5344CB8AC3E}">
        <p14:creationId xmlns:p14="http://schemas.microsoft.com/office/powerpoint/2010/main" val="3665740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6B33-BDD3-8EE3-5083-D568853A901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ADCEF4C-77A8-E261-2988-A9F97FE0A264}"/>
              </a:ext>
            </a:extLst>
          </p:cNvPr>
          <p:cNvSpPr>
            <a:spLocks noGrp="1"/>
          </p:cNvSpPr>
          <p:nvPr>
            <p:ph idx="1"/>
          </p:nvPr>
        </p:nvSpPr>
        <p:spPr>
          <a:xfrm>
            <a:off x="838200" y="1520190"/>
            <a:ext cx="11003280" cy="4656773"/>
          </a:xfrm>
        </p:spPr>
        <p:txBody>
          <a:bodyPr>
            <a:normAutofit fontScale="62500" lnSpcReduction="20000"/>
          </a:bodyPr>
          <a:lstStyle/>
          <a:p>
            <a:r>
              <a:rPr lang="en-US" dirty="0"/>
              <a:t>Casey L (2016) The Casey Review: A review into opportunity and integration, London: Department for Communities and Local Government</a:t>
            </a:r>
          </a:p>
          <a:p>
            <a:r>
              <a:rPr lang="en-US" dirty="0"/>
              <a:t>Clouston, W (2020) The BLM movement could not be more wrong, available at https://www.spiked-online.com/2020/06/17/the-blm-movement-could-not-be-more-wrong/ </a:t>
            </a:r>
          </a:p>
          <a:p>
            <a:r>
              <a:rPr lang="en-US" dirty="0"/>
              <a:t>Department for Communities and Local Government (DCLG 2007) Creating Strong, Safe and Prosperous Communities. London: Crown Copyright</a:t>
            </a:r>
          </a:p>
          <a:p>
            <a:r>
              <a:rPr lang="en-US" dirty="0"/>
              <a:t>Dorling D (2011) Injustice: why social inequality persists, Bristol: The Policy Press</a:t>
            </a:r>
          </a:p>
          <a:p>
            <a:r>
              <a:rPr lang="en-US" dirty="0"/>
              <a:t>Fanshawe, S and </a:t>
            </a:r>
            <a:r>
              <a:rPr lang="en-US" dirty="0" err="1"/>
              <a:t>Sriskandarajah</a:t>
            </a:r>
            <a:r>
              <a:rPr lang="en-US" dirty="0"/>
              <a:t>, D (2010) ‘You can’t put me in a box!’ Super-diversity and the end of identity politics in Britain. Institute for Public Policy Research (IPPR).</a:t>
            </a:r>
          </a:p>
          <a:p>
            <a:r>
              <a:rPr lang="en-US" dirty="0"/>
              <a:t>Good Governance Improvement (2020) Engaging with the hard to reach, available at </a:t>
            </a:r>
            <a:r>
              <a:rPr lang="en-US" dirty="0">
                <a:hlinkClick r:id="rId2"/>
              </a:rPr>
              <a:t>https://www.good-governance.org.uk/publications/insights/engaging-with-the-hard-to-reach</a:t>
            </a:r>
            <a:r>
              <a:rPr lang="en-US" dirty="0"/>
              <a:t> </a:t>
            </a:r>
          </a:p>
          <a:p>
            <a:r>
              <a:rPr lang="en-US" dirty="0"/>
              <a:t>Kitchen S, Michaelson J and Wood N (2006) 2005 Citizenship Survey: Community Cohesion topic report. Department for Communities &amp; Local Government. London: Crown Copyright.</a:t>
            </a:r>
            <a:endParaRPr lang="en-GB" dirty="0"/>
          </a:p>
          <a:p>
            <a:r>
              <a:rPr lang="en-GB" dirty="0"/>
              <a:t>UK Government (2024) </a:t>
            </a:r>
            <a:r>
              <a:rPr lang="en-US" dirty="0"/>
              <a:t>Government kick-starts plan to restore </a:t>
            </a:r>
            <a:r>
              <a:rPr lang="en-US" dirty="0" err="1"/>
              <a:t>neighbourhood</a:t>
            </a:r>
            <a:r>
              <a:rPr lang="en-US" dirty="0"/>
              <a:t> policing, available at </a:t>
            </a:r>
            <a:r>
              <a:rPr lang="en-US" dirty="0">
                <a:hlinkClick r:id="rId3"/>
              </a:rPr>
              <a:t>Government kick-starts plan to restore </a:t>
            </a:r>
            <a:r>
              <a:rPr lang="en-US" dirty="0" err="1">
                <a:hlinkClick r:id="rId3"/>
              </a:rPr>
              <a:t>neighbourhood</a:t>
            </a:r>
            <a:r>
              <a:rPr lang="en-US" dirty="0">
                <a:hlinkClick r:id="rId3"/>
              </a:rPr>
              <a:t> policing - GOV.UK (www.gov.uk)</a:t>
            </a:r>
            <a:r>
              <a:rPr lang="en-US" dirty="0"/>
              <a:t> </a:t>
            </a:r>
            <a:endParaRPr lang="en-GB" dirty="0"/>
          </a:p>
          <a:p>
            <a:r>
              <a:rPr lang="en-US" dirty="0"/>
              <a:t>Winder R (2006) Bloody Foreigners: the story of immigration to Britain, London: Abacus</a:t>
            </a:r>
          </a:p>
          <a:p>
            <a:r>
              <a:rPr lang="en-GB" dirty="0"/>
              <a:t>Wood et al (2023) Blackstone’s Handbook for Policing Students. Oxford: OUP</a:t>
            </a:r>
          </a:p>
        </p:txBody>
      </p:sp>
    </p:spTree>
    <p:extLst>
      <p:ext uri="{BB962C8B-B14F-4D97-AF65-F5344CB8AC3E}">
        <p14:creationId xmlns:p14="http://schemas.microsoft.com/office/powerpoint/2010/main" val="42469509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38D7E2A-4690-0A6C-6D13-4EC459A4588F}"/>
              </a:ext>
            </a:extLst>
          </p:cNvPr>
          <p:cNvSpPr>
            <a:spLocks noGrp="1"/>
          </p:cNvSpPr>
          <p:nvPr>
            <p:ph type="title"/>
          </p:nvPr>
        </p:nvSpPr>
        <p:spPr/>
        <p:txBody>
          <a:bodyPr/>
          <a:lstStyle/>
          <a:p>
            <a:endParaRPr lang="en-GB"/>
          </a:p>
        </p:txBody>
      </p:sp>
      <p:sp>
        <p:nvSpPr>
          <p:cNvPr id="7" name="Content Placeholder 6">
            <a:extLst>
              <a:ext uri="{FF2B5EF4-FFF2-40B4-BE49-F238E27FC236}">
                <a16:creationId xmlns:a16="http://schemas.microsoft.com/office/drawing/2014/main" id="{527ECD67-3950-D4EC-07F6-E197BED8AAA8}"/>
              </a:ext>
            </a:extLst>
          </p:cNvPr>
          <p:cNvSpPr>
            <a:spLocks noGrp="1"/>
          </p:cNvSpPr>
          <p:nvPr>
            <p:ph idx="1"/>
          </p:nvPr>
        </p:nvSpPr>
        <p:spPr>
          <a:xfrm>
            <a:off x="838200" y="1825625"/>
            <a:ext cx="5414010" cy="4351338"/>
          </a:xfrm>
        </p:spPr>
        <p:txBody>
          <a:bodyPr/>
          <a:lstStyle/>
          <a:p>
            <a:r>
              <a:rPr lang="en-GB" dirty="0"/>
              <a:t>Wood et al (2023) Blackstone’s Handbook for Policing Students. Oxford: OUP</a:t>
            </a:r>
          </a:p>
        </p:txBody>
      </p:sp>
      <p:sp>
        <p:nvSpPr>
          <p:cNvPr id="5" name="Slide Number Placeholder 4">
            <a:extLst>
              <a:ext uri="{FF2B5EF4-FFF2-40B4-BE49-F238E27FC236}">
                <a16:creationId xmlns:a16="http://schemas.microsoft.com/office/drawing/2014/main" id="{BD5A6510-5715-8782-2B79-3B2B36BD042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EE70F85-FB46-4664-904F-529BF12CA75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2D464D8-E9F1-43AD-9171-F5BE79F90292}"/>
              </a:ext>
            </a:extLst>
          </p:cNvPr>
          <p:cNvPicPr>
            <a:picLocks noChangeAspect="1"/>
          </p:cNvPicPr>
          <p:nvPr/>
        </p:nvPicPr>
        <p:blipFill>
          <a:blip r:embed="rId2"/>
          <a:stretch>
            <a:fillRect/>
          </a:stretch>
        </p:blipFill>
        <p:spPr>
          <a:xfrm rot="16200000">
            <a:off x="6357939" y="1122363"/>
            <a:ext cx="6096000" cy="4581525"/>
          </a:xfrm>
          <a:prstGeom prst="rect">
            <a:avLst/>
          </a:prstGeom>
        </p:spPr>
      </p:pic>
    </p:spTree>
    <p:extLst>
      <p:ext uri="{BB962C8B-B14F-4D97-AF65-F5344CB8AC3E}">
        <p14:creationId xmlns:p14="http://schemas.microsoft.com/office/powerpoint/2010/main" val="249408440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2465</Words>
  <Application>Microsoft Office PowerPoint</Application>
  <PresentationFormat>Widescreen</PresentationFormat>
  <Paragraphs>309</Paragraphs>
  <Slides>45</Slides>
  <Notes>1</Notes>
  <HiddenSlides>0</HiddenSlides>
  <MMClips>3</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45</vt:i4>
      </vt:variant>
    </vt:vector>
  </HeadingPairs>
  <TitlesOfParts>
    <vt:vector size="55" baseType="lpstr">
      <vt:lpstr>Aptos</vt:lpstr>
      <vt:lpstr>Aptos Display</vt:lpstr>
      <vt:lpstr>Myriad Pro</vt:lpstr>
      <vt:lpstr>Arial</vt:lpstr>
      <vt:lpstr>Calibri</vt:lpstr>
      <vt:lpstr>Calibri Light</vt:lpstr>
      <vt:lpstr>20140311PresentationUWTSDTemplate</vt:lpstr>
      <vt:lpstr>1_Office Theme</vt:lpstr>
      <vt:lpstr>Office Theme</vt:lpstr>
      <vt:lpstr>2_Office Theme</vt:lpstr>
      <vt:lpstr>BMPL5013 2. Communities and Neighbourhoods</vt:lpstr>
      <vt:lpstr>Content  A Backdrop for Community Policing</vt:lpstr>
      <vt:lpstr>PowerPoint Presentation</vt:lpstr>
      <vt:lpstr>Multi …</vt:lpstr>
      <vt:lpstr>Class and Deprivation</vt:lpstr>
      <vt:lpstr>The Casey Review 2016</vt:lpstr>
      <vt:lpstr>Leadership</vt:lpstr>
      <vt:lpstr>Political correctness?</vt:lpstr>
      <vt:lpstr>Recommendations</vt:lpstr>
      <vt:lpstr>PowerPoint Presentation</vt:lpstr>
      <vt:lpstr>Policing Perspectives</vt:lpstr>
      <vt:lpstr>Policing</vt:lpstr>
      <vt:lpstr>Police officers</vt:lpstr>
      <vt:lpstr>Constant change</vt:lpstr>
      <vt:lpstr>Public policing is quite a modern invention</vt:lpstr>
      <vt:lpstr>Policing bodies and law enforcement</vt:lpstr>
      <vt:lpstr>Law Enforcement</vt:lpstr>
      <vt:lpstr>Law Enforcement</vt:lpstr>
      <vt:lpstr>Law Enforcement</vt:lpstr>
      <vt:lpstr>An Extended Family of Linked Support</vt:lpstr>
      <vt:lpstr>Extended Family</vt:lpstr>
      <vt:lpstr>PowerPoint Presentation</vt:lpstr>
      <vt:lpstr>Policing as a Profession?</vt:lpstr>
      <vt:lpstr>Good Practise, Professional Development &amp; Standards</vt:lpstr>
      <vt:lpstr>College of Policing</vt:lpstr>
      <vt:lpstr>Neighbourhood policing history</vt:lpstr>
      <vt:lpstr>Easing the Pressures</vt:lpstr>
      <vt:lpstr>Easing the Pressures</vt:lpstr>
      <vt:lpstr>From crime-fighting to quality of life</vt:lpstr>
      <vt:lpstr>Addressing Community Issues (Wales)</vt:lpstr>
      <vt:lpstr>Addressing Community Issues (Wales)</vt:lpstr>
      <vt:lpstr>Can communities be empowered?</vt:lpstr>
      <vt:lpstr>Delivering Local Policing</vt:lpstr>
      <vt:lpstr>PowerPoint Presentation</vt:lpstr>
      <vt:lpstr>Engagement, Public Order, Public Safety</vt:lpstr>
      <vt:lpstr>Proactive policing </vt:lpstr>
      <vt:lpstr>Community Engagement</vt:lpstr>
      <vt:lpstr>Community and Neighbourhood Policing Today</vt:lpstr>
      <vt:lpstr>PowerPoint Presentation</vt:lpstr>
      <vt:lpstr>UK Government 2024</vt:lpstr>
      <vt:lpstr>UK Government 2024</vt:lpstr>
      <vt:lpstr>UK Government 2024</vt:lpstr>
      <vt:lpstr>UK Government 2024</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BMPL5013 2. Communities and Neighbourhoods</dc:title>
  <dc:creator>Mike Durke</dc:creator>
  <cp:lastModifiedBy>Mike Durke</cp:lastModifiedBy>
  <cp:revision>20</cp:revision>
  <dcterms:created xsi:type="dcterms:W3CDTF">2024-09-16T13:45:05Z</dcterms:created>
  <dcterms:modified xsi:type="dcterms:W3CDTF">2024-10-14T16:30:04Z</dcterms:modified>
</cp:coreProperties>
</file>