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4" r:id="rId4"/>
    <p:sldId id="263" r:id="rId5"/>
    <p:sldId id="258" r:id="rId6"/>
    <p:sldId id="259" r:id="rId7"/>
    <p:sldId id="260" r:id="rId8"/>
    <p:sldId id="261" r:id="rId9"/>
    <p:sldId id="262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764E9A-357A-2F65-D0C2-E5D12A2E7B2D}" v="236" dt="2026-03-10T17:28:56.3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85" d="100"/>
          <a:sy n="85" d="100"/>
        </p:scale>
        <p:origin x="76" y="4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10" Type="http://schemas.openxmlformats.org/officeDocument/2006/relationships/image" Target="../media/image45.svg"/><Relationship Id="rId4" Type="http://schemas.openxmlformats.org/officeDocument/2006/relationships/image" Target="../media/image39.svg"/><Relationship Id="rId9" Type="http://schemas.openxmlformats.org/officeDocument/2006/relationships/image" Target="../media/image4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10" Type="http://schemas.openxmlformats.org/officeDocument/2006/relationships/image" Target="../media/image45.svg"/><Relationship Id="rId4" Type="http://schemas.openxmlformats.org/officeDocument/2006/relationships/image" Target="../media/image39.svg"/><Relationship Id="rId9" Type="http://schemas.openxmlformats.org/officeDocument/2006/relationships/image" Target="../media/image4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8728C7-8D87-44E1-871D-C94F0C1E030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12F1BEB-8120-4662-930B-82593CE74E7A}">
      <dgm:prSet/>
      <dgm:spPr/>
      <dgm:t>
        <a:bodyPr/>
        <a:lstStyle/>
        <a:p>
          <a:r>
            <a:rPr lang="en-US" b="0" i="0" baseline="0"/>
            <a:t>UK start-up producing handcrafted, eco-friendly soy wax candles </a:t>
          </a:r>
          <a:endParaRPr lang="en-US"/>
        </a:p>
      </dgm:t>
    </dgm:pt>
    <dgm:pt modelId="{E82DF7BF-6A8D-42B3-9EFD-75BA476501B6}" type="parTrans" cxnId="{D178FA52-2C84-41B7-A225-329470A9EF51}">
      <dgm:prSet/>
      <dgm:spPr/>
      <dgm:t>
        <a:bodyPr/>
        <a:lstStyle/>
        <a:p>
          <a:endParaRPr lang="en-US"/>
        </a:p>
      </dgm:t>
    </dgm:pt>
    <dgm:pt modelId="{645189D5-20DB-44CA-A469-5BDE0844CCD0}" type="sibTrans" cxnId="{D178FA52-2C84-41B7-A225-329470A9EF51}">
      <dgm:prSet/>
      <dgm:spPr/>
      <dgm:t>
        <a:bodyPr/>
        <a:lstStyle/>
        <a:p>
          <a:endParaRPr lang="en-US"/>
        </a:p>
      </dgm:t>
    </dgm:pt>
    <dgm:pt modelId="{F8CE3E22-AAA7-443E-92E5-6C8A3122CB5E}">
      <dgm:prSet/>
      <dgm:spPr/>
      <dgm:t>
        <a:bodyPr/>
        <a:lstStyle/>
        <a:p>
          <a:r>
            <a:rPr lang="en-US" b="0" i="0" baseline="0"/>
            <a:t>Sold online and at local craft markets across </a:t>
          </a:r>
          <a:r>
            <a:rPr lang="en-US">
              <a:latin typeface="Gill Sans MT" panose="020B0502020104020203"/>
            </a:rPr>
            <a:t>Coventry</a:t>
          </a:r>
          <a:endParaRPr lang="en-US"/>
        </a:p>
      </dgm:t>
    </dgm:pt>
    <dgm:pt modelId="{3CB1A2E0-4FE7-4B55-BC5F-E5D30FFF7D35}" type="parTrans" cxnId="{8225BE5A-E97D-4789-A7D4-6511AF309AF2}">
      <dgm:prSet/>
      <dgm:spPr/>
      <dgm:t>
        <a:bodyPr/>
        <a:lstStyle/>
        <a:p>
          <a:endParaRPr lang="en-US"/>
        </a:p>
      </dgm:t>
    </dgm:pt>
    <dgm:pt modelId="{00DA9AE9-77EA-4A6B-ADC9-F8E14409CE88}" type="sibTrans" cxnId="{8225BE5A-E97D-4789-A7D4-6511AF309AF2}">
      <dgm:prSet/>
      <dgm:spPr/>
      <dgm:t>
        <a:bodyPr/>
        <a:lstStyle/>
        <a:p>
          <a:endParaRPr lang="en-US"/>
        </a:p>
      </dgm:t>
    </dgm:pt>
    <dgm:pt modelId="{88E33725-D6CB-46D2-BAE2-E7AF9042C5B7}">
      <dgm:prSet/>
      <dgm:spPr/>
      <dgm:t>
        <a:bodyPr/>
        <a:lstStyle/>
        <a:p>
          <a:r>
            <a:rPr lang="en-US" b="0" i="0" baseline="0"/>
            <a:t>Addresses growing demand for sustainable home fragrance products (Grand View Research, 2023) </a:t>
          </a:r>
          <a:endParaRPr lang="en-US"/>
        </a:p>
      </dgm:t>
    </dgm:pt>
    <dgm:pt modelId="{3BCA670F-5AE5-4C82-938B-381B05D6E0A1}" type="parTrans" cxnId="{B7430B22-293E-43D0-93CC-0F1A73ACC261}">
      <dgm:prSet/>
      <dgm:spPr/>
      <dgm:t>
        <a:bodyPr/>
        <a:lstStyle/>
        <a:p>
          <a:endParaRPr lang="en-US"/>
        </a:p>
      </dgm:t>
    </dgm:pt>
    <dgm:pt modelId="{C4947C21-E3FA-4AD4-AD13-8C547C603511}" type="sibTrans" cxnId="{B7430B22-293E-43D0-93CC-0F1A73ACC261}">
      <dgm:prSet/>
      <dgm:spPr/>
      <dgm:t>
        <a:bodyPr/>
        <a:lstStyle/>
        <a:p>
          <a:endParaRPr lang="en-US"/>
        </a:p>
      </dgm:t>
    </dgm:pt>
    <dgm:pt modelId="{01A8E1E0-EF39-4D8B-9379-6C138BC5D1E3}">
      <dgm:prSet/>
      <dgm:spPr/>
      <dgm:t>
        <a:bodyPr/>
        <a:lstStyle/>
        <a:p>
          <a:r>
            <a:rPr lang="en-US" b="0" i="0" baseline="0"/>
            <a:t>Aligning products with consumer lifestyle trends strengthens long-term growth potential (Burns, 2022) </a:t>
          </a:r>
          <a:endParaRPr lang="en-US"/>
        </a:p>
      </dgm:t>
    </dgm:pt>
    <dgm:pt modelId="{DAE27C5B-7A5B-4D51-B0D8-696C7FDCE021}" type="parTrans" cxnId="{731E9AEC-288A-4F71-B751-9002FCD62094}">
      <dgm:prSet/>
      <dgm:spPr/>
      <dgm:t>
        <a:bodyPr/>
        <a:lstStyle/>
        <a:p>
          <a:endParaRPr lang="en-US"/>
        </a:p>
      </dgm:t>
    </dgm:pt>
    <dgm:pt modelId="{91CD70D6-D590-4CF2-AFB0-E920A8F5B725}" type="sibTrans" cxnId="{731E9AEC-288A-4F71-B751-9002FCD62094}">
      <dgm:prSet/>
      <dgm:spPr/>
      <dgm:t>
        <a:bodyPr/>
        <a:lstStyle/>
        <a:p>
          <a:endParaRPr lang="en-US"/>
        </a:p>
      </dgm:t>
    </dgm:pt>
    <dgm:pt modelId="{9C36E590-80AE-40D3-903C-6AB065D39998}">
      <dgm:prSet/>
      <dgm:spPr/>
      <dgm:t>
        <a:bodyPr/>
        <a:lstStyle/>
        <a:p>
          <a:r>
            <a:rPr lang="en-US" b="0" i="0" baseline="0"/>
            <a:t>Presentation covers business idea, market analysis, marketing strategy, and financial planning </a:t>
          </a:r>
          <a:endParaRPr lang="en-US"/>
        </a:p>
      </dgm:t>
    </dgm:pt>
    <dgm:pt modelId="{9B418FBA-73C0-4A3D-990E-A7E5576EE77C}" type="parTrans" cxnId="{5DB790A0-269C-4E33-B5EC-B0FF16696B4E}">
      <dgm:prSet/>
      <dgm:spPr/>
      <dgm:t>
        <a:bodyPr/>
        <a:lstStyle/>
        <a:p>
          <a:endParaRPr lang="en-US"/>
        </a:p>
      </dgm:t>
    </dgm:pt>
    <dgm:pt modelId="{3AA2C132-D52E-424E-88E5-5FB5F499D795}" type="sibTrans" cxnId="{5DB790A0-269C-4E33-B5EC-B0FF16696B4E}">
      <dgm:prSet/>
      <dgm:spPr/>
      <dgm:t>
        <a:bodyPr/>
        <a:lstStyle/>
        <a:p>
          <a:endParaRPr lang="en-US"/>
        </a:p>
      </dgm:t>
    </dgm:pt>
    <dgm:pt modelId="{B11D7493-FCF1-4FE4-9C40-C52723E2E9B2}" type="pres">
      <dgm:prSet presAssocID="{988728C7-8D87-44E1-871D-C94F0C1E0301}" presName="root" presStyleCnt="0">
        <dgm:presLayoutVars>
          <dgm:dir/>
          <dgm:resizeHandles val="exact"/>
        </dgm:presLayoutVars>
      </dgm:prSet>
      <dgm:spPr/>
    </dgm:pt>
    <dgm:pt modelId="{0F28460C-48C9-44F7-9328-63A7B1366F31}" type="pres">
      <dgm:prSet presAssocID="{A12F1BEB-8120-4662-930B-82593CE74E7A}" presName="compNode" presStyleCnt="0"/>
      <dgm:spPr/>
    </dgm:pt>
    <dgm:pt modelId="{CE0A7392-EB54-414C-8CF1-443B8975DCDD}" type="pres">
      <dgm:prSet presAssocID="{A12F1BEB-8120-4662-930B-82593CE74E7A}" presName="bgRect" presStyleLbl="bgShp" presStyleIdx="0" presStyleCnt="5"/>
      <dgm:spPr/>
    </dgm:pt>
    <dgm:pt modelId="{A440970F-02EF-4092-B817-9816D68425C2}" type="pres">
      <dgm:prSet presAssocID="{A12F1BEB-8120-4662-930B-82593CE74E7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ayer Candle"/>
        </a:ext>
      </dgm:extLst>
    </dgm:pt>
    <dgm:pt modelId="{96E981EC-5ADE-4475-A988-BAF3F42F2692}" type="pres">
      <dgm:prSet presAssocID="{A12F1BEB-8120-4662-930B-82593CE74E7A}" presName="spaceRect" presStyleCnt="0"/>
      <dgm:spPr/>
    </dgm:pt>
    <dgm:pt modelId="{9B5DFBAB-AAEB-48CC-B156-1B38450D9F6E}" type="pres">
      <dgm:prSet presAssocID="{A12F1BEB-8120-4662-930B-82593CE74E7A}" presName="parTx" presStyleLbl="revTx" presStyleIdx="0" presStyleCnt="5">
        <dgm:presLayoutVars>
          <dgm:chMax val="0"/>
          <dgm:chPref val="0"/>
        </dgm:presLayoutVars>
      </dgm:prSet>
      <dgm:spPr/>
    </dgm:pt>
    <dgm:pt modelId="{7F3B887C-0FA0-4E09-800D-1DCA7A0CE347}" type="pres">
      <dgm:prSet presAssocID="{645189D5-20DB-44CA-A469-5BDE0844CCD0}" presName="sibTrans" presStyleCnt="0"/>
      <dgm:spPr/>
    </dgm:pt>
    <dgm:pt modelId="{B2152BF5-AD26-47C1-8D7D-5421B18596FE}" type="pres">
      <dgm:prSet presAssocID="{F8CE3E22-AAA7-443E-92E5-6C8A3122CB5E}" presName="compNode" presStyleCnt="0"/>
      <dgm:spPr/>
    </dgm:pt>
    <dgm:pt modelId="{BB2EE535-35D0-4D3B-B352-DD371538D086}" type="pres">
      <dgm:prSet presAssocID="{F8CE3E22-AAA7-443E-92E5-6C8A3122CB5E}" presName="bgRect" presStyleLbl="bgShp" presStyleIdx="1" presStyleCnt="5"/>
      <dgm:spPr/>
    </dgm:pt>
    <dgm:pt modelId="{ACF333B7-7EF2-4049-9E20-D8FA9606B828}" type="pres">
      <dgm:prSet presAssocID="{F8CE3E22-AAA7-443E-92E5-6C8A3122CB5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10F1AC06-B3D1-4C7B-B45C-B62838FF29D7}" type="pres">
      <dgm:prSet presAssocID="{F8CE3E22-AAA7-443E-92E5-6C8A3122CB5E}" presName="spaceRect" presStyleCnt="0"/>
      <dgm:spPr/>
    </dgm:pt>
    <dgm:pt modelId="{3D1DA017-2DB6-4D7A-9022-009B7727789C}" type="pres">
      <dgm:prSet presAssocID="{F8CE3E22-AAA7-443E-92E5-6C8A3122CB5E}" presName="parTx" presStyleLbl="revTx" presStyleIdx="1" presStyleCnt="5">
        <dgm:presLayoutVars>
          <dgm:chMax val="0"/>
          <dgm:chPref val="0"/>
        </dgm:presLayoutVars>
      </dgm:prSet>
      <dgm:spPr/>
    </dgm:pt>
    <dgm:pt modelId="{C7FECF49-C162-4414-82CD-0C668D93C24A}" type="pres">
      <dgm:prSet presAssocID="{00DA9AE9-77EA-4A6B-ADC9-F8E14409CE88}" presName="sibTrans" presStyleCnt="0"/>
      <dgm:spPr/>
    </dgm:pt>
    <dgm:pt modelId="{C31F4234-3D2E-4D9C-AA3F-5D546E1AF0A5}" type="pres">
      <dgm:prSet presAssocID="{88E33725-D6CB-46D2-BAE2-E7AF9042C5B7}" presName="compNode" presStyleCnt="0"/>
      <dgm:spPr/>
    </dgm:pt>
    <dgm:pt modelId="{4D7A0282-47E4-4465-99D3-A1D88FB85D36}" type="pres">
      <dgm:prSet presAssocID="{88E33725-D6CB-46D2-BAE2-E7AF9042C5B7}" presName="bgRect" presStyleLbl="bgShp" presStyleIdx="2" presStyleCnt="5"/>
      <dgm:spPr/>
    </dgm:pt>
    <dgm:pt modelId="{49C4E05F-C814-48DD-9AAA-09CD074C3C4A}" type="pres">
      <dgm:prSet presAssocID="{88E33725-D6CB-46D2-BAE2-E7AF9042C5B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set scene"/>
        </a:ext>
      </dgm:extLst>
    </dgm:pt>
    <dgm:pt modelId="{416B4AC8-6881-4C6F-A327-4AFECC69245B}" type="pres">
      <dgm:prSet presAssocID="{88E33725-D6CB-46D2-BAE2-E7AF9042C5B7}" presName="spaceRect" presStyleCnt="0"/>
      <dgm:spPr/>
    </dgm:pt>
    <dgm:pt modelId="{205724C5-C8EC-4DF8-B3B7-D13A9F9CF880}" type="pres">
      <dgm:prSet presAssocID="{88E33725-D6CB-46D2-BAE2-E7AF9042C5B7}" presName="parTx" presStyleLbl="revTx" presStyleIdx="2" presStyleCnt="5">
        <dgm:presLayoutVars>
          <dgm:chMax val="0"/>
          <dgm:chPref val="0"/>
        </dgm:presLayoutVars>
      </dgm:prSet>
      <dgm:spPr/>
    </dgm:pt>
    <dgm:pt modelId="{5DF92C6B-9888-49C5-A637-D03C4D5DFB3E}" type="pres">
      <dgm:prSet presAssocID="{C4947C21-E3FA-4AD4-AD13-8C547C603511}" presName="sibTrans" presStyleCnt="0"/>
      <dgm:spPr/>
    </dgm:pt>
    <dgm:pt modelId="{60A992EF-E261-481B-A1F8-A955828C9EB2}" type="pres">
      <dgm:prSet presAssocID="{01A8E1E0-EF39-4D8B-9379-6C138BC5D1E3}" presName="compNode" presStyleCnt="0"/>
      <dgm:spPr/>
    </dgm:pt>
    <dgm:pt modelId="{AA03386B-0253-47C1-A199-8CFFEDC44816}" type="pres">
      <dgm:prSet presAssocID="{01A8E1E0-EF39-4D8B-9379-6C138BC5D1E3}" presName="bgRect" presStyleLbl="bgShp" presStyleIdx="3" presStyleCnt="5"/>
      <dgm:spPr/>
    </dgm:pt>
    <dgm:pt modelId="{504E2D46-211E-4EF2-A624-EFC3013A3A03}" type="pres">
      <dgm:prSet presAssocID="{01A8E1E0-EF39-4D8B-9379-6C138BC5D1E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"/>
        </a:ext>
      </dgm:extLst>
    </dgm:pt>
    <dgm:pt modelId="{CF60BBE3-5DC6-407F-B933-1F6C87E4E64A}" type="pres">
      <dgm:prSet presAssocID="{01A8E1E0-EF39-4D8B-9379-6C138BC5D1E3}" presName="spaceRect" presStyleCnt="0"/>
      <dgm:spPr/>
    </dgm:pt>
    <dgm:pt modelId="{2BE07D6D-CABC-408E-86AD-CFD3C89AAA4E}" type="pres">
      <dgm:prSet presAssocID="{01A8E1E0-EF39-4D8B-9379-6C138BC5D1E3}" presName="parTx" presStyleLbl="revTx" presStyleIdx="3" presStyleCnt="5">
        <dgm:presLayoutVars>
          <dgm:chMax val="0"/>
          <dgm:chPref val="0"/>
        </dgm:presLayoutVars>
      </dgm:prSet>
      <dgm:spPr/>
    </dgm:pt>
    <dgm:pt modelId="{BD593235-E77A-4F2B-B0E1-CB0B40C8F86B}" type="pres">
      <dgm:prSet presAssocID="{91CD70D6-D590-4CF2-AFB0-E920A8F5B725}" presName="sibTrans" presStyleCnt="0"/>
      <dgm:spPr/>
    </dgm:pt>
    <dgm:pt modelId="{C184AEFD-F681-4475-9B15-41D9C0ADBAF6}" type="pres">
      <dgm:prSet presAssocID="{9C36E590-80AE-40D3-903C-6AB065D39998}" presName="compNode" presStyleCnt="0"/>
      <dgm:spPr/>
    </dgm:pt>
    <dgm:pt modelId="{864EF89A-2A7A-4039-A6CD-D22C344AA58C}" type="pres">
      <dgm:prSet presAssocID="{9C36E590-80AE-40D3-903C-6AB065D39998}" presName="bgRect" presStyleLbl="bgShp" presStyleIdx="4" presStyleCnt="5"/>
      <dgm:spPr/>
    </dgm:pt>
    <dgm:pt modelId="{545470A9-1B9A-4900-A247-A215B69F3723}" type="pres">
      <dgm:prSet presAssocID="{9C36E590-80AE-40D3-903C-6AB065D3999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46F64A90-1C83-4337-8DAF-B25CD4D5D2AD}" type="pres">
      <dgm:prSet presAssocID="{9C36E590-80AE-40D3-903C-6AB065D39998}" presName="spaceRect" presStyleCnt="0"/>
      <dgm:spPr/>
    </dgm:pt>
    <dgm:pt modelId="{7D1F77CD-F601-48C6-A63D-9EAF4F677F95}" type="pres">
      <dgm:prSet presAssocID="{9C36E590-80AE-40D3-903C-6AB065D3999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5555E0E-36AA-4E36-9BF4-D345603D5B6F}" type="presOf" srcId="{988728C7-8D87-44E1-871D-C94F0C1E0301}" destId="{B11D7493-FCF1-4FE4-9C40-C52723E2E9B2}" srcOrd="0" destOrd="0" presId="urn:microsoft.com/office/officeart/2018/2/layout/IconVerticalSolidList"/>
    <dgm:cxn modelId="{E6F17616-B51A-42F3-AB85-A8F9C20797D7}" type="presOf" srcId="{88E33725-D6CB-46D2-BAE2-E7AF9042C5B7}" destId="{205724C5-C8EC-4DF8-B3B7-D13A9F9CF880}" srcOrd="0" destOrd="0" presId="urn:microsoft.com/office/officeart/2018/2/layout/IconVerticalSolidList"/>
    <dgm:cxn modelId="{B7430B22-293E-43D0-93CC-0F1A73ACC261}" srcId="{988728C7-8D87-44E1-871D-C94F0C1E0301}" destId="{88E33725-D6CB-46D2-BAE2-E7AF9042C5B7}" srcOrd="2" destOrd="0" parTransId="{3BCA670F-5AE5-4C82-938B-381B05D6E0A1}" sibTransId="{C4947C21-E3FA-4AD4-AD13-8C547C603511}"/>
    <dgm:cxn modelId="{D178FA52-2C84-41B7-A225-329470A9EF51}" srcId="{988728C7-8D87-44E1-871D-C94F0C1E0301}" destId="{A12F1BEB-8120-4662-930B-82593CE74E7A}" srcOrd="0" destOrd="0" parTransId="{E82DF7BF-6A8D-42B3-9EFD-75BA476501B6}" sibTransId="{645189D5-20DB-44CA-A469-5BDE0844CCD0}"/>
    <dgm:cxn modelId="{8225BE5A-E97D-4789-A7D4-6511AF309AF2}" srcId="{988728C7-8D87-44E1-871D-C94F0C1E0301}" destId="{F8CE3E22-AAA7-443E-92E5-6C8A3122CB5E}" srcOrd="1" destOrd="0" parTransId="{3CB1A2E0-4FE7-4B55-BC5F-E5D30FFF7D35}" sibTransId="{00DA9AE9-77EA-4A6B-ADC9-F8E14409CE88}"/>
    <dgm:cxn modelId="{5DB790A0-269C-4E33-B5EC-B0FF16696B4E}" srcId="{988728C7-8D87-44E1-871D-C94F0C1E0301}" destId="{9C36E590-80AE-40D3-903C-6AB065D39998}" srcOrd="4" destOrd="0" parTransId="{9B418FBA-73C0-4A3D-990E-A7E5576EE77C}" sibTransId="{3AA2C132-D52E-424E-88E5-5FB5F499D795}"/>
    <dgm:cxn modelId="{759BEFB7-6682-44CA-B970-1C3036B81E58}" type="presOf" srcId="{01A8E1E0-EF39-4D8B-9379-6C138BC5D1E3}" destId="{2BE07D6D-CABC-408E-86AD-CFD3C89AAA4E}" srcOrd="0" destOrd="0" presId="urn:microsoft.com/office/officeart/2018/2/layout/IconVerticalSolidList"/>
    <dgm:cxn modelId="{421E6ED3-FF39-4ECB-AD4A-DD568197B6D7}" type="presOf" srcId="{9C36E590-80AE-40D3-903C-6AB065D39998}" destId="{7D1F77CD-F601-48C6-A63D-9EAF4F677F95}" srcOrd="0" destOrd="0" presId="urn:microsoft.com/office/officeart/2018/2/layout/IconVerticalSolidList"/>
    <dgm:cxn modelId="{E5B71CEC-FDE1-4431-B961-44044092C30F}" type="presOf" srcId="{A12F1BEB-8120-4662-930B-82593CE74E7A}" destId="{9B5DFBAB-AAEB-48CC-B156-1B38450D9F6E}" srcOrd="0" destOrd="0" presId="urn:microsoft.com/office/officeart/2018/2/layout/IconVerticalSolidList"/>
    <dgm:cxn modelId="{731E9AEC-288A-4F71-B751-9002FCD62094}" srcId="{988728C7-8D87-44E1-871D-C94F0C1E0301}" destId="{01A8E1E0-EF39-4D8B-9379-6C138BC5D1E3}" srcOrd="3" destOrd="0" parTransId="{DAE27C5B-7A5B-4D51-B0D8-696C7FDCE021}" sibTransId="{91CD70D6-D590-4CF2-AFB0-E920A8F5B725}"/>
    <dgm:cxn modelId="{ABFBC4F2-DF27-43BA-BC27-D58D5EB09A38}" type="presOf" srcId="{F8CE3E22-AAA7-443E-92E5-6C8A3122CB5E}" destId="{3D1DA017-2DB6-4D7A-9022-009B7727789C}" srcOrd="0" destOrd="0" presId="urn:microsoft.com/office/officeart/2018/2/layout/IconVerticalSolidList"/>
    <dgm:cxn modelId="{9289B716-4450-410E-A870-FA333726FCFC}" type="presParOf" srcId="{B11D7493-FCF1-4FE4-9C40-C52723E2E9B2}" destId="{0F28460C-48C9-44F7-9328-63A7B1366F31}" srcOrd="0" destOrd="0" presId="urn:microsoft.com/office/officeart/2018/2/layout/IconVerticalSolidList"/>
    <dgm:cxn modelId="{B7353509-5FB0-4A06-AB26-9625C4475CB2}" type="presParOf" srcId="{0F28460C-48C9-44F7-9328-63A7B1366F31}" destId="{CE0A7392-EB54-414C-8CF1-443B8975DCDD}" srcOrd="0" destOrd="0" presId="urn:microsoft.com/office/officeart/2018/2/layout/IconVerticalSolidList"/>
    <dgm:cxn modelId="{6000ACA1-A20E-4BF0-B7CD-805B43C3B637}" type="presParOf" srcId="{0F28460C-48C9-44F7-9328-63A7B1366F31}" destId="{A440970F-02EF-4092-B817-9816D68425C2}" srcOrd="1" destOrd="0" presId="urn:microsoft.com/office/officeart/2018/2/layout/IconVerticalSolidList"/>
    <dgm:cxn modelId="{DBA5343F-8986-4724-BB05-3EBF9A1ADE8F}" type="presParOf" srcId="{0F28460C-48C9-44F7-9328-63A7B1366F31}" destId="{96E981EC-5ADE-4475-A988-BAF3F42F2692}" srcOrd="2" destOrd="0" presId="urn:microsoft.com/office/officeart/2018/2/layout/IconVerticalSolidList"/>
    <dgm:cxn modelId="{8EF4C0ED-B319-4D6E-BE80-883107898896}" type="presParOf" srcId="{0F28460C-48C9-44F7-9328-63A7B1366F31}" destId="{9B5DFBAB-AAEB-48CC-B156-1B38450D9F6E}" srcOrd="3" destOrd="0" presId="urn:microsoft.com/office/officeart/2018/2/layout/IconVerticalSolidList"/>
    <dgm:cxn modelId="{2A5CFA9B-217D-446E-B8E8-9DC4B7CE2C88}" type="presParOf" srcId="{B11D7493-FCF1-4FE4-9C40-C52723E2E9B2}" destId="{7F3B887C-0FA0-4E09-800D-1DCA7A0CE347}" srcOrd="1" destOrd="0" presId="urn:microsoft.com/office/officeart/2018/2/layout/IconVerticalSolidList"/>
    <dgm:cxn modelId="{E8B38C9F-67E1-4118-A571-00764DFDFEA2}" type="presParOf" srcId="{B11D7493-FCF1-4FE4-9C40-C52723E2E9B2}" destId="{B2152BF5-AD26-47C1-8D7D-5421B18596FE}" srcOrd="2" destOrd="0" presId="urn:microsoft.com/office/officeart/2018/2/layout/IconVerticalSolidList"/>
    <dgm:cxn modelId="{8F3C74BD-C38C-4C5A-935B-248AC7173D55}" type="presParOf" srcId="{B2152BF5-AD26-47C1-8D7D-5421B18596FE}" destId="{BB2EE535-35D0-4D3B-B352-DD371538D086}" srcOrd="0" destOrd="0" presId="urn:microsoft.com/office/officeart/2018/2/layout/IconVerticalSolidList"/>
    <dgm:cxn modelId="{F3EFF30A-6A61-4935-9F21-5A78E1C37B10}" type="presParOf" srcId="{B2152BF5-AD26-47C1-8D7D-5421B18596FE}" destId="{ACF333B7-7EF2-4049-9E20-D8FA9606B828}" srcOrd="1" destOrd="0" presId="urn:microsoft.com/office/officeart/2018/2/layout/IconVerticalSolidList"/>
    <dgm:cxn modelId="{013A7145-CD65-480F-AC71-082F506D4C0F}" type="presParOf" srcId="{B2152BF5-AD26-47C1-8D7D-5421B18596FE}" destId="{10F1AC06-B3D1-4C7B-B45C-B62838FF29D7}" srcOrd="2" destOrd="0" presId="urn:microsoft.com/office/officeart/2018/2/layout/IconVerticalSolidList"/>
    <dgm:cxn modelId="{476840EC-7D03-421C-8337-EEC2ECCDF8C0}" type="presParOf" srcId="{B2152BF5-AD26-47C1-8D7D-5421B18596FE}" destId="{3D1DA017-2DB6-4D7A-9022-009B7727789C}" srcOrd="3" destOrd="0" presId="urn:microsoft.com/office/officeart/2018/2/layout/IconVerticalSolidList"/>
    <dgm:cxn modelId="{7D561D91-59E9-48EF-85B2-6FE7829EDAB6}" type="presParOf" srcId="{B11D7493-FCF1-4FE4-9C40-C52723E2E9B2}" destId="{C7FECF49-C162-4414-82CD-0C668D93C24A}" srcOrd="3" destOrd="0" presId="urn:microsoft.com/office/officeart/2018/2/layout/IconVerticalSolidList"/>
    <dgm:cxn modelId="{4F8C4B23-8E37-4BAA-8CA4-D67DCDE09818}" type="presParOf" srcId="{B11D7493-FCF1-4FE4-9C40-C52723E2E9B2}" destId="{C31F4234-3D2E-4D9C-AA3F-5D546E1AF0A5}" srcOrd="4" destOrd="0" presId="urn:microsoft.com/office/officeart/2018/2/layout/IconVerticalSolidList"/>
    <dgm:cxn modelId="{A3398CC2-488A-484D-A1EF-45E52D6975A3}" type="presParOf" srcId="{C31F4234-3D2E-4D9C-AA3F-5D546E1AF0A5}" destId="{4D7A0282-47E4-4465-99D3-A1D88FB85D36}" srcOrd="0" destOrd="0" presId="urn:microsoft.com/office/officeart/2018/2/layout/IconVerticalSolidList"/>
    <dgm:cxn modelId="{3876CED0-ADE0-44C3-865C-64042603AD9D}" type="presParOf" srcId="{C31F4234-3D2E-4D9C-AA3F-5D546E1AF0A5}" destId="{49C4E05F-C814-48DD-9AAA-09CD074C3C4A}" srcOrd="1" destOrd="0" presId="urn:microsoft.com/office/officeart/2018/2/layout/IconVerticalSolidList"/>
    <dgm:cxn modelId="{B82D45EE-1993-4B33-B918-46A258FBA6FB}" type="presParOf" srcId="{C31F4234-3D2E-4D9C-AA3F-5D546E1AF0A5}" destId="{416B4AC8-6881-4C6F-A327-4AFECC69245B}" srcOrd="2" destOrd="0" presId="urn:microsoft.com/office/officeart/2018/2/layout/IconVerticalSolidList"/>
    <dgm:cxn modelId="{4FB1CB92-00ED-49C7-B31C-D9E4732632B6}" type="presParOf" srcId="{C31F4234-3D2E-4D9C-AA3F-5D546E1AF0A5}" destId="{205724C5-C8EC-4DF8-B3B7-D13A9F9CF880}" srcOrd="3" destOrd="0" presId="urn:microsoft.com/office/officeart/2018/2/layout/IconVerticalSolidList"/>
    <dgm:cxn modelId="{276968E6-D80E-48D6-A999-276B5C5089DE}" type="presParOf" srcId="{B11D7493-FCF1-4FE4-9C40-C52723E2E9B2}" destId="{5DF92C6B-9888-49C5-A637-D03C4D5DFB3E}" srcOrd="5" destOrd="0" presId="urn:microsoft.com/office/officeart/2018/2/layout/IconVerticalSolidList"/>
    <dgm:cxn modelId="{1C8C7D22-27B2-476E-A8F3-23FAA196F938}" type="presParOf" srcId="{B11D7493-FCF1-4FE4-9C40-C52723E2E9B2}" destId="{60A992EF-E261-481B-A1F8-A955828C9EB2}" srcOrd="6" destOrd="0" presId="urn:microsoft.com/office/officeart/2018/2/layout/IconVerticalSolidList"/>
    <dgm:cxn modelId="{67F88511-9E2E-4F08-9776-AE778EDAFB7D}" type="presParOf" srcId="{60A992EF-E261-481B-A1F8-A955828C9EB2}" destId="{AA03386B-0253-47C1-A199-8CFFEDC44816}" srcOrd="0" destOrd="0" presId="urn:microsoft.com/office/officeart/2018/2/layout/IconVerticalSolidList"/>
    <dgm:cxn modelId="{61432B06-3D50-4219-8724-BA7CB1352459}" type="presParOf" srcId="{60A992EF-E261-481B-A1F8-A955828C9EB2}" destId="{504E2D46-211E-4EF2-A624-EFC3013A3A03}" srcOrd="1" destOrd="0" presId="urn:microsoft.com/office/officeart/2018/2/layout/IconVerticalSolidList"/>
    <dgm:cxn modelId="{8BC55C95-CCCE-42D3-B340-DB543511CEBB}" type="presParOf" srcId="{60A992EF-E261-481B-A1F8-A955828C9EB2}" destId="{CF60BBE3-5DC6-407F-B933-1F6C87E4E64A}" srcOrd="2" destOrd="0" presId="urn:microsoft.com/office/officeart/2018/2/layout/IconVerticalSolidList"/>
    <dgm:cxn modelId="{2C1D56BA-2F8A-41A0-B12F-C449AADA25AD}" type="presParOf" srcId="{60A992EF-E261-481B-A1F8-A955828C9EB2}" destId="{2BE07D6D-CABC-408E-86AD-CFD3C89AAA4E}" srcOrd="3" destOrd="0" presId="urn:microsoft.com/office/officeart/2018/2/layout/IconVerticalSolidList"/>
    <dgm:cxn modelId="{B3EB1850-4384-42E8-B5C9-EEEED89C9AD0}" type="presParOf" srcId="{B11D7493-FCF1-4FE4-9C40-C52723E2E9B2}" destId="{BD593235-E77A-4F2B-B0E1-CB0B40C8F86B}" srcOrd="7" destOrd="0" presId="urn:microsoft.com/office/officeart/2018/2/layout/IconVerticalSolidList"/>
    <dgm:cxn modelId="{06FB8C8E-98AE-4D1D-A868-59EE7ABFD13F}" type="presParOf" srcId="{B11D7493-FCF1-4FE4-9C40-C52723E2E9B2}" destId="{C184AEFD-F681-4475-9B15-41D9C0ADBAF6}" srcOrd="8" destOrd="0" presId="urn:microsoft.com/office/officeart/2018/2/layout/IconVerticalSolidList"/>
    <dgm:cxn modelId="{A765924D-0F25-428A-AC62-C76F0D5C4DA5}" type="presParOf" srcId="{C184AEFD-F681-4475-9B15-41D9C0ADBAF6}" destId="{864EF89A-2A7A-4039-A6CD-D22C344AA58C}" srcOrd="0" destOrd="0" presId="urn:microsoft.com/office/officeart/2018/2/layout/IconVerticalSolidList"/>
    <dgm:cxn modelId="{AE4684BA-B09F-4913-942E-4B58FF5C9DA3}" type="presParOf" srcId="{C184AEFD-F681-4475-9B15-41D9C0ADBAF6}" destId="{545470A9-1B9A-4900-A247-A215B69F3723}" srcOrd="1" destOrd="0" presId="urn:microsoft.com/office/officeart/2018/2/layout/IconVerticalSolidList"/>
    <dgm:cxn modelId="{57200E25-94EA-4C72-B97E-1B10AD4922F9}" type="presParOf" srcId="{C184AEFD-F681-4475-9B15-41D9C0ADBAF6}" destId="{46F64A90-1C83-4337-8DAF-B25CD4D5D2AD}" srcOrd="2" destOrd="0" presId="urn:microsoft.com/office/officeart/2018/2/layout/IconVerticalSolidList"/>
    <dgm:cxn modelId="{EB34E95F-7C47-4662-8B83-1E5A65473F84}" type="presParOf" srcId="{C184AEFD-F681-4475-9B15-41D9C0ADBAF6}" destId="{7D1F77CD-F601-48C6-A63D-9EAF4F677F9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C25D318-6CEC-4088-8AE3-33C7EA0BCB2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6818966-1D48-4CF1-975C-9B827AFB2B7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Hand-poured soy wax candles in premium glass containers with essential oil blends </a:t>
          </a:r>
          <a:endParaRPr lang="en-US"/>
        </a:p>
      </dgm:t>
    </dgm:pt>
    <dgm:pt modelId="{62880F64-79A4-43EA-B6F8-A53C86E16D24}" type="parTrans" cxnId="{762011A6-301B-4034-9A35-EF5D16602F10}">
      <dgm:prSet/>
      <dgm:spPr/>
      <dgm:t>
        <a:bodyPr/>
        <a:lstStyle/>
        <a:p>
          <a:endParaRPr lang="en-US"/>
        </a:p>
      </dgm:t>
    </dgm:pt>
    <dgm:pt modelId="{A7D249F1-068A-4575-BD4E-830BD0A0E8D5}" type="sibTrans" cxnId="{762011A6-301B-4034-9A35-EF5D16602F10}">
      <dgm:prSet/>
      <dgm:spPr/>
      <dgm:t>
        <a:bodyPr/>
        <a:lstStyle/>
        <a:p>
          <a:endParaRPr lang="en-US"/>
        </a:p>
      </dgm:t>
    </dgm:pt>
    <dgm:pt modelId="{DCCFFA40-4096-4FE7-9EDF-F6F26F83A9A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Signature aromatherapy scents, seasonal editions, and customisable options </a:t>
          </a:r>
          <a:endParaRPr lang="en-US"/>
        </a:p>
      </dgm:t>
    </dgm:pt>
    <dgm:pt modelId="{8B5B8363-A6D4-47DE-BDB6-29696433080B}" type="parTrans" cxnId="{EAFA7C82-6003-4B58-9A4F-15792128F6A2}">
      <dgm:prSet/>
      <dgm:spPr/>
      <dgm:t>
        <a:bodyPr/>
        <a:lstStyle/>
        <a:p>
          <a:endParaRPr lang="en-US"/>
        </a:p>
      </dgm:t>
    </dgm:pt>
    <dgm:pt modelId="{059BEC09-B47C-4253-BA62-A44F013FC18B}" type="sibTrans" cxnId="{EAFA7C82-6003-4B58-9A4F-15792128F6A2}">
      <dgm:prSet/>
      <dgm:spPr/>
      <dgm:t>
        <a:bodyPr/>
        <a:lstStyle/>
        <a:p>
          <a:endParaRPr lang="en-US"/>
        </a:p>
      </dgm:t>
    </dgm:pt>
    <dgm:pt modelId="{9BD9B026-6B63-4786-B058-933902DBC0E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Gift sets and corporate gifting packages available </a:t>
          </a:r>
          <a:endParaRPr lang="en-US"/>
        </a:p>
      </dgm:t>
    </dgm:pt>
    <dgm:pt modelId="{848FB3C2-2E13-4B8A-A0AB-353CE95B22AD}" type="parTrans" cxnId="{01595551-75C4-47D3-A455-55BC9A990026}">
      <dgm:prSet/>
      <dgm:spPr/>
      <dgm:t>
        <a:bodyPr/>
        <a:lstStyle/>
        <a:p>
          <a:endParaRPr lang="en-US"/>
        </a:p>
      </dgm:t>
    </dgm:pt>
    <dgm:pt modelId="{826DA585-073A-4B30-A9FE-EE8D9C110B09}" type="sibTrans" cxnId="{01595551-75C4-47D3-A455-55BC9A990026}">
      <dgm:prSet/>
      <dgm:spPr/>
      <dgm:t>
        <a:bodyPr/>
        <a:lstStyle/>
        <a:p>
          <a:endParaRPr lang="en-US"/>
        </a:p>
      </dgm:t>
    </dgm:pt>
    <dgm:pt modelId="{458291B3-3CF2-4E4E-B501-20176F08D1C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All packaging recyclable or biodegradable </a:t>
          </a:r>
          <a:endParaRPr lang="en-US"/>
        </a:p>
      </dgm:t>
    </dgm:pt>
    <dgm:pt modelId="{EA3740B2-C695-46C1-84BF-C1AA580E5E93}" type="parTrans" cxnId="{3B77D2A4-003D-4714-8B24-14B31FA94A27}">
      <dgm:prSet/>
      <dgm:spPr/>
      <dgm:t>
        <a:bodyPr/>
        <a:lstStyle/>
        <a:p>
          <a:endParaRPr lang="en-US"/>
        </a:p>
      </dgm:t>
    </dgm:pt>
    <dgm:pt modelId="{29ABC1A7-1239-4474-9B9E-0807225FA881}" type="sibTrans" cxnId="{3B77D2A4-003D-4714-8B24-14B31FA94A27}">
      <dgm:prSet/>
      <dgm:spPr/>
      <dgm:t>
        <a:bodyPr/>
        <a:lstStyle/>
        <a:p>
          <a:endParaRPr lang="en-US"/>
        </a:p>
      </dgm:t>
    </dgm:pt>
    <dgm:pt modelId="{10F223B9-694B-4784-B02D-1F401145B74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Product offerings aligned with ethical values build stronger customer relationships (Kotler and Armstrong, 2023) </a:t>
          </a:r>
          <a:endParaRPr lang="en-US"/>
        </a:p>
      </dgm:t>
    </dgm:pt>
    <dgm:pt modelId="{4D1EB380-B8FA-43AB-A4D0-5BD3BE2714A6}" type="parTrans" cxnId="{DD2F6055-D219-469B-B794-AFACDD6FF243}">
      <dgm:prSet/>
      <dgm:spPr/>
      <dgm:t>
        <a:bodyPr/>
        <a:lstStyle/>
        <a:p>
          <a:endParaRPr lang="en-US"/>
        </a:p>
      </dgm:t>
    </dgm:pt>
    <dgm:pt modelId="{6828CB66-948C-43F7-A87B-0621AC709F07}" type="sibTrans" cxnId="{DD2F6055-D219-469B-B794-AFACDD6FF243}">
      <dgm:prSet/>
      <dgm:spPr/>
      <dgm:t>
        <a:bodyPr/>
        <a:lstStyle/>
        <a:p>
          <a:endParaRPr lang="en-US"/>
        </a:p>
      </dgm:t>
    </dgm:pt>
    <dgm:pt modelId="{83EBD067-E5E9-48B7-B33E-F7EB8DCAFECE}" type="pres">
      <dgm:prSet presAssocID="{5C25D318-6CEC-4088-8AE3-33C7EA0BCB2B}" presName="root" presStyleCnt="0">
        <dgm:presLayoutVars>
          <dgm:dir/>
          <dgm:resizeHandles val="exact"/>
        </dgm:presLayoutVars>
      </dgm:prSet>
      <dgm:spPr/>
    </dgm:pt>
    <dgm:pt modelId="{AE82A4BE-E4B3-4395-B212-2AB150002E4D}" type="pres">
      <dgm:prSet presAssocID="{B6818966-1D48-4CF1-975C-9B827AFB2B7E}" presName="compNode" presStyleCnt="0"/>
      <dgm:spPr/>
    </dgm:pt>
    <dgm:pt modelId="{04095D4C-6069-40C1-9C37-1EA02BFB7620}" type="pres">
      <dgm:prSet presAssocID="{B6818966-1D48-4CF1-975C-9B827AFB2B7E}" presName="bgRect" presStyleLbl="bgShp" presStyleIdx="0" presStyleCnt="5"/>
      <dgm:spPr/>
    </dgm:pt>
    <dgm:pt modelId="{8FE28F4B-D321-470E-9362-2BA1A81E95EB}" type="pres">
      <dgm:prSet presAssocID="{B6818966-1D48-4CF1-975C-9B827AFB2B7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wl"/>
        </a:ext>
      </dgm:extLst>
    </dgm:pt>
    <dgm:pt modelId="{D8B0A907-5897-4EC6-93CC-6E6CBF05E6E9}" type="pres">
      <dgm:prSet presAssocID="{B6818966-1D48-4CF1-975C-9B827AFB2B7E}" presName="spaceRect" presStyleCnt="0"/>
      <dgm:spPr/>
    </dgm:pt>
    <dgm:pt modelId="{E046EAF0-362E-4C4B-91C6-7892ACBF3FE1}" type="pres">
      <dgm:prSet presAssocID="{B6818966-1D48-4CF1-975C-9B827AFB2B7E}" presName="parTx" presStyleLbl="revTx" presStyleIdx="0" presStyleCnt="5">
        <dgm:presLayoutVars>
          <dgm:chMax val="0"/>
          <dgm:chPref val="0"/>
        </dgm:presLayoutVars>
      </dgm:prSet>
      <dgm:spPr/>
    </dgm:pt>
    <dgm:pt modelId="{9FBF969D-F0C5-4730-A993-0A40A2A1C98B}" type="pres">
      <dgm:prSet presAssocID="{A7D249F1-068A-4575-BD4E-830BD0A0E8D5}" presName="sibTrans" presStyleCnt="0"/>
      <dgm:spPr/>
    </dgm:pt>
    <dgm:pt modelId="{5D8DDDA6-C408-450A-A620-0FF2BFFCCD9F}" type="pres">
      <dgm:prSet presAssocID="{DCCFFA40-4096-4FE7-9EDF-F6F26F83A9A0}" presName="compNode" presStyleCnt="0"/>
      <dgm:spPr/>
    </dgm:pt>
    <dgm:pt modelId="{33A88527-497A-437E-B2C7-678FCB71F745}" type="pres">
      <dgm:prSet presAssocID="{DCCFFA40-4096-4FE7-9EDF-F6F26F83A9A0}" presName="bgRect" presStyleLbl="bgShp" presStyleIdx="1" presStyleCnt="5"/>
      <dgm:spPr/>
    </dgm:pt>
    <dgm:pt modelId="{073C7B8B-416B-4876-A528-BF27A75732AB}" type="pres">
      <dgm:prSet presAssocID="{DCCFFA40-4096-4FE7-9EDF-F6F26F83A9A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terpillar"/>
        </a:ext>
      </dgm:extLst>
    </dgm:pt>
    <dgm:pt modelId="{04B36E75-4A84-4D6E-95F9-1E232F8A0227}" type="pres">
      <dgm:prSet presAssocID="{DCCFFA40-4096-4FE7-9EDF-F6F26F83A9A0}" presName="spaceRect" presStyleCnt="0"/>
      <dgm:spPr/>
    </dgm:pt>
    <dgm:pt modelId="{146CE49E-E9F3-4451-8F40-EC11BFA289CE}" type="pres">
      <dgm:prSet presAssocID="{DCCFFA40-4096-4FE7-9EDF-F6F26F83A9A0}" presName="parTx" presStyleLbl="revTx" presStyleIdx="1" presStyleCnt="5">
        <dgm:presLayoutVars>
          <dgm:chMax val="0"/>
          <dgm:chPref val="0"/>
        </dgm:presLayoutVars>
      </dgm:prSet>
      <dgm:spPr/>
    </dgm:pt>
    <dgm:pt modelId="{5EFEA29D-928A-4930-B028-FF98E872D76D}" type="pres">
      <dgm:prSet presAssocID="{059BEC09-B47C-4253-BA62-A44F013FC18B}" presName="sibTrans" presStyleCnt="0"/>
      <dgm:spPr/>
    </dgm:pt>
    <dgm:pt modelId="{BB8EE576-8DA5-4F01-9ADB-FEC53DFBAF86}" type="pres">
      <dgm:prSet presAssocID="{9BD9B026-6B63-4786-B058-933902DBC0E7}" presName="compNode" presStyleCnt="0"/>
      <dgm:spPr/>
    </dgm:pt>
    <dgm:pt modelId="{FA0B2AD7-EDB6-4E6B-A689-630ECD712BC0}" type="pres">
      <dgm:prSet presAssocID="{9BD9B026-6B63-4786-B058-933902DBC0E7}" presName="bgRect" presStyleLbl="bgShp" presStyleIdx="2" presStyleCnt="5"/>
      <dgm:spPr/>
    </dgm:pt>
    <dgm:pt modelId="{84392AB4-D686-4F7D-A276-3F9388077237}" type="pres">
      <dgm:prSet presAssocID="{9BD9B026-6B63-4786-B058-933902DBC0E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esent"/>
        </a:ext>
      </dgm:extLst>
    </dgm:pt>
    <dgm:pt modelId="{72950D6A-C09E-4C3F-A323-9860B39E7739}" type="pres">
      <dgm:prSet presAssocID="{9BD9B026-6B63-4786-B058-933902DBC0E7}" presName="spaceRect" presStyleCnt="0"/>
      <dgm:spPr/>
    </dgm:pt>
    <dgm:pt modelId="{4182C8E0-E2A7-4A21-81FC-66097E815F1C}" type="pres">
      <dgm:prSet presAssocID="{9BD9B026-6B63-4786-B058-933902DBC0E7}" presName="parTx" presStyleLbl="revTx" presStyleIdx="2" presStyleCnt="5">
        <dgm:presLayoutVars>
          <dgm:chMax val="0"/>
          <dgm:chPref val="0"/>
        </dgm:presLayoutVars>
      </dgm:prSet>
      <dgm:spPr/>
    </dgm:pt>
    <dgm:pt modelId="{BBC2FC53-DF75-4AD0-BE72-93925604FD21}" type="pres">
      <dgm:prSet presAssocID="{826DA585-073A-4B30-A9FE-EE8D9C110B09}" presName="sibTrans" presStyleCnt="0"/>
      <dgm:spPr/>
    </dgm:pt>
    <dgm:pt modelId="{98B7B01E-57B1-41FC-8F5C-28119F33980B}" type="pres">
      <dgm:prSet presAssocID="{458291B3-3CF2-4E4E-B501-20176F08D1C3}" presName="compNode" presStyleCnt="0"/>
      <dgm:spPr/>
    </dgm:pt>
    <dgm:pt modelId="{5041DAF7-580F-465B-8EEE-1DC507E5A55D}" type="pres">
      <dgm:prSet presAssocID="{458291B3-3CF2-4E4E-B501-20176F08D1C3}" presName="bgRect" presStyleLbl="bgShp" presStyleIdx="3" presStyleCnt="5"/>
      <dgm:spPr/>
    </dgm:pt>
    <dgm:pt modelId="{CD108DE1-1428-4E5A-87FF-49B11516AA93}" type="pres">
      <dgm:prSet presAssocID="{458291B3-3CF2-4E4E-B501-20176F08D1C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ycle"/>
        </a:ext>
      </dgm:extLst>
    </dgm:pt>
    <dgm:pt modelId="{0313ECBB-5404-4BB4-9C58-9EF75E7F300A}" type="pres">
      <dgm:prSet presAssocID="{458291B3-3CF2-4E4E-B501-20176F08D1C3}" presName="spaceRect" presStyleCnt="0"/>
      <dgm:spPr/>
    </dgm:pt>
    <dgm:pt modelId="{F131AA9A-D4E6-4BD8-9699-CB2A293EA8D2}" type="pres">
      <dgm:prSet presAssocID="{458291B3-3CF2-4E4E-B501-20176F08D1C3}" presName="parTx" presStyleLbl="revTx" presStyleIdx="3" presStyleCnt="5">
        <dgm:presLayoutVars>
          <dgm:chMax val="0"/>
          <dgm:chPref val="0"/>
        </dgm:presLayoutVars>
      </dgm:prSet>
      <dgm:spPr/>
    </dgm:pt>
    <dgm:pt modelId="{AE765A5E-E7DE-4BC5-8970-FCFA17F6043D}" type="pres">
      <dgm:prSet presAssocID="{29ABC1A7-1239-4474-9B9E-0807225FA881}" presName="sibTrans" presStyleCnt="0"/>
      <dgm:spPr/>
    </dgm:pt>
    <dgm:pt modelId="{75A09180-A776-4EAF-B88B-EDF99146EA69}" type="pres">
      <dgm:prSet presAssocID="{10F223B9-694B-4784-B02D-1F401145B741}" presName="compNode" presStyleCnt="0"/>
      <dgm:spPr/>
    </dgm:pt>
    <dgm:pt modelId="{2C9BB65C-6496-405A-ADEE-2B7237490A46}" type="pres">
      <dgm:prSet presAssocID="{10F223B9-694B-4784-B02D-1F401145B741}" presName="bgRect" presStyleLbl="bgShp" presStyleIdx="4" presStyleCnt="5"/>
      <dgm:spPr/>
    </dgm:pt>
    <dgm:pt modelId="{8C07CA37-A064-4332-91C7-5AA5DCD611E8}" type="pres">
      <dgm:prSet presAssocID="{10F223B9-694B-4784-B02D-1F401145B74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D255530A-0444-44F3-8BD3-B0FECAF069D8}" type="pres">
      <dgm:prSet presAssocID="{10F223B9-694B-4784-B02D-1F401145B741}" presName="spaceRect" presStyleCnt="0"/>
      <dgm:spPr/>
    </dgm:pt>
    <dgm:pt modelId="{C804CD0D-6E6B-43DE-9F80-8934D4FD289A}" type="pres">
      <dgm:prSet presAssocID="{10F223B9-694B-4784-B02D-1F401145B74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B65F9D0A-ECC7-4E8E-833B-33791A8075B1}" type="presOf" srcId="{B6818966-1D48-4CF1-975C-9B827AFB2B7E}" destId="{E046EAF0-362E-4C4B-91C6-7892ACBF3FE1}" srcOrd="0" destOrd="0" presId="urn:microsoft.com/office/officeart/2018/2/layout/IconVerticalSolidList"/>
    <dgm:cxn modelId="{E22BCF19-474C-4A15-AE25-39FE36F582AF}" type="presOf" srcId="{10F223B9-694B-4784-B02D-1F401145B741}" destId="{C804CD0D-6E6B-43DE-9F80-8934D4FD289A}" srcOrd="0" destOrd="0" presId="urn:microsoft.com/office/officeart/2018/2/layout/IconVerticalSolidList"/>
    <dgm:cxn modelId="{0A699D2C-3737-4E00-859C-D24157D612C4}" type="presOf" srcId="{DCCFFA40-4096-4FE7-9EDF-F6F26F83A9A0}" destId="{146CE49E-E9F3-4451-8F40-EC11BFA289CE}" srcOrd="0" destOrd="0" presId="urn:microsoft.com/office/officeart/2018/2/layout/IconVerticalSolidList"/>
    <dgm:cxn modelId="{01595551-75C4-47D3-A455-55BC9A990026}" srcId="{5C25D318-6CEC-4088-8AE3-33C7EA0BCB2B}" destId="{9BD9B026-6B63-4786-B058-933902DBC0E7}" srcOrd="2" destOrd="0" parTransId="{848FB3C2-2E13-4B8A-A0AB-353CE95B22AD}" sibTransId="{826DA585-073A-4B30-A9FE-EE8D9C110B09}"/>
    <dgm:cxn modelId="{DD2F6055-D219-469B-B794-AFACDD6FF243}" srcId="{5C25D318-6CEC-4088-8AE3-33C7EA0BCB2B}" destId="{10F223B9-694B-4784-B02D-1F401145B741}" srcOrd="4" destOrd="0" parTransId="{4D1EB380-B8FA-43AB-A4D0-5BD3BE2714A6}" sibTransId="{6828CB66-948C-43F7-A87B-0621AC709F07}"/>
    <dgm:cxn modelId="{EAFA7C82-6003-4B58-9A4F-15792128F6A2}" srcId="{5C25D318-6CEC-4088-8AE3-33C7EA0BCB2B}" destId="{DCCFFA40-4096-4FE7-9EDF-F6F26F83A9A0}" srcOrd="1" destOrd="0" parTransId="{8B5B8363-A6D4-47DE-BDB6-29696433080B}" sibTransId="{059BEC09-B47C-4253-BA62-A44F013FC18B}"/>
    <dgm:cxn modelId="{3B77D2A4-003D-4714-8B24-14B31FA94A27}" srcId="{5C25D318-6CEC-4088-8AE3-33C7EA0BCB2B}" destId="{458291B3-3CF2-4E4E-B501-20176F08D1C3}" srcOrd="3" destOrd="0" parTransId="{EA3740B2-C695-46C1-84BF-C1AA580E5E93}" sibTransId="{29ABC1A7-1239-4474-9B9E-0807225FA881}"/>
    <dgm:cxn modelId="{762011A6-301B-4034-9A35-EF5D16602F10}" srcId="{5C25D318-6CEC-4088-8AE3-33C7EA0BCB2B}" destId="{B6818966-1D48-4CF1-975C-9B827AFB2B7E}" srcOrd="0" destOrd="0" parTransId="{62880F64-79A4-43EA-B6F8-A53C86E16D24}" sibTransId="{A7D249F1-068A-4575-BD4E-830BD0A0E8D5}"/>
    <dgm:cxn modelId="{2BD59AB1-64DE-49D8-AD39-DE53F19AF45C}" type="presOf" srcId="{5C25D318-6CEC-4088-8AE3-33C7EA0BCB2B}" destId="{83EBD067-E5E9-48B7-B33E-F7EB8DCAFECE}" srcOrd="0" destOrd="0" presId="urn:microsoft.com/office/officeart/2018/2/layout/IconVerticalSolidList"/>
    <dgm:cxn modelId="{9C086BB6-7189-4503-9A7C-E9D991D69764}" type="presOf" srcId="{458291B3-3CF2-4E4E-B501-20176F08D1C3}" destId="{F131AA9A-D4E6-4BD8-9699-CB2A293EA8D2}" srcOrd="0" destOrd="0" presId="urn:microsoft.com/office/officeart/2018/2/layout/IconVerticalSolidList"/>
    <dgm:cxn modelId="{76ECBDE4-57CB-4E49-AF31-093542986B41}" type="presOf" srcId="{9BD9B026-6B63-4786-B058-933902DBC0E7}" destId="{4182C8E0-E2A7-4A21-81FC-66097E815F1C}" srcOrd="0" destOrd="0" presId="urn:microsoft.com/office/officeart/2018/2/layout/IconVerticalSolidList"/>
    <dgm:cxn modelId="{05FE373A-AB00-4F74-8B9F-575E08F1EF8F}" type="presParOf" srcId="{83EBD067-E5E9-48B7-B33E-F7EB8DCAFECE}" destId="{AE82A4BE-E4B3-4395-B212-2AB150002E4D}" srcOrd="0" destOrd="0" presId="urn:microsoft.com/office/officeart/2018/2/layout/IconVerticalSolidList"/>
    <dgm:cxn modelId="{68A7C9EE-789A-4DD7-91D5-0074527FA7E3}" type="presParOf" srcId="{AE82A4BE-E4B3-4395-B212-2AB150002E4D}" destId="{04095D4C-6069-40C1-9C37-1EA02BFB7620}" srcOrd="0" destOrd="0" presId="urn:microsoft.com/office/officeart/2018/2/layout/IconVerticalSolidList"/>
    <dgm:cxn modelId="{8C01B275-8E0B-4EF3-9BF6-20CA122C793E}" type="presParOf" srcId="{AE82A4BE-E4B3-4395-B212-2AB150002E4D}" destId="{8FE28F4B-D321-470E-9362-2BA1A81E95EB}" srcOrd="1" destOrd="0" presId="urn:microsoft.com/office/officeart/2018/2/layout/IconVerticalSolidList"/>
    <dgm:cxn modelId="{6550FCA0-7920-4720-849F-D0F20E2B294C}" type="presParOf" srcId="{AE82A4BE-E4B3-4395-B212-2AB150002E4D}" destId="{D8B0A907-5897-4EC6-93CC-6E6CBF05E6E9}" srcOrd="2" destOrd="0" presId="urn:microsoft.com/office/officeart/2018/2/layout/IconVerticalSolidList"/>
    <dgm:cxn modelId="{D8742ABC-B0B2-4D9A-8456-AE1F843C4026}" type="presParOf" srcId="{AE82A4BE-E4B3-4395-B212-2AB150002E4D}" destId="{E046EAF0-362E-4C4B-91C6-7892ACBF3FE1}" srcOrd="3" destOrd="0" presId="urn:microsoft.com/office/officeart/2018/2/layout/IconVerticalSolidList"/>
    <dgm:cxn modelId="{19231D69-4A17-46F0-84DC-2B352EF24083}" type="presParOf" srcId="{83EBD067-E5E9-48B7-B33E-F7EB8DCAFECE}" destId="{9FBF969D-F0C5-4730-A993-0A40A2A1C98B}" srcOrd="1" destOrd="0" presId="urn:microsoft.com/office/officeart/2018/2/layout/IconVerticalSolidList"/>
    <dgm:cxn modelId="{DC8BEFA1-C511-4164-A927-22B0527222E8}" type="presParOf" srcId="{83EBD067-E5E9-48B7-B33E-F7EB8DCAFECE}" destId="{5D8DDDA6-C408-450A-A620-0FF2BFFCCD9F}" srcOrd="2" destOrd="0" presId="urn:microsoft.com/office/officeart/2018/2/layout/IconVerticalSolidList"/>
    <dgm:cxn modelId="{0D588221-F274-493F-A36C-41EABD0839E9}" type="presParOf" srcId="{5D8DDDA6-C408-450A-A620-0FF2BFFCCD9F}" destId="{33A88527-497A-437E-B2C7-678FCB71F745}" srcOrd="0" destOrd="0" presId="urn:microsoft.com/office/officeart/2018/2/layout/IconVerticalSolidList"/>
    <dgm:cxn modelId="{0680BD41-E59F-4DFD-B2D1-EE5B375FCDD6}" type="presParOf" srcId="{5D8DDDA6-C408-450A-A620-0FF2BFFCCD9F}" destId="{073C7B8B-416B-4876-A528-BF27A75732AB}" srcOrd="1" destOrd="0" presId="urn:microsoft.com/office/officeart/2018/2/layout/IconVerticalSolidList"/>
    <dgm:cxn modelId="{F03ADA0B-6758-470F-861C-DE603A892F66}" type="presParOf" srcId="{5D8DDDA6-C408-450A-A620-0FF2BFFCCD9F}" destId="{04B36E75-4A84-4D6E-95F9-1E232F8A0227}" srcOrd="2" destOrd="0" presId="urn:microsoft.com/office/officeart/2018/2/layout/IconVerticalSolidList"/>
    <dgm:cxn modelId="{17AB2EA4-BEF8-4A35-812C-24E98A1CB665}" type="presParOf" srcId="{5D8DDDA6-C408-450A-A620-0FF2BFFCCD9F}" destId="{146CE49E-E9F3-4451-8F40-EC11BFA289CE}" srcOrd="3" destOrd="0" presId="urn:microsoft.com/office/officeart/2018/2/layout/IconVerticalSolidList"/>
    <dgm:cxn modelId="{0F10987D-025B-4E12-95DC-DC51B1FCD259}" type="presParOf" srcId="{83EBD067-E5E9-48B7-B33E-F7EB8DCAFECE}" destId="{5EFEA29D-928A-4930-B028-FF98E872D76D}" srcOrd="3" destOrd="0" presId="urn:microsoft.com/office/officeart/2018/2/layout/IconVerticalSolidList"/>
    <dgm:cxn modelId="{F00CC400-159C-4B1F-AB22-28898833D7F6}" type="presParOf" srcId="{83EBD067-E5E9-48B7-B33E-F7EB8DCAFECE}" destId="{BB8EE576-8DA5-4F01-9ADB-FEC53DFBAF86}" srcOrd="4" destOrd="0" presId="urn:microsoft.com/office/officeart/2018/2/layout/IconVerticalSolidList"/>
    <dgm:cxn modelId="{0578D77C-2A44-496F-AE91-635D42B30190}" type="presParOf" srcId="{BB8EE576-8DA5-4F01-9ADB-FEC53DFBAF86}" destId="{FA0B2AD7-EDB6-4E6B-A689-630ECD712BC0}" srcOrd="0" destOrd="0" presId="urn:microsoft.com/office/officeart/2018/2/layout/IconVerticalSolidList"/>
    <dgm:cxn modelId="{C0B08875-00DC-4943-BF35-173B146EA611}" type="presParOf" srcId="{BB8EE576-8DA5-4F01-9ADB-FEC53DFBAF86}" destId="{84392AB4-D686-4F7D-A276-3F9388077237}" srcOrd="1" destOrd="0" presId="urn:microsoft.com/office/officeart/2018/2/layout/IconVerticalSolidList"/>
    <dgm:cxn modelId="{464EF8DD-E4E2-4EAF-97A1-0E38E435DE98}" type="presParOf" srcId="{BB8EE576-8DA5-4F01-9ADB-FEC53DFBAF86}" destId="{72950D6A-C09E-4C3F-A323-9860B39E7739}" srcOrd="2" destOrd="0" presId="urn:microsoft.com/office/officeart/2018/2/layout/IconVerticalSolidList"/>
    <dgm:cxn modelId="{F2D713BA-7997-4452-B51B-2380DCF40CFC}" type="presParOf" srcId="{BB8EE576-8DA5-4F01-9ADB-FEC53DFBAF86}" destId="{4182C8E0-E2A7-4A21-81FC-66097E815F1C}" srcOrd="3" destOrd="0" presId="urn:microsoft.com/office/officeart/2018/2/layout/IconVerticalSolidList"/>
    <dgm:cxn modelId="{3E38D597-B5A1-4DE4-8D82-5128B7D2AF2C}" type="presParOf" srcId="{83EBD067-E5E9-48B7-B33E-F7EB8DCAFECE}" destId="{BBC2FC53-DF75-4AD0-BE72-93925604FD21}" srcOrd="5" destOrd="0" presId="urn:microsoft.com/office/officeart/2018/2/layout/IconVerticalSolidList"/>
    <dgm:cxn modelId="{269868EC-F89E-403F-8B0A-EDD7449E635E}" type="presParOf" srcId="{83EBD067-E5E9-48B7-B33E-F7EB8DCAFECE}" destId="{98B7B01E-57B1-41FC-8F5C-28119F33980B}" srcOrd="6" destOrd="0" presId="urn:microsoft.com/office/officeart/2018/2/layout/IconVerticalSolidList"/>
    <dgm:cxn modelId="{6A3260AA-E710-4F53-AAD3-8D74E4CC4545}" type="presParOf" srcId="{98B7B01E-57B1-41FC-8F5C-28119F33980B}" destId="{5041DAF7-580F-465B-8EEE-1DC507E5A55D}" srcOrd="0" destOrd="0" presId="urn:microsoft.com/office/officeart/2018/2/layout/IconVerticalSolidList"/>
    <dgm:cxn modelId="{34DF102C-5227-4692-BA61-ACC6A0231F7F}" type="presParOf" srcId="{98B7B01E-57B1-41FC-8F5C-28119F33980B}" destId="{CD108DE1-1428-4E5A-87FF-49B11516AA93}" srcOrd="1" destOrd="0" presId="urn:microsoft.com/office/officeart/2018/2/layout/IconVerticalSolidList"/>
    <dgm:cxn modelId="{ABC18D74-FA84-4AC1-893B-EE8F98D5C669}" type="presParOf" srcId="{98B7B01E-57B1-41FC-8F5C-28119F33980B}" destId="{0313ECBB-5404-4BB4-9C58-9EF75E7F300A}" srcOrd="2" destOrd="0" presId="urn:microsoft.com/office/officeart/2018/2/layout/IconVerticalSolidList"/>
    <dgm:cxn modelId="{FE526E94-9A08-4BAE-BBAC-46352BDBBA18}" type="presParOf" srcId="{98B7B01E-57B1-41FC-8F5C-28119F33980B}" destId="{F131AA9A-D4E6-4BD8-9699-CB2A293EA8D2}" srcOrd="3" destOrd="0" presId="urn:microsoft.com/office/officeart/2018/2/layout/IconVerticalSolidList"/>
    <dgm:cxn modelId="{DEB292FF-34C7-4250-8530-121923F24C03}" type="presParOf" srcId="{83EBD067-E5E9-48B7-B33E-F7EB8DCAFECE}" destId="{AE765A5E-E7DE-4BC5-8970-FCFA17F6043D}" srcOrd="7" destOrd="0" presId="urn:microsoft.com/office/officeart/2018/2/layout/IconVerticalSolidList"/>
    <dgm:cxn modelId="{87436F78-EAC5-4E0E-B5E7-8EF88F865812}" type="presParOf" srcId="{83EBD067-E5E9-48B7-B33E-F7EB8DCAFECE}" destId="{75A09180-A776-4EAF-B88B-EDF99146EA69}" srcOrd="8" destOrd="0" presId="urn:microsoft.com/office/officeart/2018/2/layout/IconVerticalSolidList"/>
    <dgm:cxn modelId="{2AF73651-0E05-44B5-B0C8-CE4C1794793F}" type="presParOf" srcId="{75A09180-A776-4EAF-B88B-EDF99146EA69}" destId="{2C9BB65C-6496-405A-ADEE-2B7237490A46}" srcOrd="0" destOrd="0" presId="urn:microsoft.com/office/officeart/2018/2/layout/IconVerticalSolidList"/>
    <dgm:cxn modelId="{9EA24C7E-0E92-4E78-A59D-18B3765ADBCE}" type="presParOf" srcId="{75A09180-A776-4EAF-B88B-EDF99146EA69}" destId="{8C07CA37-A064-4332-91C7-5AA5DCD611E8}" srcOrd="1" destOrd="0" presId="urn:microsoft.com/office/officeart/2018/2/layout/IconVerticalSolidList"/>
    <dgm:cxn modelId="{C9E029E5-2D6C-4A25-BF4E-84BB95998608}" type="presParOf" srcId="{75A09180-A776-4EAF-B88B-EDF99146EA69}" destId="{D255530A-0444-44F3-8BD3-B0FECAF069D8}" srcOrd="2" destOrd="0" presId="urn:microsoft.com/office/officeart/2018/2/layout/IconVerticalSolidList"/>
    <dgm:cxn modelId="{3F1CC069-B78D-444B-82F2-B0B02E1E5CD3}" type="presParOf" srcId="{75A09180-A776-4EAF-B88B-EDF99146EA69}" destId="{C804CD0D-6E6B-43DE-9F80-8934D4FD289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46F943B-81D5-4848-A9D5-A8B473D1F08F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3AFDF94-76D2-466A-A93D-084C1B46EF1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0" i="0" baseline="0" dirty="0"/>
            <a:t>Build 5,000 social media followers within 12 months </a:t>
          </a:r>
          <a:endParaRPr lang="en-US" sz="1800" dirty="0"/>
        </a:p>
      </dgm:t>
    </dgm:pt>
    <dgm:pt modelId="{FBA03FBB-DEB6-41E3-A0CB-96381DB6172C}" type="parTrans" cxnId="{F7C47831-4903-4C96-BF38-4402903F5BCC}">
      <dgm:prSet/>
      <dgm:spPr/>
      <dgm:t>
        <a:bodyPr/>
        <a:lstStyle/>
        <a:p>
          <a:endParaRPr lang="en-US" sz="1800"/>
        </a:p>
      </dgm:t>
    </dgm:pt>
    <dgm:pt modelId="{0DC1E2B5-5B29-4675-B9CD-309C5A53CB5E}" type="sibTrans" cxnId="{F7C47831-4903-4C96-BF38-4402903F5BCC}">
      <dgm:prSet/>
      <dgm:spPr/>
      <dgm:t>
        <a:bodyPr/>
        <a:lstStyle/>
        <a:p>
          <a:endParaRPr lang="en-US" sz="1800"/>
        </a:p>
      </dgm:t>
    </dgm:pt>
    <dgm:pt modelId="{0423F0C7-084D-42CF-AC66-E04DF20CD80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0" i="0" baseline="0"/>
            <a:t>Achieve 200 unit monthly sales through e-commerce website </a:t>
          </a:r>
          <a:endParaRPr lang="en-US" sz="1800"/>
        </a:p>
      </dgm:t>
    </dgm:pt>
    <dgm:pt modelId="{BE36C189-33D6-4730-AA22-8B1EA93FB7B5}" type="parTrans" cxnId="{AA37C99B-9955-4566-AAB6-866CB64A13F9}">
      <dgm:prSet/>
      <dgm:spPr/>
      <dgm:t>
        <a:bodyPr/>
        <a:lstStyle/>
        <a:p>
          <a:endParaRPr lang="en-US" sz="1800"/>
        </a:p>
      </dgm:t>
    </dgm:pt>
    <dgm:pt modelId="{A5832BFE-11F6-4ACF-BBFC-34BAA4FE405B}" type="sibTrans" cxnId="{AA37C99B-9955-4566-AAB6-866CB64A13F9}">
      <dgm:prSet/>
      <dgm:spPr/>
      <dgm:t>
        <a:bodyPr/>
        <a:lstStyle/>
        <a:p>
          <a:endParaRPr lang="en-US" sz="1800"/>
        </a:p>
      </dgm:t>
    </dgm:pt>
    <dgm:pt modelId="{84C8AA28-DD3A-4592-B34E-96924F1CB79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0" i="0" baseline="0"/>
            <a:t>Attend two to three London craft markets within six months (Stokes and Wilson, 2021) </a:t>
          </a:r>
          <a:endParaRPr lang="en-US" sz="1800"/>
        </a:p>
      </dgm:t>
    </dgm:pt>
    <dgm:pt modelId="{B7AB978D-45B4-4D9A-B558-DF8B91B27EE7}" type="parTrans" cxnId="{11024E78-0F52-4839-AA73-059F0C4CC986}">
      <dgm:prSet/>
      <dgm:spPr/>
      <dgm:t>
        <a:bodyPr/>
        <a:lstStyle/>
        <a:p>
          <a:endParaRPr lang="en-US" sz="1800"/>
        </a:p>
      </dgm:t>
    </dgm:pt>
    <dgm:pt modelId="{C2D6BFBF-0743-469B-A330-C6CD1E3A63BD}" type="sibTrans" cxnId="{11024E78-0F52-4839-AA73-059F0C4CC986}">
      <dgm:prSet/>
      <dgm:spPr/>
      <dgm:t>
        <a:bodyPr/>
        <a:lstStyle/>
        <a:p>
          <a:endParaRPr lang="en-US" sz="1800"/>
        </a:p>
      </dgm:t>
    </dgm:pt>
    <dgm:pt modelId="{3740ECB1-81AB-4AE1-A672-A08F959625A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0" i="0" baseline="0"/>
            <a:t>Expand into wholesale and launch subscription box by year two </a:t>
          </a:r>
          <a:endParaRPr lang="en-US" sz="1800"/>
        </a:p>
      </dgm:t>
    </dgm:pt>
    <dgm:pt modelId="{4AB17DF4-54BF-484C-9EC5-E3B93E48350B}" type="parTrans" cxnId="{74F16C1E-6D5A-4CFA-AD10-5080152018AD}">
      <dgm:prSet/>
      <dgm:spPr/>
      <dgm:t>
        <a:bodyPr/>
        <a:lstStyle/>
        <a:p>
          <a:endParaRPr lang="en-US" sz="1800"/>
        </a:p>
      </dgm:t>
    </dgm:pt>
    <dgm:pt modelId="{AAA2DBB1-881B-4CCC-9ED6-E6A08E2F4898}" type="sibTrans" cxnId="{74F16C1E-6D5A-4CFA-AD10-5080152018AD}">
      <dgm:prSet/>
      <dgm:spPr/>
      <dgm:t>
        <a:bodyPr/>
        <a:lstStyle/>
        <a:p>
          <a:endParaRPr lang="en-US" sz="1800"/>
        </a:p>
      </dgm:t>
    </dgm:pt>
    <dgm:pt modelId="{A3DE592B-7CDA-4124-BB49-07F517124D5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0" i="0" baseline="0"/>
            <a:t>Reach £50,000 annual revenue by year three and transition to limited company (Burns, 2022) </a:t>
          </a:r>
          <a:endParaRPr lang="en-US" sz="1800"/>
        </a:p>
      </dgm:t>
    </dgm:pt>
    <dgm:pt modelId="{B81918A9-F0EB-43E4-AA3D-E7FBAA8E91FF}" type="parTrans" cxnId="{935F6618-2172-4199-A8E9-A545A14FC704}">
      <dgm:prSet/>
      <dgm:spPr/>
      <dgm:t>
        <a:bodyPr/>
        <a:lstStyle/>
        <a:p>
          <a:endParaRPr lang="en-US" sz="1800"/>
        </a:p>
      </dgm:t>
    </dgm:pt>
    <dgm:pt modelId="{3DFCAAA5-092B-47FB-84BA-CFF585B0EB28}" type="sibTrans" cxnId="{935F6618-2172-4199-A8E9-A545A14FC704}">
      <dgm:prSet/>
      <dgm:spPr/>
      <dgm:t>
        <a:bodyPr/>
        <a:lstStyle/>
        <a:p>
          <a:endParaRPr lang="en-US" sz="1800"/>
        </a:p>
      </dgm:t>
    </dgm:pt>
    <dgm:pt modelId="{49B7D6D5-5DEF-489C-8C64-EE9E5841FFAA}" type="pres">
      <dgm:prSet presAssocID="{A46F943B-81D5-4848-A9D5-A8B473D1F08F}" presName="root" presStyleCnt="0">
        <dgm:presLayoutVars>
          <dgm:dir/>
          <dgm:resizeHandles val="exact"/>
        </dgm:presLayoutVars>
      </dgm:prSet>
      <dgm:spPr/>
    </dgm:pt>
    <dgm:pt modelId="{2A2C64AF-CB48-4107-BBFE-F2F638A38ACA}" type="pres">
      <dgm:prSet presAssocID="{23AFDF94-76D2-466A-A93D-084C1B46EF1A}" presName="compNode" presStyleCnt="0"/>
      <dgm:spPr/>
    </dgm:pt>
    <dgm:pt modelId="{CD30AE46-1589-4E1B-BA4C-D4FE756127E7}" type="pres">
      <dgm:prSet presAssocID="{23AFDF94-76D2-466A-A93D-084C1B46EF1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0FD7AB0-4BCC-4D19-AA82-839E7107A705}" type="pres">
      <dgm:prSet presAssocID="{23AFDF94-76D2-466A-A93D-084C1B46EF1A}" presName="spaceRect" presStyleCnt="0"/>
      <dgm:spPr/>
    </dgm:pt>
    <dgm:pt modelId="{E316A9EF-0FB2-4B7B-99A9-510F301A0830}" type="pres">
      <dgm:prSet presAssocID="{23AFDF94-76D2-466A-A93D-084C1B46EF1A}" presName="textRect" presStyleLbl="revTx" presStyleIdx="0" presStyleCnt="5">
        <dgm:presLayoutVars>
          <dgm:chMax val="1"/>
          <dgm:chPref val="1"/>
        </dgm:presLayoutVars>
      </dgm:prSet>
      <dgm:spPr/>
    </dgm:pt>
    <dgm:pt modelId="{A847BDF4-137A-4334-AB06-7ABAE3E7FFCB}" type="pres">
      <dgm:prSet presAssocID="{0DC1E2B5-5B29-4675-B9CD-309C5A53CB5E}" presName="sibTrans" presStyleCnt="0"/>
      <dgm:spPr/>
    </dgm:pt>
    <dgm:pt modelId="{9D29E4A2-EE6B-4CCF-8A49-6572F976145A}" type="pres">
      <dgm:prSet presAssocID="{0423F0C7-084D-42CF-AC66-E04DF20CD80A}" presName="compNode" presStyleCnt="0"/>
      <dgm:spPr/>
    </dgm:pt>
    <dgm:pt modelId="{3B7CBEF7-494C-4A62-8190-9917E9C2E57A}" type="pres">
      <dgm:prSet presAssocID="{0423F0C7-084D-42CF-AC66-E04DF20CD80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AC2AEF4D-BF4D-4F01-8EDE-01DDC37564F8}" type="pres">
      <dgm:prSet presAssocID="{0423F0C7-084D-42CF-AC66-E04DF20CD80A}" presName="spaceRect" presStyleCnt="0"/>
      <dgm:spPr/>
    </dgm:pt>
    <dgm:pt modelId="{48104A00-3EFB-4C21-95E7-3D85D8F996F3}" type="pres">
      <dgm:prSet presAssocID="{0423F0C7-084D-42CF-AC66-E04DF20CD80A}" presName="textRect" presStyleLbl="revTx" presStyleIdx="1" presStyleCnt="5">
        <dgm:presLayoutVars>
          <dgm:chMax val="1"/>
          <dgm:chPref val="1"/>
        </dgm:presLayoutVars>
      </dgm:prSet>
      <dgm:spPr/>
    </dgm:pt>
    <dgm:pt modelId="{FA12D4EA-140B-45C2-8024-5CACC2ABC12B}" type="pres">
      <dgm:prSet presAssocID="{A5832BFE-11F6-4ACF-BBFC-34BAA4FE405B}" presName="sibTrans" presStyleCnt="0"/>
      <dgm:spPr/>
    </dgm:pt>
    <dgm:pt modelId="{25187952-1E56-4810-AF3D-2FACFE5F5D41}" type="pres">
      <dgm:prSet presAssocID="{84C8AA28-DD3A-4592-B34E-96924F1CB79C}" presName="compNode" presStyleCnt="0"/>
      <dgm:spPr/>
    </dgm:pt>
    <dgm:pt modelId="{822B122A-9578-447C-8BFC-E99FB2FCEEEB}" type="pres">
      <dgm:prSet presAssocID="{84C8AA28-DD3A-4592-B34E-96924F1CB79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C71F0B1D-5E29-4E7B-BFA5-6089E2329FF2}" type="pres">
      <dgm:prSet presAssocID="{84C8AA28-DD3A-4592-B34E-96924F1CB79C}" presName="spaceRect" presStyleCnt="0"/>
      <dgm:spPr/>
    </dgm:pt>
    <dgm:pt modelId="{9A662FFA-4CC3-4663-87EF-4D4A0D932CB8}" type="pres">
      <dgm:prSet presAssocID="{84C8AA28-DD3A-4592-B34E-96924F1CB79C}" presName="textRect" presStyleLbl="revTx" presStyleIdx="2" presStyleCnt="5">
        <dgm:presLayoutVars>
          <dgm:chMax val="1"/>
          <dgm:chPref val="1"/>
        </dgm:presLayoutVars>
      </dgm:prSet>
      <dgm:spPr/>
    </dgm:pt>
    <dgm:pt modelId="{C5C088AD-DAE8-4F69-843E-A9454071A870}" type="pres">
      <dgm:prSet presAssocID="{C2D6BFBF-0743-469B-A330-C6CD1E3A63BD}" presName="sibTrans" presStyleCnt="0"/>
      <dgm:spPr/>
    </dgm:pt>
    <dgm:pt modelId="{0754BF84-28B1-4023-8AC1-8629E655145C}" type="pres">
      <dgm:prSet presAssocID="{3740ECB1-81AB-4AE1-A672-A08F959625AC}" presName="compNode" presStyleCnt="0"/>
      <dgm:spPr/>
    </dgm:pt>
    <dgm:pt modelId="{6D172D8E-FE6E-40D7-9F90-8FD1D056E02C}" type="pres">
      <dgm:prSet presAssocID="{3740ECB1-81AB-4AE1-A672-A08F959625A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x"/>
        </a:ext>
      </dgm:extLst>
    </dgm:pt>
    <dgm:pt modelId="{9BE24BDF-76D4-4861-A05A-6A8FE79493FF}" type="pres">
      <dgm:prSet presAssocID="{3740ECB1-81AB-4AE1-A672-A08F959625AC}" presName="spaceRect" presStyleCnt="0"/>
      <dgm:spPr/>
    </dgm:pt>
    <dgm:pt modelId="{0A14C822-A722-43F8-A19A-C09C410D5017}" type="pres">
      <dgm:prSet presAssocID="{3740ECB1-81AB-4AE1-A672-A08F959625AC}" presName="textRect" presStyleLbl="revTx" presStyleIdx="3" presStyleCnt="5">
        <dgm:presLayoutVars>
          <dgm:chMax val="1"/>
          <dgm:chPref val="1"/>
        </dgm:presLayoutVars>
      </dgm:prSet>
      <dgm:spPr/>
    </dgm:pt>
    <dgm:pt modelId="{F64E9774-6D88-4950-9965-50201196282B}" type="pres">
      <dgm:prSet presAssocID="{AAA2DBB1-881B-4CCC-9ED6-E6A08E2F4898}" presName="sibTrans" presStyleCnt="0"/>
      <dgm:spPr/>
    </dgm:pt>
    <dgm:pt modelId="{B9624005-4385-4B98-843E-6735FA6D197D}" type="pres">
      <dgm:prSet presAssocID="{A3DE592B-7CDA-4124-BB49-07F517124D50}" presName="compNode" presStyleCnt="0"/>
      <dgm:spPr/>
    </dgm:pt>
    <dgm:pt modelId="{D42DEF82-04C7-451D-BCF1-9DFFD5BA2E87}" type="pres">
      <dgm:prSet presAssocID="{A3DE592B-7CDA-4124-BB49-07F517124D5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re"/>
        </a:ext>
      </dgm:extLst>
    </dgm:pt>
    <dgm:pt modelId="{40BA9117-2DB7-447D-B592-24DA4C34CED5}" type="pres">
      <dgm:prSet presAssocID="{A3DE592B-7CDA-4124-BB49-07F517124D50}" presName="spaceRect" presStyleCnt="0"/>
      <dgm:spPr/>
    </dgm:pt>
    <dgm:pt modelId="{6B9211B8-3A45-45A8-9DF1-906D7AF1C2B5}" type="pres">
      <dgm:prSet presAssocID="{A3DE592B-7CDA-4124-BB49-07F517124D5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60A47517-C58E-462D-AA0D-E11F37187972}" type="presOf" srcId="{84C8AA28-DD3A-4592-B34E-96924F1CB79C}" destId="{9A662FFA-4CC3-4663-87EF-4D4A0D932CB8}" srcOrd="0" destOrd="0" presId="urn:microsoft.com/office/officeart/2018/2/layout/IconLabelList"/>
    <dgm:cxn modelId="{935F6618-2172-4199-A8E9-A545A14FC704}" srcId="{A46F943B-81D5-4848-A9D5-A8B473D1F08F}" destId="{A3DE592B-7CDA-4124-BB49-07F517124D50}" srcOrd="4" destOrd="0" parTransId="{B81918A9-F0EB-43E4-AA3D-E7FBAA8E91FF}" sibTransId="{3DFCAAA5-092B-47FB-84BA-CFF585B0EB28}"/>
    <dgm:cxn modelId="{74F16C1E-6D5A-4CFA-AD10-5080152018AD}" srcId="{A46F943B-81D5-4848-A9D5-A8B473D1F08F}" destId="{3740ECB1-81AB-4AE1-A672-A08F959625AC}" srcOrd="3" destOrd="0" parTransId="{4AB17DF4-54BF-484C-9EC5-E3B93E48350B}" sibTransId="{AAA2DBB1-881B-4CCC-9ED6-E6A08E2F4898}"/>
    <dgm:cxn modelId="{5052B421-5995-476D-9864-1038B426DB50}" type="presOf" srcId="{A3DE592B-7CDA-4124-BB49-07F517124D50}" destId="{6B9211B8-3A45-45A8-9DF1-906D7AF1C2B5}" srcOrd="0" destOrd="0" presId="urn:microsoft.com/office/officeart/2018/2/layout/IconLabelList"/>
    <dgm:cxn modelId="{F7C47831-4903-4C96-BF38-4402903F5BCC}" srcId="{A46F943B-81D5-4848-A9D5-A8B473D1F08F}" destId="{23AFDF94-76D2-466A-A93D-084C1B46EF1A}" srcOrd="0" destOrd="0" parTransId="{FBA03FBB-DEB6-41E3-A0CB-96381DB6172C}" sibTransId="{0DC1E2B5-5B29-4675-B9CD-309C5A53CB5E}"/>
    <dgm:cxn modelId="{04EE2A61-98A0-4228-845F-86659F8050E1}" type="presOf" srcId="{23AFDF94-76D2-466A-A93D-084C1B46EF1A}" destId="{E316A9EF-0FB2-4B7B-99A9-510F301A0830}" srcOrd="0" destOrd="0" presId="urn:microsoft.com/office/officeart/2018/2/layout/IconLabelList"/>
    <dgm:cxn modelId="{827A8D73-BE24-4063-8281-2ECE51A93256}" type="presOf" srcId="{3740ECB1-81AB-4AE1-A672-A08F959625AC}" destId="{0A14C822-A722-43F8-A19A-C09C410D5017}" srcOrd="0" destOrd="0" presId="urn:microsoft.com/office/officeart/2018/2/layout/IconLabelList"/>
    <dgm:cxn modelId="{11024E78-0F52-4839-AA73-059F0C4CC986}" srcId="{A46F943B-81D5-4848-A9D5-A8B473D1F08F}" destId="{84C8AA28-DD3A-4592-B34E-96924F1CB79C}" srcOrd="2" destOrd="0" parTransId="{B7AB978D-45B4-4D9A-B558-DF8B91B27EE7}" sibTransId="{C2D6BFBF-0743-469B-A330-C6CD1E3A63BD}"/>
    <dgm:cxn modelId="{0FA3F07C-ABCA-4D6A-AF80-31B635555EF6}" type="presOf" srcId="{0423F0C7-084D-42CF-AC66-E04DF20CD80A}" destId="{48104A00-3EFB-4C21-95E7-3D85D8F996F3}" srcOrd="0" destOrd="0" presId="urn:microsoft.com/office/officeart/2018/2/layout/IconLabelList"/>
    <dgm:cxn modelId="{AA37C99B-9955-4566-AAB6-866CB64A13F9}" srcId="{A46F943B-81D5-4848-A9D5-A8B473D1F08F}" destId="{0423F0C7-084D-42CF-AC66-E04DF20CD80A}" srcOrd="1" destOrd="0" parTransId="{BE36C189-33D6-4730-AA22-8B1EA93FB7B5}" sibTransId="{A5832BFE-11F6-4ACF-BBFC-34BAA4FE405B}"/>
    <dgm:cxn modelId="{40F370B3-1951-4E39-84A4-EC7F8B9651F9}" type="presOf" srcId="{A46F943B-81D5-4848-A9D5-A8B473D1F08F}" destId="{49B7D6D5-5DEF-489C-8C64-EE9E5841FFAA}" srcOrd="0" destOrd="0" presId="urn:microsoft.com/office/officeart/2018/2/layout/IconLabelList"/>
    <dgm:cxn modelId="{40E8D874-8EA1-4A17-A9DE-8CE700BB31A1}" type="presParOf" srcId="{49B7D6D5-5DEF-489C-8C64-EE9E5841FFAA}" destId="{2A2C64AF-CB48-4107-BBFE-F2F638A38ACA}" srcOrd="0" destOrd="0" presId="urn:microsoft.com/office/officeart/2018/2/layout/IconLabelList"/>
    <dgm:cxn modelId="{37CFE975-4E1A-4E2E-BA0D-5896C76DD328}" type="presParOf" srcId="{2A2C64AF-CB48-4107-BBFE-F2F638A38ACA}" destId="{CD30AE46-1589-4E1B-BA4C-D4FE756127E7}" srcOrd="0" destOrd="0" presId="urn:microsoft.com/office/officeart/2018/2/layout/IconLabelList"/>
    <dgm:cxn modelId="{B521EBFB-586C-45C5-83BC-48E9DD64404C}" type="presParOf" srcId="{2A2C64AF-CB48-4107-BBFE-F2F638A38ACA}" destId="{70FD7AB0-4BCC-4D19-AA82-839E7107A705}" srcOrd="1" destOrd="0" presId="urn:microsoft.com/office/officeart/2018/2/layout/IconLabelList"/>
    <dgm:cxn modelId="{4A237FC2-5221-4BAA-8138-57A46B44B85B}" type="presParOf" srcId="{2A2C64AF-CB48-4107-BBFE-F2F638A38ACA}" destId="{E316A9EF-0FB2-4B7B-99A9-510F301A0830}" srcOrd="2" destOrd="0" presId="urn:microsoft.com/office/officeart/2018/2/layout/IconLabelList"/>
    <dgm:cxn modelId="{629015CF-6C2C-4523-B274-B3655EC283BD}" type="presParOf" srcId="{49B7D6D5-5DEF-489C-8C64-EE9E5841FFAA}" destId="{A847BDF4-137A-4334-AB06-7ABAE3E7FFCB}" srcOrd="1" destOrd="0" presId="urn:microsoft.com/office/officeart/2018/2/layout/IconLabelList"/>
    <dgm:cxn modelId="{C532B167-E0EE-4AC7-AFCA-90F1D7470C43}" type="presParOf" srcId="{49B7D6D5-5DEF-489C-8C64-EE9E5841FFAA}" destId="{9D29E4A2-EE6B-4CCF-8A49-6572F976145A}" srcOrd="2" destOrd="0" presId="urn:microsoft.com/office/officeart/2018/2/layout/IconLabelList"/>
    <dgm:cxn modelId="{C8F845A0-68C0-423D-9A36-30E52C1D0011}" type="presParOf" srcId="{9D29E4A2-EE6B-4CCF-8A49-6572F976145A}" destId="{3B7CBEF7-494C-4A62-8190-9917E9C2E57A}" srcOrd="0" destOrd="0" presId="urn:microsoft.com/office/officeart/2018/2/layout/IconLabelList"/>
    <dgm:cxn modelId="{F80FCFF7-F629-4737-AF83-537852B7DDA3}" type="presParOf" srcId="{9D29E4A2-EE6B-4CCF-8A49-6572F976145A}" destId="{AC2AEF4D-BF4D-4F01-8EDE-01DDC37564F8}" srcOrd="1" destOrd="0" presId="urn:microsoft.com/office/officeart/2018/2/layout/IconLabelList"/>
    <dgm:cxn modelId="{CAC94F17-531F-448E-B4A2-18CCC8670E9B}" type="presParOf" srcId="{9D29E4A2-EE6B-4CCF-8A49-6572F976145A}" destId="{48104A00-3EFB-4C21-95E7-3D85D8F996F3}" srcOrd="2" destOrd="0" presId="urn:microsoft.com/office/officeart/2018/2/layout/IconLabelList"/>
    <dgm:cxn modelId="{D7741EB6-CF69-4625-AB14-8D9029B20227}" type="presParOf" srcId="{49B7D6D5-5DEF-489C-8C64-EE9E5841FFAA}" destId="{FA12D4EA-140B-45C2-8024-5CACC2ABC12B}" srcOrd="3" destOrd="0" presId="urn:microsoft.com/office/officeart/2018/2/layout/IconLabelList"/>
    <dgm:cxn modelId="{4AC0EA75-455D-4E34-95C8-073C27B8F1D8}" type="presParOf" srcId="{49B7D6D5-5DEF-489C-8C64-EE9E5841FFAA}" destId="{25187952-1E56-4810-AF3D-2FACFE5F5D41}" srcOrd="4" destOrd="0" presId="urn:microsoft.com/office/officeart/2018/2/layout/IconLabelList"/>
    <dgm:cxn modelId="{A42D1A00-9FC1-4823-B396-0BFE5773884E}" type="presParOf" srcId="{25187952-1E56-4810-AF3D-2FACFE5F5D41}" destId="{822B122A-9578-447C-8BFC-E99FB2FCEEEB}" srcOrd="0" destOrd="0" presId="urn:microsoft.com/office/officeart/2018/2/layout/IconLabelList"/>
    <dgm:cxn modelId="{AF53B985-D4C1-4099-A05E-36A8E8867EDD}" type="presParOf" srcId="{25187952-1E56-4810-AF3D-2FACFE5F5D41}" destId="{C71F0B1D-5E29-4E7B-BFA5-6089E2329FF2}" srcOrd="1" destOrd="0" presId="urn:microsoft.com/office/officeart/2018/2/layout/IconLabelList"/>
    <dgm:cxn modelId="{0722DFDE-BD53-4285-AF93-B542FFF58DDA}" type="presParOf" srcId="{25187952-1E56-4810-AF3D-2FACFE5F5D41}" destId="{9A662FFA-4CC3-4663-87EF-4D4A0D932CB8}" srcOrd="2" destOrd="0" presId="urn:microsoft.com/office/officeart/2018/2/layout/IconLabelList"/>
    <dgm:cxn modelId="{28BEC9DF-2C7F-4BF5-87B2-08ACA53F45A0}" type="presParOf" srcId="{49B7D6D5-5DEF-489C-8C64-EE9E5841FFAA}" destId="{C5C088AD-DAE8-4F69-843E-A9454071A870}" srcOrd="5" destOrd="0" presId="urn:microsoft.com/office/officeart/2018/2/layout/IconLabelList"/>
    <dgm:cxn modelId="{824C7C9E-C34A-42D9-8C85-40511164FD28}" type="presParOf" srcId="{49B7D6D5-5DEF-489C-8C64-EE9E5841FFAA}" destId="{0754BF84-28B1-4023-8AC1-8629E655145C}" srcOrd="6" destOrd="0" presId="urn:microsoft.com/office/officeart/2018/2/layout/IconLabelList"/>
    <dgm:cxn modelId="{F400264D-9AC0-46B3-889A-8C32D9C06F00}" type="presParOf" srcId="{0754BF84-28B1-4023-8AC1-8629E655145C}" destId="{6D172D8E-FE6E-40D7-9F90-8FD1D056E02C}" srcOrd="0" destOrd="0" presId="urn:microsoft.com/office/officeart/2018/2/layout/IconLabelList"/>
    <dgm:cxn modelId="{F0F4A597-95A0-47B0-AD96-54BDECCC4B61}" type="presParOf" srcId="{0754BF84-28B1-4023-8AC1-8629E655145C}" destId="{9BE24BDF-76D4-4861-A05A-6A8FE79493FF}" srcOrd="1" destOrd="0" presId="urn:microsoft.com/office/officeart/2018/2/layout/IconLabelList"/>
    <dgm:cxn modelId="{8F1DD2C3-A97F-4460-8212-EB0E5DBD78E8}" type="presParOf" srcId="{0754BF84-28B1-4023-8AC1-8629E655145C}" destId="{0A14C822-A722-43F8-A19A-C09C410D5017}" srcOrd="2" destOrd="0" presId="urn:microsoft.com/office/officeart/2018/2/layout/IconLabelList"/>
    <dgm:cxn modelId="{0CFF1A95-54EF-4195-9C7C-72DF35EB4E3F}" type="presParOf" srcId="{49B7D6D5-5DEF-489C-8C64-EE9E5841FFAA}" destId="{F64E9774-6D88-4950-9965-50201196282B}" srcOrd="7" destOrd="0" presId="urn:microsoft.com/office/officeart/2018/2/layout/IconLabelList"/>
    <dgm:cxn modelId="{5C10934D-1A55-46B7-B677-89B0B0D7C2F5}" type="presParOf" srcId="{49B7D6D5-5DEF-489C-8C64-EE9E5841FFAA}" destId="{B9624005-4385-4B98-843E-6735FA6D197D}" srcOrd="8" destOrd="0" presId="urn:microsoft.com/office/officeart/2018/2/layout/IconLabelList"/>
    <dgm:cxn modelId="{09FE0CC2-814B-4B4F-9C90-9F12C83BBA29}" type="presParOf" srcId="{B9624005-4385-4B98-843E-6735FA6D197D}" destId="{D42DEF82-04C7-451D-BCF1-9DFFD5BA2E87}" srcOrd="0" destOrd="0" presId="urn:microsoft.com/office/officeart/2018/2/layout/IconLabelList"/>
    <dgm:cxn modelId="{C78DA24E-EC15-4C8B-AD84-26967B6DE839}" type="presParOf" srcId="{B9624005-4385-4B98-843E-6735FA6D197D}" destId="{40BA9117-2DB7-447D-B592-24DA4C34CED5}" srcOrd="1" destOrd="0" presId="urn:microsoft.com/office/officeart/2018/2/layout/IconLabelList"/>
    <dgm:cxn modelId="{FF0D2BB2-6048-4E94-B7EF-354ED01C0EA5}" type="presParOf" srcId="{B9624005-4385-4B98-843E-6735FA6D197D}" destId="{6B9211B8-3A45-45A8-9DF1-906D7AF1C2B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5F5DB16-96F1-4AD6-873C-C7AD601F752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42E8D474-F87E-4C87-80F3-5923E1C66E74}">
      <dgm:prSet/>
      <dgm:spPr/>
      <dgm:t>
        <a:bodyPr/>
        <a:lstStyle/>
        <a:p>
          <a:r>
            <a:rPr lang="en-US" b="0" i="0" baseline="0"/>
            <a:t>Combines sustainability, personalisation, and artisan craftsmanship </a:t>
          </a:r>
          <a:endParaRPr lang="en-US"/>
        </a:p>
      </dgm:t>
    </dgm:pt>
    <dgm:pt modelId="{3B986A8F-7902-4732-8E77-F9FC13FAF5C0}" type="parTrans" cxnId="{FF6803F7-F7D8-4B79-86A7-8CB89BDC863F}">
      <dgm:prSet/>
      <dgm:spPr/>
      <dgm:t>
        <a:bodyPr/>
        <a:lstStyle/>
        <a:p>
          <a:endParaRPr lang="en-US"/>
        </a:p>
      </dgm:t>
    </dgm:pt>
    <dgm:pt modelId="{F5512169-6A9D-484A-99C6-E5AB953656C7}" type="sibTrans" cxnId="{FF6803F7-F7D8-4B79-86A7-8CB89BDC863F}">
      <dgm:prSet/>
      <dgm:spPr/>
      <dgm:t>
        <a:bodyPr/>
        <a:lstStyle/>
        <a:p>
          <a:endParaRPr lang="en-US"/>
        </a:p>
      </dgm:t>
    </dgm:pt>
    <dgm:pt modelId="{5775333A-80C7-4850-8B21-ADA610FE9A46}">
      <dgm:prSet/>
      <dgm:spPr/>
      <dgm:t>
        <a:bodyPr/>
        <a:lstStyle/>
        <a:p>
          <a:r>
            <a:rPr lang="en-US" b="0" i="0" baseline="0"/>
            <a:t>100% vegan, cruelty-free, natural soy wax with no synthetic additives </a:t>
          </a:r>
          <a:endParaRPr lang="en-US"/>
        </a:p>
      </dgm:t>
    </dgm:pt>
    <dgm:pt modelId="{0F447184-FD4C-483D-BE1B-90F9A6DFF812}" type="parTrans" cxnId="{E884D99D-332D-4DD6-9036-10844AF808B7}">
      <dgm:prSet/>
      <dgm:spPr/>
      <dgm:t>
        <a:bodyPr/>
        <a:lstStyle/>
        <a:p>
          <a:endParaRPr lang="en-US"/>
        </a:p>
      </dgm:t>
    </dgm:pt>
    <dgm:pt modelId="{4BC683A5-95AE-475F-B26C-4D75C050389A}" type="sibTrans" cxnId="{E884D99D-332D-4DD6-9036-10844AF808B7}">
      <dgm:prSet/>
      <dgm:spPr/>
      <dgm:t>
        <a:bodyPr/>
        <a:lstStyle/>
        <a:p>
          <a:endParaRPr lang="en-US"/>
        </a:p>
      </dgm:t>
    </dgm:pt>
    <dgm:pt modelId="{812369BB-E229-437C-BF4E-E93B8A283EFE}">
      <dgm:prSet/>
      <dgm:spPr/>
      <dgm:t>
        <a:bodyPr/>
        <a:lstStyle/>
        <a:p>
          <a:r>
            <a:rPr lang="en-US" b="0" i="0" baseline="0"/>
            <a:t>Customers choose scent, colour, and personalised label design </a:t>
          </a:r>
          <a:endParaRPr lang="en-US"/>
        </a:p>
      </dgm:t>
    </dgm:pt>
    <dgm:pt modelId="{1DFD9EE1-5899-4F1D-BAB8-2ED29DAA7843}" type="parTrans" cxnId="{7BEF0BD6-DBBA-489F-BD6D-E0DBB7BF6487}">
      <dgm:prSet/>
      <dgm:spPr/>
      <dgm:t>
        <a:bodyPr/>
        <a:lstStyle/>
        <a:p>
          <a:endParaRPr lang="en-US"/>
        </a:p>
      </dgm:t>
    </dgm:pt>
    <dgm:pt modelId="{AFB15B86-A538-42CE-837E-1637802DD7EE}" type="sibTrans" cxnId="{7BEF0BD6-DBBA-489F-BD6D-E0DBB7BF6487}">
      <dgm:prSet/>
      <dgm:spPr/>
      <dgm:t>
        <a:bodyPr/>
        <a:lstStyle/>
        <a:p>
          <a:endParaRPr lang="en-US"/>
        </a:p>
      </dgm:t>
    </dgm:pt>
    <dgm:pt modelId="{9271AFAE-6CC6-47F2-9197-FF8A6E9D9A52}">
      <dgm:prSet/>
      <dgm:spPr/>
      <dgm:t>
        <a:bodyPr/>
        <a:lstStyle/>
        <a:p>
          <a:r>
            <a:rPr lang="en-US" b="0" i="0" baseline="0"/>
            <a:t>Eco-friendly packaging appeals to environmentally conscious consumers aged 22-45 </a:t>
          </a:r>
          <a:endParaRPr lang="en-US"/>
        </a:p>
      </dgm:t>
    </dgm:pt>
    <dgm:pt modelId="{D1ADBCC4-E578-4665-A056-7F5ED200E6E5}" type="parTrans" cxnId="{7C75210A-45FE-4279-AA96-6606B33C6CD4}">
      <dgm:prSet/>
      <dgm:spPr/>
      <dgm:t>
        <a:bodyPr/>
        <a:lstStyle/>
        <a:p>
          <a:endParaRPr lang="en-US"/>
        </a:p>
      </dgm:t>
    </dgm:pt>
    <dgm:pt modelId="{A951CB70-3BA2-47B2-8715-0762EFCEBC04}" type="sibTrans" cxnId="{7C75210A-45FE-4279-AA96-6606B33C6CD4}">
      <dgm:prSet/>
      <dgm:spPr/>
      <dgm:t>
        <a:bodyPr/>
        <a:lstStyle/>
        <a:p>
          <a:endParaRPr lang="en-US"/>
        </a:p>
      </dgm:t>
    </dgm:pt>
    <dgm:pt modelId="{BFC41C9A-00E2-4164-B8CC-63B8AD2D32B7}">
      <dgm:prSet/>
      <dgm:spPr/>
      <dgm:t>
        <a:bodyPr/>
        <a:lstStyle/>
        <a:p>
          <a:r>
            <a:rPr lang="en-US" b="0" i="0" baseline="0"/>
            <a:t>Clear unique selling points rooted in brand values create competitive advantage (Kotler and Armstrong, 2023) </a:t>
          </a:r>
          <a:endParaRPr lang="en-US"/>
        </a:p>
      </dgm:t>
    </dgm:pt>
    <dgm:pt modelId="{7917BDBB-2D42-4CA5-8C2A-3F834B7AA2C9}" type="parTrans" cxnId="{A38AE5A6-C9E0-4420-8593-3CF7F15D0424}">
      <dgm:prSet/>
      <dgm:spPr/>
      <dgm:t>
        <a:bodyPr/>
        <a:lstStyle/>
        <a:p>
          <a:endParaRPr lang="en-US"/>
        </a:p>
      </dgm:t>
    </dgm:pt>
    <dgm:pt modelId="{81A9B632-5974-4B2E-B16C-36932737D366}" type="sibTrans" cxnId="{A38AE5A6-C9E0-4420-8593-3CF7F15D0424}">
      <dgm:prSet/>
      <dgm:spPr/>
      <dgm:t>
        <a:bodyPr/>
        <a:lstStyle/>
        <a:p>
          <a:endParaRPr lang="en-US"/>
        </a:p>
      </dgm:t>
    </dgm:pt>
    <dgm:pt modelId="{9BE597AD-9A27-429F-A35C-FB7F5024842A}" type="pres">
      <dgm:prSet presAssocID="{15F5DB16-96F1-4AD6-873C-C7AD601F7523}" presName="root" presStyleCnt="0">
        <dgm:presLayoutVars>
          <dgm:dir/>
          <dgm:resizeHandles val="exact"/>
        </dgm:presLayoutVars>
      </dgm:prSet>
      <dgm:spPr/>
    </dgm:pt>
    <dgm:pt modelId="{0E007C1B-2DEA-4848-B26A-A47065FACC8E}" type="pres">
      <dgm:prSet presAssocID="{42E8D474-F87E-4C87-80F3-5923E1C66E74}" presName="compNode" presStyleCnt="0"/>
      <dgm:spPr/>
    </dgm:pt>
    <dgm:pt modelId="{5278E5FD-7106-412E-AC3C-B20385E8BDCD}" type="pres">
      <dgm:prSet presAssocID="{42E8D474-F87E-4C87-80F3-5923E1C66E7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ientist"/>
        </a:ext>
      </dgm:extLst>
    </dgm:pt>
    <dgm:pt modelId="{C34E0ADF-FE21-4040-93C1-C7E4DBEDEBF8}" type="pres">
      <dgm:prSet presAssocID="{42E8D474-F87E-4C87-80F3-5923E1C66E74}" presName="spaceRect" presStyleCnt="0"/>
      <dgm:spPr/>
    </dgm:pt>
    <dgm:pt modelId="{A0D0C570-C22A-4570-A1C4-6C544D471DCC}" type="pres">
      <dgm:prSet presAssocID="{42E8D474-F87E-4C87-80F3-5923E1C66E74}" presName="textRect" presStyleLbl="revTx" presStyleIdx="0" presStyleCnt="5">
        <dgm:presLayoutVars>
          <dgm:chMax val="1"/>
          <dgm:chPref val="1"/>
        </dgm:presLayoutVars>
      </dgm:prSet>
      <dgm:spPr/>
    </dgm:pt>
    <dgm:pt modelId="{29B73E11-248A-4447-A34D-23CDDF8029FF}" type="pres">
      <dgm:prSet presAssocID="{F5512169-6A9D-484A-99C6-E5AB953656C7}" presName="sibTrans" presStyleCnt="0"/>
      <dgm:spPr/>
    </dgm:pt>
    <dgm:pt modelId="{8E77D5C1-F522-41E0-A6D6-C57F144C6240}" type="pres">
      <dgm:prSet presAssocID="{5775333A-80C7-4850-8B21-ADA610FE9A46}" presName="compNode" presStyleCnt="0"/>
      <dgm:spPr/>
    </dgm:pt>
    <dgm:pt modelId="{05AB700A-73F7-4ED5-AD79-B2662BBB3639}" type="pres">
      <dgm:prSet presAssocID="{5775333A-80C7-4850-8B21-ADA610FE9A4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81E2386F-C87B-4811-BCC3-ADBE6E4914DD}" type="pres">
      <dgm:prSet presAssocID="{5775333A-80C7-4850-8B21-ADA610FE9A46}" presName="spaceRect" presStyleCnt="0"/>
      <dgm:spPr/>
    </dgm:pt>
    <dgm:pt modelId="{E1288B45-F10B-424F-AB4A-F4BB09D31019}" type="pres">
      <dgm:prSet presAssocID="{5775333A-80C7-4850-8B21-ADA610FE9A46}" presName="textRect" presStyleLbl="revTx" presStyleIdx="1" presStyleCnt="5">
        <dgm:presLayoutVars>
          <dgm:chMax val="1"/>
          <dgm:chPref val="1"/>
        </dgm:presLayoutVars>
      </dgm:prSet>
      <dgm:spPr/>
    </dgm:pt>
    <dgm:pt modelId="{9C79FE6F-98BD-49F7-BA16-108A569B1DDC}" type="pres">
      <dgm:prSet presAssocID="{4BC683A5-95AE-475F-B26C-4D75C050389A}" presName="sibTrans" presStyleCnt="0"/>
      <dgm:spPr/>
    </dgm:pt>
    <dgm:pt modelId="{133BA989-5D2B-4300-AD80-301B42BF9D25}" type="pres">
      <dgm:prSet presAssocID="{812369BB-E229-437C-BF4E-E93B8A283EFE}" presName="compNode" presStyleCnt="0"/>
      <dgm:spPr/>
    </dgm:pt>
    <dgm:pt modelId="{B4D1EFFA-1FFB-4565-9109-E2841CE80A30}" type="pres">
      <dgm:prSet presAssocID="{812369BB-E229-437C-BF4E-E93B8A283EF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rge paint brush"/>
        </a:ext>
      </dgm:extLst>
    </dgm:pt>
    <dgm:pt modelId="{08969B51-2E90-4AF4-86BF-8449DF70BCE3}" type="pres">
      <dgm:prSet presAssocID="{812369BB-E229-437C-BF4E-E93B8A283EFE}" presName="spaceRect" presStyleCnt="0"/>
      <dgm:spPr/>
    </dgm:pt>
    <dgm:pt modelId="{207A59C4-F353-4415-9CD7-2FF0DF18D632}" type="pres">
      <dgm:prSet presAssocID="{812369BB-E229-437C-BF4E-E93B8A283EFE}" presName="textRect" presStyleLbl="revTx" presStyleIdx="2" presStyleCnt="5">
        <dgm:presLayoutVars>
          <dgm:chMax val="1"/>
          <dgm:chPref val="1"/>
        </dgm:presLayoutVars>
      </dgm:prSet>
      <dgm:spPr/>
    </dgm:pt>
    <dgm:pt modelId="{6E6892D8-1C94-4097-A131-2AEDBECAACEE}" type="pres">
      <dgm:prSet presAssocID="{AFB15B86-A538-42CE-837E-1637802DD7EE}" presName="sibTrans" presStyleCnt="0"/>
      <dgm:spPr/>
    </dgm:pt>
    <dgm:pt modelId="{C6BD5647-E632-4D0B-8969-FCF7631B6CE7}" type="pres">
      <dgm:prSet presAssocID="{9271AFAE-6CC6-47F2-9197-FF8A6E9D9A52}" presName="compNode" presStyleCnt="0"/>
      <dgm:spPr/>
    </dgm:pt>
    <dgm:pt modelId="{9D5115F4-6A40-4755-8502-03656AB91ECF}" type="pres">
      <dgm:prSet presAssocID="{9271AFAE-6CC6-47F2-9197-FF8A6E9D9A5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0F37756A-F645-413B-8B38-AC397F96F59B}" type="pres">
      <dgm:prSet presAssocID="{9271AFAE-6CC6-47F2-9197-FF8A6E9D9A52}" presName="spaceRect" presStyleCnt="0"/>
      <dgm:spPr/>
    </dgm:pt>
    <dgm:pt modelId="{9E3B319A-2A16-41B7-9629-FCF279D0EAFF}" type="pres">
      <dgm:prSet presAssocID="{9271AFAE-6CC6-47F2-9197-FF8A6E9D9A52}" presName="textRect" presStyleLbl="revTx" presStyleIdx="3" presStyleCnt="5">
        <dgm:presLayoutVars>
          <dgm:chMax val="1"/>
          <dgm:chPref val="1"/>
        </dgm:presLayoutVars>
      </dgm:prSet>
      <dgm:spPr/>
    </dgm:pt>
    <dgm:pt modelId="{95734C93-F185-4CD6-BEC6-DA288D380EC0}" type="pres">
      <dgm:prSet presAssocID="{A951CB70-3BA2-47B2-8715-0762EFCEBC04}" presName="sibTrans" presStyleCnt="0"/>
      <dgm:spPr/>
    </dgm:pt>
    <dgm:pt modelId="{0FEEF957-E1E0-4C17-8308-587408C4EF15}" type="pres">
      <dgm:prSet presAssocID="{BFC41C9A-00E2-4164-B8CC-63B8AD2D32B7}" presName="compNode" presStyleCnt="0"/>
      <dgm:spPr/>
    </dgm:pt>
    <dgm:pt modelId="{599E7732-4FA2-474A-9AC2-9C9DE7A669AE}" type="pres">
      <dgm:prSet presAssocID="{BFC41C9A-00E2-4164-B8CC-63B8AD2D32B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9A2FDCA9-1EC5-42E9-95B6-3B6A7B3A1090}" type="pres">
      <dgm:prSet presAssocID="{BFC41C9A-00E2-4164-B8CC-63B8AD2D32B7}" presName="spaceRect" presStyleCnt="0"/>
      <dgm:spPr/>
    </dgm:pt>
    <dgm:pt modelId="{104BD74B-EB40-44A2-85E8-D70DECF98741}" type="pres">
      <dgm:prSet presAssocID="{BFC41C9A-00E2-4164-B8CC-63B8AD2D32B7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7C75210A-45FE-4279-AA96-6606B33C6CD4}" srcId="{15F5DB16-96F1-4AD6-873C-C7AD601F7523}" destId="{9271AFAE-6CC6-47F2-9197-FF8A6E9D9A52}" srcOrd="3" destOrd="0" parTransId="{D1ADBCC4-E578-4665-A056-7F5ED200E6E5}" sibTransId="{A951CB70-3BA2-47B2-8715-0762EFCEBC04}"/>
    <dgm:cxn modelId="{3F86293F-447B-41A5-A135-0C3FE17A2EBA}" type="presOf" srcId="{5775333A-80C7-4850-8B21-ADA610FE9A46}" destId="{E1288B45-F10B-424F-AB4A-F4BB09D31019}" srcOrd="0" destOrd="0" presId="urn:microsoft.com/office/officeart/2018/2/layout/IconLabelList"/>
    <dgm:cxn modelId="{DECD6E67-6B94-4FF3-9689-251E96F3E09F}" type="presOf" srcId="{9271AFAE-6CC6-47F2-9197-FF8A6E9D9A52}" destId="{9E3B319A-2A16-41B7-9629-FCF279D0EAFF}" srcOrd="0" destOrd="0" presId="urn:microsoft.com/office/officeart/2018/2/layout/IconLabelList"/>
    <dgm:cxn modelId="{EB0E326A-32D4-48B8-B83C-41E3C911BF85}" type="presOf" srcId="{15F5DB16-96F1-4AD6-873C-C7AD601F7523}" destId="{9BE597AD-9A27-429F-A35C-FB7F5024842A}" srcOrd="0" destOrd="0" presId="urn:microsoft.com/office/officeart/2018/2/layout/IconLabelList"/>
    <dgm:cxn modelId="{7B0C0077-F3F5-4C72-B07D-F16F7F9CE1FB}" type="presOf" srcId="{812369BB-E229-437C-BF4E-E93B8A283EFE}" destId="{207A59C4-F353-4415-9CD7-2FF0DF18D632}" srcOrd="0" destOrd="0" presId="urn:microsoft.com/office/officeart/2018/2/layout/IconLabelList"/>
    <dgm:cxn modelId="{E884D99D-332D-4DD6-9036-10844AF808B7}" srcId="{15F5DB16-96F1-4AD6-873C-C7AD601F7523}" destId="{5775333A-80C7-4850-8B21-ADA610FE9A46}" srcOrd="1" destOrd="0" parTransId="{0F447184-FD4C-483D-BE1B-90F9A6DFF812}" sibTransId="{4BC683A5-95AE-475F-B26C-4D75C050389A}"/>
    <dgm:cxn modelId="{20ADCBA1-A1EC-4C9C-9FD9-CB2D4E4AE429}" type="presOf" srcId="{BFC41C9A-00E2-4164-B8CC-63B8AD2D32B7}" destId="{104BD74B-EB40-44A2-85E8-D70DECF98741}" srcOrd="0" destOrd="0" presId="urn:microsoft.com/office/officeart/2018/2/layout/IconLabelList"/>
    <dgm:cxn modelId="{A38AE5A6-C9E0-4420-8593-3CF7F15D0424}" srcId="{15F5DB16-96F1-4AD6-873C-C7AD601F7523}" destId="{BFC41C9A-00E2-4164-B8CC-63B8AD2D32B7}" srcOrd="4" destOrd="0" parTransId="{7917BDBB-2D42-4CA5-8C2A-3F834B7AA2C9}" sibTransId="{81A9B632-5974-4B2E-B16C-36932737D366}"/>
    <dgm:cxn modelId="{7BEF0BD6-DBBA-489F-BD6D-E0DBB7BF6487}" srcId="{15F5DB16-96F1-4AD6-873C-C7AD601F7523}" destId="{812369BB-E229-437C-BF4E-E93B8A283EFE}" srcOrd="2" destOrd="0" parTransId="{1DFD9EE1-5899-4F1D-BAB8-2ED29DAA7843}" sibTransId="{AFB15B86-A538-42CE-837E-1637802DD7EE}"/>
    <dgm:cxn modelId="{E3EC94EF-5623-4AC5-B53F-80A9C16212B5}" type="presOf" srcId="{42E8D474-F87E-4C87-80F3-5923E1C66E74}" destId="{A0D0C570-C22A-4570-A1C4-6C544D471DCC}" srcOrd="0" destOrd="0" presId="urn:microsoft.com/office/officeart/2018/2/layout/IconLabelList"/>
    <dgm:cxn modelId="{FF6803F7-F7D8-4B79-86A7-8CB89BDC863F}" srcId="{15F5DB16-96F1-4AD6-873C-C7AD601F7523}" destId="{42E8D474-F87E-4C87-80F3-5923E1C66E74}" srcOrd="0" destOrd="0" parTransId="{3B986A8F-7902-4732-8E77-F9FC13FAF5C0}" sibTransId="{F5512169-6A9D-484A-99C6-E5AB953656C7}"/>
    <dgm:cxn modelId="{15C158A0-CD3E-478B-B5CA-160B285CE399}" type="presParOf" srcId="{9BE597AD-9A27-429F-A35C-FB7F5024842A}" destId="{0E007C1B-2DEA-4848-B26A-A47065FACC8E}" srcOrd="0" destOrd="0" presId="urn:microsoft.com/office/officeart/2018/2/layout/IconLabelList"/>
    <dgm:cxn modelId="{61D79E89-EC4D-4F35-8AF3-A0DC2D4020F6}" type="presParOf" srcId="{0E007C1B-2DEA-4848-B26A-A47065FACC8E}" destId="{5278E5FD-7106-412E-AC3C-B20385E8BDCD}" srcOrd="0" destOrd="0" presId="urn:microsoft.com/office/officeart/2018/2/layout/IconLabelList"/>
    <dgm:cxn modelId="{0B0E6A64-2868-4657-B6D0-E21196B92712}" type="presParOf" srcId="{0E007C1B-2DEA-4848-B26A-A47065FACC8E}" destId="{C34E0ADF-FE21-4040-93C1-C7E4DBEDEBF8}" srcOrd="1" destOrd="0" presId="urn:microsoft.com/office/officeart/2018/2/layout/IconLabelList"/>
    <dgm:cxn modelId="{37A6DA3F-DF83-4D7D-B26B-99C01325565B}" type="presParOf" srcId="{0E007C1B-2DEA-4848-B26A-A47065FACC8E}" destId="{A0D0C570-C22A-4570-A1C4-6C544D471DCC}" srcOrd="2" destOrd="0" presId="urn:microsoft.com/office/officeart/2018/2/layout/IconLabelList"/>
    <dgm:cxn modelId="{EDC42396-9D21-4D46-9984-07C75B58B622}" type="presParOf" srcId="{9BE597AD-9A27-429F-A35C-FB7F5024842A}" destId="{29B73E11-248A-4447-A34D-23CDDF8029FF}" srcOrd="1" destOrd="0" presId="urn:microsoft.com/office/officeart/2018/2/layout/IconLabelList"/>
    <dgm:cxn modelId="{A8D5667A-AE69-4219-9B5A-16440E2FF1F0}" type="presParOf" srcId="{9BE597AD-9A27-429F-A35C-FB7F5024842A}" destId="{8E77D5C1-F522-41E0-A6D6-C57F144C6240}" srcOrd="2" destOrd="0" presId="urn:microsoft.com/office/officeart/2018/2/layout/IconLabelList"/>
    <dgm:cxn modelId="{25018C9D-6C44-48AC-8320-AA98620D9746}" type="presParOf" srcId="{8E77D5C1-F522-41E0-A6D6-C57F144C6240}" destId="{05AB700A-73F7-4ED5-AD79-B2662BBB3639}" srcOrd="0" destOrd="0" presId="urn:microsoft.com/office/officeart/2018/2/layout/IconLabelList"/>
    <dgm:cxn modelId="{2F8FE8BA-3915-41A2-A2A2-81EFD44AC4CE}" type="presParOf" srcId="{8E77D5C1-F522-41E0-A6D6-C57F144C6240}" destId="{81E2386F-C87B-4811-BCC3-ADBE6E4914DD}" srcOrd="1" destOrd="0" presId="urn:microsoft.com/office/officeart/2018/2/layout/IconLabelList"/>
    <dgm:cxn modelId="{C44664F4-1202-4800-ADBB-A861D0AC5FC6}" type="presParOf" srcId="{8E77D5C1-F522-41E0-A6D6-C57F144C6240}" destId="{E1288B45-F10B-424F-AB4A-F4BB09D31019}" srcOrd="2" destOrd="0" presId="urn:microsoft.com/office/officeart/2018/2/layout/IconLabelList"/>
    <dgm:cxn modelId="{9D306484-CC17-4711-B8DF-21E7E3239AB2}" type="presParOf" srcId="{9BE597AD-9A27-429F-A35C-FB7F5024842A}" destId="{9C79FE6F-98BD-49F7-BA16-108A569B1DDC}" srcOrd="3" destOrd="0" presId="urn:microsoft.com/office/officeart/2018/2/layout/IconLabelList"/>
    <dgm:cxn modelId="{B2D83906-4F4A-49C1-8303-A301FED5F156}" type="presParOf" srcId="{9BE597AD-9A27-429F-A35C-FB7F5024842A}" destId="{133BA989-5D2B-4300-AD80-301B42BF9D25}" srcOrd="4" destOrd="0" presId="urn:microsoft.com/office/officeart/2018/2/layout/IconLabelList"/>
    <dgm:cxn modelId="{2C0CEED4-2558-485B-AECC-37869B3E9FD5}" type="presParOf" srcId="{133BA989-5D2B-4300-AD80-301B42BF9D25}" destId="{B4D1EFFA-1FFB-4565-9109-E2841CE80A30}" srcOrd="0" destOrd="0" presId="urn:microsoft.com/office/officeart/2018/2/layout/IconLabelList"/>
    <dgm:cxn modelId="{DE312586-41A3-4F7B-B010-4FE76F18DF41}" type="presParOf" srcId="{133BA989-5D2B-4300-AD80-301B42BF9D25}" destId="{08969B51-2E90-4AF4-86BF-8449DF70BCE3}" srcOrd="1" destOrd="0" presId="urn:microsoft.com/office/officeart/2018/2/layout/IconLabelList"/>
    <dgm:cxn modelId="{709798E5-9BCD-4101-B368-B440F08C4349}" type="presParOf" srcId="{133BA989-5D2B-4300-AD80-301B42BF9D25}" destId="{207A59C4-F353-4415-9CD7-2FF0DF18D632}" srcOrd="2" destOrd="0" presId="urn:microsoft.com/office/officeart/2018/2/layout/IconLabelList"/>
    <dgm:cxn modelId="{6CA83694-BFAF-4CD5-B515-E67A37225F4C}" type="presParOf" srcId="{9BE597AD-9A27-429F-A35C-FB7F5024842A}" destId="{6E6892D8-1C94-4097-A131-2AEDBECAACEE}" srcOrd="5" destOrd="0" presId="urn:microsoft.com/office/officeart/2018/2/layout/IconLabelList"/>
    <dgm:cxn modelId="{716D9642-0051-4AB6-96EF-11DE095E230E}" type="presParOf" srcId="{9BE597AD-9A27-429F-A35C-FB7F5024842A}" destId="{C6BD5647-E632-4D0B-8969-FCF7631B6CE7}" srcOrd="6" destOrd="0" presId="urn:microsoft.com/office/officeart/2018/2/layout/IconLabelList"/>
    <dgm:cxn modelId="{EF3EDF1B-77FD-4ADC-9115-F43F1A8D1ECA}" type="presParOf" srcId="{C6BD5647-E632-4D0B-8969-FCF7631B6CE7}" destId="{9D5115F4-6A40-4755-8502-03656AB91ECF}" srcOrd="0" destOrd="0" presId="urn:microsoft.com/office/officeart/2018/2/layout/IconLabelList"/>
    <dgm:cxn modelId="{53B38CE8-0F7D-435C-A95A-EEEC4DD5D0D8}" type="presParOf" srcId="{C6BD5647-E632-4D0B-8969-FCF7631B6CE7}" destId="{0F37756A-F645-413B-8B38-AC397F96F59B}" srcOrd="1" destOrd="0" presId="urn:microsoft.com/office/officeart/2018/2/layout/IconLabelList"/>
    <dgm:cxn modelId="{7F0A9D85-A4E7-4646-8285-E0843A71A4EE}" type="presParOf" srcId="{C6BD5647-E632-4D0B-8969-FCF7631B6CE7}" destId="{9E3B319A-2A16-41B7-9629-FCF279D0EAFF}" srcOrd="2" destOrd="0" presId="urn:microsoft.com/office/officeart/2018/2/layout/IconLabelList"/>
    <dgm:cxn modelId="{83982D38-CEB6-49C3-B9D4-F3072CC1180E}" type="presParOf" srcId="{9BE597AD-9A27-429F-A35C-FB7F5024842A}" destId="{95734C93-F185-4CD6-BEC6-DA288D380EC0}" srcOrd="7" destOrd="0" presId="urn:microsoft.com/office/officeart/2018/2/layout/IconLabelList"/>
    <dgm:cxn modelId="{55E9DE91-1C21-488C-851B-0A54F03FACE7}" type="presParOf" srcId="{9BE597AD-9A27-429F-A35C-FB7F5024842A}" destId="{0FEEF957-E1E0-4C17-8308-587408C4EF15}" srcOrd="8" destOrd="0" presId="urn:microsoft.com/office/officeart/2018/2/layout/IconLabelList"/>
    <dgm:cxn modelId="{81ED8585-064E-4DBD-B91D-19DFB7682ACB}" type="presParOf" srcId="{0FEEF957-E1E0-4C17-8308-587408C4EF15}" destId="{599E7732-4FA2-474A-9AC2-9C9DE7A669AE}" srcOrd="0" destOrd="0" presId="urn:microsoft.com/office/officeart/2018/2/layout/IconLabelList"/>
    <dgm:cxn modelId="{187C84A9-8674-4B12-A3A6-5584E3E550C6}" type="presParOf" srcId="{0FEEF957-E1E0-4C17-8308-587408C4EF15}" destId="{9A2FDCA9-1EC5-42E9-95B6-3B6A7B3A1090}" srcOrd="1" destOrd="0" presId="urn:microsoft.com/office/officeart/2018/2/layout/IconLabelList"/>
    <dgm:cxn modelId="{6087B829-9B85-4531-8C3E-872BC0E41239}" type="presParOf" srcId="{0FEEF957-E1E0-4C17-8308-587408C4EF15}" destId="{104BD74B-EB40-44A2-85E8-D70DECF9874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383FC56-AD0F-458C-8937-404AAA7C2131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56044C8-089C-4BB3-B559-03BF0271C5FF}">
      <dgm:prSet/>
      <dgm:spPr/>
      <dgm:t>
        <a:bodyPr/>
        <a:lstStyle/>
        <a:p>
          <a:r>
            <a:rPr lang="en-US" b="0" i="0" baseline="0"/>
            <a:t>Strengths: natural ingredients, low overheads, strong sustainability brand story </a:t>
          </a:r>
          <a:endParaRPr lang="en-US"/>
        </a:p>
      </dgm:t>
    </dgm:pt>
    <dgm:pt modelId="{A6FE2E13-5CE1-40A5-ACB6-52797E19D033}" type="parTrans" cxnId="{9C568318-57D4-427C-9000-F79466324DE0}">
      <dgm:prSet/>
      <dgm:spPr/>
      <dgm:t>
        <a:bodyPr/>
        <a:lstStyle/>
        <a:p>
          <a:endParaRPr lang="en-US"/>
        </a:p>
      </dgm:t>
    </dgm:pt>
    <dgm:pt modelId="{1C943639-27F2-4593-9A25-89E16A5F5A34}" type="sibTrans" cxnId="{9C568318-57D4-427C-9000-F79466324DE0}">
      <dgm:prSet/>
      <dgm:spPr/>
      <dgm:t>
        <a:bodyPr/>
        <a:lstStyle/>
        <a:p>
          <a:endParaRPr lang="en-US"/>
        </a:p>
      </dgm:t>
    </dgm:pt>
    <dgm:pt modelId="{C6F07D35-D053-4F84-BA32-02A19999A175}">
      <dgm:prSet/>
      <dgm:spPr/>
      <dgm:t>
        <a:bodyPr/>
        <a:lstStyle/>
        <a:p>
          <a:r>
            <a:rPr lang="en-US" b="0" i="0" baseline="0"/>
            <a:t>Weaknesses: limited production capacity, no brand recognition, single-operator dependency </a:t>
          </a:r>
          <a:endParaRPr lang="en-US"/>
        </a:p>
      </dgm:t>
    </dgm:pt>
    <dgm:pt modelId="{DBA644F2-D529-4E51-8E52-6151CFF4A3E9}" type="parTrans" cxnId="{7E717399-4A6F-45D5-9BD4-88175275098C}">
      <dgm:prSet/>
      <dgm:spPr/>
      <dgm:t>
        <a:bodyPr/>
        <a:lstStyle/>
        <a:p>
          <a:endParaRPr lang="en-US"/>
        </a:p>
      </dgm:t>
    </dgm:pt>
    <dgm:pt modelId="{43A739A6-FF87-48D6-8D42-C36EACFB7460}" type="sibTrans" cxnId="{7E717399-4A6F-45D5-9BD4-88175275098C}">
      <dgm:prSet/>
      <dgm:spPr/>
      <dgm:t>
        <a:bodyPr/>
        <a:lstStyle/>
        <a:p>
          <a:endParaRPr lang="en-US"/>
        </a:p>
      </dgm:t>
    </dgm:pt>
    <dgm:pt modelId="{42522F4A-64F1-4B10-A586-4D8A6B701469}">
      <dgm:prSet/>
      <dgm:spPr/>
      <dgm:t>
        <a:bodyPr/>
        <a:lstStyle/>
        <a:p>
          <a:r>
            <a:rPr lang="en-US" b="0" i="0" baseline="0"/>
            <a:t>Opportunities: growing eco-friendly demand, wholesale expansion, online retail growth (Rizvanovic et al., 2023) </a:t>
          </a:r>
          <a:endParaRPr lang="en-US"/>
        </a:p>
      </dgm:t>
    </dgm:pt>
    <dgm:pt modelId="{9DE5E628-BF18-4178-8609-CEF26B6B33F9}" type="parTrans" cxnId="{9CA14AB3-7A98-411B-9352-2FA2F43F96EF}">
      <dgm:prSet/>
      <dgm:spPr/>
      <dgm:t>
        <a:bodyPr/>
        <a:lstStyle/>
        <a:p>
          <a:endParaRPr lang="en-US"/>
        </a:p>
      </dgm:t>
    </dgm:pt>
    <dgm:pt modelId="{97CB4C56-0F06-49CD-A7D4-0763B6E2072A}" type="sibTrans" cxnId="{9CA14AB3-7A98-411B-9352-2FA2F43F96EF}">
      <dgm:prSet/>
      <dgm:spPr/>
      <dgm:t>
        <a:bodyPr/>
        <a:lstStyle/>
        <a:p>
          <a:endParaRPr lang="en-US"/>
        </a:p>
      </dgm:t>
    </dgm:pt>
    <dgm:pt modelId="{44AB60C9-90C7-4970-B604-1DA18102315D}">
      <dgm:prSet/>
      <dgm:spPr/>
      <dgm:t>
        <a:bodyPr/>
        <a:lstStyle/>
        <a:p>
          <a:r>
            <a:rPr lang="en-US" b="0" i="0" baseline="0"/>
            <a:t>Threats: competition from large brands and independent makers, raw material cost fluctuations </a:t>
          </a:r>
          <a:endParaRPr lang="en-US"/>
        </a:p>
      </dgm:t>
    </dgm:pt>
    <dgm:pt modelId="{7A2C4558-E596-4577-B7C4-C6DE54D76E98}" type="parTrans" cxnId="{7753282E-E98E-4DA5-9573-94F7B561A840}">
      <dgm:prSet/>
      <dgm:spPr/>
      <dgm:t>
        <a:bodyPr/>
        <a:lstStyle/>
        <a:p>
          <a:endParaRPr lang="en-US"/>
        </a:p>
      </dgm:t>
    </dgm:pt>
    <dgm:pt modelId="{0B6D3C6B-5B19-44D7-8765-84C4966DD1D7}" type="sibTrans" cxnId="{7753282E-E98E-4DA5-9573-94F7B561A840}">
      <dgm:prSet/>
      <dgm:spPr/>
      <dgm:t>
        <a:bodyPr/>
        <a:lstStyle/>
        <a:p>
          <a:endParaRPr lang="en-US"/>
        </a:p>
      </dgm:t>
    </dgm:pt>
    <dgm:pt modelId="{F7F154FB-CA5C-4E2D-8EA6-4D9AF116D223}">
      <dgm:prSet/>
      <dgm:spPr/>
      <dgm:t>
        <a:bodyPr/>
        <a:lstStyle/>
        <a:p>
          <a:r>
            <a:rPr lang="en-US" b="0" i="0" baseline="0"/>
            <a:t>Strategic partnerships help small businesses overcome resource constraints (Albats, Podmetina and Vanhaverbeke, 2021) </a:t>
          </a:r>
          <a:endParaRPr lang="en-US"/>
        </a:p>
      </dgm:t>
    </dgm:pt>
    <dgm:pt modelId="{378AA137-8D72-42F7-9E4E-69C3D6D52B2A}" type="parTrans" cxnId="{A135E167-74D6-49F7-A714-26EA9EDFC352}">
      <dgm:prSet/>
      <dgm:spPr/>
      <dgm:t>
        <a:bodyPr/>
        <a:lstStyle/>
        <a:p>
          <a:endParaRPr lang="en-US"/>
        </a:p>
      </dgm:t>
    </dgm:pt>
    <dgm:pt modelId="{9CD99999-B7B0-468F-99EC-F7E0356EC205}" type="sibTrans" cxnId="{A135E167-74D6-49F7-A714-26EA9EDFC352}">
      <dgm:prSet/>
      <dgm:spPr/>
      <dgm:t>
        <a:bodyPr/>
        <a:lstStyle/>
        <a:p>
          <a:endParaRPr lang="en-US"/>
        </a:p>
      </dgm:t>
    </dgm:pt>
    <dgm:pt modelId="{E3DA02FC-4F97-4CCF-A3B3-6EF2C922008B}" type="pres">
      <dgm:prSet presAssocID="{7383FC56-AD0F-458C-8937-404AAA7C2131}" presName="linear" presStyleCnt="0">
        <dgm:presLayoutVars>
          <dgm:animLvl val="lvl"/>
          <dgm:resizeHandles val="exact"/>
        </dgm:presLayoutVars>
      </dgm:prSet>
      <dgm:spPr/>
    </dgm:pt>
    <dgm:pt modelId="{775F8EC3-6279-4441-9BAF-9FF4FB59C473}" type="pres">
      <dgm:prSet presAssocID="{256044C8-089C-4BB3-B559-03BF0271C5F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827B178-74F5-4968-A4E6-CE9655504139}" type="pres">
      <dgm:prSet presAssocID="{1C943639-27F2-4593-9A25-89E16A5F5A34}" presName="spacer" presStyleCnt="0"/>
      <dgm:spPr/>
    </dgm:pt>
    <dgm:pt modelId="{D9C83455-8892-410D-A102-EE81517D8DD1}" type="pres">
      <dgm:prSet presAssocID="{C6F07D35-D053-4F84-BA32-02A19999A17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4D1855E-D62E-471B-AA36-BFB3AACE7641}" type="pres">
      <dgm:prSet presAssocID="{43A739A6-FF87-48D6-8D42-C36EACFB7460}" presName="spacer" presStyleCnt="0"/>
      <dgm:spPr/>
    </dgm:pt>
    <dgm:pt modelId="{B96251CF-B4BB-4D72-A0B0-1605B6941E36}" type="pres">
      <dgm:prSet presAssocID="{42522F4A-64F1-4B10-A586-4D8A6B70146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B3A2676-23EC-46F9-A7B7-A46CB9E2867E}" type="pres">
      <dgm:prSet presAssocID="{97CB4C56-0F06-49CD-A7D4-0763B6E2072A}" presName="spacer" presStyleCnt="0"/>
      <dgm:spPr/>
    </dgm:pt>
    <dgm:pt modelId="{EA85F689-8F19-447F-B015-BA5357FF9242}" type="pres">
      <dgm:prSet presAssocID="{44AB60C9-90C7-4970-B604-1DA18102315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5AFC99A-D821-4863-9948-308CCB356DBB}" type="pres">
      <dgm:prSet presAssocID="{0B6D3C6B-5B19-44D7-8765-84C4966DD1D7}" presName="spacer" presStyleCnt="0"/>
      <dgm:spPr/>
    </dgm:pt>
    <dgm:pt modelId="{F8ED7FEC-69B1-412A-B9EC-BD3A1F858ED4}" type="pres">
      <dgm:prSet presAssocID="{F7F154FB-CA5C-4E2D-8EA6-4D9AF116D22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C568318-57D4-427C-9000-F79466324DE0}" srcId="{7383FC56-AD0F-458C-8937-404AAA7C2131}" destId="{256044C8-089C-4BB3-B559-03BF0271C5FF}" srcOrd="0" destOrd="0" parTransId="{A6FE2E13-5CE1-40A5-ACB6-52797E19D033}" sibTransId="{1C943639-27F2-4593-9A25-89E16A5F5A34}"/>
    <dgm:cxn modelId="{1149EE1E-0F4B-433F-B1C1-1FDEA16D1919}" type="presOf" srcId="{7383FC56-AD0F-458C-8937-404AAA7C2131}" destId="{E3DA02FC-4F97-4CCF-A3B3-6EF2C922008B}" srcOrd="0" destOrd="0" presId="urn:microsoft.com/office/officeart/2005/8/layout/vList2"/>
    <dgm:cxn modelId="{7F188F2A-5642-436B-AE31-F218C5621448}" type="presOf" srcId="{42522F4A-64F1-4B10-A586-4D8A6B701469}" destId="{B96251CF-B4BB-4D72-A0B0-1605B6941E36}" srcOrd="0" destOrd="0" presId="urn:microsoft.com/office/officeart/2005/8/layout/vList2"/>
    <dgm:cxn modelId="{7753282E-E98E-4DA5-9573-94F7B561A840}" srcId="{7383FC56-AD0F-458C-8937-404AAA7C2131}" destId="{44AB60C9-90C7-4970-B604-1DA18102315D}" srcOrd="3" destOrd="0" parTransId="{7A2C4558-E596-4577-B7C4-C6DE54D76E98}" sibTransId="{0B6D3C6B-5B19-44D7-8765-84C4966DD1D7}"/>
    <dgm:cxn modelId="{0270FE2E-8F8B-4CE7-9F72-74F60D58D751}" type="presOf" srcId="{44AB60C9-90C7-4970-B604-1DA18102315D}" destId="{EA85F689-8F19-447F-B015-BA5357FF9242}" srcOrd="0" destOrd="0" presId="urn:microsoft.com/office/officeart/2005/8/layout/vList2"/>
    <dgm:cxn modelId="{A135E167-74D6-49F7-A714-26EA9EDFC352}" srcId="{7383FC56-AD0F-458C-8937-404AAA7C2131}" destId="{F7F154FB-CA5C-4E2D-8EA6-4D9AF116D223}" srcOrd="4" destOrd="0" parTransId="{378AA137-8D72-42F7-9E4E-69C3D6D52B2A}" sibTransId="{9CD99999-B7B0-468F-99EC-F7E0356EC205}"/>
    <dgm:cxn modelId="{5B3DAC56-5E9D-4154-B5A6-DFAB66E055A5}" type="presOf" srcId="{256044C8-089C-4BB3-B559-03BF0271C5FF}" destId="{775F8EC3-6279-4441-9BAF-9FF4FB59C473}" srcOrd="0" destOrd="0" presId="urn:microsoft.com/office/officeart/2005/8/layout/vList2"/>
    <dgm:cxn modelId="{FD370E98-A77F-40C4-9E41-97108DD51222}" type="presOf" srcId="{F7F154FB-CA5C-4E2D-8EA6-4D9AF116D223}" destId="{F8ED7FEC-69B1-412A-B9EC-BD3A1F858ED4}" srcOrd="0" destOrd="0" presId="urn:microsoft.com/office/officeart/2005/8/layout/vList2"/>
    <dgm:cxn modelId="{7E717399-4A6F-45D5-9BD4-88175275098C}" srcId="{7383FC56-AD0F-458C-8937-404AAA7C2131}" destId="{C6F07D35-D053-4F84-BA32-02A19999A175}" srcOrd="1" destOrd="0" parTransId="{DBA644F2-D529-4E51-8E52-6151CFF4A3E9}" sibTransId="{43A739A6-FF87-48D6-8D42-C36EACFB7460}"/>
    <dgm:cxn modelId="{05BD649F-3513-49B9-A113-13D6BC5EE8C9}" type="presOf" srcId="{C6F07D35-D053-4F84-BA32-02A19999A175}" destId="{D9C83455-8892-410D-A102-EE81517D8DD1}" srcOrd="0" destOrd="0" presId="urn:microsoft.com/office/officeart/2005/8/layout/vList2"/>
    <dgm:cxn modelId="{9CA14AB3-7A98-411B-9352-2FA2F43F96EF}" srcId="{7383FC56-AD0F-458C-8937-404AAA7C2131}" destId="{42522F4A-64F1-4B10-A586-4D8A6B701469}" srcOrd="2" destOrd="0" parTransId="{9DE5E628-BF18-4178-8609-CEF26B6B33F9}" sibTransId="{97CB4C56-0F06-49CD-A7D4-0763B6E2072A}"/>
    <dgm:cxn modelId="{FE1B18A2-8B4A-4C4E-A423-A1097BFFC606}" type="presParOf" srcId="{E3DA02FC-4F97-4CCF-A3B3-6EF2C922008B}" destId="{775F8EC3-6279-4441-9BAF-9FF4FB59C473}" srcOrd="0" destOrd="0" presId="urn:microsoft.com/office/officeart/2005/8/layout/vList2"/>
    <dgm:cxn modelId="{CF04FEB9-28B1-4BF8-9063-8BCDE067040B}" type="presParOf" srcId="{E3DA02FC-4F97-4CCF-A3B3-6EF2C922008B}" destId="{6827B178-74F5-4968-A4E6-CE9655504139}" srcOrd="1" destOrd="0" presId="urn:microsoft.com/office/officeart/2005/8/layout/vList2"/>
    <dgm:cxn modelId="{39CD3AD7-DA93-4870-AB50-52133D1181AC}" type="presParOf" srcId="{E3DA02FC-4F97-4CCF-A3B3-6EF2C922008B}" destId="{D9C83455-8892-410D-A102-EE81517D8DD1}" srcOrd="2" destOrd="0" presId="urn:microsoft.com/office/officeart/2005/8/layout/vList2"/>
    <dgm:cxn modelId="{3C64C8AB-2200-43D8-9687-35ED9D486E38}" type="presParOf" srcId="{E3DA02FC-4F97-4CCF-A3B3-6EF2C922008B}" destId="{44D1855E-D62E-471B-AA36-BFB3AACE7641}" srcOrd="3" destOrd="0" presId="urn:microsoft.com/office/officeart/2005/8/layout/vList2"/>
    <dgm:cxn modelId="{0FDB1F2D-D221-407A-B740-F33BB98C8FCC}" type="presParOf" srcId="{E3DA02FC-4F97-4CCF-A3B3-6EF2C922008B}" destId="{B96251CF-B4BB-4D72-A0B0-1605B6941E36}" srcOrd="4" destOrd="0" presId="urn:microsoft.com/office/officeart/2005/8/layout/vList2"/>
    <dgm:cxn modelId="{6E6200B0-6EE9-4FEB-916B-BA299AB59501}" type="presParOf" srcId="{E3DA02FC-4F97-4CCF-A3B3-6EF2C922008B}" destId="{2B3A2676-23EC-46F9-A7B7-A46CB9E2867E}" srcOrd="5" destOrd="0" presId="urn:microsoft.com/office/officeart/2005/8/layout/vList2"/>
    <dgm:cxn modelId="{8D4A0DA5-3C53-4F74-8977-014639B7B00F}" type="presParOf" srcId="{E3DA02FC-4F97-4CCF-A3B3-6EF2C922008B}" destId="{EA85F689-8F19-447F-B015-BA5357FF9242}" srcOrd="6" destOrd="0" presId="urn:microsoft.com/office/officeart/2005/8/layout/vList2"/>
    <dgm:cxn modelId="{4BF43577-F825-4ADD-83A2-C0E0FD57C1DF}" type="presParOf" srcId="{E3DA02FC-4F97-4CCF-A3B3-6EF2C922008B}" destId="{C5AFC99A-D821-4863-9948-308CCB356DBB}" srcOrd="7" destOrd="0" presId="urn:microsoft.com/office/officeart/2005/8/layout/vList2"/>
    <dgm:cxn modelId="{C434BDA6-B392-4339-AF3F-EF97694B16CF}" type="presParOf" srcId="{E3DA02FC-4F97-4CCF-A3B3-6EF2C922008B}" destId="{F8ED7FEC-69B1-412A-B9EC-BD3A1F858ED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6F4E95D-3C7E-4A8C-87C5-2DD9E9E3F46E}" type="doc">
      <dgm:prSet loTypeId="urn:microsoft.com/office/officeart/2008/layout/LinedList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C98C331A-5A62-4D03-AE93-56C94C8DADA7}">
      <dgm:prSet/>
      <dgm:spPr/>
      <dgm:t>
        <a:bodyPr/>
        <a:lstStyle/>
        <a:p>
          <a:r>
            <a:rPr lang="en-US" b="0" i="0" baseline="0"/>
            <a:t>Primary: women aged 22-45, urban UK, moderate to high disposable income </a:t>
          </a:r>
          <a:endParaRPr lang="en-US"/>
        </a:p>
      </dgm:t>
    </dgm:pt>
    <dgm:pt modelId="{914193A7-EF24-4363-BE5B-E8BA5E58BA0F}" type="parTrans" cxnId="{5B4FBF18-1661-4FC5-9D3B-3735A5386CC5}">
      <dgm:prSet/>
      <dgm:spPr/>
      <dgm:t>
        <a:bodyPr/>
        <a:lstStyle/>
        <a:p>
          <a:endParaRPr lang="en-US"/>
        </a:p>
      </dgm:t>
    </dgm:pt>
    <dgm:pt modelId="{90B6EB8C-BD06-4DEB-873F-5A638146171A}" type="sibTrans" cxnId="{5B4FBF18-1661-4FC5-9D3B-3735A5386CC5}">
      <dgm:prSet/>
      <dgm:spPr/>
      <dgm:t>
        <a:bodyPr/>
        <a:lstStyle/>
        <a:p>
          <a:endParaRPr lang="en-US"/>
        </a:p>
      </dgm:t>
    </dgm:pt>
    <dgm:pt modelId="{3E806623-A0BE-48AD-BF81-06E7CDA2A929}">
      <dgm:prSet/>
      <dgm:spPr/>
      <dgm:t>
        <a:bodyPr/>
        <a:lstStyle/>
        <a:p>
          <a:r>
            <a:rPr lang="en-US" b="0" i="0" baseline="0"/>
            <a:t>Psychographic: follow lifestyle influencers, prefer ethical and eco-friendly brands </a:t>
          </a:r>
          <a:endParaRPr lang="en-US"/>
        </a:p>
      </dgm:t>
    </dgm:pt>
    <dgm:pt modelId="{F418B039-8F21-4793-B513-4C72E55535E9}" type="parTrans" cxnId="{265BEFF4-F7E0-40AF-A28B-FBBECCE8AAD4}">
      <dgm:prSet/>
      <dgm:spPr/>
      <dgm:t>
        <a:bodyPr/>
        <a:lstStyle/>
        <a:p>
          <a:endParaRPr lang="en-US"/>
        </a:p>
      </dgm:t>
    </dgm:pt>
    <dgm:pt modelId="{5EBB6C35-6DCC-413C-8314-413D1D16C3ED}" type="sibTrans" cxnId="{265BEFF4-F7E0-40AF-A28B-FBBECCE8AAD4}">
      <dgm:prSet/>
      <dgm:spPr/>
      <dgm:t>
        <a:bodyPr/>
        <a:lstStyle/>
        <a:p>
          <a:endParaRPr lang="en-US"/>
        </a:p>
      </dgm:t>
    </dgm:pt>
    <dgm:pt modelId="{56AAEDD3-B49A-48F9-9C59-4F8EEDCCC9EF}">
      <dgm:prSet/>
      <dgm:spPr/>
      <dgm:t>
        <a:bodyPr/>
        <a:lstStyle/>
        <a:p>
          <a:r>
            <a:rPr lang="en-US" b="0" i="0" baseline="0"/>
            <a:t>Behavioural: regular gift buyers, aromatherapy users, values-driven purchasers </a:t>
          </a:r>
          <a:endParaRPr lang="en-US"/>
        </a:p>
      </dgm:t>
    </dgm:pt>
    <dgm:pt modelId="{4F91DA50-BB3A-499C-B0D9-080C824A646A}" type="parTrans" cxnId="{718D1F49-59DA-4865-AF3B-A315191C9975}">
      <dgm:prSet/>
      <dgm:spPr/>
      <dgm:t>
        <a:bodyPr/>
        <a:lstStyle/>
        <a:p>
          <a:endParaRPr lang="en-US"/>
        </a:p>
      </dgm:t>
    </dgm:pt>
    <dgm:pt modelId="{CF10A036-3FF9-40AE-8E99-484C1FF03773}" type="sibTrans" cxnId="{718D1F49-59DA-4865-AF3B-A315191C9975}">
      <dgm:prSet/>
      <dgm:spPr/>
      <dgm:t>
        <a:bodyPr/>
        <a:lstStyle/>
        <a:p>
          <a:endParaRPr lang="en-US"/>
        </a:p>
      </dgm:t>
    </dgm:pt>
    <dgm:pt modelId="{523B2BD1-3E03-43D4-9835-4F295C83F4BF}">
      <dgm:prSet/>
      <dgm:spPr/>
      <dgm:t>
        <a:bodyPr/>
        <a:lstStyle/>
        <a:p>
          <a:r>
            <a:rPr lang="en-US" b="0" i="0" baseline="0"/>
            <a:t>Secondary: corporate clients for branded gifts and event favours </a:t>
          </a:r>
          <a:endParaRPr lang="en-US"/>
        </a:p>
      </dgm:t>
    </dgm:pt>
    <dgm:pt modelId="{52B0D0FE-C754-4C65-9152-A02CEEF190D8}" type="parTrans" cxnId="{1139896D-532E-43DB-8013-A73FEBCF7F92}">
      <dgm:prSet/>
      <dgm:spPr/>
      <dgm:t>
        <a:bodyPr/>
        <a:lstStyle/>
        <a:p>
          <a:endParaRPr lang="en-US"/>
        </a:p>
      </dgm:t>
    </dgm:pt>
    <dgm:pt modelId="{86CEFFFF-A6FF-46A2-8E36-2903CCD99CCB}" type="sibTrans" cxnId="{1139896D-532E-43DB-8013-A73FEBCF7F92}">
      <dgm:prSet/>
      <dgm:spPr/>
      <dgm:t>
        <a:bodyPr/>
        <a:lstStyle/>
        <a:p>
          <a:endParaRPr lang="en-US"/>
        </a:p>
      </dgm:t>
    </dgm:pt>
    <dgm:pt modelId="{3622F6FA-4B6F-442D-B6B8-C3F2109448A8}">
      <dgm:prSet/>
      <dgm:spPr/>
      <dgm:t>
        <a:bodyPr/>
        <a:lstStyle/>
        <a:p>
          <a:r>
            <a:rPr lang="en-US" b="0" i="0" baseline="0"/>
            <a:t>Effective segmentation improves resource allocation and product targeting (Kotler and Armstrong, 2023) </a:t>
          </a:r>
          <a:endParaRPr lang="en-US"/>
        </a:p>
      </dgm:t>
    </dgm:pt>
    <dgm:pt modelId="{5AA44AB5-2AC8-48EF-9111-FF9565811478}" type="parTrans" cxnId="{26F245F7-897C-4D8F-9804-A20F1E399766}">
      <dgm:prSet/>
      <dgm:spPr/>
      <dgm:t>
        <a:bodyPr/>
        <a:lstStyle/>
        <a:p>
          <a:endParaRPr lang="en-US"/>
        </a:p>
      </dgm:t>
    </dgm:pt>
    <dgm:pt modelId="{45EC2306-C67F-4BB0-B08E-1940A9593AAE}" type="sibTrans" cxnId="{26F245F7-897C-4D8F-9804-A20F1E399766}">
      <dgm:prSet/>
      <dgm:spPr/>
      <dgm:t>
        <a:bodyPr/>
        <a:lstStyle/>
        <a:p>
          <a:endParaRPr lang="en-US"/>
        </a:p>
      </dgm:t>
    </dgm:pt>
    <dgm:pt modelId="{613DEA4A-D25C-421B-AF21-4A009BD001AC}" type="pres">
      <dgm:prSet presAssocID="{B6F4E95D-3C7E-4A8C-87C5-2DD9E9E3F46E}" presName="vert0" presStyleCnt="0">
        <dgm:presLayoutVars>
          <dgm:dir/>
          <dgm:animOne val="branch"/>
          <dgm:animLvl val="lvl"/>
        </dgm:presLayoutVars>
      </dgm:prSet>
      <dgm:spPr/>
    </dgm:pt>
    <dgm:pt modelId="{620E510F-9FAA-44BE-A340-3B8C379792DF}" type="pres">
      <dgm:prSet presAssocID="{C98C331A-5A62-4D03-AE93-56C94C8DADA7}" presName="thickLine" presStyleLbl="alignNode1" presStyleIdx="0" presStyleCnt="5"/>
      <dgm:spPr/>
    </dgm:pt>
    <dgm:pt modelId="{484C217B-E584-498E-A4BA-60A5C66F9790}" type="pres">
      <dgm:prSet presAssocID="{C98C331A-5A62-4D03-AE93-56C94C8DADA7}" presName="horz1" presStyleCnt="0"/>
      <dgm:spPr/>
    </dgm:pt>
    <dgm:pt modelId="{DECD9B4D-3ECB-4C51-AFF4-9C121CBF5136}" type="pres">
      <dgm:prSet presAssocID="{C98C331A-5A62-4D03-AE93-56C94C8DADA7}" presName="tx1" presStyleLbl="revTx" presStyleIdx="0" presStyleCnt="5"/>
      <dgm:spPr/>
    </dgm:pt>
    <dgm:pt modelId="{084D9F13-2A3D-46A0-A6E5-88CF06874C2A}" type="pres">
      <dgm:prSet presAssocID="{C98C331A-5A62-4D03-AE93-56C94C8DADA7}" presName="vert1" presStyleCnt="0"/>
      <dgm:spPr/>
    </dgm:pt>
    <dgm:pt modelId="{26B8182E-BF02-4A08-96FA-42CA1CF6FA2F}" type="pres">
      <dgm:prSet presAssocID="{3E806623-A0BE-48AD-BF81-06E7CDA2A929}" presName="thickLine" presStyleLbl="alignNode1" presStyleIdx="1" presStyleCnt="5"/>
      <dgm:spPr/>
    </dgm:pt>
    <dgm:pt modelId="{D3D8D3B6-1A5C-47A0-A2D4-3C35AF65CB24}" type="pres">
      <dgm:prSet presAssocID="{3E806623-A0BE-48AD-BF81-06E7CDA2A929}" presName="horz1" presStyleCnt="0"/>
      <dgm:spPr/>
    </dgm:pt>
    <dgm:pt modelId="{67DB15A2-1F67-417F-BE86-8CDDDCF24AAC}" type="pres">
      <dgm:prSet presAssocID="{3E806623-A0BE-48AD-BF81-06E7CDA2A929}" presName="tx1" presStyleLbl="revTx" presStyleIdx="1" presStyleCnt="5"/>
      <dgm:spPr/>
    </dgm:pt>
    <dgm:pt modelId="{FFFFC882-71E8-482B-B711-38798AC557D2}" type="pres">
      <dgm:prSet presAssocID="{3E806623-A0BE-48AD-BF81-06E7CDA2A929}" presName="vert1" presStyleCnt="0"/>
      <dgm:spPr/>
    </dgm:pt>
    <dgm:pt modelId="{5AFE2989-69D2-49C7-8AA6-FB049119F493}" type="pres">
      <dgm:prSet presAssocID="{56AAEDD3-B49A-48F9-9C59-4F8EEDCCC9EF}" presName="thickLine" presStyleLbl="alignNode1" presStyleIdx="2" presStyleCnt="5"/>
      <dgm:spPr/>
    </dgm:pt>
    <dgm:pt modelId="{6B90F8A4-AE62-4563-AB18-8143443FDD9F}" type="pres">
      <dgm:prSet presAssocID="{56AAEDD3-B49A-48F9-9C59-4F8EEDCCC9EF}" presName="horz1" presStyleCnt="0"/>
      <dgm:spPr/>
    </dgm:pt>
    <dgm:pt modelId="{6C9C9D8B-8586-4DF5-8F6E-FE8035AF7ADD}" type="pres">
      <dgm:prSet presAssocID="{56AAEDD3-B49A-48F9-9C59-4F8EEDCCC9EF}" presName="tx1" presStyleLbl="revTx" presStyleIdx="2" presStyleCnt="5"/>
      <dgm:spPr/>
    </dgm:pt>
    <dgm:pt modelId="{CDAADD43-7068-45F4-8663-C34EA2574C12}" type="pres">
      <dgm:prSet presAssocID="{56AAEDD3-B49A-48F9-9C59-4F8EEDCCC9EF}" presName="vert1" presStyleCnt="0"/>
      <dgm:spPr/>
    </dgm:pt>
    <dgm:pt modelId="{5BD37C94-A5D5-4DDD-9ED6-384B664B7BBA}" type="pres">
      <dgm:prSet presAssocID="{523B2BD1-3E03-43D4-9835-4F295C83F4BF}" presName="thickLine" presStyleLbl="alignNode1" presStyleIdx="3" presStyleCnt="5"/>
      <dgm:spPr/>
    </dgm:pt>
    <dgm:pt modelId="{0D43FA9F-49ED-4205-B0E9-F031AEC712F8}" type="pres">
      <dgm:prSet presAssocID="{523B2BD1-3E03-43D4-9835-4F295C83F4BF}" presName="horz1" presStyleCnt="0"/>
      <dgm:spPr/>
    </dgm:pt>
    <dgm:pt modelId="{24D4B0A4-3E34-4E5A-BF50-8ACF9BDC7C5F}" type="pres">
      <dgm:prSet presAssocID="{523B2BD1-3E03-43D4-9835-4F295C83F4BF}" presName="tx1" presStyleLbl="revTx" presStyleIdx="3" presStyleCnt="5"/>
      <dgm:spPr/>
    </dgm:pt>
    <dgm:pt modelId="{8E919BE9-AE23-4C60-844A-B47DEC79579F}" type="pres">
      <dgm:prSet presAssocID="{523B2BD1-3E03-43D4-9835-4F295C83F4BF}" presName="vert1" presStyleCnt="0"/>
      <dgm:spPr/>
    </dgm:pt>
    <dgm:pt modelId="{979C0711-6C6C-439B-8791-8D8E22B6FA3E}" type="pres">
      <dgm:prSet presAssocID="{3622F6FA-4B6F-442D-B6B8-C3F2109448A8}" presName="thickLine" presStyleLbl="alignNode1" presStyleIdx="4" presStyleCnt="5"/>
      <dgm:spPr/>
    </dgm:pt>
    <dgm:pt modelId="{BCB53A18-076F-4317-ABE9-095F010BA06F}" type="pres">
      <dgm:prSet presAssocID="{3622F6FA-4B6F-442D-B6B8-C3F2109448A8}" presName="horz1" presStyleCnt="0"/>
      <dgm:spPr/>
    </dgm:pt>
    <dgm:pt modelId="{59B9584E-3BC0-4CBA-92C8-456A0D5ACB39}" type="pres">
      <dgm:prSet presAssocID="{3622F6FA-4B6F-442D-B6B8-C3F2109448A8}" presName="tx1" presStyleLbl="revTx" presStyleIdx="4" presStyleCnt="5"/>
      <dgm:spPr/>
    </dgm:pt>
    <dgm:pt modelId="{3BF53CEA-2510-4F7A-83C8-700541A8A733}" type="pres">
      <dgm:prSet presAssocID="{3622F6FA-4B6F-442D-B6B8-C3F2109448A8}" presName="vert1" presStyleCnt="0"/>
      <dgm:spPr/>
    </dgm:pt>
  </dgm:ptLst>
  <dgm:cxnLst>
    <dgm:cxn modelId="{5A638603-3608-424B-8FF8-75F96F6B25EB}" type="presOf" srcId="{3622F6FA-4B6F-442D-B6B8-C3F2109448A8}" destId="{59B9584E-3BC0-4CBA-92C8-456A0D5ACB39}" srcOrd="0" destOrd="0" presId="urn:microsoft.com/office/officeart/2008/layout/LinedList"/>
    <dgm:cxn modelId="{5B4FBF18-1661-4FC5-9D3B-3735A5386CC5}" srcId="{B6F4E95D-3C7E-4A8C-87C5-2DD9E9E3F46E}" destId="{C98C331A-5A62-4D03-AE93-56C94C8DADA7}" srcOrd="0" destOrd="0" parTransId="{914193A7-EF24-4363-BE5B-E8BA5E58BA0F}" sibTransId="{90B6EB8C-BD06-4DEB-873F-5A638146171A}"/>
    <dgm:cxn modelId="{4B660D2F-8E9D-45E1-B146-1090EB518288}" type="presOf" srcId="{B6F4E95D-3C7E-4A8C-87C5-2DD9E9E3F46E}" destId="{613DEA4A-D25C-421B-AF21-4A009BD001AC}" srcOrd="0" destOrd="0" presId="urn:microsoft.com/office/officeart/2008/layout/LinedList"/>
    <dgm:cxn modelId="{B23A2E64-2327-4504-8712-CA224F920CE4}" type="presOf" srcId="{C98C331A-5A62-4D03-AE93-56C94C8DADA7}" destId="{DECD9B4D-3ECB-4C51-AFF4-9C121CBF5136}" srcOrd="0" destOrd="0" presId="urn:microsoft.com/office/officeart/2008/layout/LinedList"/>
    <dgm:cxn modelId="{718D1F49-59DA-4865-AF3B-A315191C9975}" srcId="{B6F4E95D-3C7E-4A8C-87C5-2DD9E9E3F46E}" destId="{56AAEDD3-B49A-48F9-9C59-4F8EEDCCC9EF}" srcOrd="2" destOrd="0" parTransId="{4F91DA50-BB3A-499C-B0D9-080C824A646A}" sibTransId="{CF10A036-3FF9-40AE-8E99-484C1FF03773}"/>
    <dgm:cxn modelId="{1139896D-532E-43DB-8013-A73FEBCF7F92}" srcId="{B6F4E95D-3C7E-4A8C-87C5-2DD9E9E3F46E}" destId="{523B2BD1-3E03-43D4-9835-4F295C83F4BF}" srcOrd="3" destOrd="0" parTransId="{52B0D0FE-C754-4C65-9152-A02CEEF190D8}" sibTransId="{86CEFFFF-A6FF-46A2-8E36-2903CCD99CCB}"/>
    <dgm:cxn modelId="{7CDD136F-407F-4D20-B7B2-CA6070669D2D}" type="presOf" srcId="{523B2BD1-3E03-43D4-9835-4F295C83F4BF}" destId="{24D4B0A4-3E34-4E5A-BF50-8ACF9BDC7C5F}" srcOrd="0" destOrd="0" presId="urn:microsoft.com/office/officeart/2008/layout/LinedList"/>
    <dgm:cxn modelId="{B7683286-BDCB-4536-85FD-EEBF92AFF25B}" type="presOf" srcId="{3E806623-A0BE-48AD-BF81-06E7CDA2A929}" destId="{67DB15A2-1F67-417F-BE86-8CDDDCF24AAC}" srcOrd="0" destOrd="0" presId="urn:microsoft.com/office/officeart/2008/layout/LinedList"/>
    <dgm:cxn modelId="{BE4BA0A4-37D0-40CE-A231-9B6B2F2CC0E8}" type="presOf" srcId="{56AAEDD3-B49A-48F9-9C59-4F8EEDCCC9EF}" destId="{6C9C9D8B-8586-4DF5-8F6E-FE8035AF7ADD}" srcOrd="0" destOrd="0" presId="urn:microsoft.com/office/officeart/2008/layout/LinedList"/>
    <dgm:cxn modelId="{265BEFF4-F7E0-40AF-A28B-FBBECCE8AAD4}" srcId="{B6F4E95D-3C7E-4A8C-87C5-2DD9E9E3F46E}" destId="{3E806623-A0BE-48AD-BF81-06E7CDA2A929}" srcOrd="1" destOrd="0" parTransId="{F418B039-8F21-4793-B513-4C72E55535E9}" sibTransId="{5EBB6C35-6DCC-413C-8314-413D1D16C3ED}"/>
    <dgm:cxn modelId="{26F245F7-897C-4D8F-9804-A20F1E399766}" srcId="{B6F4E95D-3C7E-4A8C-87C5-2DD9E9E3F46E}" destId="{3622F6FA-4B6F-442D-B6B8-C3F2109448A8}" srcOrd="4" destOrd="0" parTransId="{5AA44AB5-2AC8-48EF-9111-FF9565811478}" sibTransId="{45EC2306-C67F-4BB0-B08E-1940A9593AAE}"/>
    <dgm:cxn modelId="{E9725150-C0A8-47D4-A370-FEEFA65F3BC0}" type="presParOf" srcId="{613DEA4A-D25C-421B-AF21-4A009BD001AC}" destId="{620E510F-9FAA-44BE-A340-3B8C379792DF}" srcOrd="0" destOrd="0" presId="urn:microsoft.com/office/officeart/2008/layout/LinedList"/>
    <dgm:cxn modelId="{759C0ACB-BD23-4CDA-B155-93A3861D585F}" type="presParOf" srcId="{613DEA4A-D25C-421B-AF21-4A009BD001AC}" destId="{484C217B-E584-498E-A4BA-60A5C66F9790}" srcOrd="1" destOrd="0" presId="urn:microsoft.com/office/officeart/2008/layout/LinedList"/>
    <dgm:cxn modelId="{E8A00F25-F8FF-4FDC-A8E3-032192FFDB98}" type="presParOf" srcId="{484C217B-E584-498E-A4BA-60A5C66F9790}" destId="{DECD9B4D-3ECB-4C51-AFF4-9C121CBF5136}" srcOrd="0" destOrd="0" presId="urn:microsoft.com/office/officeart/2008/layout/LinedList"/>
    <dgm:cxn modelId="{27F58A2F-5D87-4FFA-95CA-AF671BD0026C}" type="presParOf" srcId="{484C217B-E584-498E-A4BA-60A5C66F9790}" destId="{084D9F13-2A3D-46A0-A6E5-88CF06874C2A}" srcOrd="1" destOrd="0" presId="urn:microsoft.com/office/officeart/2008/layout/LinedList"/>
    <dgm:cxn modelId="{E90AA525-69E6-4D6D-B6F2-9FA5528777FC}" type="presParOf" srcId="{613DEA4A-D25C-421B-AF21-4A009BD001AC}" destId="{26B8182E-BF02-4A08-96FA-42CA1CF6FA2F}" srcOrd="2" destOrd="0" presId="urn:microsoft.com/office/officeart/2008/layout/LinedList"/>
    <dgm:cxn modelId="{1D86A738-EE85-416D-A57D-6F304651E6D3}" type="presParOf" srcId="{613DEA4A-D25C-421B-AF21-4A009BD001AC}" destId="{D3D8D3B6-1A5C-47A0-A2D4-3C35AF65CB24}" srcOrd="3" destOrd="0" presId="urn:microsoft.com/office/officeart/2008/layout/LinedList"/>
    <dgm:cxn modelId="{857B6996-E028-4194-8110-CC2DD44DC252}" type="presParOf" srcId="{D3D8D3B6-1A5C-47A0-A2D4-3C35AF65CB24}" destId="{67DB15A2-1F67-417F-BE86-8CDDDCF24AAC}" srcOrd="0" destOrd="0" presId="urn:microsoft.com/office/officeart/2008/layout/LinedList"/>
    <dgm:cxn modelId="{AAB9BD3E-D69E-43AC-AB63-EB25BC27E244}" type="presParOf" srcId="{D3D8D3B6-1A5C-47A0-A2D4-3C35AF65CB24}" destId="{FFFFC882-71E8-482B-B711-38798AC557D2}" srcOrd="1" destOrd="0" presId="urn:microsoft.com/office/officeart/2008/layout/LinedList"/>
    <dgm:cxn modelId="{94599B7F-8818-4DD3-A9C0-276B7D011CC9}" type="presParOf" srcId="{613DEA4A-D25C-421B-AF21-4A009BD001AC}" destId="{5AFE2989-69D2-49C7-8AA6-FB049119F493}" srcOrd="4" destOrd="0" presId="urn:microsoft.com/office/officeart/2008/layout/LinedList"/>
    <dgm:cxn modelId="{C86A8459-72E5-494A-B2BA-DAD37944D3FD}" type="presParOf" srcId="{613DEA4A-D25C-421B-AF21-4A009BD001AC}" destId="{6B90F8A4-AE62-4563-AB18-8143443FDD9F}" srcOrd="5" destOrd="0" presId="urn:microsoft.com/office/officeart/2008/layout/LinedList"/>
    <dgm:cxn modelId="{8572E8BE-A9E9-4636-870C-7213820C1924}" type="presParOf" srcId="{6B90F8A4-AE62-4563-AB18-8143443FDD9F}" destId="{6C9C9D8B-8586-4DF5-8F6E-FE8035AF7ADD}" srcOrd="0" destOrd="0" presId="urn:microsoft.com/office/officeart/2008/layout/LinedList"/>
    <dgm:cxn modelId="{8D19F49E-84DB-4791-B275-46DFDA7E699E}" type="presParOf" srcId="{6B90F8A4-AE62-4563-AB18-8143443FDD9F}" destId="{CDAADD43-7068-45F4-8663-C34EA2574C12}" srcOrd="1" destOrd="0" presId="urn:microsoft.com/office/officeart/2008/layout/LinedList"/>
    <dgm:cxn modelId="{FD0DFE18-4859-41CF-8969-88435E4ED37B}" type="presParOf" srcId="{613DEA4A-D25C-421B-AF21-4A009BD001AC}" destId="{5BD37C94-A5D5-4DDD-9ED6-384B664B7BBA}" srcOrd="6" destOrd="0" presId="urn:microsoft.com/office/officeart/2008/layout/LinedList"/>
    <dgm:cxn modelId="{29C90787-AE1E-48F7-8E03-23441792F181}" type="presParOf" srcId="{613DEA4A-D25C-421B-AF21-4A009BD001AC}" destId="{0D43FA9F-49ED-4205-B0E9-F031AEC712F8}" srcOrd="7" destOrd="0" presId="urn:microsoft.com/office/officeart/2008/layout/LinedList"/>
    <dgm:cxn modelId="{05069F03-EF3E-456C-ACB8-5457843B2B44}" type="presParOf" srcId="{0D43FA9F-49ED-4205-B0E9-F031AEC712F8}" destId="{24D4B0A4-3E34-4E5A-BF50-8ACF9BDC7C5F}" srcOrd="0" destOrd="0" presId="urn:microsoft.com/office/officeart/2008/layout/LinedList"/>
    <dgm:cxn modelId="{252D1602-A97D-4072-8621-8681A24A2D9B}" type="presParOf" srcId="{0D43FA9F-49ED-4205-B0E9-F031AEC712F8}" destId="{8E919BE9-AE23-4C60-844A-B47DEC79579F}" srcOrd="1" destOrd="0" presId="urn:microsoft.com/office/officeart/2008/layout/LinedList"/>
    <dgm:cxn modelId="{E8887D5B-2CB5-4CBA-8F05-ADDB299417C6}" type="presParOf" srcId="{613DEA4A-D25C-421B-AF21-4A009BD001AC}" destId="{979C0711-6C6C-439B-8791-8D8E22B6FA3E}" srcOrd="8" destOrd="0" presId="urn:microsoft.com/office/officeart/2008/layout/LinedList"/>
    <dgm:cxn modelId="{1BED8B64-792F-4D47-B434-7BD65221A17B}" type="presParOf" srcId="{613DEA4A-D25C-421B-AF21-4A009BD001AC}" destId="{BCB53A18-076F-4317-ABE9-095F010BA06F}" srcOrd="9" destOrd="0" presId="urn:microsoft.com/office/officeart/2008/layout/LinedList"/>
    <dgm:cxn modelId="{3A2C02FD-6E18-401B-9C1D-B2A195D49D76}" type="presParOf" srcId="{BCB53A18-076F-4317-ABE9-095F010BA06F}" destId="{59B9584E-3BC0-4CBA-92C8-456A0D5ACB39}" srcOrd="0" destOrd="0" presId="urn:microsoft.com/office/officeart/2008/layout/LinedList"/>
    <dgm:cxn modelId="{858C4BF5-FCE1-495C-A5B3-F9303C8BB792}" type="presParOf" srcId="{BCB53A18-076F-4317-ABE9-095F010BA06F}" destId="{3BF53CEA-2510-4F7A-83C8-700541A8A73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B3207A1-330C-4C02-AA34-280D63559F4F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40687CC-3321-46DD-8456-E6704C500EA7}">
      <dgm:prSet/>
      <dgm:spPr/>
      <dgm:t>
        <a:bodyPr/>
        <a:lstStyle/>
        <a:p>
          <a:r>
            <a:rPr lang="en-US" b="0" i="0" baseline="0"/>
            <a:t>Launches as sole trader for simplicity and cost-effectiveness </a:t>
          </a:r>
          <a:endParaRPr lang="en-US"/>
        </a:p>
      </dgm:t>
    </dgm:pt>
    <dgm:pt modelId="{886014EF-706F-48C6-9EBA-589E8805BB60}" type="parTrans" cxnId="{2A07DF54-172C-40EA-9233-819D5DE4CFB9}">
      <dgm:prSet/>
      <dgm:spPr/>
      <dgm:t>
        <a:bodyPr/>
        <a:lstStyle/>
        <a:p>
          <a:endParaRPr lang="en-US"/>
        </a:p>
      </dgm:t>
    </dgm:pt>
    <dgm:pt modelId="{EE579322-1C46-4EB9-A831-5E7FC3CE1083}" type="sibTrans" cxnId="{2A07DF54-172C-40EA-9233-819D5DE4CFB9}">
      <dgm:prSet/>
      <dgm:spPr/>
      <dgm:t>
        <a:bodyPr/>
        <a:lstStyle/>
        <a:p>
          <a:endParaRPr lang="en-US"/>
        </a:p>
      </dgm:t>
    </dgm:pt>
    <dgm:pt modelId="{660DC86E-4F45-462F-92B1-3A5BE09F211B}">
      <dgm:prSet/>
      <dgm:spPr/>
      <dgm:t>
        <a:bodyPr/>
        <a:lstStyle/>
        <a:p>
          <a:r>
            <a:rPr lang="en-US" b="0" i="0" baseline="0"/>
            <a:t>Transition to limited company planned as revenue grows (Stokes and Wilson, 2021) </a:t>
          </a:r>
          <a:endParaRPr lang="en-US"/>
        </a:p>
      </dgm:t>
    </dgm:pt>
    <dgm:pt modelId="{2A6ADE5C-62AC-499E-B121-F617F81B9CFC}" type="parTrans" cxnId="{1D467375-5387-4921-8F74-F7B1B1C7655B}">
      <dgm:prSet/>
      <dgm:spPr/>
      <dgm:t>
        <a:bodyPr/>
        <a:lstStyle/>
        <a:p>
          <a:endParaRPr lang="en-US"/>
        </a:p>
      </dgm:t>
    </dgm:pt>
    <dgm:pt modelId="{024519BD-FDE3-4779-8179-4A683ADF0D46}" type="sibTrans" cxnId="{1D467375-5387-4921-8F74-F7B1B1C7655B}">
      <dgm:prSet/>
      <dgm:spPr/>
      <dgm:t>
        <a:bodyPr/>
        <a:lstStyle/>
        <a:p>
          <a:endParaRPr lang="en-US"/>
        </a:p>
      </dgm:t>
    </dgm:pt>
    <dgm:pt modelId="{37DBC270-EBDD-481F-B587-0224731AC76D}">
      <dgm:prSet/>
      <dgm:spPr/>
      <dgm:t>
        <a:bodyPr/>
        <a:lstStyle/>
        <a:p>
          <a:r>
            <a:rPr lang="en-US" b="0" i="0" baseline="0"/>
            <a:t>Founder manages all operations; part-time hires planned for years one and two </a:t>
          </a:r>
          <a:endParaRPr lang="en-US"/>
        </a:p>
      </dgm:t>
    </dgm:pt>
    <dgm:pt modelId="{70C8C6FF-DE52-45ED-824D-EE39B150C122}" type="parTrans" cxnId="{FABEACBE-057D-4570-AE1B-F5452B0E315A}">
      <dgm:prSet/>
      <dgm:spPr/>
      <dgm:t>
        <a:bodyPr/>
        <a:lstStyle/>
        <a:p>
          <a:endParaRPr lang="en-US"/>
        </a:p>
      </dgm:t>
    </dgm:pt>
    <dgm:pt modelId="{6845FBE3-4404-4AFC-9F98-60E2FAD1449B}" type="sibTrans" cxnId="{FABEACBE-057D-4570-AE1B-F5452B0E315A}">
      <dgm:prSet/>
      <dgm:spPr/>
      <dgm:t>
        <a:bodyPr/>
        <a:lstStyle/>
        <a:p>
          <a:endParaRPr lang="en-US"/>
        </a:p>
      </dgm:t>
    </dgm:pt>
    <dgm:pt modelId="{51E8D863-520A-4A22-BC67-322DDEDBD432}">
      <dgm:prSet/>
      <dgm:spPr/>
      <dgm:t>
        <a:bodyPr/>
        <a:lstStyle/>
        <a:p>
          <a:r>
            <a:rPr lang="en-US" b="0" i="0" baseline="0"/>
            <a:t>Start-up costs: £3,000-£4,000 covering equipment, materials, website, branding, marketing </a:t>
          </a:r>
          <a:endParaRPr lang="en-US"/>
        </a:p>
      </dgm:t>
    </dgm:pt>
    <dgm:pt modelId="{CDCB3EDE-21E9-4C35-8F91-164C1B3F74AF}" type="parTrans" cxnId="{4DB610EC-8B1C-40F7-9A61-068482D26F89}">
      <dgm:prSet/>
      <dgm:spPr/>
      <dgm:t>
        <a:bodyPr/>
        <a:lstStyle/>
        <a:p>
          <a:endParaRPr lang="en-US"/>
        </a:p>
      </dgm:t>
    </dgm:pt>
    <dgm:pt modelId="{FA36F059-B4A5-44C5-A637-E3A40D2E1BCC}" type="sibTrans" cxnId="{4DB610EC-8B1C-40F7-9A61-068482D26F89}">
      <dgm:prSet/>
      <dgm:spPr/>
      <dgm:t>
        <a:bodyPr/>
        <a:lstStyle/>
        <a:p>
          <a:endParaRPr lang="en-US"/>
        </a:p>
      </dgm:t>
    </dgm:pt>
    <dgm:pt modelId="{01F94D0B-3D0C-46FF-886A-79A8D3471823}">
      <dgm:prSet/>
      <dgm:spPr/>
      <dgm:t>
        <a:bodyPr/>
        <a:lstStyle/>
        <a:p>
          <a:r>
            <a:rPr lang="en-US" b="0" i="0" baseline="0"/>
            <a:t>Funded through personal savings and UK Government Start Up Loan up to £5,000 (Nuseir and Refae, 2022) </a:t>
          </a:r>
          <a:endParaRPr lang="en-US"/>
        </a:p>
      </dgm:t>
    </dgm:pt>
    <dgm:pt modelId="{B0800BB4-B0AA-4472-A54A-FD48F5050F95}" type="parTrans" cxnId="{EECF4701-F270-49C4-9B20-28854FAE207C}">
      <dgm:prSet/>
      <dgm:spPr/>
      <dgm:t>
        <a:bodyPr/>
        <a:lstStyle/>
        <a:p>
          <a:endParaRPr lang="en-US"/>
        </a:p>
      </dgm:t>
    </dgm:pt>
    <dgm:pt modelId="{F1E267A6-2FFA-4D24-861D-08B0D711EC5E}" type="sibTrans" cxnId="{EECF4701-F270-49C4-9B20-28854FAE207C}">
      <dgm:prSet/>
      <dgm:spPr/>
      <dgm:t>
        <a:bodyPr/>
        <a:lstStyle/>
        <a:p>
          <a:endParaRPr lang="en-US"/>
        </a:p>
      </dgm:t>
    </dgm:pt>
    <dgm:pt modelId="{2B7211B7-4910-4C81-A89B-4B0D773CE272}" type="pres">
      <dgm:prSet presAssocID="{2B3207A1-330C-4C02-AA34-280D63559F4F}" presName="outerComposite" presStyleCnt="0">
        <dgm:presLayoutVars>
          <dgm:chMax val="5"/>
          <dgm:dir/>
          <dgm:resizeHandles val="exact"/>
        </dgm:presLayoutVars>
      </dgm:prSet>
      <dgm:spPr/>
    </dgm:pt>
    <dgm:pt modelId="{C2C90710-8C9D-465F-B220-48DB3968DD25}" type="pres">
      <dgm:prSet presAssocID="{2B3207A1-330C-4C02-AA34-280D63559F4F}" presName="dummyMaxCanvas" presStyleCnt="0">
        <dgm:presLayoutVars/>
      </dgm:prSet>
      <dgm:spPr/>
    </dgm:pt>
    <dgm:pt modelId="{B55CA244-36E1-411D-A405-F919E11FF9A8}" type="pres">
      <dgm:prSet presAssocID="{2B3207A1-330C-4C02-AA34-280D63559F4F}" presName="FiveNodes_1" presStyleLbl="node1" presStyleIdx="0" presStyleCnt="5">
        <dgm:presLayoutVars>
          <dgm:bulletEnabled val="1"/>
        </dgm:presLayoutVars>
      </dgm:prSet>
      <dgm:spPr/>
    </dgm:pt>
    <dgm:pt modelId="{5036EB1E-1654-4805-AF39-C54FCA46086F}" type="pres">
      <dgm:prSet presAssocID="{2B3207A1-330C-4C02-AA34-280D63559F4F}" presName="FiveNodes_2" presStyleLbl="node1" presStyleIdx="1" presStyleCnt="5">
        <dgm:presLayoutVars>
          <dgm:bulletEnabled val="1"/>
        </dgm:presLayoutVars>
      </dgm:prSet>
      <dgm:spPr/>
    </dgm:pt>
    <dgm:pt modelId="{CBA3AB3F-1980-4AC1-A1DA-3CBA22D2DCE4}" type="pres">
      <dgm:prSet presAssocID="{2B3207A1-330C-4C02-AA34-280D63559F4F}" presName="FiveNodes_3" presStyleLbl="node1" presStyleIdx="2" presStyleCnt="5">
        <dgm:presLayoutVars>
          <dgm:bulletEnabled val="1"/>
        </dgm:presLayoutVars>
      </dgm:prSet>
      <dgm:spPr/>
    </dgm:pt>
    <dgm:pt modelId="{DF903C46-EF1C-4B7A-A9BD-241537660FC4}" type="pres">
      <dgm:prSet presAssocID="{2B3207A1-330C-4C02-AA34-280D63559F4F}" presName="FiveNodes_4" presStyleLbl="node1" presStyleIdx="3" presStyleCnt="5">
        <dgm:presLayoutVars>
          <dgm:bulletEnabled val="1"/>
        </dgm:presLayoutVars>
      </dgm:prSet>
      <dgm:spPr/>
    </dgm:pt>
    <dgm:pt modelId="{2594E0A2-8BF9-4485-9923-8A0618AAD5AC}" type="pres">
      <dgm:prSet presAssocID="{2B3207A1-330C-4C02-AA34-280D63559F4F}" presName="FiveNodes_5" presStyleLbl="node1" presStyleIdx="4" presStyleCnt="5">
        <dgm:presLayoutVars>
          <dgm:bulletEnabled val="1"/>
        </dgm:presLayoutVars>
      </dgm:prSet>
      <dgm:spPr/>
    </dgm:pt>
    <dgm:pt modelId="{EA5F6E7D-CD6B-4A9E-8E51-8D6CDE147AF0}" type="pres">
      <dgm:prSet presAssocID="{2B3207A1-330C-4C02-AA34-280D63559F4F}" presName="FiveConn_1-2" presStyleLbl="fgAccFollowNode1" presStyleIdx="0" presStyleCnt="4">
        <dgm:presLayoutVars>
          <dgm:bulletEnabled val="1"/>
        </dgm:presLayoutVars>
      </dgm:prSet>
      <dgm:spPr/>
    </dgm:pt>
    <dgm:pt modelId="{FFE00D67-7817-482D-910F-74FEF215B602}" type="pres">
      <dgm:prSet presAssocID="{2B3207A1-330C-4C02-AA34-280D63559F4F}" presName="FiveConn_2-3" presStyleLbl="fgAccFollowNode1" presStyleIdx="1" presStyleCnt="4">
        <dgm:presLayoutVars>
          <dgm:bulletEnabled val="1"/>
        </dgm:presLayoutVars>
      </dgm:prSet>
      <dgm:spPr/>
    </dgm:pt>
    <dgm:pt modelId="{9054084D-248F-4FD9-98F2-3B23188DDCDA}" type="pres">
      <dgm:prSet presAssocID="{2B3207A1-330C-4C02-AA34-280D63559F4F}" presName="FiveConn_3-4" presStyleLbl="fgAccFollowNode1" presStyleIdx="2" presStyleCnt="4">
        <dgm:presLayoutVars>
          <dgm:bulletEnabled val="1"/>
        </dgm:presLayoutVars>
      </dgm:prSet>
      <dgm:spPr/>
    </dgm:pt>
    <dgm:pt modelId="{EA6B889E-21EF-4537-9F90-84151E283C48}" type="pres">
      <dgm:prSet presAssocID="{2B3207A1-330C-4C02-AA34-280D63559F4F}" presName="FiveConn_4-5" presStyleLbl="fgAccFollowNode1" presStyleIdx="3" presStyleCnt="4">
        <dgm:presLayoutVars>
          <dgm:bulletEnabled val="1"/>
        </dgm:presLayoutVars>
      </dgm:prSet>
      <dgm:spPr/>
    </dgm:pt>
    <dgm:pt modelId="{17E35947-16CE-4ECC-8DF1-88EC8F8CC2C8}" type="pres">
      <dgm:prSet presAssocID="{2B3207A1-330C-4C02-AA34-280D63559F4F}" presName="FiveNodes_1_text" presStyleLbl="node1" presStyleIdx="4" presStyleCnt="5">
        <dgm:presLayoutVars>
          <dgm:bulletEnabled val="1"/>
        </dgm:presLayoutVars>
      </dgm:prSet>
      <dgm:spPr/>
    </dgm:pt>
    <dgm:pt modelId="{0D5EAED0-E814-464A-B9FB-C09C829A2571}" type="pres">
      <dgm:prSet presAssocID="{2B3207A1-330C-4C02-AA34-280D63559F4F}" presName="FiveNodes_2_text" presStyleLbl="node1" presStyleIdx="4" presStyleCnt="5">
        <dgm:presLayoutVars>
          <dgm:bulletEnabled val="1"/>
        </dgm:presLayoutVars>
      </dgm:prSet>
      <dgm:spPr/>
    </dgm:pt>
    <dgm:pt modelId="{6C9AF8AE-EA3F-4071-93C1-30BC6D09579E}" type="pres">
      <dgm:prSet presAssocID="{2B3207A1-330C-4C02-AA34-280D63559F4F}" presName="FiveNodes_3_text" presStyleLbl="node1" presStyleIdx="4" presStyleCnt="5">
        <dgm:presLayoutVars>
          <dgm:bulletEnabled val="1"/>
        </dgm:presLayoutVars>
      </dgm:prSet>
      <dgm:spPr/>
    </dgm:pt>
    <dgm:pt modelId="{53C533A7-A829-4380-98B7-76CAF4B91A3C}" type="pres">
      <dgm:prSet presAssocID="{2B3207A1-330C-4C02-AA34-280D63559F4F}" presName="FiveNodes_4_text" presStyleLbl="node1" presStyleIdx="4" presStyleCnt="5">
        <dgm:presLayoutVars>
          <dgm:bulletEnabled val="1"/>
        </dgm:presLayoutVars>
      </dgm:prSet>
      <dgm:spPr/>
    </dgm:pt>
    <dgm:pt modelId="{D77902A3-AFE7-41BE-B998-F4ACE690D074}" type="pres">
      <dgm:prSet presAssocID="{2B3207A1-330C-4C02-AA34-280D63559F4F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EECF4701-F270-49C4-9B20-28854FAE207C}" srcId="{2B3207A1-330C-4C02-AA34-280D63559F4F}" destId="{01F94D0B-3D0C-46FF-886A-79A8D3471823}" srcOrd="4" destOrd="0" parTransId="{B0800BB4-B0AA-4472-A54A-FD48F5050F95}" sibTransId="{F1E267A6-2FFA-4D24-861D-08B0D711EC5E}"/>
    <dgm:cxn modelId="{D0F60910-5FED-4ABB-9594-135F381BB7CE}" type="presOf" srcId="{024519BD-FDE3-4779-8179-4A683ADF0D46}" destId="{FFE00D67-7817-482D-910F-74FEF215B602}" srcOrd="0" destOrd="0" presId="urn:microsoft.com/office/officeart/2005/8/layout/vProcess5"/>
    <dgm:cxn modelId="{C01B1F2E-A685-4000-8FCC-DF182377AA49}" type="presOf" srcId="{37DBC270-EBDD-481F-B587-0224731AC76D}" destId="{6C9AF8AE-EA3F-4071-93C1-30BC6D09579E}" srcOrd="1" destOrd="0" presId="urn:microsoft.com/office/officeart/2005/8/layout/vProcess5"/>
    <dgm:cxn modelId="{0640FC37-E05A-49CF-9D98-D33EEF210FF0}" type="presOf" srcId="{01F94D0B-3D0C-46FF-886A-79A8D3471823}" destId="{D77902A3-AFE7-41BE-B998-F4ACE690D074}" srcOrd="1" destOrd="0" presId="urn:microsoft.com/office/officeart/2005/8/layout/vProcess5"/>
    <dgm:cxn modelId="{B012D868-4D20-43BF-804D-C12CF7119829}" type="presOf" srcId="{440687CC-3321-46DD-8456-E6704C500EA7}" destId="{17E35947-16CE-4ECC-8DF1-88EC8F8CC2C8}" srcOrd="1" destOrd="0" presId="urn:microsoft.com/office/officeart/2005/8/layout/vProcess5"/>
    <dgm:cxn modelId="{D75F7569-3912-40B9-990F-CB292A56C911}" type="presOf" srcId="{EE579322-1C46-4EB9-A831-5E7FC3CE1083}" destId="{EA5F6E7D-CD6B-4A9E-8E51-8D6CDE147AF0}" srcOrd="0" destOrd="0" presId="urn:microsoft.com/office/officeart/2005/8/layout/vProcess5"/>
    <dgm:cxn modelId="{50611371-38D5-4E34-A3CB-42D307983A8F}" type="presOf" srcId="{660DC86E-4F45-462F-92B1-3A5BE09F211B}" destId="{0D5EAED0-E814-464A-B9FB-C09C829A2571}" srcOrd="1" destOrd="0" presId="urn:microsoft.com/office/officeart/2005/8/layout/vProcess5"/>
    <dgm:cxn modelId="{2A07DF54-172C-40EA-9233-819D5DE4CFB9}" srcId="{2B3207A1-330C-4C02-AA34-280D63559F4F}" destId="{440687CC-3321-46DD-8456-E6704C500EA7}" srcOrd="0" destOrd="0" parTransId="{886014EF-706F-48C6-9EBA-589E8805BB60}" sibTransId="{EE579322-1C46-4EB9-A831-5E7FC3CE1083}"/>
    <dgm:cxn modelId="{1D467375-5387-4921-8F74-F7B1B1C7655B}" srcId="{2B3207A1-330C-4C02-AA34-280D63559F4F}" destId="{660DC86E-4F45-462F-92B1-3A5BE09F211B}" srcOrd="1" destOrd="0" parTransId="{2A6ADE5C-62AC-499E-B121-F617F81B9CFC}" sibTransId="{024519BD-FDE3-4779-8179-4A683ADF0D46}"/>
    <dgm:cxn modelId="{EB290F81-24AB-4A9E-8AB4-3F9FDAB48824}" type="presOf" srcId="{440687CC-3321-46DD-8456-E6704C500EA7}" destId="{B55CA244-36E1-411D-A405-F919E11FF9A8}" srcOrd="0" destOrd="0" presId="urn:microsoft.com/office/officeart/2005/8/layout/vProcess5"/>
    <dgm:cxn modelId="{8B4C3E88-AF72-4BA2-8B33-B600F9A25968}" type="presOf" srcId="{37DBC270-EBDD-481F-B587-0224731AC76D}" destId="{CBA3AB3F-1980-4AC1-A1DA-3CBA22D2DCE4}" srcOrd="0" destOrd="0" presId="urn:microsoft.com/office/officeart/2005/8/layout/vProcess5"/>
    <dgm:cxn modelId="{91BFC289-EB2D-4271-BD8E-53B6E67D9173}" type="presOf" srcId="{01F94D0B-3D0C-46FF-886A-79A8D3471823}" destId="{2594E0A2-8BF9-4485-9923-8A0618AAD5AC}" srcOrd="0" destOrd="0" presId="urn:microsoft.com/office/officeart/2005/8/layout/vProcess5"/>
    <dgm:cxn modelId="{EA0FE58F-6AB2-451C-8468-69D0F28AE268}" type="presOf" srcId="{2B3207A1-330C-4C02-AA34-280D63559F4F}" destId="{2B7211B7-4910-4C81-A89B-4B0D773CE272}" srcOrd="0" destOrd="0" presId="urn:microsoft.com/office/officeart/2005/8/layout/vProcess5"/>
    <dgm:cxn modelId="{AD858898-9E06-4560-87E8-FAB0B970514E}" type="presOf" srcId="{6845FBE3-4404-4AFC-9F98-60E2FAD1449B}" destId="{9054084D-248F-4FD9-98F2-3B23188DDCDA}" srcOrd="0" destOrd="0" presId="urn:microsoft.com/office/officeart/2005/8/layout/vProcess5"/>
    <dgm:cxn modelId="{54095DA9-060C-4E1F-AE36-5333DE1FAD5E}" type="presOf" srcId="{51E8D863-520A-4A22-BC67-322DDEDBD432}" destId="{53C533A7-A829-4380-98B7-76CAF4B91A3C}" srcOrd="1" destOrd="0" presId="urn:microsoft.com/office/officeart/2005/8/layout/vProcess5"/>
    <dgm:cxn modelId="{DBDD4CB3-4771-4C4E-9DFF-707671137E04}" type="presOf" srcId="{FA36F059-B4A5-44C5-A637-E3A40D2E1BCC}" destId="{EA6B889E-21EF-4537-9F90-84151E283C48}" srcOrd="0" destOrd="0" presId="urn:microsoft.com/office/officeart/2005/8/layout/vProcess5"/>
    <dgm:cxn modelId="{D3E268BD-BC96-4E77-B96E-524505D066B0}" type="presOf" srcId="{660DC86E-4F45-462F-92B1-3A5BE09F211B}" destId="{5036EB1E-1654-4805-AF39-C54FCA46086F}" srcOrd="0" destOrd="0" presId="urn:microsoft.com/office/officeart/2005/8/layout/vProcess5"/>
    <dgm:cxn modelId="{FABEACBE-057D-4570-AE1B-F5452B0E315A}" srcId="{2B3207A1-330C-4C02-AA34-280D63559F4F}" destId="{37DBC270-EBDD-481F-B587-0224731AC76D}" srcOrd="2" destOrd="0" parTransId="{70C8C6FF-DE52-45ED-824D-EE39B150C122}" sibTransId="{6845FBE3-4404-4AFC-9F98-60E2FAD1449B}"/>
    <dgm:cxn modelId="{4DB610EC-8B1C-40F7-9A61-068482D26F89}" srcId="{2B3207A1-330C-4C02-AA34-280D63559F4F}" destId="{51E8D863-520A-4A22-BC67-322DDEDBD432}" srcOrd="3" destOrd="0" parTransId="{CDCB3EDE-21E9-4C35-8F91-164C1B3F74AF}" sibTransId="{FA36F059-B4A5-44C5-A637-E3A40D2E1BCC}"/>
    <dgm:cxn modelId="{4D5CBCF0-E768-41B4-972A-C42E3CD812CB}" type="presOf" srcId="{51E8D863-520A-4A22-BC67-322DDEDBD432}" destId="{DF903C46-EF1C-4B7A-A9BD-241537660FC4}" srcOrd="0" destOrd="0" presId="urn:microsoft.com/office/officeart/2005/8/layout/vProcess5"/>
    <dgm:cxn modelId="{AA416C58-66A8-4C3B-9347-628953718E9C}" type="presParOf" srcId="{2B7211B7-4910-4C81-A89B-4B0D773CE272}" destId="{C2C90710-8C9D-465F-B220-48DB3968DD25}" srcOrd="0" destOrd="0" presId="urn:microsoft.com/office/officeart/2005/8/layout/vProcess5"/>
    <dgm:cxn modelId="{6DE36267-97B1-4B76-A379-4A17C08BFAAA}" type="presParOf" srcId="{2B7211B7-4910-4C81-A89B-4B0D773CE272}" destId="{B55CA244-36E1-411D-A405-F919E11FF9A8}" srcOrd="1" destOrd="0" presId="urn:microsoft.com/office/officeart/2005/8/layout/vProcess5"/>
    <dgm:cxn modelId="{604E8D4D-11DF-4703-9BEA-6949649F41C4}" type="presParOf" srcId="{2B7211B7-4910-4C81-A89B-4B0D773CE272}" destId="{5036EB1E-1654-4805-AF39-C54FCA46086F}" srcOrd="2" destOrd="0" presId="urn:microsoft.com/office/officeart/2005/8/layout/vProcess5"/>
    <dgm:cxn modelId="{38F8E8C8-803E-40E7-8802-DBDAE1ED18FE}" type="presParOf" srcId="{2B7211B7-4910-4C81-A89B-4B0D773CE272}" destId="{CBA3AB3F-1980-4AC1-A1DA-3CBA22D2DCE4}" srcOrd="3" destOrd="0" presId="urn:microsoft.com/office/officeart/2005/8/layout/vProcess5"/>
    <dgm:cxn modelId="{FF052F33-CAFB-4C69-9AD0-1B0BC268F775}" type="presParOf" srcId="{2B7211B7-4910-4C81-A89B-4B0D773CE272}" destId="{DF903C46-EF1C-4B7A-A9BD-241537660FC4}" srcOrd="4" destOrd="0" presId="urn:microsoft.com/office/officeart/2005/8/layout/vProcess5"/>
    <dgm:cxn modelId="{625812FC-C72E-4894-B95B-013B9319296C}" type="presParOf" srcId="{2B7211B7-4910-4C81-A89B-4B0D773CE272}" destId="{2594E0A2-8BF9-4485-9923-8A0618AAD5AC}" srcOrd="5" destOrd="0" presId="urn:microsoft.com/office/officeart/2005/8/layout/vProcess5"/>
    <dgm:cxn modelId="{954DD7A1-66CE-4AEE-B3FA-7F7A5B9EE4CD}" type="presParOf" srcId="{2B7211B7-4910-4C81-A89B-4B0D773CE272}" destId="{EA5F6E7D-CD6B-4A9E-8E51-8D6CDE147AF0}" srcOrd="6" destOrd="0" presId="urn:microsoft.com/office/officeart/2005/8/layout/vProcess5"/>
    <dgm:cxn modelId="{3C5A08E3-C1D2-4181-AD75-BE6E6D6CA73A}" type="presParOf" srcId="{2B7211B7-4910-4C81-A89B-4B0D773CE272}" destId="{FFE00D67-7817-482D-910F-74FEF215B602}" srcOrd="7" destOrd="0" presId="urn:microsoft.com/office/officeart/2005/8/layout/vProcess5"/>
    <dgm:cxn modelId="{7847A090-A37B-49C0-A6C1-6CA6DBB379DE}" type="presParOf" srcId="{2B7211B7-4910-4C81-A89B-4B0D773CE272}" destId="{9054084D-248F-4FD9-98F2-3B23188DDCDA}" srcOrd="8" destOrd="0" presId="urn:microsoft.com/office/officeart/2005/8/layout/vProcess5"/>
    <dgm:cxn modelId="{FADE94FC-ABD2-4CED-8481-E6084DD87CFE}" type="presParOf" srcId="{2B7211B7-4910-4C81-A89B-4B0D773CE272}" destId="{EA6B889E-21EF-4537-9F90-84151E283C48}" srcOrd="9" destOrd="0" presId="urn:microsoft.com/office/officeart/2005/8/layout/vProcess5"/>
    <dgm:cxn modelId="{56165F41-1558-4EC0-8851-A494E5B1FA84}" type="presParOf" srcId="{2B7211B7-4910-4C81-A89B-4B0D773CE272}" destId="{17E35947-16CE-4ECC-8DF1-88EC8F8CC2C8}" srcOrd="10" destOrd="0" presId="urn:microsoft.com/office/officeart/2005/8/layout/vProcess5"/>
    <dgm:cxn modelId="{12B025B2-C88B-4EE7-A5C2-4A090A3B6893}" type="presParOf" srcId="{2B7211B7-4910-4C81-A89B-4B0D773CE272}" destId="{0D5EAED0-E814-464A-B9FB-C09C829A2571}" srcOrd="11" destOrd="0" presId="urn:microsoft.com/office/officeart/2005/8/layout/vProcess5"/>
    <dgm:cxn modelId="{2AEA10F2-C71A-4AEA-A421-8A3BA977F8DE}" type="presParOf" srcId="{2B7211B7-4910-4C81-A89B-4B0D773CE272}" destId="{6C9AF8AE-EA3F-4071-93C1-30BC6D09579E}" srcOrd="12" destOrd="0" presId="urn:microsoft.com/office/officeart/2005/8/layout/vProcess5"/>
    <dgm:cxn modelId="{1EC88CAF-F853-45D4-A12E-55BE18493345}" type="presParOf" srcId="{2B7211B7-4910-4C81-A89B-4B0D773CE272}" destId="{53C533A7-A829-4380-98B7-76CAF4B91A3C}" srcOrd="13" destOrd="0" presId="urn:microsoft.com/office/officeart/2005/8/layout/vProcess5"/>
    <dgm:cxn modelId="{327EF012-EEB3-4BB1-8F4C-EEFBC2A6964D}" type="presParOf" srcId="{2B7211B7-4910-4C81-A89B-4B0D773CE272}" destId="{D77902A3-AFE7-41BE-B998-F4ACE690D074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4978E24-BE72-48E2-A046-30CEDE794636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AEBAC668-6A27-41EC-ABBE-437B2E034843}">
      <dgm:prSet/>
      <dgm:spPr/>
      <dgm:t>
        <a:bodyPr/>
        <a:lstStyle/>
        <a:p>
          <a:r>
            <a:rPr lang="en-US" b="0" i="0" baseline="0"/>
            <a:t>Viable opportunity within the growing UK sustainable candle market </a:t>
          </a:r>
          <a:endParaRPr lang="en-US"/>
        </a:p>
      </dgm:t>
    </dgm:pt>
    <dgm:pt modelId="{37DA117C-530E-4DA3-8138-541574963944}" type="parTrans" cxnId="{C778FBC3-2587-4DFE-AADC-9357146E8486}">
      <dgm:prSet/>
      <dgm:spPr/>
      <dgm:t>
        <a:bodyPr/>
        <a:lstStyle/>
        <a:p>
          <a:endParaRPr lang="en-US"/>
        </a:p>
      </dgm:t>
    </dgm:pt>
    <dgm:pt modelId="{22FEE8A4-97FE-4D9F-983D-315AB79C4B55}" type="sibTrans" cxnId="{C778FBC3-2587-4DFE-AADC-9357146E8486}">
      <dgm:prSet/>
      <dgm:spPr/>
      <dgm:t>
        <a:bodyPr/>
        <a:lstStyle/>
        <a:p>
          <a:endParaRPr lang="en-US"/>
        </a:p>
      </dgm:t>
    </dgm:pt>
    <dgm:pt modelId="{339F2407-6C32-41D6-8F29-26D893DCAC7B}">
      <dgm:prSet/>
      <dgm:spPr/>
      <dgm:t>
        <a:bodyPr/>
        <a:lstStyle/>
        <a:p>
          <a:r>
            <a:rPr lang="en-US" b="0" i="0" baseline="0"/>
            <a:t>Eco-friendly products and personalisation create strong brand differentiation </a:t>
          </a:r>
          <a:endParaRPr lang="en-US"/>
        </a:p>
      </dgm:t>
    </dgm:pt>
    <dgm:pt modelId="{7C2948A2-AA98-480B-92EC-D221C642DFE1}" type="parTrans" cxnId="{DB06DF57-5F32-42C0-9317-619336B86258}">
      <dgm:prSet/>
      <dgm:spPr/>
      <dgm:t>
        <a:bodyPr/>
        <a:lstStyle/>
        <a:p>
          <a:endParaRPr lang="en-US"/>
        </a:p>
      </dgm:t>
    </dgm:pt>
    <dgm:pt modelId="{2C1EA635-74ED-48FD-8E22-4289E2C9E192}" type="sibTrans" cxnId="{DB06DF57-5F32-42C0-9317-619336B86258}">
      <dgm:prSet/>
      <dgm:spPr/>
      <dgm:t>
        <a:bodyPr/>
        <a:lstStyle/>
        <a:p>
          <a:endParaRPr lang="en-US"/>
        </a:p>
      </dgm:t>
    </dgm:pt>
    <dgm:pt modelId="{51FBCD32-7625-4421-B2E6-5570BA362AC7}">
      <dgm:prSet/>
      <dgm:spPr/>
      <dgm:t>
        <a:bodyPr/>
        <a:lstStyle/>
        <a:p>
          <a:r>
            <a:rPr lang="en-US" b="0" i="0" baseline="0"/>
            <a:t>Phased growth from sole trader to limited company manages risk </a:t>
          </a:r>
          <a:endParaRPr lang="en-US"/>
        </a:p>
      </dgm:t>
    </dgm:pt>
    <dgm:pt modelId="{8F449239-A8CF-4AD1-9DEB-27FDE7FA6B40}" type="parTrans" cxnId="{553E06C9-CFF2-49AE-80C6-9BC886899A4C}">
      <dgm:prSet/>
      <dgm:spPr/>
      <dgm:t>
        <a:bodyPr/>
        <a:lstStyle/>
        <a:p>
          <a:endParaRPr lang="en-US"/>
        </a:p>
      </dgm:t>
    </dgm:pt>
    <dgm:pt modelId="{7D5A1265-5DC3-47C2-9207-E3BA77169F57}" type="sibTrans" cxnId="{553E06C9-CFF2-49AE-80C6-9BC886899A4C}">
      <dgm:prSet/>
      <dgm:spPr/>
      <dgm:t>
        <a:bodyPr/>
        <a:lstStyle/>
        <a:p>
          <a:endParaRPr lang="en-US"/>
        </a:p>
      </dgm:t>
    </dgm:pt>
    <dgm:pt modelId="{A5749E7A-E7EF-4625-8A80-24AA27F11E27}">
      <dgm:prSet/>
      <dgm:spPr/>
      <dgm:t>
        <a:bodyPr/>
        <a:lstStyle/>
        <a:p>
          <a:r>
            <a:rPr lang="en-US" b="0" i="0" baseline="0"/>
            <a:t>Multi-channel sales and digital marketing build a loyal customer base </a:t>
          </a:r>
          <a:endParaRPr lang="en-US"/>
        </a:p>
      </dgm:t>
    </dgm:pt>
    <dgm:pt modelId="{6DC7D8BD-5600-4E55-B60B-CB084453DFF8}" type="parTrans" cxnId="{A6E78042-8A2A-48DB-B5A1-85CA2BA5D6FF}">
      <dgm:prSet/>
      <dgm:spPr/>
      <dgm:t>
        <a:bodyPr/>
        <a:lstStyle/>
        <a:p>
          <a:endParaRPr lang="en-US"/>
        </a:p>
      </dgm:t>
    </dgm:pt>
    <dgm:pt modelId="{253773AB-2430-487B-9C6D-0D9B95A645BF}" type="sibTrans" cxnId="{A6E78042-8A2A-48DB-B5A1-85CA2BA5D6FF}">
      <dgm:prSet/>
      <dgm:spPr/>
      <dgm:t>
        <a:bodyPr/>
        <a:lstStyle/>
        <a:p>
          <a:endParaRPr lang="en-US"/>
        </a:p>
      </dgm:t>
    </dgm:pt>
    <dgm:pt modelId="{108B0408-2F2E-4E7F-A010-9EA0C20A97F9}">
      <dgm:prSet/>
      <dgm:spPr/>
      <dgm:t>
        <a:bodyPr/>
        <a:lstStyle/>
        <a:p>
          <a:r>
            <a:rPr lang="en-US" b="0" i="0" baseline="0"/>
            <a:t>Low start-up costs and government funding support accessible market entry </a:t>
          </a:r>
          <a:endParaRPr lang="en-US"/>
        </a:p>
      </dgm:t>
    </dgm:pt>
    <dgm:pt modelId="{60BEDA1C-34F2-4AAA-B4B1-733E246DC122}" type="parTrans" cxnId="{F1F82CB7-FDA4-42F1-A124-2954ADD8FA13}">
      <dgm:prSet/>
      <dgm:spPr/>
      <dgm:t>
        <a:bodyPr/>
        <a:lstStyle/>
        <a:p>
          <a:endParaRPr lang="en-US"/>
        </a:p>
      </dgm:t>
    </dgm:pt>
    <dgm:pt modelId="{3AC57B4A-6E5D-4B8F-BD9D-F8A5DF11F8DA}" type="sibTrans" cxnId="{F1F82CB7-FDA4-42F1-A124-2954ADD8FA13}">
      <dgm:prSet/>
      <dgm:spPr/>
      <dgm:t>
        <a:bodyPr/>
        <a:lstStyle/>
        <a:p>
          <a:endParaRPr lang="en-US"/>
        </a:p>
      </dgm:t>
    </dgm:pt>
    <dgm:pt modelId="{04420513-7C88-41B5-888A-4CE021E8B66F}" type="pres">
      <dgm:prSet presAssocID="{B4978E24-BE72-48E2-A046-30CEDE794636}" presName="vert0" presStyleCnt="0">
        <dgm:presLayoutVars>
          <dgm:dir/>
          <dgm:animOne val="branch"/>
          <dgm:animLvl val="lvl"/>
        </dgm:presLayoutVars>
      </dgm:prSet>
      <dgm:spPr/>
    </dgm:pt>
    <dgm:pt modelId="{8D105469-2C77-4081-8C31-393200EE61F4}" type="pres">
      <dgm:prSet presAssocID="{AEBAC668-6A27-41EC-ABBE-437B2E034843}" presName="thickLine" presStyleLbl="alignNode1" presStyleIdx="0" presStyleCnt="5"/>
      <dgm:spPr/>
    </dgm:pt>
    <dgm:pt modelId="{A0DDCBE9-ED0B-4D32-9907-E86E96E24AAA}" type="pres">
      <dgm:prSet presAssocID="{AEBAC668-6A27-41EC-ABBE-437B2E034843}" presName="horz1" presStyleCnt="0"/>
      <dgm:spPr/>
    </dgm:pt>
    <dgm:pt modelId="{49B0F1F3-3C40-4231-8A36-C42B49890C5C}" type="pres">
      <dgm:prSet presAssocID="{AEBAC668-6A27-41EC-ABBE-437B2E034843}" presName="tx1" presStyleLbl="revTx" presStyleIdx="0" presStyleCnt="5"/>
      <dgm:spPr/>
    </dgm:pt>
    <dgm:pt modelId="{09A0BD61-2F36-4A3E-8DF0-AFE70816B7D3}" type="pres">
      <dgm:prSet presAssocID="{AEBAC668-6A27-41EC-ABBE-437B2E034843}" presName="vert1" presStyleCnt="0"/>
      <dgm:spPr/>
    </dgm:pt>
    <dgm:pt modelId="{BBA670D0-3C5F-472A-B42D-8C33B2A3DBED}" type="pres">
      <dgm:prSet presAssocID="{339F2407-6C32-41D6-8F29-26D893DCAC7B}" presName="thickLine" presStyleLbl="alignNode1" presStyleIdx="1" presStyleCnt="5"/>
      <dgm:spPr/>
    </dgm:pt>
    <dgm:pt modelId="{2E0B3FB7-DEAE-4144-92FB-293FFC26FE49}" type="pres">
      <dgm:prSet presAssocID="{339F2407-6C32-41D6-8F29-26D893DCAC7B}" presName="horz1" presStyleCnt="0"/>
      <dgm:spPr/>
    </dgm:pt>
    <dgm:pt modelId="{7D25A122-87BF-4696-9A93-AF7530FB5A1F}" type="pres">
      <dgm:prSet presAssocID="{339F2407-6C32-41D6-8F29-26D893DCAC7B}" presName="tx1" presStyleLbl="revTx" presStyleIdx="1" presStyleCnt="5"/>
      <dgm:spPr/>
    </dgm:pt>
    <dgm:pt modelId="{8DFC2C8E-C523-4388-89CE-8BCCBAFD420F}" type="pres">
      <dgm:prSet presAssocID="{339F2407-6C32-41D6-8F29-26D893DCAC7B}" presName="vert1" presStyleCnt="0"/>
      <dgm:spPr/>
    </dgm:pt>
    <dgm:pt modelId="{0C54FA0E-4377-4556-84ED-02B292017B41}" type="pres">
      <dgm:prSet presAssocID="{51FBCD32-7625-4421-B2E6-5570BA362AC7}" presName="thickLine" presStyleLbl="alignNode1" presStyleIdx="2" presStyleCnt="5"/>
      <dgm:spPr/>
    </dgm:pt>
    <dgm:pt modelId="{8CA0E8B7-36EE-4D14-95E8-3E28FAED8E26}" type="pres">
      <dgm:prSet presAssocID="{51FBCD32-7625-4421-B2E6-5570BA362AC7}" presName="horz1" presStyleCnt="0"/>
      <dgm:spPr/>
    </dgm:pt>
    <dgm:pt modelId="{9C513414-19A9-44A2-8AD4-FFCF27BAF595}" type="pres">
      <dgm:prSet presAssocID="{51FBCD32-7625-4421-B2E6-5570BA362AC7}" presName="tx1" presStyleLbl="revTx" presStyleIdx="2" presStyleCnt="5"/>
      <dgm:spPr/>
    </dgm:pt>
    <dgm:pt modelId="{547B95D9-7B9D-4140-A3EB-22F34C64841D}" type="pres">
      <dgm:prSet presAssocID="{51FBCD32-7625-4421-B2E6-5570BA362AC7}" presName="vert1" presStyleCnt="0"/>
      <dgm:spPr/>
    </dgm:pt>
    <dgm:pt modelId="{D61C31A1-1F79-436E-9926-054C4E0C5B1E}" type="pres">
      <dgm:prSet presAssocID="{A5749E7A-E7EF-4625-8A80-24AA27F11E27}" presName="thickLine" presStyleLbl="alignNode1" presStyleIdx="3" presStyleCnt="5"/>
      <dgm:spPr/>
    </dgm:pt>
    <dgm:pt modelId="{9DEC6253-9909-4BD7-B2CE-1B850E245F94}" type="pres">
      <dgm:prSet presAssocID="{A5749E7A-E7EF-4625-8A80-24AA27F11E27}" presName="horz1" presStyleCnt="0"/>
      <dgm:spPr/>
    </dgm:pt>
    <dgm:pt modelId="{175C579A-4B6A-4884-8675-E31710C4BC79}" type="pres">
      <dgm:prSet presAssocID="{A5749E7A-E7EF-4625-8A80-24AA27F11E27}" presName="tx1" presStyleLbl="revTx" presStyleIdx="3" presStyleCnt="5"/>
      <dgm:spPr/>
    </dgm:pt>
    <dgm:pt modelId="{D381EB82-AB49-4B71-A697-EB0091D26EA2}" type="pres">
      <dgm:prSet presAssocID="{A5749E7A-E7EF-4625-8A80-24AA27F11E27}" presName="vert1" presStyleCnt="0"/>
      <dgm:spPr/>
    </dgm:pt>
    <dgm:pt modelId="{B25AB4FA-FCD8-4D2D-8149-4AD52AE64AC2}" type="pres">
      <dgm:prSet presAssocID="{108B0408-2F2E-4E7F-A010-9EA0C20A97F9}" presName="thickLine" presStyleLbl="alignNode1" presStyleIdx="4" presStyleCnt="5"/>
      <dgm:spPr/>
    </dgm:pt>
    <dgm:pt modelId="{2046693F-D867-469A-B496-B306399248CA}" type="pres">
      <dgm:prSet presAssocID="{108B0408-2F2E-4E7F-A010-9EA0C20A97F9}" presName="horz1" presStyleCnt="0"/>
      <dgm:spPr/>
    </dgm:pt>
    <dgm:pt modelId="{7A8549AD-E6F6-4844-9058-38DFA43DF698}" type="pres">
      <dgm:prSet presAssocID="{108B0408-2F2E-4E7F-A010-9EA0C20A97F9}" presName="tx1" presStyleLbl="revTx" presStyleIdx="4" presStyleCnt="5"/>
      <dgm:spPr/>
    </dgm:pt>
    <dgm:pt modelId="{2B79D9D0-C7EF-4EC3-A873-8E1A0F290E0C}" type="pres">
      <dgm:prSet presAssocID="{108B0408-2F2E-4E7F-A010-9EA0C20A97F9}" presName="vert1" presStyleCnt="0"/>
      <dgm:spPr/>
    </dgm:pt>
  </dgm:ptLst>
  <dgm:cxnLst>
    <dgm:cxn modelId="{3279610C-45F9-4703-8D9D-CFD5C44A1B0F}" type="presOf" srcId="{51FBCD32-7625-4421-B2E6-5570BA362AC7}" destId="{9C513414-19A9-44A2-8AD4-FFCF27BAF595}" srcOrd="0" destOrd="0" presId="urn:microsoft.com/office/officeart/2008/layout/LinedList"/>
    <dgm:cxn modelId="{3318C817-1E78-4132-9FCB-4EDBD51AA25D}" type="presOf" srcId="{108B0408-2F2E-4E7F-A010-9EA0C20A97F9}" destId="{7A8549AD-E6F6-4844-9058-38DFA43DF698}" srcOrd="0" destOrd="0" presId="urn:microsoft.com/office/officeart/2008/layout/LinedList"/>
    <dgm:cxn modelId="{726B363A-DED9-4BD4-8BB1-510DD17FA2B3}" type="presOf" srcId="{B4978E24-BE72-48E2-A046-30CEDE794636}" destId="{04420513-7C88-41B5-888A-4CE021E8B66F}" srcOrd="0" destOrd="0" presId="urn:microsoft.com/office/officeart/2008/layout/LinedList"/>
    <dgm:cxn modelId="{A6E78042-8A2A-48DB-B5A1-85CA2BA5D6FF}" srcId="{B4978E24-BE72-48E2-A046-30CEDE794636}" destId="{A5749E7A-E7EF-4625-8A80-24AA27F11E27}" srcOrd="3" destOrd="0" parTransId="{6DC7D8BD-5600-4E55-B60B-CB084453DFF8}" sibTransId="{253773AB-2430-487B-9C6D-0D9B95A645BF}"/>
    <dgm:cxn modelId="{4FE4E56E-9F1F-4079-8723-3A6AFC501B14}" type="presOf" srcId="{A5749E7A-E7EF-4625-8A80-24AA27F11E27}" destId="{175C579A-4B6A-4884-8675-E31710C4BC79}" srcOrd="0" destOrd="0" presId="urn:microsoft.com/office/officeart/2008/layout/LinedList"/>
    <dgm:cxn modelId="{DB06DF57-5F32-42C0-9317-619336B86258}" srcId="{B4978E24-BE72-48E2-A046-30CEDE794636}" destId="{339F2407-6C32-41D6-8F29-26D893DCAC7B}" srcOrd="1" destOrd="0" parTransId="{7C2948A2-AA98-480B-92EC-D221C642DFE1}" sibTransId="{2C1EA635-74ED-48FD-8E22-4289E2C9E192}"/>
    <dgm:cxn modelId="{295428A9-CA95-4CDB-B687-8C508960BE6A}" type="presOf" srcId="{339F2407-6C32-41D6-8F29-26D893DCAC7B}" destId="{7D25A122-87BF-4696-9A93-AF7530FB5A1F}" srcOrd="0" destOrd="0" presId="urn:microsoft.com/office/officeart/2008/layout/LinedList"/>
    <dgm:cxn modelId="{F1F82CB7-FDA4-42F1-A124-2954ADD8FA13}" srcId="{B4978E24-BE72-48E2-A046-30CEDE794636}" destId="{108B0408-2F2E-4E7F-A010-9EA0C20A97F9}" srcOrd="4" destOrd="0" parTransId="{60BEDA1C-34F2-4AAA-B4B1-733E246DC122}" sibTransId="{3AC57B4A-6E5D-4B8F-BD9D-F8A5DF11F8DA}"/>
    <dgm:cxn modelId="{C778FBC3-2587-4DFE-AADC-9357146E8486}" srcId="{B4978E24-BE72-48E2-A046-30CEDE794636}" destId="{AEBAC668-6A27-41EC-ABBE-437B2E034843}" srcOrd="0" destOrd="0" parTransId="{37DA117C-530E-4DA3-8138-541574963944}" sibTransId="{22FEE8A4-97FE-4D9F-983D-315AB79C4B55}"/>
    <dgm:cxn modelId="{553E06C9-CFF2-49AE-80C6-9BC886899A4C}" srcId="{B4978E24-BE72-48E2-A046-30CEDE794636}" destId="{51FBCD32-7625-4421-B2E6-5570BA362AC7}" srcOrd="2" destOrd="0" parTransId="{8F449239-A8CF-4AD1-9DEB-27FDE7FA6B40}" sibTransId="{7D5A1265-5DC3-47C2-9207-E3BA77169F57}"/>
    <dgm:cxn modelId="{EE667FDC-A5C2-4723-B229-5F27E90F7F0D}" type="presOf" srcId="{AEBAC668-6A27-41EC-ABBE-437B2E034843}" destId="{49B0F1F3-3C40-4231-8A36-C42B49890C5C}" srcOrd="0" destOrd="0" presId="urn:microsoft.com/office/officeart/2008/layout/LinedList"/>
    <dgm:cxn modelId="{E27D8B3E-77C8-4053-8668-8C952D8CF52F}" type="presParOf" srcId="{04420513-7C88-41B5-888A-4CE021E8B66F}" destId="{8D105469-2C77-4081-8C31-393200EE61F4}" srcOrd="0" destOrd="0" presId="urn:microsoft.com/office/officeart/2008/layout/LinedList"/>
    <dgm:cxn modelId="{8D32F903-8F4B-4F6E-BD7F-0F82820D8764}" type="presParOf" srcId="{04420513-7C88-41B5-888A-4CE021E8B66F}" destId="{A0DDCBE9-ED0B-4D32-9907-E86E96E24AAA}" srcOrd="1" destOrd="0" presId="urn:microsoft.com/office/officeart/2008/layout/LinedList"/>
    <dgm:cxn modelId="{FE60B12C-7992-4F4B-933D-38BD0D5949E2}" type="presParOf" srcId="{A0DDCBE9-ED0B-4D32-9907-E86E96E24AAA}" destId="{49B0F1F3-3C40-4231-8A36-C42B49890C5C}" srcOrd="0" destOrd="0" presId="urn:microsoft.com/office/officeart/2008/layout/LinedList"/>
    <dgm:cxn modelId="{C57297CB-A1F1-4A1B-AC09-60A36DCF0304}" type="presParOf" srcId="{A0DDCBE9-ED0B-4D32-9907-E86E96E24AAA}" destId="{09A0BD61-2F36-4A3E-8DF0-AFE70816B7D3}" srcOrd="1" destOrd="0" presId="urn:microsoft.com/office/officeart/2008/layout/LinedList"/>
    <dgm:cxn modelId="{5A4A83DA-85F4-4C31-836A-6A6B6DF1C5EF}" type="presParOf" srcId="{04420513-7C88-41B5-888A-4CE021E8B66F}" destId="{BBA670D0-3C5F-472A-B42D-8C33B2A3DBED}" srcOrd="2" destOrd="0" presId="urn:microsoft.com/office/officeart/2008/layout/LinedList"/>
    <dgm:cxn modelId="{F0591656-9499-458F-8B90-1BFC240CD6C8}" type="presParOf" srcId="{04420513-7C88-41B5-888A-4CE021E8B66F}" destId="{2E0B3FB7-DEAE-4144-92FB-293FFC26FE49}" srcOrd="3" destOrd="0" presId="urn:microsoft.com/office/officeart/2008/layout/LinedList"/>
    <dgm:cxn modelId="{70C538F7-BB56-4394-B03F-9714CCBF02C6}" type="presParOf" srcId="{2E0B3FB7-DEAE-4144-92FB-293FFC26FE49}" destId="{7D25A122-87BF-4696-9A93-AF7530FB5A1F}" srcOrd="0" destOrd="0" presId="urn:microsoft.com/office/officeart/2008/layout/LinedList"/>
    <dgm:cxn modelId="{8A41E3C2-427E-465D-8125-645A6DC98EFD}" type="presParOf" srcId="{2E0B3FB7-DEAE-4144-92FB-293FFC26FE49}" destId="{8DFC2C8E-C523-4388-89CE-8BCCBAFD420F}" srcOrd="1" destOrd="0" presId="urn:microsoft.com/office/officeart/2008/layout/LinedList"/>
    <dgm:cxn modelId="{0ABB5730-5550-41FD-AE32-B973844B6CED}" type="presParOf" srcId="{04420513-7C88-41B5-888A-4CE021E8B66F}" destId="{0C54FA0E-4377-4556-84ED-02B292017B41}" srcOrd="4" destOrd="0" presId="urn:microsoft.com/office/officeart/2008/layout/LinedList"/>
    <dgm:cxn modelId="{2FEDD48A-F6E5-48A9-AD51-209FFCA2F05D}" type="presParOf" srcId="{04420513-7C88-41B5-888A-4CE021E8B66F}" destId="{8CA0E8B7-36EE-4D14-95E8-3E28FAED8E26}" srcOrd="5" destOrd="0" presId="urn:microsoft.com/office/officeart/2008/layout/LinedList"/>
    <dgm:cxn modelId="{2F7AE9AC-76B4-401E-B518-2992F9EB08A8}" type="presParOf" srcId="{8CA0E8B7-36EE-4D14-95E8-3E28FAED8E26}" destId="{9C513414-19A9-44A2-8AD4-FFCF27BAF595}" srcOrd="0" destOrd="0" presId="urn:microsoft.com/office/officeart/2008/layout/LinedList"/>
    <dgm:cxn modelId="{7E452427-1914-4C75-8F34-F59CBF9B61E1}" type="presParOf" srcId="{8CA0E8B7-36EE-4D14-95E8-3E28FAED8E26}" destId="{547B95D9-7B9D-4140-A3EB-22F34C64841D}" srcOrd="1" destOrd="0" presId="urn:microsoft.com/office/officeart/2008/layout/LinedList"/>
    <dgm:cxn modelId="{D5332557-6E48-4DBD-8A56-B0BDC7E71F79}" type="presParOf" srcId="{04420513-7C88-41B5-888A-4CE021E8B66F}" destId="{D61C31A1-1F79-436E-9926-054C4E0C5B1E}" srcOrd="6" destOrd="0" presId="urn:microsoft.com/office/officeart/2008/layout/LinedList"/>
    <dgm:cxn modelId="{CA7BF0A6-90DB-447E-A00D-B6DA84495BC2}" type="presParOf" srcId="{04420513-7C88-41B5-888A-4CE021E8B66F}" destId="{9DEC6253-9909-4BD7-B2CE-1B850E245F94}" srcOrd="7" destOrd="0" presId="urn:microsoft.com/office/officeart/2008/layout/LinedList"/>
    <dgm:cxn modelId="{993D9D25-7093-4C96-BFC0-A91A76B91C6F}" type="presParOf" srcId="{9DEC6253-9909-4BD7-B2CE-1B850E245F94}" destId="{175C579A-4B6A-4884-8675-E31710C4BC79}" srcOrd="0" destOrd="0" presId="urn:microsoft.com/office/officeart/2008/layout/LinedList"/>
    <dgm:cxn modelId="{5D763093-046F-4C81-8B49-4C08901E0C64}" type="presParOf" srcId="{9DEC6253-9909-4BD7-B2CE-1B850E245F94}" destId="{D381EB82-AB49-4B71-A697-EB0091D26EA2}" srcOrd="1" destOrd="0" presId="urn:microsoft.com/office/officeart/2008/layout/LinedList"/>
    <dgm:cxn modelId="{F6256C98-C785-4206-AA93-2520547CA219}" type="presParOf" srcId="{04420513-7C88-41B5-888A-4CE021E8B66F}" destId="{B25AB4FA-FCD8-4D2D-8149-4AD52AE64AC2}" srcOrd="8" destOrd="0" presId="urn:microsoft.com/office/officeart/2008/layout/LinedList"/>
    <dgm:cxn modelId="{AF7F0A13-0C15-44AD-8C8B-94961613876A}" type="presParOf" srcId="{04420513-7C88-41B5-888A-4CE021E8B66F}" destId="{2046693F-D867-469A-B496-B306399248CA}" srcOrd="9" destOrd="0" presId="urn:microsoft.com/office/officeart/2008/layout/LinedList"/>
    <dgm:cxn modelId="{BE8BF0BE-90F8-4117-863D-468E1D56E6BB}" type="presParOf" srcId="{2046693F-D867-469A-B496-B306399248CA}" destId="{7A8549AD-E6F6-4844-9058-38DFA43DF698}" srcOrd="0" destOrd="0" presId="urn:microsoft.com/office/officeart/2008/layout/LinedList"/>
    <dgm:cxn modelId="{17F90AE8-BC9C-4BDE-B6BE-3D3C7DEB0C34}" type="presParOf" srcId="{2046693F-D867-469A-B496-B306399248CA}" destId="{2B79D9D0-C7EF-4EC3-A873-8E1A0F290E0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0A7392-EB54-414C-8CF1-443B8975DCDD}">
      <dsp:nvSpPr>
        <dsp:cNvPr id="0" name=""/>
        <dsp:cNvSpPr/>
      </dsp:nvSpPr>
      <dsp:spPr>
        <a:xfrm>
          <a:off x="0" y="3622"/>
          <a:ext cx="5913437" cy="7716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40970F-02EF-4092-B817-9816D68425C2}">
      <dsp:nvSpPr>
        <dsp:cNvPr id="0" name=""/>
        <dsp:cNvSpPr/>
      </dsp:nvSpPr>
      <dsp:spPr>
        <a:xfrm>
          <a:off x="233421" y="177241"/>
          <a:ext cx="424402" cy="424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5DFBAB-AAEB-48CC-B156-1B38450D9F6E}">
      <dsp:nvSpPr>
        <dsp:cNvPr id="0" name=""/>
        <dsp:cNvSpPr/>
      </dsp:nvSpPr>
      <dsp:spPr>
        <a:xfrm>
          <a:off x="891244" y="3622"/>
          <a:ext cx="5022192" cy="77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665" tIns="81665" rIns="81665" bIns="8166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UK start-up producing handcrafted, eco-friendly soy wax candles </a:t>
          </a:r>
          <a:endParaRPr lang="en-US" sz="1700" kern="1200"/>
        </a:p>
      </dsp:txBody>
      <dsp:txXfrm>
        <a:off x="891244" y="3622"/>
        <a:ext cx="5022192" cy="771640"/>
      </dsp:txXfrm>
    </dsp:sp>
    <dsp:sp modelId="{BB2EE535-35D0-4D3B-B352-DD371538D086}">
      <dsp:nvSpPr>
        <dsp:cNvPr id="0" name=""/>
        <dsp:cNvSpPr/>
      </dsp:nvSpPr>
      <dsp:spPr>
        <a:xfrm>
          <a:off x="0" y="968173"/>
          <a:ext cx="5913437" cy="77164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F333B7-7EF2-4049-9E20-D8FA9606B828}">
      <dsp:nvSpPr>
        <dsp:cNvPr id="0" name=""/>
        <dsp:cNvSpPr/>
      </dsp:nvSpPr>
      <dsp:spPr>
        <a:xfrm>
          <a:off x="233421" y="1141792"/>
          <a:ext cx="424402" cy="424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1DA017-2DB6-4D7A-9022-009B7727789C}">
      <dsp:nvSpPr>
        <dsp:cNvPr id="0" name=""/>
        <dsp:cNvSpPr/>
      </dsp:nvSpPr>
      <dsp:spPr>
        <a:xfrm>
          <a:off x="891244" y="968173"/>
          <a:ext cx="5022192" cy="77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665" tIns="81665" rIns="81665" bIns="8166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Sold online and at local craft markets across </a:t>
          </a:r>
          <a:r>
            <a:rPr lang="en-US" sz="1700" kern="1200">
              <a:latin typeface="Gill Sans MT" panose="020B0502020104020203"/>
            </a:rPr>
            <a:t>Coventry</a:t>
          </a:r>
          <a:endParaRPr lang="en-US" sz="1700" kern="1200"/>
        </a:p>
      </dsp:txBody>
      <dsp:txXfrm>
        <a:off x="891244" y="968173"/>
        <a:ext cx="5022192" cy="771640"/>
      </dsp:txXfrm>
    </dsp:sp>
    <dsp:sp modelId="{4D7A0282-47E4-4465-99D3-A1D88FB85D36}">
      <dsp:nvSpPr>
        <dsp:cNvPr id="0" name=""/>
        <dsp:cNvSpPr/>
      </dsp:nvSpPr>
      <dsp:spPr>
        <a:xfrm>
          <a:off x="0" y="1932723"/>
          <a:ext cx="5913437" cy="77164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C4E05F-C814-48DD-9AAA-09CD074C3C4A}">
      <dsp:nvSpPr>
        <dsp:cNvPr id="0" name=""/>
        <dsp:cNvSpPr/>
      </dsp:nvSpPr>
      <dsp:spPr>
        <a:xfrm>
          <a:off x="233421" y="2106342"/>
          <a:ext cx="424402" cy="424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724C5-C8EC-4DF8-B3B7-D13A9F9CF880}">
      <dsp:nvSpPr>
        <dsp:cNvPr id="0" name=""/>
        <dsp:cNvSpPr/>
      </dsp:nvSpPr>
      <dsp:spPr>
        <a:xfrm>
          <a:off x="891244" y="1932723"/>
          <a:ext cx="5022192" cy="77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665" tIns="81665" rIns="81665" bIns="8166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Addresses growing demand for sustainable home fragrance products (Grand View Research, 2023) </a:t>
          </a:r>
          <a:endParaRPr lang="en-US" sz="1700" kern="1200"/>
        </a:p>
      </dsp:txBody>
      <dsp:txXfrm>
        <a:off x="891244" y="1932723"/>
        <a:ext cx="5022192" cy="771640"/>
      </dsp:txXfrm>
    </dsp:sp>
    <dsp:sp modelId="{AA03386B-0253-47C1-A199-8CFFEDC44816}">
      <dsp:nvSpPr>
        <dsp:cNvPr id="0" name=""/>
        <dsp:cNvSpPr/>
      </dsp:nvSpPr>
      <dsp:spPr>
        <a:xfrm>
          <a:off x="0" y="2897274"/>
          <a:ext cx="5913437" cy="77164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4E2D46-211E-4EF2-A624-EFC3013A3A03}">
      <dsp:nvSpPr>
        <dsp:cNvPr id="0" name=""/>
        <dsp:cNvSpPr/>
      </dsp:nvSpPr>
      <dsp:spPr>
        <a:xfrm>
          <a:off x="233421" y="3070893"/>
          <a:ext cx="424402" cy="424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E07D6D-CABC-408E-86AD-CFD3C89AAA4E}">
      <dsp:nvSpPr>
        <dsp:cNvPr id="0" name=""/>
        <dsp:cNvSpPr/>
      </dsp:nvSpPr>
      <dsp:spPr>
        <a:xfrm>
          <a:off x="891244" y="2897274"/>
          <a:ext cx="5022192" cy="77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665" tIns="81665" rIns="81665" bIns="8166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Aligning products with consumer lifestyle trends strengthens long-term growth potential (Burns, 2022) </a:t>
          </a:r>
          <a:endParaRPr lang="en-US" sz="1700" kern="1200"/>
        </a:p>
      </dsp:txBody>
      <dsp:txXfrm>
        <a:off x="891244" y="2897274"/>
        <a:ext cx="5022192" cy="771640"/>
      </dsp:txXfrm>
    </dsp:sp>
    <dsp:sp modelId="{864EF89A-2A7A-4039-A6CD-D22C344AA58C}">
      <dsp:nvSpPr>
        <dsp:cNvPr id="0" name=""/>
        <dsp:cNvSpPr/>
      </dsp:nvSpPr>
      <dsp:spPr>
        <a:xfrm>
          <a:off x="0" y="3861824"/>
          <a:ext cx="5913437" cy="77164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5470A9-1B9A-4900-A247-A215B69F3723}">
      <dsp:nvSpPr>
        <dsp:cNvPr id="0" name=""/>
        <dsp:cNvSpPr/>
      </dsp:nvSpPr>
      <dsp:spPr>
        <a:xfrm>
          <a:off x="233421" y="4035443"/>
          <a:ext cx="424402" cy="424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1F77CD-F601-48C6-A63D-9EAF4F677F95}">
      <dsp:nvSpPr>
        <dsp:cNvPr id="0" name=""/>
        <dsp:cNvSpPr/>
      </dsp:nvSpPr>
      <dsp:spPr>
        <a:xfrm>
          <a:off x="891244" y="3861824"/>
          <a:ext cx="5022192" cy="77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665" tIns="81665" rIns="81665" bIns="8166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Presentation covers business idea, market analysis, marketing strategy, and financial planning </a:t>
          </a:r>
          <a:endParaRPr lang="en-US" sz="1700" kern="1200"/>
        </a:p>
      </dsp:txBody>
      <dsp:txXfrm>
        <a:off x="891244" y="3861824"/>
        <a:ext cx="5022192" cy="7716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095D4C-6069-40C1-9C37-1EA02BFB7620}">
      <dsp:nvSpPr>
        <dsp:cNvPr id="0" name=""/>
        <dsp:cNvSpPr/>
      </dsp:nvSpPr>
      <dsp:spPr>
        <a:xfrm>
          <a:off x="0" y="2695"/>
          <a:ext cx="9603275" cy="57420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E28F4B-D321-470E-9362-2BA1A81E95EB}">
      <dsp:nvSpPr>
        <dsp:cNvPr id="0" name=""/>
        <dsp:cNvSpPr/>
      </dsp:nvSpPr>
      <dsp:spPr>
        <a:xfrm>
          <a:off x="173696" y="131891"/>
          <a:ext cx="315811" cy="3158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46EAF0-362E-4C4B-91C6-7892ACBF3FE1}">
      <dsp:nvSpPr>
        <dsp:cNvPr id="0" name=""/>
        <dsp:cNvSpPr/>
      </dsp:nvSpPr>
      <dsp:spPr>
        <a:xfrm>
          <a:off x="663205" y="2695"/>
          <a:ext cx="8940069" cy="574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770" tIns="60770" rIns="60770" bIns="6077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Hand-poured soy wax candles in premium glass containers with essential oil blends </a:t>
          </a:r>
          <a:endParaRPr lang="en-US" sz="1500" kern="1200"/>
        </a:p>
      </dsp:txBody>
      <dsp:txXfrm>
        <a:off x="663205" y="2695"/>
        <a:ext cx="8940069" cy="574203"/>
      </dsp:txXfrm>
    </dsp:sp>
    <dsp:sp modelId="{33A88527-497A-437E-B2C7-678FCB71F745}">
      <dsp:nvSpPr>
        <dsp:cNvPr id="0" name=""/>
        <dsp:cNvSpPr/>
      </dsp:nvSpPr>
      <dsp:spPr>
        <a:xfrm>
          <a:off x="0" y="720450"/>
          <a:ext cx="9603275" cy="57420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3C7B8B-416B-4876-A528-BF27A75732AB}">
      <dsp:nvSpPr>
        <dsp:cNvPr id="0" name=""/>
        <dsp:cNvSpPr/>
      </dsp:nvSpPr>
      <dsp:spPr>
        <a:xfrm>
          <a:off x="173696" y="849646"/>
          <a:ext cx="315811" cy="3158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6CE49E-E9F3-4451-8F40-EC11BFA289CE}">
      <dsp:nvSpPr>
        <dsp:cNvPr id="0" name=""/>
        <dsp:cNvSpPr/>
      </dsp:nvSpPr>
      <dsp:spPr>
        <a:xfrm>
          <a:off x="663205" y="720450"/>
          <a:ext cx="8940069" cy="574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770" tIns="60770" rIns="60770" bIns="6077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Signature aromatherapy scents, seasonal editions, and customisable options </a:t>
          </a:r>
          <a:endParaRPr lang="en-US" sz="1500" kern="1200"/>
        </a:p>
      </dsp:txBody>
      <dsp:txXfrm>
        <a:off x="663205" y="720450"/>
        <a:ext cx="8940069" cy="574203"/>
      </dsp:txXfrm>
    </dsp:sp>
    <dsp:sp modelId="{FA0B2AD7-EDB6-4E6B-A689-630ECD712BC0}">
      <dsp:nvSpPr>
        <dsp:cNvPr id="0" name=""/>
        <dsp:cNvSpPr/>
      </dsp:nvSpPr>
      <dsp:spPr>
        <a:xfrm>
          <a:off x="0" y="1438204"/>
          <a:ext cx="9603275" cy="57420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392AB4-D686-4F7D-A276-3F9388077237}">
      <dsp:nvSpPr>
        <dsp:cNvPr id="0" name=""/>
        <dsp:cNvSpPr/>
      </dsp:nvSpPr>
      <dsp:spPr>
        <a:xfrm>
          <a:off x="173696" y="1567400"/>
          <a:ext cx="315811" cy="3158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82C8E0-E2A7-4A21-81FC-66097E815F1C}">
      <dsp:nvSpPr>
        <dsp:cNvPr id="0" name=""/>
        <dsp:cNvSpPr/>
      </dsp:nvSpPr>
      <dsp:spPr>
        <a:xfrm>
          <a:off x="663205" y="1438204"/>
          <a:ext cx="8940069" cy="574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770" tIns="60770" rIns="60770" bIns="6077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Gift sets and corporate gifting packages available </a:t>
          </a:r>
          <a:endParaRPr lang="en-US" sz="1500" kern="1200"/>
        </a:p>
      </dsp:txBody>
      <dsp:txXfrm>
        <a:off x="663205" y="1438204"/>
        <a:ext cx="8940069" cy="574203"/>
      </dsp:txXfrm>
    </dsp:sp>
    <dsp:sp modelId="{5041DAF7-580F-465B-8EEE-1DC507E5A55D}">
      <dsp:nvSpPr>
        <dsp:cNvPr id="0" name=""/>
        <dsp:cNvSpPr/>
      </dsp:nvSpPr>
      <dsp:spPr>
        <a:xfrm>
          <a:off x="0" y="2155959"/>
          <a:ext cx="9603275" cy="57420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108DE1-1428-4E5A-87FF-49B11516AA93}">
      <dsp:nvSpPr>
        <dsp:cNvPr id="0" name=""/>
        <dsp:cNvSpPr/>
      </dsp:nvSpPr>
      <dsp:spPr>
        <a:xfrm>
          <a:off x="173696" y="2285154"/>
          <a:ext cx="315811" cy="31581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31AA9A-D4E6-4BD8-9699-CB2A293EA8D2}">
      <dsp:nvSpPr>
        <dsp:cNvPr id="0" name=""/>
        <dsp:cNvSpPr/>
      </dsp:nvSpPr>
      <dsp:spPr>
        <a:xfrm>
          <a:off x="663205" y="2155959"/>
          <a:ext cx="8940069" cy="574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770" tIns="60770" rIns="60770" bIns="6077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All packaging recyclable or biodegradable </a:t>
          </a:r>
          <a:endParaRPr lang="en-US" sz="1500" kern="1200"/>
        </a:p>
      </dsp:txBody>
      <dsp:txXfrm>
        <a:off x="663205" y="2155959"/>
        <a:ext cx="8940069" cy="574203"/>
      </dsp:txXfrm>
    </dsp:sp>
    <dsp:sp modelId="{2C9BB65C-6496-405A-ADEE-2B7237490A46}">
      <dsp:nvSpPr>
        <dsp:cNvPr id="0" name=""/>
        <dsp:cNvSpPr/>
      </dsp:nvSpPr>
      <dsp:spPr>
        <a:xfrm>
          <a:off x="0" y="2873713"/>
          <a:ext cx="9603275" cy="57420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07CA37-A064-4332-91C7-5AA5DCD611E8}">
      <dsp:nvSpPr>
        <dsp:cNvPr id="0" name=""/>
        <dsp:cNvSpPr/>
      </dsp:nvSpPr>
      <dsp:spPr>
        <a:xfrm>
          <a:off x="173696" y="3002909"/>
          <a:ext cx="315811" cy="31581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04CD0D-6E6B-43DE-9F80-8934D4FD289A}">
      <dsp:nvSpPr>
        <dsp:cNvPr id="0" name=""/>
        <dsp:cNvSpPr/>
      </dsp:nvSpPr>
      <dsp:spPr>
        <a:xfrm>
          <a:off x="663205" y="2873713"/>
          <a:ext cx="8940069" cy="574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770" tIns="60770" rIns="60770" bIns="6077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Product offerings aligned with ethical values build stronger customer relationships (Kotler and Armstrong, 2023) </a:t>
          </a:r>
          <a:endParaRPr lang="en-US" sz="1500" kern="1200"/>
        </a:p>
      </dsp:txBody>
      <dsp:txXfrm>
        <a:off x="663205" y="2873713"/>
        <a:ext cx="8940069" cy="5742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30AE46-1589-4E1B-BA4C-D4FE756127E7}">
      <dsp:nvSpPr>
        <dsp:cNvPr id="0" name=""/>
        <dsp:cNvSpPr/>
      </dsp:nvSpPr>
      <dsp:spPr>
        <a:xfrm>
          <a:off x="1235175" y="315136"/>
          <a:ext cx="802089" cy="80208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16A9EF-0FB2-4B7B-99A9-510F301A0830}">
      <dsp:nvSpPr>
        <dsp:cNvPr id="0" name=""/>
        <dsp:cNvSpPr/>
      </dsp:nvSpPr>
      <dsp:spPr>
        <a:xfrm>
          <a:off x="745009" y="1540336"/>
          <a:ext cx="1782421" cy="1595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/>
            <a:t>Build 5,000 social media followers within 12 months </a:t>
          </a:r>
          <a:endParaRPr lang="en-US" sz="1800" kern="1200" dirty="0"/>
        </a:p>
      </dsp:txBody>
      <dsp:txXfrm>
        <a:off x="745009" y="1540336"/>
        <a:ext cx="1782421" cy="1595139"/>
      </dsp:txXfrm>
    </dsp:sp>
    <dsp:sp modelId="{3B7CBEF7-494C-4A62-8190-9917E9C2E57A}">
      <dsp:nvSpPr>
        <dsp:cNvPr id="0" name=""/>
        <dsp:cNvSpPr/>
      </dsp:nvSpPr>
      <dsp:spPr>
        <a:xfrm>
          <a:off x="3329521" y="315136"/>
          <a:ext cx="802089" cy="80208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104A00-3EFB-4C21-95E7-3D85D8F996F3}">
      <dsp:nvSpPr>
        <dsp:cNvPr id="0" name=""/>
        <dsp:cNvSpPr/>
      </dsp:nvSpPr>
      <dsp:spPr>
        <a:xfrm>
          <a:off x="2839355" y="1540336"/>
          <a:ext cx="1782421" cy="1595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Achieve 200 unit monthly sales through e-commerce website </a:t>
          </a:r>
          <a:endParaRPr lang="en-US" sz="1800" kern="1200"/>
        </a:p>
      </dsp:txBody>
      <dsp:txXfrm>
        <a:off x="2839355" y="1540336"/>
        <a:ext cx="1782421" cy="1595139"/>
      </dsp:txXfrm>
    </dsp:sp>
    <dsp:sp modelId="{822B122A-9578-447C-8BFC-E99FB2FCEEEB}">
      <dsp:nvSpPr>
        <dsp:cNvPr id="0" name=""/>
        <dsp:cNvSpPr/>
      </dsp:nvSpPr>
      <dsp:spPr>
        <a:xfrm>
          <a:off x="5423867" y="315136"/>
          <a:ext cx="802089" cy="80208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662FFA-4CC3-4663-87EF-4D4A0D932CB8}">
      <dsp:nvSpPr>
        <dsp:cNvPr id="0" name=""/>
        <dsp:cNvSpPr/>
      </dsp:nvSpPr>
      <dsp:spPr>
        <a:xfrm>
          <a:off x="4933701" y="1540336"/>
          <a:ext cx="1782421" cy="1595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Attend two to three London craft markets within six months (Stokes and Wilson, 2021) </a:t>
          </a:r>
          <a:endParaRPr lang="en-US" sz="1800" kern="1200"/>
        </a:p>
      </dsp:txBody>
      <dsp:txXfrm>
        <a:off x="4933701" y="1540336"/>
        <a:ext cx="1782421" cy="1595139"/>
      </dsp:txXfrm>
    </dsp:sp>
    <dsp:sp modelId="{6D172D8E-FE6E-40D7-9F90-8FD1D056E02C}">
      <dsp:nvSpPr>
        <dsp:cNvPr id="0" name=""/>
        <dsp:cNvSpPr/>
      </dsp:nvSpPr>
      <dsp:spPr>
        <a:xfrm>
          <a:off x="7518212" y="315136"/>
          <a:ext cx="802089" cy="80208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14C822-A722-43F8-A19A-C09C410D5017}">
      <dsp:nvSpPr>
        <dsp:cNvPr id="0" name=""/>
        <dsp:cNvSpPr/>
      </dsp:nvSpPr>
      <dsp:spPr>
        <a:xfrm>
          <a:off x="7028046" y="1540336"/>
          <a:ext cx="1782421" cy="1595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Expand into wholesale and launch subscription box by year two </a:t>
          </a:r>
          <a:endParaRPr lang="en-US" sz="1800" kern="1200"/>
        </a:p>
      </dsp:txBody>
      <dsp:txXfrm>
        <a:off x="7028046" y="1540336"/>
        <a:ext cx="1782421" cy="1595139"/>
      </dsp:txXfrm>
    </dsp:sp>
    <dsp:sp modelId="{D42DEF82-04C7-451D-BCF1-9DFFD5BA2E87}">
      <dsp:nvSpPr>
        <dsp:cNvPr id="0" name=""/>
        <dsp:cNvSpPr/>
      </dsp:nvSpPr>
      <dsp:spPr>
        <a:xfrm>
          <a:off x="9612558" y="315136"/>
          <a:ext cx="802089" cy="80208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9211B8-3A45-45A8-9DF1-906D7AF1C2B5}">
      <dsp:nvSpPr>
        <dsp:cNvPr id="0" name=""/>
        <dsp:cNvSpPr/>
      </dsp:nvSpPr>
      <dsp:spPr>
        <a:xfrm>
          <a:off x="9122392" y="1540336"/>
          <a:ext cx="1782421" cy="1595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Reach £50,000 annual revenue by year three and transition to limited company (Burns, 2022) </a:t>
          </a:r>
          <a:endParaRPr lang="en-US" sz="1800" kern="1200"/>
        </a:p>
      </dsp:txBody>
      <dsp:txXfrm>
        <a:off x="9122392" y="1540336"/>
        <a:ext cx="1782421" cy="159513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78E5FD-7106-412E-AC3C-B20385E8BDCD}">
      <dsp:nvSpPr>
        <dsp:cNvPr id="0" name=""/>
        <dsp:cNvSpPr/>
      </dsp:nvSpPr>
      <dsp:spPr>
        <a:xfrm>
          <a:off x="485937" y="319596"/>
          <a:ext cx="794179" cy="7941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D0C570-C22A-4570-A1C4-6C544D471DCC}">
      <dsp:nvSpPr>
        <dsp:cNvPr id="0" name=""/>
        <dsp:cNvSpPr/>
      </dsp:nvSpPr>
      <dsp:spPr>
        <a:xfrm>
          <a:off x="605" y="1392001"/>
          <a:ext cx="1764843" cy="705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Combines sustainability, personalisation, and artisan craftsmanship </a:t>
          </a:r>
          <a:endParaRPr lang="en-US" sz="1100" kern="1200"/>
        </a:p>
      </dsp:txBody>
      <dsp:txXfrm>
        <a:off x="605" y="1392001"/>
        <a:ext cx="1764843" cy="705937"/>
      </dsp:txXfrm>
    </dsp:sp>
    <dsp:sp modelId="{05AB700A-73F7-4ED5-AD79-B2662BBB3639}">
      <dsp:nvSpPr>
        <dsp:cNvPr id="0" name=""/>
        <dsp:cNvSpPr/>
      </dsp:nvSpPr>
      <dsp:spPr>
        <a:xfrm>
          <a:off x="2559628" y="319596"/>
          <a:ext cx="794179" cy="7941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288B45-F10B-424F-AB4A-F4BB09D31019}">
      <dsp:nvSpPr>
        <dsp:cNvPr id="0" name=""/>
        <dsp:cNvSpPr/>
      </dsp:nvSpPr>
      <dsp:spPr>
        <a:xfrm>
          <a:off x="2074296" y="1392001"/>
          <a:ext cx="1764843" cy="705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100% vegan, cruelty-free, natural soy wax with no synthetic additives </a:t>
          </a:r>
          <a:endParaRPr lang="en-US" sz="1100" kern="1200"/>
        </a:p>
      </dsp:txBody>
      <dsp:txXfrm>
        <a:off x="2074296" y="1392001"/>
        <a:ext cx="1764843" cy="705937"/>
      </dsp:txXfrm>
    </dsp:sp>
    <dsp:sp modelId="{B4D1EFFA-1FFB-4565-9109-E2841CE80A30}">
      <dsp:nvSpPr>
        <dsp:cNvPr id="0" name=""/>
        <dsp:cNvSpPr/>
      </dsp:nvSpPr>
      <dsp:spPr>
        <a:xfrm>
          <a:off x="4633320" y="319596"/>
          <a:ext cx="794179" cy="79417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7A59C4-F353-4415-9CD7-2FF0DF18D632}">
      <dsp:nvSpPr>
        <dsp:cNvPr id="0" name=""/>
        <dsp:cNvSpPr/>
      </dsp:nvSpPr>
      <dsp:spPr>
        <a:xfrm>
          <a:off x="4147988" y="1392001"/>
          <a:ext cx="1764843" cy="705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Customers choose scent, colour, and personalised label design </a:t>
          </a:r>
          <a:endParaRPr lang="en-US" sz="1100" kern="1200"/>
        </a:p>
      </dsp:txBody>
      <dsp:txXfrm>
        <a:off x="4147988" y="1392001"/>
        <a:ext cx="1764843" cy="705937"/>
      </dsp:txXfrm>
    </dsp:sp>
    <dsp:sp modelId="{9D5115F4-6A40-4755-8502-03656AB91ECF}">
      <dsp:nvSpPr>
        <dsp:cNvPr id="0" name=""/>
        <dsp:cNvSpPr/>
      </dsp:nvSpPr>
      <dsp:spPr>
        <a:xfrm>
          <a:off x="1522782" y="2539149"/>
          <a:ext cx="794179" cy="79417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3B319A-2A16-41B7-9629-FCF279D0EAFF}">
      <dsp:nvSpPr>
        <dsp:cNvPr id="0" name=""/>
        <dsp:cNvSpPr/>
      </dsp:nvSpPr>
      <dsp:spPr>
        <a:xfrm>
          <a:off x="1037450" y="3611554"/>
          <a:ext cx="1764843" cy="705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Eco-friendly packaging appeals to environmentally conscious consumers aged 22-45 </a:t>
          </a:r>
          <a:endParaRPr lang="en-US" sz="1100" kern="1200"/>
        </a:p>
      </dsp:txBody>
      <dsp:txXfrm>
        <a:off x="1037450" y="3611554"/>
        <a:ext cx="1764843" cy="705937"/>
      </dsp:txXfrm>
    </dsp:sp>
    <dsp:sp modelId="{599E7732-4FA2-474A-9AC2-9C9DE7A669AE}">
      <dsp:nvSpPr>
        <dsp:cNvPr id="0" name=""/>
        <dsp:cNvSpPr/>
      </dsp:nvSpPr>
      <dsp:spPr>
        <a:xfrm>
          <a:off x="3596474" y="2539149"/>
          <a:ext cx="794179" cy="79417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4BD74B-EB40-44A2-85E8-D70DECF98741}">
      <dsp:nvSpPr>
        <dsp:cNvPr id="0" name=""/>
        <dsp:cNvSpPr/>
      </dsp:nvSpPr>
      <dsp:spPr>
        <a:xfrm>
          <a:off x="3111142" y="3611554"/>
          <a:ext cx="1764843" cy="705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Clear unique selling points rooted in brand values create competitive advantage (Kotler and Armstrong, 2023) </a:t>
          </a:r>
          <a:endParaRPr lang="en-US" sz="1100" kern="1200"/>
        </a:p>
      </dsp:txBody>
      <dsp:txXfrm>
        <a:off x="3111142" y="3611554"/>
        <a:ext cx="1764843" cy="70593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5F8EC3-6279-4441-9BAF-9FF4FB59C473}">
      <dsp:nvSpPr>
        <dsp:cNvPr id="0" name=""/>
        <dsp:cNvSpPr/>
      </dsp:nvSpPr>
      <dsp:spPr>
        <a:xfrm>
          <a:off x="0" y="579698"/>
          <a:ext cx="5913437" cy="65637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Strengths: natural ingredients, low overheads, strong sustainability brand story </a:t>
          </a:r>
          <a:endParaRPr lang="en-US" sz="1700" kern="1200"/>
        </a:p>
      </dsp:txBody>
      <dsp:txXfrm>
        <a:off x="32041" y="611739"/>
        <a:ext cx="5849355" cy="592288"/>
      </dsp:txXfrm>
    </dsp:sp>
    <dsp:sp modelId="{D9C83455-8892-410D-A102-EE81517D8DD1}">
      <dsp:nvSpPr>
        <dsp:cNvPr id="0" name=""/>
        <dsp:cNvSpPr/>
      </dsp:nvSpPr>
      <dsp:spPr>
        <a:xfrm>
          <a:off x="0" y="1285028"/>
          <a:ext cx="5913437" cy="656370"/>
        </a:xfrm>
        <a:prstGeom prst="roundRect">
          <a:avLst/>
        </a:prstGeom>
        <a:gradFill rotWithShape="0">
          <a:gsLst>
            <a:gs pos="0">
              <a:schemeClr val="accent2">
                <a:hueOff val="-848244"/>
                <a:satOff val="2796"/>
                <a:lumOff val="299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848244"/>
                <a:satOff val="2796"/>
                <a:lumOff val="299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848244"/>
                <a:satOff val="2796"/>
                <a:lumOff val="299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Weaknesses: limited production capacity, no brand recognition, single-operator dependency </a:t>
          </a:r>
          <a:endParaRPr lang="en-US" sz="1700" kern="1200"/>
        </a:p>
      </dsp:txBody>
      <dsp:txXfrm>
        <a:off x="32041" y="1317069"/>
        <a:ext cx="5849355" cy="592288"/>
      </dsp:txXfrm>
    </dsp:sp>
    <dsp:sp modelId="{B96251CF-B4BB-4D72-A0B0-1605B6941E36}">
      <dsp:nvSpPr>
        <dsp:cNvPr id="0" name=""/>
        <dsp:cNvSpPr/>
      </dsp:nvSpPr>
      <dsp:spPr>
        <a:xfrm>
          <a:off x="0" y="1990359"/>
          <a:ext cx="5913437" cy="656370"/>
        </a:xfrm>
        <a:prstGeom prst="roundRect">
          <a:avLst/>
        </a:prstGeom>
        <a:gradFill rotWithShape="0">
          <a:gsLst>
            <a:gs pos="0">
              <a:schemeClr val="accent2">
                <a:hueOff val="-1696488"/>
                <a:satOff val="5592"/>
                <a:lumOff val="598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1696488"/>
                <a:satOff val="5592"/>
                <a:lumOff val="598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1696488"/>
                <a:satOff val="5592"/>
                <a:lumOff val="598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Opportunities: growing eco-friendly demand, wholesale expansion, online retail growth (Rizvanovic et al., 2023) </a:t>
          </a:r>
          <a:endParaRPr lang="en-US" sz="1700" kern="1200"/>
        </a:p>
      </dsp:txBody>
      <dsp:txXfrm>
        <a:off x="32041" y="2022400"/>
        <a:ext cx="5849355" cy="592288"/>
      </dsp:txXfrm>
    </dsp:sp>
    <dsp:sp modelId="{EA85F689-8F19-447F-B015-BA5357FF9242}">
      <dsp:nvSpPr>
        <dsp:cNvPr id="0" name=""/>
        <dsp:cNvSpPr/>
      </dsp:nvSpPr>
      <dsp:spPr>
        <a:xfrm>
          <a:off x="0" y="2695688"/>
          <a:ext cx="5913437" cy="656370"/>
        </a:xfrm>
        <a:prstGeom prst="roundRect">
          <a:avLst/>
        </a:prstGeom>
        <a:gradFill rotWithShape="0">
          <a:gsLst>
            <a:gs pos="0">
              <a:schemeClr val="accent2">
                <a:hueOff val="-2544732"/>
                <a:satOff val="8389"/>
                <a:lumOff val="897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2544732"/>
                <a:satOff val="8389"/>
                <a:lumOff val="897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2544732"/>
                <a:satOff val="8389"/>
                <a:lumOff val="897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Threats: competition from large brands and independent makers, raw material cost fluctuations </a:t>
          </a:r>
          <a:endParaRPr lang="en-US" sz="1700" kern="1200"/>
        </a:p>
      </dsp:txBody>
      <dsp:txXfrm>
        <a:off x="32041" y="2727729"/>
        <a:ext cx="5849355" cy="592288"/>
      </dsp:txXfrm>
    </dsp:sp>
    <dsp:sp modelId="{F8ED7FEC-69B1-412A-B9EC-BD3A1F858ED4}">
      <dsp:nvSpPr>
        <dsp:cNvPr id="0" name=""/>
        <dsp:cNvSpPr/>
      </dsp:nvSpPr>
      <dsp:spPr>
        <a:xfrm>
          <a:off x="0" y="3401019"/>
          <a:ext cx="5913437" cy="656370"/>
        </a:xfrm>
        <a:prstGeom prst="roundRect">
          <a:avLst/>
        </a:prstGeom>
        <a:gradFill rotWithShape="0">
          <a:gsLst>
            <a:gs pos="0">
              <a:schemeClr val="accent2">
                <a:hueOff val="-3392975"/>
                <a:satOff val="11185"/>
                <a:lumOff val="1196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3392975"/>
                <a:satOff val="11185"/>
                <a:lumOff val="1196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3392975"/>
                <a:satOff val="11185"/>
                <a:lumOff val="1196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Strategic partnerships help small businesses overcome resource constraints (Albats, Podmetina and Vanhaverbeke, 2021) </a:t>
          </a:r>
          <a:endParaRPr lang="en-US" sz="1700" kern="1200"/>
        </a:p>
      </dsp:txBody>
      <dsp:txXfrm>
        <a:off x="32041" y="3433060"/>
        <a:ext cx="5849355" cy="59228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0E510F-9FAA-44BE-A340-3B8C379792DF}">
      <dsp:nvSpPr>
        <dsp:cNvPr id="0" name=""/>
        <dsp:cNvSpPr/>
      </dsp:nvSpPr>
      <dsp:spPr>
        <a:xfrm>
          <a:off x="0" y="566"/>
          <a:ext cx="5913437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ECD9B4D-3ECB-4C51-AFF4-9C121CBF5136}">
      <dsp:nvSpPr>
        <dsp:cNvPr id="0" name=""/>
        <dsp:cNvSpPr/>
      </dsp:nvSpPr>
      <dsp:spPr>
        <a:xfrm>
          <a:off x="0" y="566"/>
          <a:ext cx="5913437" cy="927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Primary: women aged 22-45, urban UK, moderate to high disposable income </a:t>
          </a:r>
          <a:endParaRPr lang="en-US" sz="2100" kern="1200"/>
        </a:p>
      </dsp:txBody>
      <dsp:txXfrm>
        <a:off x="0" y="566"/>
        <a:ext cx="5913437" cy="927191"/>
      </dsp:txXfrm>
    </dsp:sp>
    <dsp:sp modelId="{26B8182E-BF02-4A08-96FA-42CA1CF6FA2F}">
      <dsp:nvSpPr>
        <dsp:cNvPr id="0" name=""/>
        <dsp:cNvSpPr/>
      </dsp:nvSpPr>
      <dsp:spPr>
        <a:xfrm>
          <a:off x="0" y="927757"/>
          <a:ext cx="5913437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7DB15A2-1F67-417F-BE86-8CDDDCF24AAC}">
      <dsp:nvSpPr>
        <dsp:cNvPr id="0" name=""/>
        <dsp:cNvSpPr/>
      </dsp:nvSpPr>
      <dsp:spPr>
        <a:xfrm>
          <a:off x="0" y="927757"/>
          <a:ext cx="5913437" cy="927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Psychographic: follow lifestyle influencers, prefer ethical and eco-friendly brands </a:t>
          </a:r>
          <a:endParaRPr lang="en-US" sz="2100" kern="1200"/>
        </a:p>
      </dsp:txBody>
      <dsp:txXfrm>
        <a:off x="0" y="927757"/>
        <a:ext cx="5913437" cy="927191"/>
      </dsp:txXfrm>
    </dsp:sp>
    <dsp:sp modelId="{5AFE2989-69D2-49C7-8AA6-FB049119F493}">
      <dsp:nvSpPr>
        <dsp:cNvPr id="0" name=""/>
        <dsp:cNvSpPr/>
      </dsp:nvSpPr>
      <dsp:spPr>
        <a:xfrm>
          <a:off x="0" y="1854948"/>
          <a:ext cx="5913437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C9C9D8B-8586-4DF5-8F6E-FE8035AF7ADD}">
      <dsp:nvSpPr>
        <dsp:cNvPr id="0" name=""/>
        <dsp:cNvSpPr/>
      </dsp:nvSpPr>
      <dsp:spPr>
        <a:xfrm>
          <a:off x="0" y="1854948"/>
          <a:ext cx="5913437" cy="927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Behavioural: regular gift buyers, aromatherapy users, values-driven purchasers </a:t>
          </a:r>
          <a:endParaRPr lang="en-US" sz="2100" kern="1200"/>
        </a:p>
      </dsp:txBody>
      <dsp:txXfrm>
        <a:off x="0" y="1854948"/>
        <a:ext cx="5913437" cy="927191"/>
      </dsp:txXfrm>
    </dsp:sp>
    <dsp:sp modelId="{5BD37C94-A5D5-4DDD-9ED6-384B664B7BBA}">
      <dsp:nvSpPr>
        <dsp:cNvPr id="0" name=""/>
        <dsp:cNvSpPr/>
      </dsp:nvSpPr>
      <dsp:spPr>
        <a:xfrm>
          <a:off x="0" y="2782139"/>
          <a:ext cx="5913437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4D4B0A4-3E34-4E5A-BF50-8ACF9BDC7C5F}">
      <dsp:nvSpPr>
        <dsp:cNvPr id="0" name=""/>
        <dsp:cNvSpPr/>
      </dsp:nvSpPr>
      <dsp:spPr>
        <a:xfrm>
          <a:off x="0" y="2782139"/>
          <a:ext cx="5913437" cy="927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Secondary: corporate clients for branded gifts and event favours </a:t>
          </a:r>
          <a:endParaRPr lang="en-US" sz="2100" kern="1200"/>
        </a:p>
      </dsp:txBody>
      <dsp:txXfrm>
        <a:off x="0" y="2782139"/>
        <a:ext cx="5913437" cy="927191"/>
      </dsp:txXfrm>
    </dsp:sp>
    <dsp:sp modelId="{979C0711-6C6C-439B-8791-8D8E22B6FA3E}">
      <dsp:nvSpPr>
        <dsp:cNvPr id="0" name=""/>
        <dsp:cNvSpPr/>
      </dsp:nvSpPr>
      <dsp:spPr>
        <a:xfrm>
          <a:off x="0" y="3709330"/>
          <a:ext cx="5913437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9B9584E-3BC0-4CBA-92C8-456A0D5ACB39}">
      <dsp:nvSpPr>
        <dsp:cNvPr id="0" name=""/>
        <dsp:cNvSpPr/>
      </dsp:nvSpPr>
      <dsp:spPr>
        <a:xfrm>
          <a:off x="0" y="3709330"/>
          <a:ext cx="5913437" cy="927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Effective segmentation improves resource allocation and product targeting (Kotler and Armstrong, 2023) </a:t>
          </a:r>
          <a:endParaRPr lang="en-US" sz="2100" kern="1200"/>
        </a:p>
      </dsp:txBody>
      <dsp:txXfrm>
        <a:off x="0" y="3709330"/>
        <a:ext cx="5913437" cy="92719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5CA244-36E1-411D-A405-F919E11FF9A8}">
      <dsp:nvSpPr>
        <dsp:cNvPr id="0" name=""/>
        <dsp:cNvSpPr/>
      </dsp:nvSpPr>
      <dsp:spPr>
        <a:xfrm>
          <a:off x="0" y="0"/>
          <a:ext cx="7395368" cy="5984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Launches as sole trader for simplicity and cost-effectiveness </a:t>
          </a:r>
          <a:endParaRPr lang="en-US" sz="1600" kern="1200"/>
        </a:p>
      </dsp:txBody>
      <dsp:txXfrm>
        <a:off x="17527" y="17527"/>
        <a:ext cx="6679624" cy="563354"/>
      </dsp:txXfrm>
    </dsp:sp>
    <dsp:sp modelId="{5036EB1E-1654-4805-AF39-C54FCA46086F}">
      <dsp:nvSpPr>
        <dsp:cNvPr id="0" name=""/>
        <dsp:cNvSpPr/>
      </dsp:nvSpPr>
      <dsp:spPr>
        <a:xfrm>
          <a:off x="552251" y="681521"/>
          <a:ext cx="7395368" cy="5984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848244"/>
                <a:satOff val="2796"/>
                <a:lumOff val="299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848244"/>
                <a:satOff val="2796"/>
                <a:lumOff val="299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848244"/>
                <a:satOff val="2796"/>
                <a:lumOff val="299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Transition to limited company planned as revenue grows (Stokes and Wilson, 2021) </a:t>
          </a:r>
          <a:endParaRPr lang="en-US" sz="1600" kern="1200"/>
        </a:p>
      </dsp:txBody>
      <dsp:txXfrm>
        <a:off x="569778" y="699048"/>
        <a:ext cx="6419097" cy="563354"/>
      </dsp:txXfrm>
    </dsp:sp>
    <dsp:sp modelId="{CBA3AB3F-1980-4AC1-A1DA-3CBA22D2DCE4}">
      <dsp:nvSpPr>
        <dsp:cNvPr id="0" name=""/>
        <dsp:cNvSpPr/>
      </dsp:nvSpPr>
      <dsp:spPr>
        <a:xfrm>
          <a:off x="1104503" y="1363042"/>
          <a:ext cx="7395368" cy="5984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696488"/>
                <a:satOff val="5592"/>
                <a:lumOff val="598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1696488"/>
                <a:satOff val="5592"/>
                <a:lumOff val="598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1696488"/>
                <a:satOff val="5592"/>
                <a:lumOff val="598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Founder manages all operations; part-time hires planned for years one and two </a:t>
          </a:r>
          <a:endParaRPr lang="en-US" sz="1600" kern="1200"/>
        </a:p>
      </dsp:txBody>
      <dsp:txXfrm>
        <a:off x="1122030" y="1380569"/>
        <a:ext cx="6419097" cy="563354"/>
      </dsp:txXfrm>
    </dsp:sp>
    <dsp:sp modelId="{DF903C46-EF1C-4B7A-A9BD-241537660FC4}">
      <dsp:nvSpPr>
        <dsp:cNvPr id="0" name=""/>
        <dsp:cNvSpPr/>
      </dsp:nvSpPr>
      <dsp:spPr>
        <a:xfrm>
          <a:off x="1656754" y="2044563"/>
          <a:ext cx="7395368" cy="5984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2544732"/>
                <a:satOff val="8389"/>
                <a:lumOff val="897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2544732"/>
                <a:satOff val="8389"/>
                <a:lumOff val="897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2544732"/>
                <a:satOff val="8389"/>
                <a:lumOff val="897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Start-up costs: £3,000-£4,000 covering equipment, materials, website, branding, marketing </a:t>
          </a:r>
          <a:endParaRPr lang="en-US" sz="1600" kern="1200"/>
        </a:p>
      </dsp:txBody>
      <dsp:txXfrm>
        <a:off x="1674281" y="2062090"/>
        <a:ext cx="6419097" cy="563354"/>
      </dsp:txXfrm>
    </dsp:sp>
    <dsp:sp modelId="{2594E0A2-8BF9-4485-9923-8A0618AAD5AC}">
      <dsp:nvSpPr>
        <dsp:cNvPr id="0" name=""/>
        <dsp:cNvSpPr/>
      </dsp:nvSpPr>
      <dsp:spPr>
        <a:xfrm>
          <a:off x="2209006" y="2726085"/>
          <a:ext cx="7395368" cy="5984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3392975"/>
                <a:satOff val="11185"/>
                <a:lumOff val="1196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3392975"/>
                <a:satOff val="11185"/>
                <a:lumOff val="1196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3392975"/>
                <a:satOff val="11185"/>
                <a:lumOff val="1196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Funded through personal savings and UK Government Start Up Loan up to £5,000 (Nuseir and Refae, 2022) </a:t>
          </a:r>
          <a:endParaRPr lang="en-US" sz="1600" kern="1200"/>
        </a:p>
      </dsp:txBody>
      <dsp:txXfrm>
        <a:off x="2226533" y="2743612"/>
        <a:ext cx="6419097" cy="563354"/>
      </dsp:txXfrm>
    </dsp:sp>
    <dsp:sp modelId="{EA5F6E7D-CD6B-4A9E-8E51-8D6CDE147AF0}">
      <dsp:nvSpPr>
        <dsp:cNvPr id="0" name=""/>
        <dsp:cNvSpPr/>
      </dsp:nvSpPr>
      <dsp:spPr>
        <a:xfrm>
          <a:off x="7006402" y="437170"/>
          <a:ext cx="388965" cy="38896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7093919" y="437170"/>
        <a:ext cx="213931" cy="292696"/>
      </dsp:txXfrm>
    </dsp:sp>
    <dsp:sp modelId="{FFE00D67-7817-482D-910F-74FEF215B602}">
      <dsp:nvSpPr>
        <dsp:cNvPr id="0" name=""/>
        <dsp:cNvSpPr/>
      </dsp:nvSpPr>
      <dsp:spPr>
        <a:xfrm>
          <a:off x="7558654" y="1118692"/>
          <a:ext cx="388965" cy="38896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397606"/>
            <a:satOff val="5601"/>
            <a:lumOff val="832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-1397606"/>
              <a:satOff val="5601"/>
              <a:lumOff val="83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7646171" y="1118692"/>
        <a:ext cx="213931" cy="292696"/>
      </dsp:txXfrm>
    </dsp:sp>
    <dsp:sp modelId="{9054084D-248F-4FD9-98F2-3B23188DDCDA}">
      <dsp:nvSpPr>
        <dsp:cNvPr id="0" name=""/>
        <dsp:cNvSpPr/>
      </dsp:nvSpPr>
      <dsp:spPr>
        <a:xfrm>
          <a:off x="8110906" y="1790240"/>
          <a:ext cx="388965" cy="38896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795213"/>
            <a:satOff val="11203"/>
            <a:lumOff val="1663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-2795213"/>
              <a:satOff val="11203"/>
              <a:lumOff val="166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8198423" y="1790240"/>
        <a:ext cx="213931" cy="292696"/>
      </dsp:txXfrm>
    </dsp:sp>
    <dsp:sp modelId="{EA6B889E-21EF-4537-9F90-84151E283C48}">
      <dsp:nvSpPr>
        <dsp:cNvPr id="0" name=""/>
        <dsp:cNvSpPr/>
      </dsp:nvSpPr>
      <dsp:spPr>
        <a:xfrm>
          <a:off x="8663157" y="2478410"/>
          <a:ext cx="388965" cy="38896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192819"/>
            <a:satOff val="16804"/>
            <a:lumOff val="2495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-4192819"/>
              <a:satOff val="16804"/>
              <a:lumOff val="249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8750674" y="2478410"/>
        <a:ext cx="213931" cy="29269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105469-2C77-4081-8C31-393200EE61F4}">
      <dsp:nvSpPr>
        <dsp:cNvPr id="0" name=""/>
        <dsp:cNvSpPr/>
      </dsp:nvSpPr>
      <dsp:spPr>
        <a:xfrm>
          <a:off x="0" y="566"/>
          <a:ext cx="5913437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dk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9B0F1F3-3C40-4231-8A36-C42B49890C5C}">
      <dsp:nvSpPr>
        <dsp:cNvPr id="0" name=""/>
        <dsp:cNvSpPr/>
      </dsp:nvSpPr>
      <dsp:spPr>
        <a:xfrm>
          <a:off x="0" y="566"/>
          <a:ext cx="5913437" cy="927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 baseline="0"/>
            <a:t>Viable opportunity within the growing UK sustainable candle market </a:t>
          </a:r>
          <a:endParaRPr lang="en-US" sz="2600" kern="1200"/>
        </a:p>
      </dsp:txBody>
      <dsp:txXfrm>
        <a:off x="0" y="566"/>
        <a:ext cx="5913437" cy="927191"/>
      </dsp:txXfrm>
    </dsp:sp>
    <dsp:sp modelId="{BBA670D0-3C5F-472A-B42D-8C33B2A3DBED}">
      <dsp:nvSpPr>
        <dsp:cNvPr id="0" name=""/>
        <dsp:cNvSpPr/>
      </dsp:nvSpPr>
      <dsp:spPr>
        <a:xfrm>
          <a:off x="0" y="927757"/>
          <a:ext cx="5913437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dk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D25A122-87BF-4696-9A93-AF7530FB5A1F}">
      <dsp:nvSpPr>
        <dsp:cNvPr id="0" name=""/>
        <dsp:cNvSpPr/>
      </dsp:nvSpPr>
      <dsp:spPr>
        <a:xfrm>
          <a:off x="0" y="927757"/>
          <a:ext cx="5913437" cy="927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 baseline="0"/>
            <a:t>Eco-friendly products and personalisation create strong brand differentiation </a:t>
          </a:r>
          <a:endParaRPr lang="en-US" sz="2600" kern="1200"/>
        </a:p>
      </dsp:txBody>
      <dsp:txXfrm>
        <a:off x="0" y="927757"/>
        <a:ext cx="5913437" cy="927191"/>
      </dsp:txXfrm>
    </dsp:sp>
    <dsp:sp modelId="{0C54FA0E-4377-4556-84ED-02B292017B41}">
      <dsp:nvSpPr>
        <dsp:cNvPr id="0" name=""/>
        <dsp:cNvSpPr/>
      </dsp:nvSpPr>
      <dsp:spPr>
        <a:xfrm>
          <a:off x="0" y="1854948"/>
          <a:ext cx="5913437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dk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C513414-19A9-44A2-8AD4-FFCF27BAF595}">
      <dsp:nvSpPr>
        <dsp:cNvPr id="0" name=""/>
        <dsp:cNvSpPr/>
      </dsp:nvSpPr>
      <dsp:spPr>
        <a:xfrm>
          <a:off x="0" y="1854948"/>
          <a:ext cx="5913437" cy="927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 baseline="0"/>
            <a:t>Phased growth from sole trader to limited company manages risk </a:t>
          </a:r>
          <a:endParaRPr lang="en-US" sz="2600" kern="1200"/>
        </a:p>
      </dsp:txBody>
      <dsp:txXfrm>
        <a:off x="0" y="1854948"/>
        <a:ext cx="5913437" cy="927191"/>
      </dsp:txXfrm>
    </dsp:sp>
    <dsp:sp modelId="{D61C31A1-1F79-436E-9926-054C4E0C5B1E}">
      <dsp:nvSpPr>
        <dsp:cNvPr id="0" name=""/>
        <dsp:cNvSpPr/>
      </dsp:nvSpPr>
      <dsp:spPr>
        <a:xfrm>
          <a:off x="0" y="2782139"/>
          <a:ext cx="5913437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dk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75C579A-4B6A-4884-8675-E31710C4BC79}">
      <dsp:nvSpPr>
        <dsp:cNvPr id="0" name=""/>
        <dsp:cNvSpPr/>
      </dsp:nvSpPr>
      <dsp:spPr>
        <a:xfrm>
          <a:off x="0" y="2782139"/>
          <a:ext cx="5913437" cy="927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 baseline="0"/>
            <a:t>Multi-channel sales and digital marketing build a loyal customer base </a:t>
          </a:r>
          <a:endParaRPr lang="en-US" sz="2600" kern="1200"/>
        </a:p>
      </dsp:txBody>
      <dsp:txXfrm>
        <a:off x="0" y="2782139"/>
        <a:ext cx="5913437" cy="927191"/>
      </dsp:txXfrm>
    </dsp:sp>
    <dsp:sp modelId="{B25AB4FA-FCD8-4D2D-8149-4AD52AE64AC2}">
      <dsp:nvSpPr>
        <dsp:cNvPr id="0" name=""/>
        <dsp:cNvSpPr/>
      </dsp:nvSpPr>
      <dsp:spPr>
        <a:xfrm>
          <a:off x="0" y="3709330"/>
          <a:ext cx="5913437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dk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A8549AD-E6F6-4844-9058-38DFA43DF698}">
      <dsp:nvSpPr>
        <dsp:cNvPr id="0" name=""/>
        <dsp:cNvSpPr/>
      </dsp:nvSpPr>
      <dsp:spPr>
        <a:xfrm>
          <a:off x="0" y="3709330"/>
          <a:ext cx="5913437" cy="927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 baseline="0"/>
            <a:t>Low start-up costs and government funding support accessible market entry </a:t>
          </a:r>
          <a:endParaRPr lang="en-US" sz="2600" kern="1200"/>
        </a:p>
      </dsp:txBody>
      <dsp:txXfrm>
        <a:off x="0" y="3709330"/>
        <a:ext cx="5913437" cy="927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ABDC8-3FEF-4003-A3F4-E6CBC88F9630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ECEC54C8-9229-4CB0-A0DE-F55F94A625C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5386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ABDC8-3FEF-4003-A3F4-E6CBC88F9630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C54C8-9229-4CB0-A0DE-F55F94A625C1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6650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ABDC8-3FEF-4003-A3F4-E6CBC88F9630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C54C8-9229-4CB0-A0DE-F55F94A625C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4284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ABDC8-3FEF-4003-A3F4-E6CBC88F9630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C54C8-9229-4CB0-A0DE-F55F94A625C1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76854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ABDC8-3FEF-4003-A3F4-E6CBC88F9630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C54C8-9229-4CB0-A0DE-F55F94A625C1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971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ABDC8-3FEF-4003-A3F4-E6CBC88F9630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C54C8-9229-4CB0-A0DE-F55F94A625C1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5121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ABDC8-3FEF-4003-A3F4-E6CBC88F9630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C54C8-9229-4CB0-A0DE-F55F94A625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3050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ABDC8-3FEF-4003-A3F4-E6CBC88F9630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C54C8-9229-4CB0-A0DE-F55F94A625C1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73765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989ABDC8-3FEF-4003-A3F4-E6CBC88F9630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C54C8-9229-4CB0-A0DE-F55F94A625C1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57369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ABDC8-3FEF-4003-A3F4-E6CBC88F9630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C54C8-9229-4CB0-A0DE-F55F94A625C1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17772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ABDC8-3FEF-4003-A3F4-E6CBC88F9630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C54C8-9229-4CB0-A0DE-F55F94A625C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65101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9ABDC8-3FEF-4003-A3F4-E6CBC88F9630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ECEC54C8-9229-4CB0-A0DE-F55F94A625C1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8962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ersistencemarketresearch.com/market-research/candles-market.asp" TargetMode="External"/><Relationship Id="rId3" Type="http://schemas.openxmlformats.org/officeDocument/2006/relationships/hyperlink" Target="https://www.amazon.co.uk/Entrepreneurship-Small-Business-Start-up-Maturity/dp/1352012499" TargetMode="External"/><Relationship Id="rId7" Type="http://schemas.openxmlformats.org/officeDocument/2006/relationships/hyperlink" Target="http://www.growingscience.com/ijdns/Vol6/ijdnsv6n2p295.pdf" TargetMode="External"/><Relationship Id="rId2" Type="http://schemas.openxmlformats.org/officeDocument/2006/relationships/hyperlink" Target="https://www.tandfonline.com/doi/full/10.1080/00472778.2021.191359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earson.com/en-gb/subject-catalog/p/principles-of-marketing-global-edition/P200000010013/9781292449401" TargetMode="External"/><Relationship Id="rId11" Type="http://schemas.openxmlformats.org/officeDocument/2006/relationships/hyperlink" Target="https://www.cengage.co.uk/books/9781473773899/" TargetMode="External"/><Relationship Id="rId5" Type="http://schemas.openxmlformats.org/officeDocument/2006/relationships/hyperlink" Target="https://www.grandviewresearch.com/industry-analysis/candles-market" TargetMode="External"/><Relationship Id="rId10" Type="http://schemas.openxmlformats.org/officeDocument/2006/relationships/hyperlink" Target="https://www.tandfonline.com/doi/full/10.1080/00472778.2021.1955127" TargetMode="External"/><Relationship Id="rId4" Type="http://schemas.openxmlformats.org/officeDocument/2006/relationships/hyperlink" Target="https://www.routledge.com/Digital-Marketing-Excellence-Planning-Optimizing-and-Integrating-Online-Marketing/Smith/p/book/9780367444754" TargetMode="External"/><Relationship Id="rId9" Type="http://schemas.openxmlformats.org/officeDocument/2006/relationships/hyperlink" Target="https://www.sciencedirect.com/science/article/pii/S004016252200649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06B1E11F-82AD-4496-96C8-9A6670733A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2CFA030F-3315-4E45-823B-5D399204C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1F917C-B3C6-0B65-24BF-EE76A3D4B4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882" y="1618338"/>
            <a:ext cx="4127361" cy="1712185"/>
          </a:xfrm>
        </p:spPr>
        <p:txBody>
          <a:bodyPr>
            <a:noAutofit/>
          </a:bodyPr>
          <a:lstStyle/>
          <a:p>
            <a:pPr algn="ctr"/>
            <a:r>
              <a:rPr lang="en-GB" sz="1800" b="1" dirty="0">
                <a:latin typeface="Arial"/>
                <a:cs typeface="Arial"/>
              </a:rPr>
              <a:t>  entrepreneurship</a:t>
            </a:r>
            <a:br>
              <a:rPr lang="en-GB" sz="1800" b="1" dirty="0">
                <a:latin typeface="Arial"/>
                <a:cs typeface="Arial"/>
              </a:rPr>
            </a:br>
            <a:r>
              <a:rPr lang="en-GB" sz="1800" b="1" dirty="0">
                <a:latin typeface="Arial"/>
                <a:cs typeface="Arial"/>
              </a:rPr>
              <a:t>LCBB5013</a:t>
            </a:r>
            <a:br>
              <a:rPr lang="en-GB" sz="1800" b="1" dirty="0">
                <a:latin typeface="Arial"/>
                <a:cs typeface="Arial"/>
              </a:rPr>
            </a:br>
            <a:br>
              <a:rPr lang="en-GB" sz="1800" b="1" dirty="0">
                <a:latin typeface="Arial"/>
                <a:cs typeface="Arial"/>
              </a:rPr>
            </a:br>
            <a:r>
              <a:rPr lang="en-US" sz="1800" b="1" dirty="0" err="1">
                <a:latin typeface="Arial"/>
                <a:cs typeface="Arial"/>
              </a:rPr>
              <a:t>Sweetcandles</a:t>
            </a:r>
            <a:r>
              <a:rPr lang="en-US" sz="1800" b="1" dirty="0">
                <a:latin typeface="Arial"/>
                <a:cs typeface="Arial"/>
              </a:rPr>
              <a:t>: A Business Plan for a Sustainable Handcrafted Candle Start-Up in the UK</a:t>
            </a:r>
            <a:endParaRPr lang="en-GB" sz="1800" b="1">
              <a:latin typeface="Arial"/>
              <a:cs typeface="Arial"/>
            </a:endParaRP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EBC946B0-7745-41E6-BAE5-AFDD5497D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009" y="3526496"/>
            <a:ext cx="3023617" cy="0"/>
          </a:xfrm>
          <a:prstGeom prst="line">
            <a:avLst/>
          </a:prstGeom>
          <a:ln w="31750">
            <a:solidFill>
              <a:srgbClr val="4C7177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CB65F4BC-C631-D0F6-175D-1C18DD1258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5695" y="3531204"/>
            <a:ext cx="3026557" cy="1603844"/>
          </a:xfrm>
        </p:spPr>
        <p:txBody>
          <a:bodyPr vert="horz" lIns="91440" tIns="91440" rIns="91440" bIns="91440" rtlCol="0" anchor="t">
            <a:normAutofit fontScale="92500" lnSpcReduction="20000"/>
          </a:bodyPr>
          <a:lstStyle/>
          <a:p>
            <a:r>
              <a:rPr lang="en-GB" sz="1600" dirty="0">
                <a:latin typeface="Arial"/>
                <a:cs typeface="Arial"/>
              </a:rPr>
              <a:t>Student Name: </a:t>
            </a:r>
            <a:r>
              <a:rPr lang="en-GB" sz="1600" dirty="0" err="1">
                <a:latin typeface="Arial"/>
                <a:cs typeface="Arial"/>
              </a:rPr>
              <a:t>marinela</a:t>
            </a:r>
            <a:r>
              <a:rPr lang="en-GB" sz="1600" dirty="0">
                <a:latin typeface="Arial"/>
                <a:cs typeface="Arial"/>
              </a:rPr>
              <a:t> </a:t>
            </a:r>
            <a:r>
              <a:rPr lang="en-GB" sz="1600" dirty="0" err="1">
                <a:latin typeface="Arial"/>
                <a:cs typeface="Arial"/>
              </a:rPr>
              <a:t>valentina</a:t>
            </a:r>
            <a:r>
              <a:rPr lang="en-GB" sz="1600" dirty="0">
                <a:latin typeface="Arial"/>
                <a:cs typeface="Arial"/>
              </a:rPr>
              <a:t>  </a:t>
            </a:r>
            <a:r>
              <a:rPr lang="en-GB" sz="1600" dirty="0" err="1">
                <a:latin typeface="Arial"/>
                <a:cs typeface="Arial"/>
              </a:rPr>
              <a:t>pana</a:t>
            </a:r>
            <a:r>
              <a:rPr lang="en-GB" sz="1600" dirty="0">
                <a:latin typeface="Arial"/>
                <a:cs typeface="Arial"/>
              </a:rPr>
              <a:t> </a:t>
            </a:r>
          </a:p>
          <a:p>
            <a:r>
              <a:rPr lang="en-GB" sz="1600">
                <a:latin typeface="Arial"/>
                <a:cs typeface="Arial"/>
              </a:rPr>
              <a:t>Student ID:2238837</a:t>
            </a:r>
            <a:endParaRPr lang="en-GB" sz="1600" dirty="0">
              <a:latin typeface="Arial"/>
              <a:cs typeface="Arial"/>
            </a:endParaRPr>
          </a:p>
          <a:p>
            <a:r>
              <a:rPr lang="en-GB" sz="1600" dirty="0">
                <a:latin typeface="Arial"/>
                <a:cs typeface="Arial"/>
              </a:rPr>
              <a:t>Lecturer: </a:t>
            </a:r>
            <a:r>
              <a:rPr lang="en-GB" sz="1600" dirty="0" err="1">
                <a:latin typeface="Arial"/>
                <a:cs typeface="Arial"/>
              </a:rPr>
              <a:t>Fouziya</a:t>
            </a:r>
            <a:r>
              <a:rPr lang="en-GB" sz="1600" dirty="0">
                <a:latin typeface="Arial"/>
                <a:cs typeface="Arial"/>
              </a:rPr>
              <a:t> Farheen</a:t>
            </a:r>
          </a:p>
        </p:txBody>
      </p:sp>
      <p:grpSp>
        <p:nvGrpSpPr>
          <p:cNvPr id="77" name="Group 76">
            <a:extLst>
              <a:ext uri="{FF2B5EF4-FFF2-40B4-BE49-F238E27FC236}">
                <a16:creationId xmlns:a16="http://schemas.microsoft.com/office/drawing/2014/main" id="{0BC1ECB7-20DA-4F86-BF6E-A80819571E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90638" y="482171"/>
            <a:ext cx="7560115" cy="5149101"/>
            <a:chOff x="7463258" y="583365"/>
            <a:chExt cx="7560115" cy="5181928"/>
          </a:xfrm>
        </p:grpSpPr>
        <p:sp>
          <p:nvSpPr>
            <p:cNvPr id="78" name="Rectangle 77">
              <a:extLst>
                <a:ext uri="{FF2B5EF4-FFF2-40B4-BE49-F238E27FC236}">
                  <a16:creationId xmlns:a16="http://schemas.microsoft.com/office/drawing/2014/main" id="{E95C3D3D-B3EC-4A69-9ED1-726C11E11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8" y="583365"/>
              <a:ext cx="7560115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Rectangle 78">
              <a:extLst>
                <a:ext uri="{FF2B5EF4-FFF2-40B4-BE49-F238E27FC236}">
                  <a16:creationId xmlns:a16="http://schemas.microsoft.com/office/drawing/2014/main" id="{5A4E359F-DA03-4F87-86A9-EF1F3ABE62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7" y="915807"/>
              <a:ext cx="69282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>
            <a:extLst>
              <a:ext uri="{FF2B5EF4-FFF2-40B4-BE49-F238E27FC236}">
                <a16:creationId xmlns:a16="http://schemas.microsoft.com/office/drawing/2014/main" id="{B05B6344-F978-4FFD-DAED-57A4BB3C80D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143" r="3" b="1089"/>
          <a:stretch>
            <a:fillRect/>
          </a:stretch>
        </p:blipFill>
        <p:spPr>
          <a:xfrm>
            <a:off x="4631115" y="1116345"/>
            <a:ext cx="3059596" cy="386617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3A6BD3D-D9F3-BE20-70C7-FEE3B057C8A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0430" b="9078"/>
          <a:stretch>
            <a:fillRect/>
          </a:stretch>
        </p:blipFill>
        <p:spPr>
          <a:xfrm>
            <a:off x="7848492" y="1116345"/>
            <a:ext cx="3059596" cy="1850790"/>
          </a:xfrm>
          <a:prstGeom prst="rect">
            <a:avLst/>
          </a:prstGeom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306621C7-1C01-4887-8FF6-6C8B3B1C18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49165" y="3131727"/>
            <a:ext cx="3058922" cy="1850789"/>
          </a:xfrm>
          <a:prstGeom prst="rect">
            <a:avLst/>
          </a:prstGeom>
          <a:solidFill>
            <a:srgbClr val="4C717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The image shows a beautifully wrapped box with a blue, pink, and white floral patterned paper, containing two delicate blue flowers.&#10;&#10;AI-generated content may be incorrect.">
            <a:extLst>
              <a:ext uri="{FF2B5EF4-FFF2-40B4-BE49-F238E27FC236}">
                <a16:creationId xmlns:a16="http://schemas.microsoft.com/office/drawing/2014/main" id="{204A5C6B-BA82-2201-6F2A-7ACAAB1C5A1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582" r="-4" b="9911"/>
          <a:stretch>
            <a:fillRect/>
          </a:stretch>
        </p:blipFill>
        <p:spPr>
          <a:xfrm>
            <a:off x="7849165" y="3131727"/>
            <a:ext cx="3058922" cy="1850789"/>
          </a:xfrm>
          <a:prstGeom prst="rect">
            <a:avLst/>
          </a:prstGeom>
        </p:spPr>
      </p:pic>
      <p:pic>
        <p:nvPicPr>
          <p:cNvPr id="83" name="Picture 82">
            <a:extLst>
              <a:ext uri="{FF2B5EF4-FFF2-40B4-BE49-F238E27FC236}">
                <a16:creationId xmlns:a16="http://schemas.microsoft.com/office/drawing/2014/main" id="{841B993D-9A4D-4BD4-BCD4-33DBB6960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95" name="Straight Connector 94">
            <a:extLst>
              <a:ext uri="{FF2B5EF4-FFF2-40B4-BE49-F238E27FC236}">
                <a16:creationId xmlns:a16="http://schemas.microsoft.com/office/drawing/2014/main" id="{40AF9CA0-8336-4983-BFA8-5864652C9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76D9CDB0-CE90-CDBC-2A27-B03D9FD1CCF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048" y="153510"/>
            <a:ext cx="2677439" cy="966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641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6912C2-F692-DAB3-720F-5D9B70444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8429" y="2303047"/>
            <a:ext cx="3585243" cy="2674198"/>
          </a:xfrm>
        </p:spPr>
        <p:txBody>
          <a:bodyPr anchor="t">
            <a:normAutofit/>
          </a:bodyPr>
          <a:lstStyle/>
          <a:p>
            <a:r>
              <a:rPr lang="en-GB" sz="3000" dirty="0">
                <a:latin typeface="Arial"/>
                <a:cs typeface="Arial"/>
              </a:rPr>
              <a:t>Introduction to </a:t>
            </a:r>
            <a:r>
              <a:rPr lang="en-GB" sz="3000">
                <a:latin typeface="Arial"/>
                <a:cs typeface="Arial"/>
              </a:rPr>
              <a:t>Sweet candles</a:t>
            </a:r>
            <a:endParaRPr lang="en-GB" sz="3000" dirty="0">
              <a:latin typeface="Arial"/>
              <a:cs typeface="Arial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6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10CE57DC-0698-46AF-D911-9E192370EA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7989673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754876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CD3172-D0C3-41A7-7B58-0F2AAEA916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122CC-37EE-2F85-84FE-6F1EC0E74B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Products and Services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A1942ABD-B893-1831-1720-64868D75BBA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51579" y="2015732"/>
          <a:ext cx="9603275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20575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1CA61C-8376-6AB8-6B90-D7BDDB9F66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FBA3B-2EDE-F420-A4D7-2349F2BEF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Business Objectives</a:t>
            </a:r>
            <a:endParaRPr lang="en-GB" dirty="0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A682A216-CC24-47B8-88BB-86D87A81D9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81651"/>
              </p:ext>
            </p:extLst>
          </p:nvPr>
        </p:nvGraphicFramePr>
        <p:xfrm>
          <a:off x="244871" y="2105673"/>
          <a:ext cx="11649824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871267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BEAABD-DB56-4720-CBBB-7B02021F59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GB" dirty="0"/>
              <a:t>Unique Selling Point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5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8" name="Rectangle 1">
            <a:extLst>
              <a:ext uri="{FF2B5EF4-FFF2-40B4-BE49-F238E27FC236}">
                <a16:creationId xmlns:a16="http://schemas.microsoft.com/office/drawing/2014/main" id="{78D3DCCD-C4AC-43B3-4015-D20D4F7DCB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9429824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647522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8E7A6F0-5CD3-481E-B0F2-E7F99FE67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11290DF-4975-4FCD-8B8D-BBC86B836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3F06E9-B53C-74C0-77A7-4FB3AF977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612" y="1138228"/>
            <a:ext cx="3793685" cy="3858767"/>
          </a:xfrm>
        </p:spPr>
        <p:txBody>
          <a:bodyPr anchor="ctr">
            <a:normAutofit/>
          </a:bodyPr>
          <a:lstStyle/>
          <a:p>
            <a:r>
              <a:rPr lang="en-GB" sz="3600"/>
              <a:t>PESTEL Analysis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57CA18A-A333-4DCB-842B-76827D2EC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00021" y="638300"/>
            <a:ext cx="6409605" cy="4858625"/>
            <a:chOff x="7807230" y="2012810"/>
            <a:chExt cx="3251252" cy="3459865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E785FC3-CE7B-46F8-8C7A-EBBF001ED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75069D9A-30C7-4159-880C-DD2BDC5100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D9FE1511-6E1B-4F0E-8FF0-958527181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9891" y="973636"/>
            <a:ext cx="5769864" cy="4187952"/>
          </a:xfrm>
          <a:prstGeom prst="rect">
            <a:avLst/>
          </a:prstGeom>
          <a:solidFill>
            <a:srgbClr val="FFFFFF"/>
          </a:solidFill>
          <a:ln w="6350">
            <a:solidFill>
              <a:srgbClr val="DFDB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2B65515-8D3D-293A-8619-D7EB2860F92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584483" y="1138228"/>
            <a:ext cx="5440680" cy="385876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/>
                <a:cs typeface="Arial"/>
              </a:rPr>
              <a:t>Political: Government Start Up Loans and </a:t>
            </a:r>
            <a:r>
              <a:rPr lang="en-US" altLang="en-US" sz="1600">
                <a:solidFill>
                  <a:srgbClr val="000000"/>
                </a:solidFill>
                <a:latin typeface="Arial"/>
                <a:cs typeface="Arial"/>
              </a:rPr>
              <a:t>favorable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/>
                <a:cs typeface="Arial"/>
              </a:rPr>
              <a:t> VAT thresholds support market entry </a:t>
            </a:r>
            <a:endParaRPr lang="en-US" altLang="en-US" sz="16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/>
              <a:cs typeface="Arial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/>
                <a:cs typeface="Arial"/>
              </a:rPr>
              <a:t>Economic: scented candles remain a resilient affordable luxury category (Burns, 2022) </a:t>
            </a:r>
            <a:endParaRPr lang="en-US" altLang="en-US" sz="16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/>
              <a:cs typeface="Arial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Social: rising wellness and sustainability trends drive demand for natural candles (Persistence Market Research, 2023)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Technological: Shopify and Etsy enable low-cost access to national markets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/>
                <a:cs typeface="Arial"/>
              </a:rPr>
              <a:t>Environmental/Legal: CLP labelling compliance and Consumer Rights Act 2015 adherence required </a:t>
            </a:r>
            <a:endParaRPr lang="en-US" altLang="en-US" sz="16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/>
              <a:cs typeface="Arial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025CEF6D-5E98-4B5C-A10F-7459C1EEF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5C73161-1E4E-4E6A-91B2-E885CF8FF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03037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B34560-6344-6F16-F004-71D6C971E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GB" dirty="0"/>
              <a:t>SWOT Analysis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6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7220149C-7414-50D0-E3F4-622FA38F2B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2103367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12195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200C39-CCB5-9B0F-E1BB-549B2615B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US" dirty="0">
                <a:latin typeface="Arial"/>
                <a:cs typeface="Arial"/>
              </a:rPr>
              <a:t>Market Segmentation and Target Customers</a:t>
            </a:r>
            <a:endParaRPr lang="en-GB" dirty="0">
              <a:latin typeface="Arial"/>
              <a:cs typeface="Arial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6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65310931-8DD2-694C-F3FC-8C09C18F08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6235987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691254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21A4066-B261-49FE-952E-A0FE3EE75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381B4579-E2EA-4BD7-94FF-0A0BEE135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D909ED9-E65E-143C-301D-3E93E6CA3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741890"/>
            <a:ext cx="3540595" cy="1028359"/>
          </a:xfrm>
        </p:spPr>
        <p:txBody>
          <a:bodyPr>
            <a:normAutofit/>
          </a:bodyPr>
          <a:lstStyle/>
          <a:p>
            <a:r>
              <a:rPr lang="en-GB" dirty="0"/>
              <a:t>The 4Ps of Marketing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1958111-BC13-4D45-AB27-0C2C83F9B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08E16-F2D9-2740-A939-1C392E3F93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129" y="2015732"/>
            <a:ext cx="4810440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>
                <a:latin typeface="Arial"/>
                <a:cs typeface="Arial"/>
              </a:rPr>
              <a:t>Product: signature, seasonal, and custom candles in recycled packaging</a:t>
            </a:r>
          </a:p>
          <a:p>
            <a:pPr>
              <a:lnSpc>
                <a:spcPct val="110000"/>
              </a:lnSpc>
            </a:pPr>
            <a:r>
              <a:rPr lang="en-GB" sz="1400">
                <a:latin typeface="Arial"/>
                <a:cs typeface="Arial"/>
              </a:rPr>
              <a:t>Price: standard £12-£18, personalised £16-£24, gift sets £30-£45</a:t>
            </a:r>
          </a:p>
          <a:p>
            <a:pPr>
              <a:lnSpc>
                <a:spcPct val="110000"/>
              </a:lnSpc>
            </a:pPr>
            <a:r>
              <a:rPr lang="en-GB" sz="1400">
                <a:latin typeface="Arial"/>
                <a:cs typeface="Arial"/>
              </a:rPr>
              <a:t>Place: own website, Etsy, Not On The High Street, craft markets, boutique partnerships (Chaffey and Smith, 2022)</a:t>
            </a:r>
          </a:p>
          <a:p>
            <a:pPr>
              <a:lnSpc>
                <a:spcPct val="110000"/>
              </a:lnSpc>
            </a:pPr>
            <a:r>
              <a:rPr lang="en-GB" sz="1400">
                <a:latin typeface="Arial"/>
                <a:cs typeface="Arial"/>
              </a:rPr>
              <a:t>Promotion: Instagram, TikTok, email marketing, micro-influencer collaborations</a:t>
            </a:r>
          </a:p>
          <a:p>
            <a:pPr>
              <a:lnSpc>
                <a:spcPct val="110000"/>
              </a:lnSpc>
            </a:pPr>
            <a:r>
              <a:rPr lang="en-GB" sz="1400">
                <a:latin typeface="Arial"/>
                <a:cs typeface="Arial"/>
              </a:rPr>
              <a:t>Multi-channel distribution strengthens visibility and customer engagement (Saura, Palacios-Marques and Ribeiro-Soriano, 2023)</a:t>
            </a:r>
          </a:p>
          <a:p>
            <a:pPr>
              <a:lnSpc>
                <a:spcPct val="110000"/>
              </a:lnSpc>
            </a:pPr>
            <a:endParaRPr lang="en-GB" sz="130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82188758-E18A-4CE5-9D03-F4BF5D8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46003" y="583365"/>
            <a:chExt cx="6091790" cy="5181928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821513DD-C15F-4381-AEA6-ED9E5E218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46003" y="583365"/>
              <a:ext cx="609179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CED2DE01-7F43-4858-85FC-27022DA78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64828" y="915807"/>
              <a:ext cx="54617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Pink boxes wrapped with ribbon">
            <a:extLst>
              <a:ext uri="{FF2B5EF4-FFF2-40B4-BE49-F238E27FC236}">
                <a16:creationId xmlns:a16="http://schemas.microsoft.com/office/drawing/2014/main" id="{1C56C6D3-5857-AB3A-AF7D-648254B1FE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755"/>
          <a:stretch>
            <a:fillRect/>
          </a:stretch>
        </p:blipFill>
        <p:spPr>
          <a:xfrm>
            <a:off x="5979105" y="1116345"/>
            <a:ext cx="4936372" cy="3866172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D42F4933-2ECF-4EE5-BCE4-F19E3CA60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C6FAC23C-014D-4AC5-AD1B-36F7D0E7E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95038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2B1DE-CF49-3060-682A-CBE94BE88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dirty="0"/>
              <a:t>Legal Structure, Management and Funding</a:t>
            </a:r>
            <a:endParaRPr lang="en-GB" dirty="0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3D0E27B3-AB6E-FB40-4E16-67242EE3C3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238404"/>
              </p:ext>
            </p:extLst>
          </p:nvPr>
        </p:nvGraphicFramePr>
        <p:xfrm>
          <a:off x="1450975" y="2340435"/>
          <a:ext cx="9604375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89226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47747A-3DA3-1B77-F4D4-4C7B1AFE5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GB" dirty="0"/>
              <a:t>Conclusion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6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E5FE95DD-C1EF-16A2-5B36-9E7EF93C0F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1640711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582466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216D9FD-860F-4F5C-8D9B-CE7002071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0BEF2E-FBA0-4B3A-563F-538602E52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2651" y="977028"/>
            <a:ext cx="3333410" cy="5237503"/>
          </a:xfrm>
        </p:spPr>
        <p:txBody>
          <a:bodyPr anchor="ctr">
            <a:normAutofit/>
          </a:bodyPr>
          <a:lstStyle/>
          <a:p>
            <a:r>
              <a:rPr lang="en-GB" dirty="0"/>
              <a:t>Reference list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074069-7026-466C-B495-20FB9578C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3993" y="0"/>
            <a:ext cx="7538007" cy="6858000"/>
          </a:xfrm>
          <a:prstGeom prst="rect">
            <a:avLst/>
          </a:prstGeom>
          <a:solidFill>
            <a:schemeClr val="tx2"/>
          </a:solidFill>
          <a:ln w="63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1685D80-4D5A-471F-9215-651424F47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3787" y="0"/>
            <a:ext cx="16459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DA0E50D-D205-6FD9-BC09-DB1BC7B138A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791954" y="977029"/>
            <a:ext cx="5428789" cy="523750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Albats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, E.,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Podmetina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, D. and Vanhaverbeke, W. (2021) 'Open innovation in SMEs: a process view towards business model innovation', Journal of Small Business Management, 61(6), pp. 2519-2560.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https://www.tandfonline.com/doi/full/10.1080/00472778.2021.1913595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 (Accessed: 22 February 2026).</a:t>
            </a:r>
          </a:p>
          <a:p>
            <a:pPr mar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Burns, P. (2022) Entrepreneurship and Small Business: Start-up, Growth and Maturity. 5th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edn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. London: Red Globe Press.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https://www.amazon.co.uk/Entrepreneurship-Small-Business-Start-up-Maturity/dp/1352012499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 (Accessed: </a:t>
            </a:r>
            <a:r>
              <a:rPr lang="en-US" altLang="en-US" sz="800" dirty="0">
                <a:solidFill>
                  <a:schemeClr val="bg1"/>
                </a:solidFill>
                <a:latin typeface="Arial"/>
                <a:cs typeface="Arial"/>
              </a:rPr>
              <a:t>27 February 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2026).</a:t>
            </a:r>
            <a:endParaRPr lang="en-US" altLang="en-US" sz="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/>
              <a:cs typeface="Arial"/>
            </a:endParaRPr>
          </a:p>
          <a:p>
            <a:pPr mar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Chaffey, D. and Smith, P.R. (2022) Digital Marketing Excellence: Planning, Optimizing and Integrating Online Marketing. 6th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edn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. London: Routledge.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https://www.routledge.com/Digital-Marketing-Excellence-Planning-Optimizing-and-Integrating-Online-Marketing/Smith/p/book/9780367444754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 (Accessed: </a:t>
            </a:r>
            <a:r>
              <a:rPr lang="en-US" altLang="en-US" sz="800" dirty="0">
                <a:solidFill>
                  <a:schemeClr val="bg1"/>
                </a:solidFill>
                <a:latin typeface="Arial"/>
                <a:cs typeface="Arial"/>
              </a:rPr>
              <a:t>2 March 2026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).</a:t>
            </a:r>
            <a:endParaRPr lang="en-US" altLang="en-US" sz="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/>
              <a:cs typeface="Arial"/>
            </a:endParaRPr>
          </a:p>
          <a:p>
            <a:pPr mar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Grand View Research (2023) Candle Market Size, Share and Growth: Industry Report, 2033.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https://www.grandviewresearch.com/industry-analysis/candles-market</a:t>
            </a: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 (Accessed: </a:t>
            </a:r>
            <a:r>
              <a:rPr lang="en-US" altLang="en-US" sz="800">
                <a:solidFill>
                  <a:schemeClr val="bg1"/>
                </a:solidFill>
                <a:latin typeface="Arial"/>
                <a:cs typeface="Arial"/>
              </a:rPr>
              <a:t>2 March  </a:t>
            </a: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2026).</a:t>
            </a:r>
            <a:endParaRPr lang="en-US" altLang="en-US" sz="8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/>
              <a:cs typeface="Arial"/>
            </a:endParaRPr>
          </a:p>
          <a:p>
            <a:pPr mar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Kotler, P. and Armstrong, G. (2023) Principles of Marketing, Global Edition. 19th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edn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. Harlow: Pearson.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https://www.pearson.com/en-gb/subject-catalog/p/principles-of-marketing-global-edition/P200000010013/9781292449401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 (Accessed: </a:t>
            </a:r>
            <a:r>
              <a:rPr lang="en-US" altLang="en-US" sz="800" dirty="0">
                <a:solidFill>
                  <a:schemeClr val="bg1"/>
                </a:solidFill>
                <a:latin typeface="Arial"/>
                <a:cs typeface="Arial"/>
              </a:rPr>
              <a:t>6 March  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2026).</a:t>
            </a:r>
            <a:endParaRPr lang="en-US" altLang="en-US" sz="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/>
              <a:cs typeface="Arial"/>
            </a:endParaRPr>
          </a:p>
          <a:p>
            <a:pPr mar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</a:pP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Nuseir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, M. and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Refae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, G.E. (2022) 'The effect of digital marketing capabilities on business performance enhancement: mediating the role of customer relationship management', International Journal of Data and Network Science, 6(2), pp. 295-304.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http://www.growingscience.com/ijdns/Vol6/ijdnsv6n2p295.pdf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 (Accessed: </a:t>
            </a:r>
            <a:r>
              <a:rPr lang="en-US" altLang="en-US" sz="800" dirty="0">
                <a:solidFill>
                  <a:schemeClr val="bg1"/>
                </a:solidFill>
                <a:latin typeface="Arial"/>
                <a:cs typeface="Arial"/>
              </a:rPr>
              <a:t>10 March  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2026).</a:t>
            </a:r>
            <a:endParaRPr lang="en-US" altLang="en-US" sz="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/>
              <a:cs typeface="Arial"/>
            </a:endParaRPr>
          </a:p>
          <a:p>
            <a:pPr mar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Persistence Market Research (2023) Candles Market Size, Share and Growth Analysis Report, 2031.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https://www.persistencemarketresearch.com/market-research/candles-market.asp</a:t>
            </a: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 (Accessed: </a:t>
            </a:r>
            <a:r>
              <a:rPr lang="en-US" altLang="en-US" sz="800">
                <a:solidFill>
                  <a:schemeClr val="bg1"/>
                </a:solidFill>
                <a:latin typeface="Arial"/>
                <a:cs typeface="Arial"/>
              </a:rPr>
              <a:t>10 March  </a:t>
            </a: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2026).</a:t>
            </a:r>
            <a:endParaRPr lang="en-US" altLang="en-US" sz="8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/>
              <a:cs typeface="Arial"/>
            </a:endParaRPr>
          </a:p>
          <a:p>
            <a:pPr mar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Rizvanovic, B., Zutshi, A., Grilo, A. and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Nodehi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, T. (2023) 'Linking the potentials of extended digital marketing impact and start-up growth: developing a macro-dynamic framework of start-up growth drivers supported by digital marketing', Technological Forecasting and Social Change, 186, 122128.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https://www.sciencedirect.com/science/article/pii/S0040162522006497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 (Accessed: </a:t>
            </a:r>
            <a:r>
              <a:rPr lang="en-US" altLang="en-US" sz="800" dirty="0">
                <a:solidFill>
                  <a:schemeClr val="bg1"/>
                </a:solidFill>
                <a:latin typeface="Arial"/>
                <a:cs typeface="Arial"/>
              </a:rPr>
              <a:t>4 March  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2026).</a:t>
            </a:r>
            <a:endParaRPr lang="en-US" altLang="en-US" sz="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/>
              <a:cs typeface="Arial"/>
            </a:endParaRPr>
          </a:p>
          <a:p>
            <a:pPr mar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Saura, J.R., Palacios-Marques, D. and Ribeiro-Soriano, D. (2023) 'Digital marketing in SMEs via data-driven strategies: reviewing the current state of research', Journal of Small Business Management, 61(3), pp. 1278-1313.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https://www.tandfonline.com/doi/full/10.1080/00472778.2021.1955127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 (Accessed: </a:t>
            </a:r>
            <a:r>
              <a:rPr lang="en-US" altLang="en-US" sz="800" dirty="0">
                <a:solidFill>
                  <a:schemeClr val="bg1"/>
                </a:solidFill>
                <a:latin typeface="Arial"/>
                <a:cs typeface="Arial"/>
              </a:rPr>
              <a:t>7 March 2026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).</a:t>
            </a:r>
            <a:endParaRPr lang="en-US" altLang="en-US" sz="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/>
              <a:cs typeface="Arial"/>
            </a:endParaRPr>
          </a:p>
          <a:p>
            <a:pPr mar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Stokes, D. and Wilson, N. (2021) Small Business Management and Entrepreneurship. 8th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edn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. Andover: Cengage Learning EMEA.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https://www.cengage.co.uk/books/9781473773899/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 (Accessed: </a:t>
            </a:r>
            <a:r>
              <a:rPr lang="en-US" altLang="en-US" sz="800" dirty="0">
                <a:solidFill>
                  <a:schemeClr val="bg1"/>
                </a:solidFill>
                <a:latin typeface="Arial"/>
                <a:cs typeface="Arial"/>
              </a:rPr>
              <a:t>9 March  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2026).</a:t>
            </a:r>
            <a:endParaRPr lang="en-US" altLang="en-US" sz="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/>
              <a:cs typeface="Arial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6858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1289</Words>
  <Application>Microsoft Office PowerPoint</Application>
  <PresentationFormat>Widescreen</PresentationFormat>
  <Paragraphs>75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Gallery</vt:lpstr>
      <vt:lpstr>  entrepreneurship LCBB5013  Sweetcandles: A Business Plan for a Sustainable Handcrafted Candle Start-Up in the UK</vt:lpstr>
      <vt:lpstr>Introduction to Sweet candles</vt:lpstr>
      <vt:lpstr>Products and Services</vt:lpstr>
      <vt:lpstr>Business Objectives</vt:lpstr>
      <vt:lpstr>Unique Selling Point</vt:lpstr>
      <vt:lpstr>PESTEL Analysis</vt:lpstr>
      <vt:lpstr>SWOT Analysis</vt:lpstr>
      <vt:lpstr>Market Segmentation and Target Customers</vt:lpstr>
      <vt:lpstr>The 4Ps of Marketing</vt:lpstr>
      <vt:lpstr>Legal Structure, Management and Funding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student student</dc:creator>
  <cp:lastModifiedBy>student student</cp:lastModifiedBy>
  <cp:revision>111</cp:revision>
  <dcterms:created xsi:type="dcterms:W3CDTF">2026-02-24T22:28:20Z</dcterms:created>
  <dcterms:modified xsi:type="dcterms:W3CDTF">2026-03-10T17:32:09Z</dcterms:modified>
</cp:coreProperties>
</file>