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58" r:id="rId3"/>
    <p:sldId id="261" r:id="rId4"/>
    <p:sldId id="267" r:id="rId5"/>
    <p:sldId id="262" r:id="rId6"/>
    <p:sldId id="264" r:id="rId7"/>
    <p:sldId id="265" r:id="rId8"/>
    <p:sldId id="269" r:id="rId9"/>
    <p:sldId id="272" r:id="rId10"/>
    <p:sldId id="266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8F86A7C-A1F8-4497-974E-899D568724F0}" type="doc">
      <dgm:prSet loTypeId="urn:microsoft.com/office/officeart/2005/8/layout/vList2" loCatId="list" qsTypeId="urn:microsoft.com/office/officeart/2005/8/quickstyle/simple3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5DC39754-9545-44BC-9656-35A9B7CEAC0E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Born on the 2</a:t>
          </a:r>
          <a:r>
            <a:rPr lang="en-GB" baseline="30000" dirty="0">
              <a:latin typeface="Arial" panose="020B0604020202020204" pitchFamily="34" charset="0"/>
              <a:cs typeface="Arial" panose="020B0604020202020204" pitchFamily="34" charset="0"/>
            </a:rPr>
            <a:t>nd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 of October 1452 at Fotheringhay Castle in Northamptonshire, youngest son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4B908CA-6F10-42F8-A5AD-74235D47EAA9}" type="parTrans" cxnId="{AD7827D9-9711-4874-8178-9F5A9CA76F25}">
      <dgm:prSet/>
      <dgm:spPr/>
      <dgm:t>
        <a:bodyPr/>
        <a:lstStyle/>
        <a:p>
          <a:endParaRPr lang="en-US"/>
        </a:p>
      </dgm:t>
    </dgm:pt>
    <dgm:pt modelId="{EC842B22-6BE6-494F-BC7E-713521202D50}" type="sibTrans" cxnId="{AD7827D9-9711-4874-8178-9F5A9CA76F25}">
      <dgm:prSet/>
      <dgm:spPr/>
      <dgm:t>
        <a:bodyPr/>
        <a:lstStyle/>
        <a:p>
          <a:endParaRPr lang="en-US"/>
        </a:p>
      </dgm:t>
    </dgm:pt>
    <dgm:pt modelId="{5604A393-26B5-4747-B60F-0528D0120040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Father – Richard, 3</a:t>
          </a:r>
          <a:r>
            <a:rPr lang="en-GB" baseline="30000" dirty="0">
              <a:latin typeface="Arial" panose="020B0604020202020204" pitchFamily="34" charset="0"/>
              <a:cs typeface="Arial" panose="020B0604020202020204" pitchFamily="34" charset="0"/>
            </a:rPr>
            <a:t>rd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 Duke of York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D8C7608-856B-41F5-993D-0D20C445FA09}" type="parTrans" cxnId="{73A9470B-DB60-47F0-BB7C-192AAE0AD073}">
      <dgm:prSet/>
      <dgm:spPr/>
      <dgm:t>
        <a:bodyPr/>
        <a:lstStyle/>
        <a:p>
          <a:endParaRPr lang="en-US"/>
        </a:p>
      </dgm:t>
    </dgm:pt>
    <dgm:pt modelId="{B7AA789C-C6EB-4CF7-9125-02F56EADD8FE}" type="sibTrans" cxnId="{73A9470B-DB60-47F0-BB7C-192AAE0AD073}">
      <dgm:prSet/>
      <dgm:spPr/>
      <dgm:t>
        <a:bodyPr/>
        <a:lstStyle/>
        <a:p>
          <a:endParaRPr lang="en-US"/>
        </a:p>
      </dgm:t>
    </dgm:pt>
    <dgm:pt modelId="{CDD632CB-D61F-4E44-86F9-911620DD329C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Mother – Cecily Neville, daughter of the ‘’Kingmaker’’ The Earl of Warwick, Richard Neville (Lancastrian)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AB20A7F-3192-484F-97C5-666297E48971}" type="parTrans" cxnId="{1D0A25F0-A842-43AC-89F9-98A56778572F}">
      <dgm:prSet/>
      <dgm:spPr/>
      <dgm:t>
        <a:bodyPr/>
        <a:lstStyle/>
        <a:p>
          <a:endParaRPr lang="en-US"/>
        </a:p>
      </dgm:t>
    </dgm:pt>
    <dgm:pt modelId="{03C70FBC-23E0-4386-8B9F-01F856E1F501}" type="sibTrans" cxnId="{1D0A25F0-A842-43AC-89F9-98A56778572F}">
      <dgm:prSet/>
      <dgm:spPr/>
      <dgm:t>
        <a:bodyPr/>
        <a:lstStyle/>
        <a:p>
          <a:endParaRPr lang="en-US"/>
        </a:p>
      </dgm:t>
    </dgm:pt>
    <dgm:pt modelId="{74C1E240-DD11-47C6-A02B-978CC7360C1B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Brother – King Edward  – King from 1461 to 1470 and 1471 to 1483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1D3A695-493B-4C80-B783-5297F0EE3A0E}" type="parTrans" cxnId="{CAA6BCE8-3E0E-4155-BAA2-CC0AC2D8868E}">
      <dgm:prSet/>
      <dgm:spPr/>
      <dgm:t>
        <a:bodyPr/>
        <a:lstStyle/>
        <a:p>
          <a:endParaRPr lang="en-US"/>
        </a:p>
      </dgm:t>
    </dgm:pt>
    <dgm:pt modelId="{C6D6A947-6C11-4A94-9E2B-87F55DBEB059}" type="sibTrans" cxnId="{CAA6BCE8-3E0E-4155-BAA2-CC0AC2D8868E}">
      <dgm:prSet/>
      <dgm:spPr/>
      <dgm:t>
        <a:bodyPr/>
        <a:lstStyle/>
        <a:p>
          <a:endParaRPr lang="en-US"/>
        </a:p>
      </dgm:t>
    </dgm:pt>
    <dgm:pt modelId="{41D44D15-BA04-4B3F-9E62-ABE953D70BF6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Grandfather – Richard of </a:t>
          </a:r>
          <a:r>
            <a:rPr lang="en-GB" dirty="0" err="1">
              <a:latin typeface="Arial" panose="020B0604020202020204" pitchFamily="34" charset="0"/>
              <a:cs typeface="Arial" panose="020B0604020202020204" pitchFamily="34" charset="0"/>
            </a:rPr>
            <a:t>Conisburgh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, Earl of Cambridge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6225E1B-FD25-4F0B-9050-7EAC5C0CE9EF}" type="parTrans" cxnId="{04FE9962-7A45-4B6F-9BB6-246E7A6CBFEA}">
      <dgm:prSet/>
      <dgm:spPr/>
      <dgm:t>
        <a:bodyPr/>
        <a:lstStyle/>
        <a:p>
          <a:endParaRPr lang="en-US"/>
        </a:p>
      </dgm:t>
    </dgm:pt>
    <dgm:pt modelId="{22F91EF0-5E98-4E74-B468-EE5A9AC5DCAC}" type="sibTrans" cxnId="{04FE9962-7A45-4B6F-9BB6-246E7A6CBFEA}">
      <dgm:prSet/>
      <dgm:spPr/>
      <dgm:t>
        <a:bodyPr/>
        <a:lstStyle/>
        <a:p>
          <a:endParaRPr lang="en-US"/>
        </a:p>
      </dgm:t>
    </dgm:pt>
    <dgm:pt modelId="{1762FA20-F426-44F8-88C3-514BB2CCABBA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Gt </a:t>
          </a:r>
          <a:r>
            <a:rPr lang="en-GB" dirty="0" err="1">
              <a:latin typeface="Arial" panose="020B0604020202020204" pitchFamily="34" charset="0"/>
              <a:cs typeface="Arial" panose="020B0604020202020204" pitchFamily="34" charset="0"/>
            </a:rPr>
            <a:t>Gt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dirty="0" err="1">
              <a:latin typeface="Arial" panose="020B0604020202020204" pitchFamily="34" charset="0"/>
              <a:cs typeface="Arial" panose="020B0604020202020204" pitchFamily="34" charset="0"/>
            </a:rPr>
            <a:t>Gt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 Grandfather – King Edward III– King from 1327 to 1377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5B9619D-9B29-42D5-A118-AD48449F6C0D}" type="parTrans" cxnId="{12485127-DE7F-4076-9032-117B19545952}">
      <dgm:prSet/>
      <dgm:spPr/>
      <dgm:t>
        <a:bodyPr/>
        <a:lstStyle/>
        <a:p>
          <a:endParaRPr lang="en-US"/>
        </a:p>
      </dgm:t>
    </dgm:pt>
    <dgm:pt modelId="{2F9EE2F8-1AA3-466C-AD35-8D86D7F1126C}" type="sibTrans" cxnId="{12485127-DE7F-4076-9032-117B19545952}">
      <dgm:prSet/>
      <dgm:spPr/>
      <dgm:t>
        <a:bodyPr/>
        <a:lstStyle/>
        <a:p>
          <a:endParaRPr lang="en-US"/>
        </a:p>
      </dgm:t>
    </dgm:pt>
    <dgm:pt modelId="{97B6D028-E5A6-4989-B83E-0DBC570E80D0}" type="pres">
      <dgm:prSet presAssocID="{88F86A7C-A1F8-4497-974E-899D568724F0}" presName="linear" presStyleCnt="0">
        <dgm:presLayoutVars>
          <dgm:animLvl val="lvl"/>
          <dgm:resizeHandles val="exact"/>
        </dgm:presLayoutVars>
      </dgm:prSet>
      <dgm:spPr/>
    </dgm:pt>
    <dgm:pt modelId="{992D6DFA-B931-493F-A537-148B1E727E06}" type="pres">
      <dgm:prSet presAssocID="{5DC39754-9545-44BC-9656-35A9B7CEAC0E}" presName="parentText" presStyleLbl="node1" presStyleIdx="0" presStyleCnt="6" custLinFactNeighborY="64894">
        <dgm:presLayoutVars>
          <dgm:chMax val="0"/>
          <dgm:bulletEnabled val="1"/>
        </dgm:presLayoutVars>
      </dgm:prSet>
      <dgm:spPr/>
    </dgm:pt>
    <dgm:pt modelId="{16374E80-AA1D-4AE1-89EE-63E6AF1CE5DC}" type="pres">
      <dgm:prSet presAssocID="{EC842B22-6BE6-494F-BC7E-713521202D50}" presName="spacer" presStyleCnt="0"/>
      <dgm:spPr/>
    </dgm:pt>
    <dgm:pt modelId="{D1C91561-086C-4051-BF95-1363475D73EA}" type="pres">
      <dgm:prSet presAssocID="{5604A393-26B5-4747-B60F-0528D0120040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7AE8AA9D-21DD-4C6E-9EDC-919BA838A56F}" type="pres">
      <dgm:prSet presAssocID="{B7AA789C-C6EB-4CF7-9125-02F56EADD8FE}" presName="spacer" presStyleCnt="0"/>
      <dgm:spPr/>
    </dgm:pt>
    <dgm:pt modelId="{C39FA32A-4157-4E6E-B4D4-D82C2787427C}" type="pres">
      <dgm:prSet presAssocID="{CDD632CB-D61F-4E44-86F9-911620DD329C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BC8473C9-44B8-4816-9ED3-0A7DE1781CA5}" type="pres">
      <dgm:prSet presAssocID="{03C70FBC-23E0-4386-8B9F-01F856E1F501}" presName="spacer" presStyleCnt="0"/>
      <dgm:spPr/>
    </dgm:pt>
    <dgm:pt modelId="{ED6BE6F6-0BC0-4E35-BAC2-1BC7E786E88C}" type="pres">
      <dgm:prSet presAssocID="{74C1E240-DD11-47C6-A02B-978CC7360C1B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F74E3159-A5B5-44CF-8A1B-8E81A7D8CFAC}" type="pres">
      <dgm:prSet presAssocID="{C6D6A947-6C11-4A94-9E2B-87F55DBEB059}" presName="spacer" presStyleCnt="0"/>
      <dgm:spPr/>
    </dgm:pt>
    <dgm:pt modelId="{F387016E-EE7D-4366-A638-1FD7CB393690}" type="pres">
      <dgm:prSet presAssocID="{41D44D15-BA04-4B3F-9E62-ABE953D70BF6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CE8D1C97-425C-4E21-9D4E-2B811D4F5BFF}" type="pres">
      <dgm:prSet presAssocID="{22F91EF0-5E98-4E74-B468-EE5A9AC5DCAC}" presName="spacer" presStyleCnt="0"/>
      <dgm:spPr/>
    </dgm:pt>
    <dgm:pt modelId="{73E54DB6-6530-41A9-B63A-328DE5E2B45A}" type="pres">
      <dgm:prSet presAssocID="{1762FA20-F426-44F8-88C3-514BB2CCABBA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73A9470B-DB60-47F0-BB7C-192AAE0AD073}" srcId="{88F86A7C-A1F8-4497-974E-899D568724F0}" destId="{5604A393-26B5-4747-B60F-0528D0120040}" srcOrd="1" destOrd="0" parTransId="{0D8C7608-856B-41F5-993D-0D20C445FA09}" sibTransId="{B7AA789C-C6EB-4CF7-9125-02F56EADD8FE}"/>
    <dgm:cxn modelId="{1702F924-985D-4412-979B-CFBE64A82BAF}" type="presOf" srcId="{88F86A7C-A1F8-4497-974E-899D568724F0}" destId="{97B6D028-E5A6-4989-B83E-0DBC570E80D0}" srcOrd="0" destOrd="0" presId="urn:microsoft.com/office/officeart/2005/8/layout/vList2"/>
    <dgm:cxn modelId="{12485127-DE7F-4076-9032-117B19545952}" srcId="{88F86A7C-A1F8-4497-974E-899D568724F0}" destId="{1762FA20-F426-44F8-88C3-514BB2CCABBA}" srcOrd="5" destOrd="0" parTransId="{A5B9619D-9B29-42D5-A118-AD48449F6C0D}" sibTransId="{2F9EE2F8-1AA3-466C-AD35-8D86D7F1126C}"/>
    <dgm:cxn modelId="{2E3C7130-8907-43C8-8600-2B92A765093D}" type="presOf" srcId="{41D44D15-BA04-4B3F-9E62-ABE953D70BF6}" destId="{F387016E-EE7D-4366-A638-1FD7CB393690}" srcOrd="0" destOrd="0" presId="urn:microsoft.com/office/officeart/2005/8/layout/vList2"/>
    <dgm:cxn modelId="{04FE9962-7A45-4B6F-9BB6-246E7A6CBFEA}" srcId="{88F86A7C-A1F8-4497-974E-899D568724F0}" destId="{41D44D15-BA04-4B3F-9E62-ABE953D70BF6}" srcOrd="4" destOrd="0" parTransId="{96225E1B-FD25-4F0B-9050-7EAC5C0CE9EF}" sibTransId="{22F91EF0-5E98-4E74-B468-EE5A9AC5DCAC}"/>
    <dgm:cxn modelId="{301BD44C-5295-48CE-A061-40AE16E13A71}" type="presOf" srcId="{5DC39754-9545-44BC-9656-35A9B7CEAC0E}" destId="{992D6DFA-B931-493F-A537-148B1E727E06}" srcOrd="0" destOrd="0" presId="urn:microsoft.com/office/officeart/2005/8/layout/vList2"/>
    <dgm:cxn modelId="{C6EC3D7D-AB5D-428D-8488-5348FADA43AB}" type="presOf" srcId="{74C1E240-DD11-47C6-A02B-978CC7360C1B}" destId="{ED6BE6F6-0BC0-4E35-BAC2-1BC7E786E88C}" srcOrd="0" destOrd="0" presId="urn:microsoft.com/office/officeart/2005/8/layout/vList2"/>
    <dgm:cxn modelId="{EC56F38F-E7BA-41F9-BF70-0ABF8AA77854}" type="presOf" srcId="{1762FA20-F426-44F8-88C3-514BB2CCABBA}" destId="{73E54DB6-6530-41A9-B63A-328DE5E2B45A}" srcOrd="0" destOrd="0" presId="urn:microsoft.com/office/officeart/2005/8/layout/vList2"/>
    <dgm:cxn modelId="{963574B0-4377-4A09-B4B1-B3991BE271F1}" type="presOf" srcId="{CDD632CB-D61F-4E44-86F9-911620DD329C}" destId="{C39FA32A-4157-4E6E-B4D4-D82C2787427C}" srcOrd="0" destOrd="0" presId="urn:microsoft.com/office/officeart/2005/8/layout/vList2"/>
    <dgm:cxn modelId="{36993AB4-A158-495F-9892-C69A63F56A02}" type="presOf" srcId="{5604A393-26B5-4747-B60F-0528D0120040}" destId="{D1C91561-086C-4051-BF95-1363475D73EA}" srcOrd="0" destOrd="0" presId="urn:microsoft.com/office/officeart/2005/8/layout/vList2"/>
    <dgm:cxn modelId="{AD7827D9-9711-4874-8178-9F5A9CA76F25}" srcId="{88F86A7C-A1F8-4497-974E-899D568724F0}" destId="{5DC39754-9545-44BC-9656-35A9B7CEAC0E}" srcOrd="0" destOrd="0" parTransId="{34B908CA-6F10-42F8-A5AD-74235D47EAA9}" sibTransId="{EC842B22-6BE6-494F-BC7E-713521202D50}"/>
    <dgm:cxn modelId="{CAA6BCE8-3E0E-4155-BAA2-CC0AC2D8868E}" srcId="{88F86A7C-A1F8-4497-974E-899D568724F0}" destId="{74C1E240-DD11-47C6-A02B-978CC7360C1B}" srcOrd="3" destOrd="0" parTransId="{11D3A695-493B-4C80-B783-5297F0EE3A0E}" sibTransId="{C6D6A947-6C11-4A94-9E2B-87F55DBEB059}"/>
    <dgm:cxn modelId="{1D0A25F0-A842-43AC-89F9-98A56778572F}" srcId="{88F86A7C-A1F8-4497-974E-899D568724F0}" destId="{CDD632CB-D61F-4E44-86F9-911620DD329C}" srcOrd="2" destOrd="0" parTransId="{EAB20A7F-3192-484F-97C5-666297E48971}" sibTransId="{03C70FBC-23E0-4386-8B9F-01F856E1F501}"/>
    <dgm:cxn modelId="{1D8377DA-960A-459F-A0EF-3CEE0F0D2324}" type="presParOf" srcId="{97B6D028-E5A6-4989-B83E-0DBC570E80D0}" destId="{992D6DFA-B931-493F-A537-148B1E727E06}" srcOrd="0" destOrd="0" presId="urn:microsoft.com/office/officeart/2005/8/layout/vList2"/>
    <dgm:cxn modelId="{55DAA8E9-7931-4B79-81FA-E2E45B7A12A3}" type="presParOf" srcId="{97B6D028-E5A6-4989-B83E-0DBC570E80D0}" destId="{16374E80-AA1D-4AE1-89EE-63E6AF1CE5DC}" srcOrd="1" destOrd="0" presId="urn:microsoft.com/office/officeart/2005/8/layout/vList2"/>
    <dgm:cxn modelId="{A8522724-58CB-4E3A-9D6C-15D828C65BE8}" type="presParOf" srcId="{97B6D028-E5A6-4989-B83E-0DBC570E80D0}" destId="{D1C91561-086C-4051-BF95-1363475D73EA}" srcOrd="2" destOrd="0" presId="urn:microsoft.com/office/officeart/2005/8/layout/vList2"/>
    <dgm:cxn modelId="{0D56F571-4C67-4E07-91DF-8F47BC9B76DF}" type="presParOf" srcId="{97B6D028-E5A6-4989-B83E-0DBC570E80D0}" destId="{7AE8AA9D-21DD-4C6E-9EDC-919BA838A56F}" srcOrd="3" destOrd="0" presId="urn:microsoft.com/office/officeart/2005/8/layout/vList2"/>
    <dgm:cxn modelId="{EA25BDE7-176F-44C7-8FA9-5E4F60CA994C}" type="presParOf" srcId="{97B6D028-E5A6-4989-B83E-0DBC570E80D0}" destId="{C39FA32A-4157-4E6E-B4D4-D82C2787427C}" srcOrd="4" destOrd="0" presId="urn:microsoft.com/office/officeart/2005/8/layout/vList2"/>
    <dgm:cxn modelId="{AB350798-9DBD-46EC-A3A8-D6FD7F62E95B}" type="presParOf" srcId="{97B6D028-E5A6-4989-B83E-0DBC570E80D0}" destId="{BC8473C9-44B8-4816-9ED3-0A7DE1781CA5}" srcOrd="5" destOrd="0" presId="urn:microsoft.com/office/officeart/2005/8/layout/vList2"/>
    <dgm:cxn modelId="{2B6700BF-4A5C-4832-A035-E145A4EE8726}" type="presParOf" srcId="{97B6D028-E5A6-4989-B83E-0DBC570E80D0}" destId="{ED6BE6F6-0BC0-4E35-BAC2-1BC7E786E88C}" srcOrd="6" destOrd="0" presId="urn:microsoft.com/office/officeart/2005/8/layout/vList2"/>
    <dgm:cxn modelId="{FE08090E-54EA-425B-AD91-3F7C6C962659}" type="presParOf" srcId="{97B6D028-E5A6-4989-B83E-0DBC570E80D0}" destId="{F74E3159-A5B5-44CF-8A1B-8E81A7D8CFAC}" srcOrd="7" destOrd="0" presId="urn:microsoft.com/office/officeart/2005/8/layout/vList2"/>
    <dgm:cxn modelId="{7A9D8B19-73C7-4BA1-9172-18B02D49E8EF}" type="presParOf" srcId="{97B6D028-E5A6-4989-B83E-0DBC570E80D0}" destId="{F387016E-EE7D-4366-A638-1FD7CB393690}" srcOrd="8" destOrd="0" presId="urn:microsoft.com/office/officeart/2005/8/layout/vList2"/>
    <dgm:cxn modelId="{BF440560-AA3E-4E9C-8E36-3F4214F2A81F}" type="presParOf" srcId="{97B6D028-E5A6-4989-B83E-0DBC570E80D0}" destId="{CE8D1C97-425C-4E21-9D4E-2B811D4F5BFF}" srcOrd="9" destOrd="0" presId="urn:microsoft.com/office/officeart/2005/8/layout/vList2"/>
    <dgm:cxn modelId="{8BB377AB-B20C-4555-97F3-16E1B889C321}" type="presParOf" srcId="{97B6D028-E5A6-4989-B83E-0DBC570E80D0}" destId="{73E54DB6-6530-41A9-B63A-328DE5E2B45A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92D6DFA-B931-493F-A537-148B1E727E06}">
      <dsp:nvSpPr>
        <dsp:cNvPr id="0" name=""/>
        <dsp:cNvSpPr/>
      </dsp:nvSpPr>
      <dsp:spPr>
        <a:xfrm>
          <a:off x="0" y="756459"/>
          <a:ext cx="10515600" cy="3978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latin typeface="Arial" panose="020B0604020202020204" pitchFamily="34" charset="0"/>
              <a:cs typeface="Arial" panose="020B0604020202020204" pitchFamily="34" charset="0"/>
            </a:rPr>
            <a:t>Born on the 2</a:t>
          </a:r>
          <a:r>
            <a:rPr lang="en-GB" sz="1700" kern="1200" baseline="30000" dirty="0">
              <a:latin typeface="Arial" panose="020B0604020202020204" pitchFamily="34" charset="0"/>
              <a:cs typeface="Arial" panose="020B0604020202020204" pitchFamily="34" charset="0"/>
            </a:rPr>
            <a:t>nd</a:t>
          </a:r>
          <a:r>
            <a:rPr lang="en-GB" sz="1700" kern="1200" dirty="0">
              <a:latin typeface="Arial" panose="020B0604020202020204" pitchFamily="34" charset="0"/>
              <a:cs typeface="Arial" panose="020B0604020202020204" pitchFamily="34" charset="0"/>
            </a:rPr>
            <a:t> of October 1452 at Fotheringhay Castle in Northamptonshire, youngest son </a:t>
          </a:r>
          <a:endParaRPr lang="en-US" sz="17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9419" y="775878"/>
        <a:ext cx="10476762" cy="358962"/>
      </dsp:txXfrm>
    </dsp:sp>
    <dsp:sp modelId="{D1C91561-086C-4051-BF95-1363475D73EA}">
      <dsp:nvSpPr>
        <dsp:cNvPr id="0" name=""/>
        <dsp:cNvSpPr/>
      </dsp:nvSpPr>
      <dsp:spPr>
        <a:xfrm>
          <a:off x="0" y="1171447"/>
          <a:ext cx="10515600" cy="39780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latin typeface="Arial" panose="020B0604020202020204" pitchFamily="34" charset="0"/>
              <a:cs typeface="Arial" panose="020B0604020202020204" pitchFamily="34" charset="0"/>
            </a:rPr>
            <a:t>Father – Richard, 3</a:t>
          </a:r>
          <a:r>
            <a:rPr lang="en-GB" sz="1700" kern="1200" baseline="30000" dirty="0">
              <a:latin typeface="Arial" panose="020B0604020202020204" pitchFamily="34" charset="0"/>
              <a:cs typeface="Arial" panose="020B0604020202020204" pitchFamily="34" charset="0"/>
            </a:rPr>
            <a:t>rd</a:t>
          </a:r>
          <a:r>
            <a:rPr lang="en-GB" sz="1700" kern="1200" dirty="0">
              <a:latin typeface="Arial" panose="020B0604020202020204" pitchFamily="34" charset="0"/>
              <a:cs typeface="Arial" panose="020B0604020202020204" pitchFamily="34" charset="0"/>
            </a:rPr>
            <a:t> Duke of York </a:t>
          </a:r>
          <a:endParaRPr lang="en-US" sz="17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9419" y="1190866"/>
        <a:ext cx="10476762" cy="358962"/>
      </dsp:txXfrm>
    </dsp:sp>
    <dsp:sp modelId="{C39FA32A-4157-4E6E-B4D4-D82C2787427C}">
      <dsp:nvSpPr>
        <dsp:cNvPr id="0" name=""/>
        <dsp:cNvSpPr/>
      </dsp:nvSpPr>
      <dsp:spPr>
        <a:xfrm>
          <a:off x="0" y="1618207"/>
          <a:ext cx="10515600" cy="397800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latin typeface="Arial" panose="020B0604020202020204" pitchFamily="34" charset="0"/>
              <a:cs typeface="Arial" panose="020B0604020202020204" pitchFamily="34" charset="0"/>
            </a:rPr>
            <a:t>Mother – Cecily Neville, daughter of the ‘’Kingmaker’’ The Earl of Warwick, Richard Neville (Lancastrian)</a:t>
          </a:r>
          <a:endParaRPr lang="en-US" sz="17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9419" y="1637626"/>
        <a:ext cx="10476762" cy="358962"/>
      </dsp:txXfrm>
    </dsp:sp>
    <dsp:sp modelId="{ED6BE6F6-0BC0-4E35-BAC2-1BC7E786E88C}">
      <dsp:nvSpPr>
        <dsp:cNvPr id="0" name=""/>
        <dsp:cNvSpPr/>
      </dsp:nvSpPr>
      <dsp:spPr>
        <a:xfrm>
          <a:off x="0" y="2064967"/>
          <a:ext cx="10515600" cy="39780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latin typeface="Arial" panose="020B0604020202020204" pitchFamily="34" charset="0"/>
              <a:cs typeface="Arial" panose="020B0604020202020204" pitchFamily="34" charset="0"/>
            </a:rPr>
            <a:t>Brother – King Edward  – King from 1461 to 1470 and 1471 to 1483</a:t>
          </a:r>
          <a:endParaRPr lang="en-US" sz="17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9419" y="2084386"/>
        <a:ext cx="10476762" cy="358962"/>
      </dsp:txXfrm>
    </dsp:sp>
    <dsp:sp modelId="{F387016E-EE7D-4366-A638-1FD7CB393690}">
      <dsp:nvSpPr>
        <dsp:cNvPr id="0" name=""/>
        <dsp:cNvSpPr/>
      </dsp:nvSpPr>
      <dsp:spPr>
        <a:xfrm>
          <a:off x="0" y="2511727"/>
          <a:ext cx="10515600" cy="397800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latin typeface="Arial" panose="020B0604020202020204" pitchFamily="34" charset="0"/>
              <a:cs typeface="Arial" panose="020B0604020202020204" pitchFamily="34" charset="0"/>
            </a:rPr>
            <a:t>Grandfather – Richard of </a:t>
          </a:r>
          <a:r>
            <a:rPr lang="en-GB" sz="1700" kern="1200" dirty="0" err="1">
              <a:latin typeface="Arial" panose="020B0604020202020204" pitchFamily="34" charset="0"/>
              <a:cs typeface="Arial" panose="020B0604020202020204" pitchFamily="34" charset="0"/>
            </a:rPr>
            <a:t>Conisburgh</a:t>
          </a:r>
          <a:r>
            <a:rPr lang="en-GB" sz="1700" kern="1200" dirty="0">
              <a:latin typeface="Arial" panose="020B0604020202020204" pitchFamily="34" charset="0"/>
              <a:cs typeface="Arial" panose="020B0604020202020204" pitchFamily="34" charset="0"/>
            </a:rPr>
            <a:t>, Earl of Cambridge</a:t>
          </a:r>
          <a:endParaRPr lang="en-US" sz="17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9419" y="2531146"/>
        <a:ext cx="10476762" cy="358962"/>
      </dsp:txXfrm>
    </dsp:sp>
    <dsp:sp modelId="{73E54DB6-6530-41A9-B63A-328DE5E2B45A}">
      <dsp:nvSpPr>
        <dsp:cNvPr id="0" name=""/>
        <dsp:cNvSpPr/>
      </dsp:nvSpPr>
      <dsp:spPr>
        <a:xfrm>
          <a:off x="0" y="2958487"/>
          <a:ext cx="10515600" cy="3978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latin typeface="Arial" panose="020B0604020202020204" pitchFamily="34" charset="0"/>
              <a:cs typeface="Arial" panose="020B0604020202020204" pitchFamily="34" charset="0"/>
            </a:rPr>
            <a:t>Gt </a:t>
          </a:r>
          <a:r>
            <a:rPr lang="en-GB" sz="1700" kern="1200" dirty="0" err="1">
              <a:latin typeface="Arial" panose="020B0604020202020204" pitchFamily="34" charset="0"/>
              <a:cs typeface="Arial" panose="020B0604020202020204" pitchFamily="34" charset="0"/>
            </a:rPr>
            <a:t>Gt</a:t>
          </a:r>
          <a:r>
            <a:rPr lang="en-GB" sz="17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sz="1700" kern="1200" dirty="0" err="1">
              <a:latin typeface="Arial" panose="020B0604020202020204" pitchFamily="34" charset="0"/>
              <a:cs typeface="Arial" panose="020B0604020202020204" pitchFamily="34" charset="0"/>
            </a:rPr>
            <a:t>Gt</a:t>
          </a:r>
          <a:r>
            <a:rPr lang="en-GB" sz="1700" kern="1200" dirty="0">
              <a:latin typeface="Arial" panose="020B0604020202020204" pitchFamily="34" charset="0"/>
              <a:cs typeface="Arial" panose="020B0604020202020204" pitchFamily="34" charset="0"/>
            </a:rPr>
            <a:t> Grandfather – King Edward III– King from 1327 to 1377</a:t>
          </a:r>
          <a:endParaRPr lang="en-US" sz="17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9419" y="2977906"/>
        <a:ext cx="10476762" cy="3589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E11DA0-5190-4A90-BEA0-F277FF0D73B5}" type="datetimeFigureOut">
              <a:rPr lang="en-GB" smtClean="0"/>
              <a:t>17/12/2018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F15391-5E6E-4C3E-A04A-E42C888F22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73478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B0DA3C-E15F-4A47-8948-3F9D272AE30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F812D83-C277-4944-94B1-0C64BA79019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97C238-1E7F-4B7D-8060-C76D19AB53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218F5A-12C3-415A-8DEC-C9E755A7A746}" type="datetime1">
              <a:rPr lang="en-GB" smtClean="0"/>
              <a:t>17/12/2018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F9E18A-C909-491F-8AA9-EC25F9BFDB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CAF81E-7FF1-4AB7-BF3B-48B99C1376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82EEB-3FF6-4382-A11F-F84CEE7A0F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89329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7BDBA6-87B5-4A57-BC0C-82937B8287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A4FD97-C629-4232-B8E3-FCA1F9FD05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29EB1D-FAE6-484F-B30D-B1DA0AB223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FCBE73-00DB-45F6-8B7D-FD61A0B4CE93}" type="datetime1">
              <a:rPr lang="en-GB" smtClean="0"/>
              <a:t>17/12/2018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5DAEF5-7350-4295-982D-28530F16FB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20F147-920E-4C3C-9A70-68F478B32C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82EEB-3FF6-4382-A11F-F84CEE7A0F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26909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CBE6E9-C4F5-4B5D-80BB-069D1E16D0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F385AC0-5105-4B8C-B4AF-4BCD4FAAF8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9E8935-D781-4174-BADF-8043C271BB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26343-6707-4F24-AA2B-FCA3401990F9}" type="datetime1">
              <a:rPr lang="en-GB" smtClean="0"/>
              <a:t>17/12/2018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047F81-9284-4110-BAEE-689D6039EA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EAA97B-4899-4423-8A84-489F307E2C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82EEB-3FF6-4382-A11F-F84CEE7A0F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74487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79E372-14F3-44A8-B352-6B77B9DBC3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49035B-5A1E-417B-A380-608043DA155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18795FF-0A19-485C-9505-B968AF47C7C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2E34A1-FB6A-4002-A55D-B0505760C1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E15FF5-13AC-4328-BA59-1437C92A8D35}" type="datetime1">
              <a:rPr lang="en-GB" smtClean="0"/>
              <a:t>17/12/2018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3E84AF8-AC61-4E75-BCFE-90051FB5B0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97D31BE-A67A-41CF-91BF-F8A8A6B49A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82EEB-3FF6-4382-A11F-F84CEE7A0F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01221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BB69EC-8656-43DC-A690-1033EB0582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32D0AD-84E7-4559-B286-1881A96B21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C1679-1E84-4682-B9AB-F0048E135D8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62E16D1-483F-4A3E-8E3A-3DBFE66D136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7B9A031-D1D5-46FC-A86E-2B79B8DDF6F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FD3A688-0EFE-4786-A8D5-9DD3EC7E9D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45309E-A697-42F0-A6BD-8DD5B0AE8047}" type="datetime1">
              <a:rPr lang="en-GB" smtClean="0"/>
              <a:t>17/12/2018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6C9B23F-4AFC-4E8F-869A-FC537AF2E9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6B30278-3B8D-475E-9E6C-D493D622A0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82EEB-3FF6-4382-A11F-F84CEE7A0F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31602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49F56F-8161-4D21-A33C-E7CEC091D5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6344F1B-896D-4313-94B9-67552D89D1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6238BE-3004-4648-9D51-F7E9F72A9435}" type="datetime1">
              <a:rPr lang="en-GB" smtClean="0"/>
              <a:t>17/12/2018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6B160DB-5505-4D0D-A705-4577B46725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46EBF88-93D6-48F7-B3AA-8F2DC8C5AC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82EEB-3FF6-4382-A11F-F84CEE7A0F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23496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A0A8389-96AA-4F27-910C-C7BF660B59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444BD4-57BC-4ED5-A743-6FF9B5E78A0E}" type="datetime1">
              <a:rPr lang="en-GB" smtClean="0"/>
              <a:t>17/12/2018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92865C9-05BC-4BC8-A8F8-0788089DBE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FA3AED0-F082-4020-A521-7BEDDE6135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82EEB-3FF6-4382-A11F-F84CEE7A0F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72779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A0CB72-2736-4AD1-8F28-ED238154EF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8ED4AA-D9F7-45EF-A438-A5C2055F5C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59BDF98-D22B-48C2-B944-5AE7687A38C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A185240-5E5A-4011-985D-8829B46E90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947CB-AE29-4447-B577-A007DB6BEA8C}" type="datetime1">
              <a:rPr lang="en-GB" smtClean="0"/>
              <a:t>17/12/2018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5EC2CBA-5993-41D5-AE9B-4F03E1BC4D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32A0753-1D93-4A14-97F3-52947B0712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82EEB-3FF6-4382-A11F-F84CEE7A0F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51799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6AB4AD-5DAA-489D-A29D-2F25FDDD6C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C735DE2-FC93-4F79-ADB2-115F78D0BB8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9B484C1-1073-411A-A7DB-8BA17156A70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E7FC0B-005B-4E53-AC27-276AD51265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E4A194-5FEA-49D9-892D-59EA0EAB2AE9}" type="datetime1">
              <a:rPr lang="en-GB" smtClean="0"/>
              <a:t>17/12/2018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C0598A3-A3F7-4020-B850-1184B13358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C1C796-16B9-4629-8755-039EA0CC37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82EEB-3FF6-4382-A11F-F84CEE7A0F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15668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0C5EA1-5BEF-429A-B65E-4A4A262572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D19AB2-0E76-4921-81D8-3AC80ED6217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F1D7C0-2CE6-4A7A-B196-F52ACD67A8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EBEDDE-3885-44E6-8014-16322FDBE6F7}" type="datetime1">
              <a:rPr lang="en-GB" smtClean="0"/>
              <a:t>17/12/2018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D91655-2B86-40B1-97D6-ABD04487BA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812F4-116E-4578-8605-11088DCA19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82EEB-3FF6-4382-A11F-F84CEE7A0F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35689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4CFB9F2-2360-4A6E-9328-3EEFD55D9DD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A9DD0E0-A348-4269-A76C-270B809E8F7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CFF152-34BD-4EFB-8DD2-9A7CE13084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8EEA7B-EBC7-4185-93BB-C344691B4817}" type="datetime1">
              <a:rPr lang="en-GB" smtClean="0"/>
              <a:t>17/12/2018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72F003-E6BE-492E-BE79-2E7ED406BE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AAF4C2-3F7B-4CDE-9AEA-F51ED6CACB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82EEB-3FF6-4382-A11F-F84CEE7A0F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35801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10E703E-D596-400F-927A-8226B2F758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5D0B08E-A49A-47DF-8BD0-DFB43EE097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AD592E-B4B6-4858-85AB-B18C9E2D34C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DD719E-6603-401B-A4A4-DEBE6178E6E6}" type="datetime1">
              <a:rPr lang="en-GB" smtClean="0"/>
              <a:t>17/12/2018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313864-A232-4357-A260-17B42A55ED8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1BB448-6B70-4437-9840-32E195C81DB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A82EEB-3FF6-4382-A11F-F84CEE7A0F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9070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rct.uk/collection/403436/richard-iii-1452-85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823AC064-BC96-4F32-8AE1-B2FD387548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96882" y="280374"/>
            <a:ext cx="11438793" cy="1844256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58700E-52AC-4E7E-82D7-5988B670B6B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6351" y="433545"/>
            <a:ext cx="11139854" cy="930447"/>
          </a:xfrm>
        </p:spPr>
        <p:txBody>
          <a:bodyPr>
            <a:normAutofit/>
          </a:bodyPr>
          <a:lstStyle/>
          <a:p>
            <a:br>
              <a:rPr lang="en-GB" sz="3000" dirty="0">
                <a:solidFill>
                  <a:srgbClr val="FFFFFF"/>
                </a:solidFill>
                <a:latin typeface="Script MT Bold" panose="020B0604020202020204" pitchFamily="66" charset="0"/>
              </a:rPr>
            </a:br>
            <a:r>
              <a:rPr lang="en-GB" sz="3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King Richard III - 1483 -1485</a:t>
            </a:r>
            <a:r>
              <a:rPr lang="en-GB" sz="3000" dirty="0">
                <a:solidFill>
                  <a:srgbClr val="FFFFFF"/>
                </a:solidFill>
                <a:latin typeface="Script MT Bold" panose="020B0604020202020204" pitchFamily="66" charset="0"/>
              </a:rPr>
              <a:t>	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33AE28B-AFEF-4C56-959E-6FE93336EE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44278" y="1645723"/>
            <a:ext cx="9144000" cy="420001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rgbClr val="EDCF0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From King to car park</a:t>
            </a:r>
          </a:p>
          <a:p>
            <a:endParaRPr lang="en-GB" sz="2000" dirty="0">
              <a:solidFill>
                <a:srgbClr val="EDCF06"/>
              </a:solidFill>
              <a:latin typeface="Script MT Bold" panose="03040602040607080904" pitchFamily="66" charset="0"/>
            </a:endParaRPr>
          </a:p>
          <a:p>
            <a:endParaRPr lang="en-GB" sz="2000" dirty="0">
              <a:solidFill>
                <a:srgbClr val="EDCF06"/>
              </a:solidFill>
              <a:latin typeface="Script MT Bold" panose="03040602040607080904" pitchFamily="66" charset="0"/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7E7C77BC-7138-40B1-A15B-20F57A4946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30078" y="1522292"/>
            <a:ext cx="777240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Graphic 8" descr="Crown">
            <a:extLst>
              <a:ext uri="{FF2B5EF4-FFF2-40B4-BE49-F238E27FC236}">
                <a16:creationId xmlns:a16="http://schemas.microsoft.com/office/drawing/2014/main" id="{F1FE2F13-2637-4A1B-AD78-3D18144A7CA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60707" y="2426818"/>
            <a:ext cx="3997637" cy="3997637"/>
          </a:xfrm>
          <a:prstGeom prst="rect">
            <a:avLst/>
          </a:prstGeom>
        </p:spPr>
      </p:pic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DB146403-F3D6-484B-B2ED-97F9565D03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116278" y="2596836"/>
            <a:ext cx="0" cy="3657600"/>
          </a:xfrm>
          <a:prstGeom prst="line">
            <a:avLst/>
          </a:prstGeom>
          <a:ln w="101600" cmpd="dbl">
            <a:solidFill>
              <a:srgbClr val="5959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6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ED4596CB-AE1B-4C97-8972-A2AE50C8482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83358" y="2426818"/>
            <a:ext cx="4179347" cy="3997637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02B3DA8-E9E7-4E5C-9EBC-3CD0DB0632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03343" y="6522430"/>
            <a:ext cx="2743200" cy="347472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C5A82EEB-3FF6-4382-A11F-F84CEE7A0F21}" type="slidenum">
              <a:rPr lang="en-GB">
                <a:solidFill>
                  <a:srgbClr val="898989"/>
                </a:solidFill>
              </a:rPr>
              <a:pPr>
                <a:spcAft>
                  <a:spcPts val="600"/>
                </a:spcAft>
              </a:pPr>
              <a:t>1</a:t>
            </a:fld>
            <a:endParaRPr lang="en-GB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05691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765F4110-C0FC-4D61-ACD2-A7C950EAE9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4708357" y="3509963"/>
            <a:ext cx="7092215" cy="2967839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A714F6-0193-4976-A68E-6271BEE14C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21821" y="3812954"/>
            <a:ext cx="6465287" cy="151601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kern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Before and after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CC94CBDB-A76C-499E-95AB-C0A049E315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38287" y="5443086"/>
            <a:ext cx="640080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Content Placeholder 5" descr="A person wearing a hat&#10;&#10;Description automatically generated">
            <a:extLst>
              <a:ext uri="{FF2B5EF4-FFF2-40B4-BE49-F238E27FC236}">
                <a16:creationId xmlns:a16="http://schemas.microsoft.com/office/drawing/2014/main" id="{A6F656B3-97FD-4156-B02F-FD40CC6E15C7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883"/>
          <a:stretch/>
        </p:blipFill>
        <p:spPr>
          <a:xfrm>
            <a:off x="317635" y="321733"/>
            <a:ext cx="4160452" cy="6214534"/>
          </a:xfrm>
          <a:prstGeom prst="rect">
            <a:avLst/>
          </a:prstGeom>
        </p:spPr>
      </p:pic>
      <p:pic>
        <p:nvPicPr>
          <p:cNvPr id="8" name="Content Placeholder 7" descr="A picture containing black&#10;&#10;Description automatically generated">
            <a:extLst>
              <a:ext uri="{FF2B5EF4-FFF2-40B4-BE49-F238E27FC236}">
                <a16:creationId xmlns:a16="http://schemas.microsoft.com/office/drawing/2014/main" id="{9187D6AA-7E58-40F2-8B9C-9AC5DF6067A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9120" r="2" b="15754"/>
          <a:stretch/>
        </p:blipFill>
        <p:spPr>
          <a:xfrm>
            <a:off x="4657280" y="321733"/>
            <a:ext cx="7217085" cy="3008188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6FCDC88-97C1-4EA2-9ADF-B5C518265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82EEB-3FF6-4382-A11F-F84CEE7A0F21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66770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11">
            <a:extLst>
              <a:ext uri="{FF2B5EF4-FFF2-40B4-BE49-F238E27FC236}">
                <a16:creationId xmlns:a16="http://schemas.microsoft.com/office/drawing/2014/main" id="{DB66F6E8-4D4A-4907-940A-774703A2D0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9016005" y="5367908"/>
            <a:ext cx="3175996" cy="1490093"/>
          </a:xfrm>
          <a:custGeom>
            <a:avLst/>
            <a:gdLst>
              <a:gd name="connsiteX0" fmla="*/ 2485888 w 3175996"/>
              <a:gd name="connsiteY0" fmla="*/ 1490093 h 1490093"/>
              <a:gd name="connsiteX1" fmla="*/ 0 w 3175996"/>
              <a:gd name="connsiteY1" fmla="*/ 1490093 h 1490093"/>
              <a:gd name="connsiteX2" fmla="*/ 0 w 3175996"/>
              <a:gd name="connsiteY2" fmla="*/ 0 h 1490093"/>
              <a:gd name="connsiteX3" fmla="*/ 3175996 w 3175996"/>
              <a:gd name="connsiteY3" fmla="*/ 0 h 14900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175996" h="1490093">
                <a:moveTo>
                  <a:pt x="2485888" y="1490093"/>
                </a:moveTo>
                <a:lnTo>
                  <a:pt x="0" y="1490093"/>
                </a:lnTo>
                <a:lnTo>
                  <a:pt x="0" y="0"/>
                </a:lnTo>
                <a:lnTo>
                  <a:pt x="3175996" y="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8F1F5A56-E82B-4FD5-9025-B72896FFBB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67908"/>
            <a:ext cx="9566296" cy="1490093"/>
          </a:xfrm>
          <a:custGeom>
            <a:avLst/>
            <a:gdLst>
              <a:gd name="connsiteX0" fmla="*/ 0 w 9566296"/>
              <a:gd name="connsiteY0" fmla="*/ 0 h 1490093"/>
              <a:gd name="connsiteX1" fmla="*/ 405267 w 9566296"/>
              <a:gd name="connsiteY1" fmla="*/ 0 h 1490093"/>
              <a:gd name="connsiteX2" fmla="*/ 631857 w 9566296"/>
              <a:gd name="connsiteY2" fmla="*/ 0 h 1490093"/>
              <a:gd name="connsiteX3" fmla="*/ 2451761 w 9566296"/>
              <a:gd name="connsiteY3" fmla="*/ 0 h 1490093"/>
              <a:gd name="connsiteX4" fmla="*/ 2901880 w 9566296"/>
              <a:gd name="connsiteY4" fmla="*/ 0 h 1490093"/>
              <a:gd name="connsiteX5" fmla="*/ 3641106 w 9566296"/>
              <a:gd name="connsiteY5" fmla="*/ 0 h 1490093"/>
              <a:gd name="connsiteX6" fmla="*/ 9566296 w 9566296"/>
              <a:gd name="connsiteY6" fmla="*/ 0 h 1490093"/>
              <a:gd name="connsiteX7" fmla="*/ 8876188 w 9566296"/>
              <a:gd name="connsiteY7" fmla="*/ 1490093 h 1490093"/>
              <a:gd name="connsiteX8" fmla="*/ 631857 w 9566296"/>
              <a:gd name="connsiteY8" fmla="*/ 1490093 h 1490093"/>
              <a:gd name="connsiteX9" fmla="*/ 405267 w 9566296"/>
              <a:gd name="connsiteY9" fmla="*/ 1490093 h 1490093"/>
              <a:gd name="connsiteX10" fmla="*/ 0 w 9566296"/>
              <a:gd name="connsiteY10" fmla="*/ 1490093 h 14900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9566296" h="1490093">
                <a:moveTo>
                  <a:pt x="0" y="0"/>
                </a:moveTo>
                <a:lnTo>
                  <a:pt x="405267" y="0"/>
                </a:lnTo>
                <a:lnTo>
                  <a:pt x="631857" y="0"/>
                </a:lnTo>
                <a:lnTo>
                  <a:pt x="2451761" y="0"/>
                </a:lnTo>
                <a:lnTo>
                  <a:pt x="2901880" y="0"/>
                </a:lnTo>
                <a:lnTo>
                  <a:pt x="3641106" y="0"/>
                </a:lnTo>
                <a:lnTo>
                  <a:pt x="9566296" y="0"/>
                </a:lnTo>
                <a:lnTo>
                  <a:pt x="8876188" y="1490093"/>
                </a:lnTo>
                <a:lnTo>
                  <a:pt x="631857" y="1490093"/>
                </a:lnTo>
                <a:lnTo>
                  <a:pt x="405267" y="1490093"/>
                </a:lnTo>
                <a:lnTo>
                  <a:pt x="0" y="1490093"/>
                </a:lnTo>
                <a:close/>
              </a:path>
            </a:pathLst>
          </a:custGeom>
          <a:solidFill>
            <a:schemeClr val="tx1">
              <a:lumMod val="65000"/>
              <a:lumOff val="35000"/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6D36CB-A0C8-4EAC-B259-5AFE5D0E8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29884"/>
            <a:ext cx="8078342" cy="1096331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Family tree (House of York)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520EBBE-5E72-434F-8059-6B75857134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198279" y="6261090"/>
            <a:ext cx="1344477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C5A82EEB-3FF6-4382-A11F-F84CEE7A0F21}" type="slidenum">
              <a:rPr lang="en-GB">
                <a:solidFill>
                  <a:schemeClr val="tx1">
                    <a:alpha val="80000"/>
                  </a:schemeClr>
                </a:solidFill>
              </a:rPr>
              <a:pPr>
                <a:spcAft>
                  <a:spcPts val="600"/>
                </a:spcAft>
              </a:pPr>
              <a:t>3</a:t>
            </a:fld>
            <a:endParaRPr lang="en-GB">
              <a:solidFill>
                <a:schemeClr val="tx1">
                  <a:alpha val="80000"/>
                </a:schemeClr>
              </a:solidFill>
            </a:endParaRP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2D421264-83C5-41A5-BEF3-5614C67700C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98154509"/>
              </p:ext>
            </p:extLst>
          </p:nvPr>
        </p:nvGraphicFramePr>
        <p:xfrm>
          <a:off x="838200" y="643467"/>
          <a:ext cx="10515600" cy="40809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618499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5E59C6-BB49-4626-8A61-C5DDEB04EF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098" y="1396289"/>
            <a:ext cx="6387102" cy="1325563"/>
          </a:xfrm>
        </p:spPr>
        <p:txBody>
          <a:bodyPr>
            <a:normAutofit/>
          </a:bodyPr>
          <a:lstStyle/>
          <a:p>
            <a:r>
              <a:rPr lang="en-GB"/>
              <a:t>Rumours and intrigue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7CF59BC-7D1F-490A-A2C5-2149646CDC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04484" y="599325"/>
            <a:ext cx="548640" cy="548640"/>
          </a:xfrm>
          <a:prstGeom prst="ellipse">
            <a:avLst/>
          </a:prstGeom>
          <a:solidFill>
            <a:srgbClr val="7F7F7F"/>
          </a:solidFill>
        </p:spPr>
        <p:txBody>
          <a:bodyPr anchor="ctr">
            <a:normAutofit/>
          </a:bodyPr>
          <a:lstStyle/>
          <a:p>
            <a:pPr algn="ctr">
              <a:spcAft>
                <a:spcPts val="600"/>
              </a:spcAft>
            </a:pPr>
            <a:fld id="{C5A82EEB-3FF6-4382-A11F-F84CEE7A0F21}" type="slidenum">
              <a:rPr lang="en-GB" sz="1500">
                <a:solidFill>
                  <a:srgbClr val="FFFFFF"/>
                </a:solidFill>
              </a:rPr>
              <a:pPr algn="ctr">
                <a:spcAft>
                  <a:spcPts val="600"/>
                </a:spcAft>
              </a:pPr>
              <a:t>4</a:t>
            </a:fld>
            <a:endParaRPr lang="en-GB" sz="15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EE0CA6-DAFB-43B9-A7A6-E511ECFAF7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5542" y="2871982"/>
            <a:ext cx="6382657" cy="3181684"/>
          </a:xfrm>
        </p:spPr>
        <p:txBody>
          <a:bodyPr anchor="t">
            <a:normAutofit/>
          </a:bodyPr>
          <a:lstStyle/>
          <a:p>
            <a:r>
              <a:rPr lang="en-GB" sz="1800" dirty="0"/>
              <a:t>Richards nephews</a:t>
            </a:r>
          </a:p>
          <a:p>
            <a:r>
              <a:rPr lang="en-GB" sz="1800" dirty="0"/>
              <a:t>Shakespeare’s play</a:t>
            </a:r>
          </a:p>
          <a:p>
            <a:endParaRPr lang="en-GB" sz="1800" dirty="0"/>
          </a:p>
          <a:p>
            <a:endParaRPr lang="en-GB" sz="1800" dirty="0"/>
          </a:p>
          <a:p>
            <a:endParaRPr lang="en-GB" sz="1800" dirty="0"/>
          </a:p>
        </p:txBody>
      </p:sp>
      <p:sp>
        <p:nvSpPr>
          <p:cNvPr id="24" name="Rectangle 16">
            <a:extLst>
              <a:ext uri="{FF2B5EF4-FFF2-40B4-BE49-F238E27FC236}">
                <a16:creationId xmlns:a16="http://schemas.microsoft.com/office/drawing/2014/main" id="{61445B8C-D724-4F73-AB77-3CCE4E822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20963"/>
            <a:ext cx="4657345" cy="6816065"/>
          </a:xfrm>
          <a:prstGeom prst="rect">
            <a:avLst/>
          </a:prstGeom>
          <a:solidFill>
            <a:schemeClr val="bg1">
              <a:lumMod val="95000"/>
              <a:lumOff val="5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9" name="Picture 8" descr="A black and white photo of a person&#10;&#10;Description automatically generated">
            <a:extLst>
              <a:ext uri="{FF2B5EF4-FFF2-40B4-BE49-F238E27FC236}">
                <a16:creationId xmlns:a16="http://schemas.microsoft.com/office/drawing/2014/main" id="{28A75E0E-2E2D-4132-918F-8D1B6785D8A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73882" y="613987"/>
            <a:ext cx="3996386" cy="2237293"/>
          </a:xfrm>
          <a:prstGeom prst="rect">
            <a:avLst/>
          </a:prstGeom>
        </p:spPr>
      </p:pic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99905336-A7CD-4C75-9E77-C704674F40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73347" y="3429000"/>
            <a:ext cx="1597456" cy="0"/>
          </a:xfrm>
          <a:prstGeom prst="line">
            <a:avLst/>
          </a:prstGeom>
          <a:ln w="50800">
            <a:solidFill>
              <a:schemeClr val="bg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6" descr="A person standing in front of a building&#10;&#10;Description automatically generated">
            <a:extLst>
              <a:ext uri="{FF2B5EF4-FFF2-40B4-BE49-F238E27FC236}">
                <a16:creationId xmlns:a16="http://schemas.microsoft.com/office/drawing/2014/main" id="{C56DA40C-A047-4E9D-9832-A70E740D8C5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451" r="11950" b="-1"/>
          <a:stretch/>
        </p:blipFill>
        <p:spPr>
          <a:xfrm>
            <a:off x="8592548" y="3735414"/>
            <a:ext cx="2559053" cy="27798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45965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2ECAA8-432C-4EBB-A618-7F1E2FF28D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82718" y="629267"/>
            <a:ext cx="6657009" cy="1039876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Wars of the Roses  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C95B82D5-A8BB-45BF-BED8-C7B2068921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rgbClr val="9B650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ounded Rectangle 9">
            <a:extLst>
              <a:ext uri="{FF2B5EF4-FFF2-40B4-BE49-F238E27FC236}">
                <a16:creationId xmlns:a16="http://schemas.microsoft.com/office/drawing/2014/main" id="{296C61EC-FBF4-4216-BE67-6C864D30A0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632" y="484632"/>
            <a:ext cx="3666744" cy="5739187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F1BF335-C676-4A50-B5A5-F7D131C5EB9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2633" y="803050"/>
            <a:ext cx="2361064" cy="2361064"/>
          </a:xfrm>
          <a:prstGeom prst="rect">
            <a:avLst/>
          </a:prstGeom>
          <a:effectLst/>
        </p:spPr>
      </p:pic>
      <p:pic>
        <p:nvPicPr>
          <p:cNvPr id="10" name="Picture 9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A4300FE7-BF4F-4870-89B0-AED7E7A9B5F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50021" y="2950469"/>
            <a:ext cx="2257306" cy="2159163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548BA6-E3C2-471C-A6BA-0C9478DF5B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82718" y="1669143"/>
            <a:ext cx="4167303" cy="4554676"/>
          </a:xfrm>
        </p:spPr>
        <p:txBody>
          <a:bodyPr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All about power; possession of the crown of England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Sixteen battles – for personal gain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No national army – manpower came from the aristocrats’ own household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Most battles on foot – archers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Cavalry less effective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Three times archers to knights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Artillery still in infancy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Battles lasted hours rather than days</a:t>
            </a:r>
          </a:p>
          <a:p>
            <a:endParaRPr lang="en-GB" sz="2400" dirty="0">
              <a:latin typeface="Script MT Bold" panose="03040602040607080904" pitchFamily="66" charset="0"/>
            </a:endParaRPr>
          </a:p>
          <a:p>
            <a:endParaRPr lang="en-GB" sz="2400" dirty="0">
              <a:latin typeface="Script MT Bold" panose="03040602040607080904" pitchFamily="66" charset="0"/>
            </a:endParaRPr>
          </a:p>
          <a:p>
            <a:endParaRPr lang="en-GB" sz="2400" dirty="0">
              <a:latin typeface="Script MT Bold" panose="03040602040607080904" pitchFamily="66" charset="0"/>
            </a:endParaRPr>
          </a:p>
          <a:p>
            <a:endParaRPr lang="en-GB" sz="2400" dirty="0">
              <a:latin typeface="Script MT Bold" panose="03040602040607080904" pitchFamily="66" charset="0"/>
            </a:endParaRPr>
          </a:p>
          <a:p>
            <a:endParaRPr lang="en-GB" sz="2000" dirty="0"/>
          </a:p>
        </p:txBody>
      </p:sp>
      <p:pic>
        <p:nvPicPr>
          <p:cNvPr id="12" name="Picture 11" descr="A picture containing text, map&#10;&#10;Description automatically generated">
            <a:extLst>
              <a:ext uri="{FF2B5EF4-FFF2-40B4-BE49-F238E27FC236}">
                <a16:creationId xmlns:a16="http://schemas.microsoft.com/office/drawing/2014/main" id="{AB9271B3-09E1-4914-B6E1-4831383C42D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50021" y="1983582"/>
            <a:ext cx="2926648" cy="3751393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9D24001-8A63-4611-8CC1-CAAE381A94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82EEB-3FF6-4382-A11F-F84CEE7A0F21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9628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E62DDF-BB46-4C41-9DD4-701F32B123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Richard 111 last battle – The Battle of Bosworth 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1DE2051-1E58-4ADD-AF9B-0E4704E1B5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22</a:t>
            </a:r>
            <a:r>
              <a:rPr lang="en-GB" sz="2400" baseline="30000" dirty="0">
                <a:latin typeface="Arial" panose="020B0604020202020204" pitchFamily="34" charset="0"/>
                <a:cs typeface="Arial" panose="020B0604020202020204" pitchFamily="34" charset="0"/>
              </a:rPr>
              <a:t>nd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of August 1485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Henry Tudor lands at Milford Haven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Thomas, Lord Stanley found the crown and placed it on Henry Tudors head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Richards body thrown onto a cart and paraded about the towns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Buried by the Friars of Greyfriars </a:t>
            </a:r>
          </a:p>
          <a:p>
            <a:endParaRPr lang="en-GB" sz="24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A9CCDE0-F638-4773-994C-02E5BD05B0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82EEB-3FF6-4382-A11F-F84CEE7A0F21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91137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black&#10;&#10;Description automatically generated">
            <a:extLst>
              <a:ext uri="{FF2B5EF4-FFF2-40B4-BE49-F238E27FC236}">
                <a16:creationId xmlns:a16="http://schemas.microsoft.com/office/drawing/2014/main" id="{0D0B1866-5F8A-418F-AE82-E9C4B06F805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739" b="4371"/>
          <a:stretch/>
        </p:blipFill>
        <p:spPr>
          <a:xfrm>
            <a:off x="-1" y="10"/>
            <a:ext cx="12192000" cy="6857990"/>
          </a:xfrm>
          <a:prstGeom prst="rect">
            <a:avLst/>
          </a:prstGeom>
        </p:spPr>
      </p:pic>
      <p:sp>
        <p:nvSpPr>
          <p:cNvPr id="13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  <a:ex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F87229-F8FF-4A5B-877D-9F871885E2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448" y="1913950"/>
            <a:ext cx="4204137" cy="1342754"/>
          </a:xfrm>
        </p:spPr>
        <p:txBody>
          <a:bodyPr>
            <a:normAutofit/>
          </a:bodyPr>
          <a:lstStyle/>
          <a:p>
            <a:pPr algn="ctr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What happened next?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54ACF4C-F9A6-41D4-BB6A-693AE1B59B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568203" y="1232300"/>
            <a:ext cx="365760" cy="36512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fld id="{C5A82EEB-3FF6-4382-A11F-F84CEE7A0F21}" type="slidenum">
              <a:rPr lang="en-GB">
                <a:solidFill>
                  <a:schemeClr val="tx1"/>
                </a:solidFill>
              </a:rPr>
              <a:pPr algn="ctr">
                <a:lnSpc>
                  <a:spcPct val="90000"/>
                </a:lnSpc>
                <a:spcAft>
                  <a:spcPts val="600"/>
                </a:spcAft>
              </a:pPr>
              <a:t>7</a:t>
            </a:fld>
            <a:endParaRPr lang="en-GB">
              <a:solidFill>
                <a:schemeClr val="tx1"/>
              </a:solidFill>
            </a:endParaRP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B70E22-CAF0-4D5F-91D0-04233F057F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516" y="3417573"/>
            <a:ext cx="4593021" cy="2619839"/>
          </a:xfrm>
        </p:spPr>
        <p:txBody>
          <a:bodyPr anchor="ctr">
            <a:normAutofit/>
          </a:bodyPr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Skeleton found on the 25</a:t>
            </a:r>
            <a:r>
              <a:rPr lang="en-GB" sz="18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of August 2012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Confirmed as Richard III at a press conference in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feb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2013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Reinterred with ceremony on 26</a:t>
            </a:r>
            <a:r>
              <a:rPr lang="en-GB" sz="18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March 2015 by The Archbishop of Canterbury</a:t>
            </a:r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8369821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5690A5-838A-44D0-8C4B-8C497624BE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 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60869A-CB2C-403D-AF0C-3240FDABD7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Richard III, Duke of Gloucester born during the ‘’Wars of The Roses’’</a:t>
            </a:r>
          </a:p>
          <a:p>
            <a:r>
              <a:rPr lang="en-GB" dirty="0"/>
              <a:t>Survived rumours and accusations</a:t>
            </a:r>
          </a:p>
          <a:p>
            <a:r>
              <a:rPr lang="en-GB" dirty="0"/>
              <a:t>Richest man in England apart from the Crown</a:t>
            </a:r>
          </a:p>
          <a:p>
            <a:r>
              <a:rPr lang="en-GB" dirty="0"/>
              <a:t>Proved himself in many battles</a:t>
            </a:r>
          </a:p>
          <a:p>
            <a:r>
              <a:rPr lang="en-GB" dirty="0"/>
              <a:t>Died in battle</a:t>
            </a:r>
          </a:p>
          <a:p>
            <a:r>
              <a:rPr lang="en-GB" dirty="0"/>
              <a:t>Buried without ceremony </a:t>
            </a:r>
          </a:p>
          <a:p>
            <a:r>
              <a:rPr lang="en-GB" dirty="0"/>
              <a:t>Re buried with ceremony</a:t>
            </a:r>
          </a:p>
          <a:p>
            <a:r>
              <a:rPr lang="en-GB" dirty="0"/>
              <a:t>The last King before the huge Tudor dynasty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BAC611A-0D80-4C51-A0D8-C5E0778102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82EEB-3FF6-4382-A11F-F84CEE7A0F21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0541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3E8E97B-BCFB-49DB-9EAB-AFC9E0B621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82EEB-3FF6-4382-A11F-F84CEE7A0F21}" type="slidenum">
              <a:rPr lang="en-GB" smtClean="0"/>
              <a:t>9</a:t>
            </a:fld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7BD3B4C-56AF-497C-8041-15B86714633A}"/>
              </a:ext>
            </a:extLst>
          </p:cNvPr>
          <p:cNvSpPr txBox="1"/>
          <p:nvPr/>
        </p:nvSpPr>
        <p:spPr>
          <a:xfrm>
            <a:off x="2166152" y="639192"/>
            <a:ext cx="7217545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8000" dirty="0">
                <a:latin typeface="Arial" panose="020B0604020202020204" pitchFamily="34" charset="0"/>
                <a:cs typeface="Arial" panose="020B0604020202020204" pitchFamily="34" charset="0"/>
              </a:rPr>
              <a:t>Any Questions</a:t>
            </a:r>
          </a:p>
          <a:p>
            <a:pPr algn="ctr"/>
            <a:endParaRPr lang="en-GB" sz="8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800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40319617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0D192B2-4B49-4E7C-9D89-7A87F24CC2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82EEB-3FF6-4382-A11F-F84CEE7A0F21}" type="slidenum">
              <a:rPr lang="en-GB" smtClean="0"/>
              <a:t>10</a:t>
            </a:fld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A26ACD8-A2BF-46B5-929B-E209531103EE}"/>
              </a:ext>
            </a:extLst>
          </p:cNvPr>
          <p:cNvSpPr txBox="1"/>
          <p:nvPr/>
        </p:nvSpPr>
        <p:spPr>
          <a:xfrm>
            <a:off x="674703" y="328474"/>
            <a:ext cx="11026066" cy="88593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10" dirty="0">
                <a:latin typeface="Arial" panose="020B0604020202020204" pitchFamily="34" charset="0"/>
                <a:cs typeface="Arial" panose="020B0604020202020204" pitchFamily="34" charset="0"/>
              </a:rPr>
              <a:t>Portrait of Richard III - </a:t>
            </a:r>
            <a:r>
              <a:rPr lang="en-GB" sz="191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https://www.rct.uk/collection/403436/richard-iii-1452-85</a:t>
            </a:r>
            <a:endParaRPr lang="en-GB" sz="191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10" dirty="0">
                <a:latin typeface="Arial" panose="020B0604020202020204" pitchFamily="34" charset="0"/>
                <a:cs typeface="Arial" panose="020B0604020202020204" pitchFamily="34" charset="0"/>
              </a:rPr>
              <a:t>Photograph of Skeleton - https://www.bing.com/images/search?view=detailV2&amp;ccid=CYlRY4dS&amp;id=C0C0CBCBE38B81D3470334782A97F7FE9D6F387F&amp;thid=OIP.CYlRY4dSViK-kcaBmkn9FAHaEv&amp;mediaurl=https%3A%2F%2Fwww.sassyjanegenealogy.com%2Fwp-content%2Fuploads%2F2013%2F02%2FRichardIIIskeleton.jpg&amp;exph=416&amp;expw=650&amp;q=richard+third+skeleton&amp;simid=608036963782821776&amp;selectedindex=3&amp;ajaxhist=0&amp;vt=0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10" dirty="0">
                <a:latin typeface="Arial" panose="020B0604020202020204" pitchFamily="34" charset="0"/>
                <a:cs typeface="Arial" panose="020B0604020202020204" pitchFamily="34" charset="0"/>
              </a:rPr>
              <a:t>Map of battles - https://www.bing.com/images/search?view=detailV2&amp;ccid=Rf7Ckr1t&amp;id=6029BAA9FCCFF10809DB85D80F4E3A2F007F4F90&amp;thid=OIP.Rf7Ckr1t2UQjGWCbTvj8ewHaIv&amp;mediaurl=http%3a%2f%2fwww.historyofwar.org%2fMaps%2fbattles_wars_roses.jpg&amp;exph=850&amp;expw=720&amp;q=Wars+of+the+Roses+Battle+Map&amp;simid=608027506228985982&amp;selectedIndex=0&amp;ajaxhist=0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10" dirty="0">
                <a:latin typeface="Arial" panose="020B0604020202020204" pitchFamily="34" charset="0"/>
                <a:cs typeface="Arial" panose="020B0604020202020204" pitchFamily="34" charset="0"/>
              </a:rPr>
              <a:t>Peter Bramley</a:t>
            </a:r>
            <a:r>
              <a:rPr lang="en-GB" sz="1910" i="1" dirty="0">
                <a:latin typeface="Arial" panose="020B0604020202020204" pitchFamily="34" charset="0"/>
                <a:cs typeface="Arial" panose="020B0604020202020204" pitchFamily="34" charset="0"/>
              </a:rPr>
              <a:t>, A companion &amp; guide to the Wars of the Roses </a:t>
            </a:r>
            <a:r>
              <a:rPr lang="en-GB" sz="1910" dirty="0">
                <a:latin typeface="Arial" panose="020B0604020202020204" pitchFamily="34" charset="0"/>
                <a:cs typeface="Arial" panose="020B0604020202020204" pitchFamily="34" charset="0"/>
              </a:rPr>
              <a:t>(Stroud: The History Press, 2007)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10" dirty="0">
                <a:latin typeface="Arial" panose="020B0604020202020204" pitchFamily="34" charset="0"/>
                <a:cs typeface="Arial" panose="020B0604020202020204" pitchFamily="34" charset="0"/>
              </a:rPr>
              <a:t>V B Lamb, The Betrayal of Richard III, 4</a:t>
            </a:r>
            <a:r>
              <a:rPr lang="en-GB" sz="191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91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91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1910" dirty="0">
                <a:latin typeface="Arial" panose="020B0604020202020204" pitchFamily="34" charset="0"/>
                <a:cs typeface="Arial" panose="020B0604020202020204" pitchFamily="34" charset="0"/>
              </a:rPr>
              <a:t> (Guildford: The Mitre Press, 1972), p.43.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10" dirty="0">
                <a:latin typeface="Arial" panose="020B0604020202020204" pitchFamily="34" charset="0"/>
                <a:cs typeface="Arial" panose="020B0604020202020204" pitchFamily="34" charset="0"/>
              </a:rPr>
              <a:t>Thomas More, </a:t>
            </a:r>
            <a:r>
              <a:rPr lang="en-GB" sz="1910" i="1" dirty="0">
                <a:latin typeface="Arial" panose="020B0604020202020204" pitchFamily="34" charset="0"/>
                <a:cs typeface="Arial" panose="020B0604020202020204" pitchFamily="34" charset="0"/>
              </a:rPr>
              <a:t>More’s History of King Richard III, ed. By J. Rawson Lumby, D. D. (Cambridge: University Press, 1883), p.125.</a:t>
            </a:r>
            <a:endParaRPr lang="en-GB" sz="191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910" dirty="0">
                <a:latin typeface="Arial" panose="020B0604020202020204" pitchFamily="34" charset="0"/>
                <a:cs typeface="Arial" panose="020B0604020202020204" pitchFamily="34" charset="0"/>
              </a:rPr>
              <a:t>Tom Garner, ‘Richard III at War’, </a:t>
            </a:r>
            <a:r>
              <a:rPr lang="en-GB" sz="1910" i="1" dirty="0">
                <a:latin typeface="Arial" panose="020B0604020202020204" pitchFamily="34" charset="0"/>
                <a:cs typeface="Arial" panose="020B0604020202020204" pitchFamily="34" charset="0"/>
              </a:rPr>
              <a:t>All about History,. </a:t>
            </a:r>
            <a:r>
              <a:rPr lang="en-GB" sz="1910" dirty="0">
                <a:latin typeface="Arial" panose="020B0604020202020204" pitchFamily="34" charset="0"/>
                <a:cs typeface="Arial" panose="020B0604020202020204" pitchFamily="34" charset="0"/>
              </a:rPr>
              <a:t>070, (2018) 33 – 41 (p. 41)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910" dirty="0">
                <a:latin typeface="Arial" panose="020B0604020202020204" pitchFamily="34" charset="0"/>
                <a:cs typeface="Arial" panose="020B0604020202020204" pitchFamily="34" charset="0"/>
              </a:rPr>
              <a:t>The two Princes - https://www.bing.com/images/search?view=detailV2&amp;ccid=KPEGALwR&amp;id=C4B105C426B54D881F7568E767858CC4FA72F320&amp;thid=OIP.KPEGALwR0V0lJbrp9t8QggHaDz&amp;mediaurl=http%3a%2f%2fwww.historic-uk.com%2fwp-content%2fuploads%2f2017%2f04%2fprinces-in-the-tower.jpg&amp;exph=1053&amp;expw=2048&amp;q=princes+in+the+tower+picture&amp;simid=608031363161064889&amp;selectedIndex=0&amp;ajaxhist=0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91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910" dirty="0"/>
          </a:p>
          <a:p>
            <a:endParaRPr lang="en-GB" sz="1910" dirty="0"/>
          </a:p>
          <a:p>
            <a:endParaRPr lang="en-GB" sz="1910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663328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121</TotalTime>
  <Words>700</Words>
  <Application>Microsoft Office PowerPoint</Application>
  <PresentationFormat>Widescreen</PresentationFormat>
  <Paragraphs>71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Calibri Light</vt:lpstr>
      <vt:lpstr>Script MT Bold</vt:lpstr>
      <vt:lpstr>Office Theme</vt:lpstr>
      <vt:lpstr> King Richard III - 1483 -1485 </vt:lpstr>
      <vt:lpstr>Before and after</vt:lpstr>
      <vt:lpstr>Family tree (House of York)</vt:lpstr>
      <vt:lpstr>Rumours and intrigue</vt:lpstr>
      <vt:lpstr>The Wars of the Roses  </vt:lpstr>
      <vt:lpstr>Richard 111 last battle – The Battle of Bosworth </vt:lpstr>
      <vt:lpstr>What happened next?</vt:lpstr>
      <vt:lpstr>In Conclusion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King Richard III - 1483 -1485 </dc:title>
  <dc:creator>Barbara Newborough</dc:creator>
  <cp:lastModifiedBy>Barbara Newborough</cp:lastModifiedBy>
  <cp:revision>8</cp:revision>
  <dcterms:created xsi:type="dcterms:W3CDTF">2018-12-17T09:30:45Z</dcterms:created>
  <dcterms:modified xsi:type="dcterms:W3CDTF">2018-12-17T11:32:08Z</dcterms:modified>
</cp:coreProperties>
</file>