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1"/>
  </p:notesMasterIdLst>
  <p:handoutMasterIdLst>
    <p:handoutMasterId r:id="rId32"/>
  </p:handoutMasterIdLst>
  <p:sldIdLst>
    <p:sldId id="256" r:id="rId4"/>
    <p:sldId id="287" r:id="rId5"/>
    <p:sldId id="288" r:id="rId6"/>
    <p:sldId id="303" r:id="rId7"/>
    <p:sldId id="304" r:id="rId8"/>
    <p:sldId id="289" r:id="rId9"/>
    <p:sldId id="305" r:id="rId10"/>
    <p:sldId id="306" r:id="rId11"/>
    <p:sldId id="308" r:id="rId12"/>
    <p:sldId id="310" r:id="rId13"/>
    <p:sldId id="311" r:id="rId14"/>
    <p:sldId id="312" r:id="rId15"/>
    <p:sldId id="313" r:id="rId16"/>
    <p:sldId id="314" r:id="rId17"/>
    <p:sldId id="315" r:id="rId18"/>
    <p:sldId id="316" r:id="rId19"/>
    <p:sldId id="317" r:id="rId20"/>
    <p:sldId id="318" r:id="rId21"/>
    <p:sldId id="321" r:id="rId22"/>
    <p:sldId id="323" r:id="rId23"/>
    <p:sldId id="322" r:id="rId24"/>
    <p:sldId id="324" r:id="rId25"/>
    <p:sldId id="325" r:id="rId26"/>
    <p:sldId id="326" r:id="rId27"/>
    <p:sldId id="328" r:id="rId28"/>
    <p:sldId id="329" r:id="rId29"/>
    <p:sldId id="285" r:id="rId3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8446" autoAdjust="0"/>
  </p:normalViewPr>
  <p:slideViewPr>
    <p:cSldViewPr>
      <p:cViewPr varScale="1">
        <p:scale>
          <a:sx n="95" d="100"/>
          <a:sy n="95" d="100"/>
        </p:scale>
        <p:origin x="206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handoutMaster" Target="handoutMasters/handoutMaster1.xml"/><Relationship Id="rId37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viewProps" Target="view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1/8/2019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https://docs.microsoft.com/en-us/dotnet/csharp/programming-guide/classes-and-structs/properties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8658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8977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 source: https://dpzbhybb2pdcj.cloudfront.net/lock/Figures/04fig01_alt.jpg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2514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7831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Application state/data is then mapped to the corresponding model class to create and represent individual data items as </a:t>
            </a:r>
            <a:r>
              <a:rPr lang="en-GB" b="1" dirty="0"/>
              <a:t>objects</a:t>
            </a:r>
            <a:r>
              <a:rPr lang="en-GB" dirty="0"/>
              <a:t> in memory while the application is running.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1862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use of EF means that there is no need for the developer to write data-access code and the developer is free to focus on business logic functionality.</a:t>
            </a:r>
          </a:p>
          <a:p>
            <a:endParaRPr lang="en-GB" dirty="0"/>
          </a:p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https://docs.microsoft.com/en-us/ef/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http://www.learnentityframeworkcore.com</a:t>
            </a:r>
            <a:r>
              <a:rPr lang="en-GB" dirty="0" smtClean="0"/>
              <a:t>/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 smtClean="0"/>
              <a:t>http://www.entityframeworktutorial.net/efcore/entity-framework-core.aspx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7075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https://docs.microsoft.com/en-us/ef/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7787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Data Annotations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http://www.entityframeworktutorial.net/efcore/configuration-in-entity-framework-core.aspx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http://www.entityframeworktutorial.net/code-first/dataannotation-in-code-first.aspx</a:t>
            </a:r>
          </a:p>
          <a:p>
            <a:endParaRPr lang="en-GB" dirty="0" smtClean="0"/>
          </a:p>
          <a:p>
            <a:r>
              <a:rPr lang="en-GB" dirty="0" smtClean="0"/>
              <a:t>Fluent</a:t>
            </a:r>
            <a:r>
              <a:rPr lang="en-GB" baseline="0" dirty="0" smtClean="0"/>
              <a:t> API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http://www.entityframeworktutorial.net/efcore/fluent-api-in-entity-framework-core.aspx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http://www.entityframeworktutorial.net/code-first/fluent-api-in-code-first.aspx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6065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http://www.entityframeworktutorial.net/code-first/dataannotation-in-code-first.aspx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https://msdn.microsoft.com/en-us/library/system.componentmodel.dataannotations.aspx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5693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  <a:endParaRPr lang="en-GB" baseline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http://www.entityframeworktutorial.net/code-first/dataannotation-in-code-first.aspx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https://msdn.microsoft.com/en-us/library/system.componentmodel.dataannotations.aspx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1035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It is a progressive exercise which means you </a:t>
            </a:r>
            <a:r>
              <a:rPr lang="en-GB" b="1" u="sng" dirty="0" smtClean="0"/>
              <a:t>must</a:t>
            </a:r>
            <a:r>
              <a:rPr lang="en-GB" dirty="0" smtClean="0"/>
              <a:t> complete each of the class tutorial exercises.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3866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</a:t>
            </a:r>
            <a:r>
              <a:rPr lang="en-GB"/>
              <a:t>://</a:t>
            </a:r>
            <a:r>
              <a:rPr lang="en-GB" smtClean="0"/>
              <a:t>docs.microsoft.com/en-us/aspnet/core/security/authentication/identity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417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1/8/2019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1/8/2019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1/8/2019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1/8/2019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1/8/2019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asp.net/learn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search?q=separation+of+concerns+mvc&amp;oq=separation+of+concerns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eviq.com/kinds-of-models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ef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ef/efcore-and-ef6/choosin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microsoft.com/en-us/ef/efcore-and-ef6/index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ntityframeworktutorial.net/code-first/what-is-code-first.aspx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sp.net/identity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ASP.NET Core MVC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6: Application Development (</a:t>
            </a:r>
            <a:r>
              <a:rPr lang="en-GB" dirty="0" err="1"/>
              <a:t>AppDev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07-Jan-2019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Introduction to ASP.NET</a:t>
            </a:r>
          </a:p>
          <a:p>
            <a:r>
              <a:rPr lang="en-GB" dirty="0" smtClean="0"/>
              <a:t>ASP.NET Core MVC and EF Core</a:t>
            </a:r>
          </a:p>
          <a:p>
            <a:pPr lvl="1"/>
            <a:r>
              <a:rPr lang="en-GB" dirty="0"/>
              <a:t>Building the </a:t>
            </a:r>
            <a:r>
              <a:rPr lang="en-GB" b="1" dirty="0"/>
              <a:t>M</a:t>
            </a:r>
            <a:r>
              <a:rPr lang="en-GB" dirty="0"/>
              <a:t>odels in </a:t>
            </a:r>
            <a:r>
              <a:rPr lang="en-GB" b="1" dirty="0"/>
              <a:t>M</a:t>
            </a:r>
            <a:r>
              <a:rPr lang="en-GB" dirty="0"/>
              <a:t>VC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6623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5724803-5ECD-4147-A7CF-E55295431A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ASP.NET?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0BA0501-208E-4655-A757-289702C7DC9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web framework for building modern web applications and services with .NET.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13" name="Group 12">
            <a:extLst>
              <a:ext uri="{FF2B5EF4-FFF2-40B4-BE49-F238E27FC236}">
                <a16:creationId xmlns="" xmlns:a16="http://schemas.microsoft.com/office/drawing/2014/main" id="{AA86666C-FA0A-42C1-8A58-2500878E250D}"/>
              </a:ext>
            </a:extLst>
          </p:cNvPr>
          <p:cNvGrpSpPr/>
          <p:nvPr/>
        </p:nvGrpSpPr>
        <p:grpSpPr>
          <a:xfrm>
            <a:off x="612648" y="2930934"/>
            <a:ext cx="8252819" cy="2802322"/>
            <a:chOff x="612648" y="2996951"/>
            <a:chExt cx="8252819" cy="2802322"/>
          </a:xfrm>
        </p:grpSpPr>
        <p:grpSp>
          <p:nvGrpSpPr>
            <p:cNvPr id="4" name="Group 3">
              <a:extLst>
                <a:ext uri="{FF2B5EF4-FFF2-40B4-BE49-F238E27FC236}">
                  <a16:creationId xmlns="" xmlns:a16="http://schemas.microsoft.com/office/drawing/2014/main" id="{3EEECEB2-3344-4EC6-9C2B-266934FABFCE}"/>
                </a:ext>
              </a:extLst>
            </p:cNvPr>
            <p:cNvGrpSpPr/>
            <p:nvPr/>
          </p:nvGrpSpPr>
          <p:grpSpPr>
            <a:xfrm>
              <a:off x="612648" y="2996951"/>
              <a:ext cx="8252819" cy="1477329"/>
              <a:chOff x="612648" y="2996951"/>
              <a:chExt cx="8252819" cy="1477329"/>
            </a:xfrm>
          </p:grpSpPr>
          <p:sp>
            <p:nvSpPr>
              <p:cNvPr id="5" name="TextBox 4">
                <a:extLst>
                  <a:ext uri="{FF2B5EF4-FFF2-40B4-BE49-F238E27FC236}">
                    <a16:creationId xmlns="" xmlns:a16="http://schemas.microsoft.com/office/drawing/2014/main" id="{4C960EEE-BC20-4D9D-8E61-8DF167FB20FF}"/>
                  </a:ext>
                </a:extLst>
              </p:cNvPr>
              <p:cNvSpPr txBox="1"/>
              <p:nvPr/>
            </p:nvSpPr>
            <p:spPr>
              <a:xfrm>
                <a:off x="612648" y="2996952"/>
                <a:ext cx="4219681" cy="14773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b="1" dirty="0"/>
                  <a:t>ASP.NET Core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dirty="0"/>
                  <a:t>New open-source cross-platform .NET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dirty="0"/>
                  <a:t>Multi-platform Support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dirty="0"/>
                  <a:t>For modern cloud-based web applications</a:t>
                </a:r>
              </a:p>
            </p:txBody>
          </p:sp>
          <p:sp>
            <p:nvSpPr>
              <p:cNvPr id="6" name="TextBox 5">
                <a:extLst>
                  <a:ext uri="{FF2B5EF4-FFF2-40B4-BE49-F238E27FC236}">
                    <a16:creationId xmlns="" xmlns:a16="http://schemas.microsoft.com/office/drawing/2014/main" id="{5463429F-332B-4B8B-98B9-4AFFAB2ABE95}"/>
                  </a:ext>
                </a:extLst>
              </p:cNvPr>
              <p:cNvSpPr txBox="1"/>
              <p:nvPr/>
            </p:nvSpPr>
            <p:spPr>
              <a:xfrm>
                <a:off x="5096037" y="2996951"/>
                <a:ext cx="3769430" cy="14773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b="1" dirty="0"/>
                  <a:t>ASP.NET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dirty="0"/>
                  <a:t>Traditional Approach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dirty="0"/>
                  <a:t>.NET on Windows Only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dirty="0"/>
                  <a:t>For enterprise-class server-based web applications</a:t>
                </a:r>
              </a:p>
            </p:txBody>
          </p:sp>
        </p:grpSp>
        <p:pic>
          <p:nvPicPr>
            <p:cNvPr id="11" name="Picture 10">
              <a:extLst>
                <a:ext uri="{FF2B5EF4-FFF2-40B4-BE49-F238E27FC236}">
                  <a16:creationId xmlns="" xmlns:a16="http://schemas.microsoft.com/office/drawing/2014/main" id="{A97F92E8-6EAB-4651-9D17-5695FBDEAD1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12648" y="4509119"/>
              <a:ext cx="3299746" cy="1287892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="" xmlns:a16="http://schemas.microsoft.com/office/drawing/2014/main" id="{1B27DC09-DA7C-4BF3-A39E-B3D92002994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096037" y="4511381"/>
              <a:ext cx="3307367" cy="1287892"/>
            </a:xfrm>
            <a:prstGeom prst="rect">
              <a:avLst/>
            </a:prstGeom>
          </p:spPr>
        </p:pic>
      </p:grpSp>
      <p:sp>
        <p:nvSpPr>
          <p:cNvPr id="14" name="TextBox 13">
            <a:extLst>
              <a:ext uri="{FF2B5EF4-FFF2-40B4-BE49-F238E27FC236}">
                <a16:creationId xmlns="" xmlns:a16="http://schemas.microsoft.com/office/drawing/2014/main" id="{A236B9AC-9C99-4CA8-B298-988E4101D3F9}"/>
              </a:ext>
            </a:extLst>
          </p:cNvPr>
          <p:cNvSpPr txBox="1"/>
          <p:nvPr/>
        </p:nvSpPr>
        <p:spPr>
          <a:xfrm>
            <a:off x="3970432" y="6385870"/>
            <a:ext cx="47909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More information: </a:t>
            </a:r>
            <a:r>
              <a:rPr lang="en-GB" dirty="0">
                <a:hlinkClick r:id="rId4"/>
              </a:rPr>
              <a:t>https://www.asp.net/learn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59862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Exercise: </a:t>
            </a:r>
            <a:br>
              <a:rPr lang="en-GB" dirty="0"/>
            </a:br>
            <a:r>
              <a:rPr lang="en-GB" sz="3100" dirty="0"/>
              <a:t>Object-Oriented Programming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a Class?</a:t>
            </a:r>
          </a:p>
          <a:p>
            <a:r>
              <a:rPr lang="en-GB" dirty="0"/>
              <a:t>What is the difference between a class and an object?</a:t>
            </a:r>
          </a:p>
          <a:p>
            <a:r>
              <a:rPr lang="en-GB" dirty="0"/>
              <a:t>What is a Property?</a:t>
            </a:r>
          </a:p>
          <a:p>
            <a:r>
              <a:rPr lang="en-GB" dirty="0"/>
              <a:t>In C#, what’s the difference between </a:t>
            </a:r>
          </a:p>
          <a:p>
            <a:pPr lvl="1"/>
            <a:r>
              <a:rPr lang="en-GB" dirty="0"/>
              <a:t>Auto-implemented properties and </a:t>
            </a:r>
          </a:p>
          <a:p>
            <a:pPr lvl="1"/>
            <a:r>
              <a:rPr lang="en-GB" dirty="0"/>
              <a:t>Properties with backing fields</a:t>
            </a:r>
          </a:p>
          <a:p>
            <a:r>
              <a:rPr lang="en-GB" dirty="0"/>
              <a:t>What is the role of a constructor?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4346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What is MVC?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MVC stands for Model-View-Controller.</a:t>
            </a:r>
          </a:p>
          <a:p>
            <a:r>
              <a:rPr lang="en-GB" dirty="0"/>
              <a:t>It is a popular design pattern used in programming.</a:t>
            </a:r>
          </a:p>
          <a:p>
            <a:r>
              <a:rPr lang="en-GB" dirty="0"/>
              <a:t>Use Google to find out </a:t>
            </a:r>
            <a:r>
              <a:rPr lang="en-GB" b="1" dirty="0"/>
              <a:t>what it is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2091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DBD2039-4A71-456C-BA42-3E4B29729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MVC Separation of Concerns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227E934-31C5-4678-A61F-C42233219B5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One of the main advantages of the pattern is helping to achieve </a:t>
            </a:r>
            <a:r>
              <a:rPr lang="en-GB" b="1" dirty="0">
                <a:hlinkClick r:id="rId2"/>
              </a:rPr>
              <a:t>separation of concerns</a:t>
            </a:r>
            <a:r>
              <a:rPr lang="en-GB" dirty="0"/>
              <a:t>.</a:t>
            </a:r>
          </a:p>
          <a:p>
            <a:r>
              <a:rPr lang="en-GB" dirty="0"/>
              <a:t>Each component (MVC) has its own responsibility.</a:t>
            </a:r>
          </a:p>
          <a:p>
            <a:r>
              <a:rPr lang="en-GB" dirty="0"/>
              <a:t>Splitting responsibilities makes it easier to scale the application as it is easier to code, debug and test.</a:t>
            </a:r>
          </a:p>
        </p:txBody>
      </p:sp>
    </p:spTree>
    <p:extLst>
      <p:ext uri="{BB962C8B-B14F-4D97-AF65-F5344CB8AC3E}">
        <p14:creationId xmlns:p14="http://schemas.microsoft.com/office/powerpoint/2010/main" val="2647841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DD83A40-F9EE-44D0-A20D-1217ED8DE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MVC Components’ Responsibilities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58AA2681-EF72-46BF-9416-4942E52E9CFC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Model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The data that needs to be displayed, </a:t>
            </a:r>
          </a:p>
          <a:p>
            <a:pPr lvl="1"/>
            <a:r>
              <a:rPr lang="en-GB" dirty="0"/>
              <a:t>The state of the application.</a:t>
            </a:r>
          </a:p>
          <a:p>
            <a:r>
              <a:rPr lang="en-GB" b="1" dirty="0"/>
              <a:t>View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The template that displays the data provided by the model.</a:t>
            </a:r>
          </a:p>
          <a:p>
            <a:pPr lvl="1"/>
            <a:r>
              <a:rPr lang="en-GB" dirty="0"/>
              <a:t>In our case, this is a HTML template.</a:t>
            </a:r>
          </a:p>
          <a:p>
            <a:r>
              <a:rPr lang="en-GB" b="1" dirty="0"/>
              <a:t>Controller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Handle user interaction and process requests,</a:t>
            </a:r>
          </a:p>
          <a:p>
            <a:pPr lvl="1"/>
            <a:r>
              <a:rPr lang="en-GB" dirty="0"/>
              <a:t>Updates the model and selects the appropriate view to display the current data/state of the application.</a:t>
            </a:r>
          </a:p>
        </p:txBody>
      </p:sp>
    </p:spTree>
    <p:extLst>
      <p:ext uri="{BB962C8B-B14F-4D97-AF65-F5344CB8AC3E}">
        <p14:creationId xmlns:p14="http://schemas.microsoft.com/office/powerpoint/2010/main" val="2241500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C98DF15-CC19-4D70-8B47-F25CB598A8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 MVC Responsibilities </a:t>
            </a:r>
            <a:br>
              <a:rPr lang="en-GB" dirty="0"/>
            </a:br>
            <a:r>
              <a:rPr lang="en-GB" sz="3100" dirty="0"/>
              <a:t>In a To-Do-List Web Page of an MVC Application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F8A4144-1E3F-43AB-AEDF-3DAD9EE7D27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8" name="Picture 4" descr="https://dpzbhybb2pdcj.cloudfront.net/lock/Figures/04fig01_alt.jpg">
            <a:extLst>
              <a:ext uri="{FF2B5EF4-FFF2-40B4-BE49-F238E27FC236}">
                <a16:creationId xmlns="" xmlns:a16="http://schemas.microsoft.com/office/drawing/2014/main" id="{192D6BC7-CBC0-4FFD-95AA-9569528222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648" y="1588780"/>
            <a:ext cx="8103340" cy="4216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9884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AC487C3-011C-4208-9461-2CEB70F94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Models: The “M” in MVC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EA39FD2-5E15-448E-898E-3C83E40A0611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Models are simply </a:t>
            </a:r>
            <a:r>
              <a:rPr lang="en-GB" b="1" dirty="0"/>
              <a:t>C# classes</a:t>
            </a:r>
            <a:r>
              <a:rPr lang="en-GB" dirty="0"/>
              <a:t> representing the application’s state or data to be displayed.</a:t>
            </a:r>
          </a:p>
          <a:p>
            <a:r>
              <a:rPr lang="en-GB" dirty="0"/>
              <a:t>Model classes do </a:t>
            </a:r>
            <a:r>
              <a:rPr lang="en-GB" u="sng" dirty="0"/>
              <a:t>not</a:t>
            </a:r>
            <a:r>
              <a:rPr lang="en-GB" dirty="0"/>
              <a:t> contain any business logic </a:t>
            </a:r>
            <a:endParaRPr lang="en-GB" dirty="0" smtClean="0"/>
          </a:p>
          <a:p>
            <a:pPr lvl="1"/>
            <a:r>
              <a:rPr lang="en-GB" dirty="0"/>
              <a:t>Typically </a:t>
            </a:r>
            <a:r>
              <a:rPr lang="en-GB" dirty="0" smtClean="0"/>
              <a:t>just properties and sometimes fields, but usually no methods.</a:t>
            </a:r>
            <a:endParaRPr lang="en-GB" dirty="0"/>
          </a:p>
          <a:p>
            <a:r>
              <a:rPr lang="en-GB" dirty="0"/>
              <a:t>There are </a:t>
            </a:r>
            <a:r>
              <a:rPr lang="en-GB" dirty="0">
                <a:hlinkClick r:id="rId3"/>
              </a:rPr>
              <a:t>different types of models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Domain Model</a:t>
            </a:r>
          </a:p>
          <a:p>
            <a:pPr lvl="1"/>
            <a:r>
              <a:rPr lang="en-GB" dirty="0"/>
              <a:t>View Model</a:t>
            </a:r>
          </a:p>
          <a:p>
            <a:pPr lvl="1"/>
            <a:r>
              <a:rPr lang="en-GB" dirty="0"/>
              <a:t>Binding Model</a:t>
            </a:r>
          </a:p>
          <a:p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="" xmlns:a16="http://schemas.microsoft.com/office/drawing/2014/main" id="{610BCD18-1DEC-46E4-981D-EF28143989A9}"/>
              </a:ext>
            </a:extLst>
          </p:cNvPr>
          <p:cNvSpPr/>
          <p:nvPr/>
        </p:nvSpPr>
        <p:spPr>
          <a:xfrm>
            <a:off x="4104456" y="4509120"/>
            <a:ext cx="4572000" cy="969496"/>
          </a:xfrm>
          <a:prstGeom prst="rect">
            <a:avLst/>
          </a:prstGeom>
        </p:spPr>
        <p:txBody>
          <a:bodyPr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API Model</a:t>
            </a: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Persistence Model</a:t>
            </a:r>
          </a:p>
        </p:txBody>
      </p:sp>
    </p:spTree>
    <p:extLst>
      <p:ext uri="{BB962C8B-B14F-4D97-AF65-F5344CB8AC3E}">
        <p14:creationId xmlns:p14="http://schemas.microsoft.com/office/powerpoint/2010/main" val="3077087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A631D1EB-99A4-46F4-9E83-56E8FB45E6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Domain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CCB1E6C-230F-4C1F-9749-61E9407F2B8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Represent </a:t>
            </a:r>
            <a:r>
              <a:rPr lang="en-GB" dirty="0"/>
              <a:t>the business domain data of an application.</a:t>
            </a:r>
          </a:p>
          <a:p>
            <a:r>
              <a:rPr lang="en-GB" dirty="0" smtClean="0"/>
              <a:t>They are </a:t>
            </a:r>
            <a:r>
              <a:rPr lang="en-GB" dirty="0"/>
              <a:t>the entity types and their properties.</a:t>
            </a:r>
          </a:p>
          <a:p>
            <a:pPr lvl="1"/>
            <a:r>
              <a:rPr lang="en-GB" dirty="0"/>
              <a:t>E.g. a University application will need </a:t>
            </a:r>
            <a:r>
              <a:rPr lang="en-GB" dirty="0" smtClean="0"/>
              <a:t>domain model </a:t>
            </a:r>
            <a:r>
              <a:rPr lang="en-GB" dirty="0"/>
              <a:t>classes for </a:t>
            </a:r>
            <a:r>
              <a:rPr lang="en-GB" i="1" dirty="0"/>
              <a:t>Students, Courses, Staff</a:t>
            </a:r>
            <a:r>
              <a:rPr lang="en-GB" dirty="0"/>
              <a:t>, etc.</a:t>
            </a:r>
          </a:p>
          <a:p>
            <a:r>
              <a:rPr lang="en-GB" dirty="0"/>
              <a:t>Individual data items are then created from model classes as </a:t>
            </a:r>
            <a:r>
              <a:rPr lang="en-GB" b="1" dirty="0"/>
              <a:t>objects</a:t>
            </a:r>
            <a:r>
              <a:rPr lang="en-GB" dirty="0"/>
              <a:t> while the application is running.</a:t>
            </a:r>
          </a:p>
          <a:p>
            <a:pPr lvl="1"/>
            <a:r>
              <a:rPr lang="en-GB" i="1" dirty="0"/>
              <a:t>Remember, an instance of a class is an object </a:t>
            </a:r>
            <a:r>
              <a:rPr lang="en-GB" i="1" dirty="0">
                <a:sym typeface="Wingdings" panose="05000000000000000000" pitchFamily="2" charset="2"/>
              </a:rPr>
              <a:t></a:t>
            </a:r>
            <a:endParaRPr lang="en-GB" i="1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6930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1699BED-FD71-4E31-948A-7F6AAB504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Model Classes and Data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88A5D3B-B83D-46E5-8F6A-98C244B48DA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Model classes do </a:t>
            </a:r>
            <a:r>
              <a:rPr lang="en-GB" u="sng" dirty="0"/>
              <a:t>not</a:t>
            </a:r>
            <a:r>
              <a:rPr lang="en-GB" dirty="0"/>
              <a:t> have any knowledge of the underlying data source where the actual data is stored.</a:t>
            </a:r>
          </a:p>
          <a:p>
            <a:r>
              <a:rPr lang="en-GB" dirty="0"/>
              <a:t>Thus, models can be used to represent data from a variety of sources e.g. SQL, JSON, XML, CSV or any other type of data storage.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1046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1699BED-FD71-4E31-948A-7F6AAB504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Model Classes and Data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88A5D3B-B83D-46E5-8F6A-98C244B48DA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Model classes interact with the </a:t>
            </a:r>
            <a:r>
              <a:rPr lang="en-GB" b="1" i="1" dirty="0"/>
              <a:t>current</a:t>
            </a:r>
            <a:r>
              <a:rPr lang="en-GB" dirty="0"/>
              <a:t> data source in the application, </a:t>
            </a:r>
            <a:r>
              <a:rPr lang="en-GB" i="1" dirty="0"/>
              <a:t>whatever it may be</a:t>
            </a:r>
            <a:r>
              <a:rPr lang="en-GB" dirty="0"/>
              <a:t>.</a:t>
            </a:r>
          </a:p>
          <a:p>
            <a:r>
              <a:rPr lang="en-GB" dirty="0"/>
              <a:t>The current data source is configured in the app.</a:t>
            </a:r>
          </a:p>
          <a:p>
            <a:r>
              <a:rPr lang="en-GB" dirty="0" smtClean="0"/>
              <a:t>At </a:t>
            </a:r>
            <a:r>
              <a:rPr lang="en-GB" dirty="0"/>
              <a:t>runtime, the data gets passed between the model classes and the currently defined data source:</a:t>
            </a:r>
          </a:p>
          <a:p>
            <a:pPr lvl="1"/>
            <a:r>
              <a:rPr lang="en-GB" dirty="0"/>
              <a:t>Data from the data source is loaded into model class objects.</a:t>
            </a:r>
          </a:p>
          <a:p>
            <a:pPr lvl="1"/>
            <a:r>
              <a:rPr lang="en-GB" dirty="0"/>
              <a:t>Data in model class objects is sent to the data source to be saved.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1165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Data-Access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For the data to get passed to and fro between the model and underlying data source, you need some form of </a:t>
            </a:r>
            <a:r>
              <a:rPr lang="en-GB" b="1" i="1" dirty="0"/>
              <a:t>data-access code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755576" y="3140968"/>
          <a:ext cx="1080120" cy="106524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080120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</a:tblGrid>
              <a:tr h="216000">
                <a:tc>
                  <a:txBody>
                    <a:bodyPr/>
                    <a:lstStyle/>
                    <a:p>
                      <a:r>
                        <a:rPr lang="en-GB" sz="1100" dirty="0"/>
                        <a:t>Student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/>
                        <a:t>ID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/>
                        <a:t>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/>
        </p:nvGraphicFramePr>
        <p:xfrm>
          <a:off x="755576" y="4365104"/>
          <a:ext cx="1080120" cy="106524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080120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</a:tblGrid>
              <a:tr h="216000">
                <a:tc>
                  <a:txBody>
                    <a:bodyPr/>
                    <a:lstStyle/>
                    <a:p>
                      <a:r>
                        <a:rPr lang="en-GB" sz="1100" dirty="0"/>
                        <a:t>Teacher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/>
                        <a:t>ID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/>
                        <a:t>Name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268720">
                <a:tc>
                  <a:txBody>
                    <a:bodyPr/>
                    <a:lstStyle/>
                    <a:p>
                      <a:r>
                        <a:rPr lang="en-GB" sz="1100" dirty="0"/>
                        <a:t>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179512" y="5805264"/>
            <a:ext cx="23707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Model Data Object Classes to represent data at runtime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5722047" y="2662779"/>
            <a:ext cx="2487209" cy="3041501"/>
            <a:chOff x="5722047" y="2662779"/>
            <a:chExt cx="2487209" cy="3041501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92418" y="2662779"/>
              <a:ext cx="1079365" cy="1303873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22047" y="3573796"/>
              <a:ext cx="1381939" cy="1381939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103986" y="3653573"/>
              <a:ext cx="1105270" cy="1105270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570436" y="4558072"/>
              <a:ext cx="1146208" cy="1146208"/>
            </a:xfrm>
            <a:prstGeom prst="rect">
              <a:avLst/>
            </a:prstGeom>
          </p:spPr>
        </p:pic>
      </p:grpSp>
      <p:grpSp>
        <p:nvGrpSpPr>
          <p:cNvPr id="5" name="Group 4"/>
          <p:cNvGrpSpPr/>
          <p:nvPr/>
        </p:nvGrpSpPr>
        <p:grpSpPr>
          <a:xfrm>
            <a:off x="2143023" y="3573016"/>
            <a:ext cx="3461934" cy="792088"/>
            <a:chOff x="2550226" y="3573016"/>
            <a:chExt cx="3461934" cy="792088"/>
          </a:xfrm>
        </p:grpSpPr>
        <p:sp>
          <p:nvSpPr>
            <p:cNvPr id="9" name="Right Arrow 8"/>
            <p:cNvSpPr/>
            <p:nvPr/>
          </p:nvSpPr>
          <p:spPr>
            <a:xfrm>
              <a:off x="2550226" y="3573016"/>
              <a:ext cx="3461934" cy="288032"/>
            </a:xfrm>
            <a:prstGeom prst="rightArrow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ight Arrow 14"/>
            <p:cNvSpPr/>
            <p:nvPr/>
          </p:nvSpPr>
          <p:spPr>
            <a:xfrm flipH="1">
              <a:off x="2550226" y="4077072"/>
              <a:ext cx="3461934" cy="288032"/>
            </a:xfrm>
            <a:prstGeom prst="rightArrow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3326881" y="3774240"/>
              <a:ext cx="189006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Data Access Code</a:t>
              </a:r>
            </a:p>
          </p:txBody>
        </p:sp>
      </p:grpSp>
      <p:sp>
        <p:nvSpPr>
          <p:cNvPr id="20" name="TextBox 19"/>
          <p:cNvSpPr txBox="1"/>
          <p:nvPr/>
        </p:nvSpPr>
        <p:spPr>
          <a:xfrm>
            <a:off x="6150090" y="5805264"/>
            <a:ext cx="2615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The data can be from any type of data source</a:t>
            </a:r>
          </a:p>
        </p:txBody>
      </p:sp>
      <p:grpSp>
        <p:nvGrpSpPr>
          <p:cNvPr id="18" name="Group 17"/>
          <p:cNvGrpSpPr/>
          <p:nvPr/>
        </p:nvGrpSpPr>
        <p:grpSpPr>
          <a:xfrm>
            <a:off x="2123728" y="4354717"/>
            <a:ext cx="3469476" cy="1278707"/>
            <a:chOff x="2464473" y="4354717"/>
            <a:chExt cx="3469476" cy="1278707"/>
          </a:xfrm>
        </p:grpSpPr>
        <p:sp>
          <p:nvSpPr>
            <p:cNvPr id="17" name="TextBox 16"/>
            <p:cNvSpPr txBox="1"/>
            <p:nvPr/>
          </p:nvSpPr>
          <p:spPr>
            <a:xfrm>
              <a:off x="2464473" y="4710094"/>
              <a:ext cx="3469476" cy="923330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b="1" dirty="0"/>
                <a:t>Have no fear</a:t>
              </a:r>
              <a:r>
                <a:rPr lang="en-GB" dirty="0"/>
                <a:t>!</a:t>
              </a:r>
            </a:p>
            <a:p>
              <a:r>
                <a:rPr lang="en-GB" dirty="0"/>
                <a:t>I am not going to make you write this data access code. </a:t>
              </a:r>
              <a:r>
                <a:rPr lang="en-GB" dirty="0">
                  <a:sym typeface="Wingdings" panose="05000000000000000000" pitchFamily="2" charset="2"/>
                </a:rPr>
                <a:t></a:t>
              </a:r>
              <a:endParaRPr lang="en-GB" dirty="0"/>
            </a:p>
          </p:txBody>
        </p:sp>
        <p:cxnSp>
          <p:nvCxnSpPr>
            <p:cNvPr id="19" name="Straight Arrow Connector 18"/>
            <p:cNvCxnSpPr>
              <a:stCxn id="17" idx="0"/>
            </p:cNvCxnSpPr>
            <p:nvPr/>
          </p:nvCxnSpPr>
          <p:spPr>
            <a:xfrm flipV="1">
              <a:off x="4199211" y="4354717"/>
              <a:ext cx="1597" cy="355377"/>
            </a:xfrm>
            <a:prstGeom prst="straightConnector1">
              <a:avLst/>
            </a:prstGeom>
            <a:ln w="28575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574336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  <p:bldP spid="2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What is ORM?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For the web application that we are going to be building, the underlying data source will be a </a:t>
            </a:r>
            <a:r>
              <a:rPr lang="en-GB" b="1" dirty="0"/>
              <a:t>relational</a:t>
            </a:r>
            <a:r>
              <a:rPr lang="en-GB" dirty="0"/>
              <a:t> </a:t>
            </a:r>
            <a:r>
              <a:rPr lang="en-GB" b="1" dirty="0"/>
              <a:t>database</a:t>
            </a:r>
            <a:r>
              <a:rPr lang="en-GB" dirty="0"/>
              <a:t> (using MS SQL Server).</a:t>
            </a:r>
          </a:p>
          <a:p>
            <a:r>
              <a:rPr lang="en-GB" dirty="0"/>
              <a:t>Use Google to find out what is meant by the term </a:t>
            </a:r>
            <a:r>
              <a:rPr lang="en-GB" b="1" dirty="0"/>
              <a:t>Object-Relational Mapping (ORM, O/RM)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6373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843281F-9642-43AD-A266-C42476143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Entity Framework (EF)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5E2AB82-B76A-4626-A1E2-4EB91FCC720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hlinkClick r:id="rId3"/>
              </a:rPr>
              <a:t>Entity Framework</a:t>
            </a:r>
            <a:r>
              <a:rPr lang="en-GB" dirty="0"/>
              <a:t>, or simply EF, is an ORM tool.</a:t>
            </a:r>
          </a:p>
          <a:p>
            <a:r>
              <a:rPr lang="en-GB" dirty="0"/>
              <a:t>It contains everything a </a:t>
            </a:r>
            <a:r>
              <a:rPr lang="en-GB" b="1" dirty="0"/>
              <a:t>.NET</a:t>
            </a:r>
            <a:r>
              <a:rPr lang="en-GB" dirty="0"/>
              <a:t> developer needs to create data access layers in their applications.</a:t>
            </a:r>
          </a:p>
          <a:p>
            <a:r>
              <a:rPr lang="en-GB" dirty="0"/>
              <a:t>Put simply, EF:</a:t>
            </a:r>
          </a:p>
          <a:p>
            <a:pPr lvl="1"/>
            <a:r>
              <a:rPr lang="en-GB" dirty="0"/>
              <a:t>Creates a mapping between your application’s model classes and corresponding relational database tables.</a:t>
            </a:r>
          </a:p>
          <a:p>
            <a:pPr lvl="1"/>
            <a:r>
              <a:rPr lang="en-GB" dirty="0"/>
              <a:t>Provides the data access logic, </a:t>
            </a:r>
            <a:r>
              <a:rPr lang="en-GB" b="1" i="1" dirty="0"/>
              <a:t>in the background</a:t>
            </a:r>
            <a:r>
              <a:rPr lang="en-GB" dirty="0"/>
              <a:t>, e.g.:</a:t>
            </a:r>
          </a:p>
          <a:p>
            <a:pPr lvl="2"/>
            <a:r>
              <a:rPr lang="en-GB" dirty="0"/>
              <a:t>Connecting to the database source</a:t>
            </a:r>
          </a:p>
          <a:p>
            <a:pPr lvl="2"/>
            <a:r>
              <a:rPr lang="en-GB" dirty="0"/>
              <a:t>Executing queries e.g. CRUD operations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9264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Entity Framework (EF)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Typically, enables creating and maintaining data-oriented applications with less code.</a:t>
            </a:r>
          </a:p>
          <a:p>
            <a:r>
              <a:rPr lang="en-GB" dirty="0"/>
              <a:t>Data access logic, when needed, is written in higher level languages </a:t>
            </a:r>
            <a:r>
              <a:rPr lang="en-GB" b="1" i="1" dirty="0"/>
              <a:t>using objects, not SQL</a:t>
            </a:r>
            <a:r>
              <a:rPr lang="en-GB" dirty="0"/>
              <a:t>.</a:t>
            </a:r>
          </a:p>
          <a:p>
            <a:r>
              <a:rPr lang="en-GB" dirty="0"/>
              <a:t>EF makes it easier to change the underlying data source without having to rewrite the application</a:t>
            </a:r>
          </a:p>
          <a:p>
            <a:r>
              <a:rPr lang="en-GB" dirty="0"/>
              <a:t>There are some trade offs:</a:t>
            </a:r>
          </a:p>
          <a:p>
            <a:pPr lvl="1"/>
            <a:r>
              <a:rPr lang="en-GB" dirty="0"/>
              <a:t>If not used carefully, may cause performance and scaling issues.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1670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 Versions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EF Core</a:t>
            </a:r>
            <a:r>
              <a:rPr lang="en-GB" dirty="0"/>
              <a:t>: a lightweight, extensible and cross-platform version of Entity Framework.</a:t>
            </a:r>
          </a:p>
          <a:p>
            <a:r>
              <a:rPr lang="en-GB" b="1" dirty="0"/>
              <a:t>EF 6</a:t>
            </a:r>
            <a:r>
              <a:rPr lang="en-GB" dirty="0"/>
              <a:t>: tried and tested data access technology with many years of features and stabilisation.</a:t>
            </a:r>
          </a:p>
          <a:p>
            <a:r>
              <a:rPr lang="en-GB" dirty="0"/>
              <a:t>Which one?</a:t>
            </a:r>
          </a:p>
          <a:p>
            <a:pPr lvl="1"/>
            <a:r>
              <a:rPr lang="en-GB" dirty="0">
                <a:hlinkClick r:id="rId3"/>
              </a:rPr>
              <a:t>Choosing</a:t>
            </a:r>
            <a:endParaRPr lang="en-GB" dirty="0"/>
          </a:p>
          <a:p>
            <a:pPr lvl="1"/>
            <a:r>
              <a:rPr lang="en-GB" dirty="0">
                <a:hlinkClick r:id="rId4"/>
              </a:rPr>
              <a:t>EF Core vs. EF6</a:t>
            </a:r>
            <a:endParaRPr lang="en-GB" dirty="0"/>
          </a:p>
          <a:p>
            <a:pPr marL="365760" lvl="1" indent="0">
              <a:buNone/>
            </a:pPr>
            <a:r>
              <a:rPr lang="en-GB" i="1" dirty="0"/>
              <a:t>We will be using EF Core.</a:t>
            </a:r>
          </a:p>
        </p:txBody>
      </p:sp>
    </p:spTree>
    <p:extLst>
      <p:ext uri="{BB962C8B-B14F-4D97-AF65-F5344CB8AC3E}">
        <p14:creationId xmlns:p14="http://schemas.microsoft.com/office/powerpoint/2010/main" val="1946818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an ORM Tool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are two primary approaches for using an ORM tool such as EF in your application.</a:t>
            </a:r>
          </a:p>
          <a:p>
            <a:pPr lvl="1"/>
            <a:r>
              <a:rPr lang="en-GB" b="1" dirty="0"/>
              <a:t>Data First</a:t>
            </a:r>
            <a:r>
              <a:rPr lang="en-GB" dirty="0"/>
              <a:t>: define/create the database first</a:t>
            </a:r>
          </a:p>
          <a:p>
            <a:pPr lvl="1"/>
            <a:r>
              <a:rPr lang="en-GB" b="1" dirty="0"/>
              <a:t>Code First</a:t>
            </a:r>
            <a:r>
              <a:rPr lang="en-GB" dirty="0"/>
              <a:t>: define/create the model classes first</a:t>
            </a:r>
          </a:p>
          <a:p>
            <a:r>
              <a:rPr lang="en-GB" dirty="0"/>
              <a:t>We will use the </a:t>
            </a:r>
            <a:r>
              <a:rPr lang="en-GB" dirty="0">
                <a:hlinkClick r:id="rId3"/>
              </a:rPr>
              <a:t>Code-First</a:t>
            </a:r>
            <a:r>
              <a:rPr lang="en-GB" dirty="0"/>
              <a:t> approach</a:t>
            </a:r>
            <a:r>
              <a:rPr lang="en-GB" dirty="0" smtClean="0"/>
              <a:t>.</a:t>
            </a:r>
          </a:p>
          <a:p>
            <a:pPr lvl="1"/>
            <a:r>
              <a:rPr lang="en-GB" b="1" dirty="0"/>
              <a:t>Data Annotations</a:t>
            </a:r>
            <a:r>
              <a:rPr lang="en-GB" dirty="0"/>
              <a:t> – the </a:t>
            </a:r>
            <a:r>
              <a:rPr lang="en-GB" i="1" u="sng" dirty="0"/>
              <a:t>easier approach and this is what we will use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Fluent API</a:t>
            </a:r>
            <a:r>
              <a:rPr lang="en-GB" dirty="0"/>
              <a:t> – provides more flexibility and control, but harder – you </a:t>
            </a:r>
            <a:r>
              <a:rPr lang="en-GB" dirty="0" smtClean="0"/>
              <a:t>code all </a:t>
            </a:r>
            <a:r>
              <a:rPr lang="en-GB" dirty="0"/>
              <a:t>the </a:t>
            </a:r>
            <a:r>
              <a:rPr lang="en-GB" dirty="0" smtClean="0"/>
              <a:t>database mappings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7481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Code First (New Database) Workflow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 will </a:t>
            </a:r>
            <a:r>
              <a:rPr lang="en-GB" dirty="0" smtClean="0"/>
              <a:t>be using what </a:t>
            </a:r>
            <a:r>
              <a:rPr lang="en-GB" dirty="0"/>
              <a:t>is known as the </a:t>
            </a:r>
            <a:r>
              <a:rPr lang="en-GB" b="1" dirty="0"/>
              <a:t>Code First (New Database)</a:t>
            </a:r>
            <a:r>
              <a:rPr lang="en-GB" dirty="0"/>
              <a:t> </a:t>
            </a:r>
            <a:r>
              <a:rPr lang="en-GB" dirty="0" smtClean="0"/>
              <a:t>development workflow.</a:t>
            </a:r>
          </a:p>
          <a:p>
            <a:r>
              <a:rPr lang="en-GB" b="1" dirty="0" smtClean="0"/>
              <a:t>Migrations</a:t>
            </a:r>
            <a:r>
              <a:rPr lang="en-GB" dirty="0" smtClean="0"/>
              <a:t> are used to evolve the database.</a:t>
            </a:r>
          </a:p>
          <a:p>
            <a:pPr marL="0" indent="0">
              <a:buNone/>
            </a:pP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99534" y="3201769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Step 1</a:t>
            </a:r>
            <a:r>
              <a:rPr lang="en-GB" dirty="0" smtClean="0"/>
              <a:t>: Write Model Classes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23028" b="-1"/>
          <a:stretch/>
        </p:blipFill>
        <p:spPr>
          <a:xfrm>
            <a:off x="1099534" y="3963309"/>
            <a:ext cx="3930247" cy="2041113"/>
          </a:xfrm>
          <a:prstGeom prst="rect">
            <a:avLst/>
          </a:prstGeom>
        </p:spPr>
      </p:pic>
      <p:grpSp>
        <p:nvGrpSpPr>
          <p:cNvPr id="6" name="Group 5"/>
          <p:cNvGrpSpPr/>
          <p:nvPr/>
        </p:nvGrpSpPr>
        <p:grpSpPr>
          <a:xfrm>
            <a:off x="5782742" y="4692080"/>
            <a:ext cx="1269841" cy="1533968"/>
            <a:chOff x="640200" y="3767240"/>
            <a:chExt cx="1269841" cy="1533968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40200" y="3767240"/>
              <a:ext cx="1269841" cy="1533968"/>
            </a:xfrm>
            <a:prstGeom prst="rect">
              <a:avLst/>
            </a:prstGeom>
          </p:spPr>
        </p:pic>
        <p:sp>
          <p:nvSpPr>
            <p:cNvPr id="8" name="TextBox 7"/>
            <p:cNvSpPr txBox="1"/>
            <p:nvPr/>
          </p:nvSpPr>
          <p:spPr>
            <a:xfrm>
              <a:off x="786458" y="4113946"/>
              <a:ext cx="109036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dirty="0">
                  <a:solidFill>
                    <a:schemeClr val="bg1"/>
                  </a:solidFill>
                </a:rPr>
                <a:t/>
              </a:r>
              <a:br>
                <a:rPr lang="en-GB" dirty="0">
                  <a:solidFill>
                    <a:schemeClr val="bg1"/>
                  </a:solidFill>
                </a:rPr>
              </a:br>
              <a:r>
                <a:rPr lang="en-GB" dirty="0">
                  <a:solidFill>
                    <a:schemeClr val="bg1"/>
                  </a:solidFill>
                </a:rPr>
                <a:t>Database</a:t>
              </a:r>
            </a:p>
          </p:txBody>
        </p:sp>
      </p:grpSp>
      <p:sp>
        <p:nvSpPr>
          <p:cNvPr id="9" name="TextBox 8"/>
          <p:cNvSpPr txBox="1"/>
          <p:nvPr/>
        </p:nvSpPr>
        <p:spPr>
          <a:xfrm>
            <a:off x="5033153" y="4045749"/>
            <a:ext cx="32112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Step 2</a:t>
            </a:r>
            <a:r>
              <a:rPr lang="en-GB" dirty="0" smtClean="0"/>
              <a:t>: Use migrations to evolve the database </a:t>
            </a:r>
            <a:endParaRPr lang="en-GB" dirty="0"/>
          </a:p>
        </p:txBody>
      </p:sp>
      <p:sp>
        <p:nvSpPr>
          <p:cNvPr id="11" name="Curved Down Arrow 10"/>
          <p:cNvSpPr/>
          <p:nvPr/>
        </p:nvSpPr>
        <p:spPr>
          <a:xfrm>
            <a:off x="2754630" y="3201767"/>
            <a:ext cx="2592288" cy="516135"/>
          </a:xfrm>
          <a:prstGeom prst="curvedDown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2" name="Curved Down Arrow 11"/>
          <p:cNvSpPr/>
          <p:nvPr/>
        </p:nvSpPr>
        <p:spPr>
          <a:xfrm rot="10800000">
            <a:off x="2754886" y="6252457"/>
            <a:ext cx="2592288" cy="520283"/>
          </a:xfrm>
          <a:prstGeom prst="curvedDown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099534" y="6018241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Step 3</a:t>
            </a:r>
            <a:r>
              <a:rPr lang="en-GB" dirty="0" smtClean="0"/>
              <a:t>: Update Model Classes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852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9" grpId="0"/>
      <p:bldP spid="11" grpId="0" animBg="1"/>
      <p:bldP spid="12" grpId="0" animBg="1"/>
      <p:bldP spid="1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Annotations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Data annotations are </a:t>
            </a:r>
            <a:r>
              <a:rPr lang="en-GB" b="1" dirty="0"/>
              <a:t>.NET attributes</a:t>
            </a:r>
            <a:r>
              <a:rPr lang="en-GB" dirty="0"/>
              <a:t> that you add to an entity class </a:t>
            </a:r>
            <a:r>
              <a:rPr lang="en-GB" dirty="0" smtClean="0"/>
              <a:t>and its </a:t>
            </a:r>
            <a:r>
              <a:rPr lang="en-GB" dirty="0"/>
              <a:t>properties.</a:t>
            </a:r>
          </a:p>
          <a:p>
            <a:r>
              <a:rPr lang="en-GB" dirty="0"/>
              <a:t>They are used to </a:t>
            </a:r>
            <a:r>
              <a:rPr lang="en-GB" b="1" dirty="0"/>
              <a:t>annotate (mark) </a:t>
            </a:r>
            <a:r>
              <a:rPr lang="en-GB" dirty="0"/>
              <a:t>properties and classes in the entity class with data </a:t>
            </a:r>
            <a:r>
              <a:rPr lang="en-GB" dirty="0" smtClean="0"/>
              <a:t>definition attributes.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4892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Annotations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94360" lvl="2" indent="0">
              <a:buClr>
                <a:srgbClr val="DA1F28"/>
              </a:buClr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sz="2100" dirty="0">
                <a:solidFill>
                  <a:srgbClr val="2B91AF"/>
                </a:solidFill>
                <a:latin typeface="Consolas" panose="020B0609020204030204" pitchFamily="49" charset="0"/>
              </a:rPr>
              <a:t>Key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]</a:t>
            </a: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srgbClr val="000000"/>
                </a:solidFill>
                <a:latin typeface="Consolas" panose="020B0609020204030204" pitchFamily="49" charset="0"/>
              </a:rPr>
              <a:t>FilmId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column this property maps to is the </a:t>
            </a:r>
            <a:r>
              <a:rPr lang="en-GB" b="1" i="1" dirty="0"/>
              <a:t>primary </a:t>
            </a:r>
            <a:r>
              <a:rPr lang="en-GB" b="1" i="1" dirty="0" smtClean="0"/>
              <a:t>key</a:t>
            </a:r>
            <a:r>
              <a:rPr lang="en-GB" i="1" dirty="0" smtClean="0"/>
              <a:t>.</a:t>
            </a:r>
            <a:endParaRPr lang="en-GB" dirty="0"/>
          </a:p>
          <a:p>
            <a:endParaRPr lang="en-GB" dirty="0" smtClean="0"/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sz="2100" dirty="0">
                <a:solidFill>
                  <a:srgbClr val="2B91AF"/>
                </a:solidFill>
                <a:latin typeface="Consolas" panose="020B0609020204030204" pitchFamily="49" charset="0"/>
              </a:rPr>
              <a:t>Required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100" dirty="0" err="1">
                <a:solidFill>
                  <a:srgbClr val="2B91AF"/>
                </a:solidFill>
                <a:latin typeface="Consolas" panose="020B0609020204030204" pitchFamily="49" charset="0"/>
              </a:rPr>
              <a:t>StringLength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(3)]</a:t>
            </a:r>
          </a:p>
          <a:p>
            <a:pPr marL="594360" lvl="2" indent="0">
              <a:buClr>
                <a:srgbClr val="DA1F28"/>
              </a:buClr>
              <a:buNone/>
            </a:pP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string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srgbClr val="000000"/>
                </a:solidFill>
                <a:latin typeface="Consolas" panose="020B0609020204030204" pitchFamily="49" charset="0"/>
              </a:rPr>
              <a:t>CertificateRating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column </a:t>
            </a:r>
            <a:r>
              <a:rPr lang="en-GB" dirty="0" smtClean="0"/>
              <a:t>this </a:t>
            </a:r>
            <a:r>
              <a:rPr lang="en-GB" dirty="0"/>
              <a:t>property maps to is </a:t>
            </a:r>
            <a:r>
              <a:rPr lang="en-GB" b="1" i="1" dirty="0"/>
              <a:t>required</a:t>
            </a:r>
            <a:r>
              <a:rPr lang="en-GB" dirty="0"/>
              <a:t> and has a </a:t>
            </a:r>
            <a:r>
              <a:rPr lang="en-GB" b="1" i="1" dirty="0"/>
              <a:t>maximum length of </a:t>
            </a:r>
            <a:r>
              <a:rPr lang="en-GB" b="1" i="1" dirty="0" smtClean="0"/>
              <a:t>3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87624" y="1600200"/>
            <a:ext cx="936104" cy="4606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190266" y="3848100"/>
            <a:ext cx="4245829" cy="460648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1341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Annotations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data annotation attributes are understood by:</a:t>
            </a:r>
          </a:p>
          <a:p>
            <a:pPr lvl="1"/>
            <a:r>
              <a:rPr lang="en-GB" dirty="0"/>
              <a:t>ASP.NET MVC and other .NET applications</a:t>
            </a:r>
          </a:p>
          <a:p>
            <a:pPr lvl="1"/>
            <a:r>
              <a:rPr lang="en-GB" dirty="0"/>
              <a:t>Data Controls</a:t>
            </a:r>
          </a:p>
          <a:p>
            <a:r>
              <a:rPr lang="en-GB" dirty="0"/>
              <a:t>The annotations are included in the following two libraries, which you have to import into each </a:t>
            </a:r>
            <a:r>
              <a:rPr lang="en-GB" dirty="0" smtClean="0"/>
              <a:t>entity model class </a:t>
            </a:r>
            <a:r>
              <a:rPr lang="en-GB" dirty="0"/>
              <a:t>file:</a:t>
            </a:r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System.ComponentModel.</a:t>
            </a:r>
            <a:r>
              <a:rPr lang="en-GB" sz="22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DataAnnotations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sz="1900" dirty="0"/>
          </a:p>
          <a:p>
            <a:pPr lvl="1"/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System.ComponentModel.</a:t>
            </a:r>
            <a:r>
              <a:rPr lang="en-GB" sz="2200" b="1" dirty="0" err="1">
                <a:solidFill>
                  <a:srgbClr val="000000"/>
                </a:solidFill>
                <a:latin typeface="Consolas" panose="020B0609020204030204" pitchFamily="49" charset="0"/>
              </a:rPr>
              <a:t>DataAnnotations.Schema</a:t>
            </a:r>
            <a:r>
              <a:rPr lang="en-GB" sz="2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7859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err="1"/>
              <a:t>System.ComponentModel.DataAnnotations</a:t>
            </a:r>
            <a:r>
              <a:rPr lang="en-GB" sz="3200" dirty="0"/>
              <a:t> Attributes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43332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66937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6786463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>
                          <a:effectLst/>
                        </a:rPr>
                        <a:t>Key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Specifies a key</a:t>
                      </a:r>
                      <a:r>
                        <a:rPr lang="en-GB" baseline="0" dirty="0">
                          <a:effectLst/>
                        </a:rPr>
                        <a:t> property in an entity </a:t>
                      </a:r>
                      <a:r>
                        <a:rPr lang="en-GB" dirty="0">
                          <a:effectLst/>
                        </a:rPr>
                        <a:t>which will make the corresponding</a:t>
                      </a:r>
                      <a:r>
                        <a:rPr lang="en-GB" baseline="0" dirty="0">
                          <a:effectLst/>
                        </a:rPr>
                        <a:t> column a </a:t>
                      </a:r>
                      <a:r>
                        <a:rPr lang="en-GB" dirty="0">
                          <a:effectLst/>
                        </a:rPr>
                        <a:t>PK in the database table.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>
                          <a:effectLst/>
                        </a:rPr>
                        <a:t>Timestamp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Mark the property as a non-</a:t>
                      </a:r>
                      <a:r>
                        <a:rPr lang="en-GB" dirty="0" err="1">
                          <a:effectLst/>
                        </a:rPr>
                        <a:t>nullable</a:t>
                      </a:r>
                      <a:r>
                        <a:rPr lang="en-GB" dirty="0">
                          <a:effectLst/>
                        </a:rPr>
                        <a:t> timestamp column in the database –</a:t>
                      </a:r>
                      <a:r>
                        <a:rPr lang="en-GB" baseline="0" dirty="0">
                          <a:effectLst/>
                        </a:rPr>
                        <a:t> sets the data type to </a:t>
                      </a:r>
                      <a:r>
                        <a:rPr lang="en-GB" baseline="0" dirty="0" err="1">
                          <a:effectLst/>
                        </a:rPr>
                        <a:t>rowversion</a:t>
                      </a:r>
                      <a:r>
                        <a:rPr lang="en-GB" baseline="0" dirty="0">
                          <a:effectLst/>
                        </a:rPr>
                        <a:t> in the database</a:t>
                      </a:r>
                      <a:r>
                        <a:rPr lang="en-GB" dirty="0">
                          <a:effectLst/>
                        </a:rPr>
                        <a:t>.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ConcurrencyCheck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 err="1">
                          <a:effectLst/>
                        </a:rPr>
                        <a:t>ConcurrencyCheck</a:t>
                      </a:r>
                      <a:r>
                        <a:rPr lang="en-GB" dirty="0">
                          <a:effectLst/>
                        </a:rPr>
                        <a:t> annotation allows you to flag one or more properties to be used for concurrency checking in the database when a user edits or deletes an entity.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>
                          <a:effectLst/>
                        </a:rPr>
                        <a:t>Required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Specifies that this </a:t>
                      </a:r>
                      <a:r>
                        <a:rPr lang="en-GB" baseline="0" dirty="0">
                          <a:effectLst/>
                        </a:rPr>
                        <a:t>is a </a:t>
                      </a:r>
                      <a:r>
                        <a:rPr lang="en-GB" baseline="0" dirty="0" err="1">
                          <a:effectLst/>
                        </a:rPr>
                        <a:t>NotNull</a:t>
                      </a:r>
                      <a:r>
                        <a:rPr lang="en-GB" baseline="0" dirty="0">
                          <a:effectLst/>
                        </a:rPr>
                        <a:t> column in the database</a:t>
                      </a:r>
                      <a:r>
                        <a:rPr lang="en-GB" dirty="0">
                          <a:effectLst/>
                        </a:rPr>
                        <a:t>.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MinLength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Specifies the minimum length for the column in the database.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MaxLength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Specifies the maximum length for</a:t>
                      </a:r>
                      <a:r>
                        <a:rPr lang="en-GB" baseline="0" dirty="0">
                          <a:effectLst/>
                        </a:rPr>
                        <a:t> the</a:t>
                      </a:r>
                      <a:r>
                        <a:rPr lang="en-GB" dirty="0">
                          <a:effectLst/>
                        </a:rPr>
                        <a:t> column in the database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StringLength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Specifies the maximum length of characters that are allowed in the column in the database.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612648" y="6309320"/>
            <a:ext cx="4596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All these attributes are applied to properties.</a:t>
            </a:r>
          </a:p>
        </p:txBody>
      </p:sp>
    </p:spTree>
    <p:extLst>
      <p:ext uri="{BB962C8B-B14F-4D97-AF65-F5344CB8AC3E}">
        <p14:creationId xmlns:p14="http://schemas.microsoft.com/office/powerpoint/2010/main" val="1265408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err="1"/>
              <a:t>System.ComponentModel.DataAnnotations.Schema</a:t>
            </a:r>
            <a:r>
              <a:rPr lang="en-GB" sz="2800" dirty="0"/>
              <a:t> Attributes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524891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66937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6786463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Attribute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>
                          <a:effectLst/>
                        </a:rPr>
                        <a:t>Table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Applied to an entity class to set the corresponding</a:t>
                      </a:r>
                      <a:r>
                        <a:rPr lang="en-GB" baseline="0" dirty="0">
                          <a:effectLst/>
                        </a:rPr>
                        <a:t> </a:t>
                      </a:r>
                      <a:r>
                        <a:rPr lang="en-GB" dirty="0">
                          <a:effectLst/>
                        </a:rPr>
                        <a:t>table</a:t>
                      </a:r>
                      <a:r>
                        <a:rPr lang="en-GB" baseline="0" dirty="0">
                          <a:effectLst/>
                        </a:rPr>
                        <a:t> name in the database.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>
                          <a:effectLst/>
                        </a:rPr>
                        <a:t>Column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Applied to a property to set the corresponding</a:t>
                      </a:r>
                      <a:r>
                        <a:rPr lang="en-GB" baseline="0" dirty="0">
                          <a:effectLst/>
                        </a:rPr>
                        <a:t> column name, order and data type in the database</a:t>
                      </a:r>
                      <a:r>
                        <a:rPr lang="en-GB" dirty="0">
                          <a:effectLst/>
                        </a:rPr>
                        <a:t>.</a:t>
                      </a: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>
                          <a:effectLst/>
                        </a:rPr>
                        <a:t>Index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Applied to a property to specify</a:t>
                      </a:r>
                      <a:r>
                        <a:rPr lang="en-GB" baseline="0" dirty="0">
                          <a:effectLst/>
                        </a:rPr>
                        <a:t> an index on the corresponding column in the database.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ForeignKey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Applied to a property</a:t>
                      </a:r>
                      <a:r>
                        <a:rPr lang="en-GB" baseline="0" dirty="0">
                          <a:effectLst/>
                        </a:rPr>
                        <a:t> to mark it as a foreign key column.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NotMapped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Applied</a:t>
                      </a:r>
                      <a:r>
                        <a:rPr lang="en-GB" baseline="0" dirty="0">
                          <a:effectLst/>
                        </a:rPr>
                        <a:t> to a property or class to </a:t>
                      </a:r>
                      <a:r>
                        <a:rPr lang="en-GB" b="1" baseline="0" dirty="0">
                          <a:effectLst/>
                        </a:rPr>
                        <a:t>exclude it</a:t>
                      </a:r>
                      <a:r>
                        <a:rPr lang="en-GB" baseline="0" dirty="0">
                          <a:effectLst/>
                        </a:rPr>
                        <a:t> from the database model and not generate any corresponding column or table, respectively.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DatabaseGenerated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Applied to a property</a:t>
                      </a:r>
                      <a:r>
                        <a:rPr lang="en-GB" baseline="0" dirty="0">
                          <a:effectLst/>
                        </a:rPr>
                        <a:t> to configure auto-generated values e.g. auto-increment IDs, computed values.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u="none" strike="noStrike" dirty="0" err="1">
                          <a:effectLst/>
                        </a:rPr>
                        <a:t>InverseProperty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Applied to a property</a:t>
                      </a:r>
                      <a:r>
                        <a:rPr lang="en-GB" baseline="0" dirty="0">
                          <a:effectLst/>
                        </a:rPr>
                        <a:t> to specify the inverse of a navigation property that represents the same end of the same relationship.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t"/>
                      <a:r>
                        <a:rPr lang="en-GB" dirty="0" err="1">
                          <a:effectLst/>
                        </a:rPr>
                        <a:t>ComplexType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</a:rPr>
                        <a:t>Marks the</a:t>
                      </a:r>
                      <a:r>
                        <a:rPr lang="en-GB" baseline="0" dirty="0">
                          <a:effectLst/>
                        </a:rPr>
                        <a:t> class as complex type in EF 6. Not supported in EF Core.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47625" marB="47625"/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70529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you will be doing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Developing </a:t>
            </a:r>
            <a:r>
              <a:rPr lang="en-GB" dirty="0" smtClean="0"/>
              <a:t>an ASP.NET Core MVC web </a:t>
            </a:r>
            <a:r>
              <a:rPr lang="en-GB" dirty="0"/>
              <a:t>application over the next </a:t>
            </a:r>
            <a:r>
              <a:rPr lang="en-GB" dirty="0" smtClean="0"/>
              <a:t>weeks</a:t>
            </a:r>
            <a:r>
              <a:rPr lang="en-GB" dirty="0"/>
              <a:t>.</a:t>
            </a:r>
          </a:p>
          <a:p>
            <a:r>
              <a:rPr lang="en-GB" dirty="0" smtClean="0"/>
              <a:t>You need </a:t>
            </a:r>
            <a:r>
              <a:rPr lang="en-GB" dirty="0"/>
              <a:t>to know what application </a:t>
            </a:r>
            <a:r>
              <a:rPr lang="en-GB" dirty="0" smtClean="0"/>
              <a:t>you will be building</a:t>
            </a:r>
            <a:r>
              <a:rPr lang="en-GB" dirty="0"/>
              <a:t>!</a:t>
            </a:r>
          </a:p>
          <a:p>
            <a:pPr marL="320040" lvl="1" indent="0">
              <a:buNone/>
            </a:pPr>
            <a:r>
              <a:rPr lang="en-GB" b="1" dirty="0"/>
              <a:t>The Case Study</a:t>
            </a:r>
          </a:p>
          <a:p>
            <a:pPr marL="365760" lvl="1" indent="0">
              <a:buNone/>
            </a:pPr>
            <a:r>
              <a:rPr lang="en-GB" dirty="0"/>
              <a:t>A small, independent cinema company has just opened in the Swansea area and they have asked you to implement a simple online booking web application for them.</a:t>
            </a:r>
          </a:p>
          <a:p>
            <a:r>
              <a:rPr lang="en-GB" dirty="0"/>
              <a:t>What data model classes do you think are required?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0971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User Accounts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/>
          </a:bodyPr>
          <a:lstStyle/>
          <a:p>
            <a:r>
              <a:rPr lang="en-GB" dirty="0"/>
              <a:t>For user accounts in your web application, you will use the already tried and tested </a:t>
            </a:r>
            <a:r>
              <a:rPr lang="en-GB" u="sng" dirty="0">
                <a:hlinkClick r:id="rId3"/>
              </a:rPr>
              <a:t>ASP.NET Identity</a:t>
            </a:r>
            <a:r>
              <a:rPr lang="en-GB" dirty="0"/>
              <a:t>.</a:t>
            </a:r>
          </a:p>
          <a:p>
            <a:r>
              <a:rPr lang="en-GB" dirty="0"/>
              <a:t>ASP.NET Identity comes with the following tables:</a:t>
            </a:r>
          </a:p>
          <a:p>
            <a:pPr lvl="1"/>
            <a:r>
              <a:rPr lang="en-GB" dirty="0" err="1"/>
              <a:t>AspNetUsers</a:t>
            </a:r>
            <a:r>
              <a:rPr lang="en-GB" dirty="0"/>
              <a:t> (maps to </a:t>
            </a:r>
            <a:r>
              <a:rPr lang="en-GB" dirty="0" err="1"/>
              <a:t>ApplicationUser</a:t>
            </a:r>
            <a:r>
              <a:rPr lang="en-GB" dirty="0"/>
              <a:t> class) </a:t>
            </a:r>
          </a:p>
          <a:p>
            <a:pPr lvl="1"/>
            <a:r>
              <a:rPr lang="en-GB" dirty="0" err="1"/>
              <a:t>AspNetUserLogins</a:t>
            </a:r>
            <a:endParaRPr lang="en-GB" dirty="0"/>
          </a:p>
          <a:p>
            <a:pPr lvl="1"/>
            <a:r>
              <a:rPr lang="en-GB" dirty="0" err="1"/>
              <a:t>AspNetRoles</a:t>
            </a:r>
            <a:endParaRPr lang="en-GB" dirty="0"/>
          </a:p>
          <a:p>
            <a:pPr lvl="1"/>
            <a:r>
              <a:rPr lang="en-GB" dirty="0" err="1"/>
              <a:t>AspNetUserRoles</a:t>
            </a:r>
            <a:endParaRPr lang="en-GB" dirty="0"/>
          </a:p>
          <a:p>
            <a:pPr lvl="1"/>
            <a:r>
              <a:rPr lang="en-GB" dirty="0" err="1"/>
              <a:t>AspNetUserClaims</a:t>
            </a:r>
            <a:endParaRPr lang="en-GB" dirty="0"/>
          </a:p>
          <a:p>
            <a:r>
              <a:rPr lang="en-GB" dirty="0"/>
              <a:t>The user class, however, contains just basic account properties, but you </a:t>
            </a:r>
            <a:r>
              <a:rPr lang="en-GB" dirty="0"/>
              <a:t>can extend these properties and </a:t>
            </a:r>
            <a:r>
              <a:rPr lang="en-GB" dirty="0" smtClean="0"/>
              <a:t>I will show you how to do this later.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7337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12670</TotalTime>
  <Words>1720</Words>
  <Application>Microsoft Office PowerPoint</Application>
  <PresentationFormat>On-screen Show (4:3)</PresentationFormat>
  <Paragraphs>243</Paragraphs>
  <Slides>27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ASP.NET Core MVC</vt:lpstr>
      <vt:lpstr>Today’s Lecture</vt:lpstr>
      <vt:lpstr>What is ASP.NET?</vt:lpstr>
      <vt:lpstr>Exercise:  Object-Oriented Programming Review</vt:lpstr>
      <vt:lpstr>Exercise: What is MVC?</vt:lpstr>
      <vt:lpstr>MVC Separation of Concerns</vt:lpstr>
      <vt:lpstr>MVC Components’ Responsibilities</vt:lpstr>
      <vt:lpstr>Example MVC Responsibilities  In a To-Do-List Web Page of an MVC Application</vt:lpstr>
      <vt:lpstr>Models: The “M” in MVC</vt:lpstr>
      <vt:lpstr>Domain Models</vt:lpstr>
      <vt:lpstr>Model Classes and Data Sources</vt:lpstr>
      <vt:lpstr>Model Classes and Data Sources</vt:lpstr>
      <vt:lpstr>Data-Access</vt:lpstr>
      <vt:lpstr>Exercise: What is ORM?</vt:lpstr>
      <vt:lpstr>Entity Framework (EF)</vt:lpstr>
      <vt:lpstr>Entity Framework (EF)</vt:lpstr>
      <vt:lpstr>EF Versions</vt:lpstr>
      <vt:lpstr>Using an ORM Tool</vt:lpstr>
      <vt:lpstr>Code First (New Database) Workflow</vt:lpstr>
      <vt:lpstr>Data Annotations</vt:lpstr>
      <vt:lpstr>Data Annotations Example</vt:lpstr>
      <vt:lpstr>Data Annotations</vt:lpstr>
      <vt:lpstr>System.ComponentModel.DataAnnotations Attributes</vt:lpstr>
      <vt:lpstr>System.ComponentModel.DataAnnotations.Schema Attributes</vt:lpstr>
      <vt:lpstr>What you will be doing</vt:lpstr>
      <vt:lpstr>User Accounts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1633</cp:revision>
  <cp:lastPrinted>2014-09-29T16:21:25Z</cp:lastPrinted>
  <dcterms:created xsi:type="dcterms:W3CDTF">2013-09-18T07:00:31Z</dcterms:created>
  <dcterms:modified xsi:type="dcterms:W3CDTF">2019-01-08T10:35:06Z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