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7"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1C37B73-EA32-48E6-80D0-E2537A4B7F96}" v="4" dt="2025-06-16T06:49:49.5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59" d="100"/>
          <a:sy n="59" d="100"/>
        </p:scale>
        <p:origin x="1200" y="-5058"/>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NCASTLE, JOSEPH" userId="3692ef49-c0e7-40e1-b6bf-597f247fc40d" providerId="ADAL" clId="{E1C37B73-EA32-48E6-80D0-E2537A4B7F96}"/>
    <pc:docChg chg="custSel modSld">
      <pc:chgData name="LANCASTLE, JOSEPH" userId="3692ef49-c0e7-40e1-b6bf-597f247fc40d" providerId="ADAL" clId="{E1C37B73-EA32-48E6-80D0-E2537A4B7F96}" dt="2025-06-16T07:06:34.504" v="501" actId="20577"/>
      <pc:docMkLst>
        <pc:docMk/>
      </pc:docMkLst>
      <pc:sldChg chg="modSp mod">
        <pc:chgData name="LANCASTLE, JOSEPH" userId="3692ef49-c0e7-40e1-b6bf-597f247fc40d" providerId="ADAL" clId="{E1C37B73-EA32-48E6-80D0-E2537A4B7F96}" dt="2025-06-16T07:06:34.504" v="501" actId="20577"/>
        <pc:sldMkLst>
          <pc:docMk/>
          <pc:sldMk cId="3924774051" sldId="257"/>
        </pc:sldMkLst>
        <pc:spChg chg="mod">
          <ac:chgData name="LANCASTLE, JOSEPH" userId="3692ef49-c0e7-40e1-b6bf-597f247fc40d" providerId="ADAL" clId="{E1C37B73-EA32-48E6-80D0-E2537A4B7F96}" dt="2025-06-16T06:48:15.628" v="109" actId="20577"/>
          <ac:spMkLst>
            <pc:docMk/>
            <pc:sldMk cId="3924774051" sldId="257"/>
            <ac:spMk id="7" creationId="{00000000-0000-0000-0000-000000000000}"/>
          </ac:spMkLst>
        </pc:spChg>
        <pc:spChg chg="mod">
          <ac:chgData name="LANCASTLE, JOSEPH" userId="3692ef49-c0e7-40e1-b6bf-597f247fc40d" providerId="ADAL" clId="{E1C37B73-EA32-48E6-80D0-E2537A4B7F96}" dt="2025-06-16T06:48:00.716" v="105" actId="20577"/>
          <ac:spMkLst>
            <pc:docMk/>
            <pc:sldMk cId="3924774051" sldId="257"/>
            <ac:spMk id="9" creationId="{00000000-0000-0000-0000-000000000000}"/>
          </ac:spMkLst>
        </pc:spChg>
        <pc:spChg chg="mod">
          <ac:chgData name="LANCASTLE, JOSEPH" userId="3692ef49-c0e7-40e1-b6bf-597f247fc40d" providerId="ADAL" clId="{E1C37B73-EA32-48E6-80D0-E2537A4B7F96}" dt="2025-06-16T06:59:28.065" v="409" actId="20577"/>
          <ac:spMkLst>
            <pc:docMk/>
            <pc:sldMk cId="3924774051" sldId="257"/>
            <ac:spMk id="12" creationId="{4CE037C5-286A-F037-AC11-B5DBB3D0C8B2}"/>
          </ac:spMkLst>
        </pc:spChg>
        <pc:spChg chg="mod">
          <ac:chgData name="LANCASTLE, JOSEPH" userId="3692ef49-c0e7-40e1-b6bf-597f247fc40d" providerId="ADAL" clId="{E1C37B73-EA32-48E6-80D0-E2537A4B7F96}" dt="2025-06-16T07:06:08.720" v="473" actId="20577"/>
          <ac:spMkLst>
            <pc:docMk/>
            <pc:sldMk cId="3924774051" sldId="257"/>
            <ac:spMk id="23" creationId="{00000000-0000-0000-0000-000000000000}"/>
          </ac:spMkLst>
        </pc:spChg>
        <pc:spChg chg="mod">
          <ac:chgData name="LANCASTLE, JOSEPH" userId="3692ef49-c0e7-40e1-b6bf-597f247fc40d" providerId="ADAL" clId="{E1C37B73-EA32-48E6-80D0-E2537A4B7F96}" dt="2025-06-16T07:01:03.948" v="419" actId="20577"/>
          <ac:spMkLst>
            <pc:docMk/>
            <pc:sldMk cId="3924774051" sldId="257"/>
            <ac:spMk id="46" creationId="{00000000-0000-0000-0000-000000000000}"/>
          </ac:spMkLst>
        </pc:spChg>
        <pc:spChg chg="mod">
          <ac:chgData name="LANCASTLE, JOSEPH" userId="3692ef49-c0e7-40e1-b6bf-597f247fc40d" providerId="ADAL" clId="{E1C37B73-EA32-48E6-80D0-E2537A4B7F96}" dt="2025-06-16T07:05:47.016" v="470" actId="20577"/>
          <ac:spMkLst>
            <pc:docMk/>
            <pc:sldMk cId="3924774051" sldId="257"/>
            <ac:spMk id="47" creationId="{00000000-0000-0000-0000-000000000000}"/>
          </ac:spMkLst>
        </pc:spChg>
        <pc:spChg chg="mod">
          <ac:chgData name="LANCASTLE, JOSEPH" userId="3692ef49-c0e7-40e1-b6bf-597f247fc40d" providerId="ADAL" clId="{E1C37B73-EA32-48E6-80D0-E2537A4B7F96}" dt="2025-06-16T07:06:34.504" v="501" actId="20577"/>
          <ac:spMkLst>
            <pc:docMk/>
            <pc:sldMk cId="3924774051" sldId="257"/>
            <ac:spMk id="48" creationId="{00000000-0000-0000-0000-000000000000}"/>
          </ac:spMkLst>
        </pc:spChg>
        <pc:spChg chg="mod">
          <ac:chgData name="LANCASTLE, JOSEPH" userId="3692ef49-c0e7-40e1-b6bf-597f247fc40d" providerId="ADAL" clId="{E1C37B73-EA32-48E6-80D0-E2537A4B7F96}" dt="2025-06-16T06:59:59.792" v="410" actId="33524"/>
          <ac:spMkLst>
            <pc:docMk/>
            <pc:sldMk cId="3924774051" sldId="257"/>
            <ac:spMk id="49" creationId="{00000000-0000-0000-0000-000000000000}"/>
          </ac:spMkLst>
        </pc:spChg>
        <pc:graphicFrameChg chg="mod">
          <ac:chgData name="LANCASTLE, JOSEPH" userId="3692ef49-c0e7-40e1-b6bf-597f247fc40d" providerId="ADAL" clId="{E1C37B73-EA32-48E6-80D0-E2537A4B7F96}" dt="2025-06-16T06:49:49.578" v="112" actId="403"/>
          <ac:graphicFrameMkLst>
            <pc:docMk/>
            <pc:sldMk cId="3924774051" sldId="257"/>
            <ac:graphicFrameMk id="20" creationId="{49E217D2-28C6-4CC7-F31D-14DA2FA89880}"/>
          </ac:graphicFrameMkLst>
        </pc:graphicFrameChg>
        <pc:graphicFrameChg chg="modGraphic">
          <ac:chgData name="LANCASTLE, JOSEPH" userId="3692ef49-c0e7-40e1-b6bf-597f247fc40d" providerId="ADAL" clId="{E1C37B73-EA32-48E6-80D0-E2537A4B7F96}" dt="2025-06-16T06:46:20.562" v="39" actId="2"/>
          <ac:graphicFrameMkLst>
            <pc:docMk/>
            <pc:sldMk cId="3924774051" sldId="257"/>
            <ac:graphicFrameMk id="61" creationId="{00000000-0000-0000-0000-000000000000}"/>
          </ac:graphicFrameMkLst>
        </pc:graphicFrame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https://revvity-my.sharepoint.com/personal/joseph_lancastle_revvity_com/Documents/Desktop/Optical%20Glue%20Project/PRE-D/QCD%20Pareto.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v>Series1</c:v>
          </c:tx>
          <c:spPr>
            <a:solidFill>
              <a:schemeClr val="accent6"/>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Pareto!$B$1:$E$1</c:f>
              <c:strCache>
                <c:ptCount val="4"/>
                <c:pt idx="0">
                  <c:v>LED Wheel</c:v>
                </c:pt>
                <c:pt idx="1">
                  <c:v>Detection Dichroic</c:v>
                </c:pt>
                <c:pt idx="2">
                  <c:v>Camera</c:v>
                </c:pt>
                <c:pt idx="3">
                  <c:v>CCU</c:v>
                </c:pt>
              </c:strCache>
            </c:strRef>
          </c:cat>
          <c:val>
            <c:numRef>
              <c:f>Pareto!$B$8:$E$8</c:f>
              <c:numCache>
                <c:formatCode>General</c:formatCode>
                <c:ptCount val="4"/>
                <c:pt idx="0">
                  <c:v>25</c:v>
                </c:pt>
                <c:pt idx="1">
                  <c:v>10</c:v>
                </c:pt>
                <c:pt idx="2">
                  <c:v>4</c:v>
                </c:pt>
                <c:pt idx="3">
                  <c:v>1</c:v>
                </c:pt>
              </c:numCache>
            </c:numRef>
          </c:val>
          <c:extLst>
            <c:ext xmlns:c16="http://schemas.microsoft.com/office/drawing/2014/chart" uri="{C3380CC4-5D6E-409C-BE32-E72D297353CC}">
              <c16:uniqueId val="{00000000-4667-46A5-A33D-49F529EABEFF}"/>
            </c:ext>
          </c:extLst>
        </c:ser>
        <c:dLbls>
          <c:showLegendKey val="0"/>
          <c:showVal val="1"/>
          <c:showCatName val="0"/>
          <c:showSerName val="0"/>
          <c:showPercent val="0"/>
          <c:showBubbleSize val="0"/>
        </c:dLbls>
        <c:gapWidth val="219"/>
        <c:overlap val="-27"/>
        <c:axId val="504492424"/>
        <c:axId val="504496744"/>
      </c:barChart>
      <c:lineChart>
        <c:grouping val="standard"/>
        <c:varyColors val="0"/>
        <c:ser>
          <c:idx val="1"/>
          <c:order val="1"/>
          <c:tx>
            <c:v>Cumulative</c:v>
          </c:tx>
          <c:spPr>
            <a:ln w="28575" cap="rnd">
              <a:solidFill>
                <a:schemeClr val="accent5"/>
              </a:solidFill>
              <a:round/>
            </a:ln>
            <a:effectLst/>
          </c:spPr>
          <c:marker>
            <c:symbol val="circle"/>
            <c:size val="5"/>
            <c:spPr>
              <a:solidFill>
                <a:schemeClr val="accent5"/>
              </a:solidFill>
              <a:ln w="9525">
                <a:solidFill>
                  <a:schemeClr val="accent5"/>
                </a:solidFill>
              </a:ln>
              <a:effectLst/>
            </c:spPr>
          </c:marker>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Pareto!$B$9:$E$9</c:f>
              <c:numCache>
                <c:formatCode>General</c:formatCode>
                <c:ptCount val="4"/>
                <c:pt idx="0">
                  <c:v>25</c:v>
                </c:pt>
                <c:pt idx="1">
                  <c:v>35</c:v>
                </c:pt>
                <c:pt idx="2">
                  <c:v>39</c:v>
                </c:pt>
                <c:pt idx="3">
                  <c:v>40</c:v>
                </c:pt>
              </c:numCache>
            </c:numRef>
          </c:val>
          <c:smooth val="0"/>
          <c:extLst>
            <c:ext xmlns:c16="http://schemas.microsoft.com/office/drawing/2014/chart" uri="{C3380CC4-5D6E-409C-BE32-E72D297353CC}">
              <c16:uniqueId val="{00000001-4667-46A5-A33D-49F529EABEFF}"/>
            </c:ext>
          </c:extLst>
        </c:ser>
        <c:dLbls>
          <c:showLegendKey val="0"/>
          <c:showVal val="1"/>
          <c:showCatName val="0"/>
          <c:showSerName val="0"/>
          <c:showPercent val="0"/>
          <c:showBubbleSize val="0"/>
        </c:dLbls>
        <c:marker val="1"/>
        <c:smooth val="0"/>
        <c:axId val="504492424"/>
        <c:axId val="504496744"/>
      </c:lineChart>
      <c:catAx>
        <c:axId val="50449242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00" b="0" i="0" u="none" strike="noStrike" kern="1200" baseline="0">
                <a:solidFill>
                  <a:schemeClr val="tx1">
                    <a:lumMod val="65000"/>
                    <a:lumOff val="35000"/>
                  </a:schemeClr>
                </a:solidFill>
                <a:latin typeface="+mn-lt"/>
                <a:ea typeface="+mn-ea"/>
                <a:cs typeface="+mn-cs"/>
              </a:defRPr>
            </a:pPr>
            <a:endParaRPr lang="en-US"/>
          </a:p>
        </c:txPr>
        <c:crossAx val="504496744"/>
        <c:crosses val="autoZero"/>
        <c:auto val="1"/>
        <c:lblAlgn val="ctr"/>
        <c:lblOffset val="100"/>
        <c:noMultiLvlLbl val="0"/>
      </c:catAx>
      <c:valAx>
        <c:axId val="504496744"/>
        <c:scaling>
          <c:orientation val="minMax"/>
          <c:max val="4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dirty="0"/>
                  <a:t>Number</a:t>
                </a:r>
                <a:r>
                  <a:rPr lang="en-US" baseline="0" dirty="0"/>
                  <a:t> of Failures</a:t>
                </a:r>
                <a:endParaRPr lang="en-US" dirty="0"/>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04492424"/>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6/16/2025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6/16/2025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6/16/2025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6/16/2025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6/16/2025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6/16/2025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dirty="0"/>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6/16/2025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6/16/2025</a:t>
            </a:fld>
            <a:endParaRPr lang="en-US" dirty="0"/>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dirty="0"/>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image" Target="../media/image2.png"/><Relationship Id="rId7" Type="http://schemas.openxmlformats.org/officeDocument/2006/relationships/chart" Target="../charts/chart1.xml"/><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Optical Gluing Anomalies Project</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Joseph Lancastle</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Andrew Thorn</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BEng (Hons) Manufacturing Systems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349200" y="5760000"/>
            <a:ext cx="6415087" cy="69056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Introduction</a:t>
            </a:r>
          </a:p>
          <a:p>
            <a:pPr>
              <a:spcBef>
                <a:spcPct val="50000"/>
              </a:spcBef>
            </a:pPr>
            <a:r>
              <a:rPr lang="en-US" sz="2800" dirty="0"/>
              <a:t>Bonding optical components using adhesives is commonplace in microscopy instrument manufacture. Misalignments of the optical components to even a single micron (µm) can compromise image quality. This project examines misaligned optical assemblies in a manufacturing facility and seeks to identify the key failure modes such as adhesive volume variation, curing process inconsistencies, and the effect of technician subjectivity.</a:t>
            </a:r>
            <a:endParaRPr lang="en-US" altLang="en-US" sz="2800" dirty="0"/>
          </a:p>
        </p:txBody>
      </p:sp>
      <p:sp>
        <p:nvSpPr>
          <p:cNvPr id="23" name="Text Box 11"/>
          <p:cNvSpPr txBox="1">
            <a:spLocks noChangeArrowheads="1"/>
          </p:cNvSpPr>
          <p:nvPr/>
        </p:nvSpPr>
        <p:spPr bwMode="auto">
          <a:xfrm>
            <a:off x="14723394" y="22428000"/>
            <a:ext cx="6415087" cy="522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marL="457200" indent="-457200">
              <a:lnSpc>
                <a:spcPct val="107000"/>
              </a:lnSpc>
              <a:spcAft>
                <a:spcPts val="800"/>
              </a:spcAft>
            </a:pPr>
            <a:r>
              <a:rPr lang="en-AU" altLang="en-US" sz="1800" dirty="0">
                <a:ea typeface="Arial" charset="0"/>
                <a:cs typeface="Arial" charset="0"/>
              </a:rPr>
              <a:t>[</a:t>
            </a:r>
            <a:r>
              <a:rPr lang="en-AU" altLang="en-US" sz="1800" dirty="0">
                <a:latin typeface="Arial" panose="020B0604020202020204" pitchFamily="34" charset="0"/>
                <a:ea typeface="Arial" charset="0"/>
                <a:cs typeface="Arial" panose="020B0604020202020204" pitchFamily="34" charset="0"/>
              </a:rPr>
              <a:t>1] </a:t>
            </a:r>
            <a:r>
              <a:rPr lang="en-US" sz="1800" kern="100" dirty="0">
                <a:effectLst/>
                <a:latin typeface="Aptos" panose="020B0004020202020204" pitchFamily="34" charset="0"/>
                <a:ea typeface="SimSun" panose="02010600030101010101" pitchFamily="2" charset="-122"/>
                <a:cs typeface="Times New Roman" panose="02020603050405020304" pitchFamily="18" charset="0"/>
              </a:rPr>
              <a:t>Dunford, R. </a:t>
            </a:r>
            <a:r>
              <a:rPr lang="en-US" sz="1800" i="1" kern="100" dirty="0">
                <a:effectLst/>
                <a:latin typeface="Aptos" panose="020B0004020202020204" pitchFamily="34" charset="0"/>
                <a:ea typeface="SimSun" panose="02010600030101010101" pitchFamily="2" charset="-122"/>
                <a:cs typeface="Times New Roman" panose="02020603050405020304" pitchFamily="18" charset="0"/>
              </a:rPr>
              <a:t>et al.</a:t>
            </a:r>
            <a:r>
              <a:rPr lang="en-US" sz="1800" kern="100" dirty="0">
                <a:effectLst/>
                <a:latin typeface="Aptos" panose="020B0004020202020204" pitchFamily="34" charset="0"/>
                <a:ea typeface="SimSun" panose="02010600030101010101" pitchFamily="2" charset="-122"/>
                <a:cs typeface="Times New Roman" panose="02020603050405020304" pitchFamily="18" charset="0"/>
              </a:rPr>
              <a:t> (2014) ‘The Pareto Principle’, </a:t>
            </a:r>
            <a:r>
              <a:rPr lang="en-US" sz="1800" i="1" kern="100" dirty="0">
                <a:effectLst/>
                <a:latin typeface="Aptos" panose="020B0004020202020204" pitchFamily="34" charset="0"/>
                <a:ea typeface="SimSun" panose="02010600030101010101" pitchFamily="2" charset="-122"/>
                <a:cs typeface="Times New Roman" panose="02020603050405020304" pitchFamily="18" charset="0"/>
              </a:rPr>
              <a:t>The Plymouth Student Scientist</a:t>
            </a:r>
            <a:r>
              <a:rPr lang="en-US" sz="1800" kern="100" dirty="0">
                <a:effectLst/>
                <a:latin typeface="Aptos" panose="020B0004020202020204" pitchFamily="34" charset="0"/>
                <a:ea typeface="SimSun" panose="02010600030101010101" pitchFamily="2" charset="-122"/>
                <a:cs typeface="Times New Roman" panose="02020603050405020304" pitchFamily="18" charset="0"/>
              </a:rPr>
              <a:t>, 7(1), pp. 140–148. doi:https://doi.org/10.24382/swfr-wr17. </a:t>
            </a:r>
          </a:p>
          <a:p>
            <a:pPr marL="457200" indent="-457200">
              <a:lnSpc>
                <a:spcPct val="107000"/>
              </a:lnSpc>
              <a:spcAft>
                <a:spcPts val="800"/>
              </a:spcAft>
            </a:pPr>
            <a:r>
              <a:rPr lang="en-AU" sz="1800" dirty="0">
                <a:latin typeface="Arial" panose="020B0604020202020204" pitchFamily="34" charset="0"/>
                <a:ea typeface="SimSun" panose="02010600030101010101" pitchFamily="2" charset="-122"/>
                <a:cs typeface="Arial" panose="020B0604020202020204" pitchFamily="34" charset="0"/>
              </a:rPr>
              <a:t>[2] </a:t>
            </a:r>
            <a:r>
              <a:rPr lang="en-US" sz="1800" kern="100" dirty="0">
                <a:effectLst/>
                <a:latin typeface="Arial" panose="020B0604020202020204" pitchFamily="34" charset="0"/>
                <a:ea typeface="SimSun" panose="02010600030101010101" pitchFamily="2" charset="-122"/>
                <a:cs typeface="Arial" panose="020B0604020202020204" pitchFamily="34" charset="0"/>
              </a:rPr>
              <a:t>Naik, S. (2019) </a:t>
            </a:r>
            <a:r>
              <a:rPr lang="en-US" sz="1800" i="1" kern="100" dirty="0">
                <a:effectLst/>
                <a:latin typeface="Arial" panose="020B0604020202020204" pitchFamily="34" charset="0"/>
                <a:ea typeface="SimSun" panose="02010600030101010101" pitchFamily="2" charset="-122"/>
                <a:cs typeface="Arial" panose="020B0604020202020204" pitchFamily="34" charset="0"/>
              </a:rPr>
              <a:t>Attribute gage R&amp;R - a step by step</a:t>
            </a:r>
            <a:r>
              <a:rPr lang="en-US" sz="1800" i="1" kern="100" dirty="0">
                <a:latin typeface="Arial" panose="020B0604020202020204" pitchFamily="34" charset="0"/>
                <a:ea typeface="SimSun" panose="02010600030101010101" pitchFamily="2" charset="-122"/>
                <a:cs typeface="Arial" panose="020B0604020202020204" pitchFamily="34" charset="0"/>
              </a:rPr>
              <a:t> </a:t>
            </a:r>
            <a:r>
              <a:rPr lang="en-US" sz="1800" i="1" kern="100" dirty="0">
                <a:effectLst/>
                <a:latin typeface="Arial" panose="020B0604020202020204" pitchFamily="34" charset="0"/>
                <a:ea typeface="SimSun" panose="02010600030101010101" pitchFamily="2" charset="-122"/>
                <a:cs typeface="Arial" panose="020B0604020202020204" pitchFamily="34" charset="0"/>
              </a:rPr>
              <a:t>approach</a:t>
            </a:r>
            <a:r>
              <a:rPr lang="en-US" sz="1800" kern="100" dirty="0">
                <a:effectLst/>
                <a:latin typeface="Arial" panose="020B0604020202020204" pitchFamily="34" charset="0"/>
                <a:ea typeface="SimSun" panose="02010600030101010101" pitchFamily="2" charset="-122"/>
                <a:cs typeface="Arial" panose="020B0604020202020204" pitchFamily="34" charset="0"/>
              </a:rPr>
              <a:t>, </a:t>
            </a:r>
            <a:r>
              <a:rPr lang="en-US" sz="1800" i="1" kern="100" dirty="0">
                <a:effectLst/>
                <a:latin typeface="Arial" panose="020B0604020202020204" pitchFamily="34" charset="0"/>
                <a:ea typeface="SimSun" panose="02010600030101010101" pitchFamily="2" charset="-122"/>
                <a:cs typeface="Arial" panose="020B0604020202020204" pitchFamily="34" charset="0"/>
              </a:rPr>
              <a:t>LSSSimplified</a:t>
            </a:r>
            <a:r>
              <a:rPr lang="en-US" sz="1800" kern="100" dirty="0">
                <a:effectLst/>
                <a:latin typeface="Arial" panose="020B0604020202020204" pitchFamily="34" charset="0"/>
                <a:ea typeface="SimSun" panose="02010600030101010101" pitchFamily="2" charset="-122"/>
                <a:cs typeface="Arial" panose="020B0604020202020204" pitchFamily="34" charset="0"/>
              </a:rPr>
              <a:t>. Available at: https://lsssimplified.com/attribute-gage-rr-a-step-by-step-approach/ (Accessed: 31 March 2025).</a:t>
            </a:r>
            <a:endParaRPr lang="en-US" sz="1800" kern="100" dirty="0">
              <a:latin typeface="Arial" panose="020B0604020202020204" pitchFamily="34" charset="0"/>
              <a:ea typeface="SimSun" panose="02010600030101010101" pitchFamily="2" charset="-122"/>
              <a:cs typeface="Arial" panose="020B0604020202020204" pitchFamily="34" charset="0"/>
            </a:endParaRPr>
          </a:p>
          <a:p>
            <a:pPr marL="457200" indent="-457200">
              <a:lnSpc>
                <a:spcPct val="107000"/>
              </a:lnSpc>
              <a:spcAft>
                <a:spcPts val="800"/>
              </a:spcAft>
            </a:pPr>
            <a:r>
              <a:rPr lang="en-US" sz="1800" kern="100" dirty="0">
                <a:latin typeface="Arial" panose="020B0604020202020204" pitchFamily="34" charset="0"/>
                <a:ea typeface="SimSun" panose="02010600030101010101" pitchFamily="2" charset="-122"/>
                <a:cs typeface="Arial" panose="020B0604020202020204" pitchFamily="34" charset="0"/>
              </a:rPr>
              <a:t>[3] </a:t>
            </a:r>
            <a:r>
              <a:rPr lang="en-US" sz="1800" dirty="0">
                <a:effectLst/>
              </a:rPr>
              <a:t>Sharma, M., Sahni, S.P. and Sharma, S. (2019) ‘Validating a destructive measurement system using gauge R&amp;R — A case study’, </a:t>
            </a:r>
            <a:r>
              <a:rPr lang="en-US" sz="1800" i="1" dirty="0">
                <a:effectLst/>
              </a:rPr>
              <a:t>Engineering Management in Production and Services</a:t>
            </a:r>
            <a:r>
              <a:rPr lang="en-US" sz="1800" dirty="0">
                <a:effectLst/>
              </a:rPr>
              <a:t>, 11(4), pp. 34–42. doi:10.2478/emj-2019-0031. </a:t>
            </a:r>
          </a:p>
          <a:p>
            <a:pPr marL="457200" indent="-457200">
              <a:lnSpc>
                <a:spcPct val="107000"/>
              </a:lnSpc>
              <a:spcAft>
                <a:spcPts val="800"/>
              </a:spcAft>
            </a:pPr>
            <a:r>
              <a:rPr lang="en-US" sz="1800" kern="100" dirty="0">
                <a:effectLst/>
                <a:latin typeface="Arial" panose="020B0604020202020204" pitchFamily="34" charset="0"/>
                <a:ea typeface="SimSun" panose="02010600030101010101" pitchFamily="2" charset="-122"/>
                <a:cs typeface="Arial" panose="020B0604020202020204" pitchFamily="34" charset="0"/>
              </a:rPr>
              <a:t> </a:t>
            </a: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sp>
        <p:nvSpPr>
          <p:cNvPr id="44" name="Text Box 6"/>
          <p:cNvSpPr txBox="1">
            <a:spLocks noChangeArrowheads="1"/>
          </p:cNvSpPr>
          <p:nvPr/>
        </p:nvSpPr>
        <p:spPr bwMode="auto">
          <a:xfrm>
            <a:off x="349200" y="12318038"/>
            <a:ext cx="6415087" cy="99218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Project Aims</a:t>
            </a:r>
          </a:p>
          <a:p>
            <a:pPr>
              <a:spcBef>
                <a:spcPct val="50000"/>
              </a:spcBef>
            </a:pPr>
            <a:r>
              <a:rPr lang="en-US" sz="2800" dirty="0">
                <a:latin typeface="Arial" panose="020B0604020202020204" pitchFamily="34" charset="0"/>
                <a:ea typeface="SimSun" panose="02010600030101010101" pitchFamily="2" charset="-122"/>
                <a:cs typeface="Arial" panose="020B0604020202020204" pitchFamily="34" charset="0"/>
              </a:rPr>
              <a:t>The literature review confirmed that the current adhesive selection is the most suitable due to the instrument's specific application. Therefore, a process review of the current adhesive selection was conducted.</a:t>
            </a:r>
            <a:endParaRPr lang="en-US" sz="2800" dirty="0">
              <a:effectLst/>
              <a:latin typeface="Arial" panose="020B0604020202020204" pitchFamily="34" charset="0"/>
              <a:ea typeface="SimSun" panose="02010600030101010101" pitchFamily="2" charset="-122"/>
              <a:cs typeface="Arial" panose="020B0604020202020204" pitchFamily="34" charset="0"/>
            </a:endParaRPr>
          </a:p>
          <a:p>
            <a:pPr>
              <a:spcBef>
                <a:spcPct val="50000"/>
              </a:spcBef>
            </a:pPr>
            <a:r>
              <a:rPr lang="en-US" sz="2800" b="1" dirty="0">
                <a:effectLst/>
                <a:latin typeface="Arial" panose="020B0604020202020204" pitchFamily="34" charset="0"/>
                <a:ea typeface="SimSun" panose="02010600030101010101" pitchFamily="2" charset="-122"/>
                <a:cs typeface="Arial" panose="020B0604020202020204" pitchFamily="34" charset="0"/>
              </a:rPr>
              <a:t>Main Aim: </a:t>
            </a:r>
            <a:br>
              <a:rPr lang="en-US" sz="2800" b="1" dirty="0">
                <a:effectLst/>
                <a:latin typeface="Arial" panose="020B0604020202020204" pitchFamily="34" charset="0"/>
                <a:ea typeface="SimSun" panose="02010600030101010101" pitchFamily="2" charset="-122"/>
                <a:cs typeface="Arial" panose="020B0604020202020204" pitchFamily="34" charset="0"/>
              </a:rPr>
            </a:br>
            <a:r>
              <a:rPr lang="en-US" sz="2800" dirty="0">
                <a:effectLst/>
                <a:latin typeface="Arial" panose="020B0604020202020204" pitchFamily="34" charset="0"/>
                <a:ea typeface="SimSun" panose="02010600030101010101" pitchFamily="2" charset="-122"/>
                <a:cs typeface="Arial" panose="020B0604020202020204" pitchFamily="34" charset="0"/>
              </a:rPr>
              <a:t>Confirm source of distortion and reduce optical adhesive gluing failure instances by 50% in 2026.</a:t>
            </a:r>
          </a:p>
          <a:p>
            <a:pPr>
              <a:spcBef>
                <a:spcPct val="50000"/>
              </a:spcBef>
            </a:pPr>
            <a:r>
              <a:rPr lang="en-US" sz="2800" b="1" dirty="0">
                <a:effectLst/>
                <a:latin typeface="Arial" panose="020B0604020202020204" pitchFamily="34" charset="0"/>
                <a:ea typeface="SimSun" panose="02010600030101010101" pitchFamily="2" charset="-122"/>
                <a:cs typeface="Arial" panose="020B0604020202020204" pitchFamily="34" charset="0"/>
              </a:rPr>
              <a:t>Objective 1: </a:t>
            </a:r>
            <a:r>
              <a:rPr lang="en-US" sz="2800" dirty="0">
                <a:effectLst/>
                <a:latin typeface="Arial" panose="020B0604020202020204" pitchFamily="34" charset="0"/>
                <a:ea typeface="SimSun" panose="02010600030101010101" pitchFamily="2" charset="-122"/>
                <a:cs typeface="Arial" panose="020B0604020202020204" pitchFamily="34" charset="0"/>
              </a:rPr>
              <a:t>Reduce variation of adhesive volumes used in subassemblies.</a:t>
            </a:r>
          </a:p>
          <a:p>
            <a:pPr>
              <a:spcBef>
                <a:spcPct val="50000"/>
              </a:spcBef>
            </a:pPr>
            <a:r>
              <a:rPr lang="en-US" sz="2800" b="1" dirty="0">
                <a:effectLst/>
                <a:latin typeface="Arial" panose="020B0604020202020204" pitchFamily="34" charset="0"/>
                <a:ea typeface="SimSun" panose="02010600030101010101" pitchFamily="2" charset="-122"/>
                <a:cs typeface="Arial" panose="020B0604020202020204" pitchFamily="34" charset="0"/>
              </a:rPr>
              <a:t>Objective 2: </a:t>
            </a:r>
            <a:r>
              <a:rPr lang="en-US" sz="2800" dirty="0">
                <a:effectLst/>
                <a:latin typeface="Arial" panose="020B0604020202020204" pitchFamily="34" charset="0"/>
                <a:ea typeface="SimSun" panose="02010600030101010101" pitchFamily="2" charset="-122"/>
                <a:cs typeface="Arial" panose="020B0604020202020204" pitchFamily="34" charset="0"/>
              </a:rPr>
              <a:t>Reduce environmental variation for curing assemblies.</a:t>
            </a:r>
          </a:p>
          <a:p>
            <a:pPr>
              <a:spcBef>
                <a:spcPct val="50000"/>
              </a:spcBef>
            </a:pPr>
            <a:r>
              <a:rPr lang="en-US" sz="2800" b="1" dirty="0">
                <a:effectLst/>
                <a:latin typeface="Arial" panose="020B0604020202020204" pitchFamily="34" charset="0"/>
                <a:ea typeface="SimSun" panose="02010600030101010101" pitchFamily="2" charset="-122"/>
                <a:cs typeface="Arial" panose="020B0604020202020204" pitchFamily="34" charset="0"/>
              </a:rPr>
              <a:t>Objective 3: </a:t>
            </a:r>
            <a:r>
              <a:rPr lang="en-US" sz="2800" dirty="0">
                <a:effectLst/>
                <a:latin typeface="Arial" panose="020B0604020202020204" pitchFamily="34" charset="0"/>
                <a:ea typeface="SimSun" panose="02010600030101010101" pitchFamily="2" charset="-122"/>
                <a:cs typeface="Arial" panose="020B0604020202020204" pitchFamily="34" charset="0"/>
              </a:rPr>
              <a:t>Quantify epoxy deformation of assemblies during cure.</a:t>
            </a:r>
          </a:p>
        </p:txBody>
      </p:sp>
      <p:sp>
        <p:nvSpPr>
          <p:cNvPr id="46" name="Text Box 6"/>
          <p:cNvSpPr txBox="1">
            <a:spLocks noChangeArrowheads="1"/>
          </p:cNvSpPr>
          <p:nvPr/>
        </p:nvSpPr>
        <p:spPr bwMode="auto">
          <a:xfrm>
            <a:off x="14713200" y="5760000"/>
            <a:ext cx="6415087" cy="58284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Results</a:t>
            </a:r>
          </a:p>
          <a:p>
            <a:r>
              <a:rPr lang="en-GB" sz="2800" dirty="0"/>
              <a:t>The AGRR produced results that highlight that the appraisers or technicians were confident in their judgements (repeatability). However, could not agree on what were defined as passing results (reproducibility), and did not judge correctly compared to the master appraiser (Accuracy). Highlighted in table 1, where an effective gauge will have a result over 90%. [2] [3]</a:t>
            </a:r>
          </a:p>
        </p:txBody>
      </p:sp>
      <p:sp>
        <p:nvSpPr>
          <p:cNvPr id="47" name="Text Box 6"/>
          <p:cNvSpPr txBox="1">
            <a:spLocks noChangeArrowheads="1"/>
          </p:cNvSpPr>
          <p:nvPr/>
        </p:nvSpPr>
        <p:spPr bwMode="auto">
          <a:xfrm>
            <a:off x="7484269" y="15539120"/>
            <a:ext cx="6415087" cy="72134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sz="2800" dirty="0"/>
              <a:t>The structured DMAIC approach outlined Root Cause Analysis (RCA) tools such as an Attribute Gauge Repeatability and Reproducibility (AGRR) study. The AGRR study was conducted on a sample of 20 components within the three assemblies, using three technicians to ascertain the extent of the issue.</a:t>
            </a:r>
          </a:p>
          <a:p>
            <a:pPr>
              <a:spcBef>
                <a:spcPct val="50000"/>
              </a:spcBef>
            </a:pPr>
            <a:r>
              <a:rPr lang="en-GB" altLang="en-US" sz="2800" dirty="0"/>
              <a:t>Using input from a core project team combined with other project management tools including FMEA and Ishikawa analyses, appropriate improvement opportunities were established.  </a:t>
            </a:r>
            <a:endParaRPr lang="en-US" altLang="en-US" sz="2800" dirty="0"/>
          </a:p>
        </p:txBody>
      </p:sp>
      <p:sp>
        <p:nvSpPr>
          <p:cNvPr id="48" name="Text Box 6"/>
          <p:cNvSpPr txBox="1">
            <a:spLocks noChangeArrowheads="1"/>
          </p:cNvSpPr>
          <p:nvPr/>
        </p:nvSpPr>
        <p:spPr bwMode="auto">
          <a:xfrm>
            <a:off x="14579261" y="15401442"/>
            <a:ext cx="6415087" cy="66901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Conclusions</a:t>
            </a:r>
          </a:p>
          <a:p>
            <a:pPr>
              <a:spcBef>
                <a:spcPct val="50000"/>
              </a:spcBef>
            </a:pPr>
            <a:r>
              <a:rPr lang="en-GB" sz="2800" dirty="0"/>
              <a:t>The outcomes of the AGRR, specifically the low Reproducibility and Accuracy scores, enforces the requirement for additional training. </a:t>
            </a:r>
          </a:p>
          <a:p>
            <a:pPr>
              <a:spcBef>
                <a:spcPct val="50000"/>
              </a:spcBef>
            </a:pPr>
            <a:r>
              <a:rPr lang="en-GB" sz="2800" dirty="0"/>
              <a:t>This </a:t>
            </a:r>
            <a:r>
              <a:rPr lang="en-GB" sz="2800"/>
              <a:t>conclusion was supported </a:t>
            </a:r>
            <a:r>
              <a:rPr lang="en-GB" sz="2800" dirty="0"/>
              <a:t>by the group FMEA meetings, which highlighted several failings in the manufacturing and adhesive handling process. All of which contribute to the substandard production of adhesively bonded optical components.</a:t>
            </a:r>
            <a:endParaRPr lang="en-US" altLang="en-US" sz="2800" dirty="0"/>
          </a:p>
        </p:txBody>
      </p:sp>
      <p:sp>
        <p:nvSpPr>
          <p:cNvPr id="49" name="Text Box 6"/>
          <p:cNvSpPr txBox="1">
            <a:spLocks noChangeArrowheads="1"/>
          </p:cNvSpPr>
          <p:nvPr/>
        </p:nvSpPr>
        <p:spPr bwMode="auto">
          <a:xfrm>
            <a:off x="7484269" y="5760000"/>
            <a:ext cx="6415087" cy="62593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3600" b="1" dirty="0">
                <a:latin typeface="Arial" panose="020B0604020202020204" pitchFamily="34" charset="0"/>
                <a:cs typeface="Arial" panose="020B0604020202020204" pitchFamily="34" charset="0"/>
              </a:rPr>
              <a:t>Methodology</a:t>
            </a:r>
          </a:p>
          <a:p>
            <a:r>
              <a:rPr lang="en-GB" sz="2800" dirty="0"/>
              <a:t>A DMAIC (Define, Measure, Analyse, Improve, Control) framework was used to conduct the project. </a:t>
            </a:r>
          </a:p>
          <a:p>
            <a:endParaRPr lang="en-GB" sz="2800" dirty="0"/>
          </a:p>
          <a:p>
            <a:r>
              <a:rPr lang="en-GB" sz="2800" dirty="0"/>
              <a:t>Preliminary analysis of downtime data revealed that most failures were caused by the minority of assemblies commensurate with the pareto rule [1]. The top three failing assemblies that totalled 156.5 hours of downtime in 2024 alone, were the focus of the investigation.</a:t>
            </a:r>
          </a:p>
        </p:txBody>
      </p:sp>
      <p:sp>
        <p:nvSpPr>
          <p:cNvPr id="54" name="Text Box 16"/>
          <p:cNvSpPr txBox="1">
            <a:spLocks noChangeArrowheads="1"/>
          </p:cNvSpPr>
          <p:nvPr/>
        </p:nvSpPr>
        <p:spPr bwMode="auto">
          <a:xfrm>
            <a:off x="7484212" y="14633494"/>
            <a:ext cx="6415200" cy="11906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dirty="0">
                <a:latin typeface="Times New Roman" charset="0"/>
              </a:rPr>
              <a:t>Pareto Analysis of downtime instances due to misalignments of adhesively bonded optical Components in 2024, sorted by subassembly variable.</a:t>
            </a:r>
          </a:p>
        </p:txBody>
      </p:sp>
      <p:sp>
        <p:nvSpPr>
          <p:cNvPr id="60" name="Text Box 25"/>
          <p:cNvSpPr txBox="1">
            <a:spLocks noChangeArrowheads="1"/>
          </p:cNvSpPr>
          <p:nvPr/>
        </p:nvSpPr>
        <p:spPr bwMode="auto">
          <a:xfrm>
            <a:off x="14584023" y="11706320"/>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Table 1: The average appraiser results from the Attribute Gauge R&amp;R study.</a:t>
            </a:r>
          </a:p>
        </p:txBody>
      </p:sp>
      <p:graphicFrame>
        <p:nvGraphicFramePr>
          <p:cNvPr id="61" name="Group 139"/>
          <p:cNvGraphicFramePr>
            <a:graphicFrameLocks noGrp="1"/>
          </p:cNvGraphicFramePr>
          <p:nvPr>
            <p:extLst>
              <p:ext uri="{D42A27DB-BD31-4B8C-83A1-F6EECF244321}">
                <p14:modId xmlns:p14="http://schemas.microsoft.com/office/powerpoint/2010/main" val="2862165484"/>
              </p:ext>
            </p:extLst>
          </p:nvPr>
        </p:nvGraphicFramePr>
        <p:xfrm>
          <a:off x="14713087" y="12788706"/>
          <a:ext cx="5743333" cy="2590800"/>
        </p:xfrm>
        <a:graphic>
          <a:graphicData uri="http://schemas.openxmlformats.org/drawingml/2006/table">
            <a:tbl>
              <a:tblPr/>
              <a:tblGrid>
                <a:gridCol w="1051242">
                  <a:extLst>
                    <a:ext uri="{9D8B030D-6E8A-4147-A177-3AD203B41FA5}">
                      <a16:colId xmlns:a16="http://schemas.microsoft.com/office/drawing/2014/main" val="20000"/>
                    </a:ext>
                  </a:extLst>
                </a:gridCol>
                <a:gridCol w="1033780">
                  <a:extLst>
                    <a:ext uri="{9D8B030D-6E8A-4147-A177-3AD203B41FA5}">
                      <a16:colId xmlns:a16="http://schemas.microsoft.com/office/drawing/2014/main" val="543472952"/>
                    </a:ext>
                  </a:extLst>
                </a:gridCol>
                <a:gridCol w="1430655">
                  <a:extLst>
                    <a:ext uri="{9D8B030D-6E8A-4147-A177-3AD203B41FA5}">
                      <a16:colId xmlns:a16="http://schemas.microsoft.com/office/drawing/2014/main" val="20001"/>
                    </a:ext>
                  </a:extLst>
                </a:gridCol>
                <a:gridCol w="1054418">
                  <a:extLst>
                    <a:ext uri="{9D8B030D-6E8A-4147-A177-3AD203B41FA5}">
                      <a16:colId xmlns:a16="http://schemas.microsoft.com/office/drawing/2014/main" val="20002"/>
                    </a:ext>
                  </a:extLst>
                </a:gridCol>
                <a:gridCol w="1173238">
                  <a:extLst>
                    <a:ext uri="{9D8B030D-6E8A-4147-A177-3AD203B41FA5}">
                      <a16:colId xmlns:a16="http://schemas.microsoft.com/office/drawing/2014/main" val="704361038"/>
                    </a:ext>
                  </a:extLst>
                </a:gridCol>
              </a:tblGrid>
              <a:tr h="431800">
                <a:tc gridSpan="5">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1" i="0" u="none" strike="noStrike" cap="none" normalizeH="0" baseline="0" dirty="0">
                          <a:ln>
                            <a:noFill/>
                          </a:ln>
                          <a:solidFill>
                            <a:schemeClr val="tx1"/>
                          </a:solidFill>
                          <a:effectLst/>
                          <a:latin typeface="Arial" charset="0"/>
                          <a:ea typeface="ＭＳ Ｐゴシック" charset="-128"/>
                        </a:rPr>
                        <a:t>TABLE 1: </a:t>
                      </a:r>
                      <a:r>
                        <a:rPr kumimoji="0" lang="en-US" altLang="en-US" sz="2800" b="0" i="0" u="none" strike="noStrike" cap="none" normalizeH="0" baseline="0" dirty="0">
                          <a:ln>
                            <a:noFill/>
                          </a:ln>
                          <a:solidFill>
                            <a:schemeClr val="tx1"/>
                          </a:solidFill>
                          <a:effectLst/>
                          <a:latin typeface="Arial" charset="0"/>
                          <a:ea typeface="ＭＳ Ｐゴシック" charset="-128"/>
                        </a:rPr>
                        <a:t>AGRR Results</a:t>
                      </a: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9900"/>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altLang="en-US" sz="2800" b="0" i="0" u="none" strike="noStrike" cap="none" normalizeH="0" baseline="0" dirty="0">
                        <a:ln>
                          <a:noFill/>
                        </a:ln>
                        <a:solidFill>
                          <a:schemeClr val="tx1"/>
                        </a:solidFill>
                        <a:effectLst/>
                        <a:latin typeface="Arial" charset="0"/>
                        <a:ea typeface="ＭＳ Ｐゴシック" charset="-128"/>
                      </a:endParaRP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9900"/>
                    </a:solidFill>
                  </a:tcPr>
                </a:tc>
                <a:extLst>
                  <a:ext uri="{0D108BD9-81ED-4DB2-BD59-A6C34878D82A}">
                    <a16:rowId xmlns:a16="http://schemas.microsoft.com/office/drawing/2014/main" val="10000"/>
                  </a:ext>
                </a:extLst>
              </a:tr>
              <a:tr h="430213">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Assy</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800" b="0" i="0" u="none" strike="noStrike" cap="none" normalizeH="0" baseline="0" dirty="0">
                          <a:ln>
                            <a:noFill/>
                          </a:ln>
                          <a:solidFill>
                            <a:schemeClr val="tx1"/>
                          </a:solidFill>
                          <a:effectLst/>
                          <a:latin typeface="Arial" charset="0"/>
                          <a:ea typeface="ＭＳ Ｐゴシック" charset="-128"/>
                        </a:rPr>
                        <a:t>Fails</a:t>
                      </a:r>
                      <a:endParaRPr kumimoji="0" lang="en-US" altLang="en-US" sz="2800" b="0" i="0" u="none" strike="noStrike" cap="none" normalizeH="0" baseline="0" dirty="0">
                        <a:ln>
                          <a:noFill/>
                        </a:ln>
                        <a:solidFill>
                          <a:schemeClr val="tx1"/>
                        </a:solidFill>
                        <a:effectLst/>
                        <a:latin typeface="Arial" charset="0"/>
                        <a:ea typeface="ＭＳ Ｐゴシック" charset="-128"/>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Repeat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800" b="0" i="0" u="none" strike="noStrike" cap="none" normalizeH="0" baseline="0" dirty="0">
                          <a:ln>
                            <a:noFill/>
                          </a:ln>
                          <a:solidFill>
                            <a:schemeClr val="tx1"/>
                          </a:solidFill>
                          <a:effectLst/>
                          <a:latin typeface="Arial" charset="0"/>
                          <a:ea typeface="ＭＳ Ｐゴシック" charset="-128"/>
                        </a:rPr>
                        <a:t>R</a:t>
                      </a:r>
                      <a:r>
                        <a:rPr kumimoji="0" lang="en-US" altLang="en-US" sz="2800" b="0" i="0" u="none" strike="noStrike" cap="none" normalizeH="0" baseline="0" dirty="0">
                          <a:ln>
                            <a:noFill/>
                          </a:ln>
                          <a:solidFill>
                            <a:schemeClr val="tx1"/>
                          </a:solidFill>
                          <a:effectLst/>
                          <a:latin typeface="Arial" charset="0"/>
                          <a:ea typeface="ＭＳ Ｐゴシック" charset="-128"/>
                        </a:rPr>
                        <a:t>epr</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800" b="0" i="0" u="none" strike="noStrike" cap="none" normalizeH="0" baseline="0" dirty="0">
                          <a:ln>
                            <a:noFill/>
                          </a:ln>
                          <a:solidFill>
                            <a:schemeClr val="tx1"/>
                          </a:solidFill>
                          <a:effectLst/>
                          <a:latin typeface="Arial" charset="0"/>
                          <a:ea typeface="ＭＳ Ｐゴシック" charset="-128"/>
                        </a:rPr>
                        <a:t>Acc</a:t>
                      </a:r>
                      <a:endParaRPr kumimoji="0" lang="en-US" altLang="en-US" sz="2800" b="0" i="0" u="none" strike="noStrike" cap="none" normalizeH="0" baseline="0" dirty="0">
                        <a:ln>
                          <a:noFill/>
                        </a:ln>
                        <a:solidFill>
                          <a:schemeClr val="tx1"/>
                        </a:solidFill>
                        <a:effectLst/>
                        <a:latin typeface="Arial" charset="0"/>
                        <a:ea typeface="ＭＳ Ｐゴシック" charset="-128"/>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extLst>
                  <a:ext uri="{0D108BD9-81ED-4DB2-BD59-A6C34878D82A}">
                    <a16:rowId xmlns:a16="http://schemas.microsoft.com/office/drawing/2014/main" val="10001"/>
                  </a:ext>
                </a:extLst>
              </a:tr>
              <a:tr h="517525">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LED</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800" b="0" i="0" u="none" strike="noStrike" cap="none" normalizeH="0" baseline="0" dirty="0">
                          <a:ln>
                            <a:noFill/>
                          </a:ln>
                          <a:solidFill>
                            <a:schemeClr val="tx1"/>
                          </a:solidFill>
                          <a:effectLst/>
                          <a:latin typeface="Arial" charset="0"/>
                          <a:ea typeface="ＭＳ Ｐゴシック" charset="-128"/>
                        </a:rPr>
                        <a:t>10%</a:t>
                      </a:r>
                      <a:endParaRPr kumimoji="0" lang="en-US" altLang="en-US" sz="2800" b="0" i="0" u="none" strike="noStrike" cap="none" normalizeH="0" baseline="0" dirty="0">
                        <a:ln>
                          <a:noFill/>
                        </a:ln>
                        <a:solidFill>
                          <a:schemeClr val="tx1"/>
                        </a:solidFill>
                        <a:effectLst/>
                        <a:latin typeface="Arial" charset="0"/>
                        <a:ea typeface="ＭＳ Ｐゴシック" charset="-128"/>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90%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60%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800" b="0" i="0" u="none" strike="noStrike" cap="none" normalizeH="0" baseline="0" dirty="0">
                          <a:ln>
                            <a:noFill/>
                          </a:ln>
                          <a:solidFill>
                            <a:schemeClr val="tx1"/>
                          </a:solidFill>
                          <a:effectLst/>
                          <a:latin typeface="Arial" charset="0"/>
                          <a:ea typeface="ＭＳ Ｐゴシック" charset="-128"/>
                        </a:rPr>
                        <a:t>86%</a:t>
                      </a:r>
                      <a:endParaRPr kumimoji="0" lang="en-US" altLang="en-US" sz="2800" b="0" i="0" u="none" strike="noStrike" cap="none" normalizeH="0" baseline="0" dirty="0">
                        <a:ln>
                          <a:noFill/>
                        </a:ln>
                        <a:solidFill>
                          <a:schemeClr val="tx1"/>
                        </a:solidFill>
                        <a:effectLst/>
                        <a:latin typeface="Arial" charset="0"/>
                        <a:ea typeface="ＭＳ Ｐゴシック" charset="-128"/>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extLst>
                  <a:ext uri="{0D108BD9-81ED-4DB2-BD59-A6C34878D82A}">
                    <a16:rowId xmlns:a16="http://schemas.microsoft.com/office/drawing/2014/main" val="10002"/>
                  </a:ext>
                </a:extLst>
              </a:tr>
              <a:tr h="517525">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800" b="0" i="0" u="none" strike="noStrike" cap="none" normalizeH="0" baseline="0" dirty="0">
                          <a:ln>
                            <a:noFill/>
                          </a:ln>
                          <a:solidFill>
                            <a:schemeClr val="tx1"/>
                          </a:solidFill>
                          <a:effectLst/>
                          <a:latin typeface="Arial" charset="0"/>
                          <a:ea typeface="ＭＳ Ｐゴシック" charset="-128"/>
                        </a:rPr>
                        <a:t>DD</a:t>
                      </a:r>
                      <a:endParaRPr kumimoji="0" lang="en-US" altLang="en-US" sz="2800" b="0" i="0" u="none" strike="noStrike" cap="none" normalizeH="0" baseline="0" dirty="0">
                        <a:ln>
                          <a:noFill/>
                        </a:ln>
                        <a:solidFill>
                          <a:schemeClr val="tx1"/>
                        </a:solidFill>
                        <a:effectLst/>
                        <a:latin typeface="Arial" charset="0"/>
                        <a:ea typeface="ＭＳ Ｐゴシック" charset="-128"/>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800" b="0" i="0" u="none" strike="noStrike" cap="none" normalizeH="0" baseline="0" dirty="0">
                          <a:ln>
                            <a:noFill/>
                          </a:ln>
                          <a:solidFill>
                            <a:schemeClr val="tx1"/>
                          </a:solidFill>
                          <a:effectLst/>
                          <a:latin typeface="Arial" charset="0"/>
                          <a:ea typeface="ＭＳ Ｐゴシック" charset="-128"/>
                        </a:rPr>
                        <a:t>35%</a:t>
                      </a:r>
                      <a:endParaRPr kumimoji="0" lang="en-US" altLang="en-US" sz="2800" b="0" i="0" u="none" strike="noStrike" cap="none" normalizeH="0" baseline="0" dirty="0">
                        <a:ln>
                          <a:noFill/>
                        </a:ln>
                        <a:solidFill>
                          <a:schemeClr val="tx1"/>
                        </a:solidFill>
                        <a:effectLst/>
                        <a:latin typeface="Arial" charset="0"/>
                        <a:ea typeface="ＭＳ Ｐゴシック" charset="-128"/>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98.33%</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50%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800" b="0" i="0" u="none" strike="noStrike" cap="none" normalizeH="0" baseline="0" dirty="0">
                          <a:ln>
                            <a:noFill/>
                          </a:ln>
                          <a:solidFill>
                            <a:schemeClr val="tx1"/>
                          </a:solidFill>
                          <a:effectLst/>
                          <a:latin typeface="Arial" charset="0"/>
                          <a:ea typeface="ＭＳ Ｐゴシック" charset="-128"/>
                        </a:rPr>
                        <a:t>71%</a:t>
                      </a:r>
                      <a:endParaRPr kumimoji="0" lang="en-US" altLang="en-US" sz="2800" b="0" i="0" u="none" strike="noStrike" cap="none" normalizeH="0" baseline="0" dirty="0">
                        <a:ln>
                          <a:noFill/>
                        </a:ln>
                        <a:solidFill>
                          <a:schemeClr val="tx1"/>
                        </a:solidFill>
                        <a:effectLst/>
                        <a:latin typeface="Arial" charset="0"/>
                        <a:ea typeface="ＭＳ Ｐゴシック" charset="-128"/>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extLst>
                  <a:ext uri="{0D108BD9-81ED-4DB2-BD59-A6C34878D82A}">
                    <a16:rowId xmlns:a16="http://schemas.microsoft.com/office/drawing/2014/main" val="10003"/>
                  </a:ext>
                </a:extLst>
              </a:tr>
              <a:tr h="431800">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800" b="0" i="0" u="none" strike="noStrike" cap="none" normalizeH="0" baseline="0" dirty="0">
                          <a:ln>
                            <a:noFill/>
                          </a:ln>
                          <a:solidFill>
                            <a:schemeClr val="tx1"/>
                          </a:solidFill>
                          <a:effectLst/>
                          <a:latin typeface="Arial" charset="0"/>
                          <a:ea typeface="ＭＳ Ｐゴシック" charset="-128"/>
                        </a:rPr>
                        <a:t>C</a:t>
                      </a:r>
                      <a:r>
                        <a:rPr kumimoji="0" lang="en-US" altLang="en-US" sz="2800" b="0" i="0" u="none" strike="noStrike" cap="none" normalizeH="0" baseline="0" dirty="0">
                          <a:ln>
                            <a:noFill/>
                          </a:ln>
                          <a:solidFill>
                            <a:schemeClr val="tx1"/>
                          </a:solidFill>
                          <a:effectLst/>
                          <a:latin typeface="Arial" charset="0"/>
                          <a:ea typeface="ＭＳ Ｐゴシック" charset="-128"/>
                        </a:rPr>
                        <a:t>am</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800" b="0" i="0" u="none" strike="noStrike" cap="none" normalizeH="0" baseline="0" dirty="0">
                          <a:ln>
                            <a:noFill/>
                          </a:ln>
                          <a:solidFill>
                            <a:schemeClr val="tx1"/>
                          </a:solidFill>
                          <a:effectLst/>
                          <a:latin typeface="Arial" charset="0"/>
                          <a:ea typeface="ＭＳ Ｐゴシック" charset="-128"/>
                        </a:rPr>
                        <a:t>25%</a:t>
                      </a:r>
                      <a:endParaRPr kumimoji="0" lang="en-US" altLang="en-US" sz="2800" b="0" i="0" u="none" strike="noStrike" cap="none" normalizeH="0" baseline="0" dirty="0">
                        <a:ln>
                          <a:noFill/>
                        </a:ln>
                        <a:solidFill>
                          <a:schemeClr val="tx1"/>
                        </a:solidFill>
                        <a:effectLst/>
                        <a:latin typeface="Arial" charset="0"/>
                        <a:ea typeface="ＭＳ Ｐゴシック" charset="-128"/>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95%</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60%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altLang="en-US" sz="2800" b="0" i="0" u="none" strike="noStrike" cap="none" normalizeH="0" baseline="0" dirty="0">
                          <a:ln>
                            <a:noFill/>
                          </a:ln>
                          <a:solidFill>
                            <a:schemeClr val="tx1"/>
                          </a:solidFill>
                          <a:effectLst/>
                          <a:latin typeface="Arial" charset="0"/>
                          <a:ea typeface="ＭＳ Ｐゴシック" charset="-128"/>
                        </a:rPr>
                        <a:t>78%</a:t>
                      </a:r>
                      <a:endParaRPr kumimoji="0" lang="en-US" altLang="en-US" sz="2800" b="0" i="0" u="none" strike="noStrike" cap="none" normalizeH="0" baseline="0" dirty="0">
                        <a:ln>
                          <a:noFill/>
                        </a:ln>
                        <a:solidFill>
                          <a:schemeClr val="tx1"/>
                        </a:solidFill>
                        <a:effectLst/>
                        <a:latin typeface="Arial" charset="0"/>
                        <a:ea typeface="ＭＳ Ｐゴシック" charset="-128"/>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extLst>
                  <a:ext uri="{0D108BD9-81ED-4DB2-BD59-A6C34878D82A}">
                    <a16:rowId xmlns:a16="http://schemas.microsoft.com/office/drawing/2014/main" val="10004"/>
                  </a:ext>
                </a:extLst>
              </a:tr>
            </a:tbl>
          </a:graphicData>
        </a:graphic>
      </p:graphicFrame>
      <p:pic>
        <p:nvPicPr>
          <p:cNvPr id="10" name="Picture 9" descr="A screenshot of a computer&#10;&#10;Description automatically generated">
            <a:extLst>
              <a:ext uri="{FF2B5EF4-FFF2-40B4-BE49-F238E27FC236}">
                <a16:creationId xmlns:a16="http://schemas.microsoft.com/office/drawing/2014/main" id="{436D5E6D-4C63-8DDC-3109-4442037DC6C1}"/>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38038" t="8594" b="22206"/>
          <a:stretch/>
        </p:blipFill>
        <p:spPr bwMode="auto">
          <a:xfrm>
            <a:off x="349200" y="22428000"/>
            <a:ext cx="6415200" cy="4477531"/>
          </a:xfrm>
          <a:prstGeom prst="rect">
            <a:avLst/>
          </a:prstGeom>
          <a:noFill/>
          <a:ln>
            <a:noFill/>
          </a:ln>
          <a:extLst>
            <a:ext uri="{53640926-AAD7-44D8-BBD7-CCE9431645EC}">
              <a14:shadowObscured xmlns:a14="http://schemas.microsoft.com/office/drawing/2010/main"/>
            </a:ext>
          </a:extLst>
        </p:spPr>
      </p:pic>
      <p:pic>
        <p:nvPicPr>
          <p:cNvPr id="11" name="Picture 10" descr="A screenshot of a computer&#10;&#10;Description automatically generated">
            <a:extLst>
              <a:ext uri="{FF2B5EF4-FFF2-40B4-BE49-F238E27FC236}">
                <a16:creationId xmlns:a16="http://schemas.microsoft.com/office/drawing/2014/main" id="{0F4D95C8-C66B-21CE-FFA9-581B601BE289}"/>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38026" t="9986" r="1872" b="22894"/>
          <a:stretch/>
        </p:blipFill>
        <p:spPr bwMode="auto">
          <a:xfrm>
            <a:off x="7484212" y="22428000"/>
            <a:ext cx="6415200" cy="4476888"/>
          </a:xfrm>
          <a:prstGeom prst="rect">
            <a:avLst/>
          </a:prstGeom>
          <a:noFill/>
          <a:ln>
            <a:noFill/>
          </a:ln>
          <a:extLst>
            <a:ext uri="{53640926-AAD7-44D8-BBD7-CCE9431645EC}">
              <a14:shadowObscured xmlns:a14="http://schemas.microsoft.com/office/drawing/2010/main"/>
            </a:ext>
          </a:extLst>
        </p:spPr>
      </p:pic>
      <p:sp>
        <p:nvSpPr>
          <p:cNvPr id="12" name="Text Box 16">
            <a:extLst>
              <a:ext uri="{FF2B5EF4-FFF2-40B4-BE49-F238E27FC236}">
                <a16:creationId xmlns:a16="http://schemas.microsoft.com/office/drawing/2014/main" id="{4CE037C5-286A-F037-AC11-B5DBB3D0C8B2}"/>
              </a:ext>
            </a:extLst>
          </p:cNvPr>
          <p:cNvSpPr txBox="1">
            <a:spLocks noChangeArrowheads="1"/>
          </p:cNvSpPr>
          <p:nvPr/>
        </p:nvSpPr>
        <p:spPr bwMode="auto">
          <a:xfrm>
            <a:off x="349200" y="27108000"/>
            <a:ext cx="6415200" cy="11906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dirty="0">
                <a:latin typeface="Times New Roman" charset="0"/>
              </a:rPr>
              <a:t>An example of a perfect image overlay of 4 light wavelengths (405nm, 488nm, 561nm, 640nm). Used for fluorescence imaging.</a:t>
            </a:r>
          </a:p>
        </p:txBody>
      </p:sp>
      <p:sp>
        <p:nvSpPr>
          <p:cNvPr id="14" name="Text Box 16">
            <a:extLst>
              <a:ext uri="{FF2B5EF4-FFF2-40B4-BE49-F238E27FC236}">
                <a16:creationId xmlns:a16="http://schemas.microsoft.com/office/drawing/2014/main" id="{6167C680-4696-8A1B-9A69-3C9425A27575}"/>
              </a:ext>
            </a:extLst>
          </p:cNvPr>
          <p:cNvSpPr txBox="1">
            <a:spLocks noChangeArrowheads="1"/>
          </p:cNvSpPr>
          <p:nvPr/>
        </p:nvSpPr>
        <p:spPr bwMode="auto">
          <a:xfrm>
            <a:off x="7484400" y="27108000"/>
            <a:ext cx="6415200" cy="8828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dirty="0">
                <a:latin typeface="Times New Roman" charset="0"/>
              </a:rPr>
              <a:t>An example of poor wavelength image overlay resultant from adhesively bonded optical component misalignment.</a:t>
            </a:r>
          </a:p>
        </p:txBody>
      </p:sp>
      <p:pic>
        <p:nvPicPr>
          <p:cNvPr id="19" name="Content Placeholder 4" descr="A black background with a black square&#10;&#10;AI-generated content may be incorrect.">
            <a:extLst>
              <a:ext uri="{FF2B5EF4-FFF2-40B4-BE49-F238E27FC236}">
                <a16:creationId xmlns:a16="http://schemas.microsoft.com/office/drawing/2014/main" id="{7B8A9106-EDD4-288E-CBC9-687E462B0CC9}"/>
              </a:ext>
            </a:extLst>
          </p:cNvPr>
          <p:cNvPicPr>
            <a:picLocks noChangeAspect="1"/>
          </p:cNvPicPr>
          <p:nvPr/>
        </p:nvPicPr>
        <p:blipFill>
          <a:blip r:embed="rId6"/>
          <a:srcRect l="12270" t="20918" r="12333" b="15136"/>
          <a:stretch/>
        </p:blipFill>
        <p:spPr>
          <a:xfrm>
            <a:off x="349200" y="29203200"/>
            <a:ext cx="1684741" cy="583200"/>
          </a:xfrm>
          <a:prstGeom prst="rect">
            <a:avLst/>
          </a:prstGeom>
        </p:spPr>
      </p:pic>
      <p:graphicFrame>
        <p:nvGraphicFramePr>
          <p:cNvPr id="20" name="Chart 19">
            <a:extLst>
              <a:ext uri="{FF2B5EF4-FFF2-40B4-BE49-F238E27FC236}">
                <a16:creationId xmlns:a16="http://schemas.microsoft.com/office/drawing/2014/main" id="{49E217D2-28C6-4CC7-F31D-14DA2FA89880}"/>
              </a:ext>
            </a:extLst>
          </p:cNvPr>
          <p:cNvGraphicFramePr>
            <a:graphicFrameLocks noChangeAspect="1"/>
          </p:cNvGraphicFramePr>
          <p:nvPr>
            <p:extLst>
              <p:ext uri="{D42A27DB-BD31-4B8C-83A1-F6EECF244321}">
                <p14:modId xmlns:p14="http://schemas.microsoft.com/office/powerpoint/2010/main" val="236928864"/>
              </p:ext>
            </p:extLst>
          </p:nvPr>
        </p:nvGraphicFramePr>
        <p:xfrm>
          <a:off x="7484212" y="11680824"/>
          <a:ext cx="6415200" cy="3207600"/>
        </p:xfrm>
        <a:graphic>
          <a:graphicData uri="http://schemas.openxmlformats.org/drawingml/2006/chart">
            <c:chart xmlns:c="http://schemas.openxmlformats.org/drawingml/2006/chart" xmlns:r="http://schemas.openxmlformats.org/officeDocument/2006/relationships" r:id="rId7"/>
          </a:graphicData>
        </a:graphic>
      </p:graphicFrame>
      <p:pic>
        <p:nvPicPr>
          <p:cNvPr id="2050" name="8FFD2574-5B89-49BD-ABC7-E82BEFBF7003" descr="IMG_1357.jpg">
            <a:extLst>
              <a:ext uri="{FF2B5EF4-FFF2-40B4-BE49-F238E27FC236}">
                <a16:creationId xmlns:a16="http://schemas.microsoft.com/office/drawing/2014/main" id="{C192E0FF-12F6-2697-87F4-11D0453E19BB}"/>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4138" b="19693"/>
          <a:stretch/>
        </p:blipFill>
        <p:spPr bwMode="auto">
          <a:xfrm>
            <a:off x="349200" y="2070505"/>
            <a:ext cx="2509200" cy="34553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247740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clbl:label id="{d93d603e-d82e-4c08-9a69-c3b6219285ab}" enabled="1" method="Standard" siteId="{66a92d0f-8ca8-403c-84e6-5503c5643994}" removed="0"/>
</clbl:labelList>
</file>

<file path=docProps/app.xml><?xml version="1.0" encoding="utf-8"?>
<Properties xmlns="http://schemas.openxmlformats.org/officeDocument/2006/extended-properties" xmlns:vt="http://schemas.openxmlformats.org/officeDocument/2006/docPropsVTypes">
  <Template>Office Theme</Template>
  <TotalTime>1862</TotalTime>
  <Words>709</Words>
  <Application>Microsoft Office PowerPoint</Application>
  <PresentationFormat>Custom</PresentationFormat>
  <Paragraphs>57</Paragraphs>
  <Slides>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Aptos</vt:lpstr>
      <vt:lpstr>Arial</vt:lpstr>
      <vt:lpstr>Calibri</vt:lpstr>
      <vt:lpstr>Calibri Light</vt:lpstr>
      <vt:lpstr>Georgia</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LANCASTLE, JOSEPH</cp:lastModifiedBy>
  <cp:revision>24</cp:revision>
  <dcterms:created xsi:type="dcterms:W3CDTF">2016-02-25T08:27:32Z</dcterms:created>
  <dcterms:modified xsi:type="dcterms:W3CDTF">2025-06-16T07:06:34Z</dcterms:modified>
</cp:coreProperties>
</file>