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619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691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998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146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405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296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904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02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008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125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618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914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type-2-diabetes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ice.org.uk/guidance/ng28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www.diabetes.org.uk/guide-to-diabetes/complications" TargetMode="External"/><Relationship Id="rId11" Type="http://schemas.openxmlformats.org/officeDocument/2006/relationships/hyperlink" Target="https://www.who.int/health-topics/diabetes" TargetMode="External"/><Relationship Id="rId5" Type="http://schemas.openxmlformats.org/officeDocument/2006/relationships/hyperlink" Target="https://www.drwf.org.uk/" TargetMode="External"/><Relationship Id="rId10" Type="http://schemas.openxmlformats.org/officeDocument/2006/relationships/hyperlink" Target="https://www.gov.uk/government/collections/diabetes" TargetMode="External"/><Relationship Id="rId4" Type="http://schemas.openxmlformats.org/officeDocument/2006/relationships/hyperlink" Target="https://www.diabetes.org/standards-of-care" TargetMode="External"/><Relationship Id="rId9" Type="http://schemas.openxmlformats.org/officeDocument/2006/relationships/hyperlink" Target="https://www.rcgp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81889" y="823949"/>
            <a:ext cx="5167927" cy="145274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0" kern="1200" dirty="0">
                <a:latin typeface="Grandview"/>
              </a:rPr>
              <a:t>Developing a </a:t>
            </a:r>
            <a:r>
              <a:rPr lang="en-US" sz="2800" b="0" dirty="0">
                <a:latin typeface="Grandview"/>
              </a:rPr>
              <a:t>Person-Centered</a:t>
            </a:r>
            <a:r>
              <a:rPr lang="en-US" sz="2800" b="0" kern="1200" dirty="0">
                <a:latin typeface="Grandview"/>
              </a:rPr>
              <a:t> Care Plan for Type 2 Diabetes Mellitus</a:t>
            </a:r>
          </a:p>
          <a:p>
            <a:pPr>
              <a:lnSpc>
                <a:spcPct val="90000"/>
              </a:lnSpc>
            </a:pPr>
            <a:endParaRPr lang="en-US" sz="3100" b="1" kern="120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6989C1-3FA2-757E-ABF5-B2AB1E2FC4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236" r="11574"/>
          <a:stretch>
            <a:fillRect/>
          </a:stretch>
        </p:blipFill>
        <p:spPr>
          <a:xfrm>
            <a:off x="517868" y="508090"/>
            <a:ext cx="5705856" cy="5846990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95160" y="2578608"/>
            <a:ext cx="4672584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fontAlgn="base"/>
            <a:r>
              <a:rPr lang="en-US" b="1" i="0" dirty="0"/>
              <a:t>Module: </a:t>
            </a:r>
            <a:r>
              <a:rPr lang="en-US" i="0" dirty="0"/>
              <a:t>Introduction To Physiology</a:t>
            </a:r>
            <a:r>
              <a:rPr lang="en-US" b="1" i="0" dirty="0"/>
              <a:t> </a:t>
            </a:r>
            <a:r>
              <a:rPr lang="en-US" i="0" dirty="0"/>
              <a:t>​</a:t>
            </a:r>
          </a:p>
          <a:p>
            <a:pPr fontAlgn="base"/>
            <a:r>
              <a:rPr lang="en-US" b="1" i="0" dirty="0"/>
              <a:t>Name:</a:t>
            </a:r>
            <a:r>
              <a:rPr lang="en-US" i="0" dirty="0"/>
              <a:t> Diana Mihaela Briceag​</a:t>
            </a:r>
          </a:p>
          <a:p>
            <a:pPr fontAlgn="base"/>
            <a:r>
              <a:rPr lang="en-US" b="1" i="0" dirty="0"/>
              <a:t>Student Number: </a:t>
            </a:r>
            <a:r>
              <a:rPr lang="en-US" i="0" dirty="0"/>
              <a:t>2408209​</a:t>
            </a:r>
          </a:p>
          <a:p>
            <a:pPr fontAlgn="base"/>
            <a:r>
              <a:rPr lang="en-US" b="1" i="0" dirty="0"/>
              <a:t>Lecturer: </a:t>
            </a:r>
            <a:r>
              <a:rPr lang="en-US" i="0" dirty="0"/>
              <a:t>Robert </a:t>
            </a:r>
            <a:r>
              <a:rPr lang="en-US" i="0" dirty="0" err="1"/>
              <a:t>Nartowski</a:t>
            </a:r>
            <a:r>
              <a:rPr lang="en-US" i="0" dirty="0"/>
              <a:t>​</a:t>
            </a:r>
          </a:p>
          <a:p>
            <a:pPr fontAlgn="base"/>
            <a:r>
              <a:rPr lang="en-US" b="1" i="0" dirty="0"/>
              <a:t>Module Code: </a:t>
            </a:r>
            <a:r>
              <a:rPr lang="en-US" i="0" dirty="0"/>
              <a:t>BMHP5023​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37EB5AE7-D9A2-F20A-FC26-6729271467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211"/>
    </mc:Choice>
    <mc:Fallback>
      <p:transition spd="slow" advTm="45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E3BC4-A618-ABA8-E61F-4EC6B1561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2237940" cy="1463040"/>
          </a:xfrm>
        </p:spPr>
        <p:txBody>
          <a:bodyPr/>
          <a:lstStyle/>
          <a:p>
            <a:r>
              <a:rPr lang="en-GB" sz="3200" b="0" dirty="0">
                <a:latin typeface="Bierstadt"/>
              </a:rPr>
              <a:t>Type 2 Diabetes: Prevalence, Impact and Clinical Significance</a:t>
            </a:r>
            <a:endParaRPr lang="en-US" dirty="0">
              <a:latin typeface="Bierstad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7FEF9-7D69-A407-BA1A-C6961D70D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247304"/>
            <a:ext cx="12414636" cy="4264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Type 2 diabetes: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Chronic metabolic disorder with impaired glucose regulati</a:t>
            </a:r>
            <a:r>
              <a:rPr lang="en-GB" dirty="0">
                <a:solidFill>
                  <a:schemeClr val="tx2"/>
                </a:solidFill>
                <a:latin typeface="Bierstadt"/>
              </a:rPr>
              <a:t>on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 (</a:t>
            </a:r>
            <a:r>
              <a:rPr lang="en-GB" sz="2000" i="1" dirty="0">
                <a:solidFill>
                  <a:schemeClr val="tx2"/>
                </a:solidFill>
                <a:ea typeface="+mn-lt"/>
                <a:cs typeface="+mn-lt"/>
              </a:rPr>
              <a:t>NICE NG28, 2022)</a:t>
            </a:r>
            <a:endParaRPr lang="en-GB" sz="2000" dirty="0">
              <a:solidFill>
                <a:schemeClr val="tx2"/>
              </a:solidFill>
              <a:latin typeface="Bierstadt"/>
            </a:endParaRPr>
          </a:p>
          <a:p>
            <a:pPr algn="just"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Prevalence: 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Most common diabetes type with 2.9 million diagnosed in UK </a:t>
            </a:r>
            <a:r>
              <a:rPr lang="en-GB" sz="2000" i="1" dirty="0">
                <a:solidFill>
                  <a:schemeClr val="tx2"/>
                </a:solidFill>
                <a:ea typeface="+mn-lt"/>
                <a:cs typeface="+mn-lt"/>
              </a:rPr>
              <a:t>(Diabetes UK, 2024)</a:t>
            </a:r>
          </a:p>
          <a:p>
            <a:pPr algn="just"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Key risk factors: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Age, obesity, physical inactivity and genetic predisposition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 (</a:t>
            </a:r>
            <a:r>
              <a:rPr lang="en-GB" sz="2000" i="1" dirty="0">
                <a:solidFill>
                  <a:schemeClr val="tx2"/>
                </a:solidFill>
                <a:ea typeface="+mn-lt"/>
                <a:cs typeface="+mn-lt"/>
              </a:rPr>
              <a:t>NICE NG28, 2022)</a:t>
            </a:r>
          </a:p>
          <a:p>
            <a:pPr algn="just"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Health impact: 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Cardiovascular, renal, neurological and vision complications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 (WHO, 2023)</a:t>
            </a:r>
            <a:endParaRPr lang="en-GB" sz="2000" dirty="0">
              <a:solidFill>
                <a:schemeClr val="tx2"/>
              </a:solidFill>
              <a:latin typeface="Bierstadt"/>
            </a:endParaRPr>
          </a:p>
          <a:p>
            <a:pPr algn="just"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Importance: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Early intervention prevents complications and maintains quality of life  </a:t>
            </a:r>
            <a:r>
              <a:rPr lang="en-GB" sz="2000" i="1" dirty="0">
                <a:solidFill>
                  <a:schemeClr val="tx2"/>
                </a:solidFill>
                <a:ea typeface="+mn-lt"/>
                <a:cs typeface="+mn-lt"/>
              </a:rPr>
              <a:t>(NICE NG28, 2022)</a:t>
            </a:r>
            <a:endParaRPr lang="en-GB" sz="2000">
              <a:solidFill>
                <a:schemeClr val="tx2"/>
              </a:solidFill>
              <a:ea typeface="+mn-lt"/>
              <a:cs typeface="+mn-lt"/>
            </a:endParaRPr>
          </a:p>
          <a:p>
            <a:pPr algn="just">
              <a:lnSpc>
                <a:spcPct val="125000"/>
              </a:lnSpc>
            </a:pPr>
            <a:endParaRPr lang="en-GB" sz="2800">
              <a:solidFill>
                <a:srgbClr val="FFFFFF"/>
              </a:solidFill>
              <a:latin typeface="Avenir Next LT Pro"/>
            </a:endParaRPr>
          </a:p>
          <a:p>
            <a:endParaRPr lang="en-GB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AC494630-A2DD-F665-542C-C67A6E0275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7033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547"/>
    </mc:Choice>
    <mc:Fallback>
      <p:transition spd="slow" advTm="615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2A23D-ACE9-B080-FC88-584CD3E3F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0" dirty="0">
                <a:latin typeface="Bierstadt"/>
              </a:rPr>
              <a:t>Introduction &amp; Patient Demographics</a:t>
            </a:r>
            <a:endParaRPr lang="en-US" dirty="0">
              <a:latin typeface="Bierstad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283AF-CD4A-6B2D-68CC-FA7E92C94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Name: 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Mrs Claudia Hudson</a:t>
            </a:r>
          </a:p>
          <a:p>
            <a:pPr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Age: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67 years</a:t>
            </a:r>
          </a:p>
          <a:p>
            <a:pPr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Gender: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Female</a:t>
            </a:r>
          </a:p>
          <a:p>
            <a:pPr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Ethnicity: 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White British</a:t>
            </a:r>
          </a:p>
          <a:p>
            <a:pPr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Occupation: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Retired Primary Teacher</a:t>
            </a:r>
          </a:p>
          <a:p>
            <a:pPr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Living Situation: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Lives with husband and receives regular support from adult daughter</a:t>
            </a:r>
          </a:p>
          <a:p>
            <a:pPr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Hobbies: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Gardening and reading</a:t>
            </a:r>
          </a:p>
          <a:p>
            <a:pPr>
              <a:lnSpc>
                <a:spcPct val="125000"/>
              </a:lnSpc>
            </a:pPr>
            <a:endParaRPr lang="en-GB" sz="2800">
              <a:solidFill>
                <a:srgbClr val="FFFFFF"/>
              </a:solidFill>
              <a:latin typeface="Grandview"/>
            </a:endParaRPr>
          </a:p>
          <a:p>
            <a:endParaRPr lang="en-GB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8EAFA659-DFC8-A2E2-1D7B-1820963370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3432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456"/>
    </mc:Choice>
    <mc:Fallback>
      <p:transition spd="slow" advTm="38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B4101-8EAF-8D25-5006-C4661FA95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0" dirty="0">
                <a:solidFill>
                  <a:schemeClr val="tx1">
                    <a:lumMod val="95000"/>
                    <a:lumOff val="5000"/>
                  </a:schemeClr>
                </a:solidFill>
                <a:latin typeface="Bierstadt"/>
              </a:rPr>
              <a:t>Anatomy and Physiology: Endocrine System &amp; Type 2 Diabetes Mellitus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  <a:latin typeface="Bierstad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64212-70E2-92C4-E218-DE9BE9C973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5000"/>
              </a:lnSpc>
            </a:pPr>
            <a:r>
              <a:rPr lang="en-GB" b="1" dirty="0">
                <a:solidFill>
                  <a:schemeClr val="tx2"/>
                </a:solidFill>
                <a:latin typeface="Bierstadt"/>
              </a:rPr>
              <a:t>Endocrine system: </a:t>
            </a:r>
            <a:r>
              <a:rPr lang="en-GB" dirty="0">
                <a:solidFill>
                  <a:schemeClr val="tx2"/>
                </a:solidFill>
                <a:latin typeface="Bierstadt"/>
              </a:rPr>
              <a:t>Pancreas and blood glucose control (</a:t>
            </a:r>
            <a:r>
              <a:rPr lang="en-GB" dirty="0">
                <a:solidFill>
                  <a:schemeClr val="tx2"/>
                </a:solidFill>
                <a:ea typeface="+mn-lt"/>
                <a:cs typeface="+mn-lt"/>
              </a:rPr>
              <a:t>NICE NG28, 2022)</a:t>
            </a:r>
            <a:endParaRPr lang="en-GB" dirty="0">
              <a:solidFill>
                <a:schemeClr val="tx2"/>
              </a:solidFill>
              <a:latin typeface="Bierstadt"/>
            </a:endParaRPr>
          </a:p>
          <a:p>
            <a:r>
              <a:rPr lang="en-GB" b="1" dirty="0">
                <a:solidFill>
                  <a:schemeClr val="tx2"/>
                </a:solidFill>
                <a:latin typeface="Bierstadt"/>
              </a:rPr>
              <a:t>Pancreatic structures: </a:t>
            </a:r>
            <a:r>
              <a:rPr lang="en-GB" dirty="0">
                <a:solidFill>
                  <a:schemeClr val="tx2"/>
                </a:solidFill>
                <a:latin typeface="Bierstadt"/>
              </a:rPr>
              <a:t>Islets of Langerhans (beta cells) </a:t>
            </a:r>
            <a:r>
              <a:rPr lang="en-GB" dirty="0">
                <a:solidFill>
                  <a:schemeClr val="tx2"/>
                </a:solidFill>
                <a:ea typeface="+mn-lt"/>
                <a:cs typeface="+mn-lt"/>
              </a:rPr>
              <a:t> (Diabetes UK, 2024)</a:t>
            </a:r>
            <a:endParaRPr lang="en-US">
              <a:solidFill>
                <a:schemeClr val="tx2"/>
              </a:solidFill>
            </a:endParaRPr>
          </a:p>
          <a:p>
            <a:pPr>
              <a:lnSpc>
                <a:spcPct val="125000"/>
              </a:lnSpc>
            </a:pPr>
            <a:r>
              <a:rPr lang="en-GB" b="1" dirty="0">
                <a:solidFill>
                  <a:schemeClr val="tx2"/>
                </a:solidFill>
                <a:latin typeface="Bierstadt"/>
              </a:rPr>
              <a:t>Hormone produced:</a:t>
            </a:r>
            <a:r>
              <a:rPr lang="en-GB" dirty="0">
                <a:solidFill>
                  <a:schemeClr val="tx2"/>
                </a:solidFill>
                <a:latin typeface="Bierstadt"/>
              </a:rPr>
              <a:t> Insulin  (Diabetes UK, 2024)</a:t>
            </a:r>
          </a:p>
          <a:p>
            <a:pPr>
              <a:lnSpc>
                <a:spcPct val="125000"/>
              </a:lnSpc>
            </a:pPr>
            <a:r>
              <a:rPr lang="en-GB" b="1" dirty="0">
                <a:solidFill>
                  <a:schemeClr val="tx2"/>
                </a:solidFill>
                <a:latin typeface="Bierstadt"/>
              </a:rPr>
              <a:t>Tissues affected: </a:t>
            </a:r>
            <a:r>
              <a:rPr lang="en-GB" dirty="0">
                <a:solidFill>
                  <a:schemeClr val="tx2"/>
                </a:solidFill>
                <a:latin typeface="Bierstadt"/>
              </a:rPr>
              <a:t>Liver, skeletal muscle and adipose tissue  (Diabetes UK, 2024)</a:t>
            </a:r>
          </a:p>
          <a:p>
            <a:pPr>
              <a:lnSpc>
                <a:spcPct val="125000"/>
              </a:lnSpc>
            </a:pPr>
            <a:r>
              <a:rPr lang="en-GB" b="1" dirty="0">
                <a:solidFill>
                  <a:schemeClr val="tx2"/>
                </a:solidFill>
                <a:latin typeface="Bierstadt"/>
              </a:rPr>
              <a:t>Role: </a:t>
            </a:r>
            <a:r>
              <a:rPr lang="en-GB" dirty="0">
                <a:solidFill>
                  <a:schemeClr val="tx2"/>
                </a:solidFill>
                <a:latin typeface="Bierstadt"/>
              </a:rPr>
              <a:t>Insulin controls blood glucose uptake and storage (</a:t>
            </a:r>
            <a:r>
              <a:rPr lang="en-GB" dirty="0">
                <a:solidFill>
                  <a:schemeClr val="tx2"/>
                </a:solidFill>
                <a:ea typeface="+mn-lt"/>
                <a:cs typeface="+mn-lt"/>
              </a:rPr>
              <a:t>NICE NG28, 2022)</a:t>
            </a:r>
          </a:p>
          <a:p>
            <a:pPr>
              <a:lnSpc>
                <a:spcPct val="125000"/>
              </a:lnSpc>
            </a:pPr>
            <a:endParaRPr lang="en-GB" sz="2000" dirty="0">
              <a:solidFill>
                <a:srgbClr val="FFFFFF"/>
              </a:solidFill>
              <a:latin typeface="Bierstadt"/>
            </a:endParaRPr>
          </a:p>
          <a:p>
            <a:endParaRPr lang="en-GB"/>
          </a:p>
        </p:txBody>
      </p:sp>
      <p:pic>
        <p:nvPicPr>
          <p:cNvPr id="4" name="Picture 3" descr="Regulating blood glucose levels">
            <a:extLst>
              <a:ext uri="{FF2B5EF4-FFF2-40B4-BE49-F238E27FC236}">
                <a16:creationId xmlns:a16="http://schemas.microsoft.com/office/drawing/2014/main" id="{8DF7C39A-D6BA-63B7-F42D-A245CD751F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01051" y="2682660"/>
            <a:ext cx="3392445" cy="2179166"/>
          </a:xfrm>
          <a:prstGeom prst="rect">
            <a:avLst/>
          </a:prstGeom>
        </p:spPr>
      </p:pic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A358D8F9-0318-B208-64F0-D4A20A08A8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81577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654"/>
    </mc:Choice>
    <mc:Fallback>
      <p:transition spd="slow" advTm="37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D1FA4-7BD4-3F84-5BC2-A94E8F228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3200" b="0" dirty="0">
                <a:latin typeface="Bierstadt"/>
              </a:rPr>
              <a:t>Glucose Homeostasis: Pancreatic and Insulin Regulation</a:t>
            </a:r>
            <a:endParaRPr lang="en-US" sz="3200" b="0" dirty="0">
              <a:latin typeface="Bierstadt"/>
            </a:endParaRPr>
          </a:p>
          <a:p>
            <a:pPr>
              <a:lnSpc>
                <a:spcPct val="90000"/>
              </a:lnSpc>
            </a:pPr>
            <a:endParaRPr lang="en-GB" b="0">
              <a:latin typeface="Sitka Subheading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B0265-C690-50DF-B295-4D1FE15A7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000" dirty="0">
                <a:latin typeface="Bierstadt"/>
              </a:rPr>
              <a:t>Blood glucose rises after meals → beta cells detect and release insulin </a:t>
            </a:r>
            <a:r>
              <a:rPr lang="en-US" sz="1200" dirty="0">
                <a:ea typeface="+mn-lt"/>
                <a:cs typeface="+mn-lt"/>
              </a:rPr>
              <a:t> </a:t>
            </a:r>
            <a:r>
              <a:rPr lang="en-US" sz="2000" dirty="0">
                <a:ea typeface="+mn-lt"/>
                <a:cs typeface="+mn-lt"/>
              </a:rPr>
              <a:t>(NHS, 2025)</a:t>
            </a:r>
            <a:endParaRPr lang="en-US" sz="2000">
              <a:latin typeface="Bierstad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2000" dirty="0">
              <a:latin typeface="Bierstad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000" dirty="0">
                <a:latin typeface="Bierstadt"/>
              </a:rPr>
              <a:t>Insulin binds to receptors → glucose enters liver, muscle, and adipose tissue</a:t>
            </a:r>
            <a:r>
              <a:rPr lang="en-US" dirty="0">
                <a:latin typeface="Bierstadt"/>
              </a:rPr>
              <a:t> </a:t>
            </a:r>
            <a:r>
              <a:rPr lang="en-US" sz="2000" dirty="0">
                <a:ea typeface="+mn-lt"/>
                <a:cs typeface="+mn-lt"/>
              </a:rPr>
              <a:t> (ADA, 2024)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2000" dirty="0">
              <a:latin typeface="Bierstad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000" dirty="0">
                <a:latin typeface="Bierstadt"/>
              </a:rPr>
              <a:t>Glucose stored as glycogen or fat → blood glucose </a:t>
            </a:r>
            <a:r>
              <a:rPr lang="en-US" sz="2000" err="1">
                <a:latin typeface="Bierstadt"/>
              </a:rPr>
              <a:t>normalises</a:t>
            </a:r>
            <a:r>
              <a:rPr lang="en-US" sz="2000" dirty="0">
                <a:latin typeface="Bierstadt"/>
              </a:rPr>
              <a:t>; homeostasis maintained </a:t>
            </a:r>
            <a:r>
              <a:rPr lang="en-US" sz="2000" dirty="0">
                <a:ea typeface="+mn-lt"/>
                <a:cs typeface="+mn-lt"/>
              </a:rPr>
              <a:t>(Diabetes UK, 2024)</a:t>
            </a:r>
          </a:p>
          <a:p>
            <a:endParaRPr lang="en-GB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4502C482-4F27-C2F1-1942-15A1797C31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47162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246"/>
    </mc:Choice>
    <mc:Fallback>
      <p:transition spd="slow" advTm="35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400E0-D876-D810-EAE1-4064E1EB9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0" dirty="0">
                <a:latin typeface="Bierstadt"/>
              </a:rPr>
              <a:t>Type 2 Diabetes Pathophysiology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57B48-0FB9-F25B-D65B-3AB33B743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5000"/>
              </a:lnSpc>
              <a:buFont typeface="Arial,Sans-Serif" panose="020B0604020202020204" pitchFamily="34" charset="0"/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Insulin resistance: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 Cells fail to respond to insulin; glucose cannot enter tissues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(RCGP, 2023)</a:t>
            </a:r>
          </a:p>
          <a:p>
            <a:pPr>
              <a:lnSpc>
                <a:spcPct val="125000"/>
              </a:lnSpc>
              <a:buFont typeface="Arial,Sans-Serif" panose="020B0604020202020204" pitchFamily="34" charset="0"/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Hyperglycaemia: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 Blood glucose accumulates to abnormal levels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 (NHS, 2025)</a:t>
            </a:r>
            <a:endParaRPr lang="en-GB" sz="2000" dirty="0">
              <a:solidFill>
                <a:schemeClr val="tx2"/>
              </a:solidFill>
              <a:latin typeface="Bierstadt"/>
            </a:endParaRPr>
          </a:p>
          <a:p>
            <a:pPr>
              <a:lnSpc>
                <a:spcPct val="125000"/>
              </a:lnSpc>
              <a:buFont typeface="Arial,Sans-Serif" panose="020B0604020202020204" pitchFamily="34" charset="0"/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Beta cell dysfunction: 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Pancreas initially compensates but eventually exhausts and fails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 (ADA, 2024)</a:t>
            </a:r>
          </a:p>
          <a:p>
            <a:pPr>
              <a:lnSpc>
                <a:spcPct val="125000"/>
              </a:lnSpc>
              <a:buFont typeface="Arial,Sans-Serif" panose="020B0604020202020204" pitchFamily="34" charset="0"/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Result: 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Chronic high blood sugar with declining insulin production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(American Diabetes Association, 2024)</a:t>
            </a:r>
            <a:endParaRPr lang="en-GB" sz="2000">
              <a:solidFill>
                <a:schemeClr val="tx2"/>
              </a:solidFill>
              <a:latin typeface="Bierstadt"/>
            </a:endParaRPr>
          </a:p>
          <a:p>
            <a:endParaRPr lang="en-GB" sz="2000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B2C11568-9DAD-5B11-0BD4-E995215DE7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23977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706"/>
    </mc:Choice>
    <mc:Fallback>
      <p:transition spd="slow" advTm="32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A1435-E879-A79B-04E6-FA206332F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0" dirty="0">
                <a:latin typeface="Bierstadt"/>
              </a:rPr>
              <a:t>Impact on Body Function: Complications of Type 2 Diabetes</a:t>
            </a:r>
          </a:p>
          <a:p>
            <a:pPr>
              <a:lnSpc>
                <a:spcPct val="90000"/>
              </a:lnSpc>
            </a:pPr>
            <a:endParaRPr lang="en-GB" sz="3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C6384-7201-AAD7-2ED0-E0F91F933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latin typeface="Bierstadt"/>
              </a:rPr>
              <a:t>Cardiovascular: </a:t>
            </a:r>
            <a:r>
              <a:rPr lang="en-GB" dirty="0">
                <a:latin typeface="Bierstadt"/>
              </a:rPr>
              <a:t>Heart disease, stroke and high blood pressure </a:t>
            </a:r>
            <a:r>
              <a:rPr lang="en-GB" dirty="0">
                <a:ea typeface="+mn-lt"/>
                <a:cs typeface="+mn-lt"/>
              </a:rPr>
              <a:t> (NICE NG28, 2022)</a:t>
            </a:r>
            <a:endParaRPr lang="en-GB">
              <a:latin typeface="Bierstadt"/>
            </a:endParaRPr>
          </a:p>
          <a:p>
            <a:endParaRPr lang="en-GB" dirty="0">
              <a:latin typeface="Bierstadt"/>
            </a:endParaRPr>
          </a:p>
          <a:p>
            <a:r>
              <a:rPr lang="en-GB" b="1" dirty="0">
                <a:latin typeface="Bierstadt"/>
              </a:rPr>
              <a:t>Renal and neurological:</a:t>
            </a:r>
            <a:r>
              <a:rPr lang="en-GB" dirty="0">
                <a:latin typeface="Bierstadt"/>
              </a:rPr>
              <a:t> Kidney damage and nerve damage (neuropathy)</a:t>
            </a:r>
            <a:r>
              <a:rPr lang="en-GB" sz="2000" dirty="0">
                <a:latin typeface="Bierstadt"/>
              </a:rPr>
              <a:t> </a:t>
            </a:r>
            <a:r>
              <a:rPr lang="en-GB" dirty="0">
                <a:ea typeface="+mn-lt"/>
                <a:cs typeface="+mn-lt"/>
              </a:rPr>
              <a:t> (WHO, 2023)</a:t>
            </a:r>
          </a:p>
          <a:p>
            <a:endParaRPr lang="en-GB" dirty="0">
              <a:latin typeface="Bierstadt"/>
            </a:endParaRPr>
          </a:p>
          <a:p>
            <a:r>
              <a:rPr lang="en-GB" b="1" dirty="0">
                <a:latin typeface="Bierstadt"/>
              </a:rPr>
              <a:t>Ophthalmological: </a:t>
            </a:r>
            <a:r>
              <a:rPr lang="en-GB" dirty="0">
                <a:latin typeface="Bierstadt"/>
              </a:rPr>
              <a:t>Vision loss from diabetic retinopathy </a:t>
            </a:r>
            <a:r>
              <a:rPr lang="en-GB" dirty="0">
                <a:ea typeface="+mn-lt"/>
                <a:cs typeface="+mn-lt"/>
              </a:rPr>
              <a:t>(Diabetes UK, 2024)</a:t>
            </a:r>
            <a:br>
              <a:rPr lang="en-US" dirty="0"/>
            </a:br>
            <a:endParaRPr lang="en-US"/>
          </a:p>
          <a:p>
            <a:endParaRPr lang="en-GB" dirty="0"/>
          </a:p>
        </p:txBody>
      </p:sp>
      <p:pic>
        <p:nvPicPr>
          <p:cNvPr id="7" name="Picture 6" descr="A diagram of a human body&#10;&#10;AI-generated content may be incorrect.">
            <a:extLst>
              <a:ext uri="{FF2B5EF4-FFF2-40B4-BE49-F238E27FC236}">
                <a16:creationId xmlns:a16="http://schemas.microsoft.com/office/drawing/2014/main" id="{55046425-2083-1041-E779-46605891C3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8394" y="733425"/>
            <a:ext cx="5581649" cy="5391149"/>
          </a:xfrm>
          <a:prstGeom prst="rect">
            <a:avLst/>
          </a:prstGeom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1A5A911F-A3C4-A820-03D9-8A002F663B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39858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963"/>
    </mc:Choice>
    <mc:Fallback>
      <p:transition spd="slow" advTm="30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53163-56D5-3035-4219-95A6CA524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0" dirty="0">
                <a:latin typeface="Bierstadt"/>
              </a:rPr>
              <a:t>Mrs Hudson's Clinical Presentation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26E05-3527-A415-AD14-858889732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Symptoms: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Fatigue, polydipsia, polyuria and unintentional weight loss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 (NHS, 2025)</a:t>
            </a:r>
            <a:endParaRPr lang="en-GB" sz="2000" dirty="0">
              <a:solidFill>
                <a:schemeClr val="tx2"/>
              </a:solidFill>
              <a:latin typeface="Bierstadt"/>
            </a:endParaRPr>
          </a:p>
          <a:p>
            <a:pPr>
              <a:lnSpc>
                <a:spcPct val="125000"/>
              </a:lnSpc>
            </a:pPr>
            <a:r>
              <a:rPr lang="en-GB" sz="2000" b="1" dirty="0">
                <a:solidFill>
                  <a:schemeClr val="tx2"/>
                </a:solidFill>
                <a:latin typeface="Bierstadt"/>
              </a:rPr>
              <a:t>Diagnosis: 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Type 2 diabetes confirmed 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(NICE NG28, 2022)</a:t>
            </a:r>
            <a:endParaRPr lang="en-GB" sz="2000" dirty="0">
              <a:solidFill>
                <a:schemeClr val="tx2"/>
              </a:solidFill>
              <a:latin typeface="Bierstadt"/>
            </a:endParaRPr>
          </a:p>
          <a:p>
            <a:r>
              <a:rPr lang="en-GB" sz="2000" b="1" dirty="0">
                <a:solidFill>
                  <a:schemeClr val="tx2"/>
                </a:solidFill>
                <a:latin typeface="Bierstadt"/>
              </a:rPr>
              <a:t>Baseline markers: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HbA1c 58 mmol/mol and fasting glucose 9.2 mmol/L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(NICE NG28, 2022)</a:t>
            </a:r>
            <a:endParaRPr lang="en-GB" sz="2000">
              <a:solidFill>
                <a:schemeClr val="tx2"/>
              </a:solidFill>
              <a:latin typeface="Bierstadt"/>
            </a:endParaRPr>
          </a:p>
          <a:p>
            <a:pPr marL="0" indent="0">
              <a:lnSpc>
                <a:spcPct val="125000"/>
              </a:lnSpc>
              <a:buNone/>
            </a:pPr>
            <a:br>
              <a:rPr lang="en-US" dirty="0"/>
            </a:br>
            <a:endParaRPr lang="en-US" dirty="0"/>
          </a:p>
          <a:p>
            <a:pPr>
              <a:lnSpc>
                <a:spcPct val="125000"/>
              </a:lnSpc>
            </a:pPr>
            <a:endParaRPr lang="en-GB" sz="2800">
              <a:solidFill>
                <a:srgbClr val="FFFFFF"/>
              </a:solidFill>
              <a:latin typeface="Avenir Next LT Pro"/>
            </a:endParaRPr>
          </a:p>
          <a:p>
            <a:endParaRPr lang="en-GB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90BE27C8-E2E4-C11B-5A60-2484161346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36338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650"/>
    </mc:Choice>
    <mc:Fallback>
      <p:transition spd="slow" advTm="33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6AE2E-9D5D-63C5-0881-EFD8FB280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0">
                <a:latin typeface="Bierstadt"/>
              </a:rPr>
              <a:t>Risk Factors &amp; Care Plan Overview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FA7EA-23A1-5340-3FEB-032667CE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dirty="0">
                <a:solidFill>
                  <a:schemeClr val="tx2"/>
                </a:solidFill>
                <a:latin typeface="Bierstadt"/>
              </a:rPr>
              <a:t>Risk factors: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Age, obesity, physical inactivity and genetic predisposition 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 (NHS, 2025)</a:t>
            </a:r>
            <a:br>
              <a:rPr lang="en-US" dirty="0"/>
            </a:br>
            <a:endParaRPr lang="en-US"/>
          </a:p>
          <a:p>
            <a:r>
              <a:rPr lang="en-GB" sz="2000" b="1" dirty="0">
                <a:solidFill>
                  <a:schemeClr val="tx2"/>
                </a:solidFill>
                <a:latin typeface="Bierstadt"/>
              </a:rPr>
              <a:t>Care objectives:</a:t>
            </a:r>
            <a:r>
              <a:rPr lang="en-GB" sz="2000" dirty="0">
                <a:solidFill>
                  <a:schemeClr val="tx2"/>
                </a:solidFill>
                <a:latin typeface="Bierstadt"/>
              </a:rPr>
              <a:t> Glycaemic control (HbA1c &lt;53 mmol/mol), weight loss, complication prevention and independence 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 (NICE NG28, 2022)</a:t>
            </a:r>
          </a:p>
          <a:p>
            <a:pPr marL="0" indent="0">
              <a:lnSpc>
                <a:spcPct val="125000"/>
              </a:lnSpc>
              <a:buNone/>
            </a:pPr>
            <a:br>
              <a:rPr lang="en-US" dirty="0"/>
            </a:br>
            <a:endParaRPr lang="en-US" dirty="0"/>
          </a:p>
          <a:p>
            <a:pPr>
              <a:lnSpc>
                <a:spcPct val="125000"/>
              </a:lnSpc>
            </a:pPr>
            <a:endParaRPr lang="en-GB" sz="2800">
              <a:solidFill>
                <a:srgbClr val="FFFFFF"/>
              </a:solidFill>
              <a:latin typeface="Avenir Next LT Pro"/>
            </a:endParaRPr>
          </a:p>
          <a:p>
            <a:endParaRPr lang="en-GB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BA2D5C2E-F33B-8DFB-283C-442382B160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16919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944"/>
    </mc:Choice>
    <mc:Fallback>
      <p:transition spd="slow" advTm="36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8252C-1BBA-4407-3647-75933DADE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900" b="0" dirty="0">
                <a:latin typeface="Bierstadt"/>
              </a:rPr>
              <a:t>Evidence-Based Interventions: Medical and Lifestyle Approaches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745D6-8EFF-2A50-C81D-516A4AFB00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dirty="0">
                <a:ea typeface="+mn-lt"/>
                <a:cs typeface="+mn-lt"/>
              </a:rPr>
              <a:t>First-line medication: </a:t>
            </a:r>
            <a:r>
              <a:rPr lang="en-GB" sz="2000" dirty="0">
                <a:ea typeface="+mn-lt"/>
                <a:cs typeface="+mn-lt"/>
              </a:rPr>
              <a:t>Metformin (NICE NG28, 2022)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Additional medications: </a:t>
            </a:r>
            <a:r>
              <a:rPr lang="en-GB" sz="2000" dirty="0">
                <a:ea typeface="+mn-lt"/>
                <a:cs typeface="+mn-lt"/>
              </a:rPr>
              <a:t>GLP-1 agonists, SGLT2 inhibitors, DPP-4 inhibitors (individualised) (NICE NG28, 2022)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Dietary changes:</a:t>
            </a:r>
            <a:r>
              <a:rPr lang="en-GB" sz="2000" dirty="0">
                <a:ea typeface="+mn-lt"/>
                <a:cs typeface="+mn-lt"/>
              </a:rPr>
              <a:t> Low glycaemic index foods, reduced carbohydrates (NHS, 2025)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Physical activity: </a:t>
            </a:r>
            <a:r>
              <a:rPr lang="en-GB" sz="2000" dirty="0">
                <a:ea typeface="+mn-lt"/>
                <a:cs typeface="+mn-lt"/>
              </a:rPr>
              <a:t>150 minutes weekly moderate exercise (RCGP, 2023)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Weight loss target: </a:t>
            </a:r>
            <a:r>
              <a:rPr lang="en-GB" sz="2000" dirty="0">
                <a:ea typeface="+mn-lt"/>
                <a:cs typeface="+mn-lt"/>
              </a:rPr>
              <a:t>5-10% body weight reduction  (NICE NG28, 2022)</a:t>
            </a:r>
            <a:endParaRPr lang="en-GB" sz="2000" dirty="0"/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D383AAF-8B45-9D3F-4445-1D539E2002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5135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573"/>
    </mc:Choice>
    <mc:Fallback>
      <p:transition spd="slow" advTm="555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F5ECA-D8D4-CC21-863E-CD14668E5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0" dirty="0">
                <a:latin typeface="Bierstadt"/>
              </a:rPr>
              <a:t>Ongoing Care: Monitoring, Education and Person-Centred Practice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10DC5-7FEC-6DE8-246D-4B6FF2DCD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latin typeface="Bierstadt"/>
                <a:ea typeface="+mn-lt"/>
                <a:cs typeface="+mn-lt"/>
              </a:rPr>
              <a:t>Monitoring targets:</a:t>
            </a:r>
            <a:r>
              <a:rPr lang="en-GB" dirty="0">
                <a:latin typeface="Bierstadt"/>
                <a:ea typeface="+mn-lt"/>
                <a:cs typeface="+mn-lt"/>
              </a:rPr>
              <a:t> HbA1c &lt;53 mmol/mol; regular blood glucose, kidney, blood pressure, foot, and eye checks </a:t>
            </a:r>
            <a:r>
              <a:rPr lang="en-GB" sz="2000" dirty="0">
                <a:ea typeface="+mn-lt"/>
                <a:cs typeface="+mn-lt"/>
              </a:rPr>
              <a:t> (NICE NG28, 2022)</a:t>
            </a:r>
            <a:endParaRPr lang="en-GB" sz="2000">
              <a:latin typeface="Bierstadt"/>
            </a:endParaRPr>
          </a:p>
          <a:p>
            <a:r>
              <a:rPr lang="en-GB" b="1" dirty="0">
                <a:latin typeface="Bierstadt"/>
                <a:ea typeface="+mn-lt"/>
                <a:cs typeface="+mn-lt"/>
              </a:rPr>
              <a:t>Patient education:</a:t>
            </a:r>
            <a:r>
              <a:rPr lang="en-GB">
                <a:latin typeface="Bierstadt"/>
                <a:ea typeface="+mn-lt"/>
                <a:cs typeface="+mn-lt"/>
              </a:rPr>
              <a:t> Accessible information, shared decision-making, informed consent </a:t>
            </a:r>
            <a:r>
              <a:rPr lang="en-GB" sz="2000">
                <a:ea typeface="+mn-lt"/>
                <a:cs typeface="+mn-lt"/>
              </a:rPr>
              <a:t>(RCGP, 2023)</a:t>
            </a:r>
            <a:br>
              <a:rPr lang="en-US" dirty="0"/>
            </a:br>
            <a:endParaRPr lang="en-US"/>
          </a:p>
          <a:p>
            <a:r>
              <a:rPr lang="en-GB" b="1" dirty="0">
                <a:latin typeface="Bierstadt"/>
                <a:ea typeface="+mn-lt"/>
                <a:cs typeface="+mn-lt"/>
              </a:rPr>
              <a:t>Person-centred approach: </a:t>
            </a:r>
            <a:r>
              <a:rPr lang="en-GB" dirty="0">
                <a:latin typeface="Bierstadt"/>
                <a:ea typeface="+mn-lt"/>
                <a:cs typeface="+mn-lt"/>
              </a:rPr>
              <a:t>Autonomy, dignity, confidentiality, independence, quality of life </a:t>
            </a:r>
            <a:r>
              <a:rPr lang="en-GB" sz="2000" dirty="0">
                <a:ea typeface="+mn-lt"/>
                <a:cs typeface="+mn-lt"/>
              </a:rPr>
              <a:t>(NICE NG28, 2022)</a:t>
            </a:r>
            <a:br>
              <a:rPr lang="en-US" dirty="0"/>
            </a:br>
            <a:endParaRPr lang="en-US"/>
          </a:p>
          <a:p>
            <a:endParaRPr lang="en-GB">
              <a:latin typeface="Grandview"/>
            </a:endParaRP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5699ADD5-0E9E-74F0-A271-94AF236EA5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2585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427"/>
    </mc:Choice>
    <mc:Fallback>
      <p:transition spd="slow" advTm="45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C822C-CDDF-0EF3-3F94-0C1FB9C71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0" dirty="0">
                <a:latin typeface="Bierstadt"/>
              </a:rPr>
              <a:t>Summary and Key Takeaways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B8705-907B-8A76-6953-8C7F085FF7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Type 2 diabetes is a prevalent, long-term condition that needs ongoing management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Mrs Hudson exemplifies typical risk factors and presenting symptoms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Prompt diagnosis and guideline-based interventions help avoid serious complications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Optimal care integrates medication, lifestyle modification, frequent monitoring and individualised support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Good glycaemic control enables patients to maintain independence and wellbeing</a:t>
            </a:r>
            <a:endParaRPr lang="en-GB" dirty="0"/>
          </a:p>
          <a:p>
            <a:endParaRPr lang="en-GB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969A2F67-04CD-E6A2-E098-CAB6AD1427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7712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030"/>
    </mc:Choice>
    <mc:Fallback>
      <p:transition spd="slow" advTm="26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A99E6-EAA2-2AC7-8D2F-303CBADA4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BABF5-6AB2-D45B-0DDB-71BC14C4A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endParaRPr lang="en-GB" sz="1200" dirty="0"/>
          </a:p>
          <a:p>
            <a:pPr marL="0" indent="0" algn="just">
              <a:buNone/>
            </a:pPr>
            <a:r>
              <a:rPr lang="en-GB" sz="1200" dirty="0">
                <a:ea typeface="+mn-lt"/>
                <a:cs typeface="+mn-lt"/>
              </a:rPr>
              <a:t>American Diabetes Association (2024) </a:t>
            </a:r>
            <a:r>
              <a:rPr lang="en-GB" sz="1200" i="1" dirty="0">
                <a:ea typeface="+mn-lt"/>
                <a:cs typeface="+mn-lt"/>
              </a:rPr>
              <a:t>Standards of Care in Diabetes</a:t>
            </a:r>
            <a:r>
              <a:rPr lang="en-GB" sz="1200" dirty="0">
                <a:ea typeface="+mn-lt"/>
                <a:cs typeface="+mn-lt"/>
              </a:rPr>
              <a:t>. Available at: </a:t>
            </a:r>
            <a:r>
              <a:rPr lang="en-GB" sz="1200" b="1" dirty="0">
                <a:ea typeface="+mn-lt"/>
                <a:cs typeface="+mn-lt"/>
                <a:hlinkClick r:id="rId4"/>
              </a:rPr>
              <a:t>https://www.diabetes.org/standards-of-care</a:t>
            </a:r>
            <a:r>
              <a:rPr lang="en-GB" sz="1200" dirty="0">
                <a:ea typeface="+mn-lt"/>
                <a:cs typeface="+mn-lt"/>
              </a:rPr>
              <a:t> (Accessed: 3 November 2025).</a:t>
            </a:r>
            <a:endParaRPr lang="en-GB" dirty="0"/>
          </a:p>
          <a:p>
            <a:pPr algn="just">
              <a:buNone/>
            </a:pPr>
            <a:r>
              <a:rPr lang="en-GB" sz="1200" dirty="0">
                <a:ea typeface="+mn-lt"/>
                <a:cs typeface="+mn-lt"/>
              </a:rPr>
              <a:t>Diabetes Research and Wellness Foundation (DRWF) (2024) </a:t>
            </a:r>
            <a:r>
              <a:rPr lang="en-GB" sz="1200" i="1" dirty="0">
                <a:ea typeface="+mn-lt"/>
                <a:cs typeface="+mn-lt"/>
              </a:rPr>
              <a:t>Living Well with Type 2 Diabetes</a:t>
            </a:r>
            <a:r>
              <a:rPr lang="en-GB" sz="1200" dirty="0">
                <a:ea typeface="+mn-lt"/>
                <a:cs typeface="+mn-lt"/>
              </a:rPr>
              <a:t>. Available at: </a:t>
            </a:r>
            <a:r>
              <a:rPr lang="en-GB" sz="1200" b="1" dirty="0">
                <a:ea typeface="+mn-lt"/>
                <a:cs typeface="+mn-lt"/>
                <a:hlinkClick r:id="rId5"/>
              </a:rPr>
              <a:t>https://www.drwf.org.uk/</a:t>
            </a:r>
            <a:r>
              <a:rPr lang="en-GB" sz="1200" dirty="0">
                <a:ea typeface="+mn-lt"/>
                <a:cs typeface="+mn-lt"/>
              </a:rPr>
              <a:t> (Accessed: 3 November 2025).</a:t>
            </a:r>
          </a:p>
          <a:p>
            <a:pPr algn="just">
              <a:buNone/>
            </a:pPr>
            <a:r>
              <a:rPr lang="en-GB" sz="1200" dirty="0">
                <a:ea typeface="+mn-lt"/>
                <a:cs typeface="+mn-lt"/>
              </a:rPr>
              <a:t>Diabetes UK (2024) </a:t>
            </a:r>
            <a:r>
              <a:rPr lang="en-GB" sz="1200" i="1" dirty="0">
                <a:ea typeface="+mn-lt"/>
                <a:cs typeface="+mn-lt"/>
              </a:rPr>
              <a:t>Guide to Diabetes – Complications</a:t>
            </a:r>
            <a:r>
              <a:rPr lang="en-GB" sz="1200" dirty="0">
                <a:ea typeface="+mn-lt"/>
                <a:cs typeface="+mn-lt"/>
              </a:rPr>
              <a:t>. Available at: </a:t>
            </a:r>
            <a:r>
              <a:rPr lang="en-GB" sz="1200" b="1" dirty="0">
                <a:ea typeface="+mn-lt"/>
                <a:cs typeface="+mn-lt"/>
                <a:hlinkClick r:id="rId6"/>
              </a:rPr>
              <a:t>https://www.diabetes.org.uk/guide-to-diabetes/complications</a:t>
            </a:r>
            <a:r>
              <a:rPr lang="en-GB" sz="1200" dirty="0">
                <a:ea typeface="+mn-lt"/>
                <a:cs typeface="+mn-lt"/>
              </a:rPr>
              <a:t> (Accessed: 3 November 2025).</a:t>
            </a:r>
          </a:p>
          <a:p>
            <a:pPr algn="just">
              <a:buNone/>
            </a:pPr>
            <a:r>
              <a:rPr lang="en-GB" sz="1200" dirty="0">
                <a:ea typeface="+mn-lt"/>
                <a:cs typeface="+mn-lt"/>
              </a:rPr>
              <a:t>National Institute for Health and Care Excellence (NICE) (2022) </a:t>
            </a:r>
            <a:r>
              <a:rPr lang="en-GB" sz="1200" i="1" dirty="0">
                <a:ea typeface="+mn-lt"/>
                <a:cs typeface="+mn-lt"/>
              </a:rPr>
              <a:t>Type 2 diabetes in adults: management</a:t>
            </a:r>
            <a:r>
              <a:rPr lang="en-GB" sz="1200" dirty="0">
                <a:ea typeface="+mn-lt"/>
                <a:cs typeface="+mn-lt"/>
              </a:rPr>
              <a:t>. NICE guideline NG28. Available at: </a:t>
            </a:r>
            <a:r>
              <a:rPr lang="en-GB" sz="1200" b="1" dirty="0">
                <a:ea typeface="+mn-lt"/>
                <a:cs typeface="+mn-lt"/>
                <a:hlinkClick r:id="rId7"/>
              </a:rPr>
              <a:t>https://www.nice.org.uk/guidance/ng28</a:t>
            </a:r>
            <a:r>
              <a:rPr lang="en-GB" sz="1200" dirty="0">
                <a:ea typeface="+mn-lt"/>
                <a:cs typeface="+mn-lt"/>
              </a:rPr>
              <a:t> (Accessed: 2 November 2025).</a:t>
            </a:r>
            <a:endParaRPr lang="en-GB" sz="1200" dirty="0"/>
          </a:p>
          <a:p>
            <a:pPr algn="just">
              <a:buNone/>
            </a:pPr>
            <a:r>
              <a:rPr lang="en-GB" sz="1200" dirty="0">
                <a:ea typeface="+mn-lt"/>
                <a:cs typeface="+mn-lt"/>
              </a:rPr>
              <a:t>NHS (2025) </a:t>
            </a:r>
            <a:r>
              <a:rPr lang="en-GB" sz="1200" i="1" dirty="0">
                <a:ea typeface="+mn-lt"/>
                <a:cs typeface="+mn-lt"/>
              </a:rPr>
              <a:t>Type 2 diabetes</a:t>
            </a:r>
            <a:r>
              <a:rPr lang="en-GB" sz="1200" dirty="0">
                <a:ea typeface="+mn-lt"/>
                <a:cs typeface="+mn-lt"/>
              </a:rPr>
              <a:t>. Available at: </a:t>
            </a:r>
            <a:r>
              <a:rPr lang="en-GB" sz="1200" b="1" dirty="0">
                <a:ea typeface="+mn-lt"/>
                <a:cs typeface="+mn-lt"/>
                <a:hlinkClick r:id="rId8"/>
              </a:rPr>
              <a:t>https://www.nhs.uk/conditions/type-2-diabetes/</a:t>
            </a:r>
            <a:r>
              <a:rPr lang="en-GB" sz="1200" dirty="0">
                <a:ea typeface="+mn-lt"/>
                <a:cs typeface="+mn-lt"/>
              </a:rPr>
              <a:t> (Accessed: 2 November 2025).</a:t>
            </a:r>
          </a:p>
          <a:p>
            <a:pPr algn="just">
              <a:buNone/>
            </a:pPr>
            <a:r>
              <a:rPr lang="en-GB" sz="1200" dirty="0">
                <a:ea typeface="+mn-lt"/>
                <a:cs typeface="+mn-lt"/>
              </a:rPr>
              <a:t>Royal College of General Practitioners (RCGP) (2023) </a:t>
            </a:r>
            <a:r>
              <a:rPr lang="en-GB" sz="1200" i="1" dirty="0">
                <a:ea typeface="+mn-lt"/>
                <a:cs typeface="+mn-lt"/>
              </a:rPr>
              <a:t>Management of Type 2 Diabetes in Primary Care</a:t>
            </a:r>
            <a:r>
              <a:rPr lang="en-GB" sz="1200" dirty="0">
                <a:ea typeface="+mn-lt"/>
                <a:cs typeface="+mn-lt"/>
              </a:rPr>
              <a:t>. Available at: </a:t>
            </a:r>
            <a:r>
              <a:rPr lang="en-GB" sz="1200" b="1" dirty="0">
                <a:ea typeface="+mn-lt"/>
                <a:cs typeface="+mn-lt"/>
                <a:hlinkClick r:id="rId9"/>
              </a:rPr>
              <a:t>https://www.rcgp.org.uk/</a:t>
            </a:r>
            <a:r>
              <a:rPr lang="en-GB" sz="1200" dirty="0">
                <a:ea typeface="+mn-lt"/>
                <a:cs typeface="+mn-lt"/>
              </a:rPr>
              <a:t> (Accessed: 3 November 2025).</a:t>
            </a:r>
          </a:p>
          <a:p>
            <a:pPr algn="just">
              <a:buNone/>
            </a:pPr>
            <a:r>
              <a:rPr lang="en-GB" sz="1200" dirty="0">
                <a:ea typeface="+mn-lt"/>
                <a:cs typeface="+mn-lt"/>
              </a:rPr>
              <a:t>UK Health Security Agency (UKHSA) (2024) </a:t>
            </a:r>
            <a:r>
              <a:rPr lang="en-GB" sz="1200" i="1" dirty="0">
                <a:ea typeface="+mn-lt"/>
                <a:cs typeface="+mn-lt"/>
              </a:rPr>
              <a:t>Diabetes Prevention and Public Health</a:t>
            </a:r>
            <a:r>
              <a:rPr lang="en-GB" sz="1200" dirty="0">
                <a:ea typeface="+mn-lt"/>
                <a:cs typeface="+mn-lt"/>
              </a:rPr>
              <a:t>. Available at: </a:t>
            </a:r>
            <a:r>
              <a:rPr lang="en-GB" sz="1200" b="1" dirty="0">
                <a:ea typeface="+mn-lt"/>
                <a:cs typeface="+mn-lt"/>
                <a:hlinkClick r:id="rId10"/>
              </a:rPr>
              <a:t>https://www.gov.uk/government/collections/diabetes</a:t>
            </a:r>
            <a:r>
              <a:rPr lang="en-GB" sz="1200" dirty="0">
                <a:ea typeface="+mn-lt"/>
                <a:cs typeface="+mn-lt"/>
              </a:rPr>
              <a:t> (Accessed: 16 November 2025).</a:t>
            </a:r>
            <a:endParaRPr lang="en-GB" dirty="0"/>
          </a:p>
          <a:p>
            <a:pPr algn="just">
              <a:buNone/>
            </a:pPr>
            <a:r>
              <a:rPr lang="en-GB" sz="1200" dirty="0">
                <a:ea typeface="+mn-lt"/>
                <a:cs typeface="+mn-lt"/>
              </a:rPr>
              <a:t>World Health Organization (WHO) (2023) </a:t>
            </a:r>
            <a:r>
              <a:rPr lang="en-GB" sz="1200" i="1" dirty="0">
                <a:ea typeface="+mn-lt"/>
                <a:cs typeface="+mn-lt"/>
              </a:rPr>
              <a:t>Diabetes</a:t>
            </a:r>
            <a:r>
              <a:rPr lang="en-GB" sz="1200" dirty="0">
                <a:ea typeface="+mn-lt"/>
                <a:cs typeface="+mn-lt"/>
              </a:rPr>
              <a:t>. Available at: </a:t>
            </a:r>
            <a:r>
              <a:rPr lang="en-GB" sz="1200" b="1" dirty="0">
                <a:ea typeface="+mn-lt"/>
                <a:cs typeface="+mn-lt"/>
                <a:hlinkClick r:id="rId11"/>
              </a:rPr>
              <a:t>https://www.who.int/health-topics/diabetes</a:t>
            </a:r>
            <a:r>
              <a:rPr lang="en-GB" sz="1200" dirty="0">
                <a:ea typeface="+mn-lt"/>
                <a:cs typeface="+mn-lt"/>
              </a:rPr>
              <a:t> (Accessed: 3 November 2025).</a:t>
            </a:r>
          </a:p>
          <a:p>
            <a:pPr algn="just">
              <a:buNone/>
            </a:pPr>
            <a:endParaRPr lang="en-GB" sz="1200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F92A2291-622E-0E8A-4CCF-B2C363A0A5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8796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95"/>
    </mc:Choice>
    <mc:Fallback>
      <p:transition spd="slow" advTm="9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78</TotalTime>
  <Words>1061</Words>
  <Application>Microsoft Office PowerPoint</Application>
  <PresentationFormat>Widescreen</PresentationFormat>
  <Paragraphs>78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Arial,Sans-Serif</vt:lpstr>
      <vt:lpstr>Avenir Next LT Pro</vt:lpstr>
      <vt:lpstr>Bierstadt</vt:lpstr>
      <vt:lpstr>Grandview</vt:lpstr>
      <vt:lpstr>Sitka Subheading</vt:lpstr>
      <vt:lpstr>GestaltVTI</vt:lpstr>
      <vt:lpstr>Developing a Person-Centered Care Plan for Type 2 Diabetes Mellitus </vt:lpstr>
      <vt:lpstr>Type 2 Diabetes: Prevalence, Impact and Clinical Significance</vt:lpstr>
      <vt:lpstr>Introduction &amp; Patient Demographics</vt:lpstr>
      <vt:lpstr>Anatomy and Physiology: Endocrine System &amp; Type 2 Diabetes Mellitus</vt:lpstr>
      <vt:lpstr>Glucose Homeostasis: Pancreatic and Insulin Regulation  </vt:lpstr>
      <vt:lpstr>Type 2 Diabetes Pathophysiology </vt:lpstr>
      <vt:lpstr>Impact on Body Function: Complications of Type 2 Diabetes </vt:lpstr>
      <vt:lpstr>Mrs Hudson's Clinical Presentation </vt:lpstr>
      <vt:lpstr>Risk Factors &amp; Care Plan Overview </vt:lpstr>
      <vt:lpstr>Evidence-Based Interventions: Medical and Lifestyle Approaches </vt:lpstr>
      <vt:lpstr>Ongoing Care: Monitoring, Education and Person-Centred Practice </vt:lpstr>
      <vt:lpstr>Summary and Key Takeaways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 Razvan Etegan</dc:creator>
  <cp:lastModifiedBy>Marian Razvan Etegan</cp:lastModifiedBy>
  <cp:revision>242</cp:revision>
  <dcterms:created xsi:type="dcterms:W3CDTF">2025-11-14T22:57:25Z</dcterms:created>
  <dcterms:modified xsi:type="dcterms:W3CDTF">2025-11-16T20:48:52Z</dcterms:modified>
</cp:coreProperties>
</file>