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7" r:id="rId3"/>
    <p:sldId id="258" r:id="rId4"/>
    <p:sldId id="281" r:id="rId5"/>
    <p:sldId id="282" r:id="rId6"/>
    <p:sldId id="259" r:id="rId7"/>
    <p:sldId id="280" r:id="rId8"/>
    <p:sldId id="260" r:id="rId9"/>
    <p:sldId id="279" r:id="rId10"/>
    <p:sldId id="283" r:id="rId11"/>
    <p:sldId id="261" r:id="rId12"/>
    <p:sldId id="262" r:id="rId13"/>
    <p:sldId id="263" r:id="rId14"/>
    <p:sldId id="264" r:id="rId15"/>
    <p:sldId id="266" r:id="rId16"/>
    <p:sldId id="267"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83" d="100"/>
          <a:sy n="83" d="100"/>
        </p:scale>
        <p:origin x="-1426" y="-77"/>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5" name="Rounded Rectangle 14"/>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0" name="Rounded Rectangle 9"/>
          <p:cNvSpPr/>
          <p:nvPr/>
        </p:nvSpPr>
        <p:spPr>
          <a:xfrm>
            <a:off x="418596" y="434162"/>
            <a:ext cx="8306809" cy="3108960"/>
          </a:xfrm>
          <a:prstGeom prst="roundRect">
            <a:avLst>
              <a:gd name="adj" fmla="val 4578"/>
            </a:avLst>
          </a:prstGeom>
          <a:gradFill rotWithShape="1">
            <a:gsLst>
              <a:gs pos="0">
                <a:schemeClr val="bg1">
                  <a:tint val="75000"/>
                  <a:satMod val="150000"/>
                </a:schemeClr>
              </a:gs>
              <a:gs pos="55000">
                <a:schemeClr val="bg1">
                  <a:shade val="75000"/>
                  <a:satMod val="100000"/>
                </a:schemeClr>
              </a:gs>
              <a:gs pos="100000">
                <a:schemeClr val="bg1">
                  <a:shade val="35000"/>
                  <a:satMod val="100000"/>
                </a:schemeClr>
              </a:gs>
            </a:gsLst>
            <a:path path="circle">
              <a:fillToRect l="50000" t="175000" r="50000" b="-75000"/>
            </a:path>
          </a:gra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5" name="Title 4"/>
          <p:cNvSpPr>
            <a:spLocks noGrp="1"/>
          </p:cNvSpPr>
          <p:nvPr>
            <p:ph type="ctrTitle"/>
          </p:nvPr>
        </p:nvSpPr>
        <p:spPr>
          <a:xfrm>
            <a:off x="722376" y="1820206"/>
            <a:ext cx="7772400" cy="1828800"/>
          </a:xfrm>
        </p:spPr>
        <p:txBody>
          <a:bodyPr lIns="45720" rIns="45720" bIns="45720"/>
          <a:lstStyle>
            <a:lvl1pPr algn="r">
              <a:defRPr sz="4500" b="1">
                <a:solidFill>
                  <a:schemeClr val="accent1">
                    <a:tint val="88000"/>
                    <a:satMod val="150000"/>
                  </a:schemeClr>
                </a:solidFill>
                <a:effectLst>
                  <a:outerShdw blurRad="53975" dist="22860" dir="5400000" algn="tl" rotWithShape="0">
                    <a:srgbClr val="000000">
                      <a:alpha val="55000"/>
                    </a:srgbClr>
                  </a:outerShdw>
                </a:effectLst>
              </a:defRPr>
            </a:lvl1pPr>
            <a:extLst/>
          </a:lstStyle>
          <a:p>
            <a:r>
              <a:rPr kumimoji="0" lang="en-US" smtClean="0"/>
              <a:t>Click to edit Master title style</a:t>
            </a:r>
            <a:endParaRPr kumimoji="0" lang="en-US"/>
          </a:p>
        </p:txBody>
      </p:sp>
      <p:sp>
        <p:nvSpPr>
          <p:cNvPr id="20" name="Subtitle 19"/>
          <p:cNvSpPr>
            <a:spLocks noGrp="1"/>
          </p:cNvSpPr>
          <p:nvPr>
            <p:ph type="subTitle" idx="1"/>
          </p:nvPr>
        </p:nvSpPr>
        <p:spPr>
          <a:xfrm>
            <a:off x="722376" y="3685032"/>
            <a:ext cx="7772400" cy="914400"/>
          </a:xfrm>
        </p:spPr>
        <p:txBody>
          <a:bodyPr lIns="182880" tIns="0"/>
          <a:lstStyle>
            <a:lvl1pPr marL="36576" indent="0" algn="r">
              <a:spcBef>
                <a:spcPts val="0"/>
              </a:spcBef>
              <a:buNone/>
              <a:defRPr sz="2000">
                <a:solidFill>
                  <a:schemeClr val="bg2">
                    <a:shade val="2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sp>
        <p:nvSpPr>
          <p:cNvPr id="19" name="Date Placeholder 18"/>
          <p:cNvSpPr>
            <a:spLocks noGrp="1"/>
          </p:cNvSpPr>
          <p:nvPr>
            <p:ph type="dt" sz="half" idx="10"/>
          </p:nvPr>
        </p:nvSpPr>
        <p:spPr/>
        <p:txBody>
          <a:bodyPr/>
          <a:lstStyle>
            <a:extLst/>
          </a:lstStyle>
          <a:p>
            <a:fld id="{1D8BD707-D9CF-40AE-B4C6-C98DA3205C09}" type="datetimeFigureOut">
              <a:rPr lang="en-US" smtClean="0"/>
              <a:pPr/>
              <a:t>6/25/2023</a:t>
            </a:fld>
            <a:endParaRPr lang="en-US"/>
          </a:p>
        </p:txBody>
      </p:sp>
      <p:sp>
        <p:nvSpPr>
          <p:cNvPr id="8" name="Footer Placeholder 7"/>
          <p:cNvSpPr>
            <a:spLocks noGrp="1"/>
          </p:cNvSpPr>
          <p:nvPr>
            <p:ph type="ftr" sz="quarter" idx="11"/>
          </p:nvPr>
        </p:nvSpPr>
        <p:spPr/>
        <p:txBody>
          <a:bodyPr/>
          <a:lstStyle>
            <a:extLst/>
          </a:lstStyle>
          <a:p>
            <a:endParaRPr lang="en-US"/>
          </a:p>
        </p:txBody>
      </p:sp>
      <p:sp>
        <p:nvSpPr>
          <p:cNvPr id="11" name="Slide Number Placeholder 10"/>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transition spd="med">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02920" y="4983480"/>
            <a:ext cx="8183880" cy="1051560"/>
          </a:xfrm>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a:xfrm>
            <a:off x="502920" y="530352"/>
            <a:ext cx="8183880" cy="4187952"/>
          </a:xfrm>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6/25/2023</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transition spd="med">
    <p:dissolv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4" name="Rounded Rectangle 13"/>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1" name="Rounded Rectangle 10"/>
          <p:cNvSpPr/>
          <p:nvPr/>
        </p:nvSpPr>
        <p:spPr>
          <a:xfrm>
            <a:off x="418596" y="434162"/>
            <a:ext cx="8306809" cy="4341329"/>
          </a:xfrm>
          <a:prstGeom prst="roundRect">
            <a:avLst>
              <a:gd name="adj" fmla="val 2127"/>
            </a:avLst>
          </a:prstGeom>
          <a:gradFill rotWithShape="1">
            <a:gsLst>
              <a:gs pos="0">
                <a:schemeClr val="bg1">
                  <a:tint val="75000"/>
                  <a:satMod val="150000"/>
                </a:schemeClr>
              </a:gs>
              <a:gs pos="55000">
                <a:schemeClr val="bg1">
                  <a:shade val="75000"/>
                  <a:satMod val="100000"/>
                </a:schemeClr>
              </a:gs>
              <a:gs pos="100000">
                <a:schemeClr val="bg1">
                  <a:shade val="35000"/>
                  <a:satMod val="100000"/>
                </a:schemeClr>
              </a:gs>
            </a:gsLst>
            <a:path path="circle">
              <a:fillToRect l="50000" t="175000" r="50000" b="-75000"/>
            </a:path>
          </a:gra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Title 1"/>
          <p:cNvSpPr>
            <a:spLocks noGrp="1"/>
          </p:cNvSpPr>
          <p:nvPr>
            <p:ph type="title"/>
          </p:nvPr>
        </p:nvSpPr>
        <p:spPr>
          <a:xfrm>
            <a:off x="468344" y="4928616"/>
            <a:ext cx="8183880" cy="676656"/>
          </a:xfrm>
        </p:spPr>
        <p:txBody>
          <a:bodyPr lIns="91440" bIns="0" anchor="b"/>
          <a:lstStyle>
            <a:lvl1pPr algn="l">
              <a:buNone/>
              <a:defRPr sz="3600" b="0" cap="none" baseline="0">
                <a:solidFill>
                  <a:schemeClr val="bg2">
                    <a:shade val="25000"/>
                  </a:schemeClr>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68344" y="5624484"/>
            <a:ext cx="8183880" cy="420624"/>
          </a:xfrm>
        </p:spPr>
        <p:txBody>
          <a:bodyPr lIns="118872" tIns="0" anchor="t"/>
          <a:lstStyle>
            <a:lvl1pPr marL="0" marR="36576" indent="0" algn="l">
              <a:spcBef>
                <a:spcPts val="0"/>
              </a:spcBef>
              <a:spcAft>
                <a:spcPts val="0"/>
              </a:spcAft>
              <a:buNone/>
              <a:defRPr sz="1800" b="0">
                <a:solidFill>
                  <a:schemeClr val="accent1">
                    <a:shade val="50000"/>
                    <a:satMod val="110000"/>
                  </a:schemeClr>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6/25/2023</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transition spd="med">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514352" y="530352"/>
            <a:ext cx="3931920" cy="4389120"/>
          </a:xfrm>
        </p:spPr>
        <p:txBody>
          <a:bodyPr/>
          <a:lstStyle>
            <a:lvl1pPr>
              <a:defRPr sz="2600"/>
            </a:lvl1pPr>
            <a:lvl2pPr>
              <a:defRPr sz="22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755360" y="530352"/>
            <a:ext cx="3931920" cy="4389120"/>
          </a:xfrm>
        </p:spPr>
        <p:txBody>
          <a:bodyPr/>
          <a:lstStyle>
            <a:lvl1pPr>
              <a:defRPr sz="2600"/>
            </a:lvl1pPr>
            <a:lvl2pPr>
              <a:defRPr sz="22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1D8BD707-D9CF-40AE-B4C6-C98DA3205C09}" type="datetimeFigureOut">
              <a:rPr lang="en-US" smtClean="0"/>
              <a:pPr/>
              <a:t>6/25/2023</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transition spd="med">
    <p:dissolv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02920" y="4983480"/>
            <a:ext cx="8183880" cy="1051560"/>
          </a:xfrm>
        </p:spPr>
        <p:txBody>
          <a:bodyPr anchor="b"/>
          <a:lstStyle>
            <a:lvl1pPr>
              <a:defRPr b="1"/>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607224" y="579438"/>
            <a:ext cx="3931920" cy="792162"/>
          </a:xfrm>
        </p:spPr>
        <p:txBody>
          <a:bodyPr lIns="146304" anchor="ctr"/>
          <a:lstStyle>
            <a:lvl1pPr marL="0" indent="0" algn="l">
              <a:buNone/>
              <a:defRPr sz="2400" b="1">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52169" y="579438"/>
            <a:ext cx="3931920" cy="792162"/>
          </a:xfrm>
        </p:spPr>
        <p:txBody>
          <a:bodyPr lIns="137160" anchor="ctr"/>
          <a:lstStyle>
            <a:lvl1pPr marL="0" indent="0" algn="l">
              <a:buNone/>
              <a:defRPr sz="2400" b="1">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607224" y="1447800"/>
            <a:ext cx="3931920" cy="3489960"/>
          </a:xfrm>
        </p:spPr>
        <p:txBody>
          <a:bodyPr anchor="t"/>
          <a:lstStyle>
            <a:lvl1pPr algn="l">
              <a:defRPr sz="2400"/>
            </a:lvl1pPr>
            <a:lvl2pPr algn="l">
              <a:defRPr sz="2000"/>
            </a:lvl2pPr>
            <a:lvl3pPr algn="l">
              <a:defRPr sz="1800"/>
            </a:lvl3pPr>
            <a:lvl4pPr algn="l">
              <a:defRPr sz="1600"/>
            </a:lvl4pPr>
            <a:lvl5pPr algn="l">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52169" y="1447800"/>
            <a:ext cx="3931920" cy="3489960"/>
          </a:xfrm>
        </p:spPr>
        <p:txBody>
          <a:bodyPr anchor="t"/>
          <a:lstStyle>
            <a:lvl1pPr algn="l">
              <a:defRPr sz="2400"/>
            </a:lvl1pPr>
            <a:lvl2pPr algn="l">
              <a:defRPr sz="2000"/>
            </a:lvl2pPr>
            <a:lvl3pPr algn="l">
              <a:defRPr sz="1800"/>
            </a:lvl3pPr>
            <a:lvl4pPr algn="l">
              <a:defRPr sz="1600"/>
            </a:lvl4pPr>
            <a:lvl5pPr algn="l">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1D8BD707-D9CF-40AE-B4C6-C98DA3205C09}" type="datetimeFigureOut">
              <a:rPr lang="en-US" smtClean="0"/>
              <a:pPr/>
              <a:t>6/25/2023</a:t>
            </a:fld>
            <a:endParaRPr lang="en-US"/>
          </a:p>
        </p:txBody>
      </p:sp>
      <p:sp>
        <p:nvSpPr>
          <p:cNvPr id="8" name="Footer Placeholder 7"/>
          <p:cNvSpPr>
            <a:spLocks noGrp="1"/>
          </p:cNvSpPr>
          <p:nvPr>
            <p:ph type="ftr" sz="quarter" idx="11"/>
          </p:nvPr>
        </p:nvSpPr>
        <p:spPr/>
        <p:txBody>
          <a:bodyPr/>
          <a:lstStyle>
            <a:extLst/>
          </a:lstStyle>
          <a:p>
            <a:endParaRPr lang="en-US"/>
          </a:p>
        </p:txBody>
      </p:sp>
      <p:sp>
        <p:nvSpPr>
          <p:cNvPr id="9" name="Slide Number Placeholder 8"/>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transition spd="med">
    <p:dissolv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extLst/>
          </a:lstStyle>
          <a:p>
            <a:fld id="{1D8BD707-D9CF-40AE-B4C6-C98DA3205C09}" type="datetimeFigureOut">
              <a:rPr lang="en-US" smtClean="0"/>
              <a:pPr/>
              <a:t>6/25/2023</a:t>
            </a:fld>
            <a:endParaRPr lang="en-US"/>
          </a:p>
        </p:txBody>
      </p:sp>
      <p:sp>
        <p:nvSpPr>
          <p:cNvPr id="4" name="Footer Placeholder 3"/>
          <p:cNvSpPr>
            <a:spLocks noGrp="1"/>
          </p:cNvSpPr>
          <p:nvPr>
            <p:ph type="ftr" sz="quarter" idx="11"/>
          </p:nvPr>
        </p:nvSpPr>
        <p:spPr/>
        <p:txBody>
          <a:bodyPr/>
          <a:lstStyle>
            <a:extLst/>
          </a:lstStyle>
          <a:p>
            <a:endParaRPr lang="en-US"/>
          </a:p>
        </p:txBody>
      </p:sp>
      <p:sp>
        <p:nvSpPr>
          <p:cNvPr id="5" name="Slide Number Placeholder 4"/>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transition spd="med">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ounded Rectangle 6"/>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Date Placeholder 1"/>
          <p:cNvSpPr>
            <a:spLocks noGrp="1"/>
          </p:cNvSpPr>
          <p:nvPr>
            <p:ph type="dt" sz="half" idx="10"/>
          </p:nvPr>
        </p:nvSpPr>
        <p:spPr/>
        <p:txBody>
          <a:bodyPr/>
          <a:lstStyle>
            <a:extLst/>
          </a:lstStyle>
          <a:p>
            <a:fld id="{1D8BD707-D9CF-40AE-B4C6-C98DA3205C09}" type="datetimeFigureOut">
              <a:rPr lang="en-US" smtClean="0"/>
              <a:pPr/>
              <a:t>6/25/2023</a:t>
            </a:fld>
            <a:endParaRPr lang="en-US"/>
          </a:p>
        </p:txBody>
      </p:sp>
      <p:sp>
        <p:nvSpPr>
          <p:cNvPr id="3" name="Footer Placeholder 2"/>
          <p:cNvSpPr>
            <a:spLocks noGrp="1"/>
          </p:cNvSpPr>
          <p:nvPr>
            <p:ph type="ftr" sz="quarter" idx="11"/>
          </p:nvPr>
        </p:nvSpPr>
        <p:spPr/>
        <p:txBody>
          <a:bodyPr/>
          <a:lstStyle>
            <a:extLst/>
          </a:lstStyle>
          <a:p>
            <a:endParaRPr lang="en-US"/>
          </a:p>
        </p:txBody>
      </p:sp>
      <p:sp>
        <p:nvSpPr>
          <p:cNvPr id="4" name="Slide Number Placeholder 3"/>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transition spd="med">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538784" y="533400"/>
            <a:ext cx="2971800" cy="914400"/>
          </a:xfrm>
        </p:spPr>
        <p:txBody>
          <a:bodyPr anchor="b"/>
          <a:lstStyle>
            <a:lvl1pPr algn="l">
              <a:buNone/>
              <a:defRPr sz="2200" b="1">
                <a:solidFill>
                  <a:schemeClr val="accent1"/>
                </a:solidFill>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5538847" y="1447802"/>
            <a:ext cx="2971800" cy="4206112"/>
          </a:xfrm>
        </p:spPr>
        <p:txBody>
          <a:bodyPr lIns="91440"/>
          <a:lstStyle>
            <a:lvl1pPr marL="18288" marR="18288" indent="0">
              <a:spcBef>
                <a:spcPts val="0"/>
              </a:spcBef>
              <a:buNone/>
              <a:defRPr sz="1400">
                <a:solidFill>
                  <a:schemeClr val="tx1"/>
                </a:solidFill>
              </a:defRPr>
            </a:lvl1pPr>
            <a:lvl2pPr>
              <a:buNone/>
              <a:defRPr sz="1200">
                <a:solidFill>
                  <a:schemeClr val="tx1"/>
                </a:solidFill>
              </a:defRPr>
            </a:lvl2pPr>
            <a:lvl3pPr>
              <a:buNone/>
              <a:defRPr sz="1000">
                <a:solidFill>
                  <a:schemeClr val="tx1"/>
                </a:solidFill>
              </a:defRPr>
            </a:lvl3pPr>
            <a:lvl4pPr>
              <a:buNone/>
              <a:defRPr sz="900">
                <a:solidFill>
                  <a:schemeClr val="tx1"/>
                </a:solidFill>
              </a:defRPr>
            </a:lvl4pPr>
            <a:lvl5pPr>
              <a:buNone/>
              <a:defRPr sz="900">
                <a:solidFill>
                  <a:schemeClr val="tx1"/>
                </a:solidFill>
              </a:defRPr>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1"/>
          </p:nvPr>
        </p:nvSpPr>
        <p:spPr>
          <a:xfrm>
            <a:off x="761372" y="930144"/>
            <a:ext cx="4626159" cy="4724402"/>
          </a:xfrm>
        </p:spPr>
        <p:txBody>
          <a:bodyPr/>
          <a:lstStyle>
            <a:lvl1pPr>
              <a:defRPr sz="2800">
                <a:solidFill>
                  <a:schemeClr val="tx1"/>
                </a:solidFill>
              </a:defRPr>
            </a:lvl1pPr>
            <a:lvl2pPr>
              <a:defRPr sz="2600">
                <a:solidFill>
                  <a:schemeClr val="tx1"/>
                </a:solidFill>
              </a:defRPr>
            </a:lvl2pPr>
            <a:lvl3pPr>
              <a:defRPr sz="2400">
                <a:solidFill>
                  <a:schemeClr val="tx1"/>
                </a:solidFill>
              </a:defRPr>
            </a:lvl3pPr>
            <a:lvl4pPr>
              <a:defRPr sz="2000">
                <a:solidFill>
                  <a:schemeClr val="tx1"/>
                </a:solidFill>
              </a:defRPr>
            </a:lvl4pPr>
            <a:lvl5pPr>
              <a:defRPr sz="2000">
                <a:solidFill>
                  <a:schemeClr val="tx1"/>
                </a:solidFill>
              </a:defRPr>
            </a:lvl5pPr>
            <a:lvl6pPr>
              <a:buNone/>
              <a:defRPr/>
            </a:lvl6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1D8BD707-D9CF-40AE-B4C6-C98DA3205C09}" type="datetimeFigureOut">
              <a:rPr lang="en-US" smtClean="0"/>
              <a:pPr/>
              <a:t>6/25/2023</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transition spd="med">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5" name="Rounded Rectangle 14"/>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1" name="Round Single Corner Rectangle 10"/>
          <p:cNvSpPr/>
          <p:nvPr/>
        </p:nvSpPr>
        <p:spPr>
          <a:xfrm>
            <a:off x="6400800" y="434162"/>
            <a:ext cx="2324605" cy="4343400"/>
          </a:xfrm>
          <a:prstGeom prst="round1Rect">
            <a:avLst>
              <a:gd name="adj" fmla="val 2748"/>
            </a:avLst>
          </a:prstGeom>
          <a:solidFill>
            <a:srgbClr val="1C1C1C"/>
          </a:soli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Title 1"/>
          <p:cNvSpPr>
            <a:spLocks noGrp="1"/>
          </p:cNvSpPr>
          <p:nvPr>
            <p:ph type="title"/>
          </p:nvPr>
        </p:nvSpPr>
        <p:spPr>
          <a:xfrm>
            <a:off x="457200" y="5012056"/>
            <a:ext cx="8229600" cy="1051560"/>
          </a:xfrm>
        </p:spPr>
        <p:txBody>
          <a:bodyPr anchor="t"/>
          <a:lstStyle>
            <a:lvl1pPr algn="l">
              <a:buNone/>
              <a:defRPr sz="3600" b="0">
                <a:solidFill>
                  <a:schemeClr val="bg2">
                    <a:shade val="25000"/>
                  </a:schemeClr>
                </a:solidFill>
                <a:effectLst/>
              </a:defRPr>
            </a:lvl1pPr>
            <a:extLst/>
          </a:lstStyle>
          <a:p>
            <a:r>
              <a:rPr kumimoji="0" lang="en-US" smtClean="0"/>
              <a:t>Click to edit Master title style</a:t>
            </a:r>
            <a:endParaRPr kumimoji="0" lang="en-US"/>
          </a:p>
        </p:txBody>
      </p:sp>
      <p:sp>
        <p:nvSpPr>
          <p:cNvPr id="4" name="Text Placeholder 3"/>
          <p:cNvSpPr>
            <a:spLocks noGrp="1"/>
          </p:cNvSpPr>
          <p:nvPr>
            <p:ph type="body" sz="half" idx="2"/>
          </p:nvPr>
        </p:nvSpPr>
        <p:spPr bwMode="grayWhite">
          <a:xfrm>
            <a:off x="6462712" y="533400"/>
            <a:ext cx="2240280" cy="4211480"/>
          </a:xfrm>
        </p:spPr>
        <p:txBody>
          <a:bodyPr lIns="91440"/>
          <a:lstStyle>
            <a:lvl1pPr marL="45720" indent="0" algn="l">
              <a:spcBef>
                <a:spcPts val="0"/>
              </a:spcBef>
              <a:buNone/>
              <a:defRPr sz="1400">
                <a:solidFill>
                  <a:srgbClr val="FFFFFF"/>
                </a:solidFill>
              </a:defRPr>
            </a:lvl1pPr>
            <a:lvl2pPr>
              <a:defRPr sz="1200">
                <a:solidFill>
                  <a:srgbClr val="FFFFFF"/>
                </a:solidFill>
              </a:defRPr>
            </a:lvl2pPr>
            <a:lvl3pPr>
              <a:defRPr sz="1000">
                <a:solidFill>
                  <a:srgbClr val="FFFFFF"/>
                </a:solidFill>
              </a:defRPr>
            </a:lvl3pPr>
            <a:lvl4pPr>
              <a:defRPr sz="900">
                <a:solidFill>
                  <a:srgbClr val="FFFFFF"/>
                </a:solidFill>
              </a:defRPr>
            </a:lvl4pPr>
            <a:lvl5pPr>
              <a:defRPr sz="900">
                <a:solidFill>
                  <a:srgbClr val="FFFFFF"/>
                </a:solidFill>
              </a:defRPr>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1D8BD707-D9CF-40AE-B4C6-C98DA3205C09}" type="datetimeFigureOut">
              <a:rPr lang="en-US" smtClean="0"/>
              <a:pPr/>
              <a:t>6/25/2023</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3" name="Picture Placeholder 2"/>
          <p:cNvSpPr>
            <a:spLocks noGrp="1"/>
          </p:cNvSpPr>
          <p:nvPr>
            <p:ph type="pic" idx="1"/>
          </p:nvPr>
        </p:nvSpPr>
        <p:spPr>
          <a:xfrm>
            <a:off x="421480" y="435768"/>
            <a:ext cx="5925312" cy="4343400"/>
          </a:xfrm>
          <a:prstGeom prst="snipRoundRect">
            <a:avLst>
              <a:gd name="adj1" fmla="val 1040"/>
              <a:gd name="adj2" fmla="val 0"/>
            </a:avLst>
          </a:prstGeom>
          <a:solidFill>
            <a:schemeClr val="bg2">
              <a:shade val="10000"/>
            </a:schemeClr>
          </a:solidFill>
        </p:spPr>
        <p:txBody>
          <a:bodyPr/>
          <a:lstStyle>
            <a:lvl1pPr marL="0" indent="0">
              <a:buNone/>
              <a:defRPr sz="3200"/>
            </a:lvl1pPr>
            <a:extLst/>
          </a:lstStyle>
          <a:p>
            <a:r>
              <a:rPr kumimoji="0" lang="en-US" smtClean="0"/>
              <a:t>Click icon to add picture</a:t>
            </a:r>
            <a:endParaRPr kumimoji="0" lang="en-US"/>
          </a:p>
        </p:txBody>
      </p:sp>
    </p:spTree>
  </p:cSld>
  <p:clrMapOvr>
    <a:masterClrMapping/>
  </p:clrMapOvr>
  <p:transition spd="med">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502920" y="4983480"/>
            <a:ext cx="8183880" cy="1051560"/>
          </a:xfrm>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502920" y="530352"/>
            <a:ext cx="8183880" cy="4187952"/>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6/25/2023</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transition spd="med">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533404"/>
            <a:ext cx="1981200" cy="5257799"/>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533400" y="533402"/>
            <a:ext cx="5943600" cy="525780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6/25/2023</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transition spd="med">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ounded Rectangle 6"/>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Rounded Rectangle 8"/>
          <p:cNvSpPr/>
          <p:nvPr/>
        </p:nvSpPr>
        <p:spPr>
          <a:xfrm>
            <a:off x="418596" y="434162"/>
            <a:ext cx="8306809" cy="5486400"/>
          </a:xfrm>
          <a:prstGeom prst="roundRect">
            <a:avLst>
              <a:gd name="adj" fmla="val 2127"/>
            </a:avLst>
          </a:prstGeom>
          <a:gradFill rotWithShape="1">
            <a:gsLst>
              <a:gs pos="0">
                <a:schemeClr val="bg1">
                  <a:tint val="75000"/>
                  <a:satMod val="150000"/>
                </a:schemeClr>
              </a:gs>
              <a:gs pos="55000">
                <a:schemeClr val="bg1">
                  <a:shade val="75000"/>
                  <a:satMod val="100000"/>
                </a:schemeClr>
              </a:gs>
              <a:gs pos="100000">
                <a:schemeClr val="bg1">
                  <a:shade val="35000"/>
                  <a:satMod val="100000"/>
                </a:schemeClr>
              </a:gs>
            </a:gsLst>
            <a:path path="circle">
              <a:fillToRect l="50000" t="175000" r="50000" b="-75000"/>
            </a:path>
          </a:gra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3" name="Title Placeholder 12"/>
          <p:cNvSpPr>
            <a:spLocks noGrp="1"/>
          </p:cNvSpPr>
          <p:nvPr>
            <p:ph type="title"/>
          </p:nvPr>
        </p:nvSpPr>
        <p:spPr>
          <a:xfrm>
            <a:off x="502920" y="4985590"/>
            <a:ext cx="8183880" cy="1051560"/>
          </a:xfrm>
          <a:prstGeom prst="rect">
            <a:avLst/>
          </a:prstGeom>
        </p:spPr>
        <p:txBody>
          <a:bodyPr vert="horz" anchor="b">
            <a:normAutofit/>
          </a:bodyPr>
          <a:lstStyle>
            <a:extLst/>
          </a:lstStyle>
          <a:p>
            <a:r>
              <a:rPr kumimoji="0" lang="en-US" smtClean="0"/>
              <a:t>Click to edit Master title style</a:t>
            </a:r>
            <a:endParaRPr kumimoji="0" lang="en-US"/>
          </a:p>
        </p:txBody>
      </p:sp>
      <p:sp>
        <p:nvSpPr>
          <p:cNvPr id="4" name="Text Placeholder 3"/>
          <p:cNvSpPr>
            <a:spLocks noGrp="1"/>
          </p:cNvSpPr>
          <p:nvPr>
            <p:ph type="body" idx="1"/>
          </p:nvPr>
        </p:nvSpPr>
        <p:spPr>
          <a:xfrm>
            <a:off x="502920" y="530352"/>
            <a:ext cx="8183880" cy="4187952"/>
          </a:xfrm>
          <a:prstGeom prst="rect">
            <a:avLst/>
          </a:prstGeom>
        </p:spPr>
        <p:txBody>
          <a:bodyPr vert="horz" lIns="182880" tIns="91440">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25" name="Date Placeholder 24"/>
          <p:cNvSpPr>
            <a:spLocks noGrp="1"/>
          </p:cNvSpPr>
          <p:nvPr>
            <p:ph type="dt" sz="half" idx="2"/>
          </p:nvPr>
        </p:nvSpPr>
        <p:spPr>
          <a:xfrm>
            <a:off x="3776328" y="6111875"/>
            <a:ext cx="2286000" cy="365125"/>
          </a:xfrm>
          <a:prstGeom prst="rect">
            <a:avLst/>
          </a:prstGeom>
        </p:spPr>
        <p:txBody>
          <a:bodyPr vert="horz" anchor="b"/>
          <a:lstStyle>
            <a:lvl1pPr algn="r" eaLnBrk="1" latinLnBrk="0" hangingPunct="1">
              <a:defRPr kumimoji="0" sz="1000">
                <a:solidFill>
                  <a:schemeClr val="bg2">
                    <a:shade val="50000"/>
                  </a:schemeClr>
                </a:solidFill>
              </a:defRPr>
            </a:lvl1pPr>
            <a:extLst/>
          </a:lstStyle>
          <a:p>
            <a:fld id="{1D8BD707-D9CF-40AE-B4C6-C98DA3205C09}" type="datetimeFigureOut">
              <a:rPr lang="en-US" smtClean="0"/>
              <a:pPr/>
              <a:t>6/25/2023</a:t>
            </a:fld>
            <a:endParaRPr lang="en-US"/>
          </a:p>
        </p:txBody>
      </p:sp>
      <p:sp>
        <p:nvSpPr>
          <p:cNvPr id="18" name="Footer Placeholder 17"/>
          <p:cNvSpPr>
            <a:spLocks noGrp="1"/>
          </p:cNvSpPr>
          <p:nvPr>
            <p:ph type="ftr" sz="quarter" idx="3"/>
          </p:nvPr>
        </p:nvSpPr>
        <p:spPr>
          <a:xfrm>
            <a:off x="6062328" y="6111875"/>
            <a:ext cx="2286000" cy="365125"/>
          </a:xfrm>
          <a:prstGeom prst="rect">
            <a:avLst/>
          </a:prstGeom>
        </p:spPr>
        <p:txBody>
          <a:bodyPr vert="horz" anchor="b"/>
          <a:lstStyle>
            <a:lvl1pPr algn="l" eaLnBrk="1" latinLnBrk="0" hangingPunct="1">
              <a:defRPr kumimoji="0" sz="1000">
                <a:solidFill>
                  <a:schemeClr val="bg2">
                    <a:shade val="50000"/>
                  </a:schemeClr>
                </a:solidFill>
              </a:defRPr>
            </a:lvl1pPr>
            <a:extLst/>
          </a:lstStyle>
          <a:p>
            <a:endParaRPr lang="en-US"/>
          </a:p>
        </p:txBody>
      </p:sp>
      <p:sp>
        <p:nvSpPr>
          <p:cNvPr id="5" name="Slide Number Placeholder 4"/>
          <p:cNvSpPr>
            <a:spLocks noGrp="1"/>
          </p:cNvSpPr>
          <p:nvPr>
            <p:ph type="sldNum" sz="quarter" idx="4"/>
          </p:nvPr>
        </p:nvSpPr>
        <p:spPr>
          <a:xfrm>
            <a:off x="8348328" y="6111875"/>
            <a:ext cx="457200" cy="365125"/>
          </a:xfrm>
          <a:prstGeom prst="rect">
            <a:avLst/>
          </a:prstGeom>
        </p:spPr>
        <p:txBody>
          <a:bodyPr vert="horz" anchor="b"/>
          <a:lstStyle>
            <a:lvl1pPr algn="r" eaLnBrk="1" latinLnBrk="0" hangingPunct="1">
              <a:defRPr kumimoji="0" sz="1000">
                <a:solidFill>
                  <a:schemeClr val="bg2">
                    <a:shade val="50000"/>
                  </a:schemeClr>
                </a:solidFill>
              </a:defRPr>
            </a:lvl1pPr>
            <a:extLst/>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ransition spd="med">
    <p:dissolve/>
  </p:transition>
  <p:txStyles>
    <p:titleStyle>
      <a:lvl1pPr algn="l" rtl="0" eaLnBrk="1" latinLnBrk="0" hangingPunct="1">
        <a:spcBef>
          <a:spcPct val="0"/>
        </a:spcBef>
        <a:buNone/>
        <a:defRPr kumimoji="0" sz="3600" b="1" kern="1200">
          <a:solidFill>
            <a:schemeClr val="accent1">
              <a:tint val="88000"/>
              <a:satMod val="150000"/>
            </a:schemeClr>
          </a:solidFill>
          <a:effectLst>
            <a:outerShdw blurRad="53975" dist="22860" dir="5400000" algn="tl" rotWithShape="0">
              <a:srgbClr val="000000">
                <a:alpha val="55000"/>
              </a:srgbClr>
            </a:outerShdw>
          </a:effectLst>
          <a:latin typeface="+mj-lt"/>
          <a:ea typeface="+mj-ea"/>
          <a:cs typeface="+mj-cs"/>
        </a:defRPr>
      </a:lvl1pPr>
      <a:extLst/>
    </p:titleStyle>
    <p:bodyStyle>
      <a:lvl1pPr marL="265176" indent="-265176" algn="l" rtl="0" eaLnBrk="1" latinLnBrk="0" hangingPunct="1">
        <a:spcBef>
          <a:spcPts val="250"/>
        </a:spcBef>
        <a:buClr>
          <a:schemeClr val="accent1"/>
        </a:buClr>
        <a:buSzPct val="80000"/>
        <a:buFont typeface="Wingdings 2"/>
        <a:buChar char=""/>
        <a:defRPr kumimoji="0" sz="2800" kern="1200">
          <a:solidFill>
            <a:schemeClr val="tx1"/>
          </a:solidFill>
          <a:effectLst/>
          <a:latin typeface="+mn-lt"/>
          <a:ea typeface="+mn-ea"/>
          <a:cs typeface="+mn-cs"/>
        </a:defRPr>
      </a:lvl1pPr>
      <a:lvl2pPr marL="548640" indent="-201168" algn="l" rtl="0" eaLnBrk="1" latinLnBrk="0" hangingPunct="1">
        <a:spcBef>
          <a:spcPts val="250"/>
        </a:spcBef>
        <a:buClr>
          <a:schemeClr val="accent1"/>
        </a:buClr>
        <a:buSzPct val="100000"/>
        <a:buFont typeface="Verdana"/>
        <a:buChar char="◦"/>
        <a:defRPr kumimoji="0" sz="2400" kern="1200">
          <a:solidFill>
            <a:schemeClr val="tx1"/>
          </a:solidFill>
          <a:latin typeface="+mn-lt"/>
          <a:ea typeface="+mn-ea"/>
          <a:cs typeface="+mn-cs"/>
        </a:defRPr>
      </a:lvl2pPr>
      <a:lvl3pPr marL="786384" indent="-182880" algn="l" rtl="0" eaLnBrk="1" latinLnBrk="0" hangingPunct="1">
        <a:spcBef>
          <a:spcPts val="250"/>
        </a:spcBef>
        <a:buClr>
          <a:schemeClr val="accent2">
            <a:tint val="85000"/>
            <a:satMod val="285000"/>
          </a:schemeClr>
        </a:buClr>
        <a:buSzPct val="100000"/>
        <a:buFont typeface="Wingdings 2"/>
        <a:buChar char=""/>
        <a:defRPr kumimoji="0" sz="2200" kern="1200">
          <a:solidFill>
            <a:schemeClr val="tx1"/>
          </a:solidFill>
          <a:latin typeface="+mn-lt"/>
          <a:ea typeface="+mn-ea"/>
          <a:cs typeface="+mn-cs"/>
        </a:defRPr>
      </a:lvl3pPr>
      <a:lvl4pPr marL="1024128" indent="-182880" algn="l" rtl="0" eaLnBrk="1" latinLnBrk="0" hangingPunct="1">
        <a:spcBef>
          <a:spcPts val="230"/>
        </a:spcBef>
        <a:buClr>
          <a:schemeClr val="accent2">
            <a:tint val="85000"/>
            <a:satMod val="285000"/>
          </a:schemeClr>
        </a:buClr>
        <a:buSzPct val="112000"/>
        <a:buFont typeface="Verdana"/>
        <a:buChar char="◦"/>
        <a:defRPr kumimoji="0" sz="1900" kern="1200">
          <a:solidFill>
            <a:schemeClr val="tx1"/>
          </a:solidFill>
          <a:latin typeface="+mn-lt"/>
          <a:ea typeface="+mn-ea"/>
          <a:cs typeface="+mn-cs"/>
        </a:defRPr>
      </a:lvl4pPr>
      <a:lvl5pPr marL="1280160" indent="-182880" algn="l" rtl="0" eaLnBrk="1" latinLnBrk="0" hangingPunct="1">
        <a:spcBef>
          <a:spcPts val="250"/>
        </a:spcBef>
        <a:buClr>
          <a:schemeClr val="accent3">
            <a:tint val="85000"/>
            <a:satMod val="275000"/>
          </a:schemeClr>
        </a:buClr>
        <a:buSzPct val="100000"/>
        <a:buFont typeface="Wingdings 2"/>
        <a:buChar char=""/>
        <a:defRPr kumimoji="0" sz="1800" kern="1200">
          <a:solidFill>
            <a:schemeClr val="tx1"/>
          </a:solidFill>
          <a:latin typeface="+mn-lt"/>
          <a:ea typeface="+mn-ea"/>
          <a:cs typeface="+mn-cs"/>
        </a:defRPr>
      </a:lvl5pPr>
      <a:lvl6pPr marL="1490472" indent="-182880" algn="l" rtl="0" eaLnBrk="1" latinLnBrk="0" hangingPunct="1">
        <a:spcBef>
          <a:spcPts val="250"/>
        </a:spcBef>
        <a:buClr>
          <a:schemeClr val="accent3">
            <a:tint val="85000"/>
            <a:satMod val="275000"/>
          </a:schemeClr>
        </a:buClr>
        <a:buSzPct val="100000"/>
        <a:buFont typeface="Verdana"/>
        <a:buChar char="◦"/>
        <a:defRPr kumimoji="0" sz="1700" kern="1200" baseline="0">
          <a:solidFill>
            <a:schemeClr val="tx1"/>
          </a:solidFill>
          <a:latin typeface="+mn-lt"/>
          <a:ea typeface="+mn-ea"/>
          <a:cs typeface="+mn-cs"/>
        </a:defRPr>
      </a:lvl6pPr>
      <a:lvl7pPr marL="1700784" indent="-182880" algn="l" rtl="0" eaLnBrk="1" latinLnBrk="0" hangingPunct="1">
        <a:spcBef>
          <a:spcPts val="255"/>
        </a:spcBef>
        <a:buClr>
          <a:schemeClr val="accent3">
            <a:tint val="85000"/>
            <a:satMod val="275000"/>
          </a:schemeClr>
        </a:buClr>
        <a:buSzPct val="100000"/>
        <a:buFont typeface="Wingdings 2"/>
        <a:buChar char=""/>
        <a:defRPr kumimoji="0" sz="1500" kern="1200">
          <a:solidFill>
            <a:schemeClr val="tx1"/>
          </a:solidFill>
          <a:latin typeface="+mn-lt"/>
          <a:ea typeface="+mn-ea"/>
          <a:cs typeface="+mn-cs"/>
        </a:defRPr>
      </a:lvl7pPr>
      <a:lvl8pPr marL="1920240" indent="-182880" algn="l" rtl="0" eaLnBrk="1" latinLnBrk="0" hangingPunct="1">
        <a:spcBef>
          <a:spcPts val="257"/>
        </a:spcBef>
        <a:buClr>
          <a:schemeClr val="accent3">
            <a:tint val="85000"/>
            <a:satMod val="275000"/>
          </a:schemeClr>
        </a:buClr>
        <a:buSzPct val="100000"/>
        <a:buFont typeface="Verdana"/>
        <a:buChar char="◦"/>
        <a:defRPr kumimoji="0" sz="1500" kern="1200" baseline="0">
          <a:solidFill>
            <a:schemeClr val="tx1"/>
          </a:solidFill>
          <a:latin typeface="+mn-lt"/>
          <a:ea typeface="+mn-ea"/>
          <a:cs typeface="+mn-cs"/>
        </a:defRPr>
      </a:lvl8pPr>
      <a:lvl9pPr marL="2148840" indent="-182880" algn="l" rtl="0" eaLnBrk="1" latinLnBrk="0" hangingPunct="1">
        <a:spcBef>
          <a:spcPts val="255"/>
        </a:spcBef>
        <a:buClr>
          <a:schemeClr val="accent3">
            <a:tint val="85000"/>
            <a:satMod val="275000"/>
          </a:schemeClr>
        </a:buClr>
        <a:buSzPct val="100000"/>
        <a:buFont typeface="Wingdings 2"/>
        <a:buChar char=""/>
        <a:defRPr kumimoji="0" sz="15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dirty="0" smtClean="0"/>
              <a:t>Module name: LCBB4005 – Global Business Management</a:t>
            </a:r>
            <a:br>
              <a:rPr lang="en-US" dirty="0" smtClean="0"/>
            </a:br>
            <a:r>
              <a:rPr lang="en-US" dirty="0" smtClean="0"/>
              <a:t>Assignment title: Individual project report - </a:t>
            </a:r>
            <a:r>
              <a:rPr lang="en-US" dirty="0" err="1" smtClean="0"/>
              <a:t>Aldi</a:t>
            </a:r>
            <a:r>
              <a:rPr lang="en-US" dirty="0" smtClean="0"/>
              <a:t/>
            </a:r>
            <a:br>
              <a:rPr lang="en-US" dirty="0" smtClean="0"/>
            </a:br>
            <a:r>
              <a:rPr lang="en-US" dirty="0" smtClean="0"/>
              <a:t> </a:t>
            </a:r>
            <a:br>
              <a:rPr lang="en-US" dirty="0" smtClean="0"/>
            </a:br>
            <a:r>
              <a:rPr lang="en-US" dirty="0" smtClean="0"/>
              <a:t> </a:t>
            </a:r>
            <a:br>
              <a:rPr lang="en-US" dirty="0" smtClean="0"/>
            </a:br>
            <a:r>
              <a:rPr lang="en-US" dirty="0" smtClean="0"/>
              <a:t> </a:t>
            </a:r>
            <a:br>
              <a:rPr lang="en-US" dirty="0" smtClean="0"/>
            </a:br>
            <a:r>
              <a:rPr lang="en-US" dirty="0" smtClean="0"/>
              <a:t> </a:t>
            </a:r>
            <a:br>
              <a:rPr lang="en-US" dirty="0" smtClean="0"/>
            </a:br>
            <a:r>
              <a:rPr lang="en-US" dirty="0" smtClean="0"/>
              <a:t> </a:t>
            </a:r>
            <a:br>
              <a:rPr lang="en-US" dirty="0" smtClean="0"/>
            </a:br>
            <a:r>
              <a:rPr lang="en-US" dirty="0" smtClean="0"/>
              <a:t> </a:t>
            </a:r>
            <a:br>
              <a:rPr lang="en-US" dirty="0" smtClean="0"/>
            </a:br>
            <a:r>
              <a:rPr lang="en-US" dirty="0" smtClean="0"/>
              <a:t> </a:t>
            </a:r>
            <a:br>
              <a:rPr lang="en-US" dirty="0" smtClean="0"/>
            </a:br>
            <a:r>
              <a:rPr lang="en-US" dirty="0" smtClean="0"/>
              <a:t> </a:t>
            </a:r>
            <a:br>
              <a:rPr lang="en-US" dirty="0" smtClean="0"/>
            </a:br>
            <a:r>
              <a:rPr lang="en-US" dirty="0" smtClean="0"/>
              <a:t> </a:t>
            </a:r>
            <a:br>
              <a:rPr lang="en-US" dirty="0" smtClean="0"/>
            </a:br>
            <a:r>
              <a:rPr lang="en-US" dirty="0" smtClean="0"/>
              <a:t> </a:t>
            </a:r>
            <a:br>
              <a:rPr lang="en-US" dirty="0" smtClean="0"/>
            </a:br>
            <a:r>
              <a:rPr lang="en-US" dirty="0" smtClean="0"/>
              <a:t> </a:t>
            </a:r>
            <a:br>
              <a:rPr lang="en-US" dirty="0" smtClean="0"/>
            </a:br>
            <a:r>
              <a:rPr lang="en-US" dirty="0" smtClean="0"/>
              <a:t> </a:t>
            </a:r>
            <a:br>
              <a:rPr lang="en-US" dirty="0" smtClean="0"/>
            </a:br>
            <a:r>
              <a:rPr lang="en-US" dirty="0" smtClean="0"/>
              <a:t> </a:t>
            </a:r>
            <a:br>
              <a:rPr lang="en-US" dirty="0" smtClean="0"/>
            </a:br>
            <a:r>
              <a:rPr lang="en-US" dirty="0" smtClean="0"/>
              <a:t> </a:t>
            </a:r>
            <a:br>
              <a:rPr lang="en-US" dirty="0" smtClean="0"/>
            </a:br>
            <a:r>
              <a:rPr lang="en-US" dirty="0" smtClean="0"/>
              <a:t> </a:t>
            </a:r>
            <a:br>
              <a:rPr lang="en-US" dirty="0" smtClean="0"/>
            </a:br>
            <a:r>
              <a:rPr lang="en-US" dirty="0" smtClean="0"/>
              <a:t> </a:t>
            </a:r>
            <a:br>
              <a:rPr lang="en-US" dirty="0" smtClean="0"/>
            </a:br>
            <a:r>
              <a:rPr lang="en-US" dirty="0" smtClean="0"/>
              <a:t> </a:t>
            </a:r>
            <a:br>
              <a:rPr lang="en-US" dirty="0" smtClean="0"/>
            </a:br>
            <a:r>
              <a:rPr lang="en-US" dirty="0" smtClean="0"/>
              <a:t> </a:t>
            </a:r>
            <a:br>
              <a:rPr lang="en-US" dirty="0" smtClean="0"/>
            </a:br>
            <a:r>
              <a:rPr lang="en-US" dirty="0" smtClean="0"/>
              <a:t> </a:t>
            </a:r>
            <a:br>
              <a:rPr lang="en-US" dirty="0" smtClean="0"/>
            </a:br>
            <a:r>
              <a:rPr lang="en-US" dirty="0" smtClean="0"/>
              <a:t/>
            </a:r>
            <a:br>
              <a:rPr lang="en-US" dirty="0" smtClean="0"/>
            </a:br>
            <a:endParaRPr lang="en-US" dirty="0"/>
          </a:p>
        </p:txBody>
      </p:sp>
      <p:sp>
        <p:nvSpPr>
          <p:cNvPr id="3" name="Subtitle 2"/>
          <p:cNvSpPr>
            <a:spLocks noGrp="1"/>
          </p:cNvSpPr>
          <p:nvPr>
            <p:ph type="subTitle" idx="1"/>
          </p:nvPr>
        </p:nvSpPr>
        <p:spPr/>
        <p:txBody>
          <a:bodyPr>
            <a:normAutofit lnSpcReduction="10000"/>
          </a:bodyPr>
          <a:lstStyle/>
          <a:p>
            <a:r>
              <a:rPr lang="en-US" dirty="0" smtClean="0"/>
              <a:t>Module tutor: Samuel </a:t>
            </a:r>
            <a:r>
              <a:rPr lang="en-US" dirty="0" err="1" smtClean="0"/>
              <a:t>Ofori</a:t>
            </a:r>
            <a:r>
              <a:rPr lang="en-US" dirty="0" smtClean="0"/>
              <a:t/>
            </a:r>
            <a:br>
              <a:rPr lang="en-US" dirty="0" smtClean="0"/>
            </a:br>
            <a:r>
              <a:rPr lang="en-US" dirty="0" smtClean="0"/>
              <a:t>Student: </a:t>
            </a:r>
            <a:r>
              <a:rPr lang="en-US" dirty="0" err="1" smtClean="0"/>
              <a:t>Cosmina</a:t>
            </a:r>
            <a:r>
              <a:rPr lang="en-US" dirty="0" smtClean="0"/>
              <a:t> </a:t>
            </a:r>
            <a:r>
              <a:rPr lang="en-US" dirty="0" err="1" smtClean="0"/>
              <a:t>Dragomir</a:t>
            </a:r>
            <a:r>
              <a:rPr lang="en-US" dirty="0" smtClean="0"/>
              <a:t/>
            </a:r>
            <a:br>
              <a:rPr lang="en-US" dirty="0" smtClean="0"/>
            </a:br>
            <a:r>
              <a:rPr lang="en-US" dirty="0" smtClean="0"/>
              <a:t>Student ID: 2130906</a:t>
            </a:r>
            <a:endParaRPr lang="en-US" dirty="0"/>
          </a:p>
        </p:txBody>
      </p:sp>
      <p:sp>
        <p:nvSpPr>
          <p:cNvPr id="4" name="Rectangle 3"/>
          <p:cNvSpPr/>
          <p:nvPr/>
        </p:nvSpPr>
        <p:spPr>
          <a:xfrm>
            <a:off x="685800" y="533400"/>
            <a:ext cx="7972417" cy="1200329"/>
          </a:xfrm>
          <a:prstGeom prst="rect">
            <a:avLst/>
          </a:prstGeom>
          <a:noFill/>
        </p:spPr>
        <p:txBody>
          <a:bodyPr wrap="square" lIns="91440" tIns="45720" rIns="91440" bIns="45720">
            <a:spAutoFit/>
          </a:bodyPr>
          <a:lstStyle/>
          <a:p>
            <a:pPr algn="ctr"/>
            <a:r>
              <a:rPr lang="en-US" sz="2400" b="1" cap="none" spc="0" dirty="0" smtClean="0">
                <a:ln w="18000">
                  <a:solidFill>
                    <a:schemeClr val="accent2">
                      <a:satMod val="140000"/>
                    </a:schemeClr>
                  </a:solidFill>
                  <a:prstDash val="solid"/>
                  <a:miter lim="800000"/>
                </a:ln>
                <a:noFill/>
                <a:effectLst>
                  <a:outerShdw blurRad="25500" dist="23000" dir="7020000" algn="tl">
                    <a:srgbClr val="000000">
                      <a:alpha val="50000"/>
                    </a:srgbClr>
                  </a:outerShdw>
                </a:effectLst>
              </a:rPr>
              <a:t>LCBB 5004 – MANAGING PEOPLE</a:t>
            </a:r>
          </a:p>
          <a:p>
            <a:pPr algn="ctr"/>
            <a:r>
              <a:rPr lang="en-US" sz="2400" b="1" dirty="0" smtClean="0">
                <a:ln w="18000">
                  <a:solidFill>
                    <a:schemeClr val="accent2">
                      <a:satMod val="140000"/>
                    </a:schemeClr>
                  </a:solidFill>
                  <a:prstDash val="solid"/>
                  <a:miter lim="800000"/>
                </a:ln>
                <a:noFill/>
                <a:effectLst>
                  <a:outerShdw blurRad="25500" dist="23000" dir="7020000" algn="tl">
                    <a:srgbClr val="000000">
                      <a:alpha val="50000"/>
                    </a:srgbClr>
                  </a:outerShdw>
                </a:effectLst>
              </a:rPr>
              <a:t>THE ROLE OF A HUMAN RESOURCES PROFESSIONAL</a:t>
            </a:r>
            <a:endParaRPr lang="en-US" sz="2400" b="1" cap="none" spc="0" dirty="0">
              <a:ln w="18000">
                <a:solidFill>
                  <a:schemeClr val="accent2">
                    <a:satMod val="140000"/>
                  </a:schemeClr>
                </a:solidFill>
                <a:prstDash val="solid"/>
                <a:miter lim="800000"/>
              </a:ln>
              <a:noFill/>
              <a:effectLst>
                <a:outerShdw blurRad="25500" dist="23000" dir="7020000" algn="tl">
                  <a:srgbClr val="000000">
                    <a:alpha val="50000"/>
                  </a:srgbClr>
                </a:outerShdw>
              </a:effectLst>
            </a:endParaRPr>
          </a:p>
        </p:txBody>
      </p:sp>
    </p:spTree>
  </p:cSld>
  <p:clrMapOvr>
    <a:masterClrMapping/>
  </p:clrMapOvr>
  <p:transition spd="med">
    <p:dissolv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685800"/>
            <a:ext cx="8183880" cy="1051560"/>
          </a:xfrm>
        </p:spPr>
        <p:txBody>
          <a:bodyPr/>
          <a:lstStyle/>
          <a:p>
            <a:pPr algn="ctr"/>
            <a:r>
              <a:rPr lang="en-US" dirty="0" smtClean="0"/>
              <a:t>Introduction</a:t>
            </a:r>
            <a:endParaRPr lang="en-US" dirty="0"/>
          </a:p>
        </p:txBody>
      </p:sp>
      <p:sp>
        <p:nvSpPr>
          <p:cNvPr id="3" name="Content Placeholder 2"/>
          <p:cNvSpPr>
            <a:spLocks noGrp="1"/>
          </p:cNvSpPr>
          <p:nvPr>
            <p:ph idx="1"/>
          </p:nvPr>
        </p:nvSpPr>
        <p:spPr>
          <a:xfrm>
            <a:off x="457200" y="1981200"/>
            <a:ext cx="8183880" cy="4187952"/>
          </a:xfrm>
        </p:spPr>
        <p:txBody>
          <a:bodyPr>
            <a:normAutofit fontScale="92500"/>
          </a:bodyPr>
          <a:lstStyle/>
          <a:p>
            <a:pPr algn="just">
              <a:buNone/>
            </a:pPr>
            <a:r>
              <a:rPr lang="en-US" dirty="0" smtClean="0"/>
              <a:t>		Businesses of all sizes and in all sectors rely heavily on the department of human resources. </a:t>
            </a:r>
            <a:r>
              <a:rPr lang="en-US" dirty="0" smtClean="0"/>
              <a:t>Experts in this division deal with issues and requirements related to the association's human resources or the company's employers. Whether you want to work in HR or need to hire HR professionals, knowing what HR professionals do every day is helpful. In this article, we will discuss the primary responsibilities of human resources.</a:t>
            </a:r>
            <a:endParaRPr lang="en-US" dirty="0"/>
          </a:p>
        </p:txBody>
      </p:sp>
    </p:spTree>
  </p:cSld>
  <p:clrMapOvr>
    <a:masterClrMapping/>
  </p:clrMapOvr>
  <p:transition spd="med">
    <p:dissolv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685800"/>
            <a:ext cx="8183880" cy="1051560"/>
          </a:xfrm>
        </p:spPr>
        <p:txBody>
          <a:bodyPr/>
          <a:lstStyle/>
          <a:p>
            <a:pPr algn="ctr"/>
            <a:r>
              <a:rPr lang="en-US" dirty="0" smtClean="0"/>
              <a:t>Job responsibilities</a:t>
            </a:r>
            <a:endParaRPr lang="en-US" dirty="0"/>
          </a:p>
        </p:txBody>
      </p:sp>
      <p:sp>
        <p:nvSpPr>
          <p:cNvPr id="3" name="Content Placeholder 2"/>
          <p:cNvSpPr>
            <a:spLocks noGrp="1"/>
          </p:cNvSpPr>
          <p:nvPr>
            <p:ph idx="1"/>
          </p:nvPr>
        </p:nvSpPr>
        <p:spPr>
          <a:xfrm>
            <a:off x="457200" y="1981200"/>
            <a:ext cx="8183880" cy="4187952"/>
          </a:xfrm>
        </p:spPr>
        <p:txBody>
          <a:bodyPr>
            <a:normAutofit fontScale="77500" lnSpcReduction="20000"/>
          </a:bodyPr>
          <a:lstStyle/>
          <a:p>
            <a:pPr algn="just"/>
            <a:r>
              <a:rPr lang="en-US" b="1" i="1" dirty="0" smtClean="0"/>
              <a:t>Recruiting:</a:t>
            </a:r>
            <a:r>
              <a:rPr lang="en-US" dirty="0" smtClean="0"/>
              <a:t> It entails finding people who are qualified to fill open positions within the company and carrying out the necessary screening procedures to consider hiring them.</a:t>
            </a:r>
          </a:p>
          <a:p>
            <a:pPr algn="just"/>
            <a:r>
              <a:rPr lang="en-US" b="1" i="1" dirty="0" smtClean="0"/>
              <a:t>Creating a safe work environment: </a:t>
            </a:r>
            <a:r>
              <a:rPr lang="en-US" dirty="0" smtClean="0"/>
              <a:t>Human resources are responsible for ensuring workplace safety. </a:t>
            </a:r>
            <a:r>
              <a:rPr lang="en-US" dirty="0" smtClean="0"/>
              <a:t>According to </a:t>
            </a:r>
            <a:r>
              <a:rPr lang="en-US" dirty="0" err="1" smtClean="0"/>
              <a:t>Ekuma</a:t>
            </a:r>
            <a:r>
              <a:rPr lang="en-US" dirty="0" smtClean="0"/>
              <a:t> &amp; Smith (2012), HR professionals will support the Occupational Safety and Health Act of 1970 (OSHA) requirement that employers provide a safe working environment for all employees by supervising and carrying out safety training, managing workplace injury logs, and taking care of any worker's compensation requirements that may arise.</a:t>
            </a:r>
            <a:endParaRPr lang="en-US" dirty="0"/>
          </a:p>
        </p:txBody>
      </p:sp>
    </p:spTree>
  </p:cSld>
  <p:clrMapOvr>
    <a:masterClrMapping/>
  </p:clrMapOvr>
  <p:transition spd="med">
    <p:dissolv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3400" y="1143000"/>
            <a:ext cx="8183880" cy="4187952"/>
          </a:xfrm>
        </p:spPr>
        <p:txBody>
          <a:bodyPr>
            <a:normAutofit fontScale="85000" lnSpcReduction="10000"/>
          </a:bodyPr>
          <a:lstStyle/>
          <a:p>
            <a:pPr algn="just">
              <a:buFont typeface="Arial" pitchFamily="34" charset="0"/>
              <a:buChar char="•"/>
            </a:pPr>
            <a:r>
              <a:rPr lang="en-US" b="1" i="1" dirty="0" smtClean="0"/>
              <a:t>Managing relationships with employees: </a:t>
            </a:r>
            <a:r>
              <a:rPr lang="en-US" dirty="0" smtClean="0"/>
              <a:t>The relationships between employees and management are referred to as employee relations, or employer-employee relations. Human resources professionals play a crucial role in building stronger working relationships between managers, supervisors, and employees in unionized workplaces.</a:t>
            </a:r>
            <a:endParaRPr lang="en-US" dirty="0" smtClean="0"/>
          </a:p>
          <a:p>
            <a:pPr algn="just">
              <a:buFont typeface="Arial" pitchFamily="34" charset="0"/>
              <a:buChar char="•"/>
            </a:pPr>
            <a:r>
              <a:rPr lang="en-US" b="1" i="1" dirty="0" smtClean="0"/>
              <a:t>Payroll administration: </a:t>
            </a:r>
            <a:r>
              <a:rPr lang="en-US" dirty="0" smtClean="0"/>
              <a:t>it is the process of paying employees based on how many hours they put in. Many experts in human resources can help a company with payroll administration.</a:t>
            </a:r>
            <a:endParaRPr lang="en-US" dirty="0"/>
          </a:p>
        </p:txBody>
      </p:sp>
    </p:spTree>
  </p:cSld>
  <p:clrMapOvr>
    <a:masterClrMapping/>
  </p:clrMapOvr>
  <p:transition spd="med">
    <p:dissolv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3400" y="1447800"/>
            <a:ext cx="8183880" cy="4187952"/>
          </a:xfrm>
        </p:spPr>
        <p:txBody>
          <a:bodyPr>
            <a:normAutofit fontScale="70000" lnSpcReduction="20000"/>
          </a:bodyPr>
          <a:lstStyle/>
          <a:p>
            <a:pPr algn="just"/>
            <a:r>
              <a:rPr lang="en-US" b="1" i="1" dirty="0" smtClean="0"/>
              <a:t>Overseeing remuneration and support agreement: </a:t>
            </a:r>
            <a:r>
              <a:rPr lang="en-US" dirty="0" smtClean="0"/>
              <a:t>Representatives get remuneration and support agreement in return for the work they perform for an association, and the HR office frequently makes due, directs and endorses those bundles. An HR professional may be able to assist in establishing a company's compensation structure and wage bands for specific roles and positions (</a:t>
            </a:r>
            <a:r>
              <a:rPr lang="en-US" dirty="0" err="1" smtClean="0"/>
              <a:t>Ekuma</a:t>
            </a:r>
            <a:r>
              <a:rPr lang="en-US" dirty="0" smtClean="0"/>
              <a:t> &amp; Smith, 2012).</a:t>
            </a:r>
          </a:p>
          <a:p>
            <a:pPr algn="just"/>
            <a:r>
              <a:rPr lang="en-US" b="1" i="1" dirty="0" smtClean="0"/>
              <a:t>Compliance with labor laws and regulations: </a:t>
            </a:r>
            <a:r>
              <a:rPr lang="en-US" dirty="0" smtClean="0"/>
              <a:t>According to Ulrich &amp; </a:t>
            </a:r>
            <a:r>
              <a:rPr lang="en-US" dirty="0" err="1" smtClean="0"/>
              <a:t>Brockbank</a:t>
            </a:r>
            <a:r>
              <a:rPr lang="en-US" dirty="0" smtClean="0"/>
              <a:t> (2005), human resources is in charge of making certain that the business complies with all other applicable labor laws and regulations as well as providing a secure working environment for employees.</a:t>
            </a:r>
            <a:endParaRPr lang="en-US" dirty="0"/>
          </a:p>
        </p:txBody>
      </p:sp>
    </p:spTree>
  </p:cSld>
  <p:clrMapOvr>
    <a:masterClrMapping/>
  </p:clrMapOvr>
  <p:transition spd="med">
    <p:dissolv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8" name="Picture 4" descr="Infographic of Human Resource Role"/>
          <p:cNvPicPr>
            <a:picLocks noChangeAspect="1" noChangeArrowheads="1"/>
          </p:cNvPicPr>
          <p:nvPr/>
        </p:nvPicPr>
        <p:blipFill>
          <a:blip r:embed="rId2"/>
          <a:srcRect/>
          <a:stretch>
            <a:fillRect/>
          </a:stretch>
        </p:blipFill>
        <p:spPr bwMode="auto">
          <a:xfrm>
            <a:off x="1600200" y="228600"/>
            <a:ext cx="5715000" cy="6400800"/>
          </a:xfrm>
          <a:prstGeom prst="rect">
            <a:avLst/>
          </a:prstGeom>
          <a:noFill/>
        </p:spPr>
      </p:pic>
    </p:spTree>
  </p:cSld>
  <p:clrMapOvr>
    <a:masterClrMapping/>
  </p:clrMapOvr>
  <p:transition spd="med">
    <p:dissolv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890" name="Picture 2" descr="https://image.shutterstock.com/shutterstock/photos/1924332092/display_1500/stock-vector-responsibilities-of-human-resources-infographic-with-step-illustration-1924332092.jpg"/>
          <p:cNvPicPr>
            <a:picLocks noChangeAspect="1" noChangeArrowheads="1"/>
          </p:cNvPicPr>
          <p:nvPr/>
        </p:nvPicPr>
        <p:blipFill>
          <a:blip r:embed="rId2" cstate="print"/>
          <a:srcRect/>
          <a:stretch>
            <a:fillRect/>
          </a:stretch>
        </p:blipFill>
        <p:spPr bwMode="auto">
          <a:xfrm>
            <a:off x="1295400" y="685800"/>
            <a:ext cx="6213475" cy="5334000"/>
          </a:xfrm>
          <a:prstGeom prst="rect">
            <a:avLst/>
          </a:prstGeom>
          <a:noFill/>
        </p:spPr>
      </p:pic>
    </p:spTree>
  </p:cSld>
  <p:clrMapOvr>
    <a:masterClrMapping/>
  </p:clrMapOvr>
  <p:transition spd="med">
    <p:dissolv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685800"/>
            <a:ext cx="8183880" cy="1051560"/>
          </a:xfrm>
        </p:spPr>
        <p:txBody>
          <a:bodyPr/>
          <a:lstStyle/>
          <a:p>
            <a:pPr algn="ctr"/>
            <a:r>
              <a:rPr lang="en-US" dirty="0" smtClean="0"/>
              <a:t>Functional areas</a:t>
            </a:r>
            <a:endParaRPr lang="en-US" dirty="0"/>
          </a:p>
        </p:txBody>
      </p:sp>
      <p:sp>
        <p:nvSpPr>
          <p:cNvPr id="3" name="Content Placeholder 2"/>
          <p:cNvSpPr>
            <a:spLocks noGrp="1"/>
          </p:cNvSpPr>
          <p:nvPr>
            <p:ph idx="1"/>
          </p:nvPr>
        </p:nvSpPr>
        <p:spPr>
          <a:xfrm>
            <a:off x="1066800" y="1828800"/>
            <a:ext cx="6934200" cy="4187952"/>
          </a:xfrm>
        </p:spPr>
        <p:txBody>
          <a:bodyPr/>
          <a:lstStyle/>
          <a:p>
            <a:pPr algn="just"/>
            <a:r>
              <a:rPr lang="en-US" dirty="0" smtClean="0">
                <a:latin typeface="Arial" pitchFamily="34" charset="0"/>
                <a:cs typeface="Arial" pitchFamily="34" charset="0"/>
              </a:rPr>
              <a:t>Employee hiring and retention </a:t>
            </a:r>
            <a:endParaRPr lang="en-US" dirty="0" smtClean="0">
              <a:latin typeface="Arial" pitchFamily="34" charset="0"/>
              <a:cs typeface="Arial" pitchFamily="34" charset="0"/>
            </a:endParaRPr>
          </a:p>
          <a:p>
            <a:pPr algn="just"/>
            <a:r>
              <a:rPr lang="en-US" dirty="0" smtClean="0">
                <a:latin typeface="Arial" pitchFamily="34" charset="0"/>
                <a:cs typeface="Arial" pitchFamily="34" charset="0"/>
              </a:rPr>
              <a:t>Employee </a:t>
            </a:r>
            <a:r>
              <a:rPr lang="en-US" dirty="0" smtClean="0">
                <a:latin typeface="Arial" pitchFamily="34" charset="0"/>
                <a:cs typeface="Arial" pitchFamily="34" charset="0"/>
              </a:rPr>
              <a:t>compensation and benefits </a:t>
            </a:r>
            <a:endParaRPr lang="en-US" dirty="0" smtClean="0">
              <a:latin typeface="Arial" pitchFamily="34" charset="0"/>
              <a:cs typeface="Arial" pitchFamily="34" charset="0"/>
            </a:endParaRPr>
          </a:p>
          <a:p>
            <a:pPr algn="just"/>
            <a:r>
              <a:rPr lang="en-US" dirty="0" smtClean="0">
                <a:latin typeface="Arial" pitchFamily="34" charset="0"/>
                <a:cs typeface="Arial" pitchFamily="34" charset="0"/>
              </a:rPr>
              <a:t>Employee </a:t>
            </a:r>
            <a:r>
              <a:rPr lang="en-US" dirty="0" smtClean="0">
                <a:latin typeface="Arial" pitchFamily="34" charset="0"/>
                <a:cs typeface="Arial" pitchFamily="34" charset="0"/>
              </a:rPr>
              <a:t>relations and human resources compliance </a:t>
            </a:r>
            <a:endParaRPr lang="en-US" dirty="0" smtClean="0">
              <a:latin typeface="Arial" pitchFamily="34" charset="0"/>
              <a:cs typeface="Arial" pitchFamily="34" charset="0"/>
            </a:endParaRPr>
          </a:p>
          <a:p>
            <a:pPr algn="just"/>
            <a:r>
              <a:rPr lang="en-US" dirty="0" smtClean="0">
                <a:latin typeface="Arial" pitchFamily="34" charset="0"/>
                <a:cs typeface="Arial" pitchFamily="34" charset="0"/>
              </a:rPr>
              <a:t>Organizational </a:t>
            </a:r>
            <a:r>
              <a:rPr lang="en-US" dirty="0" smtClean="0">
                <a:latin typeface="Arial" pitchFamily="34" charset="0"/>
                <a:cs typeface="Arial" pitchFamily="34" charset="0"/>
              </a:rPr>
              <a:t>structure, payroll, and information about human resources </a:t>
            </a:r>
            <a:endParaRPr lang="en-US" dirty="0" smtClean="0">
              <a:latin typeface="Arial" pitchFamily="34" charset="0"/>
              <a:cs typeface="Arial" pitchFamily="34" charset="0"/>
            </a:endParaRPr>
          </a:p>
          <a:p>
            <a:pPr algn="just"/>
            <a:r>
              <a:rPr lang="en-US" dirty="0" smtClean="0">
                <a:latin typeface="Arial" pitchFamily="34" charset="0"/>
                <a:cs typeface="Arial" pitchFamily="34" charset="0"/>
              </a:rPr>
              <a:t>Employee </a:t>
            </a:r>
            <a:r>
              <a:rPr lang="en-US" dirty="0" smtClean="0">
                <a:latin typeface="Arial" pitchFamily="34" charset="0"/>
                <a:cs typeface="Arial" pitchFamily="34" charset="0"/>
              </a:rPr>
              <a:t>training and development</a:t>
            </a:r>
            <a:endParaRPr lang="en-US" dirty="0"/>
          </a:p>
        </p:txBody>
      </p:sp>
    </p:spTree>
  </p:cSld>
  <p:clrMapOvr>
    <a:masterClrMapping/>
  </p:clrMapOvr>
  <p:transition spd="med">
    <p:dissolv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s://defininghr.files.wordpress.com/2021/02/image-5.png?w=542"/>
          <p:cNvPicPr>
            <a:picLocks noChangeAspect="1" noChangeArrowheads="1"/>
          </p:cNvPicPr>
          <p:nvPr/>
        </p:nvPicPr>
        <p:blipFill>
          <a:blip r:embed="rId2"/>
          <a:srcRect/>
          <a:stretch>
            <a:fillRect/>
          </a:stretch>
        </p:blipFill>
        <p:spPr bwMode="auto">
          <a:xfrm>
            <a:off x="1828800" y="914400"/>
            <a:ext cx="5162550" cy="4657725"/>
          </a:xfrm>
          <a:prstGeom prst="rect">
            <a:avLst/>
          </a:prstGeom>
          <a:noFill/>
        </p:spPr>
      </p:pic>
    </p:spTree>
  </p:cSld>
  <p:clrMapOvr>
    <a:masterClrMapping/>
  </p:clrMapOvr>
  <p:transition spd="med">
    <p:dissolv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https://defininghr.files.wordpress.com/2021/02/image-7.png?w=624"/>
          <p:cNvPicPr>
            <a:picLocks noChangeAspect="1" noChangeArrowheads="1"/>
          </p:cNvPicPr>
          <p:nvPr/>
        </p:nvPicPr>
        <p:blipFill>
          <a:blip r:embed="rId2"/>
          <a:srcRect/>
          <a:stretch>
            <a:fillRect/>
          </a:stretch>
        </p:blipFill>
        <p:spPr bwMode="auto">
          <a:xfrm>
            <a:off x="1524000" y="1143000"/>
            <a:ext cx="5943600" cy="3590926"/>
          </a:xfrm>
          <a:prstGeom prst="rect">
            <a:avLst/>
          </a:prstGeom>
          <a:noFill/>
        </p:spPr>
      </p:pic>
    </p:spTree>
  </p:cSld>
  <p:clrMapOvr>
    <a:masterClrMapping/>
  </p:clrMapOvr>
  <p:transition spd="med">
    <p:dissolv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685800"/>
            <a:ext cx="8183880" cy="1051560"/>
          </a:xfrm>
        </p:spPr>
        <p:txBody>
          <a:bodyPr/>
          <a:lstStyle/>
          <a:p>
            <a:pPr algn="ctr"/>
            <a:r>
              <a:rPr lang="en-US" dirty="0" smtClean="0"/>
              <a:t>Values</a:t>
            </a:r>
            <a:endParaRPr lang="en-US" dirty="0"/>
          </a:p>
        </p:txBody>
      </p:sp>
      <p:sp>
        <p:nvSpPr>
          <p:cNvPr id="3" name="Content Placeholder 2"/>
          <p:cNvSpPr>
            <a:spLocks noGrp="1"/>
          </p:cNvSpPr>
          <p:nvPr>
            <p:ph idx="1"/>
          </p:nvPr>
        </p:nvSpPr>
        <p:spPr>
          <a:xfrm>
            <a:off x="457200" y="1981200"/>
            <a:ext cx="8183880" cy="4187952"/>
          </a:xfrm>
        </p:spPr>
        <p:txBody>
          <a:bodyPr>
            <a:normAutofit fontScale="77500" lnSpcReduction="20000"/>
          </a:bodyPr>
          <a:lstStyle/>
          <a:p>
            <a:pPr algn="just">
              <a:buNone/>
            </a:pPr>
            <a:r>
              <a:rPr lang="en-US" dirty="0" smtClean="0"/>
              <a:t>		For the HR industry to continue to have a common identity and adhere to industry standards that can serve as a guide for all members of the profession, there must be a sense of shared purpose. Human Resources can build the trust it needs to bring about positive change in the workplace by using this framework of shared values (</a:t>
            </a:r>
            <a:r>
              <a:rPr lang="en-US" dirty="0" err="1" smtClean="0"/>
              <a:t>Rana</a:t>
            </a:r>
            <a:r>
              <a:rPr lang="en-US" dirty="0" smtClean="0"/>
              <a:t> &amp; Sharma, 2019).</a:t>
            </a:r>
          </a:p>
          <a:p>
            <a:pPr algn="just">
              <a:buNone/>
            </a:pPr>
            <a:r>
              <a:rPr lang="en-US" dirty="0" smtClean="0"/>
              <a:t>		Human resources professional should have knowledge of three vital aspects of the HR domain:</a:t>
            </a:r>
          </a:p>
          <a:p>
            <a:pPr marL="514350" indent="-514350" algn="just">
              <a:buAutoNum type="arabicPeriod"/>
            </a:pPr>
            <a:r>
              <a:rPr lang="en-US" dirty="0" smtClean="0"/>
              <a:t>Work matters</a:t>
            </a:r>
          </a:p>
          <a:p>
            <a:pPr marL="514350" indent="-514350" algn="just">
              <a:buAutoNum type="arabicPeriod"/>
            </a:pPr>
            <a:r>
              <a:rPr lang="en-US" dirty="0" smtClean="0"/>
              <a:t>People matter</a:t>
            </a:r>
          </a:p>
          <a:p>
            <a:pPr marL="514350" indent="-514350" algn="just">
              <a:buAutoNum type="arabicPeriod"/>
            </a:pPr>
            <a:r>
              <a:rPr lang="en-US" dirty="0" smtClean="0"/>
              <a:t>Professionalism matters.</a:t>
            </a:r>
            <a:endParaRPr lang="en-US" dirty="0"/>
          </a:p>
        </p:txBody>
      </p:sp>
    </p:spTree>
  </p:cSld>
  <p:clrMapOvr>
    <a:masterClrMapping/>
  </p:clrMapOvr>
  <p:transition spd="med">
    <p:dissolv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685800"/>
            <a:ext cx="8183880" cy="1051560"/>
          </a:xfrm>
        </p:spPr>
        <p:txBody>
          <a:bodyPr>
            <a:normAutofit fontScale="90000"/>
          </a:bodyPr>
          <a:lstStyle/>
          <a:p>
            <a:pPr algn="ctr"/>
            <a:r>
              <a:rPr lang="en-US" dirty="0" smtClean="0"/>
              <a:t>Relationship between employer and employee</a:t>
            </a:r>
            <a:endParaRPr lang="en-US" dirty="0"/>
          </a:p>
        </p:txBody>
      </p:sp>
      <p:sp>
        <p:nvSpPr>
          <p:cNvPr id="3" name="Content Placeholder 2"/>
          <p:cNvSpPr>
            <a:spLocks noGrp="1"/>
          </p:cNvSpPr>
          <p:nvPr>
            <p:ph idx="1"/>
          </p:nvPr>
        </p:nvSpPr>
        <p:spPr>
          <a:xfrm>
            <a:off x="457200" y="1981200"/>
            <a:ext cx="8183880" cy="4187952"/>
          </a:xfrm>
        </p:spPr>
        <p:txBody>
          <a:bodyPr>
            <a:normAutofit fontScale="77500" lnSpcReduction="20000"/>
          </a:bodyPr>
          <a:lstStyle/>
          <a:p>
            <a:pPr algn="just">
              <a:buNone/>
            </a:pPr>
            <a:r>
              <a:rPr lang="en-US" dirty="0" smtClean="0"/>
              <a:t>		Relationships between employers and employees are referred to as employer-employee relations.</a:t>
            </a:r>
          </a:p>
          <a:p>
            <a:pPr algn="just">
              <a:buNone/>
            </a:pPr>
            <a:r>
              <a:rPr lang="en-US" dirty="0" smtClean="0"/>
              <a:t>		As per Dale Yoder, the term business representative relations alludes to the entire field of connections among individuals, human relationship that exist on account of the important cooperation of people in the work cycle of current industry.</a:t>
            </a:r>
          </a:p>
          <a:p>
            <a:pPr algn="just">
              <a:buNone/>
            </a:pPr>
            <a:r>
              <a:rPr lang="en-US" dirty="0" smtClean="0"/>
              <a:t>		In order to have a faster rate of growth for the business unit, it is important to recognize the development of harmonious relationships between employers and employees as an essential component of management functions. Relationship management is not an easy task. It has evolved into one of modern industrial society's most delicate and difficult issues.</a:t>
            </a:r>
            <a:endParaRPr lang="en-US" dirty="0"/>
          </a:p>
        </p:txBody>
      </p:sp>
    </p:spTree>
  </p:cSld>
  <p:clrMapOvr>
    <a:masterClrMapping/>
  </p:clrMapOvr>
  <p:transition spd="med">
    <p:dissolv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685800"/>
            <a:ext cx="8183880" cy="1051560"/>
          </a:xfrm>
        </p:spPr>
        <p:txBody>
          <a:bodyPr>
            <a:normAutofit fontScale="90000"/>
          </a:bodyPr>
          <a:lstStyle/>
          <a:p>
            <a:pPr algn="ctr"/>
            <a:r>
              <a:rPr lang="en-US" dirty="0" smtClean="0"/>
              <a:t>Factors that influence the relationship employee-employer</a:t>
            </a:r>
            <a:endParaRPr lang="en-US" dirty="0"/>
          </a:p>
        </p:txBody>
      </p:sp>
      <p:sp>
        <p:nvSpPr>
          <p:cNvPr id="3" name="Content Placeholder 2"/>
          <p:cNvSpPr>
            <a:spLocks noGrp="1"/>
          </p:cNvSpPr>
          <p:nvPr>
            <p:ph idx="1"/>
          </p:nvPr>
        </p:nvSpPr>
        <p:spPr>
          <a:xfrm>
            <a:off x="457200" y="1981200"/>
            <a:ext cx="8183880" cy="4187952"/>
          </a:xfrm>
        </p:spPr>
        <p:txBody>
          <a:bodyPr>
            <a:normAutofit fontScale="62500" lnSpcReduction="20000"/>
          </a:bodyPr>
          <a:lstStyle/>
          <a:p>
            <a:pPr algn="just"/>
            <a:r>
              <a:rPr lang="en-US" dirty="0" smtClean="0"/>
              <a:t>Economic: Poor working conditions and low wages are the primary contributors to the unhealthy relationships that exist between management and employees.</a:t>
            </a:r>
          </a:p>
          <a:p>
            <a:pPr algn="just"/>
            <a:r>
              <a:rPr lang="en-US" dirty="0" err="1" smtClean="0"/>
              <a:t>Organisational</a:t>
            </a:r>
            <a:r>
              <a:rPr lang="en-US" dirty="0" smtClean="0"/>
              <a:t> issues: Poor working relationships between industry employers and employees can be attributed to a number of organizational factors, </a:t>
            </a:r>
            <a:r>
              <a:rPr lang="en-US" dirty="0" smtClean="0"/>
              <a:t>including a broken communication system, a weaker command and control structure, a lack of recognition for unions, unfair practices, and breaking labor laws, collective bargaining agreements, and standing orders (Edwards &amp; Bennett, 1987).</a:t>
            </a:r>
            <a:endParaRPr lang="en-US" dirty="0" smtClean="0"/>
          </a:p>
          <a:p>
            <a:pPr algn="just"/>
            <a:r>
              <a:rPr lang="en-US" dirty="0" smtClean="0"/>
              <a:t>Social problems: Workers in these mechanized factories have lost their sense of pride and job satisfaction as a result of the mechanization of their workplaces. Relations between employers and employees have worsened as a result of tensions and conflicts brought on by the breakdown of the joint family system and growing intolerance (Ulrich et al, 2013).</a:t>
            </a:r>
          </a:p>
          <a:p>
            <a:endParaRPr lang="en-US" dirty="0"/>
          </a:p>
        </p:txBody>
      </p:sp>
    </p:spTree>
  </p:cSld>
  <p:clrMapOvr>
    <a:masterClrMapping/>
  </p:clrMapOvr>
  <p:transition spd="med">
    <p:dissolv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981200"/>
            <a:ext cx="8183880" cy="4187952"/>
          </a:xfrm>
        </p:spPr>
        <p:txBody>
          <a:bodyPr>
            <a:normAutofit fontScale="77500" lnSpcReduction="20000"/>
          </a:bodyPr>
          <a:lstStyle/>
          <a:p>
            <a:pPr algn="just"/>
            <a:r>
              <a:rPr lang="en-US" dirty="0" smtClean="0"/>
              <a:t>Psychological Reasons: </a:t>
            </a:r>
            <a:r>
              <a:rPr lang="en-US" dirty="0" smtClean="0"/>
              <a:t>p</a:t>
            </a:r>
            <a:r>
              <a:rPr lang="en-US" dirty="0" smtClean="0"/>
              <a:t>sychological </a:t>
            </a:r>
            <a:r>
              <a:rPr lang="en-US" dirty="0" smtClean="0"/>
              <a:t>factors </a:t>
            </a:r>
            <a:r>
              <a:rPr lang="en-US" dirty="0" smtClean="0"/>
              <a:t>that </a:t>
            </a:r>
            <a:r>
              <a:rPr lang="en-US" dirty="0" smtClean="0"/>
              <a:t>contribute to unsatisfactory relationships between employers and employees include a lack of job security, a negative organizational culture, a lack of recognition of merit and performance, authoritative management, and poor interpersonal relationships (Mathis &amp; Jackson, 1997).</a:t>
            </a:r>
            <a:endParaRPr lang="en-US" dirty="0" smtClean="0"/>
          </a:p>
          <a:p>
            <a:pPr algn="just"/>
            <a:r>
              <a:rPr lang="en-US" dirty="0" smtClean="0"/>
              <a:t>Political Motives: Poor relationships between employers and employees can be attributed in large part to a wide range of political issues. Some of them can be traced back to the highly political nature of trade unions, the proliferation of multiple unions, and the emergence of competition among these unions, all of which have weakened their bargaining power.</a:t>
            </a:r>
            <a:endParaRPr lang="en-US" dirty="0"/>
          </a:p>
        </p:txBody>
      </p:sp>
    </p:spTree>
  </p:cSld>
  <p:clrMapOvr>
    <a:masterClrMapping/>
  </p:clrMapOvr>
  <p:transition spd="med">
    <p:dissolv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685800"/>
            <a:ext cx="8183880" cy="1051560"/>
          </a:xfrm>
        </p:spPr>
        <p:txBody>
          <a:bodyPr/>
          <a:lstStyle/>
          <a:p>
            <a:pPr algn="ctr"/>
            <a:r>
              <a:rPr lang="en-US" dirty="0" smtClean="0"/>
              <a:t>Conclusion</a:t>
            </a:r>
            <a:endParaRPr lang="en-US" dirty="0"/>
          </a:p>
        </p:txBody>
      </p:sp>
      <p:sp>
        <p:nvSpPr>
          <p:cNvPr id="3" name="Content Placeholder 2"/>
          <p:cNvSpPr>
            <a:spLocks noGrp="1"/>
          </p:cNvSpPr>
          <p:nvPr>
            <p:ph idx="1"/>
          </p:nvPr>
        </p:nvSpPr>
        <p:spPr>
          <a:xfrm>
            <a:off x="457200" y="1981200"/>
            <a:ext cx="8183880" cy="4187952"/>
          </a:xfrm>
        </p:spPr>
        <p:txBody>
          <a:bodyPr>
            <a:normAutofit fontScale="92500"/>
          </a:bodyPr>
          <a:lstStyle/>
          <a:p>
            <a:pPr algn="just">
              <a:buNone/>
            </a:pPr>
            <a:r>
              <a:rPr lang="en-US" dirty="0" smtClean="0"/>
              <a:t>		The work connection between the business and representative can frequently be dynamic. </a:t>
            </a:r>
            <a:r>
              <a:rPr lang="en-US" dirty="0" smtClean="0"/>
              <a:t>There are numerous internal and external factors that influence the employment relationship. The environment in which we operate is constantly changing. In order to cultivate productive employee engagement, the leadership and HR teams need to be aware of the variables that have the potential to influence the relationship.</a:t>
            </a:r>
            <a:endParaRPr lang="en-US" dirty="0"/>
          </a:p>
        </p:txBody>
      </p:sp>
    </p:spTree>
  </p:cSld>
  <p:clrMapOvr>
    <a:masterClrMapping/>
  </p:clrMapOvr>
  <p:transition spd="med">
    <p:dissolv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685800"/>
            <a:ext cx="8183880" cy="1051560"/>
          </a:xfrm>
        </p:spPr>
        <p:txBody>
          <a:bodyPr/>
          <a:lstStyle/>
          <a:p>
            <a:pPr algn="ctr"/>
            <a:r>
              <a:rPr lang="en-US" dirty="0" smtClean="0"/>
              <a:t>References</a:t>
            </a:r>
            <a:endParaRPr lang="en-US" dirty="0"/>
          </a:p>
        </p:txBody>
      </p:sp>
      <p:pic>
        <p:nvPicPr>
          <p:cNvPr id="1026" name="Picture 2"/>
          <p:cNvPicPr>
            <a:picLocks noChangeAspect="1" noChangeArrowheads="1"/>
          </p:cNvPicPr>
          <p:nvPr/>
        </p:nvPicPr>
        <p:blipFill>
          <a:blip r:embed="rId2"/>
          <a:srcRect/>
          <a:stretch>
            <a:fillRect/>
          </a:stretch>
        </p:blipFill>
        <p:spPr bwMode="auto">
          <a:xfrm>
            <a:off x="457201" y="1905001"/>
            <a:ext cx="8229600" cy="3886200"/>
          </a:xfrm>
          <a:prstGeom prst="rect">
            <a:avLst/>
          </a:prstGeom>
          <a:noFill/>
          <a:ln w="9525">
            <a:noFill/>
            <a:miter lim="800000"/>
            <a:headEnd/>
            <a:tailEnd/>
          </a:ln>
          <a:effectLst/>
        </p:spPr>
      </p:pic>
    </p:spTree>
  </p:cSld>
  <p:clrMapOvr>
    <a:masterClrMapping/>
  </p:clrMapOvr>
  <p:transition spd="med">
    <p:dissolve/>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spect">
  <a:themeElements>
    <a:clrScheme name="Aspec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Aspect">
      <a:maj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majorFont>
      <a:min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minorFont>
    </a:fontScheme>
    <a:fmtScheme name="Aspect">
      <a:fillStyleLst>
        <a:solidFill>
          <a:schemeClr val="phClr"/>
        </a:solidFill>
        <a:gradFill rotWithShape="1">
          <a:gsLst>
            <a:gs pos="0">
              <a:schemeClr val="phClr">
                <a:tint val="65000"/>
                <a:satMod val="270000"/>
              </a:schemeClr>
            </a:gs>
            <a:gs pos="25000">
              <a:schemeClr val="phClr">
                <a:tint val="60000"/>
                <a:satMod val="300000"/>
              </a:schemeClr>
            </a:gs>
            <a:gs pos="100000">
              <a:schemeClr val="phClr">
                <a:tint val="29000"/>
                <a:satMod val="400000"/>
              </a:schemeClr>
            </a:gs>
          </a:gsLst>
          <a:lin ang="16200000" scaled="1"/>
        </a:gradFill>
        <a:gradFill rotWithShape="1">
          <a:gsLst>
            <a:gs pos="0">
              <a:schemeClr val="phClr">
                <a:shade val="45000"/>
                <a:satMod val="155000"/>
              </a:schemeClr>
            </a:gs>
            <a:gs pos="60000">
              <a:schemeClr val="phClr">
                <a:shade val="95000"/>
                <a:satMod val="150000"/>
              </a:schemeClr>
            </a:gs>
            <a:gs pos="100000">
              <a:schemeClr val="phClr">
                <a:tint val="87000"/>
                <a:satMod val="250000"/>
              </a:schemeClr>
            </a:gs>
          </a:gsLst>
          <a:lin ang="16200000" scaled="0"/>
        </a:gradFill>
      </a:fillStyleLst>
      <a:lnStyleLst>
        <a:ln w="9525" cap="flat" cmpd="sng" algn="ctr">
          <a:solidFill>
            <a:schemeClr val="phClr">
              <a:satMod val="150000"/>
            </a:schemeClr>
          </a:solidFill>
          <a:prstDash val="solid"/>
        </a:ln>
        <a:ln w="42500" cap="flat" cmpd="sng" algn="ctr">
          <a:solidFill>
            <a:schemeClr val="phClr"/>
          </a:solidFill>
          <a:prstDash val="solid"/>
        </a:ln>
        <a:ln w="38100" cap="flat" cmpd="sng" algn="ctr">
          <a:solidFill>
            <a:schemeClr val="phClr"/>
          </a:solidFill>
          <a:prstDash val="solid"/>
        </a:ln>
      </a:lnStyleLst>
      <a:effectStyleLst>
        <a:effectStyle>
          <a:effectLst>
            <a:outerShdw blurRad="65500" dist="38100" dir="5400000" rotWithShape="0">
              <a:srgbClr val="000000">
                <a:alpha val="40000"/>
              </a:srgbClr>
            </a:outerShdw>
          </a:effectLst>
        </a:effectStyle>
        <a:effectStyle>
          <a:effectLst>
            <a:outerShdw blurRad="65500" dist="38100" dir="5400000" rotWithShape="0">
              <a:srgbClr val="000000">
                <a:alpha val="40000"/>
              </a:srgbClr>
            </a:outerShdw>
          </a:effectLst>
        </a:effectStyle>
        <a:effectStyle>
          <a:effectLst>
            <a:outerShdw blurRad="65500" dist="38100" dir="5400000" rotWithShape="0">
              <a:srgbClr val="000000">
                <a:alpha val="40000"/>
              </a:srgbClr>
            </a:outerShdw>
          </a:effectLst>
          <a:scene3d>
            <a:camera prst="orthographicFront" fov="0">
              <a:rot lat="0" lon="0" rev="0"/>
            </a:camera>
            <a:lightRig rig="contrasting" dir="t">
              <a:rot lat="0" lon="0" rev="12000000"/>
            </a:lightRig>
          </a:scene3d>
          <a:sp3d prstMaterial="powder">
            <a:bevelT h="50800"/>
          </a:sp3d>
        </a:effectStyle>
      </a:effectStyleLst>
      <a:bgFillStyleLst>
        <a:solidFill>
          <a:schemeClr val="phClr"/>
        </a:solidFill>
        <a:gradFill rotWithShape="1">
          <a:gsLst>
            <a:gs pos="0">
              <a:schemeClr val="phClr">
                <a:shade val="35000"/>
                <a:satMod val="150000"/>
              </a:schemeClr>
            </a:gs>
            <a:gs pos="45000">
              <a:schemeClr val="phClr">
                <a:shade val="68000"/>
                <a:satMod val="155000"/>
              </a:schemeClr>
            </a:gs>
            <a:gs pos="100000">
              <a:schemeClr val="phClr">
                <a:tint val="70000"/>
                <a:satMod val="175000"/>
              </a:schemeClr>
            </a:gs>
          </a:gsLst>
          <a:lin ang="16200000" scaled="0"/>
        </a:gradFill>
        <a:blipFill>
          <a:blip xmlns:r="http://schemas.openxmlformats.org/officeDocument/2006/relationships" r:embed="rId1">
            <a:duotone>
              <a:schemeClr val="phClr">
                <a:shade val="800"/>
                <a:satMod val="150000"/>
              </a:schemeClr>
              <a:schemeClr val="phClr">
                <a:tint val="80000"/>
                <a:satMod val="150000"/>
              </a:schemeClr>
            </a:duotone>
          </a:blip>
          <a:tile tx="0" ty="0" sx="75000" sy="7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Aspect</Template>
  <TotalTime>39</TotalTime>
  <Words>622</Words>
  <Application>Microsoft Office PowerPoint</Application>
  <PresentationFormat>On-screen Show (4:3)</PresentationFormat>
  <Paragraphs>38</Paragraphs>
  <Slides>16</Slides>
  <Notes>0</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Aspect</vt:lpstr>
      <vt:lpstr>Module name: LCBB4005 – Global Business Management Assignment title: Individual project report - Aldi                                        </vt:lpstr>
      <vt:lpstr>Introduction</vt:lpstr>
      <vt:lpstr>Job responsibilities</vt:lpstr>
      <vt:lpstr>Slide 4</vt:lpstr>
      <vt:lpstr>Slide 5</vt:lpstr>
      <vt:lpstr>Slide 6</vt:lpstr>
      <vt:lpstr>Slide 7</vt:lpstr>
      <vt:lpstr>Functional areas</vt:lpstr>
      <vt:lpstr>Slide 9</vt:lpstr>
      <vt:lpstr>Slide 10</vt:lpstr>
      <vt:lpstr>Values</vt:lpstr>
      <vt:lpstr>Relationship between employer and employee</vt:lpstr>
      <vt:lpstr>Factors that influence the relationship employee-employer</vt:lpstr>
      <vt:lpstr>Slide 14</vt:lpstr>
      <vt:lpstr>Conclusion</vt:lpstr>
      <vt:lpstr>References</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name: LCBB4005 – Global Business Management Assignment title: Individual project report - Aldi                                        </dc:title>
  <dc:creator>Diana Cutova</dc:creator>
  <cp:lastModifiedBy>Mihaela Mogos</cp:lastModifiedBy>
  <cp:revision>8</cp:revision>
  <dcterms:created xsi:type="dcterms:W3CDTF">2006-08-16T00:00:00Z</dcterms:created>
  <dcterms:modified xsi:type="dcterms:W3CDTF">2023-06-25T00:29:56Z</dcterms:modified>
</cp:coreProperties>
</file>