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6" r:id="rId2"/>
    <p:sldId id="257" r:id="rId3"/>
    <p:sldId id="258" r:id="rId4"/>
    <p:sldId id="270" r:id="rId5"/>
    <p:sldId id="259" r:id="rId6"/>
    <p:sldId id="262" r:id="rId7"/>
    <p:sldId id="263" r:id="rId8"/>
    <p:sldId id="260" r:id="rId9"/>
    <p:sldId id="264" r:id="rId10"/>
    <p:sldId id="265" r:id="rId11"/>
    <p:sldId id="266" r:id="rId12"/>
    <p:sldId id="267" r:id="rId13"/>
    <p:sldId id="268" r:id="rId14"/>
    <p:sldId id="271" r:id="rId15"/>
    <p:sldId id="261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638"/>
    <p:restoredTop sz="94687"/>
  </p:normalViewPr>
  <p:slideViewPr>
    <p:cSldViewPr snapToGrid="0">
      <p:cViewPr varScale="1">
        <p:scale>
          <a:sx n="98" d="100"/>
          <a:sy n="98" d="100"/>
        </p:scale>
        <p:origin x="192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B86247-E541-4C24-BC6A-D1C5D9E6266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178187-D7A4-49C3-AE03-97191A60A99C}">
      <dgm:prSet/>
      <dgm:spPr/>
      <dgm:t>
        <a:bodyPr/>
        <a:lstStyle/>
        <a:p>
          <a:r>
            <a:rPr lang="en-US"/>
            <a:t>Builds trust and a connection with the public  </a:t>
          </a:r>
        </a:p>
      </dgm:t>
    </dgm:pt>
    <dgm:pt modelId="{526572BE-352F-4A2F-8936-01C6ED0670CB}" type="parTrans" cxnId="{D2CC6784-7BED-4427-8F27-4F8A6F70EE0A}">
      <dgm:prSet/>
      <dgm:spPr/>
      <dgm:t>
        <a:bodyPr/>
        <a:lstStyle/>
        <a:p>
          <a:endParaRPr lang="en-US"/>
        </a:p>
      </dgm:t>
    </dgm:pt>
    <dgm:pt modelId="{A6894782-DAE5-454B-B786-A85F2AC14A24}" type="sibTrans" cxnId="{D2CC6784-7BED-4427-8F27-4F8A6F70EE0A}">
      <dgm:prSet/>
      <dgm:spPr/>
      <dgm:t>
        <a:bodyPr/>
        <a:lstStyle/>
        <a:p>
          <a:endParaRPr lang="en-US"/>
        </a:p>
      </dgm:t>
    </dgm:pt>
    <dgm:pt modelId="{722125E1-C5B2-46D1-84A7-CFA7465E9462}">
      <dgm:prSet/>
      <dgm:spPr/>
      <dgm:t>
        <a:bodyPr/>
        <a:lstStyle/>
        <a:p>
          <a:r>
            <a:rPr lang="en-US"/>
            <a:t>Information past to the public quickly </a:t>
          </a:r>
        </a:p>
      </dgm:t>
    </dgm:pt>
    <dgm:pt modelId="{63861EE0-4E88-4B9A-BA96-26DE1209493B}" type="parTrans" cxnId="{B65E5F4A-44E7-4B6C-BA2F-7A857CC8C7B3}">
      <dgm:prSet/>
      <dgm:spPr/>
      <dgm:t>
        <a:bodyPr/>
        <a:lstStyle/>
        <a:p>
          <a:endParaRPr lang="en-US"/>
        </a:p>
      </dgm:t>
    </dgm:pt>
    <dgm:pt modelId="{75203D48-38DA-4690-A2F5-401DFAE78FD3}" type="sibTrans" cxnId="{B65E5F4A-44E7-4B6C-BA2F-7A857CC8C7B3}">
      <dgm:prSet/>
      <dgm:spPr/>
      <dgm:t>
        <a:bodyPr/>
        <a:lstStyle/>
        <a:p>
          <a:endParaRPr lang="en-US"/>
        </a:p>
      </dgm:t>
    </dgm:pt>
    <dgm:pt modelId="{A722A66A-2286-40D3-AD5D-7C47A42C4B80}">
      <dgm:prSet/>
      <dgm:spPr/>
      <dgm:t>
        <a:bodyPr/>
        <a:lstStyle/>
        <a:p>
          <a:r>
            <a:rPr lang="en-US"/>
            <a:t>Public can be anonymous</a:t>
          </a:r>
        </a:p>
      </dgm:t>
    </dgm:pt>
    <dgm:pt modelId="{9F2D78E3-57ED-4996-B376-FF902400AAF4}" type="parTrans" cxnId="{3FE112C8-C896-462C-A1CD-8B07CD01FCD3}">
      <dgm:prSet/>
      <dgm:spPr/>
      <dgm:t>
        <a:bodyPr/>
        <a:lstStyle/>
        <a:p>
          <a:endParaRPr lang="en-US"/>
        </a:p>
      </dgm:t>
    </dgm:pt>
    <dgm:pt modelId="{7979918C-E8A9-45B0-BA63-08F7617B45DB}" type="sibTrans" cxnId="{3FE112C8-C896-462C-A1CD-8B07CD01FCD3}">
      <dgm:prSet/>
      <dgm:spPr/>
      <dgm:t>
        <a:bodyPr/>
        <a:lstStyle/>
        <a:p>
          <a:endParaRPr lang="en-US"/>
        </a:p>
      </dgm:t>
    </dgm:pt>
    <dgm:pt modelId="{148F7237-E6CA-4D26-84E7-A1CB845E6A53}">
      <dgm:prSet/>
      <dgm:spPr/>
      <dgm:t>
        <a:bodyPr/>
        <a:lstStyle/>
        <a:p>
          <a:r>
            <a:rPr lang="en-US"/>
            <a:t>Engaging with the public </a:t>
          </a:r>
        </a:p>
      </dgm:t>
    </dgm:pt>
    <dgm:pt modelId="{43405268-BFE4-4252-98A1-6F1970A3806F}" type="parTrans" cxnId="{B3798CE9-E9C1-4AF2-BDE1-6B1E65EEA158}">
      <dgm:prSet/>
      <dgm:spPr/>
      <dgm:t>
        <a:bodyPr/>
        <a:lstStyle/>
        <a:p>
          <a:endParaRPr lang="en-US"/>
        </a:p>
      </dgm:t>
    </dgm:pt>
    <dgm:pt modelId="{47204903-2B92-466D-A570-2D52FC167491}" type="sibTrans" cxnId="{B3798CE9-E9C1-4AF2-BDE1-6B1E65EEA158}">
      <dgm:prSet/>
      <dgm:spPr/>
      <dgm:t>
        <a:bodyPr/>
        <a:lstStyle/>
        <a:p>
          <a:endParaRPr lang="en-US"/>
        </a:p>
      </dgm:t>
    </dgm:pt>
    <dgm:pt modelId="{556957D5-F630-40E9-BD4E-2A38A4A70777}">
      <dgm:prSet/>
      <dgm:spPr/>
      <dgm:t>
        <a:bodyPr/>
        <a:lstStyle/>
        <a:p>
          <a:r>
            <a:rPr lang="en-US" dirty="0"/>
            <a:t>Young people reach out to the police more through social media (London Assembly, 2013). </a:t>
          </a:r>
        </a:p>
      </dgm:t>
    </dgm:pt>
    <dgm:pt modelId="{ED5F0D12-3388-471B-BBD0-E9BBFCEDA6E6}" type="parTrans" cxnId="{C7485F5E-6E65-43BF-94A5-70069652F4CF}">
      <dgm:prSet/>
      <dgm:spPr/>
      <dgm:t>
        <a:bodyPr/>
        <a:lstStyle/>
        <a:p>
          <a:endParaRPr lang="en-US"/>
        </a:p>
      </dgm:t>
    </dgm:pt>
    <dgm:pt modelId="{354E9D57-A3D1-4911-9FAA-04A5BF9ADB7E}" type="sibTrans" cxnId="{C7485F5E-6E65-43BF-94A5-70069652F4CF}">
      <dgm:prSet/>
      <dgm:spPr/>
      <dgm:t>
        <a:bodyPr/>
        <a:lstStyle/>
        <a:p>
          <a:endParaRPr lang="en-US"/>
        </a:p>
      </dgm:t>
    </dgm:pt>
    <dgm:pt modelId="{92151FC1-84E6-224D-9350-CB516B0F9554}" type="pres">
      <dgm:prSet presAssocID="{CEB86247-E541-4C24-BC6A-D1C5D9E6266E}" presName="outerComposite" presStyleCnt="0">
        <dgm:presLayoutVars>
          <dgm:chMax val="5"/>
          <dgm:dir/>
          <dgm:resizeHandles val="exact"/>
        </dgm:presLayoutVars>
      </dgm:prSet>
      <dgm:spPr/>
    </dgm:pt>
    <dgm:pt modelId="{99F8F60C-9DB1-8D4F-BC91-F0C71F5290C5}" type="pres">
      <dgm:prSet presAssocID="{CEB86247-E541-4C24-BC6A-D1C5D9E6266E}" presName="dummyMaxCanvas" presStyleCnt="0">
        <dgm:presLayoutVars/>
      </dgm:prSet>
      <dgm:spPr/>
    </dgm:pt>
    <dgm:pt modelId="{8E19D933-E0A5-C848-A896-94000634BC8C}" type="pres">
      <dgm:prSet presAssocID="{CEB86247-E541-4C24-BC6A-D1C5D9E6266E}" presName="FiveNodes_1" presStyleLbl="node1" presStyleIdx="0" presStyleCnt="5">
        <dgm:presLayoutVars>
          <dgm:bulletEnabled val="1"/>
        </dgm:presLayoutVars>
      </dgm:prSet>
      <dgm:spPr/>
    </dgm:pt>
    <dgm:pt modelId="{8D28BBF4-AAA6-2844-9CBA-7BB9E187C063}" type="pres">
      <dgm:prSet presAssocID="{CEB86247-E541-4C24-BC6A-D1C5D9E6266E}" presName="FiveNodes_2" presStyleLbl="node1" presStyleIdx="1" presStyleCnt="5">
        <dgm:presLayoutVars>
          <dgm:bulletEnabled val="1"/>
        </dgm:presLayoutVars>
      </dgm:prSet>
      <dgm:spPr/>
    </dgm:pt>
    <dgm:pt modelId="{A52B274C-7314-E744-A5BB-F73D4A8D47EE}" type="pres">
      <dgm:prSet presAssocID="{CEB86247-E541-4C24-BC6A-D1C5D9E6266E}" presName="FiveNodes_3" presStyleLbl="node1" presStyleIdx="2" presStyleCnt="5">
        <dgm:presLayoutVars>
          <dgm:bulletEnabled val="1"/>
        </dgm:presLayoutVars>
      </dgm:prSet>
      <dgm:spPr/>
    </dgm:pt>
    <dgm:pt modelId="{9CF7E894-46E0-884C-B27A-54013948F2ED}" type="pres">
      <dgm:prSet presAssocID="{CEB86247-E541-4C24-BC6A-D1C5D9E6266E}" presName="FiveNodes_4" presStyleLbl="node1" presStyleIdx="3" presStyleCnt="5">
        <dgm:presLayoutVars>
          <dgm:bulletEnabled val="1"/>
        </dgm:presLayoutVars>
      </dgm:prSet>
      <dgm:spPr/>
    </dgm:pt>
    <dgm:pt modelId="{797E5EC0-4D9F-9A43-AC65-9D60136284C6}" type="pres">
      <dgm:prSet presAssocID="{CEB86247-E541-4C24-BC6A-D1C5D9E6266E}" presName="FiveNodes_5" presStyleLbl="node1" presStyleIdx="4" presStyleCnt="5">
        <dgm:presLayoutVars>
          <dgm:bulletEnabled val="1"/>
        </dgm:presLayoutVars>
      </dgm:prSet>
      <dgm:spPr/>
    </dgm:pt>
    <dgm:pt modelId="{0B27E596-2C5B-914D-A5F6-D1FE51247F9B}" type="pres">
      <dgm:prSet presAssocID="{CEB86247-E541-4C24-BC6A-D1C5D9E6266E}" presName="FiveConn_1-2" presStyleLbl="fgAccFollowNode1" presStyleIdx="0" presStyleCnt="4">
        <dgm:presLayoutVars>
          <dgm:bulletEnabled val="1"/>
        </dgm:presLayoutVars>
      </dgm:prSet>
      <dgm:spPr/>
    </dgm:pt>
    <dgm:pt modelId="{582B1B29-DF33-8741-A1A0-65C685A2FDB7}" type="pres">
      <dgm:prSet presAssocID="{CEB86247-E541-4C24-BC6A-D1C5D9E6266E}" presName="FiveConn_2-3" presStyleLbl="fgAccFollowNode1" presStyleIdx="1" presStyleCnt="4">
        <dgm:presLayoutVars>
          <dgm:bulletEnabled val="1"/>
        </dgm:presLayoutVars>
      </dgm:prSet>
      <dgm:spPr/>
    </dgm:pt>
    <dgm:pt modelId="{23D3EDD0-5F93-3E48-9F33-3CE82F902865}" type="pres">
      <dgm:prSet presAssocID="{CEB86247-E541-4C24-BC6A-D1C5D9E6266E}" presName="FiveConn_3-4" presStyleLbl="fgAccFollowNode1" presStyleIdx="2" presStyleCnt="4">
        <dgm:presLayoutVars>
          <dgm:bulletEnabled val="1"/>
        </dgm:presLayoutVars>
      </dgm:prSet>
      <dgm:spPr/>
    </dgm:pt>
    <dgm:pt modelId="{1F2EBC03-0BDB-2C42-B557-15E97DCC2651}" type="pres">
      <dgm:prSet presAssocID="{CEB86247-E541-4C24-BC6A-D1C5D9E6266E}" presName="FiveConn_4-5" presStyleLbl="fgAccFollowNode1" presStyleIdx="3" presStyleCnt="4">
        <dgm:presLayoutVars>
          <dgm:bulletEnabled val="1"/>
        </dgm:presLayoutVars>
      </dgm:prSet>
      <dgm:spPr/>
    </dgm:pt>
    <dgm:pt modelId="{897F3E28-371A-4E4D-A04F-2399F9C88EEF}" type="pres">
      <dgm:prSet presAssocID="{CEB86247-E541-4C24-BC6A-D1C5D9E6266E}" presName="FiveNodes_1_text" presStyleLbl="node1" presStyleIdx="4" presStyleCnt="5">
        <dgm:presLayoutVars>
          <dgm:bulletEnabled val="1"/>
        </dgm:presLayoutVars>
      </dgm:prSet>
      <dgm:spPr/>
    </dgm:pt>
    <dgm:pt modelId="{E0252E69-111A-9C4D-9456-3495F3D906E2}" type="pres">
      <dgm:prSet presAssocID="{CEB86247-E541-4C24-BC6A-D1C5D9E6266E}" presName="FiveNodes_2_text" presStyleLbl="node1" presStyleIdx="4" presStyleCnt="5">
        <dgm:presLayoutVars>
          <dgm:bulletEnabled val="1"/>
        </dgm:presLayoutVars>
      </dgm:prSet>
      <dgm:spPr/>
    </dgm:pt>
    <dgm:pt modelId="{13F73CAF-4198-9545-9962-58CE19477F07}" type="pres">
      <dgm:prSet presAssocID="{CEB86247-E541-4C24-BC6A-D1C5D9E6266E}" presName="FiveNodes_3_text" presStyleLbl="node1" presStyleIdx="4" presStyleCnt="5">
        <dgm:presLayoutVars>
          <dgm:bulletEnabled val="1"/>
        </dgm:presLayoutVars>
      </dgm:prSet>
      <dgm:spPr/>
    </dgm:pt>
    <dgm:pt modelId="{98A14CE2-011A-AE41-AF66-F7C3128798D5}" type="pres">
      <dgm:prSet presAssocID="{CEB86247-E541-4C24-BC6A-D1C5D9E6266E}" presName="FiveNodes_4_text" presStyleLbl="node1" presStyleIdx="4" presStyleCnt="5">
        <dgm:presLayoutVars>
          <dgm:bulletEnabled val="1"/>
        </dgm:presLayoutVars>
      </dgm:prSet>
      <dgm:spPr/>
    </dgm:pt>
    <dgm:pt modelId="{EAEAB1BA-E4B4-394F-8C93-2CFFA92A03D4}" type="pres">
      <dgm:prSet presAssocID="{CEB86247-E541-4C24-BC6A-D1C5D9E6266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C052729-1FC7-1C49-A680-ACE8EE4ECA88}" type="presOf" srcId="{A6894782-DAE5-454B-B786-A85F2AC14A24}" destId="{0B27E596-2C5B-914D-A5F6-D1FE51247F9B}" srcOrd="0" destOrd="0" presId="urn:microsoft.com/office/officeart/2005/8/layout/vProcess5"/>
    <dgm:cxn modelId="{8D90772C-FEBA-C44F-A011-DB2F9306AF84}" type="presOf" srcId="{85178187-D7A4-49C3-AE03-97191A60A99C}" destId="{897F3E28-371A-4E4D-A04F-2399F9C88EEF}" srcOrd="1" destOrd="0" presId="urn:microsoft.com/office/officeart/2005/8/layout/vProcess5"/>
    <dgm:cxn modelId="{A47E0C2F-FE1B-4D4B-89CD-31C69422E409}" type="presOf" srcId="{7979918C-E8A9-45B0-BA63-08F7617B45DB}" destId="{23D3EDD0-5F93-3E48-9F33-3CE82F902865}" srcOrd="0" destOrd="0" presId="urn:microsoft.com/office/officeart/2005/8/layout/vProcess5"/>
    <dgm:cxn modelId="{5A2DCF30-38A1-D34C-A992-D10A94A534C8}" type="presOf" srcId="{85178187-D7A4-49C3-AE03-97191A60A99C}" destId="{8E19D933-E0A5-C848-A896-94000634BC8C}" srcOrd="0" destOrd="0" presId="urn:microsoft.com/office/officeart/2005/8/layout/vProcess5"/>
    <dgm:cxn modelId="{B65E5F4A-44E7-4B6C-BA2F-7A857CC8C7B3}" srcId="{CEB86247-E541-4C24-BC6A-D1C5D9E6266E}" destId="{722125E1-C5B2-46D1-84A7-CFA7465E9462}" srcOrd="1" destOrd="0" parTransId="{63861EE0-4E88-4B9A-BA96-26DE1209493B}" sibTransId="{75203D48-38DA-4690-A2F5-401DFAE78FD3}"/>
    <dgm:cxn modelId="{3E95E754-C707-0242-B50D-EC1A29147497}" type="presOf" srcId="{556957D5-F630-40E9-BD4E-2A38A4A70777}" destId="{797E5EC0-4D9F-9A43-AC65-9D60136284C6}" srcOrd="0" destOrd="0" presId="urn:microsoft.com/office/officeart/2005/8/layout/vProcess5"/>
    <dgm:cxn modelId="{C7485F5E-6E65-43BF-94A5-70069652F4CF}" srcId="{CEB86247-E541-4C24-BC6A-D1C5D9E6266E}" destId="{556957D5-F630-40E9-BD4E-2A38A4A70777}" srcOrd="4" destOrd="0" parTransId="{ED5F0D12-3388-471B-BBD0-E9BBFCEDA6E6}" sibTransId="{354E9D57-A3D1-4911-9FAA-04A5BF9ADB7E}"/>
    <dgm:cxn modelId="{51E44963-B4AA-3D43-A446-50BF6AE74AB3}" type="presOf" srcId="{47204903-2B92-466D-A570-2D52FC167491}" destId="{1F2EBC03-0BDB-2C42-B557-15E97DCC2651}" srcOrd="0" destOrd="0" presId="urn:microsoft.com/office/officeart/2005/8/layout/vProcess5"/>
    <dgm:cxn modelId="{7A22E66B-6087-604A-9C93-A6AB0F1FF7CE}" type="presOf" srcId="{A722A66A-2286-40D3-AD5D-7C47A42C4B80}" destId="{A52B274C-7314-E744-A5BB-F73D4A8D47EE}" srcOrd="0" destOrd="0" presId="urn:microsoft.com/office/officeart/2005/8/layout/vProcess5"/>
    <dgm:cxn modelId="{84B81C71-8905-5446-81A0-ECFFBF64E44F}" type="presOf" srcId="{CEB86247-E541-4C24-BC6A-D1C5D9E6266E}" destId="{92151FC1-84E6-224D-9350-CB516B0F9554}" srcOrd="0" destOrd="0" presId="urn:microsoft.com/office/officeart/2005/8/layout/vProcess5"/>
    <dgm:cxn modelId="{AF32EA7C-ABAB-B74F-9585-73A509C6B8B5}" type="presOf" srcId="{722125E1-C5B2-46D1-84A7-CFA7465E9462}" destId="{E0252E69-111A-9C4D-9456-3495F3D906E2}" srcOrd="1" destOrd="0" presId="urn:microsoft.com/office/officeart/2005/8/layout/vProcess5"/>
    <dgm:cxn modelId="{D2CC6784-7BED-4427-8F27-4F8A6F70EE0A}" srcId="{CEB86247-E541-4C24-BC6A-D1C5D9E6266E}" destId="{85178187-D7A4-49C3-AE03-97191A60A99C}" srcOrd="0" destOrd="0" parTransId="{526572BE-352F-4A2F-8936-01C6ED0670CB}" sibTransId="{A6894782-DAE5-454B-B786-A85F2AC14A24}"/>
    <dgm:cxn modelId="{664283BE-6A8F-0E4D-98BC-0E489F9EEACA}" type="presOf" srcId="{556957D5-F630-40E9-BD4E-2A38A4A70777}" destId="{EAEAB1BA-E4B4-394F-8C93-2CFFA92A03D4}" srcOrd="1" destOrd="0" presId="urn:microsoft.com/office/officeart/2005/8/layout/vProcess5"/>
    <dgm:cxn modelId="{544319BF-7677-004F-B390-5DAF7AF68F8A}" type="presOf" srcId="{A722A66A-2286-40D3-AD5D-7C47A42C4B80}" destId="{13F73CAF-4198-9545-9962-58CE19477F07}" srcOrd="1" destOrd="0" presId="urn:microsoft.com/office/officeart/2005/8/layout/vProcess5"/>
    <dgm:cxn modelId="{527886C0-64E1-4842-815B-C3CCF180BAAC}" type="presOf" srcId="{75203D48-38DA-4690-A2F5-401DFAE78FD3}" destId="{582B1B29-DF33-8741-A1A0-65C685A2FDB7}" srcOrd="0" destOrd="0" presId="urn:microsoft.com/office/officeart/2005/8/layout/vProcess5"/>
    <dgm:cxn modelId="{3FE112C8-C896-462C-A1CD-8B07CD01FCD3}" srcId="{CEB86247-E541-4C24-BC6A-D1C5D9E6266E}" destId="{A722A66A-2286-40D3-AD5D-7C47A42C4B80}" srcOrd="2" destOrd="0" parTransId="{9F2D78E3-57ED-4996-B376-FF902400AAF4}" sibTransId="{7979918C-E8A9-45B0-BA63-08F7617B45DB}"/>
    <dgm:cxn modelId="{E449EAE8-2E6A-854F-B611-8987A51454C7}" type="presOf" srcId="{148F7237-E6CA-4D26-84E7-A1CB845E6A53}" destId="{9CF7E894-46E0-884C-B27A-54013948F2ED}" srcOrd="0" destOrd="0" presId="urn:microsoft.com/office/officeart/2005/8/layout/vProcess5"/>
    <dgm:cxn modelId="{B3798CE9-E9C1-4AF2-BDE1-6B1E65EEA158}" srcId="{CEB86247-E541-4C24-BC6A-D1C5D9E6266E}" destId="{148F7237-E6CA-4D26-84E7-A1CB845E6A53}" srcOrd="3" destOrd="0" parTransId="{43405268-BFE4-4252-98A1-6F1970A3806F}" sibTransId="{47204903-2B92-466D-A570-2D52FC167491}"/>
    <dgm:cxn modelId="{5C4A66EF-76DE-E448-9FD7-57E28B7728EE}" type="presOf" srcId="{722125E1-C5B2-46D1-84A7-CFA7465E9462}" destId="{8D28BBF4-AAA6-2844-9CBA-7BB9E187C063}" srcOrd="0" destOrd="0" presId="urn:microsoft.com/office/officeart/2005/8/layout/vProcess5"/>
    <dgm:cxn modelId="{B9ED94FA-1DC6-4D44-BE5E-9EF03CC4EE63}" type="presOf" srcId="{148F7237-E6CA-4D26-84E7-A1CB845E6A53}" destId="{98A14CE2-011A-AE41-AF66-F7C3128798D5}" srcOrd="1" destOrd="0" presId="urn:microsoft.com/office/officeart/2005/8/layout/vProcess5"/>
    <dgm:cxn modelId="{749CE8FB-72A6-C447-A1D3-A0594B3FCEBF}" type="presParOf" srcId="{92151FC1-84E6-224D-9350-CB516B0F9554}" destId="{99F8F60C-9DB1-8D4F-BC91-F0C71F5290C5}" srcOrd="0" destOrd="0" presId="urn:microsoft.com/office/officeart/2005/8/layout/vProcess5"/>
    <dgm:cxn modelId="{C50134B6-F50C-C047-B66A-7A9D5E4F48D4}" type="presParOf" srcId="{92151FC1-84E6-224D-9350-CB516B0F9554}" destId="{8E19D933-E0A5-C848-A896-94000634BC8C}" srcOrd="1" destOrd="0" presId="urn:microsoft.com/office/officeart/2005/8/layout/vProcess5"/>
    <dgm:cxn modelId="{6D785538-9DBF-D146-8346-41136AA022D2}" type="presParOf" srcId="{92151FC1-84E6-224D-9350-CB516B0F9554}" destId="{8D28BBF4-AAA6-2844-9CBA-7BB9E187C063}" srcOrd="2" destOrd="0" presId="urn:microsoft.com/office/officeart/2005/8/layout/vProcess5"/>
    <dgm:cxn modelId="{8DFAF613-64C9-C64E-8BD0-F8865BD12A27}" type="presParOf" srcId="{92151FC1-84E6-224D-9350-CB516B0F9554}" destId="{A52B274C-7314-E744-A5BB-F73D4A8D47EE}" srcOrd="3" destOrd="0" presId="urn:microsoft.com/office/officeart/2005/8/layout/vProcess5"/>
    <dgm:cxn modelId="{F9EF2BFC-8499-764B-84F5-5E1ECA8BBCC4}" type="presParOf" srcId="{92151FC1-84E6-224D-9350-CB516B0F9554}" destId="{9CF7E894-46E0-884C-B27A-54013948F2ED}" srcOrd="4" destOrd="0" presId="urn:microsoft.com/office/officeart/2005/8/layout/vProcess5"/>
    <dgm:cxn modelId="{AFB4F6BD-8B4E-104D-8C5C-B9C2B8D1639B}" type="presParOf" srcId="{92151FC1-84E6-224D-9350-CB516B0F9554}" destId="{797E5EC0-4D9F-9A43-AC65-9D60136284C6}" srcOrd="5" destOrd="0" presId="urn:microsoft.com/office/officeart/2005/8/layout/vProcess5"/>
    <dgm:cxn modelId="{D52C2DA0-7BE7-B447-86BF-3D6D1A76AB71}" type="presParOf" srcId="{92151FC1-84E6-224D-9350-CB516B0F9554}" destId="{0B27E596-2C5B-914D-A5F6-D1FE51247F9B}" srcOrd="6" destOrd="0" presId="urn:microsoft.com/office/officeart/2005/8/layout/vProcess5"/>
    <dgm:cxn modelId="{8B4DBD31-4CB8-234C-AA71-983FCAFB65B0}" type="presParOf" srcId="{92151FC1-84E6-224D-9350-CB516B0F9554}" destId="{582B1B29-DF33-8741-A1A0-65C685A2FDB7}" srcOrd="7" destOrd="0" presId="urn:microsoft.com/office/officeart/2005/8/layout/vProcess5"/>
    <dgm:cxn modelId="{6DD416A9-FB36-F749-892F-09FBF197D70D}" type="presParOf" srcId="{92151FC1-84E6-224D-9350-CB516B0F9554}" destId="{23D3EDD0-5F93-3E48-9F33-3CE82F902865}" srcOrd="8" destOrd="0" presId="urn:microsoft.com/office/officeart/2005/8/layout/vProcess5"/>
    <dgm:cxn modelId="{532F17BA-CBC7-C745-93DB-931B03A0CCF8}" type="presParOf" srcId="{92151FC1-84E6-224D-9350-CB516B0F9554}" destId="{1F2EBC03-0BDB-2C42-B557-15E97DCC2651}" srcOrd="9" destOrd="0" presId="urn:microsoft.com/office/officeart/2005/8/layout/vProcess5"/>
    <dgm:cxn modelId="{FDED4943-7586-714F-A72D-348B5FF63770}" type="presParOf" srcId="{92151FC1-84E6-224D-9350-CB516B0F9554}" destId="{897F3E28-371A-4E4D-A04F-2399F9C88EEF}" srcOrd="10" destOrd="0" presId="urn:microsoft.com/office/officeart/2005/8/layout/vProcess5"/>
    <dgm:cxn modelId="{786A2F51-0F80-F44F-B01B-0E92C95AB08A}" type="presParOf" srcId="{92151FC1-84E6-224D-9350-CB516B0F9554}" destId="{E0252E69-111A-9C4D-9456-3495F3D906E2}" srcOrd="11" destOrd="0" presId="urn:microsoft.com/office/officeart/2005/8/layout/vProcess5"/>
    <dgm:cxn modelId="{CFAC4BCD-7FF6-C141-A960-0A102C761793}" type="presParOf" srcId="{92151FC1-84E6-224D-9350-CB516B0F9554}" destId="{13F73CAF-4198-9545-9962-58CE19477F07}" srcOrd="12" destOrd="0" presId="urn:microsoft.com/office/officeart/2005/8/layout/vProcess5"/>
    <dgm:cxn modelId="{AE00AB27-18C6-914A-BC1C-7B0BF64AEEF5}" type="presParOf" srcId="{92151FC1-84E6-224D-9350-CB516B0F9554}" destId="{98A14CE2-011A-AE41-AF66-F7C3128798D5}" srcOrd="13" destOrd="0" presId="urn:microsoft.com/office/officeart/2005/8/layout/vProcess5"/>
    <dgm:cxn modelId="{4A5D6A83-5432-A846-918A-614CFBBA8273}" type="presParOf" srcId="{92151FC1-84E6-224D-9350-CB516B0F9554}" destId="{EAEAB1BA-E4B4-394F-8C93-2CFFA92A03D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4728D4-48DE-44DB-BD57-CB24D49B930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D06BFD-E503-4231-A0E7-3D585BA1E9F1}">
      <dgm:prSet/>
      <dgm:spPr/>
      <dgm:t>
        <a:bodyPr/>
        <a:lstStyle/>
        <a:p>
          <a:r>
            <a:rPr lang="en-US"/>
            <a:t>in November 2019, which revealed the police officer had contacted three members of the public they had encountered while on duty and had pursued a personal relationship with each of them on social media, the officer resigned from Cheshire Constabulary.</a:t>
          </a:r>
        </a:p>
      </dgm:t>
    </dgm:pt>
    <dgm:pt modelId="{94889E46-6DA3-4164-AAD3-E06F62F42669}" type="parTrans" cxnId="{6B3A6007-6816-4C79-85D1-19BD0230FC6B}">
      <dgm:prSet/>
      <dgm:spPr/>
      <dgm:t>
        <a:bodyPr/>
        <a:lstStyle/>
        <a:p>
          <a:endParaRPr lang="en-US"/>
        </a:p>
      </dgm:t>
    </dgm:pt>
    <dgm:pt modelId="{7FDA5879-ECD4-4D55-9DC2-2967346EBCFF}" type="sibTrans" cxnId="{6B3A6007-6816-4C79-85D1-19BD0230FC6B}">
      <dgm:prSet/>
      <dgm:spPr/>
      <dgm:t>
        <a:bodyPr/>
        <a:lstStyle/>
        <a:p>
          <a:endParaRPr lang="en-US"/>
        </a:p>
      </dgm:t>
    </dgm:pt>
    <dgm:pt modelId="{6757DEC7-B654-4A24-B92C-85C809E75F06}">
      <dgm:prSet/>
      <dgm:spPr/>
      <dgm:t>
        <a:bodyPr/>
        <a:lstStyle/>
        <a:p>
          <a:r>
            <a:rPr lang="en-US"/>
            <a:t>In August 2020, a force investigation resulted in the dismissal of a Kent police officer who had insulted a dementia patient, uploaded images of crime scenes on WhatsApp, and called searching women "good fun." When the phone of a different chat group participant was examined as part of an independent criminal investigation, the messages written by the officer were found.</a:t>
          </a:r>
        </a:p>
      </dgm:t>
    </dgm:pt>
    <dgm:pt modelId="{2C871C7A-0F94-49E0-9A93-A33A120B2604}" type="parTrans" cxnId="{64A525A2-A9AF-4C08-B577-4E7B3D1BA5F7}">
      <dgm:prSet/>
      <dgm:spPr/>
      <dgm:t>
        <a:bodyPr/>
        <a:lstStyle/>
        <a:p>
          <a:endParaRPr lang="en-US"/>
        </a:p>
      </dgm:t>
    </dgm:pt>
    <dgm:pt modelId="{C152E210-F5F4-4476-A5DD-22749A5EE32F}" type="sibTrans" cxnId="{64A525A2-A9AF-4C08-B577-4E7B3D1BA5F7}">
      <dgm:prSet/>
      <dgm:spPr/>
      <dgm:t>
        <a:bodyPr/>
        <a:lstStyle/>
        <a:p>
          <a:endParaRPr lang="en-US"/>
        </a:p>
      </dgm:t>
    </dgm:pt>
    <dgm:pt modelId="{720273B7-4CBA-374A-9B63-9A942E28B58F}" type="pres">
      <dgm:prSet presAssocID="{B34728D4-48DE-44DB-BD57-CB24D49B930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1DB5F9-CB8D-0944-85A7-1B470D911A83}" type="pres">
      <dgm:prSet presAssocID="{00D06BFD-E503-4231-A0E7-3D585BA1E9F1}" presName="hierRoot1" presStyleCnt="0"/>
      <dgm:spPr/>
    </dgm:pt>
    <dgm:pt modelId="{DAD35C56-C588-9547-AFF2-DF691948BCA0}" type="pres">
      <dgm:prSet presAssocID="{00D06BFD-E503-4231-A0E7-3D585BA1E9F1}" presName="composite" presStyleCnt="0"/>
      <dgm:spPr/>
    </dgm:pt>
    <dgm:pt modelId="{039C306C-4D29-5B4B-AAAF-BD97F70FC8F2}" type="pres">
      <dgm:prSet presAssocID="{00D06BFD-E503-4231-A0E7-3D585BA1E9F1}" presName="background" presStyleLbl="node0" presStyleIdx="0" presStyleCnt="2"/>
      <dgm:spPr/>
    </dgm:pt>
    <dgm:pt modelId="{E74B2E41-5BEC-A848-AFA5-E6C4EAE5B787}" type="pres">
      <dgm:prSet presAssocID="{00D06BFD-E503-4231-A0E7-3D585BA1E9F1}" presName="text" presStyleLbl="fgAcc0" presStyleIdx="0" presStyleCnt="2">
        <dgm:presLayoutVars>
          <dgm:chPref val="3"/>
        </dgm:presLayoutVars>
      </dgm:prSet>
      <dgm:spPr/>
    </dgm:pt>
    <dgm:pt modelId="{5A0971C0-B7BB-3347-83A0-74AB9027CFDE}" type="pres">
      <dgm:prSet presAssocID="{00D06BFD-E503-4231-A0E7-3D585BA1E9F1}" presName="hierChild2" presStyleCnt="0"/>
      <dgm:spPr/>
    </dgm:pt>
    <dgm:pt modelId="{A3000354-4EC5-EC45-B749-1A49B0EC261E}" type="pres">
      <dgm:prSet presAssocID="{6757DEC7-B654-4A24-B92C-85C809E75F06}" presName="hierRoot1" presStyleCnt="0"/>
      <dgm:spPr/>
    </dgm:pt>
    <dgm:pt modelId="{6AE0381F-2EC6-204B-9C5E-2B5287E24C17}" type="pres">
      <dgm:prSet presAssocID="{6757DEC7-B654-4A24-B92C-85C809E75F06}" presName="composite" presStyleCnt="0"/>
      <dgm:spPr/>
    </dgm:pt>
    <dgm:pt modelId="{3B28D6D6-5F5F-F442-8490-CF4A6DAEDE47}" type="pres">
      <dgm:prSet presAssocID="{6757DEC7-B654-4A24-B92C-85C809E75F06}" presName="background" presStyleLbl="node0" presStyleIdx="1" presStyleCnt="2"/>
      <dgm:spPr/>
    </dgm:pt>
    <dgm:pt modelId="{F2154133-ECEA-C641-8B5A-106BAA3A6D54}" type="pres">
      <dgm:prSet presAssocID="{6757DEC7-B654-4A24-B92C-85C809E75F06}" presName="text" presStyleLbl="fgAcc0" presStyleIdx="1" presStyleCnt="2">
        <dgm:presLayoutVars>
          <dgm:chPref val="3"/>
        </dgm:presLayoutVars>
      </dgm:prSet>
      <dgm:spPr/>
    </dgm:pt>
    <dgm:pt modelId="{10CA488F-4687-2A49-8A49-67603137AD68}" type="pres">
      <dgm:prSet presAssocID="{6757DEC7-B654-4A24-B92C-85C809E75F06}" presName="hierChild2" presStyleCnt="0"/>
      <dgm:spPr/>
    </dgm:pt>
  </dgm:ptLst>
  <dgm:cxnLst>
    <dgm:cxn modelId="{E511A801-F97E-584F-9902-15EC411B5DDC}" type="presOf" srcId="{6757DEC7-B654-4A24-B92C-85C809E75F06}" destId="{F2154133-ECEA-C641-8B5A-106BAA3A6D54}" srcOrd="0" destOrd="0" presId="urn:microsoft.com/office/officeart/2005/8/layout/hierarchy1"/>
    <dgm:cxn modelId="{6B3A6007-6816-4C79-85D1-19BD0230FC6B}" srcId="{B34728D4-48DE-44DB-BD57-CB24D49B9300}" destId="{00D06BFD-E503-4231-A0E7-3D585BA1E9F1}" srcOrd="0" destOrd="0" parTransId="{94889E46-6DA3-4164-AAD3-E06F62F42669}" sibTransId="{7FDA5879-ECD4-4D55-9DC2-2967346EBCFF}"/>
    <dgm:cxn modelId="{AC47627E-2C81-8941-B590-3AF573E7FB7D}" type="presOf" srcId="{00D06BFD-E503-4231-A0E7-3D585BA1E9F1}" destId="{E74B2E41-5BEC-A848-AFA5-E6C4EAE5B787}" srcOrd="0" destOrd="0" presId="urn:microsoft.com/office/officeart/2005/8/layout/hierarchy1"/>
    <dgm:cxn modelId="{64A525A2-A9AF-4C08-B577-4E7B3D1BA5F7}" srcId="{B34728D4-48DE-44DB-BD57-CB24D49B9300}" destId="{6757DEC7-B654-4A24-B92C-85C809E75F06}" srcOrd="1" destOrd="0" parTransId="{2C871C7A-0F94-49E0-9A93-A33A120B2604}" sibTransId="{C152E210-F5F4-4476-A5DD-22749A5EE32F}"/>
    <dgm:cxn modelId="{89E73FCA-5339-234D-B1E9-310DE8FE7C4A}" type="presOf" srcId="{B34728D4-48DE-44DB-BD57-CB24D49B9300}" destId="{720273B7-4CBA-374A-9B63-9A942E28B58F}" srcOrd="0" destOrd="0" presId="urn:microsoft.com/office/officeart/2005/8/layout/hierarchy1"/>
    <dgm:cxn modelId="{D1F88471-22D6-8543-9A4C-6223EDC8662D}" type="presParOf" srcId="{720273B7-4CBA-374A-9B63-9A942E28B58F}" destId="{DD1DB5F9-CB8D-0944-85A7-1B470D911A83}" srcOrd="0" destOrd="0" presId="urn:microsoft.com/office/officeart/2005/8/layout/hierarchy1"/>
    <dgm:cxn modelId="{8C170C72-9716-F742-9ABE-6EA73C8246F2}" type="presParOf" srcId="{DD1DB5F9-CB8D-0944-85A7-1B470D911A83}" destId="{DAD35C56-C588-9547-AFF2-DF691948BCA0}" srcOrd="0" destOrd="0" presId="urn:microsoft.com/office/officeart/2005/8/layout/hierarchy1"/>
    <dgm:cxn modelId="{D8F4595C-B6EA-8542-8E13-759E73EF3A9E}" type="presParOf" srcId="{DAD35C56-C588-9547-AFF2-DF691948BCA0}" destId="{039C306C-4D29-5B4B-AAAF-BD97F70FC8F2}" srcOrd="0" destOrd="0" presId="urn:microsoft.com/office/officeart/2005/8/layout/hierarchy1"/>
    <dgm:cxn modelId="{5802F5BD-4809-DA44-BA29-ED07C71983F4}" type="presParOf" srcId="{DAD35C56-C588-9547-AFF2-DF691948BCA0}" destId="{E74B2E41-5BEC-A848-AFA5-E6C4EAE5B787}" srcOrd="1" destOrd="0" presId="urn:microsoft.com/office/officeart/2005/8/layout/hierarchy1"/>
    <dgm:cxn modelId="{5348C752-6FE5-2F4F-8183-E09939D27070}" type="presParOf" srcId="{DD1DB5F9-CB8D-0944-85A7-1B470D911A83}" destId="{5A0971C0-B7BB-3347-83A0-74AB9027CFDE}" srcOrd="1" destOrd="0" presId="urn:microsoft.com/office/officeart/2005/8/layout/hierarchy1"/>
    <dgm:cxn modelId="{7897D293-6EA8-174E-B777-CA1555E66ECD}" type="presParOf" srcId="{720273B7-4CBA-374A-9B63-9A942E28B58F}" destId="{A3000354-4EC5-EC45-B749-1A49B0EC261E}" srcOrd="1" destOrd="0" presId="urn:microsoft.com/office/officeart/2005/8/layout/hierarchy1"/>
    <dgm:cxn modelId="{08C9F6DB-D8BE-2B47-B6AB-9A9588930F6B}" type="presParOf" srcId="{A3000354-4EC5-EC45-B749-1A49B0EC261E}" destId="{6AE0381F-2EC6-204B-9C5E-2B5287E24C17}" srcOrd="0" destOrd="0" presId="urn:microsoft.com/office/officeart/2005/8/layout/hierarchy1"/>
    <dgm:cxn modelId="{DDA4509F-E85D-4C45-B32C-D8B7468EC636}" type="presParOf" srcId="{6AE0381F-2EC6-204B-9C5E-2B5287E24C17}" destId="{3B28D6D6-5F5F-F442-8490-CF4A6DAEDE47}" srcOrd="0" destOrd="0" presId="urn:microsoft.com/office/officeart/2005/8/layout/hierarchy1"/>
    <dgm:cxn modelId="{6491F55F-A03B-7749-8D21-23B778C60F6A}" type="presParOf" srcId="{6AE0381F-2EC6-204B-9C5E-2B5287E24C17}" destId="{F2154133-ECEA-C641-8B5A-106BAA3A6D54}" srcOrd="1" destOrd="0" presId="urn:microsoft.com/office/officeart/2005/8/layout/hierarchy1"/>
    <dgm:cxn modelId="{403F8ADD-454B-6440-B77E-6DC0EE775E10}" type="presParOf" srcId="{A3000354-4EC5-EC45-B749-1A49B0EC261E}" destId="{10CA488F-4687-2A49-8A49-67603137AD6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9D933-E0A5-C848-A896-94000634BC8C}">
      <dsp:nvSpPr>
        <dsp:cNvPr id="0" name=""/>
        <dsp:cNvSpPr/>
      </dsp:nvSpPr>
      <dsp:spPr>
        <a:xfrm>
          <a:off x="0" y="0"/>
          <a:ext cx="5121464" cy="9609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Builds trust and a connection with the public  </a:t>
          </a:r>
        </a:p>
      </dsp:txBody>
      <dsp:txXfrm>
        <a:off x="28146" y="28146"/>
        <a:ext cx="3972060" cy="904685"/>
      </dsp:txXfrm>
    </dsp:sp>
    <dsp:sp modelId="{8D28BBF4-AAA6-2844-9CBA-7BB9E187C063}">
      <dsp:nvSpPr>
        <dsp:cNvPr id="0" name=""/>
        <dsp:cNvSpPr/>
      </dsp:nvSpPr>
      <dsp:spPr>
        <a:xfrm>
          <a:off x="382447" y="1094446"/>
          <a:ext cx="5121464" cy="9609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Information past to the public quickly </a:t>
          </a:r>
        </a:p>
      </dsp:txBody>
      <dsp:txXfrm>
        <a:off x="410593" y="1122592"/>
        <a:ext cx="4058090" cy="904685"/>
      </dsp:txXfrm>
    </dsp:sp>
    <dsp:sp modelId="{A52B274C-7314-E744-A5BB-F73D4A8D47EE}">
      <dsp:nvSpPr>
        <dsp:cNvPr id="0" name=""/>
        <dsp:cNvSpPr/>
      </dsp:nvSpPr>
      <dsp:spPr>
        <a:xfrm>
          <a:off x="764894" y="2188893"/>
          <a:ext cx="5121464" cy="96097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Public can be anonymous</a:t>
          </a:r>
        </a:p>
      </dsp:txBody>
      <dsp:txXfrm>
        <a:off x="793040" y="2217039"/>
        <a:ext cx="4058090" cy="904685"/>
      </dsp:txXfrm>
    </dsp:sp>
    <dsp:sp modelId="{9CF7E894-46E0-884C-B27A-54013948F2ED}">
      <dsp:nvSpPr>
        <dsp:cNvPr id="0" name=""/>
        <dsp:cNvSpPr/>
      </dsp:nvSpPr>
      <dsp:spPr>
        <a:xfrm>
          <a:off x="1147341" y="3283339"/>
          <a:ext cx="5121464" cy="9609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Engaging with the public </a:t>
          </a:r>
        </a:p>
      </dsp:txBody>
      <dsp:txXfrm>
        <a:off x="1175487" y="3311485"/>
        <a:ext cx="4058090" cy="904685"/>
      </dsp:txXfrm>
    </dsp:sp>
    <dsp:sp modelId="{797E5EC0-4D9F-9A43-AC65-9D60136284C6}">
      <dsp:nvSpPr>
        <dsp:cNvPr id="0" name=""/>
        <dsp:cNvSpPr/>
      </dsp:nvSpPr>
      <dsp:spPr>
        <a:xfrm>
          <a:off x="1529788" y="4377786"/>
          <a:ext cx="5121464" cy="96097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Young people reach out to the police more through social media (London Assembly, 2013). </a:t>
          </a:r>
        </a:p>
      </dsp:txBody>
      <dsp:txXfrm>
        <a:off x="1557934" y="4405932"/>
        <a:ext cx="4058090" cy="904685"/>
      </dsp:txXfrm>
    </dsp:sp>
    <dsp:sp modelId="{0B27E596-2C5B-914D-A5F6-D1FE51247F9B}">
      <dsp:nvSpPr>
        <dsp:cNvPr id="0" name=""/>
        <dsp:cNvSpPr/>
      </dsp:nvSpPr>
      <dsp:spPr>
        <a:xfrm>
          <a:off x="4496829" y="702047"/>
          <a:ext cx="624635" cy="624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637372" y="702047"/>
        <a:ext cx="343549" cy="470038"/>
      </dsp:txXfrm>
    </dsp:sp>
    <dsp:sp modelId="{582B1B29-DF33-8741-A1A0-65C685A2FDB7}">
      <dsp:nvSpPr>
        <dsp:cNvPr id="0" name=""/>
        <dsp:cNvSpPr/>
      </dsp:nvSpPr>
      <dsp:spPr>
        <a:xfrm>
          <a:off x="4879276" y="1796494"/>
          <a:ext cx="624635" cy="624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019819" y="1796494"/>
        <a:ext cx="343549" cy="470038"/>
      </dsp:txXfrm>
    </dsp:sp>
    <dsp:sp modelId="{23D3EDD0-5F93-3E48-9F33-3CE82F902865}">
      <dsp:nvSpPr>
        <dsp:cNvPr id="0" name=""/>
        <dsp:cNvSpPr/>
      </dsp:nvSpPr>
      <dsp:spPr>
        <a:xfrm>
          <a:off x="5261723" y="2874924"/>
          <a:ext cx="624635" cy="624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402266" y="2874924"/>
        <a:ext cx="343549" cy="470038"/>
      </dsp:txXfrm>
    </dsp:sp>
    <dsp:sp modelId="{1F2EBC03-0BDB-2C42-B557-15E97DCC2651}">
      <dsp:nvSpPr>
        <dsp:cNvPr id="0" name=""/>
        <dsp:cNvSpPr/>
      </dsp:nvSpPr>
      <dsp:spPr>
        <a:xfrm>
          <a:off x="5644170" y="3980048"/>
          <a:ext cx="624635" cy="624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784713" y="3980048"/>
        <a:ext cx="343549" cy="4700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9C306C-4D29-5B4B-AAAF-BD97F70FC8F2}">
      <dsp:nvSpPr>
        <dsp:cNvPr id="0" name=""/>
        <dsp:cNvSpPr/>
      </dsp:nvSpPr>
      <dsp:spPr>
        <a:xfrm>
          <a:off x="1283" y="41210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B2E41-5BEC-A848-AFA5-E6C4EAE5B787}">
      <dsp:nvSpPr>
        <dsp:cNvPr id="0" name=""/>
        <dsp:cNvSpPr/>
      </dsp:nvSpPr>
      <dsp:spPr>
        <a:xfrm>
          <a:off x="501904" y="88768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 November 2019, which revealed the police officer had contacted three members of the public they had encountered while on duty and had pursued a personal relationship with each of them on social media, the officer resigned from Cheshire Constabulary.</a:t>
          </a:r>
        </a:p>
      </dsp:txBody>
      <dsp:txXfrm>
        <a:off x="585701" y="971486"/>
        <a:ext cx="4337991" cy="2693452"/>
      </dsp:txXfrm>
    </dsp:sp>
    <dsp:sp modelId="{3B28D6D6-5F5F-F442-8490-CF4A6DAEDE47}">
      <dsp:nvSpPr>
        <dsp:cNvPr id="0" name=""/>
        <dsp:cNvSpPr/>
      </dsp:nvSpPr>
      <dsp:spPr>
        <a:xfrm>
          <a:off x="5508110" y="41210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54133-ECEA-C641-8B5A-106BAA3A6D54}">
      <dsp:nvSpPr>
        <dsp:cNvPr id="0" name=""/>
        <dsp:cNvSpPr/>
      </dsp:nvSpPr>
      <dsp:spPr>
        <a:xfrm>
          <a:off x="6008730" y="88768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 August 2020, a force investigation resulted in the dismissal of a Kent police officer who had insulted a dementia patient, uploaded images of crime scenes on WhatsApp, and called searching women "good fun." When the phone of a different chat group participant was examined as part of an independent criminal investigation, the messages written by the officer were found.</a:t>
          </a:r>
        </a:p>
      </dsp:txBody>
      <dsp:txXfrm>
        <a:off x="6092527" y="971486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544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10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22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158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992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33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27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572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336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068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546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401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478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75" r:id="rId5"/>
    <p:sldLayoutId id="2147483676" r:id="rId6"/>
    <p:sldLayoutId id="2147483682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inginsight.com/feature/opinion/police-and-the-media-negative-bias-needs-to-be-replaced-with-balanced-reporting/#:~:text=The%20relationship%20between%20the%20police" TargetMode="External"/><Relationship Id="rId7" Type="http://schemas.openxmlformats.org/officeDocument/2006/relationships/hyperlink" Target="https://www.endviolenceagainstwomen.org.uk/almost-half-of-women-have-less-trust-in-police-following-sarah-everard-murder/" TargetMode="External"/><Relationship Id="rId2" Type="http://schemas.openxmlformats.org/officeDocument/2006/relationships/hyperlink" Target="http://www.police-foundation.org.uk/wp-content/uploads/2017/08/Social_media_briefing_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58746108" TargetMode="External"/><Relationship Id="rId5" Type="http://schemas.openxmlformats.org/officeDocument/2006/relationships/hyperlink" Target="https://edition.cnn.com/2021/09/30/uk/sarah-everard-timeline-gbr-intl/index.html" TargetMode="External"/><Relationship Id="rId4" Type="http://schemas.openxmlformats.org/officeDocument/2006/relationships/hyperlink" Target="http://connectedcops.net/wp-content/uploads/2012/12/Police-and-Social-Media-IPC-Evidence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photos-images/police-selfie.html" TargetMode="External"/><Relationship Id="rId2" Type="http://schemas.openxmlformats.org/officeDocument/2006/relationships/hyperlink" Target="https://www.cjcj.org/media/justice_or_just_u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lamy.com/stock-photo/police-selfie.html?sortBy=relevant" TargetMode="External"/><Relationship Id="rId4" Type="http://schemas.openxmlformats.org/officeDocument/2006/relationships/hyperlink" Target="https://www.plymouthherald.co.uk/news/police-pose-selfies-revellers-during-43403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BDC40C0-E1A7-4F68-ACE9-8D5E7B1F3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566B69-4C0B-443D-9422-FEE42F1CA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BE0A882E-BEF2-4019-8A28-318E0E2FB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255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11560655 w 12192000"/>
              <a:gd name="connsiteY3" fmla="*/ 6858000 h 6858000"/>
              <a:gd name="connsiteX4" fmla="*/ 11572884 w 12192000"/>
              <a:gd name="connsiteY4" fmla="*/ 6759738 h 6858000"/>
              <a:gd name="connsiteX5" fmla="*/ 11812292 w 12192000"/>
              <a:gd name="connsiteY5" fmla="*/ 6532282 h 6858000"/>
              <a:gd name="connsiteX6" fmla="*/ 11956995 w 12192000"/>
              <a:gd name="connsiteY6" fmla="*/ 6386992 h 6858000"/>
              <a:gd name="connsiteX7" fmla="*/ 11801234 w 12192000"/>
              <a:gd name="connsiteY7" fmla="*/ 6284788 h 6858000"/>
              <a:gd name="connsiteX8" fmla="*/ 11856520 w 12192000"/>
              <a:gd name="connsiteY8" fmla="*/ 6193604 h 6858000"/>
              <a:gd name="connsiteX9" fmla="*/ 11722875 w 12192000"/>
              <a:gd name="connsiteY9" fmla="*/ 5956630 h 6858000"/>
              <a:gd name="connsiteX10" fmla="*/ 11763258 w 12192000"/>
              <a:gd name="connsiteY10" fmla="*/ 5635988 h 6858000"/>
              <a:gd name="connsiteX11" fmla="*/ 11706050 w 12192000"/>
              <a:gd name="connsiteY11" fmla="*/ 5351418 h 6858000"/>
              <a:gd name="connsiteX12" fmla="*/ 11697876 w 12192000"/>
              <a:gd name="connsiteY12" fmla="*/ 4763241 h 6858000"/>
              <a:gd name="connsiteX13" fmla="*/ 11776236 w 12192000"/>
              <a:gd name="connsiteY13" fmla="*/ 4730675 h 6858000"/>
              <a:gd name="connsiteX14" fmla="*/ 11868540 w 12192000"/>
              <a:gd name="connsiteY14" fmla="*/ 4584884 h 6858000"/>
              <a:gd name="connsiteX15" fmla="*/ 11898825 w 12192000"/>
              <a:gd name="connsiteY15" fmla="*/ 4517749 h 6858000"/>
              <a:gd name="connsiteX16" fmla="*/ 11897864 w 12192000"/>
              <a:gd name="connsiteY16" fmla="*/ 4375464 h 6858000"/>
              <a:gd name="connsiteX17" fmla="*/ 11854116 w 12192000"/>
              <a:gd name="connsiteY17" fmla="*/ 4311838 h 6858000"/>
              <a:gd name="connsiteX18" fmla="*/ 11901709 w 12192000"/>
              <a:gd name="connsiteY18" fmla="*/ 4203620 h 6858000"/>
              <a:gd name="connsiteX19" fmla="*/ 11974782 w 12192000"/>
              <a:gd name="connsiteY19" fmla="*/ 4114442 h 6858000"/>
              <a:gd name="connsiteX20" fmla="*/ 11932476 w 12192000"/>
              <a:gd name="connsiteY20" fmla="*/ 4024762 h 6858000"/>
              <a:gd name="connsiteX21" fmla="*/ 11885365 w 12192000"/>
              <a:gd name="connsiteY21" fmla="*/ 3939592 h 6858000"/>
              <a:gd name="connsiteX22" fmla="*/ 11751719 w 12192000"/>
              <a:gd name="connsiteY22" fmla="*/ 3749211 h 6858000"/>
              <a:gd name="connsiteX23" fmla="*/ 11513754 w 12192000"/>
              <a:gd name="connsiteY23" fmla="*/ 3604420 h 6858000"/>
              <a:gd name="connsiteX24" fmla="*/ 11220504 w 12192000"/>
              <a:gd name="connsiteY24" fmla="*/ 3488188 h 6858000"/>
              <a:gd name="connsiteX25" fmla="*/ 11312805 w 12192000"/>
              <a:gd name="connsiteY25" fmla="*/ 3414541 h 6858000"/>
              <a:gd name="connsiteX26" fmla="*/ 10805146 w 12192000"/>
              <a:gd name="connsiteY26" fmla="*/ 3277767 h 6858000"/>
              <a:gd name="connsiteX27" fmla="*/ 11234926 w 12192000"/>
              <a:gd name="connsiteY27" fmla="*/ 3203117 h 6858000"/>
              <a:gd name="connsiteX28" fmla="*/ 11204640 w 12192000"/>
              <a:gd name="connsiteY28" fmla="*/ 3174060 h 6858000"/>
              <a:gd name="connsiteX29" fmla="*/ 11174834 w 12192000"/>
              <a:gd name="connsiteY29" fmla="*/ 3143498 h 6858000"/>
              <a:gd name="connsiteX30" fmla="*/ 11400780 w 12192000"/>
              <a:gd name="connsiteY30" fmla="*/ 3099410 h 6858000"/>
              <a:gd name="connsiteX31" fmla="*/ 11297902 w 12192000"/>
              <a:gd name="connsiteY31" fmla="*/ 3041793 h 6858000"/>
              <a:gd name="connsiteX32" fmla="*/ 11485870 w 12192000"/>
              <a:gd name="connsiteY32" fmla="*/ 3021253 h 6858000"/>
              <a:gd name="connsiteX33" fmla="*/ 11513754 w 12192000"/>
              <a:gd name="connsiteY33" fmla="*/ 2944098 h 6858000"/>
              <a:gd name="connsiteX34" fmla="*/ 11405107 w 12192000"/>
              <a:gd name="connsiteY34" fmla="*/ 2906523 h 6858000"/>
              <a:gd name="connsiteX35" fmla="*/ 10572950 w 12192000"/>
              <a:gd name="connsiteY35" fmla="*/ 2803317 h 6858000"/>
              <a:gd name="connsiteX36" fmla="*/ 9205250 w 12192000"/>
              <a:gd name="connsiteY36" fmla="*/ 2778767 h 6858000"/>
              <a:gd name="connsiteX37" fmla="*/ 8579578 w 12192000"/>
              <a:gd name="connsiteY37" fmla="*/ 2759181 h 6858000"/>
              <a:gd name="connsiteX38" fmla="*/ 8370208 w 12192000"/>
              <a:gd name="connsiteY38" fmla="*/ 2759730 h 6858000"/>
              <a:gd name="connsiteX39" fmla="*/ 7470748 w 12192000"/>
              <a:gd name="connsiteY39" fmla="*/ 2819849 h 6858000"/>
              <a:gd name="connsiteX40" fmla="*/ 7001547 w 12192000"/>
              <a:gd name="connsiteY40" fmla="*/ 2861432 h 6858000"/>
              <a:gd name="connsiteX41" fmla="*/ 6295343 w 12192000"/>
              <a:gd name="connsiteY41" fmla="*/ 2988688 h 6858000"/>
              <a:gd name="connsiteX42" fmla="*/ 6075166 w 12192000"/>
              <a:gd name="connsiteY42" fmla="*/ 3078367 h 6858000"/>
              <a:gd name="connsiteX43" fmla="*/ 5859314 w 12192000"/>
              <a:gd name="connsiteY43" fmla="*/ 3139490 h 6858000"/>
              <a:gd name="connsiteX44" fmla="*/ 5800183 w 12192000"/>
              <a:gd name="connsiteY44" fmla="*/ 3195101 h 6858000"/>
              <a:gd name="connsiteX45" fmla="*/ 5882870 w 12192000"/>
              <a:gd name="connsiteY45" fmla="*/ 3252215 h 6858000"/>
              <a:gd name="connsiteX46" fmla="*/ 6232848 w 12192000"/>
              <a:gd name="connsiteY46" fmla="*/ 3274760 h 6858000"/>
              <a:gd name="connsiteX47" fmla="*/ 5911715 w 12192000"/>
              <a:gd name="connsiteY47" fmla="*/ 3347407 h 6858000"/>
              <a:gd name="connsiteX48" fmla="*/ 6384279 w 12192000"/>
              <a:gd name="connsiteY48" fmla="*/ 3312836 h 6858000"/>
              <a:gd name="connsiteX49" fmla="*/ 6526097 w 12192000"/>
              <a:gd name="connsiteY49" fmla="*/ 3325362 h 6858000"/>
              <a:gd name="connsiteX50" fmla="*/ 6403028 w 12192000"/>
              <a:gd name="connsiteY50" fmla="*/ 3383478 h 6858000"/>
              <a:gd name="connsiteX51" fmla="*/ 5767013 w 12192000"/>
              <a:gd name="connsiteY51" fmla="*/ 3500713 h 6858000"/>
              <a:gd name="connsiteX52" fmla="*/ 5706920 w 12192000"/>
              <a:gd name="connsiteY52" fmla="*/ 3511233 h 6858000"/>
              <a:gd name="connsiteX53" fmla="*/ 5310793 w 12192000"/>
              <a:gd name="connsiteY53" fmla="*/ 3677066 h 6858000"/>
              <a:gd name="connsiteX54" fmla="*/ 5548276 w 12192000"/>
              <a:gd name="connsiteY54" fmla="*/ 3660533 h 6858000"/>
              <a:gd name="connsiteX55" fmla="*/ 5293005 w 12192000"/>
              <a:gd name="connsiteY55" fmla="*/ 3765743 h 6858000"/>
              <a:gd name="connsiteX56" fmla="*/ 4983410 w 12192000"/>
              <a:gd name="connsiteY56" fmla="*/ 3883981 h 6858000"/>
              <a:gd name="connsiteX57" fmla="*/ 4674775 w 12192000"/>
              <a:gd name="connsiteY57" fmla="*/ 4068850 h 6858000"/>
              <a:gd name="connsiteX58" fmla="*/ 4453155 w 12192000"/>
              <a:gd name="connsiteY58" fmla="*/ 4163539 h 6858000"/>
              <a:gd name="connsiteX59" fmla="*/ 4492095 w 12192000"/>
              <a:gd name="connsiteY59" fmla="*/ 4237188 h 6858000"/>
              <a:gd name="connsiteX60" fmla="*/ 4464213 w 12192000"/>
              <a:gd name="connsiteY60" fmla="*/ 4318851 h 6858000"/>
              <a:gd name="connsiteX61" fmla="*/ 4857456 w 12192000"/>
              <a:gd name="connsiteY61" fmla="*/ 4241696 h 6858000"/>
              <a:gd name="connsiteX62" fmla="*/ 4713234 w 12192000"/>
              <a:gd name="connsiteY62" fmla="*/ 4295303 h 6858000"/>
              <a:gd name="connsiteX63" fmla="*/ 4656026 w 12192000"/>
              <a:gd name="connsiteY63" fmla="*/ 4348410 h 6858000"/>
              <a:gd name="connsiteX64" fmla="*/ 4718523 w 12192000"/>
              <a:gd name="connsiteY64" fmla="*/ 4368951 h 6858000"/>
              <a:gd name="connsiteX65" fmla="*/ 4989178 w 12192000"/>
              <a:gd name="connsiteY65" fmla="*/ 4420054 h 6858000"/>
              <a:gd name="connsiteX66" fmla="*/ 4304127 w 12192000"/>
              <a:gd name="connsiteY66" fmla="*/ 4609933 h 6858000"/>
              <a:gd name="connsiteX67" fmla="*/ 4402677 w 12192000"/>
              <a:gd name="connsiteY67" fmla="*/ 4624463 h 6858000"/>
              <a:gd name="connsiteX68" fmla="*/ 5398287 w 12192000"/>
              <a:gd name="connsiteY68" fmla="*/ 4608430 h 6858000"/>
              <a:gd name="connsiteX69" fmla="*/ 5592504 w 12192000"/>
              <a:gd name="connsiteY69" fmla="*/ 4585886 h 6858000"/>
              <a:gd name="connsiteX70" fmla="*/ 5411266 w 12192000"/>
              <a:gd name="connsiteY70" fmla="*/ 4964142 h 6858000"/>
              <a:gd name="connsiteX71" fmla="*/ 5480493 w 12192000"/>
              <a:gd name="connsiteY71" fmla="*/ 5031277 h 6858000"/>
              <a:gd name="connsiteX72" fmla="*/ 5233393 w 12192000"/>
              <a:gd name="connsiteY72" fmla="*/ 5047810 h 6858000"/>
              <a:gd name="connsiteX73" fmla="*/ 4750251 w 12192000"/>
              <a:gd name="connsiteY73" fmla="*/ 5256728 h 6858000"/>
              <a:gd name="connsiteX74" fmla="*/ 4508440 w 12192000"/>
              <a:gd name="connsiteY74" fmla="*/ 5624965 h 6858000"/>
              <a:gd name="connsiteX75" fmla="*/ 4602665 w 12192000"/>
              <a:gd name="connsiteY75" fmla="*/ 5706629 h 6858000"/>
              <a:gd name="connsiteX76" fmla="*/ 4215189 w 12192000"/>
              <a:gd name="connsiteY76" fmla="*/ 5797811 h 6858000"/>
              <a:gd name="connsiteX77" fmla="*/ 4407966 w 12192000"/>
              <a:gd name="connsiteY77" fmla="*/ 5826870 h 6858000"/>
              <a:gd name="connsiteX78" fmla="*/ 4265186 w 12192000"/>
              <a:gd name="connsiteY78" fmla="*/ 5881478 h 6858000"/>
              <a:gd name="connsiteX79" fmla="*/ 4145964 w 12192000"/>
              <a:gd name="connsiteY79" fmla="*/ 5977170 h 6858000"/>
              <a:gd name="connsiteX80" fmla="*/ 4710350 w 12192000"/>
              <a:gd name="connsiteY80" fmla="*/ 5909035 h 6858000"/>
              <a:gd name="connsiteX81" fmla="*/ 4870916 w 12192000"/>
              <a:gd name="connsiteY81" fmla="*/ 5949616 h 6858000"/>
              <a:gd name="connsiteX82" fmla="*/ 4960333 w 12192000"/>
              <a:gd name="connsiteY82" fmla="*/ 5949115 h 6858000"/>
              <a:gd name="connsiteX83" fmla="*/ 5073788 w 12192000"/>
              <a:gd name="connsiteY83" fmla="*/ 5953623 h 6858000"/>
              <a:gd name="connsiteX84" fmla="*/ 4979084 w 12192000"/>
              <a:gd name="connsiteY84" fmla="*/ 5990197 h 6858000"/>
              <a:gd name="connsiteX85" fmla="*/ 5100228 w 12192000"/>
              <a:gd name="connsiteY85" fmla="*/ 6151519 h 6858000"/>
              <a:gd name="connsiteX86" fmla="*/ 4666602 w 12192000"/>
              <a:gd name="connsiteY86" fmla="*/ 6266250 h 6858000"/>
              <a:gd name="connsiteX87" fmla="*/ 4762750 w 12192000"/>
              <a:gd name="connsiteY87" fmla="*/ 6288795 h 6858000"/>
              <a:gd name="connsiteX88" fmla="*/ 4815151 w 12192000"/>
              <a:gd name="connsiteY88" fmla="*/ 6322363 h 6858000"/>
              <a:gd name="connsiteX89" fmla="*/ 4558918 w 12192000"/>
              <a:gd name="connsiteY89" fmla="*/ 6504727 h 6858000"/>
              <a:gd name="connsiteX90" fmla="*/ 4899280 w 12192000"/>
              <a:gd name="connsiteY90" fmla="*/ 6480679 h 6858000"/>
              <a:gd name="connsiteX91" fmla="*/ 4692563 w 12192000"/>
              <a:gd name="connsiteY91" fmla="*/ 6586391 h 6858000"/>
              <a:gd name="connsiteX92" fmla="*/ 4303645 w 12192000"/>
              <a:gd name="connsiteY92" fmla="*/ 6834888 h 6858000"/>
              <a:gd name="connsiteX93" fmla="*/ 4307829 w 12192000"/>
              <a:gd name="connsiteY93" fmla="*/ 6852361 h 6858000"/>
              <a:gd name="connsiteX94" fmla="*/ 4323786 w 12192000"/>
              <a:gd name="connsiteY94" fmla="*/ 6858000 h 6858000"/>
              <a:gd name="connsiteX95" fmla="*/ 0 w 12192000"/>
              <a:gd name="connsiteY9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1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2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1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2D077-8BF6-2770-1F54-3E22BE9EB6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364" y="1926781"/>
            <a:ext cx="5257800" cy="1701570"/>
          </a:xfrm>
        </p:spPr>
        <p:txBody>
          <a:bodyPr anchor="b">
            <a:normAutofit/>
          </a:bodyPr>
          <a:lstStyle/>
          <a:p>
            <a:r>
              <a:rPr lang="en-US" sz="2800" dirty="0"/>
              <a:t>IMPACT OF MEDIA REPRESENTATIONS ON PUBLIC ATTITUDE TOWARDS LAW ENFORCMENT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40BBDD-B817-5397-B4A4-00747620D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365" y="3628351"/>
            <a:ext cx="5257799" cy="646785"/>
          </a:xfrm>
        </p:spPr>
        <p:txBody>
          <a:bodyPr>
            <a:normAutofit/>
          </a:bodyPr>
          <a:lstStyle/>
          <a:p>
            <a:r>
              <a:rPr lang="en-US" sz="2000" dirty="0"/>
              <a:t>By Olivia </a:t>
            </a:r>
            <a:r>
              <a:rPr lang="en-US" sz="2000" dirty="0" err="1"/>
              <a:t>saunders</a:t>
            </a:r>
            <a:r>
              <a:rPr lang="en-US" sz="20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99A1D2-4CB7-31DA-CA9D-D97E630C6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5837" y="1598090"/>
            <a:ext cx="5468812" cy="3062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19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8885D7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EE5EC-A170-3BA7-D7CD-8CA41638C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US" dirty="0"/>
              <a:t>WHAT DO POLICE USE MEDIA FOR? </a:t>
            </a:r>
          </a:p>
        </p:txBody>
      </p:sp>
      <p:pic>
        <p:nvPicPr>
          <p:cNvPr id="5" name="Picture 4" descr="A group of police officers in matching yellow jackets&#10;&#10;Description automatically generated">
            <a:extLst>
              <a:ext uri="{FF2B5EF4-FFF2-40B4-BE49-F238E27FC236}">
                <a16:creationId xmlns:a16="http://schemas.microsoft.com/office/drawing/2014/main" id="{1317A4BB-1ECF-59F2-A116-2BBE6DD2D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12" y="2130872"/>
            <a:ext cx="4309533" cy="24133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3DE88-B2B2-D367-9E00-0A55B96A8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anchor="t">
            <a:normAutofit/>
          </a:bodyPr>
          <a:lstStyle/>
          <a:p>
            <a:r>
              <a:rPr lang="en-US" sz="2400"/>
              <a:t>Information on crime investigations </a:t>
            </a:r>
          </a:p>
          <a:p>
            <a:r>
              <a:rPr lang="en-US" sz="2400"/>
              <a:t>Appealing information on a missing person</a:t>
            </a:r>
          </a:p>
          <a:p>
            <a:r>
              <a:rPr lang="en-US" sz="2400"/>
              <a:t>Pictures of crime suspects </a:t>
            </a:r>
          </a:p>
          <a:p>
            <a:r>
              <a:rPr lang="en-US" sz="2400"/>
              <a:t>Road closures </a:t>
            </a:r>
          </a:p>
          <a:p>
            <a:r>
              <a:rPr lang="en-US" sz="2400"/>
              <a:t>Searching for witnesses to crimes </a:t>
            </a:r>
          </a:p>
          <a:p>
            <a:endParaRPr lang="en-US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897045-7210-AF79-9E85-0A46C5475ACF}"/>
              </a:ext>
            </a:extLst>
          </p:cNvPr>
          <p:cNvSpPr txBox="1"/>
          <p:nvPr/>
        </p:nvSpPr>
        <p:spPr>
          <a:xfrm>
            <a:off x="2135901" y="4674579"/>
            <a:ext cx="30861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(BBC, 2017) </a:t>
            </a:r>
          </a:p>
        </p:txBody>
      </p:sp>
    </p:spTree>
    <p:extLst>
      <p:ext uri="{BB962C8B-B14F-4D97-AF65-F5344CB8AC3E}">
        <p14:creationId xmlns:p14="http://schemas.microsoft.com/office/powerpoint/2010/main" val="4121186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rgbClr val="8885D7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3958E-E297-A5BA-EFEC-F2FDBCD46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HOW DOES POLICE USING MEDIA HAVE A POSITIVE IMPACT ON SOCIETY?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9AC43-B456-CCBB-D711-A89FE4DF3B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848583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670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taking a selfie&#10;&#10;Description automatically generated">
            <a:extLst>
              <a:ext uri="{FF2B5EF4-FFF2-40B4-BE49-F238E27FC236}">
                <a16:creationId xmlns:a16="http://schemas.microsoft.com/office/drawing/2014/main" id="{85153D7C-06F5-6EC9-CA03-9FF857F00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469" y="643467"/>
            <a:ext cx="3695399" cy="24546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05598C-90FC-37FA-CEA6-C623FFC8F497}"/>
              </a:ext>
            </a:extLst>
          </p:cNvPr>
          <p:cNvSpPr txBox="1"/>
          <p:nvPr/>
        </p:nvSpPr>
        <p:spPr>
          <a:xfrm>
            <a:off x="4000096" y="2763191"/>
            <a:ext cx="2264481" cy="393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69264">
              <a:spcAft>
                <a:spcPts val="600"/>
              </a:spcAft>
            </a:pPr>
            <a:r>
              <a:rPr lang="en-US" sz="190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(</a:t>
            </a:r>
            <a:r>
              <a:rPr lang="en-US" sz="1908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Golby</a:t>
            </a:r>
            <a:r>
              <a:rPr lang="en-US" sz="190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2016)</a:t>
            </a:r>
            <a:endParaRPr lang="en-US"/>
          </a:p>
        </p:txBody>
      </p:sp>
      <p:pic>
        <p:nvPicPr>
          <p:cNvPr id="10" name="Picture 9" descr="A person taking a selfie with a group of women&#10;&#10;Description automatically generated">
            <a:extLst>
              <a:ext uri="{FF2B5EF4-FFF2-40B4-BE49-F238E27FC236}">
                <a16:creationId xmlns:a16="http://schemas.microsoft.com/office/drawing/2014/main" id="{94F43330-3F55-3773-E3B4-1168A4B232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469" y="3710008"/>
            <a:ext cx="3770549" cy="25045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4F2CAF9-45F3-108C-D86C-13ACA04FEB1C}"/>
              </a:ext>
            </a:extLst>
          </p:cNvPr>
          <p:cNvSpPr txBox="1"/>
          <p:nvPr/>
        </p:nvSpPr>
        <p:spPr>
          <a:xfrm>
            <a:off x="4481868" y="5820829"/>
            <a:ext cx="2355048" cy="393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69264">
              <a:spcAft>
                <a:spcPts val="600"/>
              </a:spcAft>
            </a:pPr>
            <a:r>
              <a:rPr lang="en-US" sz="190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(Mathews, 2020).  </a:t>
            </a:r>
            <a:endParaRPr lang="en-US"/>
          </a:p>
        </p:txBody>
      </p:sp>
      <p:pic>
        <p:nvPicPr>
          <p:cNvPr id="13" name="Picture 12" descr="A group of people in uniform&#10;&#10;Description automatically generated">
            <a:extLst>
              <a:ext uri="{FF2B5EF4-FFF2-40B4-BE49-F238E27FC236}">
                <a16:creationId xmlns:a16="http://schemas.microsoft.com/office/drawing/2014/main" id="{B9EA2FAC-69F0-2598-F112-0636C68C8A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064"/>
          <a:stretch/>
        </p:blipFill>
        <p:spPr>
          <a:xfrm>
            <a:off x="7206644" y="2212699"/>
            <a:ext cx="4198886" cy="2613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144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0EED73-1494-4E89-869B-E501A02B2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9D7A3A2-205A-4FD7-89D2-24FA8A54E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934" y="0"/>
            <a:ext cx="11377066" cy="4001047"/>
          </a:xfrm>
          <a:custGeom>
            <a:avLst/>
            <a:gdLst>
              <a:gd name="connsiteX0" fmla="*/ 914840 w 11377066"/>
              <a:gd name="connsiteY0" fmla="*/ 0 h 3343806"/>
              <a:gd name="connsiteX1" fmla="*/ 11365513 w 11377066"/>
              <a:gd name="connsiteY1" fmla="*/ 0 h 3343806"/>
              <a:gd name="connsiteX2" fmla="*/ 11365513 w 11377066"/>
              <a:gd name="connsiteY2" fmla="*/ 846735 h 3343806"/>
              <a:gd name="connsiteX3" fmla="*/ 11050704 w 11377066"/>
              <a:gd name="connsiteY3" fmla="*/ 1046017 h 3343806"/>
              <a:gd name="connsiteX4" fmla="*/ 11195112 w 11377066"/>
              <a:gd name="connsiteY4" fmla="*/ 1103780 h 3343806"/>
              <a:gd name="connsiteX5" fmla="*/ 10553944 w 11377066"/>
              <a:gd name="connsiteY5" fmla="*/ 1441695 h 3343806"/>
              <a:gd name="connsiteX6" fmla="*/ 11148902 w 11377066"/>
              <a:gd name="connsiteY6" fmla="*/ 1383932 h 3343806"/>
              <a:gd name="connsiteX7" fmla="*/ 11117132 w 11377066"/>
              <a:gd name="connsiteY7" fmla="*/ 1430142 h 3343806"/>
              <a:gd name="connsiteX8" fmla="*/ 11085363 w 11377066"/>
              <a:gd name="connsiteY8" fmla="*/ 1476352 h 3343806"/>
              <a:gd name="connsiteX9" fmla="*/ 11365513 w 11377066"/>
              <a:gd name="connsiteY9" fmla="*/ 1447471 h 3343806"/>
              <a:gd name="connsiteX10" fmla="*/ 11365513 w 11377066"/>
              <a:gd name="connsiteY10" fmla="*/ 1496569 h 3343806"/>
              <a:gd name="connsiteX11" fmla="*/ 11278869 w 11377066"/>
              <a:gd name="connsiteY11" fmla="*/ 1554332 h 3343806"/>
              <a:gd name="connsiteX12" fmla="*/ 11365513 w 11377066"/>
              <a:gd name="connsiteY12" fmla="*/ 1539891 h 3343806"/>
              <a:gd name="connsiteX13" fmla="*/ 11377066 w 11377066"/>
              <a:gd name="connsiteY13" fmla="*/ 1539891 h 3343806"/>
              <a:gd name="connsiteX14" fmla="*/ 11377066 w 11377066"/>
              <a:gd name="connsiteY14" fmla="*/ 1765167 h 3343806"/>
              <a:gd name="connsiteX15" fmla="*/ 4624577 w 11377066"/>
              <a:gd name="connsiteY15" fmla="*/ 3342096 h 3343806"/>
              <a:gd name="connsiteX16" fmla="*/ 4000738 w 11377066"/>
              <a:gd name="connsiteY16" fmla="*/ 3313214 h 3343806"/>
              <a:gd name="connsiteX17" fmla="*/ 3853443 w 11377066"/>
              <a:gd name="connsiteY17" fmla="*/ 3217905 h 3343806"/>
              <a:gd name="connsiteX18" fmla="*/ 4003625 w 11377066"/>
              <a:gd name="connsiteY18" fmla="*/ 3171695 h 3343806"/>
              <a:gd name="connsiteX19" fmla="*/ 4465729 w 11377066"/>
              <a:gd name="connsiteY19" fmla="*/ 3024399 h 3343806"/>
              <a:gd name="connsiteX20" fmla="*/ 4015179 w 11377066"/>
              <a:gd name="connsiteY20" fmla="*/ 3047505 h 3343806"/>
              <a:gd name="connsiteX21" fmla="*/ 4656346 w 11377066"/>
              <a:gd name="connsiteY21" fmla="*/ 2926202 h 3343806"/>
              <a:gd name="connsiteX22" fmla="*/ 4841188 w 11377066"/>
              <a:gd name="connsiteY22" fmla="*/ 2862663 h 3343806"/>
              <a:gd name="connsiteX23" fmla="*/ 4659236 w 11377066"/>
              <a:gd name="connsiteY23" fmla="*/ 2836670 h 3343806"/>
              <a:gd name="connsiteX24" fmla="*/ 3778351 w 11377066"/>
              <a:gd name="connsiteY24" fmla="*/ 2914650 h 3343806"/>
              <a:gd name="connsiteX25" fmla="*/ 3694595 w 11377066"/>
              <a:gd name="connsiteY25" fmla="*/ 2923314 h 3343806"/>
              <a:gd name="connsiteX26" fmla="*/ 3119852 w 11377066"/>
              <a:gd name="connsiteY26" fmla="*/ 2862663 h 3343806"/>
              <a:gd name="connsiteX27" fmla="*/ 3440437 w 11377066"/>
              <a:gd name="connsiteY27" fmla="*/ 2799124 h 3343806"/>
              <a:gd name="connsiteX28" fmla="*/ 3070753 w 11377066"/>
              <a:gd name="connsiteY28" fmla="*/ 2761578 h 3343806"/>
              <a:gd name="connsiteX29" fmla="*/ 2623091 w 11377066"/>
              <a:gd name="connsiteY29" fmla="*/ 2726920 h 3343806"/>
              <a:gd name="connsiteX30" fmla="*/ 2160987 w 11377066"/>
              <a:gd name="connsiteY30" fmla="*/ 2611394 h 3343806"/>
              <a:gd name="connsiteX31" fmla="*/ 1837515 w 11377066"/>
              <a:gd name="connsiteY31" fmla="*/ 2573848 h 3343806"/>
              <a:gd name="connsiteX32" fmla="*/ 1869284 w 11377066"/>
              <a:gd name="connsiteY32" fmla="*/ 2472763 h 3343806"/>
              <a:gd name="connsiteX33" fmla="*/ 1808633 w 11377066"/>
              <a:gd name="connsiteY33" fmla="*/ 2386119 h 3343806"/>
              <a:gd name="connsiteX34" fmla="*/ 2354493 w 11377066"/>
              <a:gd name="connsiteY34" fmla="*/ 2342797 h 3343806"/>
              <a:gd name="connsiteX35" fmla="*/ 2146546 w 11377066"/>
              <a:gd name="connsiteY35" fmla="*/ 2328356 h 3343806"/>
              <a:gd name="connsiteX36" fmla="*/ 2054126 w 11377066"/>
              <a:gd name="connsiteY36" fmla="*/ 2285034 h 3343806"/>
              <a:gd name="connsiteX37" fmla="*/ 2132106 w 11377066"/>
              <a:gd name="connsiteY37" fmla="*/ 2238823 h 3343806"/>
              <a:gd name="connsiteX38" fmla="*/ 2478684 w 11377066"/>
              <a:gd name="connsiteY38" fmla="*/ 2085751 h 3343806"/>
              <a:gd name="connsiteX39" fmla="*/ 1511154 w 11377066"/>
              <a:gd name="connsiteY39" fmla="*/ 2094416 h 3343806"/>
              <a:gd name="connsiteX40" fmla="*/ 1638232 w 11377066"/>
              <a:gd name="connsiteY40" fmla="*/ 2042429 h 3343806"/>
              <a:gd name="connsiteX41" fmla="*/ 2972556 w 11377066"/>
              <a:gd name="connsiteY41" fmla="*/ 1718957 h 3343806"/>
              <a:gd name="connsiteX42" fmla="*/ 3238266 w 11377066"/>
              <a:gd name="connsiteY42" fmla="*/ 1678523 h 3343806"/>
              <a:gd name="connsiteX43" fmla="*/ 2522005 w 11377066"/>
              <a:gd name="connsiteY43" fmla="*/ 1664082 h 3343806"/>
              <a:gd name="connsiteX44" fmla="*/ 1421621 w 11377066"/>
              <a:gd name="connsiteY44" fmla="*/ 1522563 h 3343806"/>
              <a:gd name="connsiteX45" fmla="*/ 1525595 w 11377066"/>
              <a:gd name="connsiteY45" fmla="*/ 1392596 h 3343806"/>
              <a:gd name="connsiteX46" fmla="*/ 982623 w 11377066"/>
              <a:gd name="connsiteY46" fmla="*/ 1415701 h 3343806"/>
              <a:gd name="connsiteX47" fmla="*/ 1231003 w 11377066"/>
              <a:gd name="connsiteY47" fmla="*/ 1314616 h 3343806"/>
              <a:gd name="connsiteX48" fmla="*/ 1025945 w 11377066"/>
              <a:gd name="connsiteY48" fmla="*/ 1297287 h 3343806"/>
              <a:gd name="connsiteX49" fmla="*/ 841104 w 11377066"/>
              <a:gd name="connsiteY49" fmla="*/ 1225083 h 3343806"/>
              <a:gd name="connsiteX50" fmla="*/ 1612239 w 11377066"/>
              <a:gd name="connsiteY50" fmla="*/ 1112445 h 3343806"/>
              <a:gd name="connsiteX51" fmla="*/ 1814409 w 11377066"/>
              <a:gd name="connsiteY51" fmla="*/ 1008471 h 3343806"/>
              <a:gd name="connsiteX52" fmla="*/ 1932824 w 11377066"/>
              <a:gd name="connsiteY52" fmla="*/ 979590 h 3343806"/>
              <a:gd name="connsiteX53" fmla="*/ 2083007 w 11377066"/>
              <a:gd name="connsiteY53" fmla="*/ 936268 h 3343806"/>
              <a:gd name="connsiteX54" fmla="*/ 1947265 w 11377066"/>
              <a:gd name="connsiteY54" fmla="*/ 924715 h 3343806"/>
              <a:gd name="connsiteX55" fmla="*/ 1271438 w 11377066"/>
              <a:gd name="connsiteY55" fmla="*/ 895834 h 3343806"/>
              <a:gd name="connsiteX56" fmla="*/ 659150 w 11377066"/>
              <a:gd name="connsiteY56" fmla="*/ 907386 h 3343806"/>
              <a:gd name="connsiteX57" fmla="*/ 780453 w 11377066"/>
              <a:gd name="connsiteY57" fmla="*/ 846735 h 3343806"/>
              <a:gd name="connsiteX58" fmla="*/ 841104 w 11377066"/>
              <a:gd name="connsiteY58" fmla="*/ 788972 h 3343806"/>
              <a:gd name="connsiteX59" fmla="*/ 448316 w 11377066"/>
              <a:gd name="connsiteY59" fmla="*/ 659006 h 3343806"/>
              <a:gd name="connsiteX60" fmla="*/ 910419 w 11377066"/>
              <a:gd name="connsiteY60" fmla="*/ 569473 h 3343806"/>
              <a:gd name="connsiteX61" fmla="*/ 604275 w 11377066"/>
              <a:gd name="connsiteY61" fmla="*/ 514598 h 3343806"/>
              <a:gd name="connsiteX62" fmla="*/ 15093 w 11377066"/>
              <a:gd name="connsiteY62" fmla="*/ 352862 h 3343806"/>
              <a:gd name="connsiteX63" fmla="*/ 430987 w 11377066"/>
              <a:gd name="connsiteY63" fmla="*/ 136251 h 3343806"/>
              <a:gd name="connsiteX64" fmla="*/ 874092 w 11377066"/>
              <a:gd name="connsiteY64" fmla="*/ 17656 h 3343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1377066" h="3343806">
                <a:moveTo>
                  <a:pt x="914840" y="0"/>
                </a:moveTo>
                <a:lnTo>
                  <a:pt x="11365513" y="0"/>
                </a:lnTo>
                <a:lnTo>
                  <a:pt x="11365513" y="846735"/>
                </a:lnTo>
                <a:cubicBezTo>
                  <a:pt x="11273092" y="924715"/>
                  <a:pt x="11163343" y="985366"/>
                  <a:pt x="11050704" y="1046017"/>
                </a:cubicBezTo>
                <a:cubicBezTo>
                  <a:pt x="11088251" y="1089339"/>
                  <a:pt x="11169119" y="1037353"/>
                  <a:pt x="11195112" y="1103780"/>
                </a:cubicBezTo>
                <a:cubicBezTo>
                  <a:pt x="10987166" y="1216419"/>
                  <a:pt x="10796548" y="1357938"/>
                  <a:pt x="10553944" y="1441695"/>
                </a:cubicBezTo>
                <a:cubicBezTo>
                  <a:pt x="10753226" y="1381043"/>
                  <a:pt x="10952508" y="1409925"/>
                  <a:pt x="11148902" y="1383932"/>
                </a:cubicBezTo>
                <a:cubicBezTo>
                  <a:pt x="11174895" y="1418589"/>
                  <a:pt x="11131573" y="1418589"/>
                  <a:pt x="11117132" y="1430142"/>
                </a:cubicBezTo>
                <a:cubicBezTo>
                  <a:pt x="11102692" y="1441695"/>
                  <a:pt x="11082474" y="1450359"/>
                  <a:pt x="11085363" y="1476352"/>
                </a:cubicBezTo>
                <a:cubicBezTo>
                  <a:pt x="11174895" y="1487905"/>
                  <a:pt x="11273092" y="1447471"/>
                  <a:pt x="11365513" y="1447471"/>
                </a:cubicBezTo>
                <a:lnTo>
                  <a:pt x="11365513" y="1496569"/>
                </a:lnTo>
                <a:cubicBezTo>
                  <a:pt x="11333743" y="1513898"/>
                  <a:pt x="11293310" y="1519674"/>
                  <a:pt x="11278869" y="1554332"/>
                </a:cubicBezTo>
                <a:cubicBezTo>
                  <a:pt x="11307750" y="1548556"/>
                  <a:pt x="11336632" y="1545668"/>
                  <a:pt x="11365513" y="1539891"/>
                </a:cubicBezTo>
                <a:lnTo>
                  <a:pt x="11377066" y="1539891"/>
                </a:lnTo>
                <a:lnTo>
                  <a:pt x="11377066" y="1765167"/>
                </a:lnTo>
                <a:cubicBezTo>
                  <a:pt x="9482441" y="3362313"/>
                  <a:pt x="4945162" y="3324767"/>
                  <a:pt x="4624577" y="3342096"/>
                </a:cubicBezTo>
                <a:cubicBezTo>
                  <a:pt x="4523492" y="3347872"/>
                  <a:pt x="4098935" y="3339207"/>
                  <a:pt x="4000738" y="3313214"/>
                </a:cubicBezTo>
                <a:cubicBezTo>
                  <a:pt x="3867883" y="3281444"/>
                  <a:pt x="3853443" y="3217905"/>
                  <a:pt x="3853443" y="3217905"/>
                </a:cubicBezTo>
                <a:cubicBezTo>
                  <a:pt x="3853443" y="3217905"/>
                  <a:pt x="3919869" y="3191912"/>
                  <a:pt x="4003625" y="3171695"/>
                </a:cubicBezTo>
                <a:cubicBezTo>
                  <a:pt x="4165361" y="3131261"/>
                  <a:pt x="4298217" y="3056169"/>
                  <a:pt x="4465729" y="3024399"/>
                </a:cubicBezTo>
                <a:cubicBezTo>
                  <a:pt x="4315546" y="3033064"/>
                  <a:pt x="4165361" y="3038840"/>
                  <a:pt x="4015179" y="3047505"/>
                </a:cubicBezTo>
                <a:cubicBezTo>
                  <a:pt x="4223124" y="2969524"/>
                  <a:pt x="4442625" y="2957972"/>
                  <a:pt x="4656346" y="2926202"/>
                </a:cubicBezTo>
                <a:cubicBezTo>
                  <a:pt x="4725662" y="2917538"/>
                  <a:pt x="4841188" y="2943531"/>
                  <a:pt x="4841188" y="2862663"/>
                </a:cubicBezTo>
                <a:cubicBezTo>
                  <a:pt x="4838300" y="2810676"/>
                  <a:pt x="4725662" y="2833782"/>
                  <a:pt x="4659236" y="2836670"/>
                </a:cubicBezTo>
                <a:cubicBezTo>
                  <a:pt x="4364644" y="2845334"/>
                  <a:pt x="4072941" y="2882880"/>
                  <a:pt x="3778351" y="2914650"/>
                </a:cubicBezTo>
                <a:cubicBezTo>
                  <a:pt x="3749468" y="2917538"/>
                  <a:pt x="3714811" y="2931979"/>
                  <a:pt x="3694595" y="2923314"/>
                </a:cubicBezTo>
                <a:cubicBezTo>
                  <a:pt x="3527082" y="2865551"/>
                  <a:pt x="3336463" y="2879992"/>
                  <a:pt x="3119852" y="2862663"/>
                </a:cubicBezTo>
                <a:cubicBezTo>
                  <a:pt x="3238266" y="2796236"/>
                  <a:pt x="3339351" y="2842446"/>
                  <a:pt x="3440437" y="2799124"/>
                </a:cubicBezTo>
                <a:cubicBezTo>
                  <a:pt x="3316246" y="2752913"/>
                  <a:pt x="3189168" y="2773131"/>
                  <a:pt x="3070753" y="2761578"/>
                </a:cubicBezTo>
                <a:cubicBezTo>
                  <a:pt x="2984109" y="2752913"/>
                  <a:pt x="2672189" y="2741361"/>
                  <a:pt x="2623091" y="2726920"/>
                </a:cubicBezTo>
                <a:cubicBezTo>
                  <a:pt x="2472907" y="2683598"/>
                  <a:pt x="2293842" y="2689374"/>
                  <a:pt x="2160987" y="2611394"/>
                </a:cubicBezTo>
                <a:cubicBezTo>
                  <a:pt x="2065678" y="2556519"/>
                  <a:pt x="1938600" y="2602730"/>
                  <a:pt x="1837515" y="2573848"/>
                </a:cubicBezTo>
                <a:cubicBezTo>
                  <a:pt x="1794192" y="2533414"/>
                  <a:pt x="1854843" y="2504533"/>
                  <a:pt x="1869284" y="2472763"/>
                </a:cubicBezTo>
                <a:cubicBezTo>
                  <a:pt x="1889502" y="2432329"/>
                  <a:pt x="1834626" y="2423665"/>
                  <a:pt x="1808633" y="2386119"/>
                </a:cubicBezTo>
                <a:cubicBezTo>
                  <a:pt x="1987698" y="2389007"/>
                  <a:pt x="2158099" y="2377454"/>
                  <a:pt x="2354493" y="2342797"/>
                </a:cubicBezTo>
                <a:cubicBezTo>
                  <a:pt x="2273625" y="2290810"/>
                  <a:pt x="2204309" y="2339908"/>
                  <a:pt x="2146546" y="2328356"/>
                </a:cubicBezTo>
                <a:cubicBezTo>
                  <a:pt x="2106113" y="2319691"/>
                  <a:pt x="2054126" y="2328356"/>
                  <a:pt x="2054126" y="2285034"/>
                </a:cubicBezTo>
                <a:cubicBezTo>
                  <a:pt x="2054126" y="2250376"/>
                  <a:pt x="2100336" y="2244599"/>
                  <a:pt x="2132106" y="2238823"/>
                </a:cubicBezTo>
                <a:cubicBezTo>
                  <a:pt x="2256296" y="2218606"/>
                  <a:pt x="2377599" y="2192613"/>
                  <a:pt x="2478684" y="2085751"/>
                </a:cubicBezTo>
                <a:cubicBezTo>
                  <a:pt x="2152323" y="2051094"/>
                  <a:pt x="1817297" y="2186837"/>
                  <a:pt x="1511154" y="2094416"/>
                </a:cubicBezTo>
                <a:cubicBezTo>
                  <a:pt x="1537147" y="2033765"/>
                  <a:pt x="1597798" y="2045317"/>
                  <a:pt x="1638232" y="2042429"/>
                </a:cubicBezTo>
                <a:cubicBezTo>
                  <a:pt x="1909718" y="2016436"/>
                  <a:pt x="2825261" y="1701628"/>
                  <a:pt x="2972556" y="1718957"/>
                </a:cubicBezTo>
                <a:cubicBezTo>
                  <a:pt x="3062089" y="1727621"/>
                  <a:pt x="3154510" y="1721845"/>
                  <a:pt x="3238266" y="1678523"/>
                </a:cubicBezTo>
                <a:cubicBezTo>
                  <a:pt x="3339351" y="1626536"/>
                  <a:pt x="2695295" y="1736286"/>
                  <a:pt x="2522005" y="1664082"/>
                </a:cubicBezTo>
                <a:cubicBezTo>
                  <a:pt x="2438249" y="1629424"/>
                  <a:pt x="1730654" y="1528339"/>
                  <a:pt x="1421621" y="1522563"/>
                </a:cubicBezTo>
                <a:cubicBezTo>
                  <a:pt x="1450503" y="1467688"/>
                  <a:pt x="1557364" y="1470576"/>
                  <a:pt x="1525595" y="1392596"/>
                </a:cubicBezTo>
                <a:cubicBezTo>
                  <a:pt x="1358082" y="1386820"/>
                  <a:pt x="1179017" y="1435918"/>
                  <a:pt x="982623" y="1415701"/>
                </a:cubicBezTo>
                <a:cubicBezTo>
                  <a:pt x="1051938" y="1346386"/>
                  <a:pt x="1153023" y="1352162"/>
                  <a:pt x="1231003" y="1314616"/>
                </a:cubicBezTo>
                <a:cubicBezTo>
                  <a:pt x="1170352" y="1262629"/>
                  <a:pt x="1095261" y="1294399"/>
                  <a:pt x="1025945" y="1297287"/>
                </a:cubicBezTo>
                <a:cubicBezTo>
                  <a:pt x="965294" y="1300175"/>
                  <a:pt x="812222" y="1227972"/>
                  <a:pt x="841104" y="1225083"/>
                </a:cubicBezTo>
                <a:cubicBezTo>
                  <a:pt x="1101037" y="1207755"/>
                  <a:pt x="1352306" y="1129775"/>
                  <a:pt x="1612239" y="1112445"/>
                </a:cubicBezTo>
                <a:cubicBezTo>
                  <a:pt x="1698883" y="1106668"/>
                  <a:pt x="1797081" y="1112445"/>
                  <a:pt x="1814409" y="1008471"/>
                </a:cubicBezTo>
                <a:cubicBezTo>
                  <a:pt x="1817297" y="979590"/>
                  <a:pt x="1808633" y="973814"/>
                  <a:pt x="1932824" y="979590"/>
                </a:cubicBezTo>
                <a:cubicBezTo>
                  <a:pt x="1981922" y="982478"/>
                  <a:pt x="2045461" y="982478"/>
                  <a:pt x="2083007" y="936268"/>
                </a:cubicBezTo>
                <a:cubicBezTo>
                  <a:pt x="2045461" y="898722"/>
                  <a:pt x="1990587" y="927603"/>
                  <a:pt x="1947265" y="924715"/>
                </a:cubicBezTo>
                <a:cubicBezTo>
                  <a:pt x="1828850" y="921827"/>
                  <a:pt x="1386963" y="904498"/>
                  <a:pt x="1271438" y="895834"/>
                </a:cubicBezTo>
                <a:cubicBezTo>
                  <a:pt x="1031721" y="875617"/>
                  <a:pt x="901755" y="933380"/>
                  <a:pt x="659150" y="907386"/>
                </a:cubicBezTo>
                <a:cubicBezTo>
                  <a:pt x="734242" y="890057"/>
                  <a:pt x="705361" y="866952"/>
                  <a:pt x="780453" y="846735"/>
                </a:cubicBezTo>
                <a:cubicBezTo>
                  <a:pt x="815110" y="838071"/>
                  <a:pt x="849768" y="820742"/>
                  <a:pt x="841104" y="788972"/>
                </a:cubicBezTo>
                <a:cubicBezTo>
                  <a:pt x="835327" y="757202"/>
                  <a:pt x="396329" y="690775"/>
                  <a:pt x="448316" y="659006"/>
                </a:cubicBezTo>
                <a:cubicBezTo>
                  <a:pt x="592723" y="575249"/>
                  <a:pt x="1020169" y="607019"/>
                  <a:pt x="910419" y="569473"/>
                </a:cubicBezTo>
                <a:cubicBezTo>
                  <a:pt x="742907" y="511710"/>
                  <a:pt x="716913" y="500157"/>
                  <a:pt x="604275" y="514598"/>
                </a:cubicBezTo>
                <a:cubicBezTo>
                  <a:pt x="506079" y="529039"/>
                  <a:pt x="113290" y="349974"/>
                  <a:pt x="15093" y="352862"/>
                </a:cubicBezTo>
                <a:cubicBezTo>
                  <a:pt x="-71551" y="352862"/>
                  <a:pt x="234593" y="211343"/>
                  <a:pt x="430987" y="136251"/>
                </a:cubicBezTo>
                <a:cubicBezTo>
                  <a:pt x="571784" y="82098"/>
                  <a:pt x="732076" y="70184"/>
                  <a:pt x="874092" y="17656"/>
                </a:cubicBezTo>
                <a:close/>
              </a:path>
            </a:pathLst>
          </a:custGeom>
          <a:solidFill>
            <a:srgbClr val="8885D7">
              <a:alpha val="15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B517F-DD95-2E81-4B44-F1701EE80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3" y="2215503"/>
            <a:ext cx="4482111" cy="3527214"/>
          </a:xfrm>
        </p:spPr>
        <p:txBody>
          <a:bodyPr anchor="t">
            <a:normAutofit/>
          </a:bodyPr>
          <a:lstStyle/>
          <a:p>
            <a:r>
              <a:rPr lang="en-US"/>
              <a:t>HOW DOES THE MEDIA HAVE NEGATIVE IMPACTS ON LAW EMFORCMENT?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2B2FB-37F7-6A8E-258D-CAC7C8CB5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7" y="2215503"/>
            <a:ext cx="5257804" cy="3929186"/>
          </a:xfrm>
        </p:spPr>
        <p:txBody>
          <a:bodyPr anchor="t">
            <a:normAutofit/>
          </a:bodyPr>
          <a:lstStyle/>
          <a:p>
            <a:r>
              <a:rPr lang="en-US" sz="2000"/>
              <a:t>Negatively biased (Wettone, 2023)</a:t>
            </a:r>
          </a:p>
          <a:p>
            <a:r>
              <a:rPr lang="en-US" sz="2000"/>
              <a:t> Police use social media to state their own views and opinions (Fogg, 2012)</a:t>
            </a:r>
          </a:p>
          <a:p>
            <a:r>
              <a:rPr lang="en-US" sz="2000"/>
              <a:t> Police use social media to share offensive and inappropriate content  (Corderoy, 2023)    </a:t>
            </a:r>
          </a:p>
          <a:p>
            <a:pPr marL="0" indent="0">
              <a:buNone/>
            </a:pPr>
            <a:r>
              <a:rPr lang="en-US" sz="2000"/>
              <a:t>    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6BFDF0B-6325-416D-926F-7141006D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93668" y="5127460"/>
            <a:ext cx="6498333" cy="1730540"/>
          </a:xfrm>
          <a:custGeom>
            <a:avLst/>
            <a:gdLst>
              <a:gd name="connsiteX0" fmla="*/ 2987112 w 6498333"/>
              <a:gd name="connsiteY0" fmla="*/ 1730384 h 1730540"/>
              <a:gd name="connsiteX1" fmla="*/ 3113423 w 6498333"/>
              <a:gd name="connsiteY1" fmla="*/ 1728494 h 1730540"/>
              <a:gd name="connsiteX2" fmla="*/ 6436159 w 6498333"/>
              <a:gd name="connsiteY2" fmla="*/ 1396018 h 1730540"/>
              <a:gd name="connsiteX3" fmla="*/ 6498333 w 6498333"/>
              <a:gd name="connsiteY3" fmla="*/ 1381988 h 1730540"/>
              <a:gd name="connsiteX4" fmla="*/ 6498333 w 6498333"/>
              <a:gd name="connsiteY4" fmla="*/ 0 h 1730540"/>
              <a:gd name="connsiteX5" fmla="*/ 723703 w 6498333"/>
              <a:gd name="connsiteY5" fmla="*/ 0 h 1730540"/>
              <a:gd name="connsiteX6" fmla="*/ 629735 w 6498333"/>
              <a:gd name="connsiteY6" fmla="*/ 31770 h 1730540"/>
              <a:gd name="connsiteX7" fmla="*/ 127078 w 6498333"/>
              <a:gd name="connsiteY7" fmla="*/ 173371 h 1730540"/>
              <a:gd name="connsiteX8" fmla="*/ 0 w 6498333"/>
              <a:gd name="connsiteY8" fmla="*/ 235577 h 1730540"/>
              <a:gd name="connsiteX9" fmla="*/ 967530 w 6498333"/>
              <a:gd name="connsiteY9" fmla="*/ 225208 h 1730540"/>
              <a:gd name="connsiteX10" fmla="*/ 620954 w 6498333"/>
              <a:gd name="connsiteY10" fmla="*/ 408367 h 1730540"/>
              <a:gd name="connsiteX11" fmla="*/ 542972 w 6498333"/>
              <a:gd name="connsiteY11" fmla="*/ 463661 h 1730540"/>
              <a:gd name="connsiteX12" fmla="*/ 635392 w 6498333"/>
              <a:gd name="connsiteY12" fmla="*/ 515499 h 1730540"/>
              <a:gd name="connsiteX13" fmla="*/ 843339 w 6498333"/>
              <a:gd name="connsiteY13" fmla="*/ 532778 h 1730540"/>
              <a:gd name="connsiteX14" fmla="*/ 297479 w 6498333"/>
              <a:gd name="connsiteY14" fmla="*/ 584615 h 1730540"/>
              <a:gd name="connsiteX15" fmla="*/ 358130 w 6498333"/>
              <a:gd name="connsiteY15" fmla="*/ 688289 h 1730540"/>
              <a:gd name="connsiteX16" fmla="*/ 326361 w 6498333"/>
              <a:gd name="connsiteY16" fmla="*/ 809243 h 1730540"/>
              <a:gd name="connsiteX17" fmla="*/ 649833 w 6498333"/>
              <a:gd name="connsiteY17" fmla="*/ 854169 h 1730540"/>
              <a:gd name="connsiteX18" fmla="*/ 1111937 w 6498333"/>
              <a:gd name="connsiteY18" fmla="*/ 992402 h 1730540"/>
              <a:gd name="connsiteX19" fmla="*/ 1559599 w 6498333"/>
              <a:gd name="connsiteY19" fmla="*/ 1033872 h 1730540"/>
              <a:gd name="connsiteX20" fmla="*/ 1929284 w 6498333"/>
              <a:gd name="connsiteY20" fmla="*/ 1078798 h 1730540"/>
              <a:gd name="connsiteX21" fmla="*/ 1608698 w 6498333"/>
              <a:gd name="connsiteY21" fmla="*/ 1154826 h 1730540"/>
              <a:gd name="connsiteX22" fmla="*/ 2183442 w 6498333"/>
              <a:gd name="connsiteY22" fmla="*/ 1227398 h 1730540"/>
              <a:gd name="connsiteX23" fmla="*/ 2267197 w 6498333"/>
              <a:gd name="connsiteY23" fmla="*/ 1217031 h 1730540"/>
              <a:gd name="connsiteX24" fmla="*/ 3148082 w 6498333"/>
              <a:gd name="connsiteY24" fmla="*/ 1123724 h 1730540"/>
              <a:gd name="connsiteX25" fmla="*/ 3330034 w 6498333"/>
              <a:gd name="connsiteY25" fmla="*/ 1154826 h 1730540"/>
              <a:gd name="connsiteX26" fmla="*/ 3145192 w 6498333"/>
              <a:gd name="connsiteY26" fmla="*/ 1230854 h 1730540"/>
              <a:gd name="connsiteX27" fmla="*/ 2504025 w 6498333"/>
              <a:gd name="connsiteY27" fmla="*/ 1376000 h 1730540"/>
              <a:gd name="connsiteX28" fmla="*/ 2954575 w 6498333"/>
              <a:gd name="connsiteY28" fmla="*/ 1348352 h 1730540"/>
              <a:gd name="connsiteX29" fmla="*/ 2492471 w 6498333"/>
              <a:gd name="connsiteY29" fmla="*/ 1524600 h 1730540"/>
              <a:gd name="connsiteX30" fmla="*/ 2342289 w 6498333"/>
              <a:gd name="connsiteY30" fmla="*/ 1579893 h 1730540"/>
              <a:gd name="connsiteX31" fmla="*/ 2489584 w 6498333"/>
              <a:gd name="connsiteY31" fmla="*/ 1693935 h 1730540"/>
              <a:gd name="connsiteX32" fmla="*/ 2987112 w 6498333"/>
              <a:gd name="connsiteY32" fmla="*/ 1730384 h 17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498333" h="1730540">
                <a:moveTo>
                  <a:pt x="2987112" y="1730384"/>
                </a:moveTo>
                <a:cubicBezTo>
                  <a:pt x="3042664" y="1730870"/>
                  <a:pt x="3088152" y="1730222"/>
                  <a:pt x="3113423" y="1728494"/>
                </a:cubicBezTo>
                <a:cubicBezTo>
                  <a:pt x="3293752" y="1716831"/>
                  <a:pt x="4808270" y="1725943"/>
                  <a:pt x="6436159" y="1396018"/>
                </a:cubicBezTo>
                <a:lnTo>
                  <a:pt x="6498333" y="1381988"/>
                </a:lnTo>
                <a:lnTo>
                  <a:pt x="6498333" y="0"/>
                </a:lnTo>
                <a:lnTo>
                  <a:pt x="723703" y="0"/>
                </a:lnTo>
                <a:lnTo>
                  <a:pt x="629735" y="31770"/>
                </a:lnTo>
                <a:cubicBezTo>
                  <a:pt x="421263" y="101447"/>
                  <a:pt x="228886" y="161708"/>
                  <a:pt x="127078" y="173371"/>
                </a:cubicBezTo>
                <a:cubicBezTo>
                  <a:pt x="86644" y="176827"/>
                  <a:pt x="25993" y="163004"/>
                  <a:pt x="0" y="235577"/>
                </a:cubicBezTo>
                <a:cubicBezTo>
                  <a:pt x="306144" y="346163"/>
                  <a:pt x="641170" y="183739"/>
                  <a:pt x="967530" y="225208"/>
                </a:cubicBezTo>
                <a:cubicBezTo>
                  <a:pt x="866445" y="353075"/>
                  <a:pt x="745142" y="384177"/>
                  <a:pt x="620954" y="408367"/>
                </a:cubicBezTo>
                <a:cubicBezTo>
                  <a:pt x="589182" y="415279"/>
                  <a:pt x="542972" y="422191"/>
                  <a:pt x="542972" y="463661"/>
                </a:cubicBezTo>
                <a:cubicBezTo>
                  <a:pt x="542972" y="515499"/>
                  <a:pt x="594959" y="505130"/>
                  <a:pt x="635392" y="515499"/>
                </a:cubicBezTo>
                <a:cubicBezTo>
                  <a:pt x="693155" y="529321"/>
                  <a:pt x="762471" y="470573"/>
                  <a:pt x="843339" y="532778"/>
                </a:cubicBezTo>
                <a:cubicBezTo>
                  <a:pt x="646945" y="574247"/>
                  <a:pt x="476544" y="588071"/>
                  <a:pt x="297479" y="584615"/>
                </a:cubicBezTo>
                <a:cubicBezTo>
                  <a:pt x="323472" y="629541"/>
                  <a:pt x="378348" y="639908"/>
                  <a:pt x="358130" y="688289"/>
                </a:cubicBezTo>
                <a:cubicBezTo>
                  <a:pt x="343689" y="726304"/>
                  <a:pt x="283038" y="760862"/>
                  <a:pt x="326361" y="809243"/>
                </a:cubicBezTo>
                <a:cubicBezTo>
                  <a:pt x="427447" y="843802"/>
                  <a:pt x="554524" y="788508"/>
                  <a:pt x="649833" y="854169"/>
                </a:cubicBezTo>
                <a:cubicBezTo>
                  <a:pt x="782688" y="947476"/>
                  <a:pt x="961753" y="940565"/>
                  <a:pt x="1111937" y="992402"/>
                </a:cubicBezTo>
                <a:cubicBezTo>
                  <a:pt x="1161035" y="1009682"/>
                  <a:pt x="1472955" y="1023504"/>
                  <a:pt x="1559599" y="1033872"/>
                </a:cubicBezTo>
                <a:cubicBezTo>
                  <a:pt x="1678015" y="1047696"/>
                  <a:pt x="1805093" y="1023504"/>
                  <a:pt x="1929284" y="1078798"/>
                </a:cubicBezTo>
                <a:cubicBezTo>
                  <a:pt x="1828198" y="1130635"/>
                  <a:pt x="1727113" y="1075343"/>
                  <a:pt x="1608698" y="1154826"/>
                </a:cubicBezTo>
                <a:cubicBezTo>
                  <a:pt x="1825309" y="1175561"/>
                  <a:pt x="2015928" y="1158282"/>
                  <a:pt x="2183442" y="1227398"/>
                </a:cubicBezTo>
                <a:cubicBezTo>
                  <a:pt x="2203658" y="1237767"/>
                  <a:pt x="2238314" y="1220487"/>
                  <a:pt x="2267197" y="1217031"/>
                </a:cubicBezTo>
                <a:cubicBezTo>
                  <a:pt x="2561787" y="1179017"/>
                  <a:pt x="2853490" y="1134091"/>
                  <a:pt x="3148082" y="1123724"/>
                </a:cubicBezTo>
                <a:cubicBezTo>
                  <a:pt x="3214508" y="1120268"/>
                  <a:pt x="3327146" y="1092621"/>
                  <a:pt x="3330034" y="1154826"/>
                </a:cubicBezTo>
                <a:cubicBezTo>
                  <a:pt x="3330034" y="1251589"/>
                  <a:pt x="3214508" y="1220487"/>
                  <a:pt x="3145192" y="1230854"/>
                </a:cubicBezTo>
                <a:cubicBezTo>
                  <a:pt x="2931471" y="1268869"/>
                  <a:pt x="2711970" y="1282691"/>
                  <a:pt x="2504025" y="1376000"/>
                </a:cubicBezTo>
                <a:cubicBezTo>
                  <a:pt x="2654207" y="1365632"/>
                  <a:pt x="2804392" y="1358720"/>
                  <a:pt x="2954575" y="1348352"/>
                </a:cubicBezTo>
                <a:cubicBezTo>
                  <a:pt x="2787063" y="1386367"/>
                  <a:pt x="2654207" y="1476218"/>
                  <a:pt x="2492471" y="1524600"/>
                </a:cubicBezTo>
                <a:cubicBezTo>
                  <a:pt x="2408715" y="1548791"/>
                  <a:pt x="2342289" y="1579893"/>
                  <a:pt x="2342289" y="1579893"/>
                </a:cubicBezTo>
                <a:cubicBezTo>
                  <a:pt x="2342289" y="1579893"/>
                  <a:pt x="2356730" y="1655921"/>
                  <a:pt x="2489584" y="1693935"/>
                </a:cubicBezTo>
                <a:cubicBezTo>
                  <a:pt x="2563232" y="1717262"/>
                  <a:pt x="2820457" y="1728925"/>
                  <a:pt x="2987112" y="1730384"/>
                </a:cubicBezTo>
                <a:close/>
              </a:path>
            </a:pathLst>
          </a:custGeom>
          <a:solidFill>
            <a:srgbClr val="8885D7">
              <a:alpha val="1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10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rgbClr val="8885D7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F1529-B781-40C5-4103-7C87CDE15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EXAMPLES OF POLICE MISCONDUCT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864086-CF97-8E79-F5FA-2A12B27978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100045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3495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8885D7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5BA0D-163F-0F89-7F52-BD18590D2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 fontScale="90000"/>
          </a:bodyPr>
          <a:lstStyle/>
          <a:p>
            <a:r>
              <a:rPr lang="en-US" sz="3700" dirty="0"/>
              <a:t>COLLEGE OF POLICING’S CODE OF ETHICS</a:t>
            </a:r>
          </a:p>
        </p:txBody>
      </p:sp>
      <p:pic>
        <p:nvPicPr>
          <p:cNvPr id="5" name="Picture 4" descr="A blue and black sign with a black background&#10;&#10;Description automatically generated">
            <a:extLst>
              <a:ext uri="{FF2B5EF4-FFF2-40B4-BE49-F238E27FC236}">
                <a16:creationId xmlns:a16="http://schemas.microsoft.com/office/drawing/2014/main" id="{E1E9ED86-87A7-677D-7F24-032D9A683A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6" y="3780237"/>
            <a:ext cx="4309533" cy="145446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A24B9-B553-39B0-2522-0B77BFAC7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/>
              <a:t>Rules and guidance for officers to follow for the use of social media….</a:t>
            </a:r>
          </a:p>
          <a:p>
            <a:pPr>
              <a:buFontTx/>
              <a:buChar char="-"/>
            </a:pPr>
            <a:r>
              <a:rPr lang="en-US" sz="2400"/>
              <a:t>Usage of social media is safe and responsible </a:t>
            </a:r>
          </a:p>
          <a:p>
            <a:pPr>
              <a:buFontTx/>
              <a:buChar char="-"/>
            </a:pPr>
            <a:r>
              <a:rPr lang="en-US" sz="2400"/>
              <a:t>Nothing published by an officer should be abusive, racist, discriminatory, offensive </a:t>
            </a:r>
          </a:p>
          <a:p>
            <a:pPr marL="0" indent="0">
              <a:buNone/>
            </a:pPr>
            <a:r>
              <a:rPr lang="en-US" sz="2400"/>
              <a:t>- Nothing that risks damaging the trust of public confidence </a:t>
            </a:r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122998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8885D7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0044B-8D48-5FD4-25C6-87B2E0FA2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US" sz="3700" dirty="0"/>
              <a:t>NICOLA BULLEY – MEDIA REPRESENTATION </a:t>
            </a:r>
          </a:p>
        </p:txBody>
      </p:sp>
      <p:pic>
        <p:nvPicPr>
          <p:cNvPr id="5" name="Content Placeholder 4" descr="A person smiling and a person standing in a field&#10;&#10;Description automatically generated">
            <a:extLst>
              <a:ext uri="{FF2B5EF4-FFF2-40B4-BE49-F238E27FC236}">
                <a16:creationId xmlns:a16="http://schemas.microsoft.com/office/drawing/2014/main" id="{624A7184-30E5-159C-2FB9-1A4BAA353D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07" b="12148"/>
          <a:stretch/>
        </p:blipFill>
        <p:spPr>
          <a:xfrm>
            <a:off x="329460" y="2274276"/>
            <a:ext cx="4867237" cy="2743201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0F22AC9-24FC-2E4F-9381-E8C3316BD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371" y="2653990"/>
            <a:ext cx="5827644" cy="4229465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2400" dirty="0"/>
              <a:t>Police released highly sensitive information which was unnecessary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Investigation concluded in a breakdown of public confidence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effectLst/>
                <a:latin typeface="+mj-lt"/>
              </a:rPr>
              <a:t>Incorrect statements i</a:t>
            </a:r>
            <a:r>
              <a:rPr lang="en-US" sz="2400" dirty="0">
                <a:latin typeface="+mj-lt"/>
              </a:rPr>
              <a:t>n the report (Horsburgh, Mullen, 2023). </a:t>
            </a: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pPr marL="0" indent="0">
              <a:buNone/>
            </a:pPr>
            <a:br>
              <a:rPr lang="en-GB" sz="1600" dirty="0">
                <a:effectLst/>
                <a:latin typeface="inherit"/>
              </a:rPr>
            </a:br>
            <a:endParaRPr lang="en-GB" sz="1600" dirty="0">
              <a:effectLst/>
              <a:latin typeface="inherit"/>
            </a:endParaRP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8815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0BCE3-C3E0-D93B-BDBD-1742B4A2C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SARAH EVERARD </a:t>
            </a:r>
          </a:p>
        </p:txBody>
      </p:sp>
      <p:pic>
        <p:nvPicPr>
          <p:cNvPr id="5" name="Content Placeholder 4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89741E60-E70C-7697-DD02-70623E1AFA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27023" y="1993502"/>
            <a:ext cx="5126777" cy="287099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9D8A6B-B84E-BE5D-67E4-9A464D279455}"/>
              </a:ext>
            </a:extLst>
          </p:cNvPr>
          <p:cNvSpPr txBox="1"/>
          <p:nvPr/>
        </p:nvSpPr>
        <p:spPr>
          <a:xfrm>
            <a:off x="838200" y="2556173"/>
            <a:ext cx="44481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/>
              <a:t>London , Kent </a:t>
            </a:r>
          </a:p>
          <a:p>
            <a:pPr marL="285750" indent="-285750">
              <a:buFontTx/>
              <a:buChar char="-"/>
            </a:pPr>
            <a:r>
              <a:rPr lang="en-US" dirty="0"/>
              <a:t>March 2021 (</a:t>
            </a:r>
            <a:r>
              <a:rPr lang="en-US" dirty="0" err="1"/>
              <a:t>Kolirin</a:t>
            </a:r>
            <a:r>
              <a:rPr lang="en-US" dirty="0"/>
              <a:t>, 2021)</a:t>
            </a:r>
          </a:p>
          <a:p>
            <a:pPr marL="285750" indent="-285750">
              <a:buFontTx/>
              <a:buChar char="-"/>
            </a:pPr>
            <a:r>
              <a:rPr lang="en-US" dirty="0"/>
              <a:t>Met police officer Wayne </a:t>
            </a:r>
            <a:r>
              <a:rPr lang="en-US" dirty="0" err="1"/>
              <a:t>Couzens</a:t>
            </a:r>
            <a:r>
              <a:rPr lang="en-US" dirty="0"/>
              <a:t> sentenced to life in prison </a:t>
            </a:r>
          </a:p>
          <a:p>
            <a:pPr marL="285750" indent="-285750">
              <a:buFontTx/>
              <a:buChar char="-"/>
            </a:pPr>
            <a:r>
              <a:rPr lang="en-US" dirty="0"/>
              <a:t>Admitted to the rape, kidnapping, and murder of 33 year old Sarah Everard (Morton, 2021). 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606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489CC-733D-B5A0-4744-955E95163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 OF SOCIAL MEDIA WITH THE CASE OF SARAH EVERARD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E0DF0-D0AA-A320-63E1-C93DD7073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People use media to come together to show sympathy through social media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C5AB828A-AC90-3A41-6A5C-838FD793E6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84" t="41412" r="31891" b="17232"/>
          <a:stretch/>
        </p:blipFill>
        <p:spPr>
          <a:xfrm>
            <a:off x="3415553" y="3058497"/>
            <a:ext cx="4919390" cy="3434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073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46C60-4045-CEC4-9ED9-24BA26B62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8740"/>
            <a:ext cx="10515600" cy="4160520"/>
          </a:xfrm>
        </p:spPr>
        <p:txBody>
          <a:bodyPr/>
          <a:lstStyle/>
          <a:p>
            <a:endParaRPr lang="en-US"/>
          </a:p>
          <a:p>
            <a:endParaRPr lang="en-US"/>
          </a:p>
          <a:p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BC43967C-6CCE-5CD2-3207-B9721D24C0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49" t="19101" r="33968" b="7543"/>
          <a:stretch/>
        </p:blipFill>
        <p:spPr>
          <a:xfrm>
            <a:off x="1808395" y="1222180"/>
            <a:ext cx="3281082" cy="4413640"/>
          </a:xfrm>
          <a:prstGeom prst="rect">
            <a:avLst/>
          </a:prstGeo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B7F8C32E-B646-12D9-F1B6-BE9A5F8EF5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949" t="34047" r="32584" b="29413"/>
          <a:stretch/>
        </p:blipFill>
        <p:spPr>
          <a:xfrm>
            <a:off x="5854473" y="-8741"/>
            <a:ext cx="4734331" cy="3048448"/>
          </a:xfrm>
          <a:prstGeom prst="rect">
            <a:avLst/>
          </a:pr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29812CD0-44D2-E314-1C4B-6558D52DED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949" t="22893" r="33449" b="14353"/>
          <a:stretch/>
        </p:blipFill>
        <p:spPr>
          <a:xfrm>
            <a:off x="5930671" y="3048448"/>
            <a:ext cx="4284098" cy="3457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89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DB8FC-0E69-C112-25DF-CD2C16891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FALL IN PUBLIC TRUST AFTER THE CASE OF SARAH EVERARD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21B62-3612-B9F3-ADFF-621BDD80A8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47% of women reported a decline in trust of the police </a:t>
            </a:r>
          </a:p>
          <a:p>
            <a:r>
              <a:rPr lang="en-US" dirty="0"/>
              <a:t>40% of male also reported decline in police trust </a:t>
            </a:r>
          </a:p>
          <a:p>
            <a:r>
              <a:rPr lang="en-US" dirty="0"/>
              <a:t>1 in 10 women are less likely to report a sexual assault </a:t>
            </a:r>
          </a:p>
          <a:p>
            <a:r>
              <a:rPr lang="en-US" dirty="0"/>
              <a:t>65% think the government should be doing more to prevent violence against women (End Violence Against Women, 2021). </a:t>
            </a:r>
          </a:p>
        </p:txBody>
      </p:sp>
    </p:spTree>
    <p:extLst>
      <p:ext uri="{BB962C8B-B14F-4D97-AF65-F5344CB8AC3E}">
        <p14:creationId xmlns:p14="http://schemas.microsoft.com/office/powerpoint/2010/main" val="1180670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CB9F5-BBA6-B5F5-C87F-59F515376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MEDIA FULL OF NEGATIVE POLICE BEHAVIOUR?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0D6F7-EA13-AE12-49A1-F1FCECE19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Previous studies verify that </a:t>
            </a:r>
            <a:r>
              <a:rPr lang="en-US" dirty="0" err="1"/>
              <a:t>sensationalised</a:t>
            </a:r>
            <a:r>
              <a:rPr lang="en-US" dirty="0"/>
              <a:t> stories, which usually entail criminal </a:t>
            </a:r>
            <a:r>
              <a:rPr lang="en-US" dirty="0" err="1"/>
              <a:t>behaviour</a:t>
            </a:r>
            <a:r>
              <a:rPr lang="en-US" dirty="0"/>
              <a:t>, are the main source of information for news coverage (Dixon et al., 2003).</a:t>
            </a:r>
          </a:p>
          <a:p>
            <a:r>
              <a:rPr lang="en-US" dirty="0"/>
              <a:t>Since crime stories garner greater media exposure than other occupations, police are likely to face criticism more frequently than other professions (Pitts, 2022).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596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32A2A-1459-9284-5D85-2CA6884E3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5A4B1-76B2-F201-6C73-6B49CD881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Build public trust/engage/ </a:t>
            </a:r>
          </a:p>
          <a:p>
            <a:r>
              <a:rPr lang="en-US" dirty="0"/>
              <a:t>Use media to gather information, appeal witnesses, give information about cases</a:t>
            </a:r>
          </a:p>
          <a:p>
            <a:r>
              <a:rPr lang="en-US" dirty="0"/>
              <a:t>Police can have a less serious side </a:t>
            </a:r>
          </a:p>
          <a:p>
            <a:r>
              <a:rPr lang="en-US" dirty="0"/>
              <a:t>Media representations have a negative side</a:t>
            </a:r>
          </a:p>
          <a:p>
            <a:r>
              <a:rPr lang="en-US" dirty="0"/>
              <a:t>Using media in a harmful way</a:t>
            </a:r>
          </a:p>
        </p:txBody>
      </p:sp>
    </p:spTree>
    <p:extLst>
      <p:ext uri="{BB962C8B-B14F-4D97-AF65-F5344CB8AC3E}">
        <p14:creationId xmlns:p14="http://schemas.microsoft.com/office/powerpoint/2010/main" val="15341878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6C261-B1A1-D512-4A24-77C651CE8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8918D-7A4B-8C52-17BD-4B3579E3A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briefing The Series 3, Edition 1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(2014). Available at  </a:t>
            </a:r>
            <a:r>
              <a:rPr lang="en-GB" sz="6200" dirty="0">
                <a:solidFill>
                  <a:srgbClr val="2C3E50"/>
                </a:solidFill>
                <a:latin typeface="Calibri" panose="020F0502020204030204" pitchFamily="34" charset="0"/>
                <a:hlinkClick r:id="rId2"/>
              </a:rPr>
              <a:t>http://www.police-foundation.org.uk/wp-content/uploads/2017/08/Social_media_briefing_FINAL.pdf</a:t>
            </a:r>
            <a:r>
              <a:rPr lang="en-GB" sz="620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(</a:t>
            </a:r>
            <a:r>
              <a:rPr lang="en-GB" sz="6200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Accesssed</a:t>
            </a:r>
            <a:r>
              <a:rPr lang="en-GB" sz="6200" dirty="0">
                <a:solidFill>
                  <a:srgbClr val="2C3E50"/>
                </a:solidFill>
                <a:latin typeface="Calibri" panose="020F0502020204030204" pitchFamily="34" charset="0"/>
              </a:rPr>
              <a:t>: 04/12/2023).</a:t>
            </a:r>
          </a:p>
          <a:p>
            <a:pPr algn="l"/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Police and the media: Negative bias needs to be replaced with balanced reporting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(2023)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Policing Insight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https://policinginsight.com/feature/opinion/police-and-the-media-negative-bias-needs-to-be-replaced-with-balanced-reporting/#:~:text=The%20relationship%20between%20the%20police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(Accessed: 5 December 2023). </a:t>
            </a:r>
          </a:p>
          <a:p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Scholes-Fogg, T. and Scholes, T. (2012)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Written Evidence to the Independent Police Commission Police and Social Media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http://connectedcops.net/wp-content/uploads/2012/12/Police-and-Social-Media-IPC-Evidence.pdf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CNN, L.K. (no date)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How events unfolded in Sarah Everard’s killing as her murderer is sentenced to life without parole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CNN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https://edition.cnn.com/2021/09/30/uk/sarah-everard-timeline-gbr-intl/index.html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Morton, B. (2021) ‘Sarah Everard: How Wayne </a:t>
            </a:r>
            <a:r>
              <a:rPr lang="en-GB" sz="6200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Couzens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planned her murder’,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BBC News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30 September. Available at: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6"/>
              </a:rPr>
              <a:t>https://www.bbc.co.uk/news/uk-58746108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End Violence Against Women (2021)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Almost half of women have less trust in police following Sarah Everard murder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sz="62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End Violence Against Women 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7"/>
              </a:rPr>
              <a:t>https://www.endviolenceagainstwomen.org.uk/almost-half-of-women-have-less-trust-in-police-following-sarah-everard-murder/</a:t>
            </a:r>
            <a:r>
              <a:rPr lang="en-GB" sz="62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Met officers kept jobs despite racist and sexist messages</a:t>
            </a:r>
            <a:r>
              <a:rPr lang="en-GB" sz="48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(no date) </a:t>
            </a:r>
            <a:r>
              <a:rPr lang="en-GB" sz="4800" b="0" i="1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openDemocracy</a:t>
            </a:r>
            <a:r>
              <a:rPr lang="en-GB" sz="48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https://</a:t>
            </a:r>
            <a:r>
              <a:rPr lang="en-GB" sz="4800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www.opendemocracy.net</a:t>
            </a:r>
            <a:r>
              <a:rPr lang="en-GB" sz="48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</a:t>
            </a:r>
            <a:r>
              <a:rPr lang="en-GB" sz="4800" b="0" i="0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en</a:t>
            </a:r>
            <a:r>
              <a:rPr lang="en-GB" sz="4800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/freedom-of-information/metropolitan-police-social-media-abuse-revealed/.</a:t>
            </a:r>
            <a:endParaRPr lang="en-GB" sz="62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sz="4400" b="0" i="0" u="none" strike="noStrike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br>
              <a:rPr lang="en-GB" dirty="0"/>
            </a:br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744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CF1C8-AF99-E456-BA13-BFD8564C5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387C-19B4-D0B2-54FC-9485C0727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Pitts, J. (2022) ‘Justice or Just Us: Media Portrayals and the Context of Police Violence’,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Pitts Justice Policy Journal, Fall 2022 Justice or Just Us 1 Justice Policy Journal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19(1).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https://www.cjcj.org/media/justice_or_just_us.pdf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203 Police Selfie Stock Photos - Free &amp; Royalty-Free Stock Photos from </a:t>
            </a:r>
            <a:r>
              <a:rPr lang="en-GB" b="0" i="1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Dreamstime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(no date)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203 Police Selfie Stock Photos - Free &amp; Royalty-Free Stock Photos from </a:t>
            </a:r>
            <a:r>
              <a:rPr lang="en-GB" b="0" i="1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Dreamstime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https://www.dreamstime.com/photos-images/police-selfie.html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(Accessed: 11 December 2023).</a:t>
            </a: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Matthews, C. (2020)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Police pose for selfies with revellers during night on The Barbican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Plymouth Live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https://www.plymouthherald.co.uk/news/police-pose-selfies-revellers-during-4340323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(Accessed: 11 December 2023). </a:t>
            </a:r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Limited, A. (no date) </a:t>
            </a:r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Police selfie hi-res stock photography and images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u="none" strike="noStrike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Alamy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https://www.alamy.com/stock-photo/police-selfie.html?sortBy=relevant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(Accessed: 11 December 2023).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130774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14550</TotalTime>
  <Words>1107</Words>
  <Application>Microsoft Macintosh PowerPoint</Application>
  <PresentationFormat>Widescreen</PresentationFormat>
  <Paragraphs>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inherit</vt:lpstr>
      <vt:lpstr>BrushVTI</vt:lpstr>
      <vt:lpstr>IMPACT OF MEDIA REPRESENTATIONS ON PUBLIC ATTITUDE TOWARDS LAW ENFORCMENT</vt:lpstr>
      <vt:lpstr>WHAT DO POLICE USE MEDIA FOR? </vt:lpstr>
      <vt:lpstr>HOW DOES POLICE USING MEDIA HAVE A POSITIVE IMPACT ON SOCIETY? </vt:lpstr>
      <vt:lpstr>PowerPoint Presentation</vt:lpstr>
      <vt:lpstr>HOW DOES THE MEDIA HAVE NEGATIVE IMPACTS ON LAW EMFORCMENT? </vt:lpstr>
      <vt:lpstr>EXAMPLES OF POLICE MISCONDUCT </vt:lpstr>
      <vt:lpstr>COLLEGE OF POLICING’S CODE OF ETHICS</vt:lpstr>
      <vt:lpstr>NICOLA BULLEY – MEDIA REPRESENTATION </vt:lpstr>
      <vt:lpstr>SARAH EVERARD </vt:lpstr>
      <vt:lpstr>USE OF SOCIAL MEDIA WITH THE CASE OF SARAH EVERARD </vt:lpstr>
      <vt:lpstr>PowerPoint Presentation</vt:lpstr>
      <vt:lpstr>FALL IN PUBLIC TRUST AFTER THE CASE OF SARAH EVERARD </vt:lpstr>
      <vt:lpstr>WHY IS MEDIA FULL OF NEGATIVE POLICE BEHAVIOUR?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media representations on public attitude towards law enforcement </dc:title>
  <dc:creator>Olivia Saunders (2115551)</dc:creator>
  <cp:lastModifiedBy>Olivia Saunders (2115551)</cp:lastModifiedBy>
  <cp:revision>3</cp:revision>
  <dcterms:created xsi:type="dcterms:W3CDTF">2023-12-01T13:19:02Z</dcterms:created>
  <dcterms:modified xsi:type="dcterms:W3CDTF">2023-12-11T22:49:53Z</dcterms:modified>
</cp:coreProperties>
</file>