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sldIdLst>
    <p:sldId id="256" r:id="rId2"/>
    <p:sldId id="257" r:id="rId3"/>
    <p:sldId id="258" r:id="rId4"/>
  </p:sldIdLst>
  <p:sldSz cx="15122525" cy="21386800"/>
  <p:notesSz cx="6858000" cy="9144000"/>
  <p:defaultTextStyle>
    <a:defPPr>
      <a:defRPr lang="en-US"/>
    </a:defPPr>
    <a:lvl1pPr marL="0" algn="l" defTabSz="2349696" rtl="0" eaLnBrk="1" latinLnBrk="0" hangingPunct="1">
      <a:defRPr sz="4600" kern="1200">
        <a:solidFill>
          <a:schemeClr val="tx1"/>
        </a:solidFill>
        <a:latin typeface="+mn-lt"/>
        <a:ea typeface="+mn-ea"/>
        <a:cs typeface="+mn-cs"/>
      </a:defRPr>
    </a:lvl1pPr>
    <a:lvl2pPr marL="1174848" algn="l" defTabSz="2349696" rtl="0" eaLnBrk="1" latinLnBrk="0" hangingPunct="1">
      <a:defRPr sz="4600" kern="1200">
        <a:solidFill>
          <a:schemeClr val="tx1"/>
        </a:solidFill>
        <a:latin typeface="+mn-lt"/>
        <a:ea typeface="+mn-ea"/>
        <a:cs typeface="+mn-cs"/>
      </a:defRPr>
    </a:lvl2pPr>
    <a:lvl3pPr marL="2349696" algn="l" defTabSz="2349696" rtl="0" eaLnBrk="1" latinLnBrk="0" hangingPunct="1">
      <a:defRPr sz="4600" kern="1200">
        <a:solidFill>
          <a:schemeClr val="tx1"/>
        </a:solidFill>
        <a:latin typeface="+mn-lt"/>
        <a:ea typeface="+mn-ea"/>
        <a:cs typeface="+mn-cs"/>
      </a:defRPr>
    </a:lvl3pPr>
    <a:lvl4pPr marL="3524544" algn="l" defTabSz="2349696" rtl="0" eaLnBrk="1" latinLnBrk="0" hangingPunct="1">
      <a:defRPr sz="4600" kern="1200">
        <a:solidFill>
          <a:schemeClr val="tx1"/>
        </a:solidFill>
        <a:latin typeface="+mn-lt"/>
        <a:ea typeface="+mn-ea"/>
        <a:cs typeface="+mn-cs"/>
      </a:defRPr>
    </a:lvl4pPr>
    <a:lvl5pPr marL="4699392" algn="l" defTabSz="2349696" rtl="0" eaLnBrk="1" latinLnBrk="0" hangingPunct="1">
      <a:defRPr sz="4600" kern="1200">
        <a:solidFill>
          <a:schemeClr val="tx1"/>
        </a:solidFill>
        <a:latin typeface="+mn-lt"/>
        <a:ea typeface="+mn-ea"/>
        <a:cs typeface="+mn-cs"/>
      </a:defRPr>
    </a:lvl5pPr>
    <a:lvl6pPr marL="5874242" algn="l" defTabSz="2349696" rtl="0" eaLnBrk="1" latinLnBrk="0" hangingPunct="1">
      <a:defRPr sz="4600" kern="1200">
        <a:solidFill>
          <a:schemeClr val="tx1"/>
        </a:solidFill>
        <a:latin typeface="+mn-lt"/>
        <a:ea typeface="+mn-ea"/>
        <a:cs typeface="+mn-cs"/>
      </a:defRPr>
    </a:lvl6pPr>
    <a:lvl7pPr marL="7049090" algn="l" defTabSz="2349696" rtl="0" eaLnBrk="1" latinLnBrk="0" hangingPunct="1">
      <a:defRPr sz="4600" kern="1200">
        <a:solidFill>
          <a:schemeClr val="tx1"/>
        </a:solidFill>
        <a:latin typeface="+mn-lt"/>
        <a:ea typeface="+mn-ea"/>
        <a:cs typeface="+mn-cs"/>
      </a:defRPr>
    </a:lvl7pPr>
    <a:lvl8pPr marL="8223938" algn="l" defTabSz="2349696" rtl="0" eaLnBrk="1" latinLnBrk="0" hangingPunct="1">
      <a:defRPr sz="4600" kern="1200">
        <a:solidFill>
          <a:schemeClr val="tx1"/>
        </a:solidFill>
        <a:latin typeface="+mn-lt"/>
        <a:ea typeface="+mn-ea"/>
        <a:cs typeface="+mn-cs"/>
      </a:defRPr>
    </a:lvl8pPr>
    <a:lvl9pPr marL="9398786" algn="l" defTabSz="2349696" rtl="0" eaLnBrk="1" latinLnBrk="0" hangingPunct="1">
      <a:defRPr sz="46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6737">
          <p15:clr>
            <a:srgbClr val="A4A3A4"/>
          </p15:clr>
        </p15:guide>
        <p15:guide id="2" pos="4763">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8505" autoAdjust="0"/>
  </p:normalViewPr>
  <p:slideViewPr>
    <p:cSldViewPr>
      <p:cViewPr varScale="1">
        <p:scale>
          <a:sx n="19" d="100"/>
          <a:sy n="19" d="100"/>
        </p:scale>
        <p:origin x="2502" y="66"/>
      </p:cViewPr>
      <p:guideLst>
        <p:guide orient="horz" pos="6737"/>
        <p:guide pos="4763"/>
      </p:guideLst>
    </p:cSldViewPr>
  </p:slideViewPr>
  <p:notesTextViewPr>
    <p:cViewPr>
      <p:scale>
        <a:sx n="100" d="100"/>
        <a:sy n="100" d="100"/>
      </p:scale>
      <p:origin x="0" y="-5796"/>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viewProps" Target="view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presProps" Target="presProps.xml" /><Relationship Id="rId5" Type="http://schemas.openxmlformats.org/officeDocument/2006/relationships/notesMaster" Target="notesMasters/notesMaster1.xml" /><Relationship Id="rId4" Type="http://schemas.openxmlformats.org/officeDocument/2006/relationships/slide" Target="slides/slide3.xml" /><Relationship Id="rId9" Type="http://schemas.openxmlformats.org/officeDocument/2006/relationships/tableStyles" Target="tableStyle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DC9F26A-9E04-49F7-A1AE-6B58FF781169}" type="datetimeFigureOut">
              <a:rPr lang="en-US" smtClean="0"/>
              <a:t>7/25/2021</a:t>
            </a:fld>
            <a:endParaRPr lang="en-US"/>
          </a:p>
        </p:txBody>
      </p:sp>
      <p:sp>
        <p:nvSpPr>
          <p:cNvPr id="4" name="Slide Image Placeholder 3"/>
          <p:cNvSpPr>
            <a:spLocks noGrp="1" noRot="1" noChangeAspect="1"/>
          </p:cNvSpPr>
          <p:nvPr>
            <p:ph type="sldImg" idx="2"/>
          </p:nvPr>
        </p:nvSpPr>
        <p:spPr>
          <a:xfrm>
            <a:off x="2216150" y="685800"/>
            <a:ext cx="24257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6680DAE-8DD9-4BD1-B07D-B93ACB55EE9A}" type="slidenum">
              <a:rPr lang="en-US" smtClean="0"/>
              <a:t>‹#›</a:t>
            </a:fld>
            <a:endParaRPr lang="en-US"/>
          </a:p>
        </p:txBody>
      </p:sp>
    </p:spTree>
    <p:extLst>
      <p:ext uri="{BB962C8B-B14F-4D97-AF65-F5344CB8AC3E}">
        <p14:creationId xmlns:p14="http://schemas.microsoft.com/office/powerpoint/2010/main" val="13944961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br>
              <a:rPr lang="en-US" sz="1200" kern="1200" dirty="0">
                <a:solidFill>
                  <a:schemeClr val="tx1"/>
                </a:solidFill>
                <a:latin typeface="+mn-lt"/>
                <a:ea typeface="+mn-ea"/>
                <a:cs typeface="+mn-cs"/>
              </a:rPr>
            </a:br>
            <a:r>
              <a:rPr lang="en-US" sz="1200" kern="1200" dirty="0">
                <a:solidFill>
                  <a:schemeClr val="tx1"/>
                </a:solidFill>
                <a:latin typeface="+mn-lt"/>
                <a:ea typeface="+mn-ea"/>
                <a:cs typeface="+mn-cs"/>
              </a:rPr>
              <a:t> </a:t>
            </a:r>
          </a:p>
          <a:p>
            <a:endParaRPr lang="en-US" dirty="0"/>
          </a:p>
        </p:txBody>
      </p:sp>
      <p:sp>
        <p:nvSpPr>
          <p:cNvPr id="4" name="Slide Number Placeholder 3"/>
          <p:cNvSpPr>
            <a:spLocks noGrp="1"/>
          </p:cNvSpPr>
          <p:nvPr>
            <p:ph type="sldNum" sz="quarter" idx="10"/>
          </p:nvPr>
        </p:nvSpPr>
        <p:spPr/>
        <p:txBody>
          <a:bodyPr/>
          <a:lstStyle/>
          <a:p>
            <a:fld id="{36680DAE-8DD9-4BD1-B07D-B93ACB55EE9A}" type="slidenum">
              <a:rPr lang="en-US" smtClean="0"/>
              <a:t>1</a:t>
            </a:fld>
            <a:endParaRPr lang="en-US"/>
          </a:p>
        </p:txBody>
      </p:sp>
    </p:spTree>
    <p:extLst>
      <p:ext uri="{BB962C8B-B14F-4D97-AF65-F5344CB8AC3E}">
        <p14:creationId xmlns:p14="http://schemas.microsoft.com/office/powerpoint/2010/main" val="1697203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36680DAE-8DD9-4BD1-B07D-B93ACB55EE9A}" type="slidenum">
              <a:rPr lang="en-US" smtClean="0"/>
              <a:t>2</a:t>
            </a:fld>
            <a:endParaRPr lang="en-US"/>
          </a:p>
        </p:txBody>
      </p:sp>
    </p:spTree>
    <p:extLst>
      <p:ext uri="{BB962C8B-B14F-4D97-AF65-F5344CB8AC3E}">
        <p14:creationId xmlns:p14="http://schemas.microsoft.com/office/powerpoint/2010/main" val="8272867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r>
              <a:rPr lang="en-US" sz="2000" b="1" kern="1200" dirty="0">
                <a:solidFill>
                  <a:schemeClr val="tx1"/>
                </a:solidFill>
                <a:latin typeface="Times New Roman" panose="02020603050405020304" pitchFamily="18" charset="0"/>
                <a:ea typeface="+mn-ea"/>
                <a:cs typeface="Times New Roman" panose="02020603050405020304" pitchFamily="18" charset="0"/>
              </a:rPr>
              <a:t>Introduction</a:t>
            </a:r>
          </a:p>
          <a:p>
            <a:r>
              <a:rPr lang="en-US" sz="2000" kern="1200" dirty="0">
                <a:solidFill>
                  <a:schemeClr val="tx1"/>
                </a:solidFill>
                <a:latin typeface="Times New Roman" panose="02020603050405020304" pitchFamily="18" charset="0"/>
                <a:ea typeface="+mn-ea"/>
                <a:cs typeface="Times New Roman" panose="02020603050405020304" pitchFamily="18" charset="0"/>
              </a:rPr>
              <a:t>The poster is based on the diabetes disease and helps to understand the lifestyle of the patient and the ways which diabetes could affect the patient.</a:t>
            </a:r>
          </a:p>
          <a:p>
            <a:endParaRPr lang="en-US" sz="2000" kern="1200" dirty="0">
              <a:solidFill>
                <a:schemeClr val="tx1"/>
              </a:solidFill>
              <a:latin typeface="Times New Roman" panose="02020603050405020304" pitchFamily="18" charset="0"/>
              <a:ea typeface="+mn-ea"/>
              <a:cs typeface="Times New Roman" panose="02020603050405020304" pitchFamily="18" charset="0"/>
            </a:endParaRPr>
          </a:p>
          <a:p>
            <a:r>
              <a:rPr lang="en-US" sz="2000" b="1" kern="1200" dirty="0">
                <a:solidFill>
                  <a:schemeClr val="tx1"/>
                </a:solidFill>
                <a:latin typeface="Times New Roman" panose="02020603050405020304" pitchFamily="18" charset="0"/>
                <a:ea typeface="+mn-ea"/>
                <a:cs typeface="Times New Roman" panose="02020603050405020304" pitchFamily="18" charset="0"/>
              </a:rPr>
              <a:t>Definition of diabetes</a:t>
            </a:r>
          </a:p>
          <a:p>
            <a:r>
              <a:rPr lang="en-US" sz="2000" kern="1200" dirty="0">
                <a:solidFill>
                  <a:schemeClr val="tx1"/>
                </a:solidFill>
                <a:latin typeface="Times New Roman" panose="02020603050405020304" pitchFamily="18" charset="0"/>
                <a:ea typeface="+mn-ea"/>
                <a:cs typeface="Times New Roman" panose="02020603050405020304" pitchFamily="18" charset="0"/>
              </a:rPr>
              <a:t>Diabetes is a disease that directly affects the pancreas, which is responsible to produce insulin hormone. Insulin hormone helps to break the carbohydrates and sugar into glucose, which further reaches different cells of the human body for energy. When a person is suffering from diabetes, the insulin production is reduced or completely stopped which eventually results in less breakdown of carbohydrates and sugar. As stated by McEwen </a:t>
            </a:r>
            <a:r>
              <a:rPr lang="en-US" sz="2000" i="1" kern="1200" dirty="0">
                <a:solidFill>
                  <a:schemeClr val="tx1"/>
                </a:solidFill>
                <a:latin typeface="Times New Roman" panose="02020603050405020304" pitchFamily="18" charset="0"/>
                <a:ea typeface="+mn-ea"/>
                <a:cs typeface="Times New Roman" panose="02020603050405020304" pitchFamily="18" charset="0"/>
              </a:rPr>
              <a:t>et al</a:t>
            </a:r>
            <a:r>
              <a:rPr lang="en-US" sz="2000" kern="1200" dirty="0">
                <a:solidFill>
                  <a:schemeClr val="tx1"/>
                </a:solidFill>
                <a:latin typeface="Times New Roman" panose="02020603050405020304" pitchFamily="18" charset="0"/>
                <a:ea typeface="+mn-ea"/>
                <a:cs typeface="Times New Roman" panose="02020603050405020304" pitchFamily="18" charset="0"/>
              </a:rPr>
              <a:t>. (2017) in the absence of glucose, the body’s metabolism rates decrease, and the immunity power of the body decreases which results in numerous health issues. Diabetes is of two types, the first one is known as juvenile diabetes, which is usually detected in the early stages of life, and if left untreated the condition could worsen and develop into type two diabetes, which is a more severe form of diabetes (Zafar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2019). Diabetes can also be genetic, in which a person is susceptible to low insulin production since birth. A diabetic person is susceptible to various health issues. The organs of the body may face problems while absorbing essential nutrients required functioning for a normal body. Low insulin production could also hinder the food absorption and digestion rate of the body.</a:t>
            </a:r>
          </a:p>
          <a:p>
            <a:r>
              <a:rPr lang="en-US" sz="2000" b="1" kern="1200" dirty="0">
                <a:solidFill>
                  <a:schemeClr val="tx1"/>
                </a:solidFill>
                <a:latin typeface="Times New Roman" panose="02020603050405020304" pitchFamily="18" charset="0"/>
                <a:ea typeface="+mn-ea"/>
                <a:cs typeface="Times New Roman" panose="02020603050405020304" pitchFamily="18" charset="0"/>
              </a:rPr>
              <a:t>Information related to the physiology of diabetes</a:t>
            </a:r>
          </a:p>
          <a:p>
            <a:r>
              <a:rPr lang="en-US" sz="2000" kern="1200" dirty="0">
                <a:solidFill>
                  <a:schemeClr val="tx1"/>
                </a:solidFill>
                <a:latin typeface="Times New Roman" panose="02020603050405020304" pitchFamily="18" charset="0"/>
                <a:ea typeface="+mn-ea"/>
                <a:cs typeface="Times New Roman" panose="02020603050405020304" pitchFamily="18" charset="0"/>
              </a:rPr>
              <a:t>The misbalance of insulin production results in an abnormal ratio of demand and production of insulin. The human body needs glucose for efficient energy levels in the body and reduced insulin production inhibits the production of glucose in the body, which results in fatigue (Goveia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2018). The liver also contributes in insulin stimulation and liver function is reduced in the case of a diabetic patient. Higher insulin production promotes glucose uptake, which is also known as glycolysis, and low insulin production promotes the breakdown of lipids to produce glucose, which is known as lipolysis (</a:t>
            </a:r>
            <a:r>
              <a:rPr lang="en-US" sz="2000" kern="1200" dirty="0" err="1">
                <a:solidFill>
                  <a:schemeClr val="tx1"/>
                </a:solidFill>
                <a:latin typeface="Times New Roman" panose="02020603050405020304" pitchFamily="18" charset="0"/>
                <a:ea typeface="+mn-ea"/>
                <a:cs typeface="Times New Roman" panose="02020603050405020304" pitchFamily="18" charset="0"/>
              </a:rPr>
              <a:t>Moin</a:t>
            </a:r>
            <a:r>
              <a:rPr lang="en-US" sz="2000" kern="1200" dirty="0">
                <a:solidFill>
                  <a:schemeClr val="tx1"/>
                </a:solidFill>
                <a:latin typeface="Times New Roman" panose="02020603050405020304" pitchFamily="18" charset="0"/>
                <a:ea typeface="+mn-ea"/>
                <a:cs typeface="Times New Roman" panose="02020603050405020304" pitchFamily="18" charset="0"/>
              </a:rPr>
              <a:t>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2018). This is a complex situation in the human body in which the immunity system is not able to perform its task properly. </a:t>
            </a:r>
          </a:p>
          <a:p>
            <a:r>
              <a:rPr lang="en-US" sz="2000" kern="1200" dirty="0">
                <a:solidFill>
                  <a:schemeClr val="tx1"/>
                </a:solidFill>
                <a:latin typeface="Times New Roman" panose="02020603050405020304" pitchFamily="18" charset="0"/>
                <a:ea typeface="+mn-ea"/>
                <a:cs typeface="Times New Roman" panose="02020603050405020304" pitchFamily="18" charset="0"/>
              </a:rPr>
              <a:t>In the case of type 1 diabetes, the immune system has a  tendency to attack and destroy the insulin-producing beta cells of insulin. The deficiency of beta cells could lead to a complete deficiency of insulin. This condition is often termed an autoimmune disease in which the immune system cannot function as required. In the case of type 2 diabetes, the body is not able to produce enough insulin for the normal functioning of the body (Bhatt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2019).  Insulin resistance is combined with beta-cell deficiency, which results in low blood sugar levels. </a:t>
            </a:r>
          </a:p>
          <a:p>
            <a:r>
              <a:rPr lang="en-US" sz="2000" b="1" kern="1200" dirty="0">
                <a:solidFill>
                  <a:schemeClr val="tx1"/>
                </a:solidFill>
                <a:latin typeface="Times New Roman" panose="02020603050405020304" pitchFamily="18" charset="0"/>
                <a:ea typeface="+mn-ea"/>
                <a:cs typeface="Times New Roman" panose="02020603050405020304" pitchFamily="18" charset="0"/>
              </a:rPr>
              <a:t>Brief analysis of case study, Causes and risk of diabetes</a:t>
            </a:r>
          </a:p>
          <a:p>
            <a:r>
              <a:rPr lang="en-US" sz="2000" kern="1200" dirty="0">
                <a:solidFill>
                  <a:schemeClr val="tx1"/>
                </a:solidFill>
                <a:latin typeface="Times New Roman" panose="02020603050405020304" pitchFamily="18" charset="0"/>
                <a:ea typeface="+mn-ea"/>
                <a:cs typeface="Times New Roman" panose="02020603050405020304" pitchFamily="18" charset="0"/>
              </a:rPr>
              <a:t>According to the given case study, it can be said that the underlying issues of the patient suffering from diabetes can be traced from the questionnaire, which explains an idea of the reasons behind a person suffering from diabetes. The patient has a habit of smoking 20-39 cigarettes per day. The patient has a condition of high blood pressure with a genetic history of stroke. The blood pressure of the patient is 90 with a height of 160cm and weight 80kgs. As suggested by </a:t>
            </a:r>
            <a:r>
              <a:rPr lang="en-US" sz="2000" kern="1200" dirty="0" err="1">
                <a:solidFill>
                  <a:schemeClr val="tx1"/>
                </a:solidFill>
                <a:latin typeface="Times New Roman" panose="02020603050405020304" pitchFamily="18" charset="0"/>
                <a:ea typeface="+mn-ea"/>
                <a:cs typeface="Times New Roman" panose="02020603050405020304" pitchFamily="18" charset="0"/>
              </a:rPr>
              <a:t>Apolzan</a:t>
            </a:r>
            <a:r>
              <a:rPr lang="en-US" sz="2000" kern="1200" dirty="0">
                <a:solidFill>
                  <a:schemeClr val="tx1"/>
                </a:solidFill>
                <a:latin typeface="Times New Roman" panose="02020603050405020304" pitchFamily="18" charset="0"/>
                <a:ea typeface="+mn-ea"/>
                <a:cs typeface="Times New Roman" panose="02020603050405020304" pitchFamily="18" charset="0"/>
              </a:rPr>
              <a:t>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(2019), a high intake of sugar and carbohydrates along with high consumption of saturated fats could also contribute to diabetes. The patient hardly participates in any kind of physical activity or exercise and eats a mixture of chips and fries on a regular basis. The patient also indulges in drinking alcohol of less than one unit per day, which is equivalent to 2 glasses of wine every day. As per the case study, these lifestyle habits are a clear indication that the patient could be vulnerable to diabetes. There are plenty of underlying causes of diabetes, which include a genetic history of diabetes. People with less physical activity and a high intake of sugar and carbohydrates are more susceptible to diabetes. </a:t>
            </a:r>
          </a:p>
          <a:p>
            <a:r>
              <a:rPr lang="en-US" sz="2000" kern="1200" dirty="0">
                <a:solidFill>
                  <a:schemeClr val="tx1"/>
                </a:solidFill>
                <a:latin typeface="Times New Roman" panose="02020603050405020304" pitchFamily="18" charset="0"/>
                <a:ea typeface="+mn-ea"/>
                <a:cs typeface="Times New Roman" panose="02020603050405020304" pitchFamily="18" charset="0"/>
              </a:rPr>
              <a:t>The causes of diabetes are common in both types of diabetes. Low insulin production is the major cause of diabetes. All the other causes are underlying effects of low insulin production. When glucose does not reach each part of the body, it starts lacking in nutrient absorption (</a:t>
            </a:r>
            <a:r>
              <a:rPr lang="en-US" sz="2000" kern="1200" dirty="0" err="1">
                <a:solidFill>
                  <a:schemeClr val="tx1"/>
                </a:solidFill>
                <a:latin typeface="Times New Roman" panose="02020603050405020304" pitchFamily="18" charset="0"/>
                <a:ea typeface="+mn-ea"/>
                <a:cs typeface="Times New Roman" panose="02020603050405020304" pitchFamily="18" charset="0"/>
              </a:rPr>
              <a:t>Angiolillo</a:t>
            </a:r>
            <a:r>
              <a:rPr lang="en-US" sz="2000" kern="1200" dirty="0">
                <a:solidFill>
                  <a:schemeClr val="tx1"/>
                </a:solidFill>
                <a:latin typeface="Times New Roman" panose="02020603050405020304" pitchFamily="18" charset="0"/>
                <a:ea typeface="+mn-ea"/>
                <a:cs typeface="Times New Roman" panose="02020603050405020304" pitchFamily="18" charset="0"/>
              </a:rPr>
              <a:t>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2020). This further contributes to major issues in different parts of the body for instance the disease-fighting capacity of the immune system lowers along with low metabolism activity. In references to the case study, similar lifestyle choices can be seen that contributed to diabetes. The body mass index plays a crucial role in treating the disease. The risks associated with diabetes are a lot and these risks could further contribute to numerous health issues if not taken care of at regular intervals.</a:t>
            </a:r>
          </a:p>
          <a:p>
            <a:r>
              <a:rPr lang="en-US" sz="2000" kern="1200" dirty="0">
                <a:solidFill>
                  <a:schemeClr val="tx1"/>
                </a:solidFill>
                <a:latin typeface="Times New Roman" panose="02020603050405020304" pitchFamily="18" charset="0"/>
                <a:ea typeface="+mn-ea"/>
                <a:cs typeface="Times New Roman" panose="02020603050405020304" pitchFamily="18" charset="0"/>
              </a:rPr>
              <a:t> People who indulge in high alcohol intake on a regular basis are also prone to suffer from diabetes (</a:t>
            </a:r>
            <a:r>
              <a:rPr lang="en-US" sz="2000" kern="1200" dirty="0" err="1">
                <a:solidFill>
                  <a:schemeClr val="tx1"/>
                </a:solidFill>
                <a:latin typeface="Times New Roman" panose="02020603050405020304" pitchFamily="18" charset="0"/>
                <a:ea typeface="+mn-ea"/>
                <a:cs typeface="Times New Roman" panose="02020603050405020304" pitchFamily="18" charset="0"/>
              </a:rPr>
              <a:t>Apolzan</a:t>
            </a:r>
            <a:r>
              <a:rPr lang="en-US" sz="2000" kern="1200" dirty="0">
                <a:solidFill>
                  <a:schemeClr val="tx1"/>
                </a:solidFill>
                <a:latin typeface="Times New Roman" panose="02020603050405020304" pitchFamily="18" charset="0"/>
                <a:ea typeface="+mn-ea"/>
                <a:cs typeface="Times New Roman" panose="02020603050405020304" pitchFamily="18" charset="0"/>
              </a:rPr>
              <a:t>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2019). Insulin production also occurs in the liver and often insulin production in the liver slows down due to high alcohol intake. Obesity is another major factor that could contribute to diabetes. Diabetes affects different parts of the body, with low metabolism and low immunity strength different organs of the human body are susceptible to different kinds of diseases. As seen in the case study the patient has high blood pressure and the patient’s height and weight indicate that the patient has a high body mass index. In the normal human body, these issues can be tackled with a good immunity system however in the case of diabetic patients the body process to fight the disease gets weaker with time. This eventually leads to fatigue and low blood pressure, which further starts affecting several body organs.</a:t>
            </a:r>
          </a:p>
          <a:p>
            <a:r>
              <a:rPr lang="en-US" sz="2000" kern="1200" dirty="0">
                <a:solidFill>
                  <a:schemeClr val="tx1"/>
                </a:solidFill>
                <a:latin typeface="Times New Roman" panose="02020603050405020304" pitchFamily="18" charset="0"/>
                <a:ea typeface="+mn-ea"/>
                <a:cs typeface="Times New Roman" panose="02020603050405020304" pitchFamily="18" charset="0"/>
              </a:rPr>
              <a:t>Wounds take time to heal due to low immunity power and increase blood glucose, which is a good source of nutrients for microbes (Asthana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2018). Large blood vessels could lead to coronary and peripheral artery diseases, which could affect our heart. Loss of calories through urine could lead to unhealthy weight loss and loss of essential nutrients. Increased outflow to the kidney could also lead to stage renal disease, which could be detrimental for kidney functions. Nerve issues are also common in diabetic patients, which could lead to digestive issues and gastroparesis. Diabetic retinopathy is a condition that affects the eyes of a diabetic patient, which could lead to low eyesight or night blindness. As commented by Tanenbaum </a:t>
            </a:r>
            <a:r>
              <a:rPr lang="en-US" sz="2000" i="1" kern="1200" dirty="0">
                <a:solidFill>
                  <a:schemeClr val="tx1"/>
                </a:solidFill>
                <a:latin typeface="Times New Roman" panose="02020603050405020304" pitchFamily="18" charset="0"/>
                <a:ea typeface="+mn-ea"/>
                <a:cs typeface="Times New Roman" panose="02020603050405020304" pitchFamily="18" charset="0"/>
              </a:rPr>
              <a:t>et al.</a:t>
            </a:r>
            <a:r>
              <a:rPr lang="en-US" sz="2000" kern="1200" dirty="0">
                <a:solidFill>
                  <a:schemeClr val="tx1"/>
                </a:solidFill>
                <a:latin typeface="Times New Roman" panose="02020603050405020304" pitchFamily="18" charset="0"/>
                <a:ea typeface="+mn-ea"/>
                <a:cs typeface="Times New Roman" panose="02020603050405020304" pitchFamily="18" charset="0"/>
              </a:rPr>
              <a:t> (2017),</a:t>
            </a:r>
            <a:r>
              <a:rPr lang="en-US" sz="2000" i="1" kern="1200" dirty="0">
                <a:solidFill>
                  <a:schemeClr val="tx1"/>
                </a:solidFill>
                <a:latin typeface="Times New Roman" panose="02020603050405020304" pitchFamily="18" charset="0"/>
                <a:ea typeface="+mn-ea"/>
                <a:cs typeface="Times New Roman" panose="02020603050405020304" pitchFamily="18" charset="0"/>
              </a:rPr>
              <a:t> </a:t>
            </a:r>
            <a:r>
              <a:rPr lang="en-US" sz="2000" kern="1200" dirty="0">
                <a:solidFill>
                  <a:schemeClr val="tx1"/>
                </a:solidFill>
                <a:latin typeface="Times New Roman" panose="02020603050405020304" pitchFamily="18" charset="0"/>
                <a:ea typeface="+mn-ea"/>
                <a:cs typeface="Times New Roman" panose="02020603050405020304" pitchFamily="18" charset="0"/>
              </a:rPr>
              <a:t>in type 1 diabetes, diabetic ketoacidosis is common in which there is a complete lack of insulin production and the body starts to rely on fatty acids. These issues could be life threatening for a diabetic patient if proper care is not taken at necessary intervals.</a:t>
            </a:r>
          </a:p>
          <a:p>
            <a:r>
              <a:rPr lang="en-US" sz="2000" b="1" kern="1200" dirty="0">
                <a:solidFill>
                  <a:schemeClr val="tx1"/>
                </a:solidFill>
                <a:latin typeface="Times New Roman" panose="02020603050405020304" pitchFamily="18" charset="0"/>
                <a:ea typeface="+mn-ea"/>
                <a:cs typeface="Times New Roman" panose="02020603050405020304" pitchFamily="18" charset="0"/>
              </a:rPr>
              <a:t>Intervention for diabetes patients</a:t>
            </a:r>
          </a:p>
          <a:p>
            <a:r>
              <a:rPr lang="en-US" sz="2000" kern="1200" dirty="0">
                <a:solidFill>
                  <a:schemeClr val="tx1"/>
                </a:solidFill>
                <a:latin typeface="Times New Roman" panose="02020603050405020304" pitchFamily="18" charset="0"/>
                <a:ea typeface="+mn-ea"/>
                <a:cs typeface="Times New Roman" panose="02020603050405020304" pitchFamily="18" charset="0"/>
              </a:rPr>
              <a:t>Interventions are generally meant to improve the outcomes of the patient. Interventions for diabetic patients could include regular exercise, and self-monitoring of health. These factors along with a balanced diet meal with higher protein and lower simple carbohydrates could help to reduce the negative effects of diabetes. For interventions, diabetic patients must be careful while eating certain products that could raise the blood sugar level among patients. Regular monitoring of the blood sugar level should be checked and this could help in further regulations of improper lifestyle (Gong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2019). Changes in lifestyle and eating habits could help to reduce the negative effects of diabetes. The disease used to be a disease for older people but in recent years, it has been noticed that even young adults in their 20’s are also vulnerable to diabetes. This is mainly because of the sedentary lifestyle and less physical activity. </a:t>
            </a:r>
          </a:p>
          <a:p>
            <a:r>
              <a:rPr lang="en-US" sz="2000" kern="1200" dirty="0">
                <a:solidFill>
                  <a:schemeClr val="tx1"/>
                </a:solidFill>
                <a:latin typeface="Times New Roman" panose="02020603050405020304" pitchFamily="18" charset="0"/>
                <a:ea typeface="+mn-ea"/>
                <a:cs typeface="Times New Roman" panose="02020603050405020304" pitchFamily="18" charset="0"/>
              </a:rPr>
              <a:t>For proper intervention and management of diabetes, a proper diet plan should be maintained with foods that have a low glycemic index. These kinds of food do not digest at a faster rate instead these foods digest at a slower pace and do not increase the blood pressure level among diabetic patients (</a:t>
            </a:r>
            <a:r>
              <a:rPr lang="en-US" sz="2000" kern="1200" dirty="0" err="1">
                <a:solidFill>
                  <a:schemeClr val="tx1"/>
                </a:solidFill>
                <a:latin typeface="Times New Roman" panose="02020603050405020304" pitchFamily="18" charset="0"/>
                <a:ea typeface="+mn-ea"/>
                <a:cs typeface="Times New Roman" panose="02020603050405020304" pitchFamily="18" charset="0"/>
              </a:rPr>
              <a:t>Schwingshackl</a:t>
            </a:r>
            <a:r>
              <a:rPr lang="en-US" sz="2000" kern="1200" dirty="0">
                <a:solidFill>
                  <a:schemeClr val="tx1"/>
                </a:solidFill>
                <a:latin typeface="Times New Roman" panose="02020603050405020304" pitchFamily="18" charset="0"/>
                <a:ea typeface="+mn-ea"/>
                <a:cs typeface="Times New Roman" panose="02020603050405020304" pitchFamily="18" charset="0"/>
              </a:rPr>
              <a:t> </a:t>
            </a:r>
            <a:r>
              <a:rPr lang="en-US" sz="2000" i="1" kern="1200" dirty="0">
                <a:solidFill>
                  <a:schemeClr val="tx1"/>
                </a:solidFill>
                <a:latin typeface="Times New Roman" panose="02020603050405020304" pitchFamily="18" charset="0"/>
                <a:ea typeface="+mn-ea"/>
                <a:cs typeface="Times New Roman" panose="02020603050405020304" pitchFamily="18" charset="0"/>
              </a:rPr>
              <a:t>et al. </a:t>
            </a:r>
            <a:r>
              <a:rPr lang="en-US" sz="2000" kern="1200" dirty="0">
                <a:solidFill>
                  <a:schemeClr val="tx1"/>
                </a:solidFill>
                <a:latin typeface="Times New Roman" panose="02020603050405020304" pitchFamily="18" charset="0"/>
                <a:ea typeface="+mn-ea"/>
                <a:cs typeface="Times New Roman" panose="02020603050405020304" pitchFamily="18" charset="0"/>
              </a:rPr>
              <a:t>2017). Studies have also found that high cholesterol intake could often lead to diabetes in people and this could worsen with numerous other diseases such as coronary diseases. </a:t>
            </a:r>
          </a:p>
          <a:p>
            <a:endParaRPr lang="en-US" sz="2000" kern="1200" dirty="0">
              <a:solidFill>
                <a:schemeClr val="tx1"/>
              </a:solidFill>
              <a:latin typeface="Times New Roman" panose="02020603050405020304" pitchFamily="18" charset="0"/>
              <a:ea typeface="+mn-ea"/>
              <a:cs typeface="Times New Roman" panose="02020603050405020304" pitchFamily="18" charset="0"/>
            </a:endParaRPr>
          </a:p>
          <a:p>
            <a:r>
              <a:rPr lang="en-US" sz="2000" b="1" kern="1200" dirty="0">
                <a:solidFill>
                  <a:srgbClr val="000000"/>
                </a:solidFill>
                <a:effectLst/>
                <a:latin typeface="Times New Roman" panose="02020603050405020304" pitchFamily="18" charset="0"/>
                <a:ea typeface="+mn-ea"/>
              </a:rPr>
              <a:t>My </a:t>
            </a:r>
            <a:r>
              <a:rPr lang="en-US" sz="2000" b="1" kern="1200" dirty="0" err="1">
                <a:solidFill>
                  <a:srgbClr val="000000"/>
                </a:solidFill>
                <a:effectLst/>
                <a:latin typeface="Times New Roman" panose="02020603050405020304" pitchFamily="18" charset="0"/>
                <a:ea typeface="+mn-ea"/>
              </a:rPr>
              <a:t>racomandation</a:t>
            </a:r>
            <a:r>
              <a:rPr lang="en-US" sz="2000" b="1" kern="1200" dirty="0">
                <a:solidFill>
                  <a:srgbClr val="000000"/>
                </a:solidFill>
                <a:effectLst/>
                <a:latin typeface="Times New Roman" panose="02020603050405020304" pitchFamily="18" charset="0"/>
                <a:ea typeface="+mn-ea"/>
              </a:rPr>
              <a:t> for diabetes</a:t>
            </a:r>
            <a:endParaRPr lang="en-GB" sz="1800" dirty="0">
              <a:effectLst/>
              <a:latin typeface="Times New Roman" panose="02020603050405020304" pitchFamily="18" charset="0"/>
              <a:ea typeface="Times New Roman" panose="02020603050405020304" pitchFamily="18" charset="0"/>
            </a:endParaRPr>
          </a:p>
          <a:p>
            <a:r>
              <a:rPr lang="en-US" sz="2000" kern="1200" dirty="0">
                <a:solidFill>
                  <a:srgbClr val="000000"/>
                </a:solidFill>
                <a:effectLst/>
                <a:latin typeface="Times New Roman" panose="02020603050405020304" pitchFamily="18" charset="0"/>
                <a:ea typeface="+mn-ea"/>
              </a:rPr>
              <a:t>You can start by doing  regular exercise, and self-monitoring of health</a:t>
            </a:r>
            <a:r>
              <a:rPr lang="en-US" sz="2000" b="0" kern="1200" dirty="0">
                <a:solidFill>
                  <a:srgbClr val="000000"/>
                </a:solidFill>
                <a:effectLst/>
                <a:latin typeface="Times New Roman" panose="02020603050405020304" pitchFamily="18" charset="0"/>
                <a:ea typeface="+mn-ea"/>
                <a:cs typeface="Times New Roman" panose="02020603050405020304" pitchFamily="18" charset="0"/>
              </a:rPr>
              <a:t>. I can book you in an appointment with a nutritionist which can give </a:t>
            </a:r>
            <a:r>
              <a:rPr lang="en-US" sz="2000" b="0" kern="1200">
                <a:solidFill>
                  <a:srgbClr val="000000"/>
                </a:solidFill>
                <a:effectLst/>
                <a:latin typeface="Times New Roman" panose="02020603050405020304" pitchFamily="18" charset="0"/>
                <a:ea typeface="+mn-ea"/>
                <a:cs typeface="Times New Roman" panose="02020603050405020304" pitchFamily="18" charset="0"/>
              </a:rPr>
              <a:t>you a </a:t>
            </a:r>
            <a:r>
              <a:rPr lang="en-US" sz="2000" kern="1200" dirty="0">
                <a:solidFill>
                  <a:srgbClr val="000000"/>
                </a:solidFill>
                <a:effectLst/>
                <a:latin typeface="Times New Roman" panose="02020603050405020304" pitchFamily="18" charset="0"/>
                <a:ea typeface="+mn-ea"/>
              </a:rPr>
              <a:t>proper diet which include fruits ,green vegetables(</a:t>
            </a:r>
            <a:r>
              <a:rPr lang="en-US" sz="2000" kern="1200" dirty="0" err="1">
                <a:solidFill>
                  <a:srgbClr val="000000"/>
                </a:solidFill>
                <a:effectLst/>
                <a:latin typeface="Times New Roman" panose="02020603050405020304" pitchFamily="18" charset="0"/>
                <a:ea typeface="+mn-ea"/>
              </a:rPr>
              <a:t>carots</a:t>
            </a:r>
            <a:r>
              <a:rPr lang="en-US" sz="2000" kern="1200" dirty="0">
                <a:solidFill>
                  <a:srgbClr val="000000"/>
                </a:solidFill>
                <a:effectLst/>
                <a:latin typeface="Times New Roman" panose="02020603050405020304" pitchFamily="18" charset="0"/>
                <a:ea typeface="+mn-ea"/>
              </a:rPr>
              <a:t> ,beans ,lentils)</a:t>
            </a:r>
            <a:endParaRPr lang="en-GB" sz="1800" dirty="0">
              <a:effectLst/>
              <a:latin typeface="Times New Roman" panose="02020603050405020304" pitchFamily="18" charset="0"/>
              <a:ea typeface="Times New Roman" panose="02020603050405020304" pitchFamily="18" charset="0"/>
            </a:endParaRPr>
          </a:p>
          <a:p>
            <a:r>
              <a:rPr lang="en-US" sz="2000" kern="1200" dirty="0">
                <a:solidFill>
                  <a:srgbClr val="000000"/>
                </a:solidFill>
                <a:effectLst/>
                <a:latin typeface="Times New Roman" panose="02020603050405020304" pitchFamily="18" charset="0"/>
                <a:ea typeface="+mn-ea"/>
              </a:rPr>
              <a:t>Also you can start my drinking less alcohol .</a:t>
            </a:r>
            <a:endParaRPr lang="en-GB" sz="1800" dirty="0">
              <a:effectLst/>
              <a:latin typeface="Times New Roman" panose="02020603050405020304" pitchFamily="18" charset="0"/>
              <a:ea typeface="Times New Roman" panose="02020603050405020304" pitchFamily="18" charset="0"/>
            </a:endParaRPr>
          </a:p>
          <a:p>
            <a:r>
              <a:rPr lang="en-US" sz="2000" kern="1200" dirty="0">
                <a:solidFill>
                  <a:srgbClr val="000000"/>
                </a:solidFill>
                <a:effectLst/>
                <a:latin typeface="Times New Roman" panose="02020603050405020304" pitchFamily="18" charset="0"/>
                <a:ea typeface="+mn-ea"/>
              </a:rPr>
              <a:t>If you  are not ready for all this changes we also have a privet online consultant which can help you to start healthy life style.</a:t>
            </a:r>
            <a:endParaRPr lang="en-GB" sz="1800" dirty="0">
              <a:effectLst/>
              <a:latin typeface="Times New Roman" panose="02020603050405020304" pitchFamily="18" charset="0"/>
              <a:ea typeface="Times New Roman" panose="02020603050405020304" pitchFamily="18" charset="0"/>
            </a:endParaRPr>
          </a:p>
          <a:p>
            <a:r>
              <a:rPr lang="en-GB" sz="2000" dirty="0">
                <a:effectLst/>
                <a:latin typeface="Times New Roman" panose="02020603050405020304" pitchFamily="18"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br>
              <a:rPr lang="en-US" sz="2000" kern="1200" dirty="0">
                <a:solidFill>
                  <a:schemeClr val="tx1"/>
                </a:solidFill>
                <a:latin typeface="Times New Roman" panose="02020603050405020304" pitchFamily="18" charset="0"/>
                <a:ea typeface="+mn-ea"/>
                <a:cs typeface="Times New Roman" panose="02020603050405020304" pitchFamily="18" charset="0"/>
              </a:rPr>
            </a:br>
            <a:r>
              <a:rPr lang="en-US" sz="2000" kern="1200" dirty="0">
                <a:solidFill>
                  <a:schemeClr val="tx1"/>
                </a:solidFill>
                <a:latin typeface="Times New Roman" panose="02020603050405020304" pitchFamily="18" charset="0"/>
                <a:ea typeface="+mn-ea"/>
                <a:cs typeface="Times New Roman" panose="02020603050405020304" pitchFamily="18" charset="0"/>
              </a:rPr>
              <a:t> </a:t>
            </a:r>
          </a:p>
          <a:p>
            <a:endParaRPr lang="en-GB" dirty="0"/>
          </a:p>
        </p:txBody>
      </p:sp>
      <p:sp>
        <p:nvSpPr>
          <p:cNvPr id="4" name="Slide Number Placeholder 3"/>
          <p:cNvSpPr>
            <a:spLocks noGrp="1"/>
          </p:cNvSpPr>
          <p:nvPr>
            <p:ph type="sldNum" sz="quarter" idx="5"/>
          </p:nvPr>
        </p:nvSpPr>
        <p:spPr/>
        <p:txBody>
          <a:bodyPr/>
          <a:lstStyle/>
          <a:p>
            <a:fld id="{36680DAE-8DD9-4BD1-B07D-B93ACB55EE9A}" type="slidenum">
              <a:rPr lang="en-US" smtClean="0"/>
              <a:t>3</a:t>
            </a:fld>
            <a:endParaRPr lang="en-US"/>
          </a:p>
        </p:txBody>
      </p:sp>
    </p:spTree>
    <p:extLst>
      <p:ext uri="{BB962C8B-B14F-4D97-AF65-F5344CB8AC3E}">
        <p14:creationId xmlns:p14="http://schemas.microsoft.com/office/powerpoint/2010/main" val="360497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34190" y="6643770"/>
            <a:ext cx="12854146" cy="4584303"/>
          </a:xfrm>
        </p:spPr>
        <p:txBody>
          <a:bodyPr/>
          <a:lstStyle/>
          <a:p>
            <a:r>
              <a:rPr lang="en-US"/>
              <a:t>Click to edit Master title style</a:t>
            </a:r>
          </a:p>
        </p:txBody>
      </p:sp>
      <p:sp>
        <p:nvSpPr>
          <p:cNvPr id="3" name="Subtitle 2"/>
          <p:cNvSpPr>
            <a:spLocks noGrp="1"/>
          </p:cNvSpPr>
          <p:nvPr>
            <p:ph type="subTitle" idx="1"/>
          </p:nvPr>
        </p:nvSpPr>
        <p:spPr>
          <a:xfrm>
            <a:off x="2268379" y="12119188"/>
            <a:ext cx="10585768" cy="5465517"/>
          </a:xfrm>
        </p:spPr>
        <p:txBody>
          <a:bodyPr/>
          <a:lstStyle>
            <a:lvl1pPr marL="0" indent="0" algn="ctr">
              <a:buNone/>
              <a:defRPr>
                <a:solidFill>
                  <a:schemeClr val="tx1">
                    <a:tint val="75000"/>
                  </a:schemeClr>
                </a:solidFill>
              </a:defRPr>
            </a:lvl1pPr>
            <a:lvl2pPr marL="1174848" indent="0" algn="ctr">
              <a:buNone/>
              <a:defRPr>
                <a:solidFill>
                  <a:schemeClr val="tx1">
                    <a:tint val="75000"/>
                  </a:schemeClr>
                </a:solidFill>
              </a:defRPr>
            </a:lvl2pPr>
            <a:lvl3pPr marL="2349696" indent="0" algn="ctr">
              <a:buNone/>
              <a:defRPr>
                <a:solidFill>
                  <a:schemeClr val="tx1">
                    <a:tint val="75000"/>
                  </a:schemeClr>
                </a:solidFill>
              </a:defRPr>
            </a:lvl3pPr>
            <a:lvl4pPr marL="3524544" indent="0" algn="ctr">
              <a:buNone/>
              <a:defRPr>
                <a:solidFill>
                  <a:schemeClr val="tx1">
                    <a:tint val="75000"/>
                  </a:schemeClr>
                </a:solidFill>
              </a:defRPr>
            </a:lvl4pPr>
            <a:lvl5pPr marL="4699392" indent="0" algn="ctr">
              <a:buNone/>
              <a:defRPr>
                <a:solidFill>
                  <a:schemeClr val="tx1">
                    <a:tint val="75000"/>
                  </a:schemeClr>
                </a:solidFill>
              </a:defRPr>
            </a:lvl5pPr>
            <a:lvl6pPr marL="5874242" indent="0" algn="ctr">
              <a:buNone/>
              <a:defRPr>
                <a:solidFill>
                  <a:schemeClr val="tx1">
                    <a:tint val="75000"/>
                  </a:schemeClr>
                </a:solidFill>
              </a:defRPr>
            </a:lvl6pPr>
            <a:lvl7pPr marL="7049090" indent="0" algn="ctr">
              <a:buNone/>
              <a:defRPr>
                <a:solidFill>
                  <a:schemeClr val="tx1">
                    <a:tint val="75000"/>
                  </a:schemeClr>
                </a:solidFill>
              </a:defRPr>
            </a:lvl7pPr>
            <a:lvl8pPr marL="8223938" indent="0" algn="ctr">
              <a:buNone/>
              <a:defRPr>
                <a:solidFill>
                  <a:schemeClr val="tx1">
                    <a:tint val="75000"/>
                  </a:schemeClr>
                </a:solidFill>
              </a:defRPr>
            </a:lvl8pPr>
            <a:lvl9pPr marL="9398786"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FA1ADDE-D553-4102-8434-6F8105527FAC}" type="datetimeFigureOut">
              <a:rPr lang="en-US" smtClean="0"/>
              <a:pPr/>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A1ADDE-D553-4102-8434-6F8105527FAC}" type="datetimeFigureOut">
              <a:rPr lang="en-US" smtClean="0"/>
              <a:pPr/>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94574" y="13743003"/>
            <a:ext cx="12854146" cy="4247657"/>
          </a:xfrm>
        </p:spPr>
        <p:txBody>
          <a:bodyPr anchor="t"/>
          <a:lstStyle>
            <a:lvl1pPr algn="l">
              <a:defRPr sz="10400" b="1" cap="all"/>
            </a:lvl1pPr>
          </a:lstStyle>
          <a:p>
            <a:r>
              <a:rPr lang="en-US"/>
              <a:t>Click to edit Master title style</a:t>
            </a:r>
          </a:p>
        </p:txBody>
      </p:sp>
      <p:sp>
        <p:nvSpPr>
          <p:cNvPr id="3" name="Text Placeholder 2"/>
          <p:cNvSpPr>
            <a:spLocks noGrp="1"/>
          </p:cNvSpPr>
          <p:nvPr>
            <p:ph type="body" idx="1"/>
          </p:nvPr>
        </p:nvSpPr>
        <p:spPr>
          <a:xfrm>
            <a:off x="1194574" y="9064644"/>
            <a:ext cx="12854146" cy="4678361"/>
          </a:xfrm>
        </p:spPr>
        <p:txBody>
          <a:bodyPr anchor="b"/>
          <a:lstStyle>
            <a:lvl1pPr marL="0" indent="0">
              <a:buNone/>
              <a:defRPr sz="5000">
                <a:solidFill>
                  <a:schemeClr val="tx1">
                    <a:tint val="75000"/>
                  </a:schemeClr>
                </a:solidFill>
              </a:defRPr>
            </a:lvl1pPr>
            <a:lvl2pPr marL="1174848" indent="0">
              <a:buNone/>
              <a:defRPr sz="4600">
                <a:solidFill>
                  <a:schemeClr val="tx1">
                    <a:tint val="75000"/>
                  </a:schemeClr>
                </a:solidFill>
              </a:defRPr>
            </a:lvl2pPr>
            <a:lvl3pPr marL="2349696" indent="0">
              <a:buNone/>
              <a:defRPr sz="4000">
                <a:solidFill>
                  <a:schemeClr val="tx1">
                    <a:tint val="75000"/>
                  </a:schemeClr>
                </a:solidFill>
              </a:defRPr>
            </a:lvl3pPr>
            <a:lvl4pPr marL="3524544" indent="0">
              <a:buNone/>
              <a:defRPr sz="3600">
                <a:solidFill>
                  <a:schemeClr val="tx1">
                    <a:tint val="75000"/>
                  </a:schemeClr>
                </a:solidFill>
              </a:defRPr>
            </a:lvl4pPr>
            <a:lvl5pPr marL="4699392" indent="0">
              <a:buNone/>
              <a:defRPr sz="3600">
                <a:solidFill>
                  <a:schemeClr val="tx1">
                    <a:tint val="75000"/>
                  </a:schemeClr>
                </a:solidFill>
              </a:defRPr>
            </a:lvl5pPr>
            <a:lvl6pPr marL="5874242" indent="0">
              <a:buNone/>
              <a:defRPr sz="3600">
                <a:solidFill>
                  <a:schemeClr val="tx1">
                    <a:tint val="75000"/>
                  </a:schemeClr>
                </a:solidFill>
              </a:defRPr>
            </a:lvl6pPr>
            <a:lvl7pPr marL="7049090" indent="0">
              <a:buNone/>
              <a:defRPr sz="3600">
                <a:solidFill>
                  <a:schemeClr val="tx1">
                    <a:tint val="75000"/>
                  </a:schemeClr>
                </a:solidFill>
              </a:defRPr>
            </a:lvl7pPr>
            <a:lvl8pPr marL="8223938" indent="0">
              <a:buNone/>
              <a:defRPr sz="3600">
                <a:solidFill>
                  <a:schemeClr val="tx1">
                    <a:tint val="75000"/>
                  </a:schemeClr>
                </a:solidFill>
              </a:defRPr>
            </a:lvl8pPr>
            <a:lvl9pPr marL="9398786" indent="0">
              <a:buNone/>
              <a:defRPr sz="3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A1ADDE-D553-4102-8434-6F8105527FAC}" type="datetimeFigureOut">
              <a:rPr lang="en-US" smtClean="0"/>
              <a:pPr/>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91950" y="6549714"/>
            <a:ext cx="10591020" cy="18525325"/>
          </a:xfrm>
        </p:spPr>
        <p:txBody>
          <a:bodyPr/>
          <a:lstStyle>
            <a:lvl1pPr>
              <a:defRPr sz="7200"/>
            </a:lvl1pPr>
            <a:lvl2pPr>
              <a:defRPr sz="6200"/>
            </a:lvl2pPr>
            <a:lvl3pPr>
              <a:defRPr sz="5000"/>
            </a:lvl3pPr>
            <a:lvl4pPr>
              <a:defRPr sz="4600"/>
            </a:lvl4pPr>
            <a:lvl5pPr>
              <a:defRPr sz="4600"/>
            </a:lvl5pPr>
            <a:lvl6pPr>
              <a:defRPr sz="4600"/>
            </a:lvl6pPr>
            <a:lvl7pPr>
              <a:defRPr sz="4600"/>
            </a:lvl7pPr>
            <a:lvl8pPr>
              <a:defRPr sz="4600"/>
            </a:lvl8pPr>
            <a:lvl9pPr>
              <a:defRPr sz="4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035012" y="6549714"/>
            <a:ext cx="10591020" cy="18525325"/>
          </a:xfrm>
        </p:spPr>
        <p:txBody>
          <a:bodyPr/>
          <a:lstStyle>
            <a:lvl1pPr>
              <a:defRPr sz="7200"/>
            </a:lvl1pPr>
            <a:lvl2pPr>
              <a:defRPr sz="6200"/>
            </a:lvl2pPr>
            <a:lvl3pPr>
              <a:defRPr sz="5000"/>
            </a:lvl3pPr>
            <a:lvl4pPr>
              <a:defRPr sz="4600"/>
            </a:lvl4pPr>
            <a:lvl5pPr>
              <a:defRPr sz="4600"/>
            </a:lvl5pPr>
            <a:lvl6pPr>
              <a:defRPr sz="4600"/>
            </a:lvl6pPr>
            <a:lvl7pPr>
              <a:defRPr sz="4600"/>
            </a:lvl7pPr>
            <a:lvl8pPr>
              <a:defRPr sz="4600"/>
            </a:lvl8pPr>
            <a:lvl9pPr>
              <a:defRPr sz="4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FA1ADDE-D553-4102-8434-6F8105527FAC}" type="datetimeFigureOut">
              <a:rPr lang="en-US" smtClean="0"/>
              <a:pPr/>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756128" y="856464"/>
            <a:ext cx="13610273" cy="3564468"/>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756128" y="4787279"/>
            <a:ext cx="6681742" cy="1995112"/>
          </a:xfrm>
        </p:spPr>
        <p:txBody>
          <a:bodyPr anchor="b"/>
          <a:lstStyle>
            <a:lvl1pPr marL="0" indent="0">
              <a:buNone/>
              <a:defRPr sz="6200" b="1"/>
            </a:lvl1pPr>
            <a:lvl2pPr marL="1174848" indent="0">
              <a:buNone/>
              <a:defRPr sz="5000" b="1"/>
            </a:lvl2pPr>
            <a:lvl3pPr marL="2349696" indent="0">
              <a:buNone/>
              <a:defRPr sz="4600" b="1"/>
            </a:lvl3pPr>
            <a:lvl4pPr marL="3524544" indent="0">
              <a:buNone/>
              <a:defRPr sz="4000" b="1"/>
            </a:lvl4pPr>
            <a:lvl5pPr marL="4699392" indent="0">
              <a:buNone/>
              <a:defRPr sz="4000" b="1"/>
            </a:lvl5pPr>
            <a:lvl6pPr marL="5874242" indent="0">
              <a:buNone/>
              <a:defRPr sz="4000" b="1"/>
            </a:lvl6pPr>
            <a:lvl7pPr marL="7049090" indent="0">
              <a:buNone/>
              <a:defRPr sz="4000" b="1"/>
            </a:lvl7pPr>
            <a:lvl8pPr marL="8223938" indent="0">
              <a:buNone/>
              <a:defRPr sz="4000" b="1"/>
            </a:lvl8pPr>
            <a:lvl9pPr marL="9398786" indent="0">
              <a:buNone/>
              <a:defRPr sz="4000" b="1"/>
            </a:lvl9pPr>
          </a:lstStyle>
          <a:p>
            <a:pPr lvl="0"/>
            <a:r>
              <a:rPr lang="en-US"/>
              <a:t>Click to edit Master text styles</a:t>
            </a:r>
          </a:p>
        </p:txBody>
      </p:sp>
      <p:sp>
        <p:nvSpPr>
          <p:cNvPr id="4" name="Content Placeholder 3"/>
          <p:cNvSpPr>
            <a:spLocks noGrp="1"/>
          </p:cNvSpPr>
          <p:nvPr>
            <p:ph sz="half" idx="2"/>
          </p:nvPr>
        </p:nvSpPr>
        <p:spPr>
          <a:xfrm>
            <a:off x="756128" y="6782392"/>
            <a:ext cx="6681742" cy="12322166"/>
          </a:xfrm>
        </p:spPr>
        <p:txBody>
          <a:bodyPr/>
          <a:lstStyle>
            <a:lvl1pPr>
              <a:defRPr sz="6200"/>
            </a:lvl1pPr>
            <a:lvl2pPr>
              <a:defRPr sz="5000"/>
            </a:lvl2pPr>
            <a:lvl3pPr>
              <a:defRPr sz="46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682036" y="4787279"/>
            <a:ext cx="6684366" cy="1995112"/>
          </a:xfrm>
        </p:spPr>
        <p:txBody>
          <a:bodyPr anchor="b"/>
          <a:lstStyle>
            <a:lvl1pPr marL="0" indent="0">
              <a:buNone/>
              <a:defRPr sz="6200" b="1"/>
            </a:lvl1pPr>
            <a:lvl2pPr marL="1174848" indent="0">
              <a:buNone/>
              <a:defRPr sz="5000" b="1"/>
            </a:lvl2pPr>
            <a:lvl3pPr marL="2349696" indent="0">
              <a:buNone/>
              <a:defRPr sz="4600" b="1"/>
            </a:lvl3pPr>
            <a:lvl4pPr marL="3524544" indent="0">
              <a:buNone/>
              <a:defRPr sz="4000" b="1"/>
            </a:lvl4pPr>
            <a:lvl5pPr marL="4699392" indent="0">
              <a:buNone/>
              <a:defRPr sz="4000" b="1"/>
            </a:lvl5pPr>
            <a:lvl6pPr marL="5874242" indent="0">
              <a:buNone/>
              <a:defRPr sz="4000" b="1"/>
            </a:lvl6pPr>
            <a:lvl7pPr marL="7049090" indent="0">
              <a:buNone/>
              <a:defRPr sz="4000" b="1"/>
            </a:lvl7pPr>
            <a:lvl8pPr marL="8223938" indent="0">
              <a:buNone/>
              <a:defRPr sz="4000" b="1"/>
            </a:lvl8pPr>
            <a:lvl9pPr marL="9398786" indent="0">
              <a:buNone/>
              <a:defRPr sz="4000" b="1"/>
            </a:lvl9pPr>
          </a:lstStyle>
          <a:p>
            <a:pPr lvl="0"/>
            <a:r>
              <a:rPr lang="en-US"/>
              <a:t>Click to edit Master text styles</a:t>
            </a:r>
          </a:p>
        </p:txBody>
      </p:sp>
      <p:sp>
        <p:nvSpPr>
          <p:cNvPr id="6" name="Content Placeholder 5"/>
          <p:cNvSpPr>
            <a:spLocks noGrp="1"/>
          </p:cNvSpPr>
          <p:nvPr>
            <p:ph sz="quarter" idx="4"/>
          </p:nvPr>
        </p:nvSpPr>
        <p:spPr>
          <a:xfrm>
            <a:off x="7682036" y="6782392"/>
            <a:ext cx="6684366" cy="12322166"/>
          </a:xfrm>
        </p:spPr>
        <p:txBody>
          <a:bodyPr/>
          <a:lstStyle>
            <a:lvl1pPr>
              <a:defRPr sz="6200"/>
            </a:lvl1pPr>
            <a:lvl2pPr>
              <a:defRPr sz="5000"/>
            </a:lvl2pPr>
            <a:lvl3pPr>
              <a:defRPr sz="4600"/>
            </a:lvl3pPr>
            <a:lvl4pPr>
              <a:defRPr sz="4000"/>
            </a:lvl4pPr>
            <a:lvl5pPr>
              <a:defRPr sz="4000"/>
            </a:lvl5pPr>
            <a:lvl6pPr>
              <a:defRPr sz="4000"/>
            </a:lvl6pPr>
            <a:lvl7pPr>
              <a:defRPr sz="4000"/>
            </a:lvl7pPr>
            <a:lvl8pPr>
              <a:defRPr sz="4000"/>
            </a:lvl8pPr>
            <a:lvl9pPr>
              <a:defRPr sz="4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FA1ADDE-D553-4102-8434-6F8105527FAC}" type="datetimeFigureOut">
              <a:rPr lang="en-US" smtClean="0"/>
              <a:pPr/>
              <a:t>7/25/2021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FA1ADDE-D553-4102-8434-6F8105527FAC}" type="datetimeFigureOut">
              <a:rPr lang="en-US" smtClean="0"/>
              <a:pPr/>
              <a:t>7/25/2021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A1ADDE-D553-4102-8434-6F8105527FAC}" type="datetimeFigureOut">
              <a:rPr lang="en-US" smtClean="0"/>
              <a:pPr/>
              <a:t>7/25/2021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56131" y="851516"/>
            <a:ext cx="4975205" cy="3623873"/>
          </a:xfrm>
        </p:spPr>
        <p:txBody>
          <a:bodyPr anchor="b"/>
          <a:lstStyle>
            <a:lvl1pPr algn="l">
              <a:defRPr sz="5000" b="1"/>
            </a:lvl1pPr>
          </a:lstStyle>
          <a:p>
            <a:r>
              <a:rPr lang="en-US"/>
              <a:t>Click to edit Master title style</a:t>
            </a:r>
          </a:p>
        </p:txBody>
      </p:sp>
      <p:sp>
        <p:nvSpPr>
          <p:cNvPr id="3" name="Content Placeholder 2"/>
          <p:cNvSpPr>
            <a:spLocks noGrp="1"/>
          </p:cNvSpPr>
          <p:nvPr>
            <p:ph idx="1"/>
          </p:nvPr>
        </p:nvSpPr>
        <p:spPr>
          <a:xfrm>
            <a:off x="5912488" y="851520"/>
            <a:ext cx="8453911" cy="18253043"/>
          </a:xfrm>
        </p:spPr>
        <p:txBody>
          <a:bodyPr/>
          <a:lstStyle>
            <a:lvl1pPr>
              <a:defRPr sz="8200"/>
            </a:lvl1pPr>
            <a:lvl2pPr>
              <a:defRPr sz="7200"/>
            </a:lvl2pPr>
            <a:lvl3pPr>
              <a:defRPr sz="6200"/>
            </a:lvl3pPr>
            <a:lvl4pPr>
              <a:defRPr sz="5000"/>
            </a:lvl4pPr>
            <a:lvl5pPr>
              <a:defRPr sz="5000"/>
            </a:lvl5pPr>
            <a:lvl6pPr>
              <a:defRPr sz="5000"/>
            </a:lvl6pPr>
            <a:lvl7pPr>
              <a:defRPr sz="5000"/>
            </a:lvl7pPr>
            <a:lvl8pPr>
              <a:defRPr sz="5000"/>
            </a:lvl8pPr>
            <a:lvl9pPr>
              <a:defRPr sz="5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56131" y="4475395"/>
            <a:ext cx="4975205" cy="14629165"/>
          </a:xfrm>
        </p:spPr>
        <p:txBody>
          <a:bodyPr/>
          <a:lstStyle>
            <a:lvl1pPr marL="0" indent="0">
              <a:buNone/>
              <a:defRPr sz="3600"/>
            </a:lvl1pPr>
            <a:lvl2pPr marL="1174848" indent="0">
              <a:buNone/>
              <a:defRPr sz="3200"/>
            </a:lvl2pPr>
            <a:lvl3pPr marL="2349696" indent="0">
              <a:buNone/>
              <a:defRPr sz="2600"/>
            </a:lvl3pPr>
            <a:lvl4pPr marL="3524544" indent="0">
              <a:buNone/>
              <a:defRPr sz="2200"/>
            </a:lvl4pPr>
            <a:lvl5pPr marL="4699392" indent="0">
              <a:buNone/>
              <a:defRPr sz="2200"/>
            </a:lvl5pPr>
            <a:lvl6pPr marL="5874242" indent="0">
              <a:buNone/>
              <a:defRPr sz="2200"/>
            </a:lvl6pPr>
            <a:lvl7pPr marL="7049090" indent="0">
              <a:buNone/>
              <a:defRPr sz="2200"/>
            </a:lvl7pPr>
            <a:lvl8pPr marL="8223938" indent="0">
              <a:buNone/>
              <a:defRPr sz="2200"/>
            </a:lvl8pPr>
            <a:lvl9pPr marL="9398786" indent="0">
              <a:buNone/>
              <a:defRPr sz="2200"/>
            </a:lvl9pPr>
          </a:lstStyle>
          <a:p>
            <a:pPr lvl="0"/>
            <a:r>
              <a:rPr lang="en-US"/>
              <a:t>Click to edit Master text styles</a:t>
            </a:r>
          </a:p>
        </p:txBody>
      </p:sp>
      <p:sp>
        <p:nvSpPr>
          <p:cNvPr id="5" name="Date Placeholder 4"/>
          <p:cNvSpPr>
            <a:spLocks noGrp="1"/>
          </p:cNvSpPr>
          <p:nvPr>
            <p:ph type="dt" sz="half" idx="10"/>
          </p:nvPr>
        </p:nvSpPr>
        <p:spPr/>
        <p:txBody>
          <a:bodyPr/>
          <a:lstStyle/>
          <a:p>
            <a:fld id="{0FA1ADDE-D553-4102-8434-6F8105527FAC}" type="datetimeFigureOut">
              <a:rPr lang="en-US" smtClean="0"/>
              <a:pPr/>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964123" y="14970763"/>
            <a:ext cx="9073515" cy="1767385"/>
          </a:xfrm>
        </p:spPr>
        <p:txBody>
          <a:bodyPr anchor="b"/>
          <a:lstStyle>
            <a:lvl1pPr algn="l">
              <a:defRPr sz="5000" b="1"/>
            </a:lvl1pPr>
          </a:lstStyle>
          <a:p>
            <a:r>
              <a:rPr lang="en-US"/>
              <a:t>Click to edit Master title style</a:t>
            </a:r>
          </a:p>
        </p:txBody>
      </p:sp>
      <p:sp>
        <p:nvSpPr>
          <p:cNvPr id="3" name="Picture Placeholder 2"/>
          <p:cNvSpPr>
            <a:spLocks noGrp="1"/>
          </p:cNvSpPr>
          <p:nvPr>
            <p:ph type="pic" idx="1"/>
          </p:nvPr>
        </p:nvSpPr>
        <p:spPr>
          <a:xfrm>
            <a:off x="2964123" y="1910950"/>
            <a:ext cx="9073515" cy="12832080"/>
          </a:xfrm>
        </p:spPr>
        <p:txBody>
          <a:bodyPr/>
          <a:lstStyle>
            <a:lvl1pPr marL="0" indent="0">
              <a:buNone/>
              <a:defRPr sz="8200"/>
            </a:lvl1pPr>
            <a:lvl2pPr marL="1174848" indent="0">
              <a:buNone/>
              <a:defRPr sz="7200"/>
            </a:lvl2pPr>
            <a:lvl3pPr marL="2349696" indent="0">
              <a:buNone/>
              <a:defRPr sz="6200"/>
            </a:lvl3pPr>
            <a:lvl4pPr marL="3524544" indent="0">
              <a:buNone/>
              <a:defRPr sz="5000"/>
            </a:lvl4pPr>
            <a:lvl5pPr marL="4699392" indent="0">
              <a:buNone/>
              <a:defRPr sz="5000"/>
            </a:lvl5pPr>
            <a:lvl6pPr marL="5874242" indent="0">
              <a:buNone/>
              <a:defRPr sz="5000"/>
            </a:lvl6pPr>
            <a:lvl7pPr marL="7049090" indent="0">
              <a:buNone/>
              <a:defRPr sz="5000"/>
            </a:lvl7pPr>
            <a:lvl8pPr marL="8223938" indent="0">
              <a:buNone/>
              <a:defRPr sz="5000"/>
            </a:lvl8pPr>
            <a:lvl9pPr marL="9398786" indent="0">
              <a:buNone/>
              <a:defRPr sz="5000"/>
            </a:lvl9pPr>
          </a:lstStyle>
          <a:p>
            <a:endParaRPr lang="en-US"/>
          </a:p>
        </p:txBody>
      </p:sp>
      <p:sp>
        <p:nvSpPr>
          <p:cNvPr id="4" name="Text Placeholder 3"/>
          <p:cNvSpPr>
            <a:spLocks noGrp="1"/>
          </p:cNvSpPr>
          <p:nvPr>
            <p:ph type="body" sz="half" idx="2"/>
          </p:nvPr>
        </p:nvSpPr>
        <p:spPr>
          <a:xfrm>
            <a:off x="2964123" y="16738149"/>
            <a:ext cx="9073515" cy="2509977"/>
          </a:xfrm>
        </p:spPr>
        <p:txBody>
          <a:bodyPr/>
          <a:lstStyle>
            <a:lvl1pPr marL="0" indent="0">
              <a:buNone/>
              <a:defRPr sz="3600"/>
            </a:lvl1pPr>
            <a:lvl2pPr marL="1174848" indent="0">
              <a:buNone/>
              <a:defRPr sz="3200"/>
            </a:lvl2pPr>
            <a:lvl3pPr marL="2349696" indent="0">
              <a:buNone/>
              <a:defRPr sz="2600"/>
            </a:lvl3pPr>
            <a:lvl4pPr marL="3524544" indent="0">
              <a:buNone/>
              <a:defRPr sz="2200"/>
            </a:lvl4pPr>
            <a:lvl5pPr marL="4699392" indent="0">
              <a:buNone/>
              <a:defRPr sz="2200"/>
            </a:lvl5pPr>
            <a:lvl6pPr marL="5874242" indent="0">
              <a:buNone/>
              <a:defRPr sz="2200"/>
            </a:lvl6pPr>
            <a:lvl7pPr marL="7049090" indent="0">
              <a:buNone/>
              <a:defRPr sz="2200"/>
            </a:lvl7pPr>
            <a:lvl8pPr marL="8223938" indent="0">
              <a:buNone/>
              <a:defRPr sz="2200"/>
            </a:lvl8pPr>
            <a:lvl9pPr marL="9398786" indent="0">
              <a:buNone/>
              <a:defRPr sz="2200"/>
            </a:lvl9pPr>
          </a:lstStyle>
          <a:p>
            <a:pPr lvl="0"/>
            <a:r>
              <a:rPr lang="en-US"/>
              <a:t>Click to edit Master text styles</a:t>
            </a:r>
          </a:p>
        </p:txBody>
      </p:sp>
      <p:sp>
        <p:nvSpPr>
          <p:cNvPr id="5" name="Date Placeholder 4"/>
          <p:cNvSpPr>
            <a:spLocks noGrp="1"/>
          </p:cNvSpPr>
          <p:nvPr>
            <p:ph type="dt" sz="half" idx="10"/>
          </p:nvPr>
        </p:nvSpPr>
        <p:spPr/>
        <p:txBody>
          <a:bodyPr/>
          <a:lstStyle/>
          <a:p>
            <a:fld id="{0FA1ADDE-D553-4102-8434-6F8105527FAC}" type="datetimeFigureOut">
              <a:rPr lang="en-US" smtClean="0"/>
              <a:pPr/>
              <a:t>7/25/2021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A1ADDE-D553-4102-8434-6F8105527FAC}" type="datetimeFigureOut">
              <a:rPr lang="en-US" smtClean="0"/>
              <a:pPr/>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267511" y="1123805"/>
            <a:ext cx="5358521" cy="2395123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91953" y="1123805"/>
            <a:ext cx="15823518" cy="2395123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A1ADDE-D553-4102-8434-6F8105527FAC}" type="datetimeFigureOut">
              <a:rPr lang="en-US" smtClean="0"/>
              <a:pPr/>
              <a:t>7/25/2021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C631509-B222-4F59-BB1D-FEF46C15BFE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6128" y="856464"/>
            <a:ext cx="13610273" cy="3564468"/>
          </a:xfrm>
          <a:prstGeom prst="rect">
            <a:avLst/>
          </a:prstGeom>
        </p:spPr>
        <p:txBody>
          <a:bodyPr vert="horz" lIns="234969" tIns="117486" rIns="234969" bIns="117486" rtlCol="0" anchor="ctr">
            <a:normAutofit/>
          </a:bodyPr>
          <a:lstStyle/>
          <a:p>
            <a:r>
              <a:rPr lang="en-US" dirty="0"/>
              <a:t>Click to edit Master title style</a:t>
            </a:r>
          </a:p>
        </p:txBody>
      </p:sp>
      <p:sp>
        <p:nvSpPr>
          <p:cNvPr id="3" name="Text Placeholder 2"/>
          <p:cNvSpPr>
            <a:spLocks noGrp="1"/>
          </p:cNvSpPr>
          <p:nvPr>
            <p:ph type="body" idx="1"/>
          </p:nvPr>
        </p:nvSpPr>
        <p:spPr>
          <a:xfrm>
            <a:off x="756128" y="4990257"/>
            <a:ext cx="13610273" cy="14114299"/>
          </a:xfrm>
          <a:prstGeom prst="rect">
            <a:avLst/>
          </a:prstGeom>
        </p:spPr>
        <p:txBody>
          <a:bodyPr vert="horz" lIns="234969" tIns="117486" rIns="234969" bIns="117486"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6129" y="19822401"/>
            <a:ext cx="3528589" cy="1138651"/>
          </a:xfrm>
          <a:prstGeom prst="rect">
            <a:avLst/>
          </a:prstGeom>
        </p:spPr>
        <p:txBody>
          <a:bodyPr vert="horz" lIns="234969" tIns="117486" rIns="234969" bIns="117486" rtlCol="0" anchor="ctr"/>
          <a:lstStyle>
            <a:lvl1pPr algn="l">
              <a:defRPr sz="3200">
                <a:solidFill>
                  <a:schemeClr val="tx1">
                    <a:tint val="75000"/>
                  </a:schemeClr>
                </a:solidFill>
                <a:latin typeface="Arial" pitchFamily="34" charset="0"/>
              </a:defRPr>
            </a:lvl1pPr>
          </a:lstStyle>
          <a:p>
            <a:fld id="{0FA1ADDE-D553-4102-8434-6F8105527FAC}" type="datetimeFigureOut">
              <a:rPr lang="en-US" smtClean="0"/>
              <a:pPr/>
              <a:t>7/25/2021</a:t>
            </a:fld>
            <a:endParaRPr lang="en-US" dirty="0"/>
          </a:p>
        </p:txBody>
      </p:sp>
      <p:sp>
        <p:nvSpPr>
          <p:cNvPr id="5" name="Footer Placeholder 4"/>
          <p:cNvSpPr>
            <a:spLocks noGrp="1"/>
          </p:cNvSpPr>
          <p:nvPr>
            <p:ph type="ftr" sz="quarter" idx="3"/>
          </p:nvPr>
        </p:nvSpPr>
        <p:spPr>
          <a:xfrm>
            <a:off x="5166863" y="19822401"/>
            <a:ext cx="4788800" cy="1138651"/>
          </a:xfrm>
          <a:prstGeom prst="rect">
            <a:avLst/>
          </a:prstGeom>
        </p:spPr>
        <p:txBody>
          <a:bodyPr vert="horz" lIns="234969" tIns="117486" rIns="234969" bIns="117486" rtlCol="0" anchor="ctr"/>
          <a:lstStyle>
            <a:lvl1pPr algn="ctr">
              <a:defRPr sz="3200">
                <a:solidFill>
                  <a:schemeClr val="tx1">
                    <a:tint val="75000"/>
                  </a:schemeClr>
                </a:solidFill>
                <a:latin typeface="Arial" pitchFamily="34" charset="0"/>
              </a:defRPr>
            </a:lvl1pPr>
          </a:lstStyle>
          <a:p>
            <a:endParaRPr lang="en-US" dirty="0"/>
          </a:p>
        </p:txBody>
      </p:sp>
      <p:sp>
        <p:nvSpPr>
          <p:cNvPr id="6" name="Slide Number Placeholder 5"/>
          <p:cNvSpPr>
            <a:spLocks noGrp="1"/>
          </p:cNvSpPr>
          <p:nvPr>
            <p:ph type="sldNum" sz="quarter" idx="4"/>
          </p:nvPr>
        </p:nvSpPr>
        <p:spPr>
          <a:xfrm>
            <a:off x="10837813" y="19822401"/>
            <a:ext cx="3528589" cy="1138651"/>
          </a:xfrm>
          <a:prstGeom prst="rect">
            <a:avLst/>
          </a:prstGeom>
        </p:spPr>
        <p:txBody>
          <a:bodyPr vert="horz" lIns="234969" tIns="117486" rIns="234969" bIns="117486" rtlCol="0" anchor="ctr"/>
          <a:lstStyle>
            <a:lvl1pPr algn="r">
              <a:defRPr sz="3200">
                <a:solidFill>
                  <a:schemeClr val="tx1">
                    <a:tint val="75000"/>
                  </a:schemeClr>
                </a:solidFill>
                <a:latin typeface="Arial" pitchFamily="34" charset="0"/>
              </a:defRPr>
            </a:lvl1pPr>
          </a:lstStyle>
          <a:p>
            <a:fld id="{3C631509-B222-4F59-BB1D-FEF46C15BFE2}"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2349696" rtl="0" eaLnBrk="1" latinLnBrk="0" hangingPunct="1">
        <a:spcBef>
          <a:spcPct val="0"/>
        </a:spcBef>
        <a:buNone/>
        <a:defRPr sz="11200" kern="1200">
          <a:solidFill>
            <a:schemeClr val="tx1"/>
          </a:solidFill>
          <a:latin typeface="Arial" pitchFamily="34" charset="0"/>
          <a:ea typeface="+mj-ea"/>
          <a:cs typeface="+mj-cs"/>
        </a:defRPr>
      </a:lvl1pPr>
    </p:titleStyle>
    <p:bodyStyle>
      <a:lvl1pPr marL="881136" indent="-881136" algn="l" defTabSz="2349696" rtl="0" eaLnBrk="1" latinLnBrk="0" hangingPunct="1">
        <a:spcBef>
          <a:spcPct val="20000"/>
        </a:spcBef>
        <a:buFont typeface="Arial" pitchFamily="34" charset="0"/>
        <a:buChar char="•"/>
        <a:defRPr sz="8200" kern="1200">
          <a:solidFill>
            <a:schemeClr val="tx1"/>
          </a:solidFill>
          <a:latin typeface="Arial" pitchFamily="34" charset="0"/>
          <a:ea typeface="+mn-ea"/>
          <a:cs typeface="+mn-cs"/>
        </a:defRPr>
      </a:lvl1pPr>
      <a:lvl2pPr marL="1909127" indent="-734279" algn="l" defTabSz="2349696" rtl="0" eaLnBrk="1" latinLnBrk="0" hangingPunct="1">
        <a:spcBef>
          <a:spcPct val="20000"/>
        </a:spcBef>
        <a:buFont typeface="Arial" pitchFamily="34" charset="0"/>
        <a:buChar char="–"/>
        <a:defRPr sz="7200" kern="1200">
          <a:solidFill>
            <a:schemeClr val="tx1"/>
          </a:solidFill>
          <a:latin typeface="Arial" pitchFamily="34" charset="0"/>
          <a:ea typeface="+mn-ea"/>
          <a:cs typeface="+mn-cs"/>
        </a:defRPr>
      </a:lvl2pPr>
      <a:lvl3pPr marL="2937122" indent="-587424" algn="l" defTabSz="2349696" rtl="0" eaLnBrk="1" latinLnBrk="0" hangingPunct="1">
        <a:spcBef>
          <a:spcPct val="20000"/>
        </a:spcBef>
        <a:buFont typeface="Arial" pitchFamily="34" charset="0"/>
        <a:buChar char="•"/>
        <a:defRPr sz="6200" kern="1200">
          <a:solidFill>
            <a:schemeClr val="tx1"/>
          </a:solidFill>
          <a:latin typeface="Arial" pitchFamily="34" charset="0"/>
          <a:ea typeface="+mn-ea"/>
          <a:cs typeface="+mn-cs"/>
        </a:defRPr>
      </a:lvl3pPr>
      <a:lvl4pPr marL="4111970" indent="-587424" algn="l" defTabSz="2349696" rtl="0" eaLnBrk="1" latinLnBrk="0" hangingPunct="1">
        <a:spcBef>
          <a:spcPct val="20000"/>
        </a:spcBef>
        <a:buFont typeface="Arial" pitchFamily="34" charset="0"/>
        <a:buChar char="–"/>
        <a:defRPr sz="5000" kern="1200">
          <a:solidFill>
            <a:schemeClr val="tx1"/>
          </a:solidFill>
          <a:latin typeface="Arial" pitchFamily="34" charset="0"/>
          <a:ea typeface="+mn-ea"/>
          <a:cs typeface="+mn-cs"/>
        </a:defRPr>
      </a:lvl4pPr>
      <a:lvl5pPr marL="5286818" indent="-587424" algn="l" defTabSz="2349696" rtl="0" eaLnBrk="1" latinLnBrk="0" hangingPunct="1">
        <a:spcBef>
          <a:spcPct val="20000"/>
        </a:spcBef>
        <a:buFont typeface="Arial" pitchFamily="34" charset="0"/>
        <a:buChar char="»"/>
        <a:defRPr sz="5000" kern="1200">
          <a:solidFill>
            <a:schemeClr val="tx1"/>
          </a:solidFill>
          <a:latin typeface="Arial" pitchFamily="34" charset="0"/>
          <a:ea typeface="+mn-ea"/>
          <a:cs typeface="+mn-cs"/>
        </a:defRPr>
      </a:lvl5pPr>
      <a:lvl6pPr marL="6461666" indent="-587424" algn="l" defTabSz="2349696" rtl="0" eaLnBrk="1" latinLnBrk="0" hangingPunct="1">
        <a:spcBef>
          <a:spcPct val="20000"/>
        </a:spcBef>
        <a:buFont typeface="Arial" pitchFamily="34" charset="0"/>
        <a:buChar char="•"/>
        <a:defRPr sz="5000" kern="1200">
          <a:solidFill>
            <a:schemeClr val="tx1"/>
          </a:solidFill>
          <a:latin typeface="+mn-lt"/>
          <a:ea typeface="+mn-ea"/>
          <a:cs typeface="+mn-cs"/>
        </a:defRPr>
      </a:lvl6pPr>
      <a:lvl7pPr marL="7636514" indent="-587424" algn="l" defTabSz="2349696" rtl="0" eaLnBrk="1" latinLnBrk="0" hangingPunct="1">
        <a:spcBef>
          <a:spcPct val="20000"/>
        </a:spcBef>
        <a:buFont typeface="Arial" pitchFamily="34" charset="0"/>
        <a:buChar char="•"/>
        <a:defRPr sz="5000" kern="1200">
          <a:solidFill>
            <a:schemeClr val="tx1"/>
          </a:solidFill>
          <a:latin typeface="+mn-lt"/>
          <a:ea typeface="+mn-ea"/>
          <a:cs typeface="+mn-cs"/>
        </a:defRPr>
      </a:lvl7pPr>
      <a:lvl8pPr marL="8811362" indent="-587424" algn="l" defTabSz="2349696" rtl="0" eaLnBrk="1" latinLnBrk="0" hangingPunct="1">
        <a:spcBef>
          <a:spcPct val="20000"/>
        </a:spcBef>
        <a:buFont typeface="Arial" pitchFamily="34" charset="0"/>
        <a:buChar char="•"/>
        <a:defRPr sz="5000" kern="1200">
          <a:solidFill>
            <a:schemeClr val="tx1"/>
          </a:solidFill>
          <a:latin typeface="+mn-lt"/>
          <a:ea typeface="+mn-ea"/>
          <a:cs typeface="+mn-cs"/>
        </a:defRPr>
      </a:lvl8pPr>
      <a:lvl9pPr marL="9986210" indent="-587424" algn="l" defTabSz="2349696" rtl="0" eaLnBrk="1" latinLnBrk="0" hangingPunct="1">
        <a:spcBef>
          <a:spcPct val="20000"/>
        </a:spcBef>
        <a:buFont typeface="Arial" pitchFamily="34" charset="0"/>
        <a:buChar char="•"/>
        <a:defRPr sz="5000" kern="1200">
          <a:solidFill>
            <a:schemeClr val="tx1"/>
          </a:solidFill>
          <a:latin typeface="+mn-lt"/>
          <a:ea typeface="+mn-ea"/>
          <a:cs typeface="+mn-cs"/>
        </a:defRPr>
      </a:lvl9pPr>
    </p:bodyStyle>
    <p:otherStyle>
      <a:defPPr>
        <a:defRPr lang="en-US"/>
      </a:defPPr>
      <a:lvl1pPr marL="0" algn="l" defTabSz="2349696" rtl="0" eaLnBrk="1" latinLnBrk="0" hangingPunct="1">
        <a:defRPr sz="4600" kern="1200">
          <a:solidFill>
            <a:schemeClr val="tx1"/>
          </a:solidFill>
          <a:latin typeface="+mn-lt"/>
          <a:ea typeface="+mn-ea"/>
          <a:cs typeface="+mn-cs"/>
        </a:defRPr>
      </a:lvl1pPr>
      <a:lvl2pPr marL="1174848" algn="l" defTabSz="2349696" rtl="0" eaLnBrk="1" latinLnBrk="0" hangingPunct="1">
        <a:defRPr sz="4600" kern="1200">
          <a:solidFill>
            <a:schemeClr val="tx1"/>
          </a:solidFill>
          <a:latin typeface="+mn-lt"/>
          <a:ea typeface="+mn-ea"/>
          <a:cs typeface="+mn-cs"/>
        </a:defRPr>
      </a:lvl2pPr>
      <a:lvl3pPr marL="2349696" algn="l" defTabSz="2349696" rtl="0" eaLnBrk="1" latinLnBrk="0" hangingPunct="1">
        <a:defRPr sz="4600" kern="1200">
          <a:solidFill>
            <a:schemeClr val="tx1"/>
          </a:solidFill>
          <a:latin typeface="+mn-lt"/>
          <a:ea typeface="+mn-ea"/>
          <a:cs typeface="+mn-cs"/>
        </a:defRPr>
      </a:lvl3pPr>
      <a:lvl4pPr marL="3524544" algn="l" defTabSz="2349696" rtl="0" eaLnBrk="1" latinLnBrk="0" hangingPunct="1">
        <a:defRPr sz="4600" kern="1200">
          <a:solidFill>
            <a:schemeClr val="tx1"/>
          </a:solidFill>
          <a:latin typeface="+mn-lt"/>
          <a:ea typeface="+mn-ea"/>
          <a:cs typeface="+mn-cs"/>
        </a:defRPr>
      </a:lvl4pPr>
      <a:lvl5pPr marL="4699392" algn="l" defTabSz="2349696" rtl="0" eaLnBrk="1" latinLnBrk="0" hangingPunct="1">
        <a:defRPr sz="4600" kern="1200">
          <a:solidFill>
            <a:schemeClr val="tx1"/>
          </a:solidFill>
          <a:latin typeface="+mn-lt"/>
          <a:ea typeface="+mn-ea"/>
          <a:cs typeface="+mn-cs"/>
        </a:defRPr>
      </a:lvl5pPr>
      <a:lvl6pPr marL="5874242" algn="l" defTabSz="2349696" rtl="0" eaLnBrk="1" latinLnBrk="0" hangingPunct="1">
        <a:defRPr sz="4600" kern="1200">
          <a:solidFill>
            <a:schemeClr val="tx1"/>
          </a:solidFill>
          <a:latin typeface="+mn-lt"/>
          <a:ea typeface="+mn-ea"/>
          <a:cs typeface="+mn-cs"/>
        </a:defRPr>
      </a:lvl6pPr>
      <a:lvl7pPr marL="7049090" algn="l" defTabSz="2349696" rtl="0" eaLnBrk="1" latinLnBrk="0" hangingPunct="1">
        <a:defRPr sz="4600" kern="1200">
          <a:solidFill>
            <a:schemeClr val="tx1"/>
          </a:solidFill>
          <a:latin typeface="+mn-lt"/>
          <a:ea typeface="+mn-ea"/>
          <a:cs typeface="+mn-cs"/>
        </a:defRPr>
      </a:lvl7pPr>
      <a:lvl8pPr marL="8223938" algn="l" defTabSz="2349696" rtl="0" eaLnBrk="1" latinLnBrk="0" hangingPunct="1">
        <a:defRPr sz="4600" kern="1200">
          <a:solidFill>
            <a:schemeClr val="tx1"/>
          </a:solidFill>
          <a:latin typeface="+mn-lt"/>
          <a:ea typeface="+mn-ea"/>
          <a:cs typeface="+mn-cs"/>
        </a:defRPr>
      </a:lvl8pPr>
      <a:lvl9pPr marL="9398786" algn="l" defTabSz="2349696" rtl="0" eaLnBrk="1" latinLnBrk="0" hangingPunct="1">
        <a:defRPr sz="46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1.xml" /><Relationship Id="rId6" Type="http://schemas.openxmlformats.org/officeDocument/2006/relationships/image" Target="../media/image4.jpeg" /><Relationship Id="rId5" Type="http://schemas.openxmlformats.org/officeDocument/2006/relationships/image" Target="../media/image3.jpeg" /><Relationship Id="rId4" Type="http://schemas.openxmlformats.org/officeDocument/2006/relationships/image" Target="../media/image2.jpeg" /></Relationships>
</file>

<file path=ppt/slides/_rels/slide3.xml.rels><?xml version="1.0" encoding="UTF-8" standalone="yes"?>
<Relationships xmlns="http://schemas.openxmlformats.org/package/2006/relationships"><Relationship Id="rId3" Type="http://schemas.openxmlformats.org/officeDocument/2006/relationships/hyperlink" Target="http://unmfm.pbworks.com/w/file/fetch/140470128/Effect%20of%20Intensive%20Lifestyle%20Intervention.pdf" TargetMode="External" /><Relationship Id="rId2" Type="http://schemas.openxmlformats.org/officeDocument/2006/relationships/notesSlide" Target="../notesSlides/notesSlide3.xml" /><Relationship Id="rId1" Type="http://schemas.openxmlformats.org/officeDocument/2006/relationships/slideLayout" Target="../slideLayouts/slideLayout2.xml" /><Relationship Id="rId6" Type="http://schemas.openxmlformats.org/officeDocument/2006/relationships/hyperlink" Target="https://www.sciencedirect.com/science/article/pii/S0735109720345307" TargetMode="External" /><Relationship Id="rId5" Type="http://schemas.openxmlformats.org/officeDocument/2006/relationships/hyperlink" Target="https://diabetes.diabetesjournals.org/content/diabetes/69/4/532.full.pdf" TargetMode="External" /><Relationship Id="rId4" Type="http://schemas.openxmlformats.org/officeDocument/2006/relationships/hyperlink" Target="https://diabetes.diabetesjournals.org/content/diabetes/66/8/2296.full.pdf"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p:cNvSpPr/>
          <p:nvPr/>
        </p:nvSpPr>
        <p:spPr>
          <a:xfrm>
            <a:off x="2" y="-711198"/>
            <a:ext cx="15122525" cy="9820669"/>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60663" tIns="80332" rIns="160663" bIns="80332" rtlCol="0" anchor="ctr"/>
          <a:lstStyle/>
          <a:p>
            <a:pPr algn="ctr"/>
            <a:r>
              <a:rPr lang="en-US" sz="4000" b="1" dirty="0">
                <a:solidFill>
                  <a:schemeClr val="tx1"/>
                </a:solidFill>
                <a:latin typeface="Times New Roman" panose="02020603050405020304" pitchFamily="18" charset="0"/>
                <a:cs typeface="Times New Roman" panose="02020603050405020304" pitchFamily="18" charset="0"/>
              </a:rPr>
              <a:t>Module Name</a:t>
            </a:r>
          </a:p>
          <a:p>
            <a:pPr algn="ctr"/>
            <a:r>
              <a:rPr lang="en-US" sz="6600" b="1" dirty="0">
                <a:solidFill>
                  <a:schemeClr val="tx1"/>
                </a:solidFill>
                <a:latin typeface="Times New Roman" panose="02020603050405020304" pitchFamily="18" charset="0"/>
                <a:cs typeface="Times New Roman" panose="02020603050405020304" pitchFamily="18" charset="0"/>
              </a:rPr>
              <a:t>Introduction to Physiology</a:t>
            </a:r>
          </a:p>
          <a:p>
            <a:pPr algn="ctr"/>
            <a:r>
              <a:rPr lang="en-US" sz="5400" b="1" dirty="0">
                <a:latin typeface="Times New Roman" panose="02020603050405020304" pitchFamily="18" charset="0"/>
                <a:cs typeface="Times New Roman" panose="02020603050405020304" pitchFamily="18" charset="0"/>
              </a:rPr>
              <a:t>HEALTH ISSUE: </a:t>
            </a:r>
            <a:r>
              <a:rPr lang="en-US" sz="5400" b="1" dirty="0">
                <a:latin typeface="Arial" pitchFamily="34" charset="0"/>
                <a:cs typeface="Arial" pitchFamily="34" charset="0"/>
              </a:rPr>
              <a:t>DIABETES</a:t>
            </a:r>
            <a:endParaRPr lang="en-US" sz="5400" b="1" dirty="0">
              <a:solidFill>
                <a:schemeClr val="tx1"/>
              </a:solidFill>
              <a:latin typeface="Arial" pitchFamily="34" charset="0"/>
              <a:cs typeface="Arial" pitchFamily="34" charset="0"/>
            </a:endParaRPr>
          </a:p>
        </p:txBody>
      </p:sp>
      <p:sp>
        <p:nvSpPr>
          <p:cNvPr id="3" name="TextBox 2"/>
          <p:cNvSpPr txBox="1"/>
          <p:nvPr/>
        </p:nvSpPr>
        <p:spPr>
          <a:xfrm>
            <a:off x="3960862" y="11053440"/>
            <a:ext cx="7632848" cy="5078313"/>
          </a:xfrm>
          <a:prstGeom prst="rect">
            <a:avLst/>
          </a:prstGeom>
          <a:noFill/>
        </p:spPr>
        <p:txBody>
          <a:bodyPr wrap="square" rtlCol="0">
            <a:spAutoFit/>
          </a:bodyPr>
          <a:lstStyle/>
          <a:p>
            <a:pPr algn="ctr"/>
            <a:r>
              <a:rPr lang="en-US" sz="3600" dirty="0"/>
              <a:t>Module Guide</a:t>
            </a:r>
          </a:p>
          <a:p>
            <a:pPr algn="ctr"/>
            <a:r>
              <a:rPr lang="en-US" sz="3600" b="1" dirty="0"/>
              <a:t>NOURA MOHAMED</a:t>
            </a:r>
          </a:p>
          <a:p>
            <a:pPr algn="ctr"/>
            <a:endParaRPr lang="en-US" sz="3600" dirty="0"/>
          </a:p>
          <a:p>
            <a:pPr algn="ctr"/>
            <a:r>
              <a:rPr lang="en-US" sz="3600" dirty="0"/>
              <a:t>Module Code</a:t>
            </a:r>
          </a:p>
          <a:p>
            <a:pPr algn="ctr"/>
            <a:r>
              <a:rPr lang="en-US" sz="3600" b="1" dirty="0"/>
              <a:t>BMHP5002</a:t>
            </a:r>
            <a:endParaRPr lang="en-US" sz="3600" dirty="0"/>
          </a:p>
          <a:p>
            <a:pPr algn="ctr"/>
            <a:endParaRPr lang="en-US" sz="3600" dirty="0"/>
          </a:p>
          <a:p>
            <a:pPr algn="ctr"/>
            <a:r>
              <a:rPr lang="en-US" sz="3600" dirty="0"/>
              <a:t>Student Name</a:t>
            </a:r>
          </a:p>
          <a:p>
            <a:pPr algn="ctr"/>
            <a:r>
              <a:rPr lang="en-US" sz="3600" b="1" dirty="0"/>
              <a:t>ANDREEA  FLORINA BOGDAN</a:t>
            </a:r>
          </a:p>
          <a:p>
            <a:pPr algn="ctr"/>
            <a:r>
              <a:rPr lang="en-US" sz="3600" dirty="0"/>
              <a:t>Student Id : 1907865</a:t>
            </a:r>
            <a:endParaRPr lang="en-IN"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8" name="Picture 4" descr="See the source image"/>
          <p:cNvPicPr>
            <a:picLocks noChangeAspect="1" noChangeArrowheads="1"/>
          </p:cNvPicPr>
          <p:nvPr/>
        </p:nvPicPr>
        <p:blipFill>
          <a:blip r:embed="rId3" cstate="print"/>
          <a:srcRect/>
          <a:stretch>
            <a:fillRect/>
          </a:stretch>
        </p:blipFill>
        <p:spPr bwMode="auto">
          <a:xfrm>
            <a:off x="8195" y="10313083"/>
            <a:ext cx="7376911" cy="4286280"/>
          </a:xfrm>
          <a:prstGeom prst="rect">
            <a:avLst/>
          </a:prstGeom>
          <a:noFill/>
        </p:spPr>
      </p:pic>
      <p:sp>
        <p:nvSpPr>
          <p:cNvPr id="9" name="Rectangle 8"/>
          <p:cNvSpPr/>
          <p:nvPr/>
        </p:nvSpPr>
        <p:spPr>
          <a:xfrm>
            <a:off x="7401745" y="10292035"/>
            <a:ext cx="7704139" cy="6049101"/>
          </a:xfrm>
          <a:prstGeom prst="rect">
            <a:avLst/>
          </a:prstGeom>
        </p:spPr>
        <p:style>
          <a:lnRef idx="1">
            <a:schemeClr val="accent4"/>
          </a:lnRef>
          <a:fillRef idx="2">
            <a:schemeClr val="accent4"/>
          </a:fillRef>
          <a:effectRef idx="1">
            <a:schemeClr val="accent4"/>
          </a:effectRef>
          <a:fontRef idx="minor">
            <a:schemeClr val="dk1"/>
          </a:fontRef>
        </p:style>
        <p:txBody>
          <a:bodyPr lIns="160663" tIns="80332" rIns="160663" bIns="80332" rtlCol="0" anchor="t"/>
          <a:lstStyle/>
          <a:p>
            <a:pPr algn="ctr"/>
            <a:r>
              <a:rPr lang="en-US" sz="2800" b="1" dirty="0">
                <a:solidFill>
                  <a:schemeClr val="tx1"/>
                </a:solidFill>
                <a:latin typeface="Times New Roman" panose="02020603050405020304" pitchFamily="18" charset="0"/>
                <a:cs typeface="Times New Roman" panose="02020603050405020304" pitchFamily="18" charset="0"/>
              </a:rPr>
              <a:t>Information   related to the physiology of diabetes</a:t>
            </a:r>
          </a:p>
          <a:p>
            <a:pPr algn="just"/>
            <a:r>
              <a:rPr lang="en-US" sz="3200" dirty="0">
                <a:solidFill>
                  <a:schemeClr val="tx1"/>
                </a:solidFill>
                <a:latin typeface="Times New Roman" panose="02020603050405020304" pitchFamily="18" charset="0"/>
                <a:cs typeface="Times New Roman" panose="02020603050405020304" pitchFamily="18" charset="0"/>
              </a:rPr>
              <a:t>The imbalance between the demand and production of insulin hormone in the human body is characterized as Diabetes.  The usual symptom of diabetes is frequent urination, increased thirst, and hunger. The glucose metabolism efficiency of the body is inhibited, as a result body is not able to produce enough insulin to break down glucose and distribute it to different cells of   the body(Finan</a:t>
            </a:r>
            <a:r>
              <a:rPr lang="en-US" sz="3200" i="1" dirty="0">
                <a:solidFill>
                  <a:schemeClr val="tx1"/>
                </a:solidFill>
                <a:latin typeface="Times New Roman" panose="02020603050405020304" pitchFamily="18" charset="0"/>
                <a:cs typeface="Times New Roman" panose="02020603050405020304" pitchFamily="18" charset="0"/>
              </a:rPr>
              <a:t>etal.</a:t>
            </a:r>
            <a:r>
              <a:rPr lang="en-US" sz="3200" dirty="0">
                <a:solidFill>
                  <a:schemeClr val="tx1"/>
                </a:solidFill>
                <a:latin typeface="Times New Roman" panose="02020603050405020304" pitchFamily="18" charset="0"/>
                <a:cs typeface="Times New Roman" panose="02020603050405020304" pitchFamily="18" charset="0"/>
              </a:rPr>
              <a:t>2020). </a:t>
            </a:r>
            <a:br>
              <a:rPr lang="en-US" sz="3200" dirty="0">
                <a:solidFill>
                  <a:schemeClr val="tx1"/>
                </a:solidFill>
                <a:latin typeface="Arial" pitchFamily="34" charset="0"/>
              </a:rPr>
            </a:br>
            <a:endParaRPr lang="en-US" sz="3200" dirty="0">
              <a:solidFill>
                <a:schemeClr val="tx1"/>
              </a:solidFill>
              <a:latin typeface="Arial" pitchFamily="34" charset="0"/>
            </a:endParaRPr>
          </a:p>
        </p:txBody>
      </p:sp>
      <p:sp>
        <p:nvSpPr>
          <p:cNvPr id="11" name="Rectangle 10"/>
          <p:cNvSpPr/>
          <p:nvPr/>
        </p:nvSpPr>
        <p:spPr>
          <a:xfrm>
            <a:off x="-3420" y="14609886"/>
            <a:ext cx="7376911" cy="6776914"/>
          </a:xfrm>
          <a:prstGeom prst="rect">
            <a:avLst/>
          </a:prstGeom>
        </p:spPr>
        <p:style>
          <a:lnRef idx="1">
            <a:schemeClr val="accent4"/>
          </a:lnRef>
          <a:fillRef idx="2">
            <a:schemeClr val="accent4"/>
          </a:fillRef>
          <a:effectRef idx="1">
            <a:schemeClr val="accent4"/>
          </a:effectRef>
          <a:fontRef idx="minor">
            <a:schemeClr val="dk1"/>
          </a:fontRef>
        </p:style>
        <p:txBody>
          <a:bodyPr lIns="160663" tIns="80332" rIns="160663" bIns="80332" rtlCol="0" anchor="t"/>
          <a:lstStyle/>
          <a:p>
            <a:pPr algn="ctr"/>
            <a:r>
              <a:rPr lang="en-US" sz="2800" b="1" dirty="0">
                <a:solidFill>
                  <a:schemeClr val="tx1"/>
                </a:solidFill>
                <a:latin typeface="Times New Roman" panose="02020603050405020304" pitchFamily="18" charset="0"/>
                <a:cs typeface="Times New Roman" panose="02020603050405020304" pitchFamily="18" charset="0"/>
              </a:rPr>
              <a:t>A brief analysis of case study, Causes, and risk of diabetes</a:t>
            </a:r>
          </a:p>
          <a:p>
            <a:pPr algn="just"/>
            <a:r>
              <a:rPr lang="en-US" sz="2800" dirty="0">
                <a:solidFill>
                  <a:schemeClr val="tx1"/>
                </a:solidFill>
                <a:latin typeface="Times New Roman" panose="02020603050405020304" pitchFamily="18" charset="0"/>
                <a:cs typeface="Times New Roman" panose="02020603050405020304" pitchFamily="18" charset="0"/>
              </a:rPr>
              <a:t>On the case  study there are certain habits that have been affecting or worsening the condition of the patient. There is a questionnaire based on the lifestyle of a patient to understand the health condition. Regarding the questionnaire, it can be said that the patient has a habit of smoking around 20-39 cigarettes a day. The patient also has a condition of high blood pressure although the patient has never had any heart attack or stroke. The genetics study of the patient indicates that there is a history of stroke in the family. The patient’s father suffered from a stroke because of high cholesterol. </a:t>
            </a:r>
          </a:p>
        </p:txBody>
      </p:sp>
      <p:pic>
        <p:nvPicPr>
          <p:cNvPr id="11270" name="Picture 6" descr="See the source image"/>
          <p:cNvPicPr>
            <a:picLocks noChangeAspect="1" noChangeArrowheads="1"/>
          </p:cNvPicPr>
          <p:nvPr/>
        </p:nvPicPr>
        <p:blipFill>
          <a:blip r:embed="rId4" cstate="print"/>
          <a:srcRect/>
          <a:stretch>
            <a:fillRect/>
          </a:stretch>
        </p:blipFill>
        <p:spPr bwMode="auto">
          <a:xfrm>
            <a:off x="7410190" y="4242934"/>
            <a:ext cx="7704140" cy="6049101"/>
          </a:xfrm>
          <a:prstGeom prst="rect">
            <a:avLst/>
          </a:prstGeom>
          <a:noFill/>
        </p:spPr>
      </p:pic>
      <p:pic>
        <p:nvPicPr>
          <p:cNvPr id="1026" name="Picture 2" descr="See the source image"/>
          <p:cNvPicPr>
            <a:picLocks noChangeAspect="1" noChangeArrowheads="1"/>
          </p:cNvPicPr>
          <p:nvPr/>
        </p:nvPicPr>
        <p:blipFill>
          <a:blip r:embed="rId5" cstate="print"/>
          <a:srcRect/>
          <a:stretch>
            <a:fillRect/>
          </a:stretch>
        </p:blipFill>
        <p:spPr bwMode="auto">
          <a:xfrm>
            <a:off x="7428629" y="16346303"/>
            <a:ext cx="7677256" cy="5040497"/>
          </a:xfrm>
          <a:prstGeom prst="rect">
            <a:avLst/>
          </a:prstGeom>
          <a:noFill/>
        </p:spPr>
      </p:pic>
      <p:pic>
        <p:nvPicPr>
          <p:cNvPr id="11266" name="Picture 2" descr="See the source image"/>
          <p:cNvPicPr>
            <a:picLocks noChangeAspect="1" noChangeArrowheads="1"/>
          </p:cNvPicPr>
          <p:nvPr/>
        </p:nvPicPr>
        <p:blipFill>
          <a:blip r:embed="rId6" cstate="print"/>
          <a:srcRect/>
          <a:stretch>
            <a:fillRect/>
          </a:stretch>
        </p:blipFill>
        <p:spPr bwMode="auto">
          <a:xfrm>
            <a:off x="33280" y="0"/>
            <a:ext cx="15089247" cy="424293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6" name="Rectangle 5"/>
          <p:cNvSpPr/>
          <p:nvPr/>
        </p:nvSpPr>
        <p:spPr>
          <a:xfrm>
            <a:off x="8194" y="4279541"/>
            <a:ext cx="7365297" cy="6049101"/>
          </a:xfrm>
          <a:prstGeom prst="rect">
            <a:avLst/>
          </a:prstGeom>
        </p:spPr>
        <p:style>
          <a:lnRef idx="1">
            <a:schemeClr val="accent4"/>
          </a:lnRef>
          <a:fillRef idx="2">
            <a:schemeClr val="accent4"/>
          </a:fillRef>
          <a:effectRef idx="1">
            <a:schemeClr val="accent4"/>
          </a:effectRef>
          <a:fontRef idx="minor">
            <a:schemeClr val="dk1"/>
          </a:fontRef>
        </p:style>
        <p:txBody>
          <a:bodyPr lIns="160663" tIns="80332" rIns="160663" bIns="80332" rtlCol="0" anchor="t"/>
          <a:lstStyle/>
          <a:p>
            <a:pPr algn="ctr"/>
            <a:r>
              <a:rPr lang="en-US" sz="3200" b="1" dirty="0">
                <a:solidFill>
                  <a:schemeClr val="tx1"/>
                </a:solidFill>
                <a:latin typeface="Times New Roman" panose="02020603050405020304" pitchFamily="18" charset="0"/>
                <a:cs typeface="Times New Roman" panose="02020603050405020304" pitchFamily="18" charset="0"/>
              </a:rPr>
              <a:t>Definition of diabetes</a:t>
            </a:r>
          </a:p>
          <a:p>
            <a:pPr algn="just"/>
            <a:r>
              <a:rPr lang="en-US" sz="3200" dirty="0">
                <a:solidFill>
                  <a:schemeClr val="tx1"/>
                </a:solidFill>
                <a:latin typeface="Times New Roman" panose="02020603050405020304" pitchFamily="18" charset="0"/>
                <a:cs typeface="Times New Roman" panose="02020603050405020304" pitchFamily="18" charset="0"/>
              </a:rPr>
              <a:t>Diabetes is a disease that directly affects the pancreas and inhibits the body’s efficiency in the production of the hormone insulin. This further affects the body’s ability to metabolize carbohydrates As stated by Wood </a:t>
            </a:r>
            <a:r>
              <a:rPr lang="en-US" sz="3200" i="1" dirty="0">
                <a:solidFill>
                  <a:schemeClr val="tx1"/>
                </a:solidFill>
                <a:latin typeface="Times New Roman" panose="02020603050405020304" pitchFamily="18" charset="0"/>
                <a:cs typeface="Times New Roman" panose="02020603050405020304" pitchFamily="18" charset="0"/>
              </a:rPr>
              <a:t>et al</a:t>
            </a:r>
            <a:r>
              <a:rPr lang="en-US" sz="3200" dirty="0">
                <a:solidFill>
                  <a:schemeClr val="tx1"/>
                </a:solidFill>
                <a:latin typeface="Times New Roman" panose="02020603050405020304" pitchFamily="18" charset="0"/>
                <a:cs typeface="Times New Roman" panose="02020603050405020304" pitchFamily="18" charset="0"/>
              </a:rPr>
              <a:t>. (2020) due to these effects, the body glucose level elevates in the blood and urine stream. Diabetes is of two types type 1 which is also known as juvenile diabetes and type two diabetes is known as Mellitus.</a:t>
            </a:r>
          </a:p>
          <a:p>
            <a:br>
              <a:rPr lang="en-US" sz="2400" dirty="0">
                <a:solidFill>
                  <a:schemeClr val="tx1"/>
                </a:solidFill>
                <a:latin typeface="Times New Roman" panose="02020603050405020304" pitchFamily="18" charset="0"/>
                <a:cs typeface="Times New Roman" panose="02020603050405020304" pitchFamily="18" charset="0"/>
              </a:rPr>
            </a:br>
            <a:endParaRPr lang="en-US" sz="2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96115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1869E7-2CB7-4F21-B46D-F0C5941AC6EC}"/>
              </a:ext>
            </a:extLst>
          </p:cNvPr>
          <p:cNvSpPr>
            <a:spLocks noGrp="1"/>
          </p:cNvSpPr>
          <p:nvPr>
            <p:ph idx="1"/>
          </p:nvPr>
        </p:nvSpPr>
        <p:spPr>
          <a:xfrm>
            <a:off x="-106575" y="-263561"/>
            <a:ext cx="15122525" cy="22731320"/>
          </a:xfrm>
        </p:spPr>
        <p:style>
          <a:lnRef idx="2">
            <a:schemeClr val="dk1"/>
          </a:lnRef>
          <a:fillRef idx="1001">
            <a:schemeClr val="lt1"/>
          </a:fillRef>
          <a:effectRef idx="0">
            <a:schemeClr val="dk1"/>
          </a:effectRef>
          <a:fontRef idx="minor">
            <a:schemeClr val="dk1"/>
          </a:fontRef>
        </p:style>
        <p:txBody>
          <a:bodyPr>
            <a:normAutofit/>
          </a:bodyPr>
          <a:lstStyle/>
          <a:p>
            <a:pPr algn="just"/>
            <a:r>
              <a:rPr lang="en-IN" sz="3200" dirty="0">
                <a:latin typeface="Times New Roman" panose="02020603050405020304" pitchFamily="18" charset="0"/>
                <a:cs typeface="Times New Roman" panose="02020603050405020304" pitchFamily="18" charset="0"/>
              </a:rPr>
              <a:t>Taheri, S., </a:t>
            </a:r>
            <a:r>
              <a:rPr lang="en-IN" sz="3200" dirty="0" err="1">
                <a:latin typeface="Times New Roman" panose="02020603050405020304" pitchFamily="18" charset="0"/>
                <a:cs typeface="Times New Roman" panose="02020603050405020304" pitchFamily="18" charset="0"/>
              </a:rPr>
              <a:t>Zaghloul</a:t>
            </a:r>
            <a:r>
              <a:rPr lang="en-IN" sz="3200" dirty="0">
                <a:latin typeface="Times New Roman" panose="02020603050405020304" pitchFamily="18" charset="0"/>
                <a:cs typeface="Times New Roman" panose="02020603050405020304" pitchFamily="18" charset="0"/>
              </a:rPr>
              <a:t>, H., Chagoury, O., </a:t>
            </a:r>
            <a:r>
              <a:rPr lang="en-IN" sz="3200" dirty="0" err="1">
                <a:latin typeface="Times New Roman" panose="02020603050405020304" pitchFamily="18" charset="0"/>
                <a:cs typeface="Times New Roman" panose="02020603050405020304" pitchFamily="18" charset="0"/>
              </a:rPr>
              <a:t>Elhadad</a:t>
            </a:r>
            <a:r>
              <a:rPr lang="en-IN" sz="3200" dirty="0">
                <a:latin typeface="Times New Roman" panose="02020603050405020304" pitchFamily="18" charset="0"/>
                <a:cs typeface="Times New Roman" panose="02020603050405020304" pitchFamily="18" charset="0"/>
              </a:rPr>
              <a:t>, S., Ahmed, S.H., El Khatib, N., Abou </a:t>
            </a:r>
            <a:r>
              <a:rPr lang="en-IN" sz="3200" dirty="0" err="1">
                <a:latin typeface="Times New Roman" panose="02020603050405020304" pitchFamily="18" charset="0"/>
                <a:cs typeface="Times New Roman" panose="02020603050405020304" pitchFamily="18" charset="0"/>
              </a:rPr>
              <a:t>Amona</a:t>
            </a:r>
            <a:r>
              <a:rPr lang="en-IN" sz="3200" dirty="0">
                <a:latin typeface="Times New Roman" panose="02020603050405020304" pitchFamily="18" charset="0"/>
                <a:cs typeface="Times New Roman" panose="02020603050405020304" pitchFamily="18" charset="0"/>
              </a:rPr>
              <a:t>, R., El </a:t>
            </a:r>
            <a:r>
              <a:rPr lang="en-IN" sz="3200" dirty="0" err="1">
                <a:latin typeface="Times New Roman" panose="02020603050405020304" pitchFamily="18" charset="0"/>
                <a:cs typeface="Times New Roman" panose="02020603050405020304" pitchFamily="18" charset="0"/>
              </a:rPr>
              <a:t>Nahas</a:t>
            </a:r>
            <a:r>
              <a:rPr lang="en-IN" sz="3200" dirty="0">
                <a:latin typeface="Times New Roman" panose="02020603050405020304" pitchFamily="18" charset="0"/>
                <a:cs typeface="Times New Roman" panose="02020603050405020304" pitchFamily="18" charset="0"/>
              </a:rPr>
              <a:t>, K., Suleiman, N., </a:t>
            </a:r>
            <a:r>
              <a:rPr lang="en-IN" sz="3200" dirty="0" err="1">
                <a:latin typeface="Times New Roman" panose="02020603050405020304" pitchFamily="18" charset="0"/>
                <a:cs typeface="Times New Roman" panose="02020603050405020304" pitchFamily="18" charset="0"/>
              </a:rPr>
              <a:t>Alnaama</a:t>
            </a:r>
            <a:r>
              <a:rPr lang="en-IN" sz="3200" dirty="0">
                <a:latin typeface="Times New Roman" panose="02020603050405020304" pitchFamily="18" charset="0"/>
                <a:cs typeface="Times New Roman" panose="02020603050405020304" pitchFamily="18" charset="0"/>
              </a:rPr>
              <a:t>, A. and Al-</a:t>
            </a:r>
            <a:r>
              <a:rPr lang="en-IN" sz="3200" dirty="0" err="1">
                <a:latin typeface="Times New Roman" panose="02020603050405020304" pitchFamily="18" charset="0"/>
                <a:cs typeface="Times New Roman" panose="02020603050405020304" pitchFamily="18" charset="0"/>
              </a:rPr>
              <a:t>Hamaq</a:t>
            </a:r>
            <a:r>
              <a:rPr lang="en-IN" sz="3200" dirty="0">
                <a:latin typeface="Times New Roman" panose="02020603050405020304" pitchFamily="18" charset="0"/>
                <a:cs typeface="Times New Roman" panose="02020603050405020304" pitchFamily="18" charset="0"/>
              </a:rPr>
              <a:t>, A., 2020. Effect of intensive lifestyle intervention on bodyweight and glycaemia in early type 2 diabetes (DIADEM-I): an open-label, parallel-group, randomised controlled trial. </a:t>
            </a:r>
            <a:r>
              <a:rPr lang="en-US" sz="3200" i="1" dirty="0">
                <a:latin typeface="Times New Roman" panose="02020603050405020304" pitchFamily="18" charset="0"/>
                <a:cs typeface="Times New Roman" panose="02020603050405020304" pitchFamily="18" charset="0"/>
              </a:rPr>
              <a:t>The Lancet Diabetes &amp; Endocrinology</a:t>
            </a:r>
            <a:r>
              <a:rPr lang="en-US" sz="3200" dirty="0">
                <a:latin typeface="Times New Roman" panose="02020603050405020304" pitchFamily="18" charset="0"/>
                <a:cs typeface="Times New Roman" panose="02020603050405020304" pitchFamily="18" charset="0"/>
              </a:rPr>
              <a:t>, </a:t>
            </a:r>
            <a:r>
              <a:rPr lang="en-US" sz="3200" i="1" dirty="0">
                <a:latin typeface="Times New Roman" panose="02020603050405020304" pitchFamily="18" charset="0"/>
                <a:cs typeface="Times New Roman" panose="02020603050405020304" pitchFamily="18" charset="0"/>
              </a:rPr>
              <a:t>8</a:t>
            </a:r>
            <a:r>
              <a:rPr lang="en-US" sz="3200" dirty="0">
                <a:latin typeface="Times New Roman" panose="02020603050405020304" pitchFamily="18" charset="0"/>
                <a:cs typeface="Times New Roman" panose="02020603050405020304" pitchFamily="18" charset="0"/>
              </a:rPr>
              <a:t>(6), pp.477-489. Available at </a:t>
            </a:r>
            <a:r>
              <a:rPr lang="en-US" sz="3200" u="sng" dirty="0">
                <a:latin typeface="Times New Roman" panose="02020603050405020304" pitchFamily="18" charset="0"/>
                <a:cs typeface="Times New Roman" panose="02020603050405020304" pitchFamily="18" charset="0"/>
                <a:hlinkClick r:id="rId3"/>
              </a:rPr>
              <a:t>http://unmfm.pbworks.com/w/file/fetch/140470128/Effect%20of%20Intensive%20Lifestyle%20Intervention.pdf</a:t>
            </a:r>
            <a:r>
              <a:rPr lang="en-US" sz="3200" dirty="0">
                <a:latin typeface="Times New Roman" panose="02020603050405020304" pitchFamily="18" charset="0"/>
                <a:cs typeface="Times New Roman" panose="02020603050405020304" pitchFamily="18" charset="0"/>
              </a:rPr>
              <a:t>  [Accessed on 15th July 2021]</a:t>
            </a:r>
          </a:p>
          <a:p>
            <a:pPr algn="just"/>
            <a:r>
              <a:rPr lang="en-IN" sz="3200" dirty="0">
                <a:latin typeface="Times New Roman" panose="02020603050405020304" pitchFamily="18" charset="0"/>
                <a:cs typeface="Times New Roman" panose="02020603050405020304" pitchFamily="18" charset="0"/>
              </a:rPr>
              <a:t>Wood, A.R., Jonsson, A., Jackson, A.U., Wang, N., Van </a:t>
            </a:r>
            <a:r>
              <a:rPr lang="en-IN" sz="3200" dirty="0" err="1">
                <a:latin typeface="Times New Roman" panose="02020603050405020304" pitchFamily="18" charset="0"/>
                <a:cs typeface="Times New Roman" panose="02020603050405020304" pitchFamily="18" charset="0"/>
              </a:rPr>
              <a:t>Leewen</a:t>
            </a:r>
            <a:r>
              <a:rPr lang="en-IN" sz="3200" dirty="0">
                <a:latin typeface="Times New Roman" panose="02020603050405020304" pitchFamily="18" charset="0"/>
                <a:cs typeface="Times New Roman" panose="02020603050405020304" pitchFamily="18" charset="0"/>
              </a:rPr>
              <a:t>, N., Palmer, N.D., </a:t>
            </a:r>
            <a:r>
              <a:rPr lang="en-IN" sz="3200" dirty="0" err="1">
                <a:latin typeface="Times New Roman" panose="02020603050405020304" pitchFamily="18" charset="0"/>
                <a:cs typeface="Times New Roman" panose="02020603050405020304" pitchFamily="18" charset="0"/>
              </a:rPr>
              <a:t>Kobes</a:t>
            </a:r>
            <a:r>
              <a:rPr lang="en-IN" sz="3200" dirty="0">
                <a:latin typeface="Times New Roman" panose="02020603050405020304" pitchFamily="18" charset="0"/>
                <a:cs typeface="Times New Roman" panose="02020603050405020304" pitchFamily="18" charset="0"/>
              </a:rPr>
              <a:t>, S., </a:t>
            </a:r>
            <a:r>
              <a:rPr lang="en-IN" sz="3200" dirty="0" err="1">
                <a:latin typeface="Times New Roman" panose="02020603050405020304" pitchFamily="18" charset="0"/>
                <a:cs typeface="Times New Roman" panose="02020603050405020304" pitchFamily="18" charset="0"/>
              </a:rPr>
              <a:t>Deelen</a:t>
            </a:r>
            <a:r>
              <a:rPr lang="en-IN" sz="3200" dirty="0">
                <a:latin typeface="Times New Roman" panose="02020603050405020304" pitchFamily="18" charset="0"/>
                <a:cs typeface="Times New Roman" panose="02020603050405020304" pitchFamily="18" charset="0"/>
              </a:rPr>
              <a:t>, J., Boquete-</a:t>
            </a:r>
            <a:r>
              <a:rPr lang="en-IN" sz="3200" dirty="0" err="1">
                <a:latin typeface="Times New Roman" panose="02020603050405020304" pitchFamily="18" charset="0"/>
                <a:cs typeface="Times New Roman" panose="02020603050405020304" pitchFamily="18" charset="0"/>
              </a:rPr>
              <a:t>Vilarino</a:t>
            </a:r>
            <a:r>
              <a:rPr lang="en-IN" sz="3200" dirty="0">
                <a:latin typeface="Times New Roman" panose="02020603050405020304" pitchFamily="18" charset="0"/>
                <a:cs typeface="Times New Roman" panose="02020603050405020304" pitchFamily="18" charset="0"/>
              </a:rPr>
              <a:t>, L., </a:t>
            </a:r>
            <a:r>
              <a:rPr lang="en-IN" sz="3200" dirty="0" err="1">
                <a:latin typeface="Times New Roman" panose="02020603050405020304" pitchFamily="18" charset="0"/>
                <a:cs typeface="Times New Roman" panose="02020603050405020304" pitchFamily="18" charset="0"/>
              </a:rPr>
              <a:t>Paananen</a:t>
            </a:r>
            <a:r>
              <a:rPr lang="en-IN" sz="3200" dirty="0">
                <a:latin typeface="Times New Roman" panose="02020603050405020304" pitchFamily="18" charset="0"/>
                <a:cs typeface="Times New Roman" panose="02020603050405020304" pitchFamily="18" charset="0"/>
              </a:rPr>
              <a:t>, J. and </a:t>
            </a:r>
            <a:r>
              <a:rPr lang="en-IN" sz="3200" dirty="0" err="1">
                <a:latin typeface="Times New Roman" panose="02020603050405020304" pitchFamily="18" charset="0"/>
                <a:cs typeface="Times New Roman" panose="02020603050405020304" pitchFamily="18" charset="0"/>
              </a:rPr>
              <a:t>Stančáková</a:t>
            </a:r>
            <a:r>
              <a:rPr lang="en-IN" sz="3200" dirty="0">
                <a:latin typeface="Times New Roman" panose="02020603050405020304" pitchFamily="18" charset="0"/>
                <a:cs typeface="Times New Roman" panose="02020603050405020304" pitchFamily="18" charset="0"/>
              </a:rPr>
              <a:t>, A., 2017. A genome-wide association study of IVGTT-based measures of first-phase insulin secretion refines the underlying physiology of type 2 diabetes variants. </a:t>
            </a:r>
            <a:r>
              <a:rPr lang="en-US" sz="3200" i="1" dirty="0">
                <a:latin typeface="Times New Roman" panose="02020603050405020304" pitchFamily="18" charset="0"/>
                <a:cs typeface="Times New Roman" panose="02020603050405020304" pitchFamily="18" charset="0"/>
              </a:rPr>
              <a:t>Diabetes</a:t>
            </a:r>
            <a:r>
              <a:rPr lang="en-US" sz="3200" dirty="0">
                <a:latin typeface="Times New Roman" panose="02020603050405020304" pitchFamily="18" charset="0"/>
                <a:cs typeface="Times New Roman" panose="02020603050405020304" pitchFamily="18" charset="0"/>
              </a:rPr>
              <a:t>, </a:t>
            </a:r>
            <a:r>
              <a:rPr lang="en-US" sz="3200" i="1" dirty="0">
                <a:latin typeface="Times New Roman" panose="02020603050405020304" pitchFamily="18" charset="0"/>
                <a:cs typeface="Times New Roman" panose="02020603050405020304" pitchFamily="18" charset="0"/>
              </a:rPr>
              <a:t>66</a:t>
            </a:r>
            <a:r>
              <a:rPr lang="en-US" sz="3200" dirty="0">
                <a:latin typeface="Times New Roman" panose="02020603050405020304" pitchFamily="18" charset="0"/>
                <a:cs typeface="Times New Roman" panose="02020603050405020304" pitchFamily="18" charset="0"/>
              </a:rPr>
              <a:t>(8), pp.2296-2309. Available at </a:t>
            </a:r>
            <a:r>
              <a:rPr lang="en-US" sz="3200" u="sng" dirty="0">
                <a:latin typeface="Times New Roman" panose="02020603050405020304" pitchFamily="18" charset="0"/>
                <a:cs typeface="Times New Roman" panose="02020603050405020304" pitchFamily="18" charset="0"/>
                <a:hlinkClick r:id="rId4"/>
              </a:rPr>
              <a:t>https://diabetes.diabetesjournals.org/content/diabetes/66/8/2296.full.pdf</a:t>
            </a:r>
            <a:r>
              <a:rPr lang="en-US" sz="3200" dirty="0">
                <a:latin typeface="Times New Roman" panose="02020603050405020304" pitchFamily="18" charset="0"/>
                <a:cs typeface="Times New Roman" panose="02020603050405020304" pitchFamily="18" charset="0"/>
              </a:rPr>
              <a:t> [Accessed on 14th July 2021]</a:t>
            </a:r>
          </a:p>
          <a:p>
            <a:pPr algn="just"/>
            <a:r>
              <a:rPr lang="en-IN" sz="3200" dirty="0" err="1">
                <a:latin typeface="Times New Roman" panose="02020603050405020304" pitchFamily="18" charset="0"/>
                <a:cs typeface="Times New Roman" panose="02020603050405020304" pitchFamily="18" charset="0"/>
              </a:rPr>
              <a:t>Finan</a:t>
            </a:r>
            <a:r>
              <a:rPr lang="en-IN" sz="3200" dirty="0">
                <a:latin typeface="Times New Roman" panose="02020603050405020304" pitchFamily="18" charset="0"/>
                <a:cs typeface="Times New Roman" panose="02020603050405020304" pitchFamily="18" charset="0"/>
              </a:rPr>
              <a:t>, B., </a:t>
            </a:r>
            <a:r>
              <a:rPr lang="en-IN" sz="3200" dirty="0" err="1">
                <a:latin typeface="Times New Roman" panose="02020603050405020304" pitchFamily="18" charset="0"/>
                <a:cs typeface="Times New Roman" panose="02020603050405020304" pitchFamily="18" charset="0"/>
              </a:rPr>
              <a:t>Capozzi</a:t>
            </a:r>
            <a:r>
              <a:rPr lang="en-IN" sz="3200" dirty="0">
                <a:latin typeface="Times New Roman" panose="02020603050405020304" pitchFamily="18" charset="0"/>
                <a:cs typeface="Times New Roman" panose="02020603050405020304" pitchFamily="18" charset="0"/>
              </a:rPr>
              <a:t>, M.E. and Campbell, J.E., 2020. Repositioning glucagon action in the physiology and pharmacology of diabetes. </a:t>
            </a:r>
            <a:r>
              <a:rPr lang="en-US" sz="3200" i="1" dirty="0">
                <a:latin typeface="Times New Roman" panose="02020603050405020304" pitchFamily="18" charset="0"/>
                <a:cs typeface="Times New Roman" panose="02020603050405020304" pitchFamily="18" charset="0"/>
              </a:rPr>
              <a:t>Diabetes</a:t>
            </a:r>
            <a:r>
              <a:rPr lang="en-US" sz="3200" dirty="0">
                <a:latin typeface="Times New Roman" panose="02020603050405020304" pitchFamily="18" charset="0"/>
                <a:cs typeface="Times New Roman" panose="02020603050405020304" pitchFamily="18" charset="0"/>
              </a:rPr>
              <a:t>, </a:t>
            </a:r>
            <a:r>
              <a:rPr lang="en-US" sz="3200" i="1" dirty="0">
                <a:latin typeface="Times New Roman" panose="02020603050405020304" pitchFamily="18" charset="0"/>
                <a:cs typeface="Times New Roman" panose="02020603050405020304" pitchFamily="18" charset="0"/>
              </a:rPr>
              <a:t>69</a:t>
            </a:r>
            <a:r>
              <a:rPr lang="en-US" sz="3200" dirty="0">
                <a:latin typeface="Times New Roman" panose="02020603050405020304" pitchFamily="18" charset="0"/>
                <a:cs typeface="Times New Roman" panose="02020603050405020304" pitchFamily="18" charset="0"/>
              </a:rPr>
              <a:t>(4), pp.532-541. Available at </a:t>
            </a:r>
            <a:r>
              <a:rPr lang="en-US" sz="3200" u="sng" dirty="0">
                <a:latin typeface="Times New Roman" panose="02020603050405020304" pitchFamily="18" charset="0"/>
                <a:cs typeface="Times New Roman" panose="02020603050405020304" pitchFamily="18" charset="0"/>
                <a:hlinkClick r:id="rId5"/>
              </a:rPr>
              <a:t>https://diabetes.diabetesjournals.org/content/diabetes/69/4/532.full.pdf</a:t>
            </a:r>
            <a:r>
              <a:rPr lang="en-US" sz="3200" dirty="0">
                <a:latin typeface="Times New Roman" panose="02020603050405020304" pitchFamily="18" charset="0"/>
                <a:cs typeface="Times New Roman" panose="02020603050405020304" pitchFamily="18" charset="0"/>
              </a:rPr>
              <a:t> [Accessed on 13th July 2021]</a:t>
            </a:r>
          </a:p>
          <a:p>
            <a:pPr algn="just"/>
            <a:endParaRPr lang="en-US" sz="3200" dirty="0">
              <a:latin typeface="Times New Roman" panose="02020603050405020304" pitchFamily="18" charset="0"/>
              <a:cs typeface="Times New Roman" panose="02020603050405020304" pitchFamily="18" charset="0"/>
            </a:endParaRPr>
          </a:p>
          <a:p>
            <a:pPr algn="just"/>
            <a:r>
              <a:rPr lang="en-GB" sz="3200" b="0" i="0" u="none" strike="noStrike" dirty="0" err="1">
                <a:solidFill>
                  <a:srgbClr val="000000"/>
                </a:solidFill>
                <a:effectLst/>
                <a:latin typeface="Arial" panose="020B0604020202020204" pitchFamily="34" charset="0"/>
              </a:rPr>
              <a:t>Angiolillo</a:t>
            </a:r>
            <a:r>
              <a:rPr lang="en-GB" sz="3200" b="0" i="0" u="none" strike="noStrike" dirty="0">
                <a:solidFill>
                  <a:srgbClr val="000000"/>
                </a:solidFill>
                <a:effectLst/>
                <a:latin typeface="Arial" panose="020B0604020202020204" pitchFamily="34" charset="0"/>
              </a:rPr>
              <a:t>, D.J., Baber, U., Sartori, S., </a:t>
            </a:r>
            <a:r>
              <a:rPr lang="en-GB" sz="3200" b="0" i="0" u="none" strike="noStrike" dirty="0" err="1">
                <a:solidFill>
                  <a:srgbClr val="000000"/>
                </a:solidFill>
                <a:effectLst/>
                <a:latin typeface="Arial" panose="020B0604020202020204" pitchFamily="34" charset="0"/>
              </a:rPr>
              <a:t>Briguori</a:t>
            </a:r>
            <a:r>
              <a:rPr lang="en-GB" sz="3200" b="0" i="0" u="none" strike="noStrike" dirty="0">
                <a:solidFill>
                  <a:srgbClr val="000000"/>
                </a:solidFill>
                <a:effectLst/>
                <a:latin typeface="Arial" panose="020B0604020202020204" pitchFamily="34" charset="0"/>
              </a:rPr>
              <a:t>, C., </a:t>
            </a:r>
            <a:r>
              <a:rPr lang="en-GB" sz="3200" b="0" i="0" u="none" strike="noStrike" dirty="0" err="1">
                <a:solidFill>
                  <a:srgbClr val="000000"/>
                </a:solidFill>
                <a:effectLst/>
                <a:latin typeface="Arial" panose="020B0604020202020204" pitchFamily="34" charset="0"/>
              </a:rPr>
              <a:t>Dangas</a:t>
            </a:r>
            <a:r>
              <a:rPr lang="en-GB" sz="3200" b="0" i="0" u="none" strike="noStrike" dirty="0">
                <a:solidFill>
                  <a:srgbClr val="000000"/>
                </a:solidFill>
                <a:effectLst/>
                <a:latin typeface="Arial" panose="020B0604020202020204" pitchFamily="34" charset="0"/>
              </a:rPr>
              <a:t>, G., Cohen, D.J., Mehta, S.R., Gibson, C.M., Chandiramani, R., Huber, K. and </a:t>
            </a:r>
            <a:r>
              <a:rPr lang="en-GB" sz="3200" b="0" i="0" u="none" strike="noStrike" dirty="0" err="1">
                <a:solidFill>
                  <a:srgbClr val="000000"/>
                </a:solidFill>
                <a:effectLst/>
                <a:latin typeface="Arial" panose="020B0604020202020204" pitchFamily="34" charset="0"/>
              </a:rPr>
              <a:t>Kornowski</a:t>
            </a:r>
            <a:r>
              <a:rPr lang="en-GB" sz="3200" b="0" i="0" u="none" strike="noStrike" dirty="0">
                <a:solidFill>
                  <a:srgbClr val="000000"/>
                </a:solidFill>
                <a:effectLst/>
                <a:latin typeface="Arial" panose="020B0604020202020204" pitchFamily="34" charset="0"/>
              </a:rPr>
              <a:t>, R., 2020. Ticagrelor with or without aspirin in high-risk patients with diabetes mellitus undergoing percutaneous coronary intervention. </a:t>
            </a:r>
            <a:r>
              <a:rPr lang="en-GB" sz="3200" b="0" i="1" u="none" strike="noStrike" dirty="0">
                <a:solidFill>
                  <a:srgbClr val="000000"/>
                </a:solidFill>
                <a:effectLst/>
                <a:latin typeface="Arial" panose="020B0604020202020204" pitchFamily="34" charset="0"/>
              </a:rPr>
              <a:t>Journal of the American College of Cardiology</a:t>
            </a:r>
            <a:r>
              <a:rPr lang="en-GB" sz="3200" b="0" i="0" u="none" strike="noStrike" dirty="0">
                <a:solidFill>
                  <a:srgbClr val="000000"/>
                </a:solidFill>
                <a:effectLst/>
                <a:latin typeface="Arial" panose="020B0604020202020204" pitchFamily="34" charset="0"/>
              </a:rPr>
              <a:t>, </a:t>
            </a:r>
            <a:r>
              <a:rPr lang="en-GB" sz="3200" b="0" i="1" u="none" strike="noStrike" dirty="0">
                <a:solidFill>
                  <a:srgbClr val="000000"/>
                </a:solidFill>
                <a:effectLst/>
                <a:latin typeface="Arial" panose="020B0604020202020204" pitchFamily="34" charset="0"/>
              </a:rPr>
              <a:t>75</a:t>
            </a:r>
            <a:r>
              <a:rPr lang="en-GB" sz="3200" b="0" i="0" u="none" strike="noStrike" dirty="0">
                <a:solidFill>
                  <a:srgbClr val="000000"/>
                </a:solidFill>
                <a:effectLst/>
                <a:latin typeface="Arial" panose="020B0604020202020204" pitchFamily="34" charset="0"/>
              </a:rPr>
              <a:t>(19), pp.2403-2413. Available at </a:t>
            </a:r>
            <a:r>
              <a:rPr lang="en-GB" sz="3200" b="0" i="0" u="sng" strike="noStrike" dirty="0">
                <a:solidFill>
                  <a:srgbClr val="000000"/>
                </a:solidFill>
                <a:effectLst/>
                <a:latin typeface="Arial" panose="020B0604020202020204" pitchFamily="34" charset="0"/>
                <a:hlinkClick r:id="rId6"/>
              </a:rPr>
              <a:t>https://www.sciencedirect.com/science/article/pii/S0735109720345307</a:t>
            </a:r>
            <a:endParaRPr lang="en-US" sz="3200" dirty="0">
              <a:latin typeface="Times New Roman" panose="02020603050405020304" pitchFamily="18" charset="0"/>
              <a:cs typeface="Times New Roman" panose="02020603050405020304" pitchFamily="18" charset="0"/>
            </a:endParaRPr>
          </a:p>
          <a:p>
            <a:pPr marL="0" indent="0">
              <a:buNone/>
            </a:pPr>
            <a:r>
              <a:rPr lang="en-GB" dirty="0"/>
              <a:t> </a:t>
            </a:r>
          </a:p>
        </p:txBody>
      </p:sp>
    </p:spTree>
    <p:extLst>
      <p:ext uri="{BB962C8B-B14F-4D97-AF65-F5344CB8AC3E}">
        <p14:creationId xmlns:p14="http://schemas.microsoft.com/office/powerpoint/2010/main" val="25499263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8854</TotalTime>
  <Words>2303</Words>
  <Application>Microsoft Office PowerPoint</Application>
  <PresentationFormat>Custom</PresentationFormat>
  <Paragraphs>52</Paragraphs>
  <Slides>3</Slides>
  <Notes>3</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Company>HP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Sandeepan Paul</dc:creator>
  <cp:lastModifiedBy>Andreea Florina Bogdan</cp:lastModifiedBy>
  <cp:revision>26</cp:revision>
  <dcterms:created xsi:type="dcterms:W3CDTF">2021-07-16T11:36:04Z</dcterms:created>
  <dcterms:modified xsi:type="dcterms:W3CDTF">2021-07-25T10:21:33Z</dcterms:modified>
</cp:coreProperties>
</file>