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handoutMasterIdLst>
    <p:handoutMasterId r:id="rId24"/>
  </p:handoutMasterIdLst>
  <p:sldIdLst>
    <p:sldId id="256" r:id="rId5"/>
    <p:sldId id="278" r:id="rId6"/>
    <p:sldId id="257" r:id="rId7"/>
    <p:sldId id="267" r:id="rId8"/>
    <p:sldId id="268" r:id="rId9"/>
    <p:sldId id="284" r:id="rId10"/>
    <p:sldId id="285" r:id="rId11"/>
    <p:sldId id="282" r:id="rId12"/>
    <p:sldId id="276" r:id="rId13"/>
    <p:sldId id="269" r:id="rId14"/>
    <p:sldId id="275" r:id="rId15"/>
    <p:sldId id="279" r:id="rId16"/>
    <p:sldId id="263" r:id="rId17"/>
    <p:sldId id="274" r:id="rId18"/>
    <p:sldId id="262" r:id="rId19"/>
    <p:sldId id="277" r:id="rId20"/>
    <p:sldId id="281" r:id="rId21"/>
    <p:sldId id="286" r:id="rId22"/>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E25E649-3F16-4E02-A733-19D2CDBF48F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6" autoAdjust="0"/>
    <p:restoredTop sz="94660"/>
  </p:normalViewPr>
  <p:slideViewPr>
    <p:cSldViewPr snapToGrid="0">
      <p:cViewPr varScale="1">
        <p:scale>
          <a:sx n="60" d="100"/>
          <a:sy n="60" d="100"/>
        </p:scale>
        <p:origin x="900" y="48"/>
      </p:cViewPr>
      <p:guideLst>
        <p:guide pos="3839"/>
        <p:guide orient="horz" pos="216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9/22/2023</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20T16:02:32.208"/>
    </inkml:context>
    <inkml:brush xml:id="br0">
      <inkml:brushProperty name="width" value="0.5" units="cm"/>
      <inkml:brushProperty name="height" value="1" units="cm"/>
      <inkml:brushProperty name="tip" value="rectangle"/>
      <inkml:brushProperty name="rasterOp" value="maskPen"/>
      <inkml:brushProperty name="ignorePressure" value="1"/>
    </inkml:brush>
  </inkml:definitions>
  <inkml:trace contextRef="#ctx0" brushRef="#br0">1 1,'1477'0,"-1452"0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20T16:02:37.032"/>
    </inkml:context>
    <inkml:brush xml:id="br0">
      <inkml:brushProperty name="width" value="0.5" units="cm"/>
      <inkml:brushProperty name="height" value="1" units="cm"/>
      <inkml:brushProperty name="tip" value="rectangle"/>
      <inkml:brushProperty name="rasterOp" value="maskPen"/>
      <inkml:brushProperty name="ignorePressure" value="1"/>
    </inkml:brush>
  </inkml:definitions>
  <inkml:trace contextRef="#ctx0" brushRef="#br0">0 1,'1480'0,"-1465"1,0 0,-1 2,26 6,-1 0,-18-5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20T16:02:42.017"/>
    </inkml:context>
    <inkml:brush xml:id="br0">
      <inkml:brushProperty name="width" value="0.5" units="cm"/>
      <inkml:brushProperty name="height" value="1" units="cm"/>
      <inkml:brushProperty name="tip" value="rectangle"/>
      <inkml:brushProperty name="rasterOp" value="maskPen"/>
      <inkml:brushProperty name="ignorePressure" value="1"/>
    </inkml:brush>
  </inkml:definitions>
  <inkml:trace contextRef="#ctx0" brushRef="#br0">0 617,'918'0,"-900"1,0 1,0 0,23 7,-20-3,40 3,51-9,11 2,-82 8,-32-8,0 1,-1-1,1 0,15 1,-22-3,0 0,0 0,0-1,-1 1,1 0,0-1,0 1,-1-1,1 1,0-1,-1 0,1 0,0 0,-1 0,1 0,-1 0,0 0,1 0,-1-1,0 1,0 0,1-1,-1 1,0-1,-1 0,1 1,1-4,1-3,0-1,-1 0,0 0,-1 0,0 0,0-11,-5-59,1 30,4-81,-4-66,2 189,-1 1,0-1,-1 0,1 1,-1-1,0 1,-1 0,0 0,0 0,0 1,0-1,-1 1,0 0,0 1,-1-1,-8-5,-3 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20T16:02:49.326"/>
    </inkml:context>
    <inkml:brush xml:id="br0">
      <inkml:brushProperty name="width" value="0.5" units="cm"/>
      <inkml:brushProperty name="height" value="1" units="cm"/>
      <inkml:brushProperty name="tip" value="rectangle"/>
      <inkml:brushProperty name="rasterOp" value="maskPen"/>
      <inkml:brushProperty name="ignorePressure" value="1"/>
    </inkml:brush>
  </inkml:definitions>
  <inkml:trace contextRef="#ctx0" brushRef="#br0">1 1,'0'296,"1"-278,1 0,0 0,7 24,-3-21,3 40,-7-45,1-1,0 0,1 0,0 0,10 19,4 15,-15-36,0 0,0 1,0 21,-2-11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20T16:02:52.283"/>
    </inkml:context>
    <inkml:brush xml:id="br0">
      <inkml:brushProperty name="width" value="0.5" units="cm"/>
      <inkml:brushProperty name="height" value="1" units="cm"/>
      <inkml:brushProperty name="tip" value="rectangle"/>
      <inkml:brushProperty name="rasterOp" value="maskPen"/>
      <inkml:brushProperty name="ignorePressure" value="1"/>
    </inkml:brush>
  </inkml:definitions>
  <inkml:trace contextRef="#ctx0" brushRef="#br0">0 1,'0'827,"0"-802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9/22/2023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18</a:t>
            </a:fld>
            <a:endParaRPr lang="en-GB"/>
          </a:p>
        </p:txBody>
      </p:sp>
    </p:spTree>
    <p:extLst>
      <p:ext uri="{BB962C8B-B14F-4D97-AF65-F5344CB8AC3E}">
        <p14:creationId xmlns:p14="http://schemas.microsoft.com/office/powerpoint/2010/main" val="3675858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grpSp>
        <p:nvGrpSpPr>
          <p:cNvPr id="256" name="line"/>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Tree>
    <p:extLst>
      <p:ext uri="{BB962C8B-B14F-4D97-AF65-F5344CB8AC3E}">
        <p14:creationId xmlns:p14="http://schemas.microsoft.com/office/powerpoint/2010/main" val="1068651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67" name="line"/>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9AFE8FB1-0A7A-443E-AAF7-31D4FA1AA312}" type="datetimeFigureOut">
              <a:rPr lang="en-US" smtClean="0"/>
              <a:t>9/22/2023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4044871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255" name="line"/>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E8FB1-0A7A-443E-AAF7-31D4FA1AA312}" type="datetimeFigureOut">
              <a:rPr lang="en-US" smtClean="0"/>
              <a:t>9/22/2023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871008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58" name="line"/>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9AFE8FB1-0A7A-443E-AAF7-31D4FA1AA312}" type="datetimeFigureOut">
              <a:rPr lang="en-US" smtClean="0"/>
              <a:t>9/22/2023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1868265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60" name="line"/>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9AFE8FB1-0A7A-443E-AAF7-31D4FA1AA312}" type="datetimeFigureOut">
              <a:rPr lang="en-US" smtClean="0"/>
              <a:t>9/22/2023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2675428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6" name="line"/>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9AFE8FB1-0A7A-443E-AAF7-31D4FA1AA312}" type="datetimeFigureOut">
              <a:rPr lang="en-US" smtClean="0"/>
              <a:t>9/22/2023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189087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FE8FB1-0A7A-443E-AAF7-31D4FA1AA312}" type="datetimeFigureOut">
              <a:rPr lang="en-US" smtClean="0"/>
              <a:t>9/22/2023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2613432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615" name="frame"/>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E8FB1-0A7A-443E-AAF7-31D4FA1AA312}" type="datetimeFigureOut">
              <a:rPr lang="en-US" smtClean="0"/>
              <a:t>9/22/2023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2461699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614" name="frame"/>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E8FB1-0A7A-443E-AAF7-31D4FA1AA312}" type="datetimeFigureOut">
              <a:rPr lang="en-US" smtClean="0"/>
              <a:t>9/22/2023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2819491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line"/>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9AFE8FB1-0A7A-443E-AAF7-31D4FA1AA312}" type="datetimeFigureOut">
              <a:rPr lang="en-US" smtClean="0"/>
              <a:t>9/22/2023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3010309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line"/>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8012" y="277813"/>
            <a:ext cx="9144001" cy="5898573"/>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9AFE8FB1-0A7A-443E-AAF7-31D4FA1AA312}" type="datetimeFigureOut">
              <a:rPr lang="en-US" smtClean="0"/>
              <a:t>9/22/2023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BA54BD-C84D-46CE-8B72-31BFB26ABA43}" type="slidenum">
              <a:rPr lang="en-US" smtClean="0"/>
              <a:t>‹#›</a:t>
            </a:fld>
            <a:endParaRPr lang="en-US"/>
          </a:p>
        </p:txBody>
      </p:sp>
    </p:spTree>
    <p:extLst>
      <p:ext uri="{BB962C8B-B14F-4D97-AF65-F5344CB8AC3E}">
        <p14:creationId xmlns:p14="http://schemas.microsoft.com/office/powerpoint/2010/main" val="2927647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000">
                <a:solidFill>
                  <a:schemeClr val="tx1">
                    <a:tint val="75000"/>
                  </a:schemeClr>
                </a:solidFill>
              </a:defRPr>
            </a:lvl1pPr>
          </a:lstStyle>
          <a:p>
            <a:fld id="{9AFE8FB1-0A7A-443E-AAF7-31D4FA1AA312}" type="datetimeFigureOut">
              <a:rPr lang="en-US" smtClean="0"/>
              <a:pPr/>
              <a:t>9/22/2023</a:t>
            </a:fld>
            <a:endParaRPr lang="en-US"/>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0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271805945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userDrawn="1">
          <p15:clr>
            <a:srgbClr val="F26B43"/>
          </p15:clr>
        </p15:guide>
        <p15:guide id="4" pos="3839"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4.png"/><Relationship Id="rId11" Type="http://schemas.openxmlformats.org/officeDocument/2006/relationships/customXml" Target="../ink/ink5.xml"/><Relationship Id="rId5" Type="http://schemas.openxmlformats.org/officeDocument/2006/relationships/customXml" Target="../ink/ink2.xml"/><Relationship Id="rId10"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customXml" Target="../ink/ink4.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bluediamondgallery.com/wooden-tile/l/learning.html" TargetMode="External"/><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pen.maricopa.edu/scgb/chapter/substance-abuse/" TargetMode="External"/><Relationship Id="rId2" Type="http://schemas.openxmlformats.org/officeDocument/2006/relationships/image" Target="../media/image11.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u2Ntt1W2IN0?si=NHiKzcVz8vc5tEhj"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ulaimansait.blogspot.com/2012/04/" TargetMode="External"/><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oracledbacr.blogspot.com/2013/02/risk-recent-vulnerabilities-for-which.html"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handpolicy.org/articles/the-end-of-the-lin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huffingtonpost.co.uk/entry/county-lines-how-drug-dealing-works-in-uk_uk_6033d072c5b66da5dba32b2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919" y="2621924"/>
            <a:ext cx="3604064" cy="1020762"/>
          </a:xfrm>
        </p:spPr>
        <p:txBody>
          <a:bodyPr anchor="b">
            <a:normAutofit/>
          </a:bodyPr>
          <a:lstStyle/>
          <a:p>
            <a:r>
              <a:rPr lang="en-US" sz="4000" b="1" dirty="0">
                <a:solidFill>
                  <a:srgbClr val="FF0000"/>
                </a:solidFill>
              </a:rPr>
              <a:t>County Lines</a:t>
            </a:r>
          </a:p>
        </p:txBody>
      </p:sp>
      <p:pic>
        <p:nvPicPr>
          <p:cNvPr id="4" name="Picture 3">
            <a:extLst>
              <a:ext uri="{FF2B5EF4-FFF2-40B4-BE49-F238E27FC236}">
                <a16:creationId xmlns:a16="http://schemas.microsoft.com/office/drawing/2014/main" id="{00D29E95-8148-9985-F671-A425E47172F9}"/>
              </a:ext>
            </a:extLst>
          </p:cNvPr>
          <p:cNvPicPr>
            <a:picLocks noChangeAspect="1"/>
          </p:cNvPicPr>
          <p:nvPr/>
        </p:nvPicPr>
        <p:blipFill rotWithShape="1">
          <a:blip r:embed="rId2"/>
          <a:srcRect b="22294"/>
          <a:stretch/>
        </p:blipFill>
        <p:spPr>
          <a:xfrm>
            <a:off x="5979200" y="1778338"/>
            <a:ext cx="3057795" cy="4272267"/>
          </a:xfrm>
          <a:prstGeom prst="rect">
            <a:avLst/>
          </a:prstGeom>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870BACEB-5242-B64E-620D-1A96506DCBD3}"/>
                  </a:ext>
                </a:extLst>
              </p14:cNvPr>
              <p14:cNvContentPartPr/>
              <p14:nvPr/>
            </p14:nvContentPartPr>
            <p14:xfrm>
              <a:off x="6124194" y="2041049"/>
              <a:ext cx="541440" cy="360"/>
            </p14:xfrm>
          </p:contentPart>
        </mc:Choice>
        <mc:Fallback xmlns="">
          <p:pic>
            <p:nvPicPr>
              <p:cNvPr id="3" name="Ink 2">
                <a:extLst>
                  <a:ext uri="{FF2B5EF4-FFF2-40B4-BE49-F238E27FC236}">
                    <a16:creationId xmlns:a16="http://schemas.microsoft.com/office/drawing/2014/main" id="{870BACEB-5242-B64E-620D-1A96506DCBD3}"/>
                  </a:ext>
                </a:extLst>
              </p:cNvPr>
              <p:cNvPicPr/>
              <p:nvPr/>
            </p:nvPicPr>
            <p:blipFill>
              <a:blip r:embed="rId4"/>
              <a:stretch>
                <a:fillRect/>
              </a:stretch>
            </p:blipFill>
            <p:spPr>
              <a:xfrm>
                <a:off x="6034554" y="1861409"/>
                <a:ext cx="72108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F9BB4D5-1A8B-0249-9A09-8D7375776E9F}"/>
                  </a:ext>
                </a:extLst>
              </p14:cNvPr>
              <p14:cNvContentPartPr/>
              <p14:nvPr/>
            </p14:nvContentPartPr>
            <p14:xfrm>
              <a:off x="6145434" y="2210969"/>
              <a:ext cx="585000" cy="10080"/>
            </p14:xfrm>
          </p:contentPart>
        </mc:Choice>
        <mc:Fallback xmlns="">
          <p:pic>
            <p:nvPicPr>
              <p:cNvPr id="5" name="Ink 4">
                <a:extLst>
                  <a:ext uri="{FF2B5EF4-FFF2-40B4-BE49-F238E27FC236}">
                    <a16:creationId xmlns:a16="http://schemas.microsoft.com/office/drawing/2014/main" id="{6F9BB4D5-1A8B-0249-9A09-8D7375776E9F}"/>
                  </a:ext>
                </a:extLst>
              </p:cNvPr>
              <p:cNvPicPr/>
              <p:nvPr/>
            </p:nvPicPr>
            <p:blipFill>
              <a:blip r:embed="rId6"/>
              <a:stretch>
                <a:fillRect/>
              </a:stretch>
            </p:blipFill>
            <p:spPr>
              <a:xfrm>
                <a:off x="6055434" y="2031329"/>
                <a:ext cx="764640" cy="3697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E4856ECF-89EC-22BE-28FE-57C4CAF9F0EA}"/>
                  </a:ext>
                </a:extLst>
              </p14:cNvPr>
              <p14:cNvContentPartPr/>
              <p14:nvPr/>
            </p14:nvContentPartPr>
            <p14:xfrm>
              <a:off x="6166674" y="2095409"/>
              <a:ext cx="534960" cy="241200"/>
            </p14:xfrm>
          </p:contentPart>
        </mc:Choice>
        <mc:Fallback xmlns="">
          <p:pic>
            <p:nvPicPr>
              <p:cNvPr id="6" name="Ink 5">
                <a:extLst>
                  <a:ext uri="{FF2B5EF4-FFF2-40B4-BE49-F238E27FC236}">
                    <a16:creationId xmlns:a16="http://schemas.microsoft.com/office/drawing/2014/main" id="{E4856ECF-89EC-22BE-28FE-57C4CAF9F0EA}"/>
                  </a:ext>
                </a:extLst>
              </p:cNvPr>
              <p:cNvPicPr/>
              <p:nvPr/>
            </p:nvPicPr>
            <p:blipFill>
              <a:blip r:embed="rId8"/>
              <a:stretch>
                <a:fillRect/>
              </a:stretch>
            </p:blipFill>
            <p:spPr>
              <a:xfrm>
                <a:off x="6076674" y="1915769"/>
                <a:ext cx="714600" cy="6008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7" name="Ink 6">
                <a:extLst>
                  <a:ext uri="{FF2B5EF4-FFF2-40B4-BE49-F238E27FC236}">
                    <a16:creationId xmlns:a16="http://schemas.microsoft.com/office/drawing/2014/main" id="{DC6DED5B-C78E-3C84-90C7-9BDAB15E51CE}"/>
                  </a:ext>
                </a:extLst>
              </p14:cNvPr>
              <p14:cNvContentPartPr/>
              <p14:nvPr/>
            </p14:nvContentPartPr>
            <p14:xfrm>
              <a:off x="6102594" y="2041049"/>
              <a:ext cx="33120" cy="264240"/>
            </p14:xfrm>
          </p:contentPart>
        </mc:Choice>
        <mc:Fallback xmlns="">
          <p:pic>
            <p:nvPicPr>
              <p:cNvPr id="7" name="Ink 6">
                <a:extLst>
                  <a:ext uri="{FF2B5EF4-FFF2-40B4-BE49-F238E27FC236}">
                    <a16:creationId xmlns:a16="http://schemas.microsoft.com/office/drawing/2014/main" id="{DC6DED5B-C78E-3C84-90C7-9BDAB15E51CE}"/>
                  </a:ext>
                </a:extLst>
              </p:cNvPr>
              <p:cNvPicPr/>
              <p:nvPr/>
            </p:nvPicPr>
            <p:blipFill>
              <a:blip r:embed="rId10"/>
              <a:stretch>
                <a:fillRect/>
              </a:stretch>
            </p:blipFill>
            <p:spPr>
              <a:xfrm>
                <a:off x="6012954" y="1861409"/>
                <a:ext cx="212760" cy="6238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8" name="Ink 7">
                <a:extLst>
                  <a:ext uri="{FF2B5EF4-FFF2-40B4-BE49-F238E27FC236}">
                    <a16:creationId xmlns:a16="http://schemas.microsoft.com/office/drawing/2014/main" id="{D2DDBC77-A4BA-CB62-49A4-0B6B489DB6FD}"/>
                  </a:ext>
                </a:extLst>
              </p14:cNvPr>
              <p14:cNvContentPartPr/>
              <p14:nvPr/>
            </p14:nvContentPartPr>
            <p14:xfrm>
              <a:off x="6762114" y="2041049"/>
              <a:ext cx="360" cy="307440"/>
            </p14:xfrm>
          </p:contentPart>
        </mc:Choice>
        <mc:Fallback xmlns="">
          <p:pic>
            <p:nvPicPr>
              <p:cNvPr id="8" name="Ink 7">
                <a:extLst>
                  <a:ext uri="{FF2B5EF4-FFF2-40B4-BE49-F238E27FC236}">
                    <a16:creationId xmlns:a16="http://schemas.microsoft.com/office/drawing/2014/main" id="{D2DDBC77-A4BA-CB62-49A4-0B6B489DB6FD}"/>
                  </a:ext>
                </a:extLst>
              </p:cNvPr>
              <p:cNvPicPr/>
              <p:nvPr/>
            </p:nvPicPr>
            <p:blipFill>
              <a:blip r:embed="rId12"/>
              <a:stretch>
                <a:fillRect/>
              </a:stretch>
            </p:blipFill>
            <p:spPr>
              <a:xfrm>
                <a:off x="6672114" y="1861409"/>
                <a:ext cx="180000" cy="667080"/>
              </a:xfrm>
              <a:prstGeom prst="rect">
                <a:avLst/>
              </a:prstGeom>
            </p:spPr>
          </p:pic>
        </mc:Fallback>
      </mc:AlternateContent>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D32DA-1042-ED58-6787-C44DCF8728D9}"/>
              </a:ext>
            </a:extLst>
          </p:cNvPr>
          <p:cNvSpPr>
            <a:spLocks noGrp="1"/>
          </p:cNvSpPr>
          <p:nvPr>
            <p:ph type="title"/>
          </p:nvPr>
        </p:nvSpPr>
        <p:spPr>
          <a:xfrm>
            <a:off x="1522413" y="290529"/>
            <a:ext cx="9143998" cy="1020762"/>
          </a:xfrm>
        </p:spPr>
        <p:txBody>
          <a:bodyPr anchor="b">
            <a:normAutofit/>
          </a:bodyPr>
          <a:lstStyle/>
          <a:p>
            <a:r>
              <a:rPr lang="en-GB" b="1" dirty="0">
                <a:solidFill>
                  <a:srgbClr val="FF0000"/>
                </a:solidFill>
              </a:rPr>
              <a:t>Safety Warning </a:t>
            </a:r>
          </a:p>
        </p:txBody>
      </p:sp>
      <p:pic>
        <p:nvPicPr>
          <p:cNvPr id="1026" name="Picture 2" descr="Safety sign General warning | 300 * 264 mm image">
            <a:extLst>
              <a:ext uri="{FF2B5EF4-FFF2-40B4-BE49-F238E27FC236}">
                <a16:creationId xmlns:a16="http://schemas.microsoft.com/office/drawing/2014/main" id="{D21AF38D-ABCC-9E47-BB6A-3E96E5FBCD1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499966" y="2164432"/>
            <a:ext cx="4865822" cy="3892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8316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508102"/>
            <a:ext cx="9143998" cy="1020762"/>
          </a:xfrm>
        </p:spPr>
        <p:txBody>
          <a:bodyPr anchor="b">
            <a:normAutofit/>
          </a:bodyPr>
          <a:lstStyle/>
          <a:p>
            <a:r>
              <a:rPr lang="en-US" b="1" dirty="0">
                <a:solidFill>
                  <a:srgbClr val="FF0000"/>
                </a:solidFill>
              </a:rPr>
              <a:t>Learning Aim &amp; Objectives</a:t>
            </a:r>
          </a:p>
          <a:p>
            <a:endParaRPr lang="en-US" dirty="0"/>
          </a:p>
        </p:txBody>
      </p:sp>
      <p:sp>
        <p:nvSpPr>
          <p:cNvPr id="14" name="Content Placeholder 13"/>
          <p:cNvSpPr>
            <a:spLocks noGrp="1"/>
          </p:cNvSpPr>
          <p:nvPr>
            <p:ph sz="half" idx="1"/>
          </p:nvPr>
        </p:nvSpPr>
        <p:spPr>
          <a:xfrm>
            <a:off x="1522413" y="1905000"/>
            <a:ext cx="4419599" cy="4267200"/>
          </a:xfrm>
        </p:spPr>
        <p:txBody>
          <a:bodyPr vert="horz" lIns="91440" tIns="45720" rIns="91440" bIns="45720" rtlCol="0" anchor="t">
            <a:normAutofit/>
          </a:bodyPr>
          <a:lstStyle/>
          <a:p>
            <a:r>
              <a:rPr lang="en-US" dirty="0"/>
              <a:t>Outline what county lines are and how they operate.</a:t>
            </a:r>
          </a:p>
          <a:p>
            <a:r>
              <a:rPr lang="en-US" dirty="0"/>
              <a:t>Provide historical overview of how County lines started.</a:t>
            </a:r>
          </a:p>
          <a:p>
            <a:r>
              <a:rPr lang="en-US" dirty="0"/>
              <a:t>Explain the impact of county lines upon children.</a:t>
            </a:r>
          </a:p>
          <a:p>
            <a:r>
              <a:rPr lang="en-US" dirty="0"/>
              <a:t>Identify the vulnerabilities. </a:t>
            </a:r>
          </a:p>
          <a:p>
            <a:r>
              <a:rPr lang="en-US" dirty="0"/>
              <a:t>Identify the signs of county lines activity .</a:t>
            </a:r>
          </a:p>
          <a:p>
            <a:endParaRPr lang="en-US" dirty="0"/>
          </a:p>
        </p:txBody>
      </p:sp>
      <p:pic>
        <p:nvPicPr>
          <p:cNvPr id="2" name="Picture 1" descr="A wooden letter tiles on a wood surface&#10;&#10;Description automatically generated">
            <a:extLst>
              <a:ext uri="{FF2B5EF4-FFF2-40B4-BE49-F238E27FC236}">
                <a16:creationId xmlns:a16="http://schemas.microsoft.com/office/drawing/2014/main" id="{4171F0EC-2E18-2592-7E13-D39A49485E2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671" r="22195"/>
          <a:stretch/>
        </p:blipFill>
        <p:spPr>
          <a:xfrm>
            <a:off x="6246815" y="1905000"/>
            <a:ext cx="4419598" cy="4267200"/>
          </a:xfrm>
          <a:prstGeom prst="rect">
            <a:avLst/>
          </a:prstGeom>
          <a:noFill/>
        </p:spPr>
      </p:pic>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4800" dirty="0"/>
            </a:br>
            <a:br>
              <a:rPr lang="en-US" sz="4800" dirty="0"/>
            </a:br>
            <a:r>
              <a:rPr lang="en-US" sz="4000" b="1" dirty="0">
                <a:solidFill>
                  <a:srgbClr val="FF0000"/>
                </a:solidFill>
              </a:rPr>
              <a:t>What is County Lines?</a:t>
            </a:r>
          </a:p>
          <a:p>
            <a:endParaRPr lang="en-US" dirty="0"/>
          </a:p>
        </p:txBody>
      </p:sp>
      <p:pic>
        <p:nvPicPr>
          <p:cNvPr id="9" name="Picture 8" descr="Stop The Abuse Free Stock Photo - Public Domain Pictures">
            <a:extLst>
              <a:ext uri="{FF2B5EF4-FFF2-40B4-BE49-F238E27FC236}">
                <a16:creationId xmlns:a16="http://schemas.microsoft.com/office/drawing/2014/main" id="{CAAECF34-EA77-5091-B070-0DC2B612794F}"/>
              </a:ext>
            </a:extLst>
          </p:cNvPr>
          <p:cNvPicPr>
            <a:picLocks noChangeAspect="1"/>
          </p:cNvPicPr>
          <p:nvPr/>
        </p:nvPicPr>
        <p:blipFill>
          <a:blip r:embed="rId2"/>
          <a:stretch>
            <a:fillRect/>
          </a:stretch>
        </p:blipFill>
        <p:spPr>
          <a:xfrm>
            <a:off x="2778378" y="2514600"/>
            <a:ext cx="6954288" cy="3340449"/>
          </a:xfrm>
          <a:prstGeom prst="rect">
            <a:avLst/>
          </a:prstGeom>
        </p:spPr>
      </p:pic>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rmAutofit/>
          </a:bodyPr>
          <a:lstStyle/>
          <a:p>
            <a:r>
              <a:rPr lang="en-US" b="1" dirty="0">
                <a:solidFill>
                  <a:srgbClr val="FF0000"/>
                </a:solidFill>
              </a:rPr>
              <a:t>Definition of county lines</a:t>
            </a:r>
          </a:p>
          <a:p>
            <a:endParaRPr lang="en-US" dirty="0"/>
          </a:p>
        </p:txBody>
      </p:sp>
      <p:sp>
        <p:nvSpPr>
          <p:cNvPr id="5" name="Content Placeholder 4"/>
          <p:cNvSpPr>
            <a:spLocks noGrp="1"/>
          </p:cNvSpPr>
          <p:nvPr>
            <p:ph sz="half" idx="1"/>
          </p:nvPr>
        </p:nvSpPr>
        <p:spPr>
          <a:xfrm>
            <a:off x="1522413" y="1905000"/>
            <a:ext cx="4419599" cy="4267200"/>
          </a:xfrm>
        </p:spPr>
        <p:txBody>
          <a:bodyPr vert="horz" lIns="91440" tIns="45720" rIns="91440" bIns="45720" rtlCol="0" anchor="t">
            <a:normAutofit/>
          </a:bodyPr>
          <a:lstStyle/>
          <a:p>
            <a:r>
              <a:rPr lang="en-US" dirty="0"/>
              <a:t>County lines is a form of criminal exploitation in which criminals groom and manipulate children into drug dealing. (Thurrock Council, 2020).</a:t>
            </a:r>
          </a:p>
          <a:p>
            <a:r>
              <a:rPr lang="en-US" dirty="0"/>
              <a:t>The 'lines' refer to mobile phones that are used to control a young person who is delivering drugs. (Thurrock Council, 2020).</a:t>
            </a:r>
          </a:p>
          <a:p>
            <a:endParaRPr lang="en-US" dirty="0"/>
          </a:p>
          <a:p>
            <a:endParaRPr lang="en-US" dirty="0"/>
          </a:p>
        </p:txBody>
      </p:sp>
      <p:pic>
        <p:nvPicPr>
          <p:cNvPr id="22" name="Content Placeholder 21" descr="A person&amp;#39;s hands over a bottle of pills&#10;&#10;Description automatically generated">
            <a:extLst>
              <a:ext uri="{FF2B5EF4-FFF2-40B4-BE49-F238E27FC236}">
                <a16:creationId xmlns:a16="http://schemas.microsoft.com/office/drawing/2014/main" id="{54FDF80B-BE77-E7E9-7645-EFB7AB2F085F}"/>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19571" r="22169" b="-2"/>
          <a:stretch/>
        </p:blipFill>
        <p:spPr>
          <a:xfrm>
            <a:off x="6246815" y="1905000"/>
            <a:ext cx="4419598" cy="4267200"/>
          </a:xfrm>
          <a:noFill/>
        </p:spPr>
      </p:pic>
      <p:sp>
        <p:nvSpPr>
          <p:cNvPr id="23" name="TextBox 22">
            <a:extLst>
              <a:ext uri="{FF2B5EF4-FFF2-40B4-BE49-F238E27FC236}">
                <a16:creationId xmlns:a16="http://schemas.microsoft.com/office/drawing/2014/main" id="{687BF1E9-AF41-E234-8D9A-EEF273E20BA7}"/>
              </a:ext>
            </a:extLst>
          </p:cNvPr>
          <p:cNvSpPr txBox="1"/>
          <p:nvPr/>
        </p:nvSpPr>
        <p:spPr>
          <a:xfrm>
            <a:off x="8426697" y="5972145"/>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2373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C7B50-0F90-DFB6-CC01-E248934D443E}"/>
              </a:ext>
            </a:extLst>
          </p:cNvPr>
          <p:cNvSpPr>
            <a:spLocks noGrp="1"/>
          </p:cNvSpPr>
          <p:nvPr>
            <p:ph type="title"/>
          </p:nvPr>
        </p:nvSpPr>
        <p:spPr/>
        <p:txBody>
          <a:bodyPr/>
          <a:lstStyle/>
          <a:p>
            <a:r>
              <a:rPr lang="en-GB" b="1" dirty="0">
                <a:solidFill>
                  <a:srgbClr val="FF0000"/>
                </a:solidFill>
              </a:rPr>
              <a:t>History</a:t>
            </a:r>
          </a:p>
        </p:txBody>
      </p:sp>
      <p:sp>
        <p:nvSpPr>
          <p:cNvPr id="3" name="Content Placeholder 2">
            <a:extLst>
              <a:ext uri="{FF2B5EF4-FFF2-40B4-BE49-F238E27FC236}">
                <a16:creationId xmlns:a16="http://schemas.microsoft.com/office/drawing/2014/main" id="{B3BD518B-1743-E640-5D4A-C3E009470D51}"/>
              </a:ext>
            </a:extLst>
          </p:cNvPr>
          <p:cNvSpPr>
            <a:spLocks noGrp="1"/>
          </p:cNvSpPr>
          <p:nvPr>
            <p:ph sz="half" idx="1"/>
          </p:nvPr>
        </p:nvSpPr>
        <p:spPr>
          <a:xfrm>
            <a:off x="1522413" y="1905000"/>
            <a:ext cx="10024319" cy="4267200"/>
          </a:xfrm>
        </p:spPr>
        <p:txBody>
          <a:bodyPr>
            <a:normAutofit/>
          </a:bodyPr>
          <a:lstStyle/>
          <a:p>
            <a:r>
              <a:rPr lang="en-GB" sz="2000" dirty="0">
                <a:latin typeface="+mj-lt"/>
              </a:rPr>
              <a:t>Since the 1990s, the phenomenon has been referred to as "going to country."(White, 2021).</a:t>
            </a:r>
          </a:p>
          <a:p>
            <a:r>
              <a:rPr lang="en-GB" sz="2000" dirty="0">
                <a:latin typeface="+mj-lt"/>
              </a:rPr>
              <a:t>In the early 21st century, street gang-run illegal drug markets were primarily concentrated in affected neighbourhoods or transport hubs. However, factors since 2010 have led to a shift in drug dealing. (Pitts, 2021)</a:t>
            </a:r>
          </a:p>
          <a:p>
            <a:r>
              <a:rPr lang="en-GB" sz="2000" dirty="0">
                <a:effectLst/>
                <a:latin typeface="+mj-lt"/>
                <a:ea typeface="Calibri" panose="020F0502020204030204" pitchFamily="34" charset="0"/>
                <a:cs typeface="Times New Roman" panose="02020603050405020304" pitchFamily="18" charset="0"/>
              </a:rPr>
              <a:t>Austerity policies have led to a significant increase in children in inner city areas' poorest areas, leading to a decline in legitimate poverty escape routes (Harding, 2020).</a:t>
            </a:r>
            <a:endParaRPr lang="en-GB" sz="2000" dirty="0">
              <a:latin typeface="+mj-lt"/>
            </a:endParaRPr>
          </a:p>
        </p:txBody>
      </p:sp>
    </p:spTree>
    <p:extLst>
      <p:ext uri="{BB962C8B-B14F-4D97-AF65-F5344CB8AC3E}">
        <p14:creationId xmlns:p14="http://schemas.microsoft.com/office/powerpoint/2010/main" val="385640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406A0-EB4C-4206-BCB1-524C5F304740}"/>
              </a:ext>
            </a:extLst>
          </p:cNvPr>
          <p:cNvSpPr>
            <a:spLocks noGrp="1"/>
          </p:cNvSpPr>
          <p:nvPr>
            <p:ph type="title"/>
          </p:nvPr>
        </p:nvSpPr>
        <p:spPr/>
        <p:txBody>
          <a:bodyPr/>
          <a:lstStyle/>
          <a:p>
            <a:r>
              <a:rPr lang="en-GB" b="1" dirty="0">
                <a:solidFill>
                  <a:srgbClr val="FF0000"/>
                </a:solidFill>
              </a:rPr>
              <a:t>Methods of Exploitation</a:t>
            </a:r>
          </a:p>
        </p:txBody>
      </p:sp>
      <p:sp>
        <p:nvSpPr>
          <p:cNvPr id="3" name="Content Placeholder 2">
            <a:extLst>
              <a:ext uri="{FF2B5EF4-FFF2-40B4-BE49-F238E27FC236}">
                <a16:creationId xmlns:a16="http://schemas.microsoft.com/office/drawing/2014/main" id="{FFD060A1-8B6A-32E3-89BA-58173C9FF248}"/>
              </a:ext>
            </a:extLst>
          </p:cNvPr>
          <p:cNvSpPr>
            <a:spLocks noGrp="1"/>
          </p:cNvSpPr>
          <p:nvPr>
            <p:ph sz="half" idx="1"/>
          </p:nvPr>
        </p:nvSpPr>
        <p:spPr>
          <a:xfrm>
            <a:off x="1522413" y="1905000"/>
            <a:ext cx="9216923" cy="4267200"/>
          </a:xfrm>
        </p:spPr>
        <p:txBody>
          <a:bodyPr>
            <a:normAutofit fontScale="85000" lnSpcReduction="10000"/>
          </a:bodyPr>
          <a:lstStyle/>
          <a:p>
            <a:r>
              <a:rPr lang="en-GB" dirty="0"/>
              <a:t>The techniques range from internet blackmail to being contacted near school gates to chicken shop grooming. (National Crime Agency, 2019).</a:t>
            </a:r>
          </a:p>
          <a:p>
            <a:r>
              <a:rPr lang="en-GB" dirty="0"/>
              <a:t> Initially, children, known as 'Youngers', may receive money, phones, or expensive trainers, but are required to repay this by working for the County Lines gang. (National Crime Agency, 2019).</a:t>
            </a:r>
          </a:p>
          <a:p>
            <a:r>
              <a:rPr lang="en-GB" dirty="0"/>
              <a:t>The 'Elders' arrange for drug robberies, causing indebted individuals to face violence or retribution. The 'Youngers' deliver drugs, risking arrest, assault, or robbery by customers or rival gangs.(</a:t>
            </a:r>
            <a:r>
              <a:rPr lang="en-GB" dirty="0" err="1"/>
              <a:t>Andell</a:t>
            </a:r>
            <a:r>
              <a:rPr lang="en-GB" dirty="0"/>
              <a:t> and Pitts, 2018; Harding, 2020).</a:t>
            </a:r>
          </a:p>
          <a:p>
            <a:r>
              <a:rPr lang="en-GB" dirty="0"/>
              <a:t>Most youths aged 15-17 are recruited, but children as young as 11 have been safeguarded. (Ofsted et al, 2018).</a:t>
            </a:r>
          </a:p>
          <a:p>
            <a:r>
              <a:rPr lang="en-GB" dirty="0"/>
              <a:t> Men are exploiting vulnerable girls and women by creating the impression of a romantic relationship before subjecting them to sexual exploitation. (Ofsted et al, 2018).</a:t>
            </a:r>
          </a:p>
        </p:txBody>
      </p:sp>
    </p:spTree>
    <p:extLst>
      <p:ext uri="{BB962C8B-B14F-4D97-AF65-F5344CB8AC3E}">
        <p14:creationId xmlns:p14="http://schemas.microsoft.com/office/powerpoint/2010/main" val="4246900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8E429-C961-60A6-5E59-2E7BB1881983}"/>
              </a:ext>
            </a:extLst>
          </p:cNvPr>
          <p:cNvSpPr>
            <a:spLocks noGrp="1"/>
          </p:cNvSpPr>
          <p:nvPr>
            <p:ph type="title"/>
          </p:nvPr>
        </p:nvSpPr>
        <p:spPr/>
        <p:txBody>
          <a:bodyPr/>
          <a:lstStyle/>
          <a:p>
            <a:r>
              <a:rPr lang="en-GB" b="1" dirty="0">
                <a:solidFill>
                  <a:srgbClr val="FF0000"/>
                </a:solidFill>
              </a:rPr>
              <a:t>The Scale of the Problem</a:t>
            </a:r>
          </a:p>
        </p:txBody>
      </p:sp>
      <p:sp>
        <p:nvSpPr>
          <p:cNvPr id="3" name="Content Placeholder 2">
            <a:extLst>
              <a:ext uri="{FF2B5EF4-FFF2-40B4-BE49-F238E27FC236}">
                <a16:creationId xmlns:a16="http://schemas.microsoft.com/office/drawing/2014/main" id="{46A15642-288D-777A-9802-DFA245C650B9}"/>
              </a:ext>
            </a:extLst>
          </p:cNvPr>
          <p:cNvSpPr>
            <a:spLocks noGrp="1"/>
          </p:cNvSpPr>
          <p:nvPr>
            <p:ph idx="1"/>
          </p:nvPr>
        </p:nvSpPr>
        <p:spPr/>
        <p:txBody>
          <a:bodyPr>
            <a:normAutofit/>
          </a:bodyPr>
          <a:lstStyle/>
          <a:p>
            <a:r>
              <a:rPr lang="en-GB" sz="2000" dirty="0"/>
              <a:t>The National Crime Agency reports a £500m industry linked to murder and sexual exploitation, with phone numbers linked to 1,000 branded networks, each capable of making £800,000 annually (Grierson, 2019). </a:t>
            </a:r>
          </a:p>
          <a:p>
            <a:r>
              <a:rPr lang="en-GB" sz="2000" dirty="0"/>
              <a:t>Since 2019, 88% of England and Wales police forces have faced a County Lines problem, leading to 3,588 closures, 10,209 arrests, and 5,727 referrals for safeguarding (Safer Schools, 2023).</a:t>
            </a:r>
          </a:p>
          <a:p>
            <a:r>
              <a:rPr lang="en-GB" sz="2000" dirty="0"/>
              <a:t>Approximately 60,000 children and young people are involved in gangs or have a sibling who is, and 300,000 children may know a gang member (Safer Schools, 2023).</a:t>
            </a:r>
          </a:p>
          <a:p>
            <a:endParaRPr lang="en-GB" sz="2000" dirty="0">
              <a:solidFill>
                <a:schemeClr val="accent2">
                  <a:lumMod val="75000"/>
                </a:schemeClr>
              </a:solidFill>
            </a:endParaRPr>
          </a:p>
        </p:txBody>
      </p:sp>
    </p:spTree>
    <p:extLst>
      <p:ext uri="{BB962C8B-B14F-4D97-AF65-F5344CB8AC3E}">
        <p14:creationId xmlns:p14="http://schemas.microsoft.com/office/powerpoint/2010/main" val="2073764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85CDF-7365-6A2F-670F-E9905C5F6A54}"/>
              </a:ext>
            </a:extLst>
          </p:cNvPr>
          <p:cNvSpPr>
            <a:spLocks noGrp="1"/>
          </p:cNvSpPr>
          <p:nvPr>
            <p:ph type="title"/>
          </p:nvPr>
        </p:nvSpPr>
        <p:spPr/>
        <p:txBody>
          <a:bodyPr/>
          <a:lstStyle/>
          <a:p>
            <a:r>
              <a:rPr lang="en-US" b="1" dirty="0">
                <a:solidFill>
                  <a:srgbClr val="FF0000"/>
                </a:solidFill>
              </a:rPr>
              <a:t>Group Activity</a:t>
            </a:r>
          </a:p>
        </p:txBody>
      </p:sp>
      <p:sp>
        <p:nvSpPr>
          <p:cNvPr id="3" name="Content Placeholder 2">
            <a:extLst>
              <a:ext uri="{FF2B5EF4-FFF2-40B4-BE49-F238E27FC236}">
                <a16:creationId xmlns:a16="http://schemas.microsoft.com/office/drawing/2014/main" id="{DAAEB249-B17A-7671-4231-3382D80813A9}"/>
              </a:ext>
            </a:extLst>
          </p:cNvPr>
          <p:cNvSpPr>
            <a:spLocks noGrp="1"/>
          </p:cNvSpPr>
          <p:nvPr>
            <p:ph sz="half" idx="1"/>
          </p:nvPr>
        </p:nvSpPr>
        <p:spPr>
          <a:xfrm>
            <a:off x="486383" y="2590800"/>
            <a:ext cx="4207822" cy="4267200"/>
          </a:xfrm>
        </p:spPr>
        <p:txBody>
          <a:bodyPr vert="horz" lIns="91440" tIns="45720" rIns="91440" bIns="45720" rtlCol="0" anchor="t">
            <a:noAutofit/>
          </a:bodyPr>
          <a:lstStyle/>
          <a:p>
            <a:r>
              <a:rPr lang="en-US" sz="1800" dirty="0">
                <a:latin typeface="+mj-lt"/>
              </a:rPr>
              <a:t>A. Clean skin</a:t>
            </a:r>
          </a:p>
          <a:p>
            <a:r>
              <a:rPr lang="en-US" sz="1800" dirty="0">
                <a:latin typeface="+mj-lt"/>
              </a:rPr>
              <a:t>B. Going country</a:t>
            </a:r>
          </a:p>
          <a:p>
            <a:r>
              <a:rPr lang="en-US" sz="1800" dirty="0">
                <a:latin typeface="+mj-lt"/>
              </a:rPr>
              <a:t>C. Trapping</a:t>
            </a:r>
          </a:p>
          <a:p>
            <a:r>
              <a:rPr lang="en-US" sz="1800" dirty="0">
                <a:latin typeface="+mj-lt"/>
              </a:rPr>
              <a:t>D. Trap house</a:t>
            </a:r>
          </a:p>
          <a:p>
            <a:r>
              <a:rPr lang="en-US" sz="1800" dirty="0">
                <a:latin typeface="+mj-lt"/>
              </a:rPr>
              <a:t>E. Trap line</a:t>
            </a:r>
          </a:p>
          <a:p>
            <a:endParaRPr lang="en-US" sz="2800" dirty="0"/>
          </a:p>
        </p:txBody>
      </p:sp>
      <p:pic>
        <p:nvPicPr>
          <p:cNvPr id="6" name="Picture 5" descr="Clipart - Checkered Chromatic Question Mark">
            <a:extLst>
              <a:ext uri="{FF2B5EF4-FFF2-40B4-BE49-F238E27FC236}">
                <a16:creationId xmlns:a16="http://schemas.microsoft.com/office/drawing/2014/main" id="{CED22441-05AE-A403-A426-AD0826077413}"/>
              </a:ext>
            </a:extLst>
          </p:cNvPr>
          <p:cNvPicPr>
            <a:picLocks noChangeAspect="1"/>
          </p:cNvPicPr>
          <p:nvPr/>
        </p:nvPicPr>
        <p:blipFill>
          <a:blip r:embed="rId2"/>
          <a:stretch>
            <a:fillRect/>
          </a:stretch>
        </p:blipFill>
        <p:spPr>
          <a:xfrm>
            <a:off x="10044535" y="160057"/>
            <a:ext cx="1844148" cy="1235996"/>
          </a:xfrm>
          <a:prstGeom prst="rect">
            <a:avLst/>
          </a:prstGeom>
        </p:spPr>
      </p:pic>
      <p:sp>
        <p:nvSpPr>
          <p:cNvPr id="7" name="TextBox 6">
            <a:extLst>
              <a:ext uri="{FF2B5EF4-FFF2-40B4-BE49-F238E27FC236}">
                <a16:creationId xmlns:a16="http://schemas.microsoft.com/office/drawing/2014/main" id="{6F0551CF-6812-7756-9605-DF555A6C5C54}"/>
              </a:ext>
            </a:extLst>
          </p:cNvPr>
          <p:cNvSpPr txBox="1"/>
          <p:nvPr/>
        </p:nvSpPr>
        <p:spPr>
          <a:xfrm>
            <a:off x="4791482" y="1883898"/>
            <a:ext cx="6094378" cy="4555093"/>
          </a:xfrm>
          <a:prstGeom prst="rect">
            <a:avLst/>
          </a:prstGeom>
          <a:noFill/>
        </p:spPr>
        <p:txBody>
          <a:bodyPr wrap="square">
            <a:spAutoFit/>
          </a:bodyPr>
          <a:lstStyle/>
          <a:p>
            <a:r>
              <a:rPr lang="en-US" sz="1600" dirty="0">
                <a:latin typeface="+mj-lt"/>
              </a:rPr>
              <a:t>1. This is the most popular term that describes county lines activity. It can also mean the act of travelling to another city/town to deliver drugs or money.</a:t>
            </a:r>
          </a:p>
          <a:p>
            <a:endParaRPr lang="en-US" sz="1600" dirty="0">
              <a:latin typeface="+mj-lt"/>
            </a:endParaRPr>
          </a:p>
          <a:p>
            <a:r>
              <a:rPr lang="en-US" sz="1600" dirty="0">
                <a:latin typeface="+mj-lt"/>
              </a:rPr>
              <a:t>2. Someone unknown to the Police or social services.</a:t>
            </a:r>
          </a:p>
          <a:p>
            <a:endParaRPr lang="en-US" sz="1600" dirty="0">
              <a:latin typeface="+mj-lt"/>
            </a:endParaRPr>
          </a:p>
          <a:p>
            <a:r>
              <a:rPr lang="en-US" sz="1600" dirty="0">
                <a:latin typeface="+mj-lt"/>
              </a:rPr>
              <a:t>3. A building used as a base from where drugs are sold or sometimes manufactured. These houses usually are occupied by adult drug users but sometimes young people are forced to stay in trap houses too. </a:t>
            </a:r>
          </a:p>
          <a:p>
            <a:endParaRPr lang="en-US" sz="1600" dirty="0">
              <a:latin typeface="+mj-lt"/>
            </a:endParaRPr>
          </a:p>
          <a:p>
            <a:r>
              <a:rPr lang="en-US" sz="1600" dirty="0">
                <a:latin typeface="+mj-lt"/>
              </a:rPr>
              <a:t>4. The act of selling drugs. Trapping can refer to the act of moving drugs from one town to another or the act of selling drugs in one. </a:t>
            </a:r>
          </a:p>
          <a:p>
            <a:endParaRPr lang="en-US" sz="1600" dirty="0">
              <a:latin typeface="+mj-lt"/>
            </a:endParaRPr>
          </a:p>
          <a:p>
            <a:r>
              <a:rPr lang="en-US" sz="1600" dirty="0">
                <a:latin typeface="+mj-lt"/>
              </a:rPr>
              <a:t>5. When someone owns a mobile phone specifically for the purpose of running </a:t>
            </a:r>
            <a:r>
              <a:rPr lang="en-US" dirty="0">
                <a:latin typeface="+mj-lt"/>
              </a:rPr>
              <a:t>and selling drugs.</a:t>
            </a:r>
          </a:p>
        </p:txBody>
      </p:sp>
    </p:spTree>
    <p:extLst>
      <p:ext uri="{BB962C8B-B14F-4D97-AF65-F5344CB8AC3E}">
        <p14:creationId xmlns:p14="http://schemas.microsoft.com/office/powerpoint/2010/main" val="3191018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9103" y="297855"/>
            <a:ext cx="9143998" cy="1020762"/>
          </a:xfrm>
        </p:spPr>
        <p:txBody>
          <a:bodyPr vert="horz" lIns="91440" tIns="45720" rIns="91440" bIns="45720" rtlCol="0" anchor="b">
            <a:normAutofit/>
          </a:bodyPr>
          <a:lstStyle/>
          <a:p>
            <a:r>
              <a:rPr lang="en-US" b="1" dirty="0">
                <a:solidFill>
                  <a:srgbClr val="FF0000"/>
                </a:solidFill>
              </a:rPr>
              <a:t>How County Lines Operates</a:t>
            </a:r>
          </a:p>
          <a:p>
            <a:endParaRPr lang="en-US" dirty="0"/>
          </a:p>
        </p:txBody>
      </p:sp>
      <p:pic>
        <p:nvPicPr>
          <p:cNvPr id="21" name="Picture 20" descr="A map of england with lines and cities&#10;&#10;Description automatically generated">
            <a:extLst>
              <a:ext uri="{FF2B5EF4-FFF2-40B4-BE49-F238E27FC236}">
                <a16:creationId xmlns:a16="http://schemas.microsoft.com/office/drawing/2014/main" id="{12033309-409B-DA99-DDCC-261AEF071197}"/>
              </a:ext>
            </a:extLst>
          </p:cNvPr>
          <p:cNvPicPr>
            <a:picLocks noChangeAspect="1"/>
          </p:cNvPicPr>
          <p:nvPr/>
        </p:nvPicPr>
        <p:blipFill>
          <a:blip r:embed="rId2"/>
          <a:stretch>
            <a:fillRect/>
          </a:stretch>
        </p:blipFill>
        <p:spPr>
          <a:xfrm>
            <a:off x="7623707" y="1795901"/>
            <a:ext cx="4419599" cy="4253863"/>
          </a:xfrm>
          <a:prstGeom prst="rect">
            <a:avLst/>
          </a:prstGeom>
          <a:noFill/>
        </p:spPr>
      </p:pic>
      <p:sp>
        <p:nvSpPr>
          <p:cNvPr id="20" name="Content Placeholder 19">
            <a:extLst>
              <a:ext uri="{FF2B5EF4-FFF2-40B4-BE49-F238E27FC236}">
                <a16:creationId xmlns:a16="http://schemas.microsoft.com/office/drawing/2014/main" id="{1E6EEE4A-F3A2-4F32-5CFD-192249B84BDB}"/>
              </a:ext>
            </a:extLst>
          </p:cNvPr>
          <p:cNvSpPr>
            <a:spLocks noGrp="1"/>
          </p:cNvSpPr>
          <p:nvPr>
            <p:ph sz="half" idx="2"/>
          </p:nvPr>
        </p:nvSpPr>
        <p:spPr>
          <a:xfrm>
            <a:off x="235736" y="1905000"/>
            <a:ext cx="7452915" cy="4267200"/>
          </a:xfrm>
        </p:spPr>
        <p:txBody>
          <a:bodyPr vert="horz" lIns="91440" tIns="45720" rIns="91440" bIns="45720" rtlCol="0" anchor="t">
            <a:noAutofit/>
          </a:bodyPr>
          <a:lstStyle/>
          <a:p>
            <a:r>
              <a:rPr lang="en-US" dirty="0">
                <a:latin typeface="+mj-lt"/>
              </a:rPr>
              <a:t>County lines use dedicated mobile phone lines or other form of “deal line”. </a:t>
            </a:r>
          </a:p>
          <a:p>
            <a:r>
              <a:rPr lang="en-US" dirty="0">
                <a:latin typeface="+mj-lt"/>
              </a:rPr>
              <a:t>They are likely to exploit children and vulnerable adults to move (and store) the drugs and money.</a:t>
            </a:r>
          </a:p>
          <a:p>
            <a:r>
              <a:rPr lang="en-US" dirty="0">
                <a:latin typeface="+mj-lt"/>
              </a:rPr>
              <a:t>Use  threats , intimidation, violence (including sexual violence) and weapons.</a:t>
            </a:r>
          </a:p>
          <a:p>
            <a:endParaRPr lang="en-US" dirty="0"/>
          </a:p>
        </p:txBody>
      </p:sp>
    </p:spTree>
    <p:extLst>
      <p:ext uri="{BB962C8B-B14F-4D97-AF65-F5344CB8AC3E}">
        <p14:creationId xmlns:p14="http://schemas.microsoft.com/office/powerpoint/2010/main" val="198955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D9666-2F95-C73C-B465-07D075996533}"/>
              </a:ext>
            </a:extLst>
          </p:cNvPr>
          <p:cNvSpPr>
            <a:spLocks noGrp="1"/>
          </p:cNvSpPr>
          <p:nvPr>
            <p:ph type="title"/>
          </p:nvPr>
        </p:nvSpPr>
        <p:spPr>
          <a:xfrm>
            <a:off x="1522414" y="274638"/>
            <a:ext cx="9143998" cy="1020762"/>
          </a:xfrm>
        </p:spPr>
        <p:txBody>
          <a:bodyPr vert="horz" lIns="91440" tIns="45720" rIns="91440" bIns="45720" rtlCol="0" anchor="b">
            <a:noAutofit/>
          </a:bodyPr>
          <a:lstStyle/>
          <a:p>
            <a:r>
              <a:rPr lang="en-US" sz="5400" b="1" dirty="0">
                <a:solidFill>
                  <a:srgbClr val="FF0000"/>
                </a:solidFill>
              </a:rPr>
              <a:t>‘Cuckooing</a:t>
            </a:r>
            <a:r>
              <a:rPr lang="en-US" sz="5400" dirty="0">
                <a:solidFill>
                  <a:srgbClr val="FF0000"/>
                </a:solidFill>
              </a:rPr>
              <a:t>’</a:t>
            </a:r>
          </a:p>
        </p:txBody>
      </p:sp>
      <p:pic>
        <p:nvPicPr>
          <p:cNvPr id="5" name="Picture 4" descr="Gambar : orang, Perkotaan, duduk, anak, Candi, kalah, foto, gambar ...">
            <a:extLst>
              <a:ext uri="{FF2B5EF4-FFF2-40B4-BE49-F238E27FC236}">
                <a16:creationId xmlns:a16="http://schemas.microsoft.com/office/drawing/2014/main" id="{B4B1E548-FD89-DA12-126E-988A0A271F9B}"/>
              </a:ext>
            </a:extLst>
          </p:cNvPr>
          <p:cNvPicPr>
            <a:picLocks noChangeAspect="1"/>
          </p:cNvPicPr>
          <p:nvPr/>
        </p:nvPicPr>
        <p:blipFill rotWithShape="1">
          <a:blip r:embed="rId2"/>
          <a:srcRect l="14521" r="16604" b="-1"/>
          <a:stretch/>
        </p:blipFill>
        <p:spPr>
          <a:xfrm>
            <a:off x="1522413" y="1905000"/>
            <a:ext cx="4419599" cy="4267200"/>
          </a:xfrm>
          <a:prstGeom prst="rect">
            <a:avLst/>
          </a:prstGeom>
          <a:noFill/>
        </p:spPr>
      </p:pic>
      <p:sp>
        <p:nvSpPr>
          <p:cNvPr id="3" name="Content Placeholder 2">
            <a:extLst>
              <a:ext uri="{FF2B5EF4-FFF2-40B4-BE49-F238E27FC236}">
                <a16:creationId xmlns:a16="http://schemas.microsoft.com/office/drawing/2014/main" id="{595418A5-99EB-06A2-9EA6-48E911AA739F}"/>
              </a:ext>
            </a:extLst>
          </p:cNvPr>
          <p:cNvSpPr>
            <a:spLocks noGrp="1"/>
          </p:cNvSpPr>
          <p:nvPr>
            <p:ph sz="half" idx="2"/>
          </p:nvPr>
        </p:nvSpPr>
        <p:spPr>
          <a:xfrm>
            <a:off x="6246815" y="1905000"/>
            <a:ext cx="5703275" cy="4267200"/>
          </a:xfrm>
        </p:spPr>
        <p:txBody>
          <a:bodyPr vert="horz" lIns="91440" tIns="45720" rIns="91440" bIns="45720" rtlCol="0" anchor="t">
            <a:noAutofit/>
          </a:bodyPr>
          <a:lstStyle/>
          <a:p>
            <a:r>
              <a:rPr lang="en-US" sz="2000" dirty="0">
                <a:latin typeface="+mj-lt"/>
              </a:rPr>
              <a:t>This is a term used to describe activity which often accompanies ‘County Lines’ offending. </a:t>
            </a:r>
          </a:p>
          <a:p>
            <a:r>
              <a:rPr lang="en-US" sz="2000" dirty="0">
                <a:latin typeface="+mj-lt"/>
              </a:rPr>
              <a:t>It involves a local property, generally occupied by a vulnerable person, being taken over by county Lines offenders and being used as a base for their activities. The use of the property is usually secured by force or coercion. (Thurrock Council, 2020).</a:t>
            </a:r>
          </a:p>
          <a:p>
            <a:endParaRPr lang="en-US" sz="2200" dirty="0"/>
          </a:p>
        </p:txBody>
      </p:sp>
    </p:spTree>
    <p:extLst>
      <p:ext uri="{BB962C8B-B14F-4D97-AF65-F5344CB8AC3E}">
        <p14:creationId xmlns:p14="http://schemas.microsoft.com/office/powerpoint/2010/main" val="3923770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B15D771-46E2-3F0A-9E88-F87CF4573DAD}"/>
              </a:ext>
            </a:extLst>
          </p:cNvPr>
          <p:cNvSpPr txBox="1"/>
          <p:nvPr/>
        </p:nvSpPr>
        <p:spPr>
          <a:xfrm>
            <a:off x="4652287" y="2505032"/>
            <a:ext cx="6094378" cy="584775"/>
          </a:xfrm>
          <a:prstGeom prst="rect">
            <a:avLst/>
          </a:prstGeom>
          <a:noFill/>
        </p:spPr>
        <p:txBody>
          <a:bodyPr wrap="square">
            <a:spAutoFit/>
          </a:bodyPr>
          <a:lstStyle/>
          <a:p>
            <a:r>
              <a:rPr lang="en-GB" sz="3200" b="1" dirty="0">
                <a:solidFill>
                  <a:srgbClr val="FF0000"/>
                </a:solidFill>
                <a:latin typeface="+mj-lt"/>
                <a:hlinkClick r:id="rId2">
                  <a:extLst>
                    <a:ext uri="{A12FA001-AC4F-418D-AE19-62706E023703}">
                      <ahyp:hlinkClr xmlns:ahyp="http://schemas.microsoft.com/office/drawing/2018/hyperlinkcolor" val="tx"/>
                    </a:ext>
                  </a:extLst>
                </a:hlinkClick>
              </a:rPr>
              <a:t>County Lines</a:t>
            </a:r>
            <a:endParaRPr lang="en-GB" sz="3200" b="1" dirty="0">
              <a:solidFill>
                <a:srgbClr val="FF0000"/>
              </a:solidFill>
              <a:latin typeface="+mj-lt"/>
            </a:endParaRPr>
          </a:p>
        </p:txBody>
      </p:sp>
    </p:spTree>
    <p:extLst>
      <p:ext uri="{BB962C8B-B14F-4D97-AF65-F5344CB8AC3E}">
        <p14:creationId xmlns:p14="http://schemas.microsoft.com/office/powerpoint/2010/main" val="1870896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270164"/>
            <a:ext cx="9143998" cy="1020762"/>
          </a:xfrm>
        </p:spPr>
        <p:txBody>
          <a:bodyPr anchor="b">
            <a:normAutofit/>
          </a:bodyPr>
          <a:lstStyle/>
          <a:p>
            <a:r>
              <a:rPr lang="en-US" b="1" dirty="0">
                <a:solidFill>
                  <a:srgbClr val="FF0000"/>
                </a:solidFill>
              </a:rPr>
              <a:t>Signs and Indicators of County Lines</a:t>
            </a:r>
          </a:p>
          <a:p>
            <a:endParaRPr lang="en-US" dirty="0"/>
          </a:p>
        </p:txBody>
      </p:sp>
      <p:sp>
        <p:nvSpPr>
          <p:cNvPr id="6" name="Content Placeholder 5"/>
          <p:cNvSpPr>
            <a:spLocks noGrp="1"/>
          </p:cNvSpPr>
          <p:nvPr>
            <p:ph sz="half" idx="1"/>
          </p:nvPr>
        </p:nvSpPr>
        <p:spPr>
          <a:xfrm>
            <a:off x="1974823" y="1979570"/>
            <a:ext cx="8239177" cy="4878430"/>
          </a:xfrm>
        </p:spPr>
        <p:txBody>
          <a:bodyPr vert="horz" lIns="91440" tIns="45720" rIns="91440" bIns="45720" rtlCol="0" anchor="t">
            <a:noAutofit/>
          </a:bodyPr>
          <a:lstStyle/>
          <a:p>
            <a:pPr marL="0" indent="0">
              <a:buNone/>
            </a:pPr>
            <a:r>
              <a:rPr lang="en-US" sz="2000" dirty="0">
                <a:latin typeface="Arial"/>
                <a:cs typeface="Arial"/>
              </a:rPr>
              <a:t>• </a:t>
            </a:r>
            <a:r>
              <a:rPr lang="en-US" sz="1600" dirty="0">
                <a:latin typeface="+mj-lt"/>
                <a:cs typeface="Arial"/>
              </a:rPr>
              <a:t>Knowledge of family associations with crime and criminality. </a:t>
            </a:r>
          </a:p>
          <a:p>
            <a:pPr marL="0" indent="0">
              <a:buNone/>
            </a:pPr>
            <a:r>
              <a:rPr lang="en-US" sz="1600" dirty="0">
                <a:latin typeface="+mj-lt"/>
                <a:cs typeface="Arial"/>
              </a:rPr>
              <a:t>• Children who appear afraid or present with significant changes in </a:t>
            </a:r>
            <a:r>
              <a:rPr lang="en-US" sz="1600" dirty="0" err="1">
                <a:latin typeface="+mj-lt"/>
                <a:cs typeface="Arial"/>
              </a:rPr>
              <a:t>behaviour</a:t>
            </a:r>
            <a:r>
              <a:rPr lang="en-US" sz="1600" dirty="0">
                <a:latin typeface="+mj-lt"/>
                <a:cs typeface="Arial"/>
              </a:rPr>
              <a:t>. </a:t>
            </a:r>
          </a:p>
          <a:p>
            <a:pPr marL="0" indent="0">
              <a:buNone/>
            </a:pPr>
            <a:r>
              <a:rPr lang="en-US" sz="1600" dirty="0">
                <a:latin typeface="+mj-lt"/>
                <a:cs typeface="Arial"/>
              </a:rPr>
              <a:t>• </a:t>
            </a:r>
            <a:r>
              <a:rPr lang="en-GB" sz="1600" dirty="0">
                <a:latin typeface="+mj-lt"/>
                <a:cs typeface="Arial"/>
              </a:rPr>
              <a:t>Go missing – for hours and days at first, then for weeks and months at a time, and sometimes forever.</a:t>
            </a:r>
            <a:endParaRPr lang="en-US" sz="1600" dirty="0">
              <a:latin typeface="+mj-lt"/>
              <a:cs typeface="Arial"/>
            </a:endParaRPr>
          </a:p>
          <a:p>
            <a:pPr marL="0" indent="0">
              <a:buNone/>
            </a:pPr>
            <a:r>
              <a:rPr lang="en-US" sz="1600" dirty="0">
                <a:latin typeface="+mj-lt"/>
                <a:cs typeface="Arial"/>
              </a:rPr>
              <a:t>• Knowledge of family debt or significant changes in economic circumstances. </a:t>
            </a:r>
          </a:p>
          <a:p>
            <a:pPr marL="0" indent="0">
              <a:buNone/>
            </a:pPr>
            <a:r>
              <a:rPr lang="en-US" sz="1600" dirty="0">
                <a:latin typeface="+mj-lt"/>
                <a:cs typeface="Arial"/>
              </a:rPr>
              <a:t>• Family members suddenly acquire unusual amounts of wealth or money or high value items</a:t>
            </a:r>
          </a:p>
          <a:p>
            <a:pPr marL="0" indent="0">
              <a:buNone/>
            </a:pPr>
            <a:r>
              <a:rPr lang="en-US" sz="1600" dirty="0">
                <a:latin typeface="+mj-lt"/>
                <a:cs typeface="Arial"/>
              </a:rPr>
              <a:t>• Items such as weapons or drugs hidden in children’s belongings </a:t>
            </a:r>
          </a:p>
          <a:p>
            <a:pPr marL="0" indent="0">
              <a:buNone/>
            </a:pPr>
            <a:r>
              <a:rPr lang="en-US" sz="1600" dirty="0">
                <a:latin typeface="+mj-lt"/>
                <a:cs typeface="Arial"/>
              </a:rPr>
              <a:t>• Talk of violence or violent </a:t>
            </a:r>
            <a:r>
              <a:rPr lang="en-US" sz="1600" dirty="0" err="1">
                <a:latin typeface="+mj-lt"/>
                <a:cs typeface="Arial"/>
              </a:rPr>
              <a:t>behaviour</a:t>
            </a:r>
            <a:r>
              <a:rPr lang="en-US" sz="1600" dirty="0">
                <a:latin typeface="+mj-lt"/>
                <a:cs typeface="Arial"/>
              </a:rPr>
              <a:t> displayed </a:t>
            </a:r>
          </a:p>
          <a:p>
            <a:pPr marL="0" indent="0">
              <a:buNone/>
            </a:pPr>
            <a:r>
              <a:rPr lang="en-US" sz="1800" dirty="0">
                <a:latin typeface="+mj-lt"/>
                <a:cs typeface="Arial"/>
              </a:rPr>
              <a:t>• Family drug use or evidence of drug use in the child’s home(Children’s Society, 2019).</a:t>
            </a:r>
          </a:p>
          <a:p>
            <a:endParaRPr lang="en-US" sz="1500" dirty="0"/>
          </a:p>
        </p:txBody>
      </p:sp>
    </p:spTree>
    <p:extLst>
      <p:ext uri="{BB962C8B-B14F-4D97-AF65-F5344CB8AC3E}">
        <p14:creationId xmlns:p14="http://schemas.microsoft.com/office/powerpoint/2010/main" val="1797304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2BF1279-695B-D4BD-E596-4B99604D1A2B}"/>
              </a:ext>
            </a:extLst>
          </p:cNvPr>
          <p:cNvSpPr>
            <a:spLocks noGrp="1"/>
          </p:cNvSpPr>
          <p:nvPr>
            <p:ph type="title"/>
          </p:nvPr>
        </p:nvSpPr>
        <p:spPr>
          <a:xfrm>
            <a:off x="1522414" y="274638"/>
            <a:ext cx="9143998" cy="1020762"/>
          </a:xfrm>
        </p:spPr>
        <p:txBody>
          <a:bodyPr vert="horz" lIns="91440" tIns="45720" rIns="91440" bIns="45720" rtlCol="0" anchor="b">
            <a:normAutofit/>
          </a:bodyPr>
          <a:lstStyle/>
          <a:p>
            <a:r>
              <a:rPr lang="en-US" sz="3600" dirty="0">
                <a:solidFill>
                  <a:srgbClr val="FF0000"/>
                </a:solidFill>
              </a:rPr>
              <a:t>Vulnerabilities</a:t>
            </a:r>
          </a:p>
        </p:txBody>
      </p:sp>
      <p:pic>
        <p:nvPicPr>
          <p:cNvPr id="3" name="Picture 2" descr="A child with a hand over his face&#10;&#10;Description automatically generated">
            <a:extLst>
              <a:ext uri="{FF2B5EF4-FFF2-40B4-BE49-F238E27FC236}">
                <a16:creationId xmlns:a16="http://schemas.microsoft.com/office/drawing/2014/main" id="{C9AC1D10-FEDE-9777-DE4F-DC0C6B45BE0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73288" y="1905000"/>
            <a:ext cx="4117848" cy="4267200"/>
          </a:xfrm>
          <a:prstGeom prst="rect">
            <a:avLst/>
          </a:prstGeom>
          <a:noFill/>
        </p:spPr>
      </p:pic>
      <p:sp>
        <p:nvSpPr>
          <p:cNvPr id="2" name="TextBox 1">
            <a:extLst>
              <a:ext uri="{FF2B5EF4-FFF2-40B4-BE49-F238E27FC236}">
                <a16:creationId xmlns:a16="http://schemas.microsoft.com/office/drawing/2014/main" id="{A2F95FB4-212F-08CA-71D5-47C653542452}"/>
              </a:ext>
            </a:extLst>
          </p:cNvPr>
          <p:cNvSpPr txBox="1"/>
          <p:nvPr/>
        </p:nvSpPr>
        <p:spPr>
          <a:xfrm>
            <a:off x="6014531" y="1905000"/>
            <a:ext cx="6008912" cy="478063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buSzPct val="100000"/>
            </a:pPr>
            <a:r>
              <a:rPr lang="en-GB" sz="2000" dirty="0"/>
              <a:t>•</a:t>
            </a:r>
            <a:r>
              <a:rPr lang="en-GB" sz="2000" dirty="0">
                <a:latin typeface="+mj-lt"/>
              </a:rPr>
              <a:t>Lack of a safe/stable home environment</a:t>
            </a:r>
          </a:p>
          <a:p>
            <a:pPr>
              <a:lnSpc>
                <a:spcPct val="90000"/>
              </a:lnSpc>
              <a:spcAft>
                <a:spcPts val="600"/>
              </a:spcAft>
              <a:buSzPct val="100000"/>
            </a:pPr>
            <a:r>
              <a:rPr lang="en-GB" sz="2000" dirty="0">
                <a:latin typeface="+mj-lt"/>
              </a:rPr>
              <a:t>•Domestic violence</a:t>
            </a:r>
          </a:p>
          <a:p>
            <a:pPr>
              <a:lnSpc>
                <a:spcPct val="90000"/>
              </a:lnSpc>
              <a:spcAft>
                <a:spcPts val="600"/>
              </a:spcAft>
              <a:buSzPct val="100000"/>
            </a:pPr>
            <a:r>
              <a:rPr lang="en-GB" sz="2000" dirty="0">
                <a:latin typeface="+mj-lt"/>
              </a:rPr>
              <a:t>•Experiences of social isolation or social difficulties </a:t>
            </a:r>
          </a:p>
          <a:p>
            <a:pPr>
              <a:lnSpc>
                <a:spcPct val="90000"/>
              </a:lnSpc>
              <a:spcAft>
                <a:spcPts val="600"/>
              </a:spcAft>
              <a:buSzPct val="100000"/>
            </a:pPr>
            <a:r>
              <a:rPr lang="en-GB" sz="2000" dirty="0">
                <a:latin typeface="+mj-lt"/>
              </a:rPr>
              <a:t>•Economic vulnerability</a:t>
            </a:r>
          </a:p>
          <a:p>
            <a:pPr>
              <a:lnSpc>
                <a:spcPct val="90000"/>
              </a:lnSpc>
              <a:spcAft>
                <a:spcPts val="600"/>
              </a:spcAft>
              <a:buSzPct val="100000"/>
            </a:pPr>
            <a:r>
              <a:rPr lang="en-GB" sz="2000" dirty="0">
                <a:latin typeface="+mj-lt"/>
              </a:rPr>
              <a:t>•Homelessness or insecure accommodation status </a:t>
            </a:r>
          </a:p>
          <a:p>
            <a:pPr>
              <a:lnSpc>
                <a:spcPct val="90000"/>
              </a:lnSpc>
              <a:spcAft>
                <a:spcPts val="600"/>
              </a:spcAft>
              <a:buSzPct val="100000"/>
            </a:pPr>
            <a:r>
              <a:rPr lang="en-GB" sz="2000" dirty="0">
                <a:latin typeface="+mj-lt"/>
              </a:rPr>
              <a:t>•Being siblings or connections of those already involved in gangs </a:t>
            </a:r>
          </a:p>
          <a:p>
            <a:pPr>
              <a:lnSpc>
                <a:spcPct val="90000"/>
              </a:lnSpc>
              <a:spcAft>
                <a:spcPts val="600"/>
              </a:spcAft>
              <a:buSzPct val="100000"/>
            </a:pPr>
            <a:r>
              <a:rPr lang="en-GB" sz="2000" dirty="0">
                <a:latin typeface="+mj-lt"/>
              </a:rPr>
              <a:t>•Physical or learning disability </a:t>
            </a:r>
          </a:p>
          <a:p>
            <a:pPr>
              <a:lnSpc>
                <a:spcPct val="90000"/>
              </a:lnSpc>
              <a:spcAft>
                <a:spcPts val="600"/>
              </a:spcAft>
              <a:buSzPct val="100000"/>
            </a:pPr>
            <a:r>
              <a:rPr lang="en-GB" sz="2000" dirty="0">
                <a:latin typeface="+mj-lt"/>
              </a:rPr>
              <a:t>•Mental health or substance misuse issues</a:t>
            </a:r>
          </a:p>
          <a:p>
            <a:pPr>
              <a:lnSpc>
                <a:spcPct val="90000"/>
              </a:lnSpc>
              <a:spcAft>
                <a:spcPts val="600"/>
              </a:spcAft>
              <a:buSzPct val="100000"/>
            </a:pPr>
            <a:r>
              <a:rPr lang="en-GB" sz="2000" dirty="0">
                <a:latin typeface="+mj-lt"/>
              </a:rPr>
              <a:t>•Prior experience of abuse(Children’s Society, 2019).</a:t>
            </a:r>
          </a:p>
        </p:txBody>
      </p:sp>
    </p:spTree>
    <p:extLst>
      <p:ext uri="{BB962C8B-B14F-4D97-AF65-F5344CB8AC3E}">
        <p14:creationId xmlns:p14="http://schemas.microsoft.com/office/powerpoint/2010/main" val="3409526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F40D370-AAD5-7CE2-223B-659119D4AC55}"/>
              </a:ext>
            </a:extLst>
          </p:cNvPr>
          <p:cNvSpPr>
            <a:spLocks noGrp="1"/>
          </p:cNvSpPr>
          <p:nvPr>
            <p:ph type="title"/>
          </p:nvPr>
        </p:nvSpPr>
        <p:spPr>
          <a:xfrm>
            <a:off x="1522414" y="566738"/>
            <a:ext cx="9143998" cy="1020762"/>
          </a:xfrm>
        </p:spPr>
        <p:txBody>
          <a:bodyPr>
            <a:normAutofit/>
          </a:bodyPr>
          <a:lstStyle/>
          <a:p>
            <a:r>
              <a:rPr lang="en-US" sz="2800" b="1" dirty="0">
                <a:solidFill>
                  <a:srgbClr val="FF0000"/>
                </a:solidFill>
              </a:rPr>
              <a:t>The Impact on Children</a:t>
            </a:r>
          </a:p>
          <a:p>
            <a:endParaRPr lang="en-US" dirty="0"/>
          </a:p>
        </p:txBody>
      </p:sp>
      <p:sp>
        <p:nvSpPr>
          <p:cNvPr id="8" name="Content Placeholder 2">
            <a:extLst>
              <a:ext uri="{FF2B5EF4-FFF2-40B4-BE49-F238E27FC236}">
                <a16:creationId xmlns:a16="http://schemas.microsoft.com/office/drawing/2014/main" id="{51E53DCA-53EA-23DE-22B6-4517BEBA2039}"/>
              </a:ext>
            </a:extLst>
          </p:cNvPr>
          <p:cNvSpPr>
            <a:spLocks noGrp="1"/>
          </p:cNvSpPr>
          <p:nvPr>
            <p:ph idx="1"/>
          </p:nvPr>
        </p:nvSpPr>
        <p:spPr>
          <a:xfrm>
            <a:off x="1522414" y="1905000"/>
            <a:ext cx="9144000" cy="4267200"/>
          </a:xfrm>
        </p:spPr>
        <p:txBody>
          <a:bodyPr vert="horz" lIns="91440" tIns="45720" rIns="91440" bIns="45720" rtlCol="0" anchor="t">
            <a:noAutofit/>
          </a:bodyPr>
          <a:lstStyle/>
          <a:p>
            <a:r>
              <a:rPr lang="en-US" sz="2800" dirty="0">
                <a:latin typeface="+mj-lt"/>
              </a:rPr>
              <a:t>Higher risk of harm:</a:t>
            </a:r>
          </a:p>
          <a:p>
            <a:r>
              <a:rPr lang="en-US" sz="2800" dirty="0">
                <a:latin typeface="+mj-lt"/>
              </a:rPr>
              <a:t>Exposure to violence</a:t>
            </a:r>
          </a:p>
          <a:p>
            <a:r>
              <a:rPr lang="en-US" sz="2800" dirty="0">
                <a:latin typeface="+mj-lt"/>
              </a:rPr>
              <a:t>Intimidation</a:t>
            </a:r>
          </a:p>
          <a:p>
            <a:r>
              <a:rPr lang="en-US" sz="2800" dirty="0">
                <a:latin typeface="+mj-lt"/>
              </a:rPr>
              <a:t>Family financial blackmail</a:t>
            </a:r>
          </a:p>
          <a:p>
            <a:r>
              <a:rPr lang="en-US" sz="2800" dirty="0">
                <a:latin typeface="+mj-lt"/>
              </a:rPr>
              <a:t>Poverty</a:t>
            </a:r>
          </a:p>
          <a:p>
            <a:r>
              <a:rPr lang="en-US" sz="2800" dirty="0">
                <a:latin typeface="+mj-lt"/>
              </a:rPr>
              <a:t>Homelessness and easy access to weapons or drugs. (Children’s Society, 2019).</a:t>
            </a:r>
          </a:p>
          <a:p>
            <a:endParaRPr lang="en-US" dirty="0"/>
          </a:p>
        </p:txBody>
      </p:sp>
      <p:sp>
        <p:nvSpPr>
          <p:cNvPr id="2" name="TextBox 1">
            <a:extLst>
              <a:ext uri="{FF2B5EF4-FFF2-40B4-BE49-F238E27FC236}">
                <a16:creationId xmlns:a16="http://schemas.microsoft.com/office/drawing/2014/main" id="{46D54E29-04C1-BC4F-409D-D17F05496C78}"/>
              </a:ext>
            </a:extLst>
          </p:cNvPr>
          <p:cNvSpPr txBox="1"/>
          <p:nvPr/>
        </p:nvSpPr>
        <p:spPr>
          <a:xfrm>
            <a:off x="3739054" y="102640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90000"/>
              </a:lnSpc>
            </a:pPr>
            <a:endParaRPr lang="en-US" sz="2400"/>
          </a:p>
        </p:txBody>
      </p:sp>
      <p:pic>
        <p:nvPicPr>
          <p:cNvPr id="7" name="Picture 6" descr="A red cubes with white letters&#10;&#10;Description automatically generated">
            <a:extLst>
              <a:ext uri="{FF2B5EF4-FFF2-40B4-BE49-F238E27FC236}">
                <a16:creationId xmlns:a16="http://schemas.microsoft.com/office/drawing/2014/main" id="{37ED7AE6-C479-7E82-267C-CE8C3976CA6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433892" y="4947319"/>
            <a:ext cx="1654318" cy="1765074"/>
          </a:xfrm>
          <a:prstGeom prst="rect">
            <a:avLst/>
          </a:prstGeom>
        </p:spPr>
      </p:pic>
      <p:sp>
        <p:nvSpPr>
          <p:cNvPr id="9" name="TextBox 8">
            <a:extLst>
              <a:ext uri="{FF2B5EF4-FFF2-40B4-BE49-F238E27FC236}">
                <a16:creationId xmlns:a16="http://schemas.microsoft.com/office/drawing/2014/main" id="{E6A781C2-2358-1917-97C6-55CA20FFCF1B}"/>
              </a:ext>
            </a:extLst>
          </p:cNvPr>
          <p:cNvSpPr txBox="1"/>
          <p:nvPr/>
        </p:nvSpPr>
        <p:spPr>
          <a:xfrm>
            <a:off x="9345011" y="6712393"/>
            <a:ext cx="27432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46502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2E5F1-D53E-3266-A701-437B4CAF9366}"/>
              </a:ext>
            </a:extLst>
          </p:cNvPr>
          <p:cNvSpPr>
            <a:spLocks noGrp="1"/>
          </p:cNvSpPr>
          <p:nvPr>
            <p:ph type="title"/>
          </p:nvPr>
        </p:nvSpPr>
        <p:spPr>
          <a:xfrm>
            <a:off x="1077972" y="274638"/>
            <a:ext cx="9588440" cy="1020762"/>
          </a:xfrm>
        </p:spPr>
        <p:txBody>
          <a:bodyPr/>
          <a:lstStyle/>
          <a:p>
            <a:endParaRPr lang="en-US" sz="4000"/>
          </a:p>
          <a:p>
            <a:endParaRPr lang="en-US"/>
          </a:p>
        </p:txBody>
      </p:sp>
      <p:pic>
        <p:nvPicPr>
          <p:cNvPr id="6" name="Picture 5" descr="Quiz Puzzles Letters · Free image on Pixabay">
            <a:extLst>
              <a:ext uri="{FF2B5EF4-FFF2-40B4-BE49-F238E27FC236}">
                <a16:creationId xmlns:a16="http://schemas.microsoft.com/office/drawing/2014/main" id="{180CDBA3-5FF0-A21F-12DF-1F5CDB4DE517}"/>
              </a:ext>
            </a:extLst>
          </p:cNvPr>
          <p:cNvPicPr>
            <a:picLocks noChangeAspect="1"/>
          </p:cNvPicPr>
          <p:nvPr/>
        </p:nvPicPr>
        <p:blipFill>
          <a:blip r:embed="rId2"/>
          <a:stretch>
            <a:fillRect/>
          </a:stretch>
        </p:blipFill>
        <p:spPr>
          <a:xfrm>
            <a:off x="2895526" y="2134229"/>
            <a:ext cx="6779639" cy="3400810"/>
          </a:xfrm>
          <a:prstGeom prst="rect">
            <a:avLst/>
          </a:prstGeom>
        </p:spPr>
      </p:pic>
    </p:spTree>
    <p:extLst>
      <p:ext uri="{BB962C8B-B14F-4D97-AF65-F5344CB8AC3E}">
        <p14:creationId xmlns:p14="http://schemas.microsoft.com/office/powerpoint/2010/main" val="257727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CBC4E-F4C7-2B89-09DD-D68750099481}"/>
              </a:ext>
            </a:extLst>
          </p:cNvPr>
          <p:cNvSpPr>
            <a:spLocks noGrp="1"/>
          </p:cNvSpPr>
          <p:nvPr>
            <p:ph type="title"/>
          </p:nvPr>
        </p:nvSpPr>
        <p:spPr/>
        <p:txBody>
          <a:bodyPr>
            <a:normAutofit/>
          </a:bodyPr>
          <a:lstStyle/>
          <a:p>
            <a:r>
              <a:rPr lang="en-GB" sz="3600" dirty="0">
                <a:solidFill>
                  <a:srgbClr val="FF0000"/>
                </a:solidFill>
              </a:rPr>
              <a:t>Conclusion</a:t>
            </a:r>
          </a:p>
        </p:txBody>
      </p:sp>
      <p:sp>
        <p:nvSpPr>
          <p:cNvPr id="3" name="Content Placeholder 2">
            <a:extLst>
              <a:ext uri="{FF2B5EF4-FFF2-40B4-BE49-F238E27FC236}">
                <a16:creationId xmlns:a16="http://schemas.microsoft.com/office/drawing/2014/main" id="{14694F01-8F51-3A50-FB67-B81ABFE7E6AF}"/>
              </a:ext>
            </a:extLst>
          </p:cNvPr>
          <p:cNvSpPr>
            <a:spLocks noGrp="1"/>
          </p:cNvSpPr>
          <p:nvPr>
            <p:ph idx="1"/>
          </p:nvPr>
        </p:nvSpPr>
        <p:spPr/>
        <p:txBody>
          <a:bodyPr>
            <a:normAutofit fontScale="92500" lnSpcReduction="10000"/>
          </a:bodyPr>
          <a:lstStyle/>
          <a:p>
            <a:r>
              <a:rPr lang="en-GB" dirty="0"/>
              <a:t>County lines is a type of criminal exploitation whereby criminals manipulate and groom children into dealing drugs.</a:t>
            </a:r>
          </a:p>
          <a:p>
            <a:r>
              <a:rPr lang="en-GB" dirty="0"/>
              <a:t>Young people exposed to the world of county lines often suffer emotional, physical, and psychological trauma. </a:t>
            </a:r>
          </a:p>
          <a:p>
            <a:r>
              <a:rPr lang="en-GB" dirty="0"/>
              <a:t>Certain vulnerabilities may put children at a higher risk, such as lack of a stable home life, mental health issues or disability, homelessness and economic vulnerabilities amongst others.</a:t>
            </a:r>
          </a:p>
          <a:p>
            <a:r>
              <a:rPr lang="en-GB" dirty="0"/>
              <a:t>Certain signs may indicate that a child is being exploited by a county lines gang such as: changes in behaviour, frequently going missing from school, home or care, travelling to locations, or being found in areas they have no obvious connections with, including seaside or market towns, unwillingness to explain their whereabouts</a:t>
            </a:r>
          </a:p>
        </p:txBody>
      </p:sp>
    </p:spTree>
    <p:extLst>
      <p:ext uri="{BB962C8B-B14F-4D97-AF65-F5344CB8AC3E}">
        <p14:creationId xmlns:p14="http://schemas.microsoft.com/office/powerpoint/2010/main" val="1342788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E6B93-E968-616E-B9A1-00832F5AB32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B99823C-47F4-467D-FCA7-5ED02B7B350D}"/>
              </a:ext>
            </a:extLst>
          </p:cNvPr>
          <p:cNvSpPr>
            <a:spLocks noGrp="1"/>
          </p:cNvSpPr>
          <p:nvPr>
            <p:ph idx="1"/>
          </p:nvPr>
        </p:nvSpPr>
        <p:spPr>
          <a:xfrm>
            <a:off x="1522414" y="1905000"/>
            <a:ext cx="9144000" cy="4953000"/>
          </a:xfrm>
        </p:spPr>
        <p:txBody>
          <a:bodyPr>
            <a:normAutofit fontScale="40000" lnSpcReduction="20000"/>
          </a:bodyPr>
          <a:lstStyle/>
          <a:p>
            <a:r>
              <a:rPr lang="en-GB" sz="2500" dirty="0" err="1">
                <a:latin typeface="+mj-lt"/>
              </a:rPr>
              <a:t>Andell</a:t>
            </a:r>
            <a:r>
              <a:rPr lang="en-GB" sz="2500" dirty="0">
                <a:latin typeface="+mj-lt"/>
              </a:rPr>
              <a:t>, P. and Pitts, J. (2018). ‘The End of the Line: The Impact of County Lines </a:t>
            </a:r>
            <a:r>
              <a:rPr lang="en-GB" sz="2500" dirty="0" err="1">
                <a:latin typeface="+mj-lt"/>
              </a:rPr>
              <a:t>DrugDistribution</a:t>
            </a:r>
            <a:r>
              <a:rPr lang="en-GB" sz="2500" dirty="0">
                <a:latin typeface="+mj-lt"/>
              </a:rPr>
              <a:t> on Youth Crime in a Target Destination’, </a:t>
            </a:r>
            <a:r>
              <a:rPr lang="en-GB" sz="2500" i="1" dirty="0">
                <a:latin typeface="+mj-lt"/>
              </a:rPr>
              <a:t>Youth &amp; Policy, </a:t>
            </a:r>
            <a:r>
              <a:rPr lang="en-GB" sz="2500" dirty="0">
                <a:latin typeface="+mj-lt"/>
              </a:rPr>
              <a:t>January. Available at: </a:t>
            </a:r>
            <a:r>
              <a:rPr lang="en-GB" sz="2500" dirty="0">
                <a:latin typeface="+mj-lt"/>
                <a:hlinkClick r:id="rId3">
                  <a:extLst>
                    <a:ext uri="{A12FA001-AC4F-418D-AE19-62706E023703}">
                      <ahyp:hlinkClr xmlns:ahyp="http://schemas.microsoft.com/office/drawing/2018/hyperlinkcolor" val="tx"/>
                    </a:ext>
                  </a:extLst>
                </a:hlinkClick>
              </a:rPr>
              <a:t>https://www.youthandpolicy.org/articles/the-end-of-the-line/</a:t>
            </a:r>
            <a:r>
              <a:rPr lang="en-GB" sz="2500" dirty="0">
                <a:latin typeface="+mj-lt"/>
              </a:rPr>
              <a:t> (Accessed: 21 September 2023)</a:t>
            </a:r>
          </a:p>
          <a:p>
            <a:r>
              <a:rPr lang="en-GB" sz="2500" dirty="0">
                <a:latin typeface="+mj-lt"/>
              </a:rPr>
              <a:t>Children’s Society (2019) Counting lives report: responding to children who are criminally exploited (PDF). London: Children’s Society.</a:t>
            </a:r>
          </a:p>
          <a:p>
            <a:r>
              <a:rPr lang="en-GB" sz="2500" dirty="0">
                <a:latin typeface="+mj-lt"/>
              </a:rPr>
              <a:t>Grierson, J. (2019) ‘County lines': huge scale of £500m drug industry revealed’ The Guardian, 29th January. Available at: https://www.theguardian.com/society/2019/jan/29/county-lines-criminal-drug-networks-rapidly-expanding-national-crime-agency#:~:text=The%20scale%20of%20the%20%E2%80%9Ccounty,linked%20to%20murder%20and%20sexual (Accessed: 21 September 2023)</a:t>
            </a:r>
          </a:p>
          <a:p>
            <a:r>
              <a:rPr lang="en-GB" sz="2500" dirty="0">
                <a:latin typeface="+mj-lt"/>
              </a:rPr>
              <a:t>Harding, S. (2020). County Lines: Exploitation and Drug Dealing among Urban Street Gangs. Bristol University Press/Policy Press.</a:t>
            </a:r>
          </a:p>
          <a:p>
            <a:r>
              <a:rPr lang="en-GB" sz="2500" dirty="0">
                <a:latin typeface="+mj-lt"/>
              </a:rPr>
              <a:t>National Crime Agency (2019) County lines: drug supply, vulnerability and harm 2018 (PDF). London: National Crime Agency.</a:t>
            </a:r>
          </a:p>
          <a:p>
            <a:r>
              <a:rPr lang="en-GB" sz="2500" dirty="0">
                <a:latin typeface="+mj-lt"/>
              </a:rPr>
              <a:t>Ofsted et al (2018) Protecting children from criminal exploitation, human trafficking and modern slavery: an addendum. Manchester: Ofsted.</a:t>
            </a:r>
          </a:p>
          <a:p>
            <a:r>
              <a:rPr lang="en-GB" sz="2500" dirty="0">
                <a:latin typeface="+mj-lt"/>
              </a:rPr>
              <a:t>Pitts, J. (2021) County Lines: Evolving approaches and responses. Available at: https://www.justiceinspectorates.gov.uk/hmiprobation/wp-content/uploads/sites/5/2021/01/Academic-Insights-county-lines-.pdf (Accessed: 20 September 2023)</a:t>
            </a:r>
          </a:p>
          <a:p>
            <a:r>
              <a:rPr lang="en-GB" sz="2500" dirty="0">
                <a:latin typeface="+mj-lt"/>
              </a:rPr>
              <a:t>Safer schools (2023) What is ‘County Lines’? Available at: https://saferschoolsni.co.uk/county-lines-clean-skins-and- cuckooing/  (Accessed: 20 September 2023)</a:t>
            </a:r>
          </a:p>
          <a:p>
            <a:r>
              <a:rPr lang="en-GB" sz="2500" dirty="0">
                <a:latin typeface="+mj-lt"/>
              </a:rPr>
              <a:t> Thurrock Council (2020) Gangs and gang crime: county lines (drug trafficking). [Accessed 16/03/2021]</a:t>
            </a:r>
          </a:p>
          <a:p>
            <a:r>
              <a:rPr lang="en-GB" sz="2500" dirty="0">
                <a:latin typeface="+mj-lt"/>
              </a:rPr>
              <a:t> White, N. (2021). </a:t>
            </a:r>
            <a:r>
              <a:rPr lang="en-GB" sz="2500" i="1" dirty="0">
                <a:latin typeface="+mj-lt"/>
              </a:rPr>
              <a:t>Explained: What 'County Lines' Is And How It Works. Available at: </a:t>
            </a:r>
            <a:r>
              <a:rPr lang="en-GB" sz="2500" dirty="0">
                <a:solidFill>
                  <a:srgbClr val="57BCE5"/>
                </a:solidFill>
                <a:latin typeface="+mj-lt"/>
                <a:hlinkClick r:id="rId4">
                  <a:extLst>
                    <a:ext uri="{A12FA001-AC4F-418D-AE19-62706E023703}">
                      <ahyp:hlinkClr xmlns:ahyp="http://schemas.microsoft.com/office/drawing/2018/hyperlinkcolor" val="tx"/>
                    </a:ext>
                  </a:extLst>
                </a:hlinkClick>
              </a:rPr>
              <a:t>https://www.huffingtonpost.co.uk/entry/county-lines-how-drug-dealing-works-in-uk_uk_</a:t>
            </a:r>
            <a:r>
              <a:rPr lang="en-GB" sz="2500" dirty="0">
                <a:latin typeface="+mj-lt"/>
                <a:hlinkClick r:id="rId4">
                  <a:extLst>
                    <a:ext uri="{A12FA001-AC4F-418D-AE19-62706E023703}">
                      <ahyp:hlinkClr xmlns:ahyp="http://schemas.microsoft.com/office/drawing/2018/hyperlinkcolor" val="tx"/>
                    </a:ext>
                  </a:extLst>
                </a:hlinkClick>
              </a:rPr>
              <a:t>6033d072c5b66da5dba32b2c</a:t>
            </a:r>
            <a:r>
              <a:rPr lang="en-GB" sz="2500" dirty="0">
                <a:latin typeface="+mj-lt"/>
              </a:rPr>
              <a:t> (Accessed: 21 September 2023)</a:t>
            </a:r>
          </a:p>
          <a:p>
            <a:endParaRPr lang="en-GB" sz="2500" dirty="0">
              <a:latin typeface="+mj-lt"/>
            </a:endParaRPr>
          </a:p>
          <a:p>
            <a:endParaRPr lang="en-GB" dirty="0">
              <a:solidFill>
                <a:schemeClr val="accent2">
                  <a:lumMod val="75000"/>
                </a:schemeClr>
              </a:solidFill>
              <a:latin typeface="+mj-lt"/>
            </a:endParaRPr>
          </a:p>
          <a:p>
            <a:endParaRPr lang="en-GB" dirty="0">
              <a:solidFill>
                <a:schemeClr val="accent2">
                  <a:lumMod val="75000"/>
                </a:schemeClr>
              </a:solidFill>
            </a:endParaRPr>
          </a:p>
        </p:txBody>
      </p:sp>
    </p:spTree>
    <p:extLst>
      <p:ext uri="{BB962C8B-B14F-4D97-AF65-F5344CB8AC3E}">
        <p14:creationId xmlns:p14="http://schemas.microsoft.com/office/powerpoint/2010/main" val="4030708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Custom" id="{37DB63F3-72C7-4A67-82CB-DE1EC68F0B1F}" vid="{1DDF8815-C24B-4878-AB18-C1C7DB7407AA}"/>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c05bfcf6-161a-4012-bab6-aa68b8b9ab0d" xsi:nil="true"/>
    <_activity xmlns="c05bfcf6-161a-4012-bab6-aa68b8b9ab0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6" ma:contentTypeDescription="Create a new document." ma:contentTypeScope="" ma:versionID="218bf480887f7ca2ec62e89d533ae63a">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a5fcd9566116c38892ebacf8514e29e4"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2B82EB-80D3-4DDB-9A53-0D22163B57B3}">
  <ds:schemaRefs>
    <ds:schemaRef ds:uri="http://purl.org/dc/elements/1.1/"/>
    <ds:schemaRef ds:uri="http://schemas.microsoft.com/office/2006/metadata/properties"/>
    <ds:schemaRef ds:uri="http://www.w3.org/XML/1998/namespace"/>
    <ds:schemaRef ds:uri="http://purl.org/dc/terms/"/>
    <ds:schemaRef ds:uri="a0d56cd8-48d2-4815-8e01-6dcb6cd2ab35"/>
    <ds:schemaRef ds:uri="http://schemas.microsoft.com/office/2006/documentManagement/types"/>
    <ds:schemaRef ds:uri="c05bfcf6-161a-4012-bab6-aa68b8b9ab0d"/>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E83E61A6-2E55-4371-8AAD-C3ABF2E91E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A52FF4-E484-4953-8434-9402E3BE0AB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Custom</Template>
  <TotalTime>213</TotalTime>
  <Words>1499</Words>
  <Application>Microsoft Office PowerPoint</Application>
  <PresentationFormat>Custom</PresentationFormat>
  <Paragraphs>94</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Consolas</vt:lpstr>
      <vt:lpstr>Corbel</vt:lpstr>
      <vt:lpstr>Custom</vt:lpstr>
      <vt:lpstr>County Lines</vt:lpstr>
      <vt:lpstr>Safety Warning </vt:lpstr>
      <vt:lpstr>Learning Aim &amp; Objectives </vt:lpstr>
      <vt:lpstr>  What is County Lines? </vt:lpstr>
      <vt:lpstr>Definition of county lines </vt:lpstr>
      <vt:lpstr>History</vt:lpstr>
      <vt:lpstr>Methods of Exploitation</vt:lpstr>
      <vt:lpstr>The Scale of the Problem</vt:lpstr>
      <vt:lpstr>Group Activity</vt:lpstr>
      <vt:lpstr>How County Lines Operates </vt:lpstr>
      <vt:lpstr>‘Cuckooing’</vt:lpstr>
      <vt:lpstr>PowerPoint Presentation</vt:lpstr>
      <vt:lpstr>Signs and Indicators of County Lines </vt:lpstr>
      <vt:lpstr>Vulnerabilities</vt:lpstr>
      <vt:lpstr>The Impact on Children </vt:lpstr>
      <vt:lpstr>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Afifa Zaman</dc:creator>
  <cp:lastModifiedBy>Ceri Marie Jones (1806930)</cp:lastModifiedBy>
  <cp:revision>14</cp:revision>
  <dcterms:created xsi:type="dcterms:W3CDTF">2023-09-17T17:34:48Z</dcterms:created>
  <dcterms:modified xsi:type="dcterms:W3CDTF">2023-09-22T12:15:47Z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y fmtid="{D5CDD505-2E9C-101B-9397-08002B2CF9AE}" pid="3" name="MediaServiceImageTags">
    <vt:lpwstr/>
  </property>
</Properties>
</file>