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46"/>
  </p:notesMasterIdLst>
  <p:handoutMasterIdLst>
    <p:handoutMasterId r:id="rId47"/>
  </p:handoutMasterIdLst>
  <p:sldIdLst>
    <p:sldId id="256" r:id="rId2"/>
    <p:sldId id="258" r:id="rId3"/>
    <p:sldId id="265" r:id="rId4"/>
    <p:sldId id="264" r:id="rId5"/>
    <p:sldId id="291" r:id="rId6"/>
    <p:sldId id="292" r:id="rId7"/>
    <p:sldId id="260" r:id="rId8"/>
    <p:sldId id="261" r:id="rId9"/>
    <p:sldId id="293" r:id="rId10"/>
    <p:sldId id="294" r:id="rId11"/>
    <p:sldId id="295" r:id="rId12"/>
    <p:sldId id="296" r:id="rId13"/>
    <p:sldId id="262" r:id="rId14"/>
    <p:sldId id="297" r:id="rId15"/>
    <p:sldId id="263" r:id="rId16"/>
    <p:sldId id="266" r:id="rId17"/>
    <p:sldId id="299" r:id="rId18"/>
    <p:sldId id="267" r:id="rId19"/>
    <p:sldId id="300" r:id="rId20"/>
    <p:sldId id="301" r:id="rId21"/>
    <p:sldId id="268" r:id="rId22"/>
    <p:sldId id="269" r:id="rId23"/>
    <p:sldId id="280" r:id="rId24"/>
    <p:sldId id="283" r:id="rId25"/>
    <p:sldId id="303" r:id="rId26"/>
    <p:sldId id="284" r:id="rId27"/>
    <p:sldId id="304" r:id="rId28"/>
    <p:sldId id="305" r:id="rId29"/>
    <p:sldId id="271" r:id="rId30"/>
    <p:sldId id="287" r:id="rId31"/>
    <p:sldId id="272" r:id="rId32"/>
    <p:sldId id="273" r:id="rId33"/>
    <p:sldId id="281" r:id="rId34"/>
    <p:sldId id="288" r:id="rId35"/>
    <p:sldId id="282" r:id="rId36"/>
    <p:sldId id="289" r:id="rId37"/>
    <p:sldId id="290" r:id="rId38"/>
    <p:sldId id="306" r:id="rId39"/>
    <p:sldId id="308" r:id="rId40"/>
    <p:sldId id="274" r:id="rId41"/>
    <p:sldId id="302" r:id="rId42"/>
    <p:sldId id="276" r:id="rId43"/>
    <p:sldId id="275" r:id="rId44"/>
    <p:sldId id="277" r:id="rId45"/>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660" autoAdjust="0"/>
  </p:normalViewPr>
  <p:slideViewPr>
    <p:cSldViewPr>
      <p:cViewPr varScale="1">
        <p:scale>
          <a:sx n="47" d="100"/>
          <a:sy n="47" d="100"/>
        </p:scale>
        <p:origin x="135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23/10/2019</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9</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10</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p:transition/>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raphicsfactory.com/Clip-Art/Education/Graduation/Education057-139491.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4100" name="Picture 5" descr="female graduation student standing next to a stack of books">
            <a:hlinkClick r:id="rId2"/>
          </p:cNvPr>
          <p:cNvPicPr>
            <a:picLocks noChangeAspect="1" noChangeArrowheads="1"/>
          </p:cNvPicPr>
          <p:nvPr/>
        </p:nvPicPr>
        <p:blipFill>
          <a:blip r:embed="rId3" cstate="print"/>
          <a:srcRect/>
          <a:stretch>
            <a:fillRect/>
          </a:stretch>
        </p:blipFill>
        <p:spPr bwMode="auto">
          <a:xfrm>
            <a:off x="3492500" y="3305175"/>
            <a:ext cx="2735263" cy="2759075"/>
          </a:xfrm>
          <a:prstGeom prst="rect">
            <a:avLst/>
          </a:prstGeom>
          <a:noFill/>
          <a:ln w="9525">
            <a:noFill/>
            <a:miter lim="800000"/>
            <a:headEnd/>
            <a:tailEnd/>
          </a:ln>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069"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a:t>Outline</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a:p>
          <a:p>
            <a:pPr eaLnBrk="1" hangingPunct="1">
              <a:buFont typeface="Wingdings" pitchFamily="2" charset="2"/>
              <a:buNone/>
            </a:pPr>
            <a:endParaRPr lang="en-GB" altLang="en-US"/>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a:solidFill>
                  <a:schemeClr val="tx2"/>
                </a:solidFill>
              </a:rPr>
              <a:t>What</a:t>
            </a:r>
            <a:r>
              <a:rPr lang="en-GB" altLang="en-US" sz="3600">
                <a:solidFill>
                  <a:schemeClr val="accent2"/>
                </a:solidFill>
              </a:rPr>
              <a:t> </a:t>
            </a:r>
            <a:r>
              <a:rPr lang="en-GB" altLang="en-US" sz="3600"/>
              <a:t>is a reference?</a:t>
            </a:r>
            <a:endParaRPr lang="en-GB" altLang="en-US" sz="3600">
              <a:solidFill>
                <a:schemeClr val="accent2"/>
              </a:solidFill>
            </a:endParaRP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Why</a:t>
            </a:r>
            <a:r>
              <a:rPr lang="en-GB" altLang="en-US" sz="3600"/>
              <a:t> reference?</a:t>
            </a: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When</a:t>
            </a:r>
            <a:r>
              <a:rPr lang="en-GB" altLang="en-US" sz="3600"/>
              <a:t> to reference</a:t>
            </a: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How</a:t>
            </a:r>
            <a:r>
              <a:rPr lang="en-GB" altLang="en-US" sz="3600"/>
              <a:t> to reference</a:t>
            </a:r>
          </a:p>
          <a:p>
            <a:pPr marL="1143000" lvl="2" indent="-228600">
              <a:spcBef>
                <a:spcPct val="20000"/>
              </a:spcBef>
              <a:buClr>
                <a:schemeClr val="accent1"/>
              </a:buClr>
              <a:buSzPct val="65000"/>
              <a:buFont typeface="Wingdings" pitchFamily="2" charset="2"/>
              <a:buChar char="p"/>
            </a:pPr>
            <a:r>
              <a:rPr lang="en-GB" altLang="en-US" sz="2800">
                <a:solidFill>
                  <a:schemeClr val="accent2"/>
                </a:solidFill>
              </a:rPr>
              <a:t>Within your assignment</a:t>
            </a:r>
          </a:p>
          <a:p>
            <a:pPr marL="1143000" lvl="2" indent="-228600">
              <a:spcBef>
                <a:spcPct val="20000"/>
              </a:spcBef>
              <a:buClr>
                <a:schemeClr val="accent1"/>
              </a:buClr>
              <a:buSzPct val="65000"/>
              <a:buFont typeface="Wingdings" pitchFamily="2" charset="2"/>
              <a:buChar char="p"/>
            </a:pPr>
            <a:r>
              <a:rPr lang="en-GB" altLang="en-US" sz="2800">
                <a:solidFill>
                  <a:schemeClr val="accent2"/>
                </a:solidFill>
              </a:rPr>
              <a:t>At the end of your assignment</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a:t>An acknowledgement that you have referred to (cited) information from published sources in your own work.</a:t>
            </a:r>
          </a:p>
          <a:p>
            <a:pPr eaLnBrk="1" hangingPunct="1"/>
            <a:endParaRPr lang="en-GB" altLang="en-US"/>
          </a:p>
          <a:p>
            <a:pPr eaLnBrk="1" hangingPunct="1"/>
            <a:r>
              <a:rPr lang="en-GB" altLang="en-US"/>
              <a:t>In other words, a recognition that you have borrowed other people’s work, ideas or opinions.</a:t>
            </a:r>
          </a:p>
          <a:p>
            <a:pPr eaLnBrk="1" hangingPunct="1">
              <a:buFont typeface="Wingdings" pitchFamily="2" charset="2"/>
              <a:buNone/>
            </a:pPr>
            <a:endParaRPr lang="en-GB" altLang="en-US"/>
          </a:p>
          <a:p>
            <a:pPr eaLnBrk="1" hangingPunct="1"/>
            <a:endParaRPr lang="en-GB" altLang="en-US"/>
          </a:p>
          <a:p>
            <a:pPr eaLnBrk="1" hangingPunct="1"/>
            <a:endParaRPr lang="en-GB" altLang="en-US"/>
          </a:p>
          <a:p>
            <a:pPr eaLnBrk="1" hangingPunct="1"/>
            <a:endParaRPr lang="en-GB" altLang="en-US"/>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a:t>
            </a:r>
          </a:p>
          <a:p>
            <a:r>
              <a:rPr lang="en-GB" sz="2000" dirty="0"/>
              <a:t>To show you have used relevant and trustworthy sources.</a:t>
            </a:r>
          </a:p>
          <a:p>
            <a:r>
              <a:rPr lang="en-GB" altLang="en-US" sz="2000" dirty="0"/>
              <a:t>To provide published evidence to support your own ideas/argument/point of view or give examples.</a:t>
            </a:r>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r>
              <a:rPr lang="en-GB" altLang="en-US" sz="2000" dirty="0"/>
              <a:t>Copyright. </a:t>
            </a:r>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r>
              <a:rPr lang="en-GB" dirty="0"/>
              <a:t>To help a reader to trace the sources you have used.</a:t>
            </a:r>
          </a:p>
          <a:p>
            <a:r>
              <a:rPr lang="en-GB" dirty="0"/>
              <a:t>To help you to retrace the sources used in the past.</a:t>
            </a:r>
          </a:p>
          <a:p>
            <a:r>
              <a:rPr lang="en-GB"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a:t>When to Reference</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dirty="0"/>
              <a:t>A particular theory, argument or viewpoint.</a:t>
            </a:r>
          </a:p>
          <a:p>
            <a:pPr eaLnBrk="1" hangingPunct="1">
              <a:lnSpc>
                <a:spcPct val="130000"/>
              </a:lnSpc>
            </a:pPr>
            <a:r>
              <a:rPr lang="en-GB" altLang="en-US" dirty="0"/>
              <a:t>Statistics, examples, case studies.</a:t>
            </a:r>
          </a:p>
          <a:p>
            <a:pPr eaLnBrk="1" hangingPunct="1">
              <a:lnSpc>
                <a:spcPct val="130000"/>
              </a:lnSpc>
            </a:pPr>
            <a:r>
              <a:rPr lang="en-GB" altLang="en-US" dirty="0"/>
              <a:t>“Direct quotations” - writer’s exact words. Use sparingly!</a:t>
            </a:r>
          </a:p>
          <a:p>
            <a:pPr eaLnBrk="1" hangingPunct="1">
              <a:lnSpc>
                <a:spcPct val="130000"/>
              </a:lnSpc>
            </a:pPr>
            <a:r>
              <a:rPr lang="en-GB" altLang="en-US" dirty="0"/>
              <a:t>Paraphrasing.</a:t>
            </a:r>
          </a:p>
          <a:p>
            <a:pPr eaLnBrk="1" hangingPunct="1">
              <a:buFont typeface="Wingdings" pitchFamily="2" charset="2"/>
              <a:buNone/>
            </a:pPr>
            <a:endParaRPr lang="en-GB" altLang="en-US"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eaLnBrk="1" hangingPunct="1"/>
            <a:r>
              <a:rPr lang="en-GB" altLang="en-US" dirty="0"/>
              <a:t>There are various systems for referencing.</a:t>
            </a:r>
          </a:p>
          <a:p>
            <a:pPr eaLnBrk="1" hangingPunct="1"/>
            <a:r>
              <a:rPr lang="en-GB" altLang="en-US" dirty="0"/>
              <a:t>Harvard system (Author/Date) is the most popular.</a:t>
            </a:r>
          </a:p>
          <a:p>
            <a:pPr eaLnBrk="1" hangingPunct="1"/>
            <a:r>
              <a:rPr lang="en-GB" altLang="en-US" dirty="0"/>
              <a:t>You need to reference in two places:</a:t>
            </a:r>
          </a:p>
          <a:p>
            <a:pPr lvl="2" eaLnBrk="1" hangingPunct="1"/>
            <a:r>
              <a:rPr lang="en-GB" altLang="en-US" sz="2800" dirty="0">
                <a:solidFill>
                  <a:schemeClr val="accent2"/>
                </a:solidFill>
              </a:rPr>
              <a:t>Brief details only, within the main body of your assignment.</a:t>
            </a:r>
          </a:p>
          <a:p>
            <a:pPr lvl="2" eaLnBrk="1" hangingPunct="1"/>
            <a:r>
              <a:rPr lang="en-GB" altLang="en-US" sz="2800" dirty="0">
                <a:solidFill>
                  <a:schemeClr val="accent2"/>
                </a:solidFill>
              </a:rPr>
              <a:t>Full details, in the reference list at the end of your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571500" y="1857375"/>
            <a:ext cx="8229600" cy="4525963"/>
          </a:xfrm>
        </p:spPr>
        <p:txBody>
          <a:bodyPr/>
          <a:lstStyle/>
          <a:p>
            <a:pPr eaLnBrk="1" hangingPunct="1"/>
            <a:r>
              <a:rPr lang="en-GB" altLang="en-US" sz="2800" dirty="0"/>
              <a:t>The Harvard system is the way you are requested to list sources within your work at UWTSD.</a:t>
            </a:r>
          </a:p>
          <a:p>
            <a:pPr eaLnBrk="1" hangingPunct="1"/>
            <a:r>
              <a:rPr lang="en-GB" altLang="en-US" dirty="0"/>
              <a:t>The reference list</a:t>
            </a:r>
            <a:r>
              <a:rPr lang="en-GB" altLang="en-US" sz="2800" dirty="0"/>
              <a:t> is always placed at the end of the essay/report and lists all sources cited in the assignment by author, surname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What is the Harvard Referencing System?</a:t>
            </a:r>
            <a:endParaRPr lang="en-US" sz="3600" dirty="0"/>
          </a:p>
        </p:txBody>
      </p:sp>
      <p:pic>
        <p:nvPicPr>
          <p:cNvPr id="32772" name="Picture 7" descr="MCj0231783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72275" y="4429125"/>
            <a:ext cx="2371725" cy="223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25923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 </a:t>
            </a:r>
          </a:p>
          <a:p>
            <a:pPr eaLnBrk="1" hangingPunct="1">
              <a:lnSpc>
                <a:spcPct val="120000"/>
              </a:lnSpc>
            </a:pPr>
            <a:r>
              <a:rPr lang="en-US" altLang="en-US" sz="2400" dirty="0"/>
              <a:t>The alphabetical order of the reference list makes it easy to consult/browse. </a:t>
            </a:r>
          </a:p>
          <a:p>
            <a:pPr eaLnBrk="1" hangingPunct="1">
              <a:lnSpc>
                <a:spcPct val="120000"/>
              </a:lnSpc>
            </a:pPr>
            <a:r>
              <a:rPr lang="en-US" altLang="en-US" sz="2400" dirty="0"/>
              <a:t>For each reference in the text, only one entry in the reference list is necessary, no matter how many times you use a reference.</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reference should come at the beginning of a sentence or follow the information provided at the end of a sentence.</a:t>
            </a:r>
          </a:p>
          <a:p>
            <a:r>
              <a:rPr lang="en-GB" altLang="en-US" sz="2400" dirty="0"/>
              <a:t>This is so the reader can tell which source of information you have taken from it.</a:t>
            </a:r>
          </a:p>
          <a:p>
            <a:r>
              <a:rPr lang="en-GB" altLang="en-US" sz="2400" dirty="0"/>
              <a:t>There are many ways to reference.</a:t>
            </a:r>
          </a:p>
          <a:p>
            <a:r>
              <a:rPr lang="en-GB" altLang="en-US" sz="2400" dirty="0"/>
              <a:t>This depends upon how many words / lines you are going to take from the information.</a:t>
            </a:r>
          </a:p>
          <a:p>
            <a:r>
              <a:rPr lang="en-GB" altLang="en-US" sz="2400" dirty="0"/>
              <a:t>It also depends on how you want to write the information.</a:t>
            </a:r>
          </a:p>
        </p:txBody>
      </p:sp>
      <p:sp>
        <p:nvSpPr>
          <p:cNvPr id="3" name="Title 2"/>
          <p:cNvSpPr>
            <a:spLocks noGrp="1"/>
          </p:cNvSpPr>
          <p:nvPr>
            <p:ph type="title"/>
          </p:nvPr>
        </p:nvSpPr>
        <p:spPr/>
        <p:txBody>
          <a:bodyPr/>
          <a:lstStyle/>
          <a:p>
            <a:pPr>
              <a:defRPr/>
            </a:pPr>
            <a:r>
              <a:rPr lang="en-GB" dirty="0"/>
              <a:t>How to reference in the text </a:t>
            </a:r>
          </a:p>
        </p:txBody>
      </p:sp>
    </p:spTree>
    <p:extLst>
      <p:ext uri="{BB962C8B-B14F-4D97-AF65-F5344CB8AC3E}">
        <p14:creationId xmlns:p14="http://schemas.microsoft.com/office/powerpoint/2010/main" val="343534036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p>
          <a:p>
            <a:pPr marL="0" indent="0">
              <a:buNone/>
            </a:pPr>
            <a:endParaRPr lang="en-GB" altLang="en-US" sz="2000" dirty="0"/>
          </a:p>
          <a:p>
            <a:r>
              <a:rPr lang="en-GB" altLang="en-US" sz="2000" dirty="0"/>
              <a:t>This means putting information you have read into your own words rather than directly copying word for word.</a:t>
            </a:r>
          </a:p>
          <a:p>
            <a:endParaRPr lang="en-GB" altLang="en-US" sz="2000" dirty="0"/>
          </a:p>
          <a:p>
            <a:r>
              <a:rPr lang="en-GB" altLang="en-US" sz="2000" dirty="0"/>
              <a:t>This is because it takes understanding and synthesis to paraphrase or summarise  and explain.</a:t>
            </a:r>
          </a:p>
          <a:p>
            <a:pPr marL="0" indent="0">
              <a:buNone/>
            </a:pPr>
            <a:endParaRPr lang="en-GB" altLang="en-US" sz="2000" dirty="0"/>
          </a:p>
          <a:p>
            <a:r>
              <a:rPr lang="en-GB" altLang="en-US" sz="2000" b="1" dirty="0"/>
              <a:t>ANYONE</a:t>
            </a:r>
            <a:r>
              <a:rPr lang="en-GB" altLang="en-US" sz="2000" dirty="0"/>
              <a:t> can cut and paste information – this is not acceptable.</a:t>
            </a:r>
          </a:p>
          <a:p>
            <a:pPr marL="0" indent="0">
              <a:buNone/>
            </a:pPr>
            <a:endParaRPr lang="en-GB" altLang="en-US" sz="2000" dirty="0"/>
          </a:p>
          <a:p>
            <a:r>
              <a:rPr lang="en-GB" altLang="en-US" sz="2000" dirty="0"/>
              <a:t>If using direct quotations they must kept to a minimum and </a:t>
            </a:r>
            <a:r>
              <a:rPr lang="en-GB" altLang="en-US" sz="2000" b="1" dirty="0"/>
              <a:t>ALWAYS</a:t>
            </a:r>
            <a:r>
              <a:rPr lang="en-GB" altLang="en-US" sz="2000" dirty="0"/>
              <a:t> be in inverted commas and include the page number of the source, where available.</a:t>
            </a:r>
          </a:p>
        </p:txBody>
      </p:sp>
      <p:sp>
        <p:nvSpPr>
          <p:cNvPr id="3" name="Title 2"/>
          <p:cNvSpPr>
            <a:spLocks noGrp="1"/>
          </p:cNvSpPr>
          <p:nvPr>
            <p:ph type="title"/>
          </p:nvPr>
        </p:nvSpPr>
        <p:spPr/>
        <p:txBody>
          <a:bodyPr/>
          <a:lstStyle/>
          <a:p>
            <a:pPr>
              <a:defRPr/>
            </a:pPr>
            <a:r>
              <a:rPr lang="en-GB" dirty="0"/>
              <a:t>REMEMBER</a:t>
            </a:r>
          </a:p>
        </p:txBody>
      </p:sp>
    </p:spTree>
    <p:extLst>
      <p:ext uri="{BB962C8B-B14F-4D97-AF65-F5344CB8AC3E}">
        <p14:creationId xmlns:p14="http://schemas.microsoft.com/office/powerpoint/2010/main" val="44578096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b="1"/>
              <a:t>How to Reference:</a:t>
            </a:r>
            <a:br>
              <a:rPr lang="en-GB" altLang="en-US" sz="4000" b="1"/>
            </a:br>
            <a:r>
              <a:rPr lang="en-GB" altLang="en-US" sz="4000" b="1"/>
              <a:t>Direct Quotations</a:t>
            </a:r>
          </a:p>
        </p:txBody>
      </p:sp>
      <p:sp>
        <p:nvSpPr>
          <p:cNvPr id="10243" name="Rectangle 3"/>
          <p:cNvSpPr>
            <a:spLocks noGrp="1" noChangeArrowheads="1"/>
          </p:cNvSpPr>
          <p:nvPr>
            <p:ph type="body" idx="1"/>
          </p:nvPr>
        </p:nvSpPr>
        <p:spPr>
          <a:xfrm>
            <a:off x="468313" y="2133600"/>
            <a:ext cx="8229600" cy="3638550"/>
          </a:xfrm>
        </p:spPr>
        <p:txBody>
          <a:bodyPr/>
          <a:lstStyle/>
          <a:p>
            <a:pPr eaLnBrk="1" hangingPunct="1"/>
            <a:r>
              <a:rPr lang="en-GB" altLang="en-US" sz="2400" dirty="0"/>
              <a:t> As Brown (2002, p.136) states, </a:t>
            </a:r>
            <a:r>
              <a:rPr lang="en-GB" altLang="en-US" sz="2400" dirty="0">
                <a:solidFill>
                  <a:schemeClr val="accent2"/>
                </a:solidFill>
              </a:rPr>
              <a:t>“The critical breakthrough was achieved by Thomas Hunt Morgan.”</a:t>
            </a:r>
          </a:p>
          <a:p>
            <a:pPr eaLnBrk="1" hangingPunct="1"/>
            <a:r>
              <a:rPr lang="en-GB" altLang="en-US" sz="2400" dirty="0"/>
              <a:t>According to Brown (2002, p.136),  </a:t>
            </a:r>
            <a:r>
              <a:rPr lang="en-GB" altLang="en-US" sz="2400" dirty="0">
                <a:solidFill>
                  <a:schemeClr val="accent2"/>
                </a:solidFill>
              </a:rPr>
              <a:t>“The critical breakthrough was achieved by Thomas Hunt Morgan”</a:t>
            </a:r>
          </a:p>
          <a:p>
            <a:pPr eaLnBrk="1" hangingPunct="1"/>
            <a:r>
              <a:rPr lang="en-GB" altLang="en-US" sz="2400"/>
              <a:t>Thomas Hunt Morgan has recently been described as achieving </a:t>
            </a:r>
            <a:r>
              <a:rPr lang="en-GB" altLang="en-US" sz="2400">
                <a:solidFill>
                  <a:schemeClr val="accent2"/>
                </a:solidFill>
              </a:rPr>
              <a:t>“the critical breakthrough”</a:t>
            </a:r>
            <a:r>
              <a:rPr lang="en-GB" altLang="en-US" sz="2400"/>
              <a:t> (Brown, 2002, p.136).</a:t>
            </a:r>
          </a:p>
          <a:p>
            <a:pPr eaLnBrk="1" hangingPunct="1">
              <a:buFont typeface="Wingdings" pitchFamily="2" charset="2"/>
              <a:buNone/>
            </a:pPr>
            <a:endParaRPr lang="en-GB" altLang="en-US" sz="2400" dirty="0"/>
          </a:p>
        </p:txBody>
      </p:sp>
      <p:sp>
        <p:nvSpPr>
          <p:cNvPr id="10244" name="Text Box 4"/>
          <p:cNvSpPr txBox="1">
            <a:spLocks noChangeArrowheads="1"/>
          </p:cNvSpPr>
          <p:nvPr/>
        </p:nvSpPr>
        <p:spPr bwMode="auto">
          <a:xfrm>
            <a:off x="1403350" y="1628775"/>
            <a:ext cx="7086600" cy="488950"/>
          </a:xfrm>
          <a:prstGeom prst="rect">
            <a:avLst/>
          </a:prstGeom>
          <a:noFill/>
          <a:ln w="9525">
            <a:noFill/>
            <a:miter lim="800000"/>
            <a:headEnd/>
            <a:tailEnd/>
          </a:ln>
        </p:spPr>
        <p:txBody>
          <a:bodyPr>
            <a:spAutoFit/>
          </a:bodyPr>
          <a:lstStyle/>
          <a:p>
            <a:pPr algn="ctr">
              <a:spcBef>
                <a:spcPct val="50000"/>
              </a:spcBef>
            </a:pPr>
            <a:r>
              <a:rPr lang="en-GB" altLang="en-US" sz="2600" b="1">
                <a:solidFill>
                  <a:schemeClr val="accent1"/>
                </a:solidFill>
              </a:rPr>
              <a:t>AUTHOR, DATE, PAGE NUMBER(S)</a:t>
            </a:r>
            <a:r>
              <a:rPr lang="en-GB" altLang="en-US" sz="2600">
                <a:latin typeface="Comic Sans MS" pitchFamily="66" charset="0"/>
              </a:rPr>
              <a:t> </a:t>
            </a:r>
            <a:endParaRPr lang="en-GB" altLang="en-US" sz="2200">
              <a:latin typeface="Times New Roman" pitchFamily="18" charset="0"/>
            </a:endParaRPr>
          </a:p>
        </p:txBody>
      </p:sp>
      <p:sp>
        <p:nvSpPr>
          <p:cNvPr id="10245" name="Text Box 5"/>
          <p:cNvSpPr txBox="1">
            <a:spLocks noChangeArrowheads="1"/>
          </p:cNvSpPr>
          <p:nvPr/>
        </p:nvSpPr>
        <p:spPr bwMode="auto">
          <a:xfrm>
            <a:off x="900113" y="5805488"/>
            <a:ext cx="7704137" cy="762000"/>
          </a:xfrm>
          <a:prstGeom prst="rect">
            <a:avLst/>
          </a:prstGeom>
          <a:noFill/>
          <a:ln w="9525">
            <a:noFill/>
            <a:miter lim="800000"/>
            <a:headEnd/>
            <a:tailEnd/>
          </a:ln>
        </p:spPr>
        <p:txBody>
          <a:bodyPr>
            <a:spAutoFit/>
          </a:bodyPr>
          <a:lstStyle/>
          <a:p>
            <a:pPr>
              <a:spcBef>
                <a:spcPct val="50000"/>
              </a:spcBef>
            </a:pPr>
            <a:r>
              <a:rPr lang="en-GB" altLang="en-US" sz="2200" dirty="0">
                <a:solidFill>
                  <a:schemeClr val="hlink"/>
                </a:solidFill>
              </a:rPr>
              <a:t>Larger quotes (3 lines +): Start quote on new line and indent.</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8229600" cy="4997152"/>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p:txBody>
          <a:bodyPr>
            <a:normAutofit fontScale="90000"/>
          </a:bodyPr>
          <a:lstStyle/>
          <a:p>
            <a:pPr>
              <a:defRPr/>
            </a:pPr>
            <a:r>
              <a:rPr lang="en-GB" dirty="0"/>
              <a:t>Example of indented long direct quote </a:t>
            </a:r>
          </a:p>
        </p:txBody>
      </p:sp>
    </p:spTree>
    <p:extLst>
      <p:ext uri="{BB962C8B-B14F-4D97-AF65-F5344CB8AC3E}">
        <p14:creationId xmlns:p14="http://schemas.microsoft.com/office/powerpoint/2010/main" val="254802992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p:txBody>
          <a:bodyPr/>
          <a:lstStyle/>
          <a:p>
            <a:pPr eaLnBrk="1" hangingPunct="1"/>
            <a:r>
              <a:rPr lang="en-GB" altLang="en-US"/>
              <a:t>As X </a:t>
            </a:r>
            <a:r>
              <a:rPr lang="en-GB" altLang="en-US">
                <a:solidFill>
                  <a:schemeClr val="accent2"/>
                </a:solidFill>
              </a:rPr>
              <a:t>states/ believes/ suggests /indicates/ points out / observes/ explains/ argues/ outlines/ contradicts / proposes</a:t>
            </a:r>
            <a:r>
              <a:rPr lang="en-GB" altLang="en-US"/>
              <a:t>, “…….”.</a:t>
            </a:r>
          </a:p>
          <a:p>
            <a:pPr eaLnBrk="1" hangingPunct="1">
              <a:buFont typeface="Wingdings" pitchFamily="2" charset="2"/>
              <a:buNone/>
            </a:pPr>
            <a:endParaRPr lang="en-GB" altLang="en-US"/>
          </a:p>
          <a:p>
            <a:pPr eaLnBrk="1" hangingPunct="1"/>
            <a:r>
              <a:rPr lang="en-GB" altLang="en-US"/>
              <a:t>For example, X </a:t>
            </a:r>
            <a:r>
              <a:rPr lang="en-GB" altLang="en-US">
                <a:solidFill>
                  <a:schemeClr val="accent2"/>
                </a:solidFill>
              </a:rPr>
              <a:t>has argued</a:t>
            </a:r>
            <a:r>
              <a:rPr lang="en-GB" altLang="en-US"/>
              <a:t> that “……”.</a:t>
            </a:r>
          </a:p>
          <a:p>
            <a:pPr eaLnBrk="1" hangingPunct="1">
              <a:buFont typeface="Wingdings" pitchFamily="2" charset="2"/>
              <a:buNone/>
            </a:pPr>
            <a:endParaRPr lang="en-GB" altLang="en-US"/>
          </a:p>
          <a:p>
            <a:pPr eaLnBrk="1" hangingPunct="1"/>
            <a:r>
              <a:rPr lang="en-GB" altLang="en-US"/>
              <a:t>According to X, “…….”.</a:t>
            </a:r>
          </a:p>
          <a:p>
            <a:pPr eaLnBrk="1" hangingPunct="1">
              <a:buFont typeface="Wingdings" pitchFamily="2" charset="2"/>
              <a:buNone/>
            </a:pPr>
            <a:endParaRPr lang="en-GB" altLang="en-US"/>
          </a:p>
          <a:p>
            <a:pPr eaLnBrk="1" hangingPunct="1"/>
            <a:r>
              <a:rPr lang="en-GB" altLang="en-US"/>
              <a:t>X </a:t>
            </a:r>
            <a:r>
              <a:rPr lang="en-GB" altLang="en-US">
                <a:solidFill>
                  <a:schemeClr val="accent2"/>
                </a:solidFill>
              </a:rPr>
              <a:t>suggests/ believes/ observes</a:t>
            </a:r>
            <a:r>
              <a:rPr lang="en-GB" altLang="en-US"/>
              <a:t> that “…..”.</a:t>
            </a:r>
          </a:p>
          <a:p>
            <a:pPr eaLnBrk="1" hangingPunct="1">
              <a:buFont typeface="Wingdings" pitchFamily="2" charset="2"/>
              <a:buNone/>
            </a:pPr>
            <a:endParaRPr lang="en-GB" altLang="en-US"/>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a:solidFill>
                  <a:schemeClr val="hlink"/>
                </a:solidFill>
              </a:rPr>
              <a:t>How to reference paraphrases</a:t>
            </a:r>
          </a:p>
        </p:txBody>
      </p:sp>
      <p:sp>
        <p:nvSpPr>
          <p:cNvPr id="12291" name="Rectangle 3"/>
          <p:cNvSpPr>
            <a:spLocks noGrp="1" noChangeArrowheads="1"/>
          </p:cNvSpPr>
          <p:nvPr>
            <p:ph type="body" idx="1"/>
          </p:nvPr>
        </p:nvSpPr>
        <p:spPr>
          <a:xfrm>
            <a:off x="457200" y="2781300"/>
            <a:ext cx="8229600" cy="3349625"/>
          </a:xfrm>
        </p:spPr>
        <p:txBody>
          <a:bodyPr/>
          <a:lstStyle/>
          <a:p>
            <a:pPr eaLnBrk="1" hangingPunct="1">
              <a:spcBef>
                <a:spcPct val="50000"/>
              </a:spcBef>
              <a:buClrTx/>
              <a:buSzTx/>
              <a:buFontTx/>
              <a:buNone/>
            </a:pPr>
            <a:r>
              <a:rPr lang="en-GB" altLang="en-US" dirty="0">
                <a:solidFill>
                  <a:schemeClr val="accent1"/>
                </a:solidFill>
              </a:rPr>
              <a:t>  </a:t>
            </a:r>
            <a:r>
              <a:rPr lang="en-GB" altLang="en-US" dirty="0"/>
              <a:t>Thomas Hunt Morgan made the connection between partial linkage and the behaviour of chromosomes when the nucleus of a cell divides. This breakthrough was proved to be critical (Brown, 2002).</a:t>
            </a:r>
          </a:p>
          <a:p>
            <a:pPr eaLnBrk="1" hangingPunct="1">
              <a:buFont typeface="Wingdings" pitchFamily="2" charset="2"/>
              <a:buNone/>
            </a:pPr>
            <a:endParaRPr lang="en-GB" altLang="en-US" sz="2400" dirty="0">
              <a:solidFill>
                <a:schemeClr val="accent1"/>
              </a:solidFill>
            </a:endParaRPr>
          </a:p>
        </p:txBody>
      </p:sp>
      <p:sp>
        <p:nvSpPr>
          <p:cNvPr id="12292" name="Rectangle 4"/>
          <p:cNvSpPr>
            <a:spLocks noChangeArrowheads="1"/>
          </p:cNvSpPr>
          <p:nvPr/>
        </p:nvSpPr>
        <p:spPr bwMode="auto">
          <a:xfrm>
            <a:off x="2484438" y="1989138"/>
            <a:ext cx="4607842" cy="523220"/>
          </a:xfrm>
          <a:prstGeom prst="rect">
            <a:avLst/>
          </a:prstGeom>
          <a:noFill/>
          <a:ln w="9525">
            <a:noFill/>
            <a:miter lim="800000"/>
            <a:headEnd/>
            <a:tailEnd/>
          </a:ln>
        </p:spPr>
        <p:txBody>
          <a:bodyPr wrap="square">
            <a:spAutoFit/>
          </a:bodyPr>
          <a:lstStyle/>
          <a:p>
            <a:pPr>
              <a:spcBef>
                <a:spcPct val="50000"/>
              </a:spcBef>
            </a:pPr>
            <a:r>
              <a:rPr lang="en-GB" altLang="en-US" sz="2800" b="1" dirty="0">
                <a:solidFill>
                  <a:schemeClr val="accent2"/>
                </a:solidFill>
              </a:rPr>
              <a:t>AUTHOR, DATE, PAGE</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a:xfrm>
            <a:off x="434975" y="1628800"/>
            <a:ext cx="8229600" cy="4680520"/>
          </a:xfrm>
        </p:spPr>
        <p:txBody>
          <a:bodyPr/>
          <a:lstStyle/>
          <a:p>
            <a:r>
              <a:rPr lang="en-GB" altLang="en-US" sz="2400" dirty="0"/>
              <a:t>Decide whether you want to paraphrase or directly quote.</a:t>
            </a:r>
          </a:p>
          <a:p>
            <a:r>
              <a:rPr lang="en-GB" altLang="en-US" sz="2400" b="1" dirty="0"/>
              <a:t>ALWAYS PARAPHRASE </a:t>
            </a:r>
            <a:r>
              <a:rPr lang="en-GB" altLang="en-US" sz="2400" dirty="0"/>
              <a:t>unless you want to dissect an author’s phrase or words directly as part of your text.</a:t>
            </a:r>
          </a:p>
          <a:p>
            <a:r>
              <a:rPr lang="en-GB" altLang="en-US" sz="2400" dirty="0"/>
              <a:t>When paraphrasing you can either write:</a:t>
            </a:r>
          </a:p>
          <a:p>
            <a:pPr marL="0" indent="0">
              <a:buNone/>
            </a:pPr>
            <a:r>
              <a:rPr lang="en-GB" altLang="en-US" sz="2400" dirty="0"/>
              <a:t>Piaget (1954) states that children go through similar stages of development .</a:t>
            </a:r>
          </a:p>
          <a:p>
            <a:pPr marL="0" indent="0">
              <a:buNone/>
            </a:pPr>
            <a:r>
              <a:rPr lang="en-GB" altLang="en-US" sz="2400" dirty="0"/>
              <a:t>OR</a:t>
            </a:r>
          </a:p>
          <a:p>
            <a:pPr marL="0" indent="0">
              <a:buNone/>
            </a:pPr>
            <a:r>
              <a:rPr lang="en-GB" altLang="en-US" sz="2400" dirty="0"/>
              <a:t>Children go through similar stages of development (Piaget, 1954).</a:t>
            </a:r>
          </a:p>
        </p:txBody>
      </p:sp>
      <p:sp>
        <p:nvSpPr>
          <p:cNvPr id="3" name="Title 2"/>
          <p:cNvSpPr>
            <a:spLocks noGrp="1"/>
          </p:cNvSpPr>
          <p:nvPr>
            <p:ph type="title"/>
          </p:nvPr>
        </p:nvSpPr>
        <p:spPr/>
        <p:txBody>
          <a:bodyPr/>
          <a:lstStyle/>
          <a:p>
            <a:pPr>
              <a:defRPr/>
            </a:pPr>
            <a:r>
              <a:rPr lang="en-GB" dirty="0"/>
              <a:t>Choosing the correct format</a:t>
            </a:r>
          </a:p>
        </p:txBody>
      </p:sp>
    </p:spTree>
    <p:extLst>
      <p:ext uri="{BB962C8B-B14F-4D97-AF65-F5344CB8AC3E}">
        <p14:creationId xmlns:p14="http://schemas.microsoft.com/office/powerpoint/2010/main" val="105089499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b="1" dirty="0">
                <a:solidFill>
                  <a:schemeClr val="hlink"/>
                </a:solidFill>
              </a:rPr>
              <a:t>Referencing at the end of your assignment</a:t>
            </a:r>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6" name="Text Box 4"/>
          <p:cNvSpPr txBox="1">
            <a:spLocks noChangeArrowheads="1"/>
          </p:cNvSpPr>
          <p:nvPr/>
        </p:nvSpPr>
        <p:spPr bwMode="auto">
          <a:xfrm>
            <a:off x="539750" y="1700213"/>
            <a:ext cx="8207375" cy="461962"/>
          </a:xfrm>
          <a:prstGeom prst="rect">
            <a:avLst/>
          </a:prstGeom>
          <a:noFill/>
          <a:ln w="9525">
            <a:noFill/>
            <a:miter lim="800000"/>
            <a:headEnd/>
            <a:tailEnd/>
          </a:ln>
        </p:spPr>
        <p:txBody>
          <a:bodyPr>
            <a:spAutoFit/>
          </a:bodyPr>
          <a:lstStyle/>
          <a:p>
            <a:pPr>
              <a:spcBef>
                <a:spcPct val="50000"/>
              </a:spcBef>
            </a:pPr>
            <a:r>
              <a:rPr lang="en-GB" altLang="en-US" sz="2400">
                <a:solidFill>
                  <a:schemeClr val="accent2"/>
                </a:solidFill>
              </a:rPr>
              <a:t>References or Bibliography – what’s the difference?</a:t>
            </a:r>
          </a:p>
        </p:txBody>
      </p:sp>
      <p:sp>
        <p:nvSpPr>
          <p:cNvPr id="13317" name="Rectangle 5"/>
          <p:cNvSpPr>
            <a:spLocks noChangeArrowheads="1"/>
          </p:cNvSpPr>
          <p:nvPr/>
        </p:nvSpPr>
        <p:spPr bwMode="auto">
          <a:xfrm>
            <a:off x="755650" y="2708275"/>
            <a:ext cx="7705725" cy="3673475"/>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a:solidFill>
                  <a:schemeClr val="tx2"/>
                </a:solidFill>
              </a:rPr>
              <a:t>Reference list</a:t>
            </a:r>
            <a:r>
              <a:rPr lang="en-GB" altLang="en-US" sz="2800"/>
              <a:t> – a single alphabetical list by author of everything you have specifically mentioned in your assignment. </a:t>
            </a:r>
            <a:r>
              <a:rPr lang="en-GB" altLang="en-US" sz="2800">
                <a:solidFill>
                  <a:schemeClr val="accent2"/>
                </a:solidFill>
              </a:rPr>
              <a:t>(Requirement for all University assignments)</a:t>
            </a:r>
            <a:endParaRPr lang="en-GB" altLang="en-US" sz="2800"/>
          </a:p>
          <a:p>
            <a:pPr marL="342900" indent="-342900">
              <a:lnSpc>
                <a:spcPct val="90000"/>
              </a:lnSpc>
              <a:spcBef>
                <a:spcPct val="20000"/>
              </a:spcBef>
              <a:buClr>
                <a:schemeClr val="bg2"/>
              </a:buClr>
              <a:buSzPct val="75000"/>
              <a:buFont typeface="Wingdings" pitchFamily="2" charset="2"/>
              <a:buChar char="p"/>
            </a:pPr>
            <a:r>
              <a:rPr lang="en-GB" altLang="en-US" sz="2800">
                <a:solidFill>
                  <a:schemeClr val="tx2"/>
                </a:solidFill>
              </a:rPr>
              <a:t>Bibliography</a:t>
            </a:r>
            <a:r>
              <a:rPr lang="en-GB" altLang="en-US" sz="2800">
                <a:solidFill>
                  <a:schemeClr val="accent2"/>
                </a:solidFill>
              </a:rPr>
              <a:t> </a:t>
            </a:r>
            <a:r>
              <a:rPr lang="en-GB" altLang="en-US" sz="2800"/>
              <a:t>–</a:t>
            </a:r>
            <a:r>
              <a:rPr lang="en-GB" altLang="en-US" sz="2800">
                <a:solidFill>
                  <a:schemeClr val="accent2"/>
                </a:solidFill>
              </a:rPr>
              <a:t> </a:t>
            </a:r>
            <a:r>
              <a:rPr lang="en-GB" altLang="en-US" sz="2800"/>
              <a:t>a list of</a:t>
            </a:r>
            <a:r>
              <a:rPr lang="en-GB" altLang="en-US" sz="2800">
                <a:solidFill>
                  <a:schemeClr val="accent2"/>
                </a:solidFill>
              </a:rPr>
              <a:t> </a:t>
            </a:r>
            <a:r>
              <a:rPr lang="en-GB" altLang="en-US" sz="2800"/>
              <a:t>sources you have read but </a:t>
            </a:r>
            <a:r>
              <a:rPr lang="en-GB" altLang="en-US" sz="2800" b="1" i="1"/>
              <a:t>not</a:t>
            </a:r>
            <a:r>
              <a:rPr lang="en-GB" altLang="en-US" sz="2800" i="1"/>
              <a:t> </a:t>
            </a:r>
            <a:r>
              <a:rPr lang="en-GB" altLang="en-US" sz="2800"/>
              <a:t>specifically mentioned in your assignment.</a:t>
            </a:r>
            <a:r>
              <a:rPr lang="en-GB" altLang="en-US" sz="2800">
                <a:solidFill>
                  <a:schemeClr val="accent2"/>
                </a:solidFill>
              </a:rPr>
              <a:t>(Not required)</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Checking accuracy of referencing</a:t>
            </a:r>
          </a:p>
        </p:txBody>
      </p:sp>
      <p:sp>
        <p:nvSpPr>
          <p:cNvPr id="3" name="Content Placeholder 2"/>
          <p:cNvSpPr>
            <a:spLocks noGrp="1"/>
          </p:cNvSpPr>
          <p:nvPr>
            <p:ph idx="1"/>
          </p:nvPr>
        </p:nvSpPr>
        <p:spPr>
          <a:xfrm>
            <a:off x="457200" y="1600200"/>
            <a:ext cx="8229600" cy="4709120"/>
          </a:xfrm>
        </p:spPr>
        <p:txBody>
          <a:bodyPr/>
          <a:lstStyle/>
          <a:p>
            <a:r>
              <a:rPr lang="en-GB" sz="2400" b="1" dirty="0"/>
              <a:t>You will lose marks for inaccurate referencing</a:t>
            </a:r>
            <a:r>
              <a:rPr lang="en-GB" sz="2400" dirty="0"/>
              <a:t>!</a:t>
            </a:r>
          </a:p>
          <a:p>
            <a:r>
              <a:rPr lang="en-GB" sz="2400" dirty="0"/>
              <a:t>Before submitting your work proof read to check that you have used the correct format for all references in the reference list.</a:t>
            </a:r>
          </a:p>
          <a:p>
            <a:r>
              <a:rPr lang="en-GB" sz="2400" dirty="0"/>
              <a:t>Check that </a:t>
            </a:r>
            <a:r>
              <a:rPr lang="en-GB" sz="2400" b="1" dirty="0"/>
              <a:t>ALL</a:t>
            </a:r>
            <a:r>
              <a:rPr lang="en-GB" sz="2400" dirty="0"/>
              <a:t> references are listed in alphabetical order according to the author’s surname or name of organisation. </a:t>
            </a:r>
            <a:r>
              <a:rPr lang="en-GB" sz="2400" b="1" dirty="0"/>
              <a:t>Do not separate different types of sources.</a:t>
            </a:r>
          </a:p>
          <a:p>
            <a:r>
              <a:rPr lang="en-GB" sz="2400" dirty="0"/>
              <a:t>Check that all references in the text match accurately to the names and dates in the reference list.</a:t>
            </a:r>
          </a:p>
        </p:txBody>
      </p:sp>
    </p:spTree>
    <p:extLst>
      <p:ext uri="{BB962C8B-B14F-4D97-AF65-F5344CB8AC3E}">
        <p14:creationId xmlns:p14="http://schemas.microsoft.com/office/powerpoint/2010/main" val="768831787"/>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sp>
        <p:nvSpPr>
          <p:cNvPr id="5" name="Content Placeholder 4"/>
          <p:cNvSpPr>
            <a:spLocks noGrp="1"/>
          </p:cNvSpPr>
          <p:nvPr>
            <p:ph idx="1"/>
          </p:nvPr>
        </p:nvSpPr>
        <p:spPr/>
        <p:txBody>
          <a:bodyPr/>
          <a:lstStyle/>
          <a:p>
            <a:r>
              <a:rPr lang="en-GB" dirty="0"/>
              <a:t>Books</a:t>
            </a:r>
          </a:p>
          <a:p>
            <a:r>
              <a:rPr lang="en-GB" dirty="0"/>
              <a:t>Journal Articles/magazines</a:t>
            </a:r>
          </a:p>
          <a:p>
            <a:r>
              <a:rPr lang="en-GB" dirty="0"/>
              <a:t>Web Sources</a:t>
            </a:r>
          </a:p>
          <a:p>
            <a:endParaRPr lang="en-GB" dirty="0"/>
          </a:p>
        </p:txBody>
      </p:sp>
    </p:spTree>
    <p:extLst>
      <p:ext uri="{BB962C8B-B14F-4D97-AF65-F5344CB8AC3E}">
        <p14:creationId xmlns:p14="http://schemas.microsoft.com/office/powerpoint/2010/main" val="2442922194"/>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Name(s) of the Author(s)/Editor(s) </a:t>
            </a:r>
          </a:p>
          <a:p>
            <a:pPr eaLnBrk="1" hangingPunct="1"/>
            <a:r>
              <a:rPr lang="en-GB" altLang="en-US" dirty="0"/>
              <a:t>Date published</a:t>
            </a:r>
          </a:p>
          <a:p>
            <a:pPr eaLnBrk="1" hangingPunct="1"/>
            <a:r>
              <a:rPr lang="en-GB" altLang="en-US"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Who published it</a:t>
            </a:r>
          </a:p>
          <a:p>
            <a:pPr eaLnBrk="1" hangingPunct="1"/>
            <a:r>
              <a:rPr lang="en-GB" altLang="en-US" dirty="0"/>
              <a:t>Page number </a:t>
            </a:r>
            <a:r>
              <a:rPr lang="en-GB" altLang="en-US" b="1" dirty="0"/>
              <a:t>(for direct quotes only)</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a:t>
            </a:r>
            <a:r>
              <a:rPr lang="en-GB" altLang="en-US" dirty="0">
                <a:solidFill>
                  <a:schemeClr val="tx2"/>
                </a:solidFill>
              </a:rPr>
              <a:t>R.R. Jordan </a:t>
            </a:r>
          </a:p>
          <a:p>
            <a:pPr eaLnBrk="1" hangingPunct="1"/>
            <a:r>
              <a:rPr lang="en-GB" altLang="en-US" dirty="0"/>
              <a:t>Year of Publication </a:t>
            </a:r>
            <a:r>
              <a:rPr lang="en-US" altLang="en-US" b="1" dirty="0">
                <a:cs typeface="Arial" charset="0"/>
              </a:rPr>
              <a:t>©	</a:t>
            </a:r>
            <a:r>
              <a:rPr lang="en-US" altLang="en-US" dirty="0">
                <a:solidFill>
                  <a:schemeClr val="tx2"/>
                </a:solidFill>
                <a:cs typeface="Arial" charset="0"/>
              </a:rPr>
              <a:t>1999</a:t>
            </a:r>
            <a:endParaRPr lang="en-GB" altLang="en-US" dirty="0">
              <a:solidFill>
                <a:schemeClr val="tx2"/>
              </a:solidFill>
            </a:endParaRPr>
          </a:p>
          <a:p>
            <a:pPr eaLnBrk="1" hangingPunct="1"/>
            <a:r>
              <a:rPr lang="en-GB" altLang="en-US" dirty="0"/>
              <a:t>Title	</a:t>
            </a:r>
            <a:r>
              <a:rPr lang="en-GB" altLang="en-US" dirty="0">
                <a:solidFill>
                  <a:schemeClr val="tx2"/>
                </a:solidFill>
              </a:rPr>
              <a:t>Academic Writing Course</a:t>
            </a:r>
          </a:p>
          <a:p>
            <a:pPr eaLnBrk="1" hangingPunct="1"/>
            <a:r>
              <a:rPr lang="en-GB" altLang="en-US" dirty="0"/>
              <a:t>Edition (if not the first)	</a:t>
            </a:r>
            <a:r>
              <a:rPr lang="en-GB" altLang="en-US" dirty="0">
                <a:solidFill>
                  <a:schemeClr val="tx2"/>
                </a:solidFill>
              </a:rPr>
              <a:t>3</a:t>
            </a:r>
            <a:r>
              <a:rPr lang="en-GB" altLang="en-US" baseline="30000" dirty="0">
                <a:solidFill>
                  <a:schemeClr val="tx2"/>
                </a:solidFill>
              </a:rPr>
              <a:t>rd</a:t>
            </a:r>
            <a:r>
              <a:rPr lang="en-GB" altLang="en-US" dirty="0">
                <a:solidFill>
                  <a:schemeClr val="tx2"/>
                </a:solidFill>
              </a:rPr>
              <a:t> edition</a:t>
            </a:r>
          </a:p>
          <a:p>
            <a:pPr eaLnBrk="1" hangingPunct="1"/>
            <a:r>
              <a:rPr lang="en-GB" altLang="en-US" dirty="0"/>
              <a:t>Place of publication		</a:t>
            </a:r>
            <a:r>
              <a:rPr lang="en-GB" altLang="en-US" dirty="0">
                <a:solidFill>
                  <a:schemeClr val="tx2"/>
                </a:solidFill>
              </a:rPr>
              <a:t>Harlow</a:t>
            </a:r>
          </a:p>
          <a:p>
            <a:pPr eaLnBrk="1" hangingPunct="1"/>
            <a:r>
              <a:rPr lang="en-GB" altLang="en-US" dirty="0"/>
              <a:t>Publisher	</a:t>
            </a:r>
            <a:r>
              <a:rPr lang="en-GB" altLang="en-US" dirty="0">
                <a:solidFill>
                  <a:schemeClr val="tx2"/>
                </a:solidFill>
              </a:rPr>
              <a:t>Pearson Education Limited</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(not the front cover)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Jordan, R. R. (1999) </a:t>
            </a:r>
            <a:r>
              <a:rPr lang="en-GB" altLang="en-US" sz="2400" i="1" dirty="0">
                <a:solidFill>
                  <a:srgbClr val="FF0000"/>
                </a:solidFill>
              </a:rPr>
              <a:t>Academic Writing Course</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3</a:t>
            </a:r>
            <a:r>
              <a:rPr lang="en-GB" altLang="en-US" sz="2400" baseline="30000" dirty="0">
                <a:solidFill>
                  <a:srgbClr val="FF0000"/>
                </a:solidFill>
              </a:rPr>
              <a:t>rd</a:t>
            </a:r>
            <a:r>
              <a:rPr lang="en-GB" altLang="en-US" sz="2400" dirty="0">
                <a:solidFill>
                  <a:srgbClr val="FF0000"/>
                </a:solidFill>
              </a:rPr>
              <a:t> ed. Harlow: Pearson Education Limited.</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Authors</a:t>
              </a:r>
            </a:p>
            <a:p>
              <a:endParaRPr lang="en-GB" altLang="en-US"/>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p>
            <a:p>
              <a:endParaRPr lang="en-GB" altLang="en-US"/>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Christensen, P. and James, A. (</a:t>
              </a:r>
              <a:r>
                <a:rPr lang="en-GB" altLang="en-US" sz="900" dirty="0" err="1">
                  <a:latin typeface="Tahoma" pitchFamily="34" charset="0"/>
                </a:rPr>
                <a:t>Eds</a:t>
              </a:r>
              <a:r>
                <a:rPr lang="en-GB" altLang="en-US" sz="900" dirty="0">
                  <a:latin typeface="Tahoma" pitchFamily="34" charset="0"/>
                </a:rPr>
                <a:t>) (2008) </a:t>
              </a:r>
              <a:r>
                <a:rPr lang="en-GB" altLang="en-US" sz="900" i="1" dirty="0">
                  <a:latin typeface="Tahoma" pitchFamily="34" charset="0"/>
                </a:rPr>
                <a:t>Research with Children: Perspectives and Practices. </a:t>
              </a:r>
              <a:r>
                <a:rPr lang="en-GB" altLang="en-US" sz="900" dirty="0">
                  <a:latin typeface="Tahoma" pitchFamily="34" charset="0"/>
                </a:rPr>
                <a:t>2nd</a:t>
              </a:r>
              <a:r>
                <a:rPr lang="en-GB" altLang="en-US" sz="1200" dirty="0">
                  <a:latin typeface="Tahoma" pitchFamily="34" charset="0"/>
                </a:rPr>
                <a:t> </a:t>
              </a:r>
              <a:r>
                <a:rPr lang="en-GB" altLang="en-US" sz="900" dirty="0">
                  <a:latin typeface="Tahoma" pitchFamily="34" charset="0"/>
                </a:rPr>
                <a:t>Edition. London:</a:t>
              </a:r>
              <a:r>
                <a:rPr lang="en-GB" altLang="en-US" sz="1200" dirty="0">
                  <a:latin typeface="Tahoma" pitchFamily="34" charset="0"/>
                </a:rPr>
                <a:t> </a:t>
              </a:r>
              <a:r>
                <a:rPr lang="en-GB" altLang="en-US" sz="900" dirty="0" err="1">
                  <a:latin typeface="Tahoma" pitchFamily="34" charset="0"/>
                </a:rPr>
                <a:t>Falmer</a:t>
              </a:r>
              <a:r>
                <a:rPr lang="en-GB" altLang="en-US" sz="900" dirty="0">
                  <a:latin typeface="Tahoma" pitchFamily="34" charset="0"/>
                </a:rPr>
                <a:t> Press.</a:t>
              </a:r>
              <a:endParaRPr lang="en-GB" altLang="en-US" dirty="0"/>
            </a:p>
          </p:txBody>
        </p:sp>
        <p:cxnSp>
          <p:nvCxnSpPr>
            <p:cNvPr id="16402" name="AutoShape 18"/>
            <p:cNvCxnSpPr>
              <a:cxnSpLocks noChangeShapeType="1"/>
            </p:cNvCxnSpPr>
            <p:nvPr/>
          </p:nvCxnSpPr>
          <p:spPr bwMode="auto">
            <a:xfrm rot="10800000">
              <a:off x="1643042" y="3929068"/>
              <a:ext cx="642592" cy="538714"/>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138683"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2647870" y="4003733"/>
              <a:ext cx="665977" cy="464043"/>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rot="16200000" flipH="1">
              <a:off x="2995228" y="3934202"/>
              <a:ext cx="538698" cy="528426"/>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rot="5400000">
              <a:off x="5393537" y="4179099"/>
              <a:ext cx="428628" cy="71438"/>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rot="5400000">
              <a:off x="5999966" y="4214818"/>
              <a:ext cx="500860" cy="72232"/>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rot="16200000" flipH="1">
              <a:off x="6572265" y="4143379"/>
              <a:ext cx="428628" cy="142878"/>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rot="5400000">
              <a:off x="6141693" y="3153513"/>
              <a:ext cx="920374" cy="20210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rot="16200000" flipH="1">
              <a:off x="5009995" y="2938300"/>
              <a:ext cx="920374" cy="632530"/>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2558533" y="3093335"/>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rot="16200000" flipH="1">
              <a:off x="1443277" y="2920723"/>
              <a:ext cx="968702" cy="71601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Referencing 2 Authors</a:t>
            </a:r>
          </a:p>
        </p:txBody>
      </p:sp>
      <p:sp>
        <p:nvSpPr>
          <p:cNvPr id="17411" name="Rectangle 3"/>
          <p:cNvSpPr>
            <a:spLocks noGrp="1" noChangeArrowheads="1"/>
          </p:cNvSpPr>
          <p:nvPr>
            <p:ph type="body" idx="1"/>
          </p:nvPr>
        </p:nvSpPr>
        <p:spPr>
          <a:xfrm>
            <a:off x="457200" y="1600200"/>
            <a:ext cx="8229600" cy="4979987"/>
          </a:xfrm>
        </p:spPr>
        <p:txBody>
          <a:bodyPr/>
          <a:lstStyle/>
          <a:p>
            <a:pPr eaLnBrk="1" hangingPunct="1"/>
            <a:r>
              <a:rPr lang="en-GB" altLang="en-US" dirty="0"/>
              <a:t>In the assignment:</a:t>
            </a:r>
          </a:p>
          <a:p>
            <a:pPr marL="0" indent="0" eaLnBrk="1" hangingPunct="1">
              <a:buNone/>
            </a:pPr>
            <a:r>
              <a:rPr lang="en-GB" altLang="en-US" dirty="0"/>
              <a:t>   Both authors’ surnames, date (and page if </a:t>
            </a:r>
          </a:p>
          <a:p>
            <a:pPr marL="0" indent="0" eaLnBrk="1" hangingPunct="1">
              <a:buNone/>
            </a:pPr>
            <a:r>
              <a:rPr lang="en-GB" altLang="en-US" dirty="0"/>
              <a:t>   needed).</a:t>
            </a:r>
          </a:p>
          <a:p>
            <a:pPr marL="0" indent="0" eaLnBrk="1" hangingPunct="1">
              <a:buNone/>
            </a:pPr>
            <a:endParaRPr lang="en-GB" altLang="en-US" dirty="0"/>
          </a:p>
          <a:p>
            <a:pPr lvl="1" eaLnBrk="1" hangingPunct="1"/>
            <a:r>
              <a:rPr lang="en-GB" altLang="en-US" dirty="0"/>
              <a:t>Doherty and Horne (2002)</a:t>
            </a:r>
          </a:p>
          <a:p>
            <a:pPr marL="0" indent="0" eaLnBrk="1" hangingPunct="1">
              <a:buNone/>
            </a:pPr>
            <a:endParaRPr lang="en-GB" altLang="en-US" dirty="0"/>
          </a:p>
          <a:p>
            <a:pPr eaLnBrk="1" hangingPunct="1"/>
            <a:r>
              <a:rPr lang="en-GB" altLang="en-US" dirty="0"/>
              <a:t>In the reference list:</a:t>
            </a:r>
          </a:p>
          <a:p>
            <a:pPr marL="0" indent="0" eaLnBrk="1" hangingPunct="1">
              <a:buNone/>
            </a:pPr>
            <a:endParaRPr lang="en-GB" altLang="en-US" dirty="0"/>
          </a:p>
          <a:p>
            <a:pPr lvl="1" eaLnBrk="1" hangingPunct="1"/>
            <a:r>
              <a:rPr lang="en-GB" altLang="en-US" dirty="0"/>
              <a:t>Doherty, T.L. and Horne, T. (2002) </a:t>
            </a:r>
            <a:r>
              <a:rPr lang="en-GB" altLang="en-US" i="1" dirty="0"/>
              <a:t>Managing Public Services.</a:t>
            </a:r>
            <a:r>
              <a:rPr lang="en-GB" altLang="en-US" dirty="0"/>
              <a:t> London: Routledge.</a:t>
            </a:r>
          </a:p>
          <a:p>
            <a:pPr lvl="1" eaLnBrk="1" hangingPunct="1"/>
            <a:endParaRPr lang="en-GB" altLang="en-US" dirty="0"/>
          </a:p>
          <a:p>
            <a:pPr eaLnBrk="1" hangingPunct="1"/>
            <a:endParaRPr lang="en-GB" altLang="en-US" dirty="0"/>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Referencing 3 Authors</a:t>
            </a:r>
            <a:endParaRPr lang="en-GB" dirty="0"/>
          </a:p>
        </p:txBody>
      </p:sp>
      <p:sp>
        <p:nvSpPr>
          <p:cNvPr id="3" name="Content Placeholder 2"/>
          <p:cNvSpPr>
            <a:spLocks noGrp="1"/>
          </p:cNvSpPr>
          <p:nvPr>
            <p:ph idx="1"/>
          </p:nvPr>
        </p:nvSpPr>
        <p:spPr>
          <a:xfrm>
            <a:off x="457200" y="1600200"/>
            <a:ext cx="8229600" cy="4781128"/>
          </a:xfrm>
        </p:spPr>
        <p:txBody>
          <a:bodyPr/>
          <a:lstStyle/>
          <a:p>
            <a:pPr eaLnBrk="1" hangingPunct="1"/>
            <a:r>
              <a:rPr lang="en-GB" altLang="en-US" dirty="0"/>
              <a:t>In the assignment:</a:t>
            </a:r>
          </a:p>
          <a:p>
            <a:pPr marL="0" indent="0" eaLnBrk="1" hangingPunct="1">
              <a:buNone/>
            </a:pPr>
            <a:r>
              <a:rPr lang="en-GB" altLang="en-US" dirty="0"/>
              <a:t>   All authors’ surnames, date (and page if </a:t>
            </a:r>
          </a:p>
          <a:p>
            <a:pPr marL="0" indent="0" eaLnBrk="1" hangingPunct="1">
              <a:buNone/>
            </a:pPr>
            <a:r>
              <a:rPr lang="en-GB" altLang="en-US" dirty="0"/>
              <a:t>   needed).</a:t>
            </a:r>
          </a:p>
          <a:p>
            <a:pPr lvl="1" eaLnBrk="1" hangingPunct="1"/>
            <a:r>
              <a:rPr lang="en-GB" altLang="en-US" dirty="0"/>
              <a:t>Cohen, Manion and Morrison (2007)</a:t>
            </a:r>
          </a:p>
          <a:p>
            <a:pPr marL="0" indent="0" eaLnBrk="1" hangingPunct="1">
              <a:buNone/>
            </a:pPr>
            <a:endParaRPr lang="en-GB" altLang="en-US" dirty="0"/>
          </a:p>
          <a:p>
            <a:pPr eaLnBrk="1" hangingPunct="1"/>
            <a:r>
              <a:rPr lang="en-GB" altLang="en-US" dirty="0"/>
              <a:t>In the reference list:</a:t>
            </a:r>
          </a:p>
          <a:p>
            <a:pPr marL="0" indent="0" eaLnBrk="1" hangingPunct="1">
              <a:buNone/>
            </a:pPr>
            <a:endParaRPr lang="en-GB" altLang="en-US" dirty="0"/>
          </a:p>
          <a:p>
            <a:pPr lvl="1" eaLnBrk="1" hangingPunct="1"/>
            <a:r>
              <a:rPr lang="en-GB" altLang="en-US" dirty="0"/>
              <a:t>Cohen, L., </a:t>
            </a:r>
            <a:r>
              <a:rPr lang="en-GB" altLang="en-US" dirty="0" err="1"/>
              <a:t>Manion</a:t>
            </a:r>
            <a:r>
              <a:rPr lang="en-GB" altLang="en-US" dirty="0"/>
              <a:t>, L. &amp; Morrison, K. (2007) </a:t>
            </a:r>
            <a:r>
              <a:rPr lang="en-GB" altLang="en-US" i="1" dirty="0"/>
              <a:t>Research Methods in Education</a:t>
            </a:r>
            <a:r>
              <a:rPr lang="en-GB" altLang="en-US" dirty="0"/>
              <a:t>. 6</a:t>
            </a:r>
            <a:r>
              <a:rPr lang="en-GB" altLang="en-US" baseline="30000" dirty="0"/>
              <a:t>th</a:t>
            </a:r>
            <a:r>
              <a:rPr lang="en-GB" altLang="en-US" dirty="0"/>
              <a:t> Edition. London: Routledge.</a:t>
            </a:r>
          </a:p>
          <a:p>
            <a:endParaRPr lang="en-GB" dirty="0"/>
          </a:p>
        </p:txBody>
      </p:sp>
    </p:spTree>
    <p:extLst>
      <p:ext uri="{BB962C8B-B14F-4D97-AF65-F5344CB8AC3E}">
        <p14:creationId xmlns:p14="http://schemas.microsoft.com/office/powerpoint/2010/main" val="125654124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7813"/>
            <a:ext cx="8229600" cy="1062955"/>
          </a:xfrm>
        </p:spPr>
        <p:txBody>
          <a:bodyPr/>
          <a:lstStyle/>
          <a:p>
            <a:pPr eaLnBrk="1" hangingPunct="1"/>
            <a:r>
              <a:rPr lang="en-GB" altLang="en-US" dirty="0"/>
              <a:t>Referencing </a:t>
            </a:r>
            <a:r>
              <a:rPr lang="en-GB" altLang="en-US" b="1" dirty="0"/>
              <a:t>More</a:t>
            </a:r>
            <a:r>
              <a:rPr lang="en-GB" altLang="en-US" dirty="0"/>
              <a:t> Than 3 Authors</a:t>
            </a:r>
          </a:p>
        </p:txBody>
      </p:sp>
      <p:sp>
        <p:nvSpPr>
          <p:cNvPr id="18435" name="Rectangle 3"/>
          <p:cNvSpPr>
            <a:spLocks noGrp="1" noChangeArrowheads="1"/>
          </p:cNvSpPr>
          <p:nvPr>
            <p:ph type="body" idx="1"/>
          </p:nvPr>
        </p:nvSpPr>
        <p:spPr>
          <a:xfrm>
            <a:off x="457200" y="1484784"/>
            <a:ext cx="8229600" cy="4896544"/>
          </a:xfrm>
        </p:spPr>
        <p:txBody>
          <a:bodyPr/>
          <a:lstStyle/>
          <a:p>
            <a:pPr eaLnBrk="1" hangingPunct="1"/>
            <a:r>
              <a:rPr lang="en-GB" altLang="en-US" sz="2400" dirty="0"/>
              <a:t>In the assignment:</a:t>
            </a:r>
          </a:p>
          <a:p>
            <a:pPr lvl="1" eaLnBrk="1" hangingPunct="1"/>
            <a:r>
              <a:rPr lang="en-GB" altLang="en-US" dirty="0"/>
              <a:t>1</a:t>
            </a:r>
            <a:r>
              <a:rPr lang="en-GB" altLang="en-US" baseline="30000" dirty="0"/>
              <a:t>st</a:t>
            </a:r>
            <a:r>
              <a:rPr lang="en-GB" altLang="en-US" dirty="0"/>
              <a:t> author’s surname followed by et al. and date.</a:t>
            </a:r>
          </a:p>
          <a:p>
            <a:pPr lvl="1" eaLnBrk="1" hangingPunct="1"/>
            <a:r>
              <a:rPr lang="en-GB" altLang="en-US" dirty="0" err="1"/>
              <a:t>Calpin</a:t>
            </a:r>
            <a:r>
              <a:rPr lang="en-GB" altLang="en-US" dirty="0"/>
              <a:t> et al. (2012) </a:t>
            </a:r>
          </a:p>
          <a:p>
            <a:pPr lvl="1" eaLnBrk="1" hangingPunct="1">
              <a:buFont typeface="Wingdings" pitchFamily="2" charset="2"/>
              <a:buNone/>
            </a:pPr>
            <a:endParaRPr lang="en-GB" altLang="en-US" dirty="0"/>
          </a:p>
          <a:p>
            <a:pPr eaLnBrk="1" hangingPunct="1"/>
            <a:r>
              <a:rPr lang="en-GB" altLang="en-US" sz="2400" dirty="0"/>
              <a:t>In the reference list – write all authors in the order they appear:</a:t>
            </a:r>
          </a:p>
          <a:p>
            <a:pPr eaLnBrk="1" hangingPunct="1"/>
            <a:r>
              <a:rPr lang="en-GB" altLang="en-US" sz="2400" dirty="0" err="1"/>
              <a:t>Calpin</a:t>
            </a:r>
            <a:r>
              <a:rPr lang="en-GB" altLang="en-US" sz="2400" dirty="0"/>
              <a:t>, P. J., </a:t>
            </a:r>
            <a:r>
              <a:rPr lang="en-GB" altLang="en-US" sz="2400" dirty="0" err="1"/>
              <a:t>Langbridge</a:t>
            </a:r>
            <a:r>
              <a:rPr lang="en-GB" altLang="en-US" sz="2400" dirty="0"/>
              <a:t>, E., Morgan, B., Platts, R., Rowe, J. and Scragg, T.  (2012) </a:t>
            </a:r>
            <a:r>
              <a:rPr lang="en-GB" altLang="en-US" sz="2400" i="1" dirty="0"/>
              <a:t>Level 5: Diploma in Leadership for Health and Social Care.</a:t>
            </a:r>
            <a:r>
              <a:rPr lang="en-GB" altLang="en-US" sz="2400" dirty="0"/>
              <a:t> Cheltenham: Nelson Thornes.</a:t>
            </a:r>
            <a:endParaRPr lang="en-GB" altLang="en-US" sz="2400" i="1" dirty="0"/>
          </a:p>
          <a:p>
            <a:pPr marL="457200" lvl="1" indent="0" eaLnBrk="1" hangingPunct="1">
              <a:buNone/>
            </a:pPr>
            <a:endParaRPr lang="en-GB" altLang="en-US" dirty="0"/>
          </a:p>
          <a:p>
            <a:pPr eaLnBrk="1" hangingPunct="1">
              <a:buFont typeface="Wingdings" pitchFamily="2" charset="2"/>
              <a:buNone/>
            </a:pPr>
            <a:endParaRPr lang="en-GB" altLang="en-US" sz="2000"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a:t>
            </a:r>
            <a:r>
              <a:rPr lang="en-GB" altLang="en-US" sz="2000" dirty="0">
                <a:solidFill>
                  <a:schemeClr val="tx2"/>
                </a:solidFill>
              </a:rPr>
              <a:t>Mears, M.</a:t>
            </a:r>
          </a:p>
          <a:p>
            <a:pPr eaLnBrk="1" hangingPunct="1"/>
            <a:r>
              <a:rPr lang="en-GB" altLang="en-US" sz="2000" dirty="0"/>
              <a:t>Year of Publication of book </a:t>
            </a:r>
            <a:r>
              <a:rPr lang="en-US" altLang="en-US" sz="2000" b="1" dirty="0">
                <a:cs typeface="Arial" charset="0"/>
              </a:rPr>
              <a:t>©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a:t>
            </a:r>
            <a:r>
              <a:rPr lang="en-US" altLang="en-US" sz="2000" dirty="0" err="1">
                <a:solidFill>
                  <a:schemeClr val="tx2"/>
                </a:solidFill>
                <a:cs typeface="Arial" charset="0"/>
              </a:rPr>
              <a:t>Brotherton</a:t>
            </a:r>
            <a:r>
              <a:rPr lang="en-US" altLang="en-US" sz="2000" dirty="0">
                <a:solidFill>
                  <a:schemeClr val="tx2"/>
                </a:solidFill>
                <a:cs typeface="Arial" charset="0"/>
              </a:rPr>
              <a:t>,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dirty="0">
                <a:cs typeface="Arial" charset="0"/>
              </a:rPr>
              <a:t>Title of book </a:t>
            </a:r>
            <a:r>
              <a:rPr lang="en-US" altLang="en-US" sz="2000" dirty="0">
                <a:solidFill>
                  <a:schemeClr val="tx2"/>
                </a:solidFill>
                <a:cs typeface="Arial" charset="0"/>
              </a:rPr>
              <a:t>Your Foundation in Health and Social Care (in italics)</a:t>
            </a:r>
            <a:endParaRPr lang="en-US" altLang="en-US" sz="2000" dirty="0">
              <a:cs typeface="Arial" charset="0"/>
            </a:endParaRPr>
          </a:p>
          <a:p>
            <a:pPr eaLnBrk="1" hangingPunct="1"/>
            <a:r>
              <a:rPr lang="en-GB" altLang="en-US" sz="2000" dirty="0"/>
              <a:t>Edition (if not the first)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Ed</a:t>
            </a:r>
          </a:p>
          <a:p>
            <a:pPr eaLnBrk="1" hangingPunct="1"/>
            <a:r>
              <a:rPr lang="en-GB" altLang="en-US" sz="2000" dirty="0"/>
              <a:t>Place of publication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a:t>
            </a:r>
            <a:r>
              <a:rPr lang="en-GB" altLang="en-US" sz="2000" dirty="0">
                <a:solidFill>
                  <a:schemeClr val="tx2"/>
                </a:solidFill>
              </a:rPr>
              <a:t>Sage</a:t>
            </a:r>
          </a:p>
          <a:p>
            <a:pPr marL="0" indent="0" eaLnBrk="1" hangingPunct="1">
              <a:buNone/>
            </a:pPr>
            <a:r>
              <a:rPr lang="en-GB" altLang="en-US" sz="2000" b="1" dirty="0">
                <a:solidFill>
                  <a:srgbClr val="FF0000"/>
                </a:solidFill>
              </a:rPr>
              <a:t>In the assignment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Sage.</a:t>
            </a:r>
            <a:endParaRPr lang="en-GB" dirty="0">
              <a:solidFill>
                <a:srgbClr val="FF0000"/>
              </a:solidFill>
            </a:endParaRPr>
          </a:p>
        </p:txBody>
      </p:sp>
    </p:spTree>
    <p:extLst>
      <p:ext uri="{BB962C8B-B14F-4D97-AF65-F5344CB8AC3E}">
        <p14:creationId xmlns:p14="http://schemas.microsoft.com/office/powerpoint/2010/main" val="2598578185"/>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works by Same Author</a:t>
            </a:r>
          </a:p>
        </p:txBody>
      </p:sp>
      <p:sp>
        <p:nvSpPr>
          <p:cNvPr id="3" name="Content Placeholder 2"/>
          <p:cNvSpPr>
            <a:spLocks noGrp="1"/>
          </p:cNvSpPr>
          <p:nvPr>
            <p:ph idx="1"/>
          </p:nvPr>
        </p:nvSpPr>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endParaRPr lang="en-GB" dirty="0"/>
          </a:p>
          <a:p>
            <a:endParaRPr lang="en-GB" dirty="0"/>
          </a:p>
          <a:p>
            <a:endParaRPr lang="en-GB" dirty="0"/>
          </a:p>
        </p:txBody>
      </p:sp>
    </p:spTree>
    <p:extLst>
      <p:ext uri="{BB962C8B-B14F-4D97-AF65-F5344CB8AC3E}">
        <p14:creationId xmlns:p14="http://schemas.microsoft.com/office/powerpoint/2010/main" val="3849010841"/>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r>
              <a:rPr lang="en-GB" altLang="en-US" dirty="0">
                <a:solidFill>
                  <a:schemeClr val="tx2"/>
                </a:solidFill>
              </a:rPr>
              <a:t>J Mercer</a:t>
            </a:r>
            <a:r>
              <a:rPr lang="en-GB" altLang="en-US" dirty="0"/>
              <a:t>               </a:t>
            </a:r>
          </a:p>
          <a:p>
            <a:pPr eaLnBrk="1" hangingPunct="1"/>
            <a:r>
              <a:rPr lang="en-GB" altLang="en-US" dirty="0"/>
              <a:t>Year of publication  </a:t>
            </a:r>
            <a:r>
              <a:rPr lang="en-GB" altLang="en-US" dirty="0">
                <a:solidFill>
                  <a:schemeClr val="tx2"/>
                </a:solidFill>
              </a:rPr>
              <a:t>2004</a:t>
            </a:r>
          </a:p>
          <a:p>
            <a:pPr eaLnBrk="1" hangingPunct="1"/>
            <a:r>
              <a:rPr lang="en-GB" altLang="en-US" dirty="0"/>
              <a:t>Title of article   </a:t>
            </a:r>
            <a:r>
              <a:rPr lang="en-GB" altLang="en-US" dirty="0">
                <a:solidFill>
                  <a:schemeClr val="tx2"/>
                </a:solidFill>
              </a:rPr>
              <a:t>Making the news</a:t>
            </a:r>
          </a:p>
          <a:p>
            <a:pPr eaLnBrk="1" hangingPunct="1"/>
            <a:r>
              <a:rPr lang="en-GB" altLang="en-US" dirty="0"/>
              <a:t>Title of journal   </a:t>
            </a:r>
            <a:r>
              <a:rPr lang="en-GB" altLang="en-US" dirty="0">
                <a:solidFill>
                  <a:schemeClr val="tx2"/>
                </a:solidFill>
              </a:rPr>
              <a:t>Media History</a:t>
            </a:r>
          </a:p>
          <a:p>
            <a:pPr eaLnBrk="1" hangingPunct="1"/>
            <a:r>
              <a:rPr lang="en-GB" altLang="en-US" dirty="0"/>
              <a:t>Volume number (if present)    </a:t>
            </a:r>
            <a:r>
              <a:rPr lang="en-GB" altLang="en-US" dirty="0">
                <a:solidFill>
                  <a:schemeClr val="tx2"/>
                </a:solidFill>
              </a:rPr>
              <a:t>10</a:t>
            </a:r>
          </a:p>
          <a:p>
            <a:pPr eaLnBrk="1" hangingPunct="1"/>
            <a:r>
              <a:rPr lang="en-GB" altLang="en-US" dirty="0"/>
              <a:t>Part/issue number (if present)  </a:t>
            </a:r>
            <a:r>
              <a:rPr lang="en-GB" altLang="en-US" dirty="0">
                <a:solidFill>
                  <a:schemeClr val="tx2"/>
                </a:solidFill>
              </a:rPr>
              <a:t>3</a:t>
            </a:r>
          </a:p>
          <a:p>
            <a:pPr eaLnBrk="1" hangingPunct="1"/>
            <a:r>
              <a:rPr lang="en-GB" altLang="en-US" dirty="0"/>
              <a:t>Page number(s)			</a:t>
            </a:r>
            <a:r>
              <a:rPr lang="en-GB" altLang="en-US" dirty="0">
                <a:solidFill>
                  <a:schemeClr val="tx2"/>
                </a:solidFill>
              </a:rPr>
              <a:t>187-199</a:t>
            </a:r>
          </a:p>
        </p:txBody>
      </p:sp>
      <p:sp>
        <p:nvSpPr>
          <p:cNvPr id="19460" name="Text Box 4"/>
          <p:cNvSpPr txBox="1">
            <a:spLocks noChangeArrowheads="1"/>
          </p:cNvSpPr>
          <p:nvPr/>
        </p:nvSpPr>
        <p:spPr bwMode="auto">
          <a:xfrm>
            <a:off x="1116013" y="5734050"/>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chemeClr val="tx2"/>
                </a:solidFill>
              </a:rPr>
              <a:t>Mercer, J. (2004) ‘Making the news’, </a:t>
            </a:r>
            <a:r>
              <a:rPr lang="en-GB" altLang="en-US" sz="2400" i="1" dirty="0">
                <a:solidFill>
                  <a:schemeClr val="tx2"/>
                </a:solidFill>
              </a:rPr>
              <a:t>Media History.</a:t>
            </a:r>
            <a:r>
              <a:rPr lang="en-GB" altLang="en-US" sz="2400" dirty="0">
                <a:solidFill>
                  <a:schemeClr val="tx2"/>
                </a:solidFill>
              </a:rPr>
              <a:t> 10 (3) pp187-199.</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3" y="3529013"/>
            <a:ext cx="5048250"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Media History. </a:t>
            </a:r>
            <a:r>
              <a:rPr lang="en-GB" altLang="en-US" sz="1200" dirty="0">
                <a:latin typeface="Tahoma" pitchFamily="34" charset="0"/>
              </a:rPr>
              <a:t>10 (3) pp187-199.</a:t>
            </a:r>
          </a:p>
          <a:p>
            <a:endParaRPr lang="en-US" altLang="en-US" dirty="0"/>
          </a:p>
        </p:txBody>
      </p:sp>
      <p:grpSp>
        <p:nvGrpSpPr>
          <p:cNvPr id="20483" name="Group 32"/>
          <p:cNvGrpSpPr>
            <a:grpSpLocks/>
          </p:cNvGrpSpPr>
          <p:nvPr/>
        </p:nvGrpSpPr>
        <p:grpSpPr bwMode="auto">
          <a:xfrm>
            <a:off x="1357313" y="2928938"/>
            <a:ext cx="5915025" cy="1581150"/>
            <a:chOff x="1357290" y="2928934"/>
            <a:chExt cx="5915025" cy="1581150"/>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Date</a:t>
              </a:r>
              <a:endParaRPr lang="en-US" altLang="en-US"/>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0"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flipH="1">
              <a:off x="2395515" y="3214684"/>
              <a:ext cx="66675" cy="400050"/>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3309915" y="3214684"/>
              <a:ext cx="47625" cy="400050"/>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flipH="1">
              <a:off x="4919640" y="3214684"/>
              <a:ext cx="390525" cy="400050"/>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205390" y="3214684"/>
              <a:ext cx="781050" cy="400050"/>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5748315" y="3214684"/>
              <a:ext cx="885825" cy="400050"/>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Comma</a:t>
              </a:r>
              <a:endParaRPr lang="en-US" altLang="en-US"/>
            </a:p>
          </p:txBody>
        </p:sp>
        <p:sp>
          <p:nvSpPr>
            <p:cNvPr id="20500" name="Text Box 19"/>
            <p:cNvSpPr txBox="1">
              <a:spLocks noChangeArrowheads="1"/>
            </p:cNvSpPr>
            <p:nvPr/>
          </p:nvSpPr>
          <p:spPr bwMode="auto">
            <a:xfrm>
              <a:off x="2176440" y="4233859"/>
              <a:ext cx="8001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3100365" y="4233859"/>
              <a:ext cx="75247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US" altLang="en-US"/>
            </a:p>
          </p:txBody>
        </p:sp>
        <p:sp>
          <p:nvSpPr>
            <p:cNvPr id="20502" name="Text Box 21"/>
            <p:cNvSpPr txBox="1">
              <a:spLocks noChangeArrowheads="1"/>
            </p:cNvSpPr>
            <p:nvPr/>
          </p:nvSpPr>
          <p:spPr bwMode="auto">
            <a:xfrm>
              <a:off x="4014765" y="4233859"/>
              <a:ext cx="773236"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4976790" y="4233859"/>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43334"/>
              <a:ext cx="142875" cy="390525"/>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052615" y="3767134"/>
              <a:ext cx="285750" cy="466725"/>
            </a:xfrm>
            <a:prstGeom prst="straightConnector1">
              <a:avLst/>
            </a:prstGeom>
            <a:noFill/>
            <a:ln w="9525">
              <a:solidFill>
                <a:srgbClr val="000000"/>
              </a:solidFill>
              <a:round/>
              <a:headEnd/>
              <a:tailEnd/>
            </a:ln>
          </p:spPr>
        </p:cxnSp>
        <p:cxnSp>
          <p:nvCxnSpPr>
            <p:cNvPr id="20507" name="AutoShape 26"/>
            <p:cNvCxnSpPr>
              <a:cxnSpLocks noChangeShapeType="1"/>
            </p:cNvCxnSpPr>
            <p:nvPr/>
          </p:nvCxnSpPr>
          <p:spPr bwMode="auto">
            <a:xfrm>
              <a:off x="2566965" y="3767134"/>
              <a:ext cx="695325" cy="466725"/>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4281465" y="3767134"/>
              <a:ext cx="0" cy="466725"/>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a:t>Author/editor/organisation</a:t>
            </a:r>
          </a:p>
          <a:p>
            <a:pPr eaLnBrk="1" hangingPunct="1"/>
            <a:r>
              <a:rPr lang="en-GB" altLang="en-US"/>
              <a:t>Year written (or last updated)</a:t>
            </a:r>
          </a:p>
          <a:p>
            <a:pPr eaLnBrk="1" hangingPunct="1"/>
            <a:r>
              <a:rPr lang="en-GB" altLang="en-US"/>
              <a:t>Title of page accessed</a:t>
            </a:r>
          </a:p>
          <a:p>
            <a:pPr eaLnBrk="1" hangingPunct="1"/>
            <a:r>
              <a:rPr lang="en-GB" altLang="en-US"/>
              <a:t>URL (web page address)</a:t>
            </a:r>
          </a:p>
          <a:p>
            <a:pPr eaLnBrk="1" hangingPunct="1"/>
            <a:r>
              <a:rPr lang="en-GB" altLang="en-US"/>
              <a:t>Date you accessed it</a:t>
            </a:r>
          </a:p>
          <a:p>
            <a:pPr eaLnBrk="1" hangingPunct="1"/>
            <a:r>
              <a:rPr lang="en-GB" altLang="en-US">
                <a:solidFill>
                  <a:srgbClr val="FF0000"/>
                </a:solidFill>
              </a:rPr>
              <a:t>Avoid unreliable, untrustworthy sources</a:t>
            </a:r>
          </a:p>
        </p:txBody>
      </p:sp>
      <p:sp>
        <p:nvSpPr>
          <p:cNvPr id="21508" name="Text Box 4"/>
          <p:cNvSpPr txBox="1">
            <a:spLocks noChangeArrowheads="1"/>
          </p:cNvSpPr>
          <p:nvPr/>
        </p:nvSpPr>
        <p:spPr bwMode="auto">
          <a:xfrm>
            <a:off x="1258888" y="5229225"/>
            <a:ext cx="7345362" cy="946150"/>
          </a:xfrm>
          <a:prstGeom prst="rect">
            <a:avLst/>
          </a:prstGeom>
          <a:noFill/>
          <a:ln w="9525">
            <a:noFill/>
            <a:miter lim="800000"/>
            <a:headEnd/>
            <a:tailEnd/>
          </a:ln>
        </p:spPr>
        <p:txBody>
          <a:bodyPr>
            <a:spAutoFit/>
          </a:bodyPr>
          <a:lstStyle/>
          <a:p>
            <a:pPr algn="ctr">
              <a:spcBef>
                <a:spcPct val="50000"/>
              </a:spcBef>
            </a:pPr>
            <a:r>
              <a:rPr lang="en-GB" altLang="en-US" sz="2800">
                <a:solidFill>
                  <a:schemeClr val="tx2"/>
                </a:solidFill>
              </a:rPr>
              <a:t>For future reference, print and keep a copy of the web pages used</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design council2"/>
          <p:cNvPicPr>
            <a:picLocks noChangeAspect="1" noChangeArrowheads="1"/>
          </p:cNvPicPr>
          <p:nvPr/>
        </p:nvPicPr>
        <p:blipFill>
          <a:blip r:embed="rId2" cstate="print"/>
          <a:srcRect/>
          <a:stretch>
            <a:fillRect/>
          </a:stretch>
        </p:blipFill>
        <p:spPr bwMode="auto">
          <a:xfrm>
            <a:off x="0" y="0"/>
            <a:ext cx="9906000" cy="7429500"/>
          </a:xfrm>
          <a:prstGeom prst="rect">
            <a:avLst/>
          </a:prstGeom>
          <a:noFill/>
          <a:ln w="9525">
            <a:noFill/>
            <a:miter lim="800000"/>
            <a:headEnd/>
            <a:tailEnd/>
          </a:ln>
        </p:spPr>
      </p:pic>
      <p:sp>
        <p:nvSpPr>
          <p:cNvPr id="23555" name="Text Box 3"/>
          <p:cNvSpPr txBox="1">
            <a:spLocks noChangeArrowheads="1"/>
          </p:cNvSpPr>
          <p:nvPr/>
        </p:nvSpPr>
        <p:spPr bwMode="auto">
          <a:xfrm>
            <a:off x="6553200" y="3200400"/>
            <a:ext cx="1371600" cy="436563"/>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200"/>
              <a:t>Author</a:t>
            </a:r>
          </a:p>
        </p:txBody>
      </p:sp>
      <p:sp>
        <p:nvSpPr>
          <p:cNvPr id="23556" name="Text Box 4"/>
          <p:cNvSpPr txBox="1">
            <a:spLocks noChangeArrowheads="1"/>
          </p:cNvSpPr>
          <p:nvPr/>
        </p:nvSpPr>
        <p:spPr bwMode="auto">
          <a:xfrm>
            <a:off x="4724400" y="2057400"/>
            <a:ext cx="1066800" cy="436563"/>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200"/>
              <a:t>Title</a:t>
            </a:r>
          </a:p>
        </p:txBody>
      </p:sp>
      <p:sp>
        <p:nvSpPr>
          <p:cNvPr id="23557" name="Text Box 5"/>
          <p:cNvSpPr txBox="1">
            <a:spLocks noChangeArrowheads="1"/>
          </p:cNvSpPr>
          <p:nvPr/>
        </p:nvSpPr>
        <p:spPr bwMode="auto">
          <a:xfrm>
            <a:off x="3276600" y="1143000"/>
            <a:ext cx="747713" cy="436563"/>
          </a:xfrm>
          <a:prstGeom prst="rect">
            <a:avLst/>
          </a:prstGeom>
          <a:solidFill>
            <a:schemeClr val="bg1"/>
          </a:solidFill>
          <a:ln w="9525">
            <a:solidFill>
              <a:schemeClr val="tx1"/>
            </a:solidFill>
            <a:miter lim="800000"/>
            <a:headEnd/>
            <a:tailEnd/>
          </a:ln>
        </p:spPr>
        <p:txBody>
          <a:bodyPr wrap="none">
            <a:spAutoFit/>
          </a:bodyPr>
          <a:lstStyle/>
          <a:p>
            <a:pPr>
              <a:spcBef>
                <a:spcPct val="50000"/>
              </a:spcBef>
            </a:pPr>
            <a:r>
              <a:rPr lang="en-GB" altLang="en-US" sz="2200"/>
              <a:t>URL</a:t>
            </a:r>
          </a:p>
        </p:txBody>
      </p:sp>
      <p:sp>
        <p:nvSpPr>
          <p:cNvPr id="23558" name="Text Box 6"/>
          <p:cNvSpPr txBox="1">
            <a:spLocks noChangeArrowheads="1"/>
          </p:cNvSpPr>
          <p:nvPr/>
        </p:nvSpPr>
        <p:spPr bwMode="auto">
          <a:xfrm>
            <a:off x="1476375" y="2133600"/>
            <a:ext cx="2235200" cy="436563"/>
          </a:xfrm>
          <a:prstGeom prst="rect">
            <a:avLst/>
          </a:prstGeom>
          <a:solidFill>
            <a:schemeClr val="bg1"/>
          </a:solidFill>
          <a:ln w="9525">
            <a:solidFill>
              <a:schemeClr val="tx1"/>
            </a:solidFill>
            <a:miter lim="800000"/>
            <a:headEnd/>
            <a:tailEnd/>
          </a:ln>
        </p:spPr>
        <p:txBody>
          <a:bodyPr wrap="none">
            <a:spAutoFit/>
          </a:bodyPr>
          <a:lstStyle/>
          <a:p>
            <a:pPr>
              <a:spcBef>
                <a:spcPct val="50000"/>
              </a:spcBef>
            </a:pPr>
            <a:r>
              <a:rPr lang="en-GB" altLang="en-US" sz="2200"/>
              <a:t>Date Accessed</a:t>
            </a:r>
          </a:p>
        </p:txBody>
      </p:sp>
      <p:sp>
        <p:nvSpPr>
          <p:cNvPr id="23559" name="Line 7"/>
          <p:cNvSpPr>
            <a:spLocks noChangeShapeType="1"/>
          </p:cNvSpPr>
          <p:nvPr/>
        </p:nvSpPr>
        <p:spPr bwMode="auto">
          <a:xfrm flipH="1">
            <a:off x="3276600" y="3429000"/>
            <a:ext cx="3276600" cy="0"/>
          </a:xfrm>
          <a:prstGeom prst="line">
            <a:avLst/>
          </a:prstGeom>
          <a:noFill/>
          <a:ln w="28575">
            <a:solidFill>
              <a:schemeClr val="tx1"/>
            </a:solidFill>
            <a:round/>
            <a:headEnd/>
            <a:tailEnd type="triangle" w="med" len="med"/>
          </a:ln>
        </p:spPr>
        <p:txBody>
          <a:bodyPr wrap="none" anchor="ctr"/>
          <a:lstStyle/>
          <a:p>
            <a:endParaRPr lang="en-GB"/>
          </a:p>
        </p:txBody>
      </p:sp>
      <p:sp>
        <p:nvSpPr>
          <p:cNvPr id="23560" name="Line 8"/>
          <p:cNvSpPr>
            <a:spLocks noChangeShapeType="1"/>
          </p:cNvSpPr>
          <p:nvPr/>
        </p:nvSpPr>
        <p:spPr bwMode="auto">
          <a:xfrm flipH="1">
            <a:off x="4191000" y="2286000"/>
            <a:ext cx="533400" cy="533400"/>
          </a:xfrm>
          <a:prstGeom prst="line">
            <a:avLst/>
          </a:prstGeom>
          <a:noFill/>
          <a:ln w="28575">
            <a:solidFill>
              <a:schemeClr val="tx1"/>
            </a:solidFill>
            <a:round/>
            <a:headEnd/>
            <a:tailEnd type="triangle" w="med" len="med"/>
          </a:ln>
        </p:spPr>
        <p:txBody>
          <a:bodyPr wrap="none" anchor="ctr"/>
          <a:lstStyle/>
          <a:p>
            <a:endParaRPr lang="en-GB"/>
          </a:p>
        </p:txBody>
      </p:sp>
      <p:sp>
        <p:nvSpPr>
          <p:cNvPr id="23561" name="Line 9"/>
          <p:cNvSpPr>
            <a:spLocks noChangeShapeType="1"/>
          </p:cNvSpPr>
          <p:nvPr/>
        </p:nvSpPr>
        <p:spPr bwMode="auto">
          <a:xfrm flipH="1" flipV="1">
            <a:off x="685800" y="1905000"/>
            <a:ext cx="685800" cy="381000"/>
          </a:xfrm>
          <a:prstGeom prst="line">
            <a:avLst/>
          </a:prstGeom>
          <a:noFill/>
          <a:ln w="28575">
            <a:solidFill>
              <a:schemeClr val="tx1"/>
            </a:solidFill>
            <a:round/>
            <a:headEnd/>
            <a:tailEnd type="triangle" w="med" len="med"/>
          </a:ln>
        </p:spPr>
        <p:txBody>
          <a:bodyPr wrap="none" anchor="ctr"/>
          <a:lstStyle/>
          <a:p>
            <a:endParaRPr lang="en-GB"/>
          </a:p>
        </p:txBody>
      </p:sp>
      <p:sp>
        <p:nvSpPr>
          <p:cNvPr id="23562" name="Line 10"/>
          <p:cNvSpPr>
            <a:spLocks noChangeShapeType="1"/>
          </p:cNvSpPr>
          <p:nvPr/>
        </p:nvSpPr>
        <p:spPr bwMode="auto">
          <a:xfrm flipH="1" flipV="1">
            <a:off x="2514600" y="838200"/>
            <a:ext cx="762000" cy="533400"/>
          </a:xfrm>
          <a:prstGeom prst="line">
            <a:avLst/>
          </a:prstGeom>
          <a:noFill/>
          <a:ln w="28575">
            <a:solidFill>
              <a:schemeClr val="tx1"/>
            </a:solidFill>
            <a:round/>
            <a:headEnd/>
            <a:tailEnd type="triangle" w="med" len="med"/>
          </a:ln>
        </p:spPr>
        <p:txBody>
          <a:bodyPr wrap="none" anchor="ctr"/>
          <a:lstStyle/>
          <a:p>
            <a:endParaRPr lang="en-GB"/>
          </a:p>
        </p:txBody>
      </p:sp>
      <p:sp>
        <p:nvSpPr>
          <p:cNvPr id="23563" name="Text Box 11"/>
          <p:cNvSpPr txBox="1">
            <a:spLocks noChangeArrowheads="1"/>
          </p:cNvSpPr>
          <p:nvPr/>
        </p:nvSpPr>
        <p:spPr bwMode="auto">
          <a:xfrm>
            <a:off x="152400" y="4652963"/>
            <a:ext cx="8991600" cy="1927225"/>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400" dirty="0">
                <a:solidFill>
                  <a:schemeClr val="hlink"/>
                </a:solidFill>
              </a:rPr>
              <a:t>Black, A. (2003) </a:t>
            </a:r>
            <a:r>
              <a:rPr lang="en-GB" altLang="en-US" sz="2400" i="1" dirty="0">
                <a:solidFill>
                  <a:schemeClr val="hlink"/>
                </a:solidFill>
              </a:rPr>
              <a:t>About: user-centred design.</a:t>
            </a:r>
            <a:r>
              <a:rPr lang="en-GB" altLang="en-US" sz="2400" dirty="0">
                <a:solidFill>
                  <a:schemeClr val="hlink"/>
                </a:solidFill>
              </a:rPr>
              <a:t> Available at: &lt;http://www.designcouncil.org.uk/webdav/ servlet/ </a:t>
            </a:r>
            <a:r>
              <a:rPr lang="en-GB" altLang="en-US" sz="2400" dirty="0" err="1">
                <a:solidFill>
                  <a:schemeClr val="hlink"/>
                </a:solidFill>
              </a:rPr>
              <a:t>XRM?Page</a:t>
            </a:r>
            <a:r>
              <a:rPr lang="en-GB" altLang="en-US" sz="2400" dirty="0">
                <a:solidFill>
                  <a:schemeClr val="hlink"/>
                </a:solidFill>
              </a:rPr>
              <a:t> /@id=6004&amp;Session/@id=D_5Up2J QoC81Bf6PCdwWey&amp;Section/@id=1272&gt; (Accessed 28</a:t>
            </a:r>
            <a:r>
              <a:rPr lang="en-GB" altLang="en-US" sz="2400" baseline="30000" dirty="0">
                <a:solidFill>
                  <a:schemeClr val="hlink"/>
                </a:solidFill>
              </a:rPr>
              <a:t>th</a:t>
            </a:r>
            <a:r>
              <a:rPr lang="en-GB" altLang="en-US" sz="2400" dirty="0">
                <a:solidFill>
                  <a:schemeClr val="hlink"/>
                </a:solidFill>
              </a:rPr>
              <a:t> November 2003).</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00063" y="2357438"/>
            <a:ext cx="8423275" cy="2571751"/>
            <a:chOff x="500063" y="2357438"/>
            <a:chExt cx="8423275" cy="2571751"/>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1928823" y="2357438"/>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3071831" y="2357438"/>
              <a:ext cx="107171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24587" name="Text Box 8"/>
            <p:cNvSpPr txBox="1">
              <a:spLocks noChangeArrowheads="1"/>
            </p:cNvSpPr>
            <p:nvPr/>
          </p:nvSpPr>
          <p:spPr bwMode="auto">
            <a:xfrm>
              <a:off x="4286277" y="2357438"/>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6572292" y="2357438"/>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 of Page Accessed</a:t>
              </a:r>
            </a:p>
            <a:p>
              <a:endParaRPr lang="en-GB" altLang="en-US"/>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rot="5400000">
              <a:off x="5876491" y="2838922"/>
              <a:ext cx="882316" cy="633723"/>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rot="10800000" flipV="1">
              <a:off x="3143269" y="2714626"/>
              <a:ext cx="1214446" cy="1000125"/>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rot="10800000" flipV="1">
              <a:off x="2000261" y="2714626"/>
              <a:ext cx="1214446" cy="785814"/>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057337" y="2714625"/>
              <a:ext cx="942924" cy="973143"/>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4857780" y="2928938"/>
              <a:ext cx="1022674" cy="331060"/>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rot="5400000">
              <a:off x="4393435" y="3250405"/>
              <a:ext cx="500063" cy="428628"/>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rot="16200000" flipH="1">
              <a:off x="3036114" y="3893342"/>
              <a:ext cx="785813" cy="571504"/>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5014655" y="3845787"/>
              <a:ext cx="843258" cy="726214"/>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1" name="TextBox 1"/>
          <p:cNvSpPr txBox="1">
            <a:spLocks noChangeArrowheads="1"/>
          </p:cNvSpPr>
          <p:nvPr/>
        </p:nvSpPr>
        <p:spPr bwMode="auto">
          <a:xfrm>
            <a:off x="819150" y="5805488"/>
            <a:ext cx="7648575" cy="461962"/>
          </a:xfrm>
          <a:prstGeom prst="rect">
            <a:avLst/>
          </a:prstGeom>
          <a:noFill/>
          <a:ln w="9525">
            <a:noFill/>
            <a:miter lim="800000"/>
            <a:headEnd/>
            <a:tailEnd/>
          </a:ln>
        </p:spPr>
        <p:txBody>
          <a:bodyPr>
            <a:spAutoFit/>
          </a:bodyPr>
          <a:lstStyle/>
          <a:p>
            <a:r>
              <a:rPr lang="en-GB" altLang="en-US" sz="1200">
                <a:solidFill>
                  <a:srgbClr val="FF0000"/>
                </a:solidFill>
              </a:rPr>
              <a:t>In the reference list include the name of the organisation at the beginning of the reference not the web address.</a:t>
            </a:r>
          </a:p>
        </p:txBody>
      </p:sp>
      <p:sp>
        <p:nvSpPr>
          <p:cNvPr id="24582" name="TextBox 2"/>
          <p:cNvSpPr txBox="1">
            <a:spLocks noChangeArrowheads="1"/>
          </p:cNvSpPr>
          <p:nvPr/>
        </p:nvSpPr>
        <p:spPr bwMode="auto">
          <a:xfrm>
            <a:off x="838200" y="5157788"/>
            <a:ext cx="7280275" cy="276999"/>
          </a:xfrm>
          <a:prstGeom prst="rect">
            <a:avLst/>
          </a:prstGeom>
          <a:noFill/>
          <a:ln w="9525">
            <a:noFill/>
            <a:miter lim="800000"/>
            <a:headEnd/>
            <a:tailEnd/>
          </a:ln>
        </p:spPr>
        <p:txBody>
          <a:bodyPr>
            <a:spAutoFit/>
          </a:bodyPr>
          <a:lstStyle/>
          <a:p>
            <a:r>
              <a:rPr lang="en-GB" altLang="en-US" sz="1200" dirty="0">
                <a:solidFill>
                  <a:srgbClr val="FF0000"/>
                </a:solidFill>
              </a:rPr>
              <a:t>In the assignment reference to Department of Health (</a:t>
            </a:r>
            <a:r>
              <a:rPr lang="en-GB" altLang="en-US" sz="1200" dirty="0" err="1">
                <a:solidFill>
                  <a:srgbClr val="FF0000"/>
                </a:solidFill>
              </a:rPr>
              <a:t>DoH</a:t>
            </a:r>
            <a:r>
              <a:rPr lang="en-GB" altLang="en-US" sz="1200" dirty="0">
                <a:solidFill>
                  <a:srgbClr val="FF0000"/>
                </a:solidFill>
              </a:rPr>
              <a:t>) (2002).</a:t>
            </a:r>
            <a:endParaRPr lang="en-GB" altLang="en-US" dirty="0">
              <a:solidFill>
                <a:srgbClr val="FF0000"/>
              </a:solidFill>
            </a:endParaRP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Examples of web sources to avoid</a:t>
            </a:r>
          </a:p>
        </p:txBody>
      </p:sp>
      <p:sp>
        <p:nvSpPr>
          <p:cNvPr id="22531" name="Content Placeholder 2"/>
          <p:cNvSpPr>
            <a:spLocks noGrp="1"/>
          </p:cNvSpPr>
          <p:nvPr>
            <p:ph idx="1"/>
          </p:nvPr>
        </p:nvSpPr>
        <p:spPr/>
        <p:txBody>
          <a:bodyPr/>
          <a:lstStyle/>
          <a:p>
            <a:r>
              <a:rPr lang="en-GB" altLang="en-US"/>
              <a:t>pschycology.about.com</a:t>
            </a:r>
          </a:p>
          <a:p>
            <a:r>
              <a:rPr lang="en-GB" altLang="en-US"/>
              <a:t>simplypschycology.org</a:t>
            </a:r>
          </a:p>
          <a:p>
            <a:r>
              <a:rPr lang="en-GB" altLang="en-US"/>
              <a:t>www.ehow.com</a:t>
            </a:r>
          </a:p>
          <a:p>
            <a:r>
              <a:rPr lang="en-GB" altLang="en-US"/>
              <a:t>Wikipedia</a:t>
            </a:r>
          </a:p>
          <a:p>
            <a:endParaRPr lang="en-GB" altLang="en-US"/>
          </a:p>
          <a:p>
            <a:r>
              <a:rPr lang="en-GB" altLang="en-US"/>
              <a:t>Make sure web sources used are relevant to the UK/Wales</a:t>
            </a:r>
          </a:p>
          <a:p>
            <a:r>
              <a:rPr lang="en-GB" altLang="en-US"/>
              <a:t>Avoid using Anon when referencing</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b="1">
                <a:solidFill>
                  <a:schemeClr val="hlink"/>
                </a:solidFill>
                <a:latin typeface="Verdana" pitchFamily="34" charset="0"/>
              </a:rPr>
              <a:t>More Examples</a:t>
            </a:r>
            <a:endParaRPr lang="en-GB" altLang="en-US" b="1">
              <a:solidFill>
                <a:schemeClr val="hlink"/>
              </a:solidFill>
              <a:latin typeface="Verdana" pitchFamily="34" charset="0"/>
            </a:endParaRPr>
          </a:p>
        </p:txBody>
      </p:sp>
      <p:sp>
        <p:nvSpPr>
          <p:cNvPr id="25603" name="Rectangle 3"/>
          <p:cNvSpPr>
            <a:spLocks noGrp="1" noChangeArrowheads="1"/>
          </p:cNvSpPr>
          <p:nvPr>
            <p:ph type="body" idx="1"/>
          </p:nvPr>
        </p:nvSpPr>
        <p:spPr/>
        <p:txBody>
          <a:bodyPr/>
          <a:lstStyle/>
          <a:p>
            <a:pPr eaLnBrk="1" hangingPunct="1">
              <a:lnSpc>
                <a:spcPct val="80000"/>
              </a:lnSpc>
            </a:pPr>
            <a:r>
              <a:rPr lang="en-GB" altLang="en-US" sz="1800" dirty="0"/>
              <a:t>Clean Water Network (2005) </a:t>
            </a:r>
            <a:r>
              <a:rPr lang="en-GB" altLang="en-US" sz="1800" i="1" dirty="0"/>
              <a:t>Water </a:t>
            </a:r>
            <a:r>
              <a:rPr lang="en-US" altLang="en-US" sz="1800" i="1" dirty="0"/>
              <a:t>quality standards.</a:t>
            </a:r>
            <a:r>
              <a:rPr lang="en-US" altLang="en-US" sz="1800" dirty="0"/>
              <a:t> Available at: http://www.cwn.org/cwn/issues/waterquality/index.cfm  (Accessed 4th April 2005).</a:t>
            </a:r>
          </a:p>
          <a:p>
            <a:pPr eaLnBrk="1" hangingPunct="1">
              <a:lnSpc>
                <a:spcPct val="80000"/>
              </a:lnSpc>
              <a:buFont typeface="Wingdings" pitchFamily="2" charset="2"/>
              <a:buNone/>
            </a:pPr>
            <a:endParaRPr lang="en-US" altLang="en-US" sz="1800" dirty="0"/>
          </a:p>
          <a:p>
            <a:pPr eaLnBrk="1" hangingPunct="1">
              <a:lnSpc>
                <a:spcPct val="80000"/>
              </a:lnSpc>
            </a:pPr>
            <a:r>
              <a:rPr lang="en-US" altLang="en-US" sz="1800" dirty="0"/>
              <a:t>McKendrick, M. (2003) ‘Infectious diseases and the returning traveler – experience from a regional infectious diseases unit over 20 years’, </a:t>
            </a:r>
            <a:r>
              <a:rPr lang="en-US" altLang="en-US" sz="1800" i="1" dirty="0"/>
              <a:t>Journal of Applied Microbiology</a:t>
            </a:r>
            <a:r>
              <a:rPr lang="en-US" altLang="en-US" sz="1800" dirty="0"/>
              <a:t>. 94 pp 25S-30S.</a:t>
            </a:r>
          </a:p>
          <a:p>
            <a:pPr eaLnBrk="1" hangingPunct="1">
              <a:lnSpc>
                <a:spcPct val="80000"/>
              </a:lnSpc>
              <a:buFont typeface="Wingdings" pitchFamily="2" charset="2"/>
              <a:buNone/>
            </a:pPr>
            <a:endParaRPr lang="en-US" altLang="en-US" sz="1800" dirty="0"/>
          </a:p>
          <a:p>
            <a:pPr eaLnBrk="1" hangingPunct="1">
              <a:lnSpc>
                <a:spcPct val="80000"/>
              </a:lnSpc>
            </a:pPr>
            <a:r>
              <a:rPr lang="en-US" altLang="en-US" sz="1800" dirty="0"/>
              <a:t>Thompson, N. (1998) </a:t>
            </a:r>
            <a:r>
              <a:rPr lang="en-US" altLang="en-US" sz="1800" i="1" dirty="0"/>
              <a:t>Promoting Equality: Challenging discrimination and oppression in the human services. </a:t>
            </a:r>
            <a:r>
              <a:rPr lang="en-US" altLang="en-US" sz="1800" dirty="0"/>
              <a:t>Basingstoke: Palgrave.</a:t>
            </a:r>
          </a:p>
          <a:p>
            <a:pPr eaLnBrk="1" hangingPunct="1">
              <a:lnSpc>
                <a:spcPct val="80000"/>
              </a:lnSpc>
              <a:buFont typeface="Wingdings" pitchFamily="2" charset="2"/>
              <a:buNone/>
            </a:pPr>
            <a:endParaRPr lang="en-US" altLang="en-US" sz="1800" i="1" dirty="0"/>
          </a:p>
          <a:p>
            <a:pPr eaLnBrk="1" hangingPunct="1">
              <a:lnSpc>
                <a:spcPct val="80000"/>
              </a:lnSpc>
            </a:pPr>
            <a:r>
              <a:rPr lang="en-GB" altLang="en-US" sz="1800" dirty="0" err="1"/>
              <a:t>EuroParl</a:t>
            </a:r>
            <a:r>
              <a:rPr lang="en-GB" altLang="en-US" sz="1800" dirty="0"/>
              <a:t> </a:t>
            </a:r>
            <a:r>
              <a:rPr lang="en-US" altLang="en-US" sz="1800" dirty="0"/>
              <a:t>(2005) </a:t>
            </a:r>
            <a:r>
              <a:rPr lang="en-US" altLang="en-US" sz="1800" i="1" dirty="0"/>
              <a:t>Welcome to the European Parliament</a:t>
            </a:r>
            <a:r>
              <a:rPr lang="en-US" altLang="en-US" sz="1800" dirty="0"/>
              <a:t>. Available at: http://www.europarl.eu.int/presentation/default_en.htm (Accessed 3rd March 2005).</a:t>
            </a:r>
            <a:endParaRPr lang="en-GB" altLang="en-US" sz="1800" dirty="0"/>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t>Exceptions to the Rule</a:t>
            </a:r>
          </a:p>
        </p:txBody>
      </p:sp>
      <p:pic>
        <p:nvPicPr>
          <p:cNvPr id="26627" name="Picture 3"/>
          <p:cNvPicPr>
            <a:picLocks noGrp="1" noChangeAspect="1" noChangeArrowheads="1"/>
          </p:cNvPicPr>
          <p:nvPr>
            <p:ph idx="1"/>
          </p:nvPr>
        </p:nvPicPr>
        <p:blipFill>
          <a:blip r:embed="rId2" cstate="print"/>
          <a:srcRect/>
          <a:stretch>
            <a:fillRect/>
          </a:stretch>
        </p:blipFill>
        <p:spPr>
          <a:xfrm>
            <a:off x="796925" y="1600200"/>
            <a:ext cx="7550150" cy="3629025"/>
          </a:xfrm>
          <a:noFill/>
        </p:spPr>
      </p:pic>
      <p:sp>
        <p:nvSpPr>
          <p:cNvPr id="26628" name="TextBox 5"/>
          <p:cNvSpPr txBox="1">
            <a:spLocks noChangeArrowheads="1"/>
          </p:cNvSpPr>
          <p:nvPr/>
        </p:nvSpPr>
        <p:spPr bwMode="auto">
          <a:xfrm>
            <a:off x="827088" y="5516563"/>
            <a:ext cx="7705725" cy="831850"/>
          </a:xfrm>
          <a:prstGeom prst="rect">
            <a:avLst/>
          </a:prstGeom>
          <a:noFill/>
          <a:ln w="9525">
            <a:noFill/>
            <a:miter lim="800000"/>
            <a:headEnd/>
            <a:tailEnd/>
          </a:ln>
        </p:spPr>
        <p:txBody>
          <a:bodyPr>
            <a:spAutoFit/>
          </a:bodyPr>
          <a:lstStyle/>
          <a:p>
            <a:r>
              <a:rPr lang="en-GB" sz="1600" dirty="0">
                <a:solidFill>
                  <a:srgbClr val="FF0000"/>
                </a:solidFill>
              </a:rPr>
              <a:t>The National Archive (2010) </a:t>
            </a:r>
            <a:r>
              <a:rPr lang="en-GB" sz="1600" i="1" dirty="0">
                <a:solidFill>
                  <a:srgbClr val="FF0000"/>
                </a:solidFill>
              </a:rPr>
              <a:t>Equality Act 2010</a:t>
            </a:r>
            <a:r>
              <a:rPr lang="en-GB" sz="1600" dirty="0">
                <a:solidFill>
                  <a:srgbClr val="FF0000"/>
                </a:solidFill>
              </a:rPr>
              <a:t>. Available at: http://www.legislation.gov.uk/ukpga/2010/15/contents (Accessed 27th August 2014).</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t>Exceptions to the Rule</a:t>
            </a:r>
          </a:p>
        </p:txBody>
      </p:sp>
      <p:pic>
        <p:nvPicPr>
          <p:cNvPr id="27651" name="Picture 2"/>
          <p:cNvPicPr>
            <a:picLocks noGrp="1" noChangeAspect="1" noChangeArrowheads="1"/>
          </p:cNvPicPr>
          <p:nvPr>
            <p:ph idx="1"/>
          </p:nvPr>
        </p:nvPicPr>
        <p:blipFill>
          <a:blip r:embed="rId2" cstate="print"/>
          <a:srcRect/>
          <a:stretch>
            <a:fillRect/>
          </a:stretch>
        </p:blipFill>
        <p:spPr>
          <a:xfrm>
            <a:off x="796925" y="1600200"/>
            <a:ext cx="7550150" cy="1973263"/>
          </a:xfrm>
          <a:noFill/>
        </p:spPr>
      </p:pic>
      <p:pic>
        <p:nvPicPr>
          <p:cNvPr id="27652" name="Picture 3"/>
          <p:cNvPicPr>
            <a:picLocks noChangeAspect="1" noChangeArrowheads="1"/>
          </p:cNvPicPr>
          <p:nvPr/>
        </p:nvPicPr>
        <p:blipFill>
          <a:blip r:embed="rId3" cstate="print"/>
          <a:srcRect/>
          <a:stretch>
            <a:fillRect/>
          </a:stretch>
        </p:blipFill>
        <p:spPr bwMode="auto">
          <a:xfrm>
            <a:off x="839788" y="3789363"/>
            <a:ext cx="7489825" cy="1655762"/>
          </a:xfrm>
          <a:prstGeom prst="rect">
            <a:avLst/>
          </a:prstGeom>
          <a:noFill/>
          <a:ln w="9525">
            <a:noFill/>
            <a:miter lim="800000"/>
            <a:headEnd/>
            <a:tailEnd/>
          </a:ln>
        </p:spPr>
      </p:pic>
      <p:sp>
        <p:nvSpPr>
          <p:cNvPr id="27653" name="TextBox 4"/>
          <p:cNvSpPr txBox="1">
            <a:spLocks noChangeArrowheads="1"/>
          </p:cNvSpPr>
          <p:nvPr/>
        </p:nvSpPr>
        <p:spPr bwMode="auto">
          <a:xfrm>
            <a:off x="827088" y="5676900"/>
            <a:ext cx="7489825" cy="830997"/>
          </a:xfrm>
          <a:prstGeom prst="rect">
            <a:avLst/>
          </a:prstGeom>
          <a:noFill/>
          <a:ln w="9525">
            <a:noFill/>
            <a:miter lim="800000"/>
            <a:headEnd/>
            <a:tailEnd/>
          </a:ln>
        </p:spPr>
        <p:txBody>
          <a:bodyPr>
            <a:spAutoFit/>
          </a:bodyPr>
          <a:lstStyle/>
          <a:p>
            <a:r>
              <a:rPr lang="en-GB" sz="1600" dirty="0">
                <a:solidFill>
                  <a:srgbClr val="FF0000"/>
                </a:solidFill>
              </a:rPr>
              <a:t>United Kingdom (UK) Government (2014) </a:t>
            </a:r>
            <a:r>
              <a:rPr lang="en-GB" sz="1600" i="1" dirty="0">
                <a:solidFill>
                  <a:srgbClr val="FF0000"/>
                </a:solidFill>
              </a:rPr>
              <a:t>Disability Rights.</a:t>
            </a:r>
            <a:r>
              <a:rPr lang="en-GB" sz="1600" dirty="0">
                <a:solidFill>
                  <a:srgbClr val="FF0000"/>
                </a:solidFill>
              </a:rPr>
              <a:t> Available at: https://www.gov.uk/rights-disabled-person (Accessed 26th August 2014).</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 Newspaper </a:t>
            </a:r>
          </a:p>
        </p:txBody>
      </p:sp>
      <p:sp>
        <p:nvSpPr>
          <p:cNvPr id="3" name="Content Placeholder 2"/>
          <p:cNvSpPr>
            <a:spLocks noGrp="1"/>
          </p:cNvSpPr>
          <p:nvPr>
            <p:ph idx="1"/>
          </p:nvPr>
        </p:nvSpPr>
        <p:spPr>
          <a:xfrm>
            <a:off x="457200" y="1600201"/>
            <a:ext cx="8229600" cy="3701008"/>
          </a:xfrm>
        </p:spPr>
        <p:txBody>
          <a:bodyPr/>
          <a:lstStyle/>
          <a:p>
            <a:pPr eaLnBrk="1" hangingPunct="1"/>
            <a:r>
              <a:rPr lang="en-GB" altLang="en-US" dirty="0"/>
              <a:t>Author of Article </a:t>
            </a:r>
            <a:r>
              <a:rPr lang="en-GB" altLang="en-US" dirty="0">
                <a:solidFill>
                  <a:schemeClr val="tx2"/>
                </a:solidFill>
              </a:rPr>
              <a:t>Jones, P.</a:t>
            </a:r>
            <a:endParaRPr lang="en-GB" altLang="en-US" dirty="0"/>
          </a:p>
          <a:p>
            <a:pPr eaLnBrk="1" hangingPunct="1"/>
            <a:r>
              <a:rPr lang="en-GB" altLang="en-US" dirty="0"/>
              <a:t>Year of publication  </a:t>
            </a:r>
            <a:r>
              <a:rPr lang="en-GB" altLang="en-US" dirty="0">
                <a:solidFill>
                  <a:schemeClr val="tx2"/>
                </a:solidFill>
              </a:rPr>
              <a:t>2016</a:t>
            </a:r>
            <a:endParaRPr lang="en-GB" altLang="en-US" dirty="0"/>
          </a:p>
          <a:p>
            <a:pPr eaLnBrk="1" hangingPunct="1"/>
            <a:r>
              <a:rPr lang="en-GB" altLang="en-US" dirty="0"/>
              <a:t>Title of article </a:t>
            </a:r>
            <a:r>
              <a:rPr lang="en-GB" altLang="en-US" dirty="0">
                <a:solidFill>
                  <a:schemeClr val="tx2"/>
                </a:solidFill>
              </a:rPr>
              <a:t>‘STEM subjects win more funding’. (not italics)</a:t>
            </a:r>
          </a:p>
          <a:p>
            <a:pPr eaLnBrk="1" hangingPunct="1"/>
            <a:r>
              <a:rPr lang="en-GB" altLang="en-US" dirty="0"/>
              <a:t>Title of Newspaper </a:t>
            </a:r>
            <a:r>
              <a:rPr lang="en-GB" altLang="en-US" i="1" dirty="0">
                <a:solidFill>
                  <a:schemeClr val="tx2"/>
                </a:solidFill>
              </a:rPr>
              <a:t>The Times </a:t>
            </a:r>
            <a:r>
              <a:rPr lang="en-GB" altLang="en-US" dirty="0">
                <a:solidFill>
                  <a:schemeClr val="tx2"/>
                </a:solidFill>
              </a:rPr>
              <a:t>(in italics)</a:t>
            </a:r>
          </a:p>
          <a:p>
            <a:pPr eaLnBrk="1" hangingPunct="1"/>
            <a:r>
              <a:rPr lang="en-GB" altLang="en-US" dirty="0"/>
              <a:t>Exact Date of Issue </a:t>
            </a:r>
            <a:r>
              <a:rPr lang="en-GB" altLang="en-US" dirty="0">
                <a:solidFill>
                  <a:schemeClr val="tx2"/>
                </a:solidFill>
              </a:rPr>
              <a:t>4</a:t>
            </a:r>
            <a:r>
              <a:rPr lang="en-GB" altLang="en-US" baseline="30000" dirty="0">
                <a:solidFill>
                  <a:schemeClr val="tx2"/>
                </a:solidFill>
              </a:rPr>
              <a:t>th</a:t>
            </a:r>
            <a:r>
              <a:rPr lang="en-GB" altLang="en-US" dirty="0">
                <a:solidFill>
                  <a:schemeClr val="tx2"/>
                </a:solidFill>
              </a:rPr>
              <a:t> May</a:t>
            </a:r>
            <a:endParaRPr lang="en-GB" altLang="en-US" dirty="0"/>
          </a:p>
          <a:p>
            <a:pPr eaLnBrk="1" hangingPunct="1"/>
            <a:r>
              <a:rPr lang="en-GB" altLang="en-US" dirty="0"/>
              <a:t>Page Number </a:t>
            </a:r>
            <a:r>
              <a:rPr lang="en-GB" altLang="en-US" dirty="0">
                <a:solidFill>
                  <a:schemeClr val="tx2"/>
                </a:solidFill>
              </a:rPr>
              <a:t>7</a:t>
            </a:r>
            <a:endParaRPr lang="en-GB" altLang="en-US" dirty="0"/>
          </a:p>
          <a:p>
            <a:endParaRPr lang="en-GB" dirty="0"/>
          </a:p>
        </p:txBody>
      </p:sp>
      <p:sp>
        <p:nvSpPr>
          <p:cNvPr id="4" name="TextBox 3"/>
          <p:cNvSpPr txBox="1"/>
          <p:nvPr/>
        </p:nvSpPr>
        <p:spPr>
          <a:xfrm>
            <a:off x="827584" y="5589240"/>
            <a:ext cx="7920880" cy="646331"/>
          </a:xfrm>
          <a:prstGeom prst="rect">
            <a:avLst/>
          </a:prstGeom>
          <a:noFill/>
        </p:spPr>
        <p:txBody>
          <a:bodyPr wrap="square" rtlCol="0">
            <a:spAutoFit/>
          </a:bodyPr>
          <a:lstStyle/>
          <a:p>
            <a:r>
              <a:rPr lang="en-GB" dirty="0">
                <a:solidFill>
                  <a:schemeClr val="accent2"/>
                </a:solidFill>
              </a:rPr>
              <a:t>Jones, P. (2016) ‘STEM subjects win more funding’, </a:t>
            </a:r>
            <a:r>
              <a:rPr lang="en-GB" i="1" dirty="0">
                <a:solidFill>
                  <a:schemeClr val="accent2"/>
                </a:solidFill>
              </a:rPr>
              <a:t>The Times.</a:t>
            </a:r>
            <a:r>
              <a:rPr lang="en-GB" dirty="0">
                <a:solidFill>
                  <a:schemeClr val="accent2"/>
                </a:solidFill>
              </a:rPr>
              <a:t> 4</a:t>
            </a:r>
            <a:r>
              <a:rPr lang="en-GB" baseline="30000" dirty="0">
                <a:solidFill>
                  <a:schemeClr val="accent2"/>
                </a:solidFill>
              </a:rPr>
              <a:t>th</a:t>
            </a:r>
            <a:r>
              <a:rPr lang="en-GB" dirty="0">
                <a:solidFill>
                  <a:schemeClr val="accent2"/>
                </a:solidFill>
              </a:rPr>
              <a:t> May. P7.</a:t>
            </a:r>
          </a:p>
        </p:txBody>
      </p:sp>
    </p:spTree>
    <p:extLst>
      <p:ext uri="{BB962C8B-B14F-4D97-AF65-F5344CB8AC3E}">
        <p14:creationId xmlns:p14="http://schemas.microsoft.com/office/powerpoint/2010/main" val="942139563"/>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Newspaper</a:t>
            </a:r>
          </a:p>
        </p:txBody>
      </p:sp>
      <p:sp>
        <p:nvSpPr>
          <p:cNvPr id="5" name="Content Placeholder 4"/>
          <p:cNvSpPr>
            <a:spLocks noGrp="1"/>
          </p:cNvSpPr>
          <p:nvPr>
            <p:ph idx="1"/>
          </p:nvPr>
        </p:nvSpPr>
        <p:spPr>
          <a:xfrm>
            <a:off x="457200" y="1600201"/>
            <a:ext cx="8229600" cy="3629000"/>
          </a:xfrm>
        </p:spPr>
        <p:txBody>
          <a:bodyPr/>
          <a:lstStyle/>
          <a:p>
            <a:pPr eaLnBrk="1" hangingPunct="1"/>
            <a:r>
              <a:rPr lang="en-GB" altLang="en-US" sz="2400" dirty="0"/>
              <a:t>Author of Article </a:t>
            </a:r>
            <a:r>
              <a:rPr lang="en-GB" altLang="en-US" sz="2400" dirty="0">
                <a:solidFill>
                  <a:schemeClr val="tx2"/>
                </a:solidFill>
              </a:rPr>
              <a:t>Fox, I. M.</a:t>
            </a:r>
          </a:p>
          <a:p>
            <a:pPr eaLnBrk="1" hangingPunct="1"/>
            <a:r>
              <a:rPr lang="en-GB" altLang="en-US" sz="2400" dirty="0"/>
              <a:t>Year of publication  </a:t>
            </a:r>
            <a:r>
              <a:rPr lang="en-GB" altLang="en-US" sz="2400" dirty="0">
                <a:solidFill>
                  <a:schemeClr val="tx2"/>
                </a:solidFill>
              </a:rPr>
              <a:t>2016</a:t>
            </a:r>
            <a:endParaRPr lang="en-GB" altLang="en-US" sz="2400" dirty="0"/>
          </a:p>
          <a:p>
            <a:pPr eaLnBrk="1" hangingPunct="1"/>
            <a:r>
              <a:rPr lang="en-GB" altLang="en-US" sz="2400" dirty="0"/>
              <a:t>Title of article </a:t>
            </a:r>
            <a:r>
              <a:rPr lang="en-GB" altLang="en-US" sz="2400" dirty="0">
                <a:solidFill>
                  <a:schemeClr val="tx2"/>
                </a:solidFill>
              </a:rPr>
              <a:t>‘New report criticises lack of business leadership’ (not italics)</a:t>
            </a:r>
          </a:p>
          <a:p>
            <a:pPr eaLnBrk="1" hangingPunct="1"/>
            <a:r>
              <a:rPr lang="en-GB" altLang="en-US" sz="2400" dirty="0"/>
              <a:t>Title of Newspaper </a:t>
            </a:r>
            <a:r>
              <a:rPr lang="en-GB" altLang="en-US" sz="2400" i="1" dirty="0">
                <a:solidFill>
                  <a:schemeClr val="tx2"/>
                </a:solidFill>
              </a:rPr>
              <a:t>The Courier </a:t>
            </a:r>
            <a:r>
              <a:rPr lang="en-GB" altLang="en-US" sz="2400" dirty="0">
                <a:solidFill>
                  <a:schemeClr val="tx2"/>
                </a:solidFill>
              </a:rPr>
              <a:t>(in italics)</a:t>
            </a:r>
          </a:p>
          <a:p>
            <a:pPr eaLnBrk="1" hangingPunct="1"/>
            <a:r>
              <a:rPr lang="en-GB" altLang="en-US" sz="2400" dirty="0"/>
              <a:t>Exact Date of Issue </a:t>
            </a:r>
            <a:r>
              <a:rPr lang="en-GB" altLang="en-US" sz="2400" dirty="0">
                <a:solidFill>
                  <a:schemeClr val="tx2"/>
                </a:solidFill>
              </a:rPr>
              <a:t>9</a:t>
            </a:r>
            <a:r>
              <a:rPr lang="en-GB" altLang="en-US" sz="2400" baseline="30000" dirty="0">
                <a:solidFill>
                  <a:schemeClr val="tx2"/>
                </a:solidFill>
              </a:rPr>
              <a:t>th</a:t>
            </a:r>
            <a:r>
              <a:rPr lang="en-GB" altLang="en-US" sz="2400" dirty="0">
                <a:solidFill>
                  <a:schemeClr val="tx2"/>
                </a:solidFill>
              </a:rPr>
              <a:t> January</a:t>
            </a:r>
            <a:endParaRPr lang="en-GB" altLang="en-US" sz="2400" dirty="0"/>
          </a:p>
          <a:p>
            <a:pPr eaLnBrk="1" hangingPunct="1"/>
            <a:r>
              <a:rPr lang="en-GB" altLang="en-US" sz="2400" dirty="0"/>
              <a:t>Full URL Copy and Paste web address</a:t>
            </a:r>
          </a:p>
          <a:p>
            <a:pPr eaLnBrk="1" hangingPunct="1"/>
            <a:r>
              <a:rPr lang="en-GB" altLang="en-US" sz="2400" dirty="0"/>
              <a:t>Date Accessed </a:t>
            </a:r>
            <a:r>
              <a:rPr lang="en-GB" altLang="en-US" sz="2400" dirty="0">
                <a:solidFill>
                  <a:schemeClr val="tx2"/>
                </a:solidFill>
              </a:rPr>
              <a:t>12</a:t>
            </a:r>
            <a:r>
              <a:rPr lang="en-GB" altLang="en-US" sz="2400" baseline="30000" dirty="0">
                <a:solidFill>
                  <a:schemeClr val="tx2"/>
                </a:solidFill>
              </a:rPr>
              <a:t>th</a:t>
            </a:r>
            <a:r>
              <a:rPr lang="en-GB" altLang="en-US" sz="2400" dirty="0">
                <a:solidFill>
                  <a:schemeClr val="tx2"/>
                </a:solidFill>
              </a:rPr>
              <a:t> January 2016</a:t>
            </a:r>
          </a:p>
          <a:p>
            <a:endParaRPr lang="en-GB" dirty="0"/>
          </a:p>
        </p:txBody>
      </p:sp>
      <p:sp>
        <p:nvSpPr>
          <p:cNvPr id="6" name="TextBox 5"/>
          <p:cNvSpPr txBox="1"/>
          <p:nvPr/>
        </p:nvSpPr>
        <p:spPr>
          <a:xfrm>
            <a:off x="971600" y="5373216"/>
            <a:ext cx="7560840" cy="1200329"/>
          </a:xfrm>
          <a:prstGeom prst="rect">
            <a:avLst/>
          </a:prstGeom>
          <a:noFill/>
        </p:spPr>
        <p:txBody>
          <a:bodyPr wrap="square" rtlCol="0">
            <a:spAutoFit/>
          </a:bodyPr>
          <a:lstStyle/>
          <a:p>
            <a:r>
              <a:rPr lang="en-GB" dirty="0">
                <a:solidFill>
                  <a:schemeClr val="accent2"/>
                </a:solidFill>
              </a:rPr>
              <a:t>Fox, I. M. (2016) </a:t>
            </a:r>
            <a:r>
              <a:rPr lang="en-GB" altLang="en-US" dirty="0">
                <a:solidFill>
                  <a:schemeClr val="accent2"/>
                </a:solidFill>
              </a:rPr>
              <a:t>‘New report criticises lack of business leadership’, </a:t>
            </a:r>
            <a:r>
              <a:rPr lang="en-GB" altLang="en-US" i="1" dirty="0">
                <a:solidFill>
                  <a:schemeClr val="accent2"/>
                </a:solidFill>
              </a:rPr>
              <a:t>The Courier. </a:t>
            </a:r>
            <a:r>
              <a:rPr lang="en-GB" altLang="en-US" dirty="0">
                <a:solidFill>
                  <a:schemeClr val="accent2"/>
                </a:solidFill>
              </a:rPr>
              <a:t>9</a:t>
            </a:r>
            <a:r>
              <a:rPr lang="en-GB" altLang="en-US" baseline="30000" dirty="0">
                <a:solidFill>
                  <a:schemeClr val="accent2"/>
                </a:solidFill>
              </a:rPr>
              <a:t>th</a:t>
            </a:r>
            <a:r>
              <a:rPr lang="en-GB" altLang="en-US" dirty="0">
                <a:solidFill>
                  <a:schemeClr val="accent2"/>
                </a:solidFill>
              </a:rPr>
              <a:t> January. Available at: http://www.thecourier.com/world/jan/16/report-IBCC (Accessed 12th January 2016).</a:t>
            </a:r>
            <a:endParaRPr lang="en-GB" dirty="0">
              <a:solidFill>
                <a:schemeClr val="accent2"/>
              </a:solidFill>
            </a:endParaRPr>
          </a:p>
        </p:txBody>
      </p:sp>
    </p:spTree>
    <p:extLst>
      <p:ext uri="{BB962C8B-B14F-4D97-AF65-F5344CB8AC3E}">
        <p14:creationId xmlns:p14="http://schemas.microsoft.com/office/powerpoint/2010/main" val="1839306749"/>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Now have a go yourself</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r>
              <a:rPr lang="en-GB" altLang="en-US" dirty="0">
                <a:solidFill>
                  <a:schemeClr val="tx2">
                    <a:lumMod val="60000"/>
                    <a:lumOff val="40000"/>
                  </a:schemeClr>
                </a:solidFill>
              </a:rPr>
              <a:t>Try referencing:</a:t>
            </a:r>
          </a:p>
          <a:p>
            <a:pPr eaLnBrk="1" hangingPunct="1">
              <a:defRPr/>
            </a:pPr>
            <a:r>
              <a:rPr lang="en-GB" altLang="en-US" dirty="0"/>
              <a:t>A book</a:t>
            </a:r>
          </a:p>
          <a:p>
            <a:pPr eaLnBrk="1" hangingPunct="1">
              <a:defRPr/>
            </a:pPr>
            <a:r>
              <a:rPr lang="en-GB" altLang="en-US" dirty="0"/>
              <a:t>A journal article</a:t>
            </a:r>
          </a:p>
          <a:p>
            <a:pPr eaLnBrk="1" hangingPunct="1">
              <a:defRPr/>
            </a:pPr>
            <a:r>
              <a:rPr lang="en-GB" altLang="en-US" dirty="0"/>
              <a:t>A website</a:t>
            </a: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3429000"/>
            <a:ext cx="8229600" cy="868958"/>
          </a:xfrm>
        </p:spPr>
        <p:txBody>
          <a:bodyPr/>
          <a:lstStyle/>
          <a:p>
            <a:pPr algn="ctr"/>
            <a:r>
              <a:rPr lang="en-GB" dirty="0"/>
              <a:t>More Examples</a:t>
            </a:r>
          </a:p>
        </p:txBody>
      </p:sp>
    </p:spTree>
    <p:extLst>
      <p:ext uri="{BB962C8B-B14F-4D97-AF65-F5344CB8AC3E}">
        <p14:creationId xmlns:p14="http://schemas.microsoft.com/office/powerpoint/2010/main" val="1013369836"/>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Books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altLang="en-US" dirty="0"/>
              <a:t>	Fawcett, J. (</a:t>
            </a:r>
            <a:r>
              <a:rPr lang="en-GB" altLang="en-US" i="1" dirty="0"/>
              <a:t>1989) Analysis and Evaluation of Conceptual Models of Nursing</a:t>
            </a:r>
            <a:r>
              <a:rPr lang="en-GB" altLang="en-US" dirty="0"/>
              <a:t>. 2</a:t>
            </a:r>
            <a:r>
              <a:rPr lang="en-GB" altLang="en-US" baseline="30000" dirty="0"/>
              <a:t>nd</a:t>
            </a:r>
            <a:r>
              <a:rPr lang="en-GB" altLang="en-US" dirty="0"/>
              <a:t> Ed. Philadelphia: F.A Davis Company.</a:t>
            </a:r>
          </a:p>
          <a:p>
            <a:pPr eaLnBrk="1" hangingPunct="1">
              <a:buFont typeface="Wingdings" pitchFamily="2" charset="2"/>
              <a:buNone/>
            </a:pPr>
            <a:endParaRPr lang="en-GB" altLang="en-US" dirty="0"/>
          </a:p>
          <a:p>
            <a:pPr eaLnBrk="1" hangingPunct="1">
              <a:buFont typeface="Wingdings" pitchFamily="2" charset="2"/>
              <a:buNone/>
            </a:pPr>
            <a:r>
              <a:rPr lang="en-GB" altLang="en-US" dirty="0"/>
              <a:t>	Doel, M. and Best, L. (2008) </a:t>
            </a:r>
            <a:r>
              <a:rPr lang="en-GB" altLang="en-US" i="1" dirty="0"/>
              <a:t>Experiencing Social Work Learning from Service Users. </a:t>
            </a:r>
            <a:r>
              <a:rPr lang="en-GB" altLang="en-US" dirty="0"/>
              <a:t>London: Sage Publications.</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a:t>Journal Articles</a:t>
            </a:r>
          </a:p>
        </p:txBody>
      </p:sp>
      <p:sp>
        <p:nvSpPr>
          <p:cNvPr id="30723" name="Rectangle 3"/>
          <p:cNvSpPr>
            <a:spLocks noGrp="1" noChangeArrowheads="1"/>
          </p:cNvSpPr>
          <p:nvPr>
            <p:ph type="body" idx="1"/>
          </p:nvPr>
        </p:nvSpPr>
        <p:spPr/>
        <p:txBody>
          <a:bodyPr/>
          <a:lstStyle/>
          <a:p>
            <a:pPr eaLnBrk="1" hangingPunct="1">
              <a:buFont typeface="Wingdings" pitchFamily="2" charset="2"/>
              <a:buNone/>
            </a:pPr>
            <a:r>
              <a:rPr lang="en-GB" altLang="en-US" sz="2400" dirty="0"/>
              <a:t>	</a:t>
            </a:r>
            <a:r>
              <a:rPr lang="en-GB" altLang="en-US" sz="2400" dirty="0" err="1"/>
              <a:t>Melander-Wikman</a:t>
            </a:r>
            <a:r>
              <a:rPr lang="en-GB" altLang="en-US" sz="2400" dirty="0"/>
              <a:t>, A., </a:t>
            </a:r>
            <a:r>
              <a:rPr lang="en-GB" altLang="en-US" sz="2400" dirty="0" err="1"/>
              <a:t>Faltholm</a:t>
            </a:r>
            <a:r>
              <a:rPr lang="en-GB" altLang="en-US" sz="2400" dirty="0"/>
              <a:t>, Y. and </a:t>
            </a:r>
            <a:r>
              <a:rPr lang="en-GB" altLang="en-US" sz="2400" dirty="0" err="1"/>
              <a:t>Gunvor</a:t>
            </a:r>
            <a:r>
              <a:rPr lang="en-GB" altLang="en-US" sz="2400" dirty="0"/>
              <a:t>, G. (2008) ‘Safety vs. privacy: elderly persons’ experiences of a mobile safety alarm’, </a:t>
            </a:r>
            <a:r>
              <a:rPr lang="en-GB" altLang="en-US" sz="2400" i="1" dirty="0"/>
              <a:t>Health and Social Care in the Community. </a:t>
            </a:r>
            <a:r>
              <a:rPr lang="en-GB" altLang="en-US" sz="2400" dirty="0"/>
              <a:t>16 (4) pp 337-346.</a:t>
            </a:r>
          </a:p>
          <a:p>
            <a:pPr eaLnBrk="1" hangingPunct="1">
              <a:buFont typeface="Wingdings" pitchFamily="2" charset="2"/>
              <a:buNone/>
            </a:pPr>
            <a:endParaRPr lang="en-GB" altLang="en-US" sz="2400" dirty="0"/>
          </a:p>
          <a:p>
            <a:pPr eaLnBrk="1" hangingPunct="1">
              <a:buFont typeface="Wingdings" pitchFamily="2" charset="2"/>
              <a:buNone/>
            </a:pPr>
            <a:r>
              <a:rPr lang="en-GB" altLang="en-US" sz="2400" dirty="0"/>
              <a:t>	Young, A., Temple, B., Davies, L., Parkinson, G. and Bolton, J. (2008) ‘Disabled children (0-3 years) and integrated services - the impact of Early Support’, </a:t>
            </a:r>
            <a:r>
              <a:rPr lang="en-GB" altLang="en-US" sz="2400" i="1" dirty="0"/>
              <a:t>Health and Social Care in the Community</a:t>
            </a:r>
            <a:r>
              <a:rPr lang="en-GB" altLang="en-US" sz="2400" dirty="0"/>
              <a:t>. 16 (3) pp 222-233.</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68313" y="260350"/>
            <a:ext cx="8229600" cy="1139825"/>
          </a:xfrm>
        </p:spPr>
        <p:txBody>
          <a:bodyPr/>
          <a:lstStyle/>
          <a:p>
            <a:pPr eaLnBrk="1" hangingPunct="1"/>
            <a:r>
              <a:rPr lang="en-GB" altLang="en-US"/>
              <a:t>Websites</a:t>
            </a:r>
          </a:p>
        </p:txBody>
      </p:sp>
      <p:sp>
        <p:nvSpPr>
          <p:cNvPr id="31747" name="Rectangle 3"/>
          <p:cNvSpPr>
            <a:spLocks noGrp="1" noChangeArrowheads="1"/>
          </p:cNvSpPr>
          <p:nvPr>
            <p:ph type="body" idx="1"/>
          </p:nvPr>
        </p:nvSpPr>
        <p:spPr/>
        <p:txBody>
          <a:bodyPr/>
          <a:lstStyle/>
          <a:p>
            <a:pPr eaLnBrk="1" hangingPunct="1">
              <a:buFont typeface="Wingdings" pitchFamily="2" charset="2"/>
              <a:buNone/>
            </a:pPr>
            <a:r>
              <a:rPr lang="en-GB" altLang="en-US" sz="2400" dirty="0"/>
              <a:t>	Shelter Cymru (2008) </a:t>
            </a:r>
            <a:r>
              <a:rPr lang="en-GB" altLang="en-US" sz="2400" i="1" dirty="0"/>
              <a:t>Building Future Wales.</a:t>
            </a:r>
            <a:r>
              <a:rPr lang="en-GB" altLang="en-US" sz="2400" dirty="0"/>
              <a:t> Available at: http://www.sheltercymru.org.uk/shelter/home/ (Accessed 25</a:t>
            </a:r>
            <a:r>
              <a:rPr lang="en-GB" altLang="en-US" sz="2400" baseline="30000" dirty="0"/>
              <a:t>th</a:t>
            </a:r>
            <a:r>
              <a:rPr lang="en-GB" altLang="en-US" sz="2400" dirty="0"/>
              <a:t> November 2008).</a:t>
            </a:r>
          </a:p>
          <a:p>
            <a:pPr eaLnBrk="1" hangingPunct="1">
              <a:buFont typeface="Wingdings" pitchFamily="2" charset="2"/>
              <a:buNone/>
            </a:pPr>
            <a:endParaRPr lang="en-GB" altLang="en-US" sz="2400" dirty="0"/>
          </a:p>
          <a:p>
            <a:pPr eaLnBrk="1" hangingPunct="1">
              <a:buFont typeface="Wingdings" pitchFamily="2" charset="2"/>
              <a:buNone/>
            </a:pPr>
            <a:r>
              <a:rPr lang="en-GB" altLang="en-US" sz="2400" dirty="0"/>
              <a:t>	Rhondda Cynon </a:t>
            </a:r>
            <a:r>
              <a:rPr lang="en-GB" altLang="en-US" sz="2400" dirty="0" err="1"/>
              <a:t>Taf</a:t>
            </a:r>
            <a:r>
              <a:rPr lang="en-GB" altLang="en-US" sz="2400" dirty="0"/>
              <a:t> Teaching Local Health Board (2008) </a:t>
            </a:r>
            <a:r>
              <a:rPr lang="en-GB" altLang="en-US" sz="2400" i="1" dirty="0"/>
              <a:t>Working to Improve the Health and Healthcare of the People of Rhondda Cynon </a:t>
            </a:r>
            <a:r>
              <a:rPr lang="en-GB" altLang="en-US" sz="2400" i="1" dirty="0" err="1"/>
              <a:t>Taf</a:t>
            </a:r>
            <a:r>
              <a:rPr lang="en-GB" altLang="en-US" sz="2400" i="1" dirty="0"/>
              <a:t>. </a:t>
            </a:r>
            <a:r>
              <a:rPr lang="en-GB" altLang="en-US" sz="2400" dirty="0"/>
              <a:t>Available at http://www.wales.nhs.uk/sites3/home.cfm?orgid=264 (Accessed 25</a:t>
            </a:r>
            <a:r>
              <a:rPr lang="en-GB" altLang="en-US" sz="2400" baseline="30000" dirty="0"/>
              <a:t>th</a:t>
            </a:r>
            <a:r>
              <a:rPr lang="en-GB" altLang="en-US" sz="2400" dirty="0"/>
              <a:t> November 2008).</a:t>
            </a:r>
          </a:p>
        </p:txBody>
      </p:sp>
    </p:spTree>
  </p:cSld>
  <p:clrMapOvr>
    <a:masterClrMapping/>
  </p:clrMapOvr>
  <p:transition/>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Level</Template>
  <TotalTime>1775</TotalTime>
  <Words>2419</Words>
  <Application>Microsoft Office PowerPoint</Application>
  <PresentationFormat>On-screen Show (4:3)</PresentationFormat>
  <Paragraphs>325</Paragraphs>
  <Slides>44</Slides>
  <Notes>2</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5"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Referencing in Context</vt:lpstr>
      <vt:lpstr>Outline</vt:lpstr>
      <vt:lpstr>What is a Reference?</vt:lpstr>
      <vt:lpstr>Why use a referencing system?</vt:lpstr>
      <vt:lpstr>Why use a referencing system?</vt:lpstr>
      <vt:lpstr>When to Reference</vt:lpstr>
      <vt:lpstr>How to Reference</vt:lpstr>
      <vt:lpstr>What is the Harvard Referencing System?</vt:lpstr>
      <vt:lpstr>Advantages of the Harvard system</vt:lpstr>
      <vt:lpstr>How to reference in the text </vt:lpstr>
      <vt:lpstr>REMEMBER</vt:lpstr>
      <vt:lpstr>How to Reference: Direct Quotations</vt:lpstr>
      <vt:lpstr>Example of indented long direct quote </vt:lpstr>
      <vt:lpstr>Useful verbs and phrases for introducing direct quotes</vt:lpstr>
      <vt:lpstr>How to reference paraphrases</vt:lpstr>
      <vt:lpstr>Choosing the correct format</vt:lpstr>
      <vt:lpstr>Referencing at the end of your assignment</vt:lpstr>
      <vt:lpstr>Checking accuracy of referencing</vt:lpstr>
      <vt:lpstr>Referencing Different Sources</vt:lpstr>
      <vt:lpstr>What information do I need to include to reference a book?</vt:lpstr>
      <vt:lpstr>Referencing books</vt:lpstr>
      <vt:lpstr>Book Reference Example</vt:lpstr>
      <vt:lpstr>Referencing 2 Authors</vt:lpstr>
      <vt:lpstr>Referencing 3 Authors</vt:lpstr>
      <vt:lpstr>Referencing More Than 3 Authors</vt:lpstr>
      <vt:lpstr>Chapter in an Edited Book</vt:lpstr>
      <vt:lpstr>Multiple works by Same Author</vt:lpstr>
      <vt:lpstr>Referencing Journal/Magazine Articles</vt:lpstr>
      <vt:lpstr>Journal Referencing Example</vt:lpstr>
      <vt:lpstr>Referencing a Web Site</vt:lpstr>
      <vt:lpstr>PowerPoint Presentation</vt:lpstr>
      <vt:lpstr>Web Referencing Example</vt:lpstr>
      <vt:lpstr>Examples of web sources to avoid</vt:lpstr>
      <vt:lpstr>More Examples</vt:lpstr>
      <vt:lpstr>Exceptions to the Rule</vt:lpstr>
      <vt:lpstr>Exceptions to the Rule</vt:lpstr>
      <vt:lpstr>Referencing a Newspaper </vt:lpstr>
      <vt:lpstr>Online Newspaper</vt:lpstr>
      <vt:lpstr>Now have a go yourself</vt:lpstr>
      <vt:lpstr>More Examples</vt:lpstr>
      <vt:lpstr>Books</vt:lpstr>
      <vt:lpstr>Journal Articles</vt:lpstr>
      <vt:lpstr>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Karen Hudson</cp:lastModifiedBy>
  <cp:revision>152</cp:revision>
  <dcterms:created xsi:type="dcterms:W3CDTF">1601-01-01T00:00:00Z</dcterms:created>
  <dcterms:modified xsi:type="dcterms:W3CDTF">2019-10-23T04:02:34Z</dcterms:modified>
</cp:coreProperties>
</file>