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2"/>
  </p:notesMasterIdLst>
  <p:sldIdLst>
    <p:sldId id="256" r:id="rId2"/>
    <p:sldId id="267" r:id="rId3"/>
    <p:sldId id="266" r:id="rId4"/>
    <p:sldId id="262" r:id="rId5"/>
    <p:sldId id="269" r:id="rId6"/>
    <p:sldId id="271" r:id="rId7"/>
    <p:sldId id="270" r:id="rId8"/>
    <p:sldId id="265" r:id="rId9"/>
    <p:sldId id="263" r:id="rId10"/>
    <p:sldId id="268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76914" autoAdjust="0"/>
  </p:normalViewPr>
  <p:slideViewPr>
    <p:cSldViewPr snapToGrid="0">
      <p:cViewPr varScale="1">
        <p:scale>
          <a:sx n="52" d="100"/>
          <a:sy n="52" d="100"/>
        </p:scale>
        <p:origin x="114" y="23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B221C8-3493-4CB6-BA39-0AE53316F540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939541-F0C0-4A85-B888-22B992382E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2593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939541-F0C0-4A85-B888-22B992382E9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8654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939541-F0C0-4A85-B888-22B992382E9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5175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939541-F0C0-4A85-B888-22B992382E9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7920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4BBB9-19E1-4465-92F0-E9F2E268E2B3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FCCEF-2E03-43B8-93BB-7AC048F0D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7538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4BBB9-19E1-4465-92F0-E9F2E268E2B3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FCCEF-2E03-43B8-93BB-7AC048F0D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4759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4BBB9-19E1-4465-92F0-E9F2E268E2B3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FCCEF-2E03-43B8-93BB-7AC048F0D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014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4BBB9-19E1-4465-92F0-E9F2E268E2B3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FCCEF-2E03-43B8-93BB-7AC048F0D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413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4BBB9-19E1-4465-92F0-E9F2E268E2B3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FCCEF-2E03-43B8-93BB-7AC048F0D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607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4BBB9-19E1-4465-92F0-E9F2E268E2B3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FCCEF-2E03-43B8-93BB-7AC048F0D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7145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4BBB9-19E1-4465-92F0-E9F2E268E2B3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FCCEF-2E03-43B8-93BB-7AC048F0D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2931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4BBB9-19E1-4465-92F0-E9F2E268E2B3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FCCEF-2E03-43B8-93BB-7AC048F0D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7963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FCCEF-2E03-43B8-93BB-7AC048F0DFB5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4BBB9-19E1-4465-92F0-E9F2E268E2B3}" type="datetimeFigureOut">
              <a:rPr lang="en-GB" smtClean="0"/>
              <a:t>13/10/2017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90234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4BBB9-19E1-4465-92F0-E9F2E268E2B3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FCCEF-2E03-43B8-93BB-7AC048F0D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9604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4BBB9-19E1-4465-92F0-E9F2E268E2B3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FCCEF-2E03-43B8-93BB-7AC048F0DFB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13579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4BBB9-19E1-4465-92F0-E9F2E268E2B3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FCCEF-2E03-43B8-93BB-7AC048F0D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799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4BBB9-19E1-4465-92F0-E9F2E268E2B3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FCCEF-2E03-43B8-93BB-7AC048F0DFB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929889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4BBB9-19E1-4465-92F0-E9F2E268E2B3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FCCEF-2E03-43B8-93BB-7AC048F0D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8034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4BBB9-19E1-4465-92F0-E9F2E268E2B3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FCCEF-2E03-43B8-93BB-7AC048F0D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2406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4BBB9-19E1-4465-92F0-E9F2E268E2B3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FCCEF-2E03-43B8-93BB-7AC048F0D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75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04BBB9-19E1-4465-92F0-E9F2E268E2B3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1BFCCEF-2E03-43B8-93BB-7AC048F0D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9872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  <p:sldLayoutId id="2147483702" r:id="rId13"/>
    <p:sldLayoutId id="2147483703" r:id="rId14"/>
    <p:sldLayoutId id="2147483704" r:id="rId15"/>
    <p:sldLayoutId id="214748370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gov.wales/docs/dhss/publications/120913fsguidanceen.pdf" TargetMode="External"/><Relationship Id="rId3" Type="http://schemas.openxmlformats.org/officeDocument/2006/relationships/hyperlink" Target="https://familypoint.cymru/swansea/flying-start-swansea/" TargetMode="External"/><Relationship Id="rId7" Type="http://schemas.openxmlformats.org/officeDocument/2006/relationships/hyperlink" Target="https://www.kent.ac.uk/learning/PDP-and-employability/pdp/reflective.html" TargetMode="External"/><Relationship Id="rId12" Type="http://schemas.openxmlformats.org/officeDocument/2006/relationships/hyperlink" Target="http://www.swansea.gov.uk/article/2854/Full-version---improvement-objective-A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wnloads.unicef.org.uk/wp-content/uploads/2010/05/UNCRC_summary-1.pdf?_ga=2.192122346.1165093461.1507380122-844490565.1507380122&amp;_gac=1.217394466.1507380122.EAIaIQobChMIhIi3wsTe1gIVZr7tCh2eDQX_EAAYAiAAEgKGTfD_BwE" TargetMode="External"/><Relationship Id="rId11" Type="http://schemas.openxmlformats.org/officeDocument/2006/relationships/hyperlink" Target="http://gov.wales/newsroom/people-and-communities/2017/funding-helps-children-get-a-flying-start/?lang=en" TargetMode="External"/><Relationship Id="rId5" Type="http://schemas.openxmlformats.org/officeDocument/2006/relationships/hyperlink" Target="http://www.ssehsactive.org.uk/early-years-training-and-events-item/398/index.html" TargetMode="External"/><Relationship Id="rId10" Type="http://schemas.openxmlformats.org/officeDocument/2006/relationships/hyperlink" Target="http://gov.wales/docs/dcells/publications/150803-fp-framework-en.pdf" TargetMode="External"/><Relationship Id="rId4" Type="http://schemas.openxmlformats.org/officeDocument/2006/relationships/hyperlink" Target="http://skillsforlearning.leedsbeckett.ac.uk/preview/content/models/02.shtml" TargetMode="External"/><Relationship Id="rId9" Type="http://schemas.openxmlformats.org/officeDocument/2006/relationships/hyperlink" Target="http://gov.wales/docs/dsjlg/publications/130926fsannex2en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 smtClean="0"/>
              <a:t>EAEC6001</a:t>
            </a:r>
            <a:br>
              <a:rPr lang="en-GB" u="sng" dirty="0" smtClean="0"/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Reflective Adult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Assignment A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1401284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84097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 page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Introduction.</a:t>
            </a:r>
          </a:p>
          <a:p>
            <a:r>
              <a:rPr lang="en-GB" dirty="0" smtClean="0"/>
              <a:t>What </a:t>
            </a:r>
            <a:r>
              <a:rPr lang="en-GB" dirty="0"/>
              <a:t>is reflection?</a:t>
            </a:r>
          </a:p>
          <a:p>
            <a:r>
              <a:rPr lang="en-GB" dirty="0" smtClean="0"/>
              <a:t>Example one of </a:t>
            </a:r>
            <a:r>
              <a:rPr lang="en-GB" dirty="0" smtClean="0"/>
              <a:t>reflection model.</a:t>
            </a:r>
            <a:endParaRPr lang="en-GB" dirty="0" smtClean="0"/>
          </a:p>
          <a:p>
            <a:r>
              <a:rPr lang="en-GB" dirty="0" smtClean="0"/>
              <a:t>Skills I </a:t>
            </a:r>
            <a:r>
              <a:rPr lang="en-GB" dirty="0" smtClean="0"/>
              <a:t>developed </a:t>
            </a:r>
            <a:r>
              <a:rPr lang="en-GB" dirty="0" smtClean="0"/>
              <a:t>with example one.</a:t>
            </a:r>
          </a:p>
          <a:p>
            <a:r>
              <a:rPr lang="en-GB" dirty="0" smtClean="0"/>
              <a:t>Example two of reflection.</a:t>
            </a:r>
          </a:p>
          <a:p>
            <a:r>
              <a:rPr lang="en-GB" dirty="0" smtClean="0"/>
              <a:t>Skills I </a:t>
            </a:r>
            <a:r>
              <a:rPr lang="en-GB" dirty="0" smtClean="0"/>
              <a:t>developed</a:t>
            </a:r>
            <a:r>
              <a:rPr lang="en-GB" dirty="0" smtClean="0"/>
              <a:t> </a:t>
            </a:r>
            <a:r>
              <a:rPr lang="en-GB" dirty="0" smtClean="0"/>
              <a:t>with example two.</a:t>
            </a:r>
          </a:p>
          <a:p>
            <a:r>
              <a:rPr lang="en-GB" dirty="0" smtClean="0"/>
              <a:t>Conclusion.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16203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This PowerPoint will </a:t>
            </a:r>
            <a:r>
              <a:rPr lang="en-GB" dirty="0" smtClean="0"/>
              <a:t>discuss </a:t>
            </a:r>
            <a:r>
              <a:rPr lang="en-GB" dirty="0" smtClean="0"/>
              <a:t>two Models of reflection. The ones which will be </a:t>
            </a:r>
            <a:r>
              <a:rPr lang="en-GB" dirty="0" smtClean="0"/>
              <a:t>discussed</a:t>
            </a:r>
            <a:r>
              <a:rPr lang="en-GB" dirty="0" smtClean="0"/>
              <a:t> </a:t>
            </a:r>
            <a:r>
              <a:rPr lang="en-GB" dirty="0" smtClean="0"/>
              <a:t>are:</a:t>
            </a:r>
          </a:p>
          <a:p>
            <a:pPr marL="0" indent="0">
              <a:buNone/>
            </a:pPr>
            <a:r>
              <a:rPr lang="en-GB" dirty="0" smtClean="0"/>
              <a:t>Example </a:t>
            </a:r>
            <a:r>
              <a:rPr lang="en-GB" dirty="0" smtClean="0"/>
              <a:t>one- Play and Stay session- </a:t>
            </a:r>
            <a:r>
              <a:rPr lang="en-GB" dirty="0" smtClean="0"/>
              <a:t>David </a:t>
            </a:r>
            <a:r>
              <a:rPr lang="en-GB" dirty="0"/>
              <a:t>Kolb- Experimental Learning Cycle</a:t>
            </a:r>
            <a:r>
              <a:rPr lang="en-GB" dirty="0" smtClean="0"/>
              <a:t>. </a:t>
            </a:r>
          </a:p>
          <a:p>
            <a:pPr marL="0" indent="0">
              <a:buNone/>
            </a:pPr>
            <a:r>
              <a:rPr lang="en-GB" dirty="0" smtClean="0"/>
              <a:t>Example two- </a:t>
            </a:r>
            <a:r>
              <a:rPr lang="en-GB" dirty="0" smtClean="0"/>
              <a:t>Early Language Group- Graham </a:t>
            </a:r>
            <a:r>
              <a:rPr lang="en-GB" dirty="0"/>
              <a:t>Gibbs- Reflective Cycle Model.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20306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reflection?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“Reflection as a generic term to describe behaviours involving feeling and thinking about thoughts and experiences, in order to identify issues and to develop new understandings and insight.”  </a:t>
            </a:r>
            <a:endParaRPr lang="en-GB" dirty="0"/>
          </a:p>
          <a:p>
            <a:pPr marL="0" indent="0" algn="r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(Bolton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G.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2005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“It is important to reflect as it helps enable an environment to work with children, parents and multiple agencies in order to provide a safe and well thought out process to improve knowledge and understanding.”</a:t>
            </a:r>
          </a:p>
          <a:p>
            <a:pPr marL="0" indent="0" algn="r">
              <a:buNone/>
            </a:pPr>
            <a:r>
              <a:rPr lang="en-GB" dirty="0"/>
              <a:t>(Canning, N and Reed, M. 2010)</a:t>
            </a:r>
          </a:p>
          <a:p>
            <a:pPr marL="0" indent="0" algn="r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1844157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</a:t>
            </a:r>
            <a:r>
              <a:rPr lang="en-GB" dirty="0" smtClean="0"/>
              <a:t>xample One shown through David Kolb- Experimental Learning Cycle. </a:t>
            </a:r>
            <a:endParaRPr lang="en-GB" dirty="0"/>
          </a:p>
        </p:txBody>
      </p:sp>
      <p:sp>
        <p:nvSpPr>
          <p:cNvPr id="4" name="Right Arrow 3"/>
          <p:cNvSpPr/>
          <p:nvPr/>
        </p:nvSpPr>
        <p:spPr>
          <a:xfrm>
            <a:off x="5408535" y="2385934"/>
            <a:ext cx="994826" cy="62394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3651964" y="2097740"/>
            <a:ext cx="14148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1. Concrete experience- What happened?   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260951" y="3033656"/>
            <a:ext cx="16889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2. Reflective Observation- WWW/EBI.</a:t>
            </a:r>
            <a:endParaRPr lang="en-GB" dirty="0"/>
          </a:p>
        </p:txBody>
      </p:sp>
      <p:sp>
        <p:nvSpPr>
          <p:cNvPr id="8" name="Down Arrow 7"/>
          <p:cNvSpPr/>
          <p:nvPr/>
        </p:nvSpPr>
        <p:spPr>
          <a:xfrm>
            <a:off x="6852621" y="4432151"/>
            <a:ext cx="688489" cy="82833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227755" y="5260489"/>
            <a:ext cx="21891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3. Abstract Conceptualisations- Why did it happen?</a:t>
            </a:r>
            <a:endParaRPr lang="en-GB" dirty="0"/>
          </a:p>
        </p:txBody>
      </p:sp>
      <p:sp>
        <p:nvSpPr>
          <p:cNvPr id="10" name="Up Arrow 9"/>
          <p:cNvSpPr/>
          <p:nvPr/>
        </p:nvSpPr>
        <p:spPr>
          <a:xfrm>
            <a:off x="2372063" y="5658523"/>
            <a:ext cx="645458" cy="677731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1936377" y="3554988"/>
            <a:ext cx="151682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4. Active Experimentation- What am I going to do for the next time?</a:t>
            </a:r>
            <a:endParaRPr lang="en-GB" dirty="0"/>
          </a:p>
        </p:txBody>
      </p:sp>
      <p:sp>
        <p:nvSpPr>
          <p:cNvPr id="12" name="Up Arrow 11"/>
          <p:cNvSpPr/>
          <p:nvPr/>
        </p:nvSpPr>
        <p:spPr>
          <a:xfrm>
            <a:off x="2372063" y="2549562"/>
            <a:ext cx="645458" cy="748507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8509299" y="5948979"/>
            <a:ext cx="23236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(Leeds </a:t>
            </a:r>
            <a:r>
              <a:rPr lang="en-GB" dirty="0"/>
              <a:t>Beckett </a:t>
            </a:r>
            <a:r>
              <a:rPr lang="en-GB" dirty="0" smtClean="0"/>
              <a:t>University, 2015</a:t>
            </a:r>
            <a:r>
              <a:rPr lang="en-GB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62595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Skills developed from running and reflecting on a play and stay session.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Leadership skills.</a:t>
            </a:r>
          </a:p>
          <a:p>
            <a:r>
              <a:rPr lang="en-GB" dirty="0" smtClean="0"/>
              <a:t>Communication with multi agencies.</a:t>
            </a:r>
          </a:p>
          <a:p>
            <a:r>
              <a:rPr lang="en-GB" dirty="0" smtClean="0"/>
              <a:t>Working with parents.</a:t>
            </a:r>
          </a:p>
          <a:p>
            <a:r>
              <a:rPr lang="en-GB" dirty="0" smtClean="0"/>
              <a:t>Knowledge of Play and Stay sessions.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6649188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</a:t>
            </a:r>
            <a:r>
              <a:rPr lang="en-GB" dirty="0" smtClean="0"/>
              <a:t>Two </a:t>
            </a:r>
            <a:r>
              <a:rPr lang="en-GB" dirty="0"/>
              <a:t>shown through Graham </a:t>
            </a:r>
            <a:r>
              <a:rPr lang="en-GB" dirty="0" smtClean="0"/>
              <a:t>Gibbs- Reflective Cycle Model. 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8166033" y="5826169"/>
            <a:ext cx="29169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(University </a:t>
            </a:r>
            <a:r>
              <a:rPr lang="en-GB" dirty="0"/>
              <a:t>of </a:t>
            </a:r>
            <a:r>
              <a:rPr lang="en-GB" dirty="0" smtClean="0"/>
              <a:t>Kent, 2012</a:t>
            </a:r>
            <a:r>
              <a:rPr lang="en-GB" dirty="0"/>
              <a:t>)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765177" y="2194560"/>
            <a:ext cx="191486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1. Description- Early Language Group, Flying Start. </a:t>
            </a:r>
            <a:endParaRPr lang="en-GB" dirty="0"/>
          </a:p>
        </p:txBody>
      </p:sp>
      <p:sp>
        <p:nvSpPr>
          <p:cNvPr id="7" name="Right Arrow 6"/>
          <p:cNvSpPr/>
          <p:nvPr/>
        </p:nvSpPr>
        <p:spPr>
          <a:xfrm>
            <a:off x="5680038" y="2635624"/>
            <a:ext cx="623943" cy="39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6691256" y="2834640"/>
            <a:ext cx="240971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2. Feelings- Frustration? Where are the feelings coming from?</a:t>
            </a:r>
            <a:endParaRPr lang="en-GB" dirty="0"/>
          </a:p>
        </p:txBody>
      </p:sp>
      <p:sp>
        <p:nvSpPr>
          <p:cNvPr id="9" name="Down Arrow 8"/>
          <p:cNvSpPr/>
          <p:nvPr/>
        </p:nvSpPr>
        <p:spPr>
          <a:xfrm>
            <a:off x="7551867" y="4115225"/>
            <a:ext cx="430306" cy="63470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6777317" y="4749916"/>
            <a:ext cx="24097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3. Evaluation- What was good? Bad?</a:t>
            </a:r>
            <a:endParaRPr lang="en-GB" dirty="0"/>
          </a:p>
        </p:txBody>
      </p:sp>
      <p:sp>
        <p:nvSpPr>
          <p:cNvPr id="11" name="Left Arrow 10"/>
          <p:cNvSpPr/>
          <p:nvPr/>
        </p:nvSpPr>
        <p:spPr>
          <a:xfrm>
            <a:off x="6196405" y="5464885"/>
            <a:ext cx="785308" cy="48409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4367605" y="5335793"/>
            <a:ext cx="16136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4.Conclusion- What have I learnt?</a:t>
            </a:r>
            <a:endParaRPr lang="en-GB" dirty="0"/>
          </a:p>
        </p:txBody>
      </p:sp>
      <p:sp>
        <p:nvSpPr>
          <p:cNvPr id="13" name="Up Arrow 12"/>
          <p:cNvSpPr/>
          <p:nvPr/>
        </p:nvSpPr>
        <p:spPr>
          <a:xfrm>
            <a:off x="3001384" y="5153785"/>
            <a:ext cx="559397" cy="672384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398955" y="3757970"/>
            <a:ext cx="171046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5. Action Plan- Future action plan for me.</a:t>
            </a:r>
            <a:endParaRPr lang="en-GB" dirty="0"/>
          </a:p>
        </p:txBody>
      </p:sp>
      <p:sp>
        <p:nvSpPr>
          <p:cNvPr id="15" name="Up Arrow 14"/>
          <p:cNvSpPr/>
          <p:nvPr/>
        </p:nvSpPr>
        <p:spPr>
          <a:xfrm>
            <a:off x="3001384" y="3033656"/>
            <a:ext cx="462578" cy="54864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4967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Skills </a:t>
            </a:r>
            <a:r>
              <a:rPr lang="en-GB" dirty="0" smtClean="0"/>
              <a:t>developed</a:t>
            </a:r>
            <a:r>
              <a:rPr lang="en-GB" dirty="0" smtClean="0"/>
              <a:t> </a:t>
            </a:r>
            <a:r>
              <a:rPr lang="en-GB" dirty="0" smtClean="0"/>
              <a:t>from Completing Early Language Group.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Good staff communication- </a:t>
            </a:r>
            <a:endParaRPr lang="en-GB" dirty="0" smtClean="0"/>
          </a:p>
          <a:p>
            <a:r>
              <a:rPr lang="en-GB" dirty="0" smtClean="0"/>
              <a:t>Flexibility- </a:t>
            </a:r>
            <a:r>
              <a:rPr lang="en-GB" dirty="0" smtClean="0"/>
              <a:t>Changing the activity if </a:t>
            </a:r>
            <a:r>
              <a:rPr lang="en-GB" dirty="0" smtClean="0"/>
              <a:t>children are not engaged.</a:t>
            </a:r>
          </a:p>
          <a:p>
            <a:r>
              <a:rPr lang="en-GB" dirty="0" smtClean="0"/>
              <a:t>Reflecting </a:t>
            </a:r>
            <a:r>
              <a:rPr lang="en-GB" dirty="0" smtClean="0"/>
              <a:t>in/ after </a:t>
            </a:r>
            <a:r>
              <a:rPr lang="en-GB" dirty="0" smtClean="0"/>
              <a:t>practice- Asking why? Looking at it from a child’s point of view and changing for next time. </a:t>
            </a:r>
            <a:endParaRPr lang="en-GB" dirty="0" smtClean="0"/>
          </a:p>
          <a:p>
            <a:r>
              <a:rPr lang="en-GB" dirty="0" smtClean="0"/>
              <a:t>Learning to control and manage challenging behaviour. Asking myself why is this child not listen is it because of me?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5107280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To conclude this PowerPoint I have discussed two examples that I have reflected </a:t>
            </a:r>
            <a:r>
              <a:rPr lang="en-GB" dirty="0"/>
              <a:t>using David </a:t>
            </a:r>
            <a:r>
              <a:rPr lang="en-GB" dirty="0" smtClean="0"/>
              <a:t>Kolb </a:t>
            </a:r>
            <a:r>
              <a:rPr lang="en-GB" dirty="0"/>
              <a:t>Experimental Learning </a:t>
            </a:r>
            <a:r>
              <a:rPr lang="en-GB" dirty="0" smtClean="0"/>
              <a:t>Cycle for my first example and </a:t>
            </a:r>
            <a:r>
              <a:rPr lang="en-GB" dirty="0"/>
              <a:t>Graham </a:t>
            </a:r>
            <a:r>
              <a:rPr lang="en-GB" dirty="0" smtClean="0"/>
              <a:t>Gibbs </a:t>
            </a:r>
            <a:r>
              <a:rPr lang="en-GB" dirty="0"/>
              <a:t>Reflective Cycle </a:t>
            </a:r>
            <a:r>
              <a:rPr lang="en-GB" dirty="0" smtClean="0"/>
              <a:t>Model for my second.</a:t>
            </a:r>
          </a:p>
          <a:p>
            <a:pPr marL="0" indent="0">
              <a:buNone/>
            </a:pPr>
            <a:r>
              <a:rPr lang="en-GB" dirty="0" smtClean="0"/>
              <a:t> I have gone into detail using the models to help me reflect greatly in all aspects of my professional working development. I have referred to </a:t>
            </a:r>
            <a:r>
              <a:rPr lang="en-GB" dirty="0"/>
              <a:t>Flying </a:t>
            </a:r>
            <a:r>
              <a:rPr lang="en-GB" dirty="0" smtClean="0"/>
              <a:t>start, the importance of working with multiple agencies and partnerships with parents, as well with the skills I have developed since using the reflective models.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6807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3394" y="1270000"/>
            <a:ext cx="8596668" cy="5407416"/>
          </a:xfrm>
        </p:spPr>
        <p:txBody>
          <a:bodyPr>
            <a:normAutofit fontScale="55000" lnSpcReduction="20000"/>
          </a:bodyPr>
          <a:lstStyle/>
          <a:p>
            <a:pPr lvl="0"/>
            <a:r>
              <a:rPr lang="en-GB" dirty="0"/>
              <a:t>Bolton, G. (2005) </a:t>
            </a:r>
            <a:r>
              <a:rPr lang="en-GB" i="1" dirty="0"/>
              <a:t>Reflective Practice, Writing and Professional Development. </a:t>
            </a:r>
            <a:r>
              <a:rPr lang="en-GB" dirty="0"/>
              <a:t>London: Sage Publications.</a:t>
            </a:r>
          </a:p>
          <a:p>
            <a:pPr lvl="0"/>
            <a:r>
              <a:rPr lang="en-GB" dirty="0"/>
              <a:t>Canning, N. and Reed, M. (2010) </a:t>
            </a:r>
            <a:r>
              <a:rPr lang="en-GB" i="1" dirty="0"/>
              <a:t>Reflective Practice in the Early Years. </a:t>
            </a:r>
            <a:r>
              <a:rPr lang="en-GB" dirty="0"/>
              <a:t>London: Sage Publications.</a:t>
            </a:r>
          </a:p>
          <a:p>
            <a:pPr lvl="0"/>
            <a:r>
              <a:rPr lang="en-GB" dirty="0"/>
              <a:t>Family Point Cymru. (2017) ‘Swansea Flying Start’ </a:t>
            </a:r>
            <a:r>
              <a:rPr lang="en-GB" u="sng" dirty="0">
                <a:hlinkClick r:id="rId3"/>
              </a:rPr>
              <a:t>https://familypoint.cymru/swansea/flying-start-swansea/</a:t>
            </a:r>
            <a:r>
              <a:rPr lang="en-GB" dirty="0"/>
              <a:t> [Accessed: 7</a:t>
            </a:r>
            <a:r>
              <a:rPr lang="en-GB" baseline="30000" dirty="0"/>
              <a:t>th</a:t>
            </a:r>
            <a:r>
              <a:rPr lang="en-GB" dirty="0"/>
              <a:t> October 2017].</a:t>
            </a:r>
          </a:p>
          <a:p>
            <a:pPr lvl="0"/>
            <a:r>
              <a:rPr lang="en-GB" dirty="0"/>
              <a:t>Leeds Beckett University. (2015) ‘Example 1 - Kolb's Learning Cycle’ </a:t>
            </a:r>
            <a:r>
              <a:rPr lang="en-GB" u="sng" dirty="0">
                <a:hlinkClick r:id="rId4"/>
              </a:rPr>
              <a:t>http://skillsforlearning.leedsbeckett.ac.uk/preview/content/models/02.shtml</a:t>
            </a:r>
            <a:r>
              <a:rPr lang="en-GB" dirty="0"/>
              <a:t> [Accessed: 10</a:t>
            </a:r>
            <a:r>
              <a:rPr lang="en-GB" baseline="30000" dirty="0"/>
              <a:t>th</a:t>
            </a:r>
            <a:r>
              <a:rPr lang="en-GB" dirty="0"/>
              <a:t> October 2017].</a:t>
            </a:r>
          </a:p>
          <a:p>
            <a:pPr lvl="0"/>
            <a:r>
              <a:rPr lang="en-GB" dirty="0"/>
              <a:t>Lindon, J. Trodd, L. (2012) </a:t>
            </a:r>
            <a:r>
              <a:rPr lang="en-GB" i="1" dirty="0"/>
              <a:t>Reflective Practice and Early Years Professionalism. </a:t>
            </a:r>
            <a:r>
              <a:rPr lang="en-GB" dirty="0"/>
              <a:t>London: Hodder Education.</a:t>
            </a:r>
          </a:p>
          <a:p>
            <a:pPr lvl="0"/>
            <a:r>
              <a:rPr lang="en-GB" dirty="0"/>
              <a:t>Loughbour University. (2017) ‘Early Movers practitioner training’ </a:t>
            </a:r>
            <a:r>
              <a:rPr lang="en-GB" u="sng" dirty="0">
                <a:hlinkClick r:id="rId5"/>
              </a:rPr>
              <a:t>http://www.ssehsactive.org.uk/early-years-training-and-events-item/398/index.html</a:t>
            </a:r>
            <a:r>
              <a:rPr lang="en-GB" dirty="0"/>
              <a:t> [Accessed: 11</a:t>
            </a:r>
            <a:r>
              <a:rPr lang="en-GB" baseline="30000" dirty="0"/>
              <a:t>th</a:t>
            </a:r>
            <a:r>
              <a:rPr lang="en-GB" dirty="0"/>
              <a:t> October 2017]. </a:t>
            </a:r>
          </a:p>
          <a:p>
            <a:pPr lvl="0"/>
            <a:r>
              <a:rPr lang="en-GB" dirty="0"/>
              <a:t>Miller, L., Cable, C. and Devereux, J. (2005) </a:t>
            </a:r>
            <a:r>
              <a:rPr lang="en-GB" i="1" dirty="0"/>
              <a:t>Developing Early Years Practice. </a:t>
            </a:r>
            <a:r>
              <a:rPr lang="en-GB" dirty="0"/>
              <a:t>London: David Fulton Publications. </a:t>
            </a:r>
          </a:p>
          <a:p>
            <a:pPr lvl="0"/>
            <a:r>
              <a:rPr lang="en-GB" dirty="0"/>
              <a:t>United Nations Convention on the Rights of the Child. (2017) ‘A summary of the UN Convention on the Rights of the Child’ </a:t>
            </a:r>
            <a:r>
              <a:rPr lang="en-GB" u="sng" dirty="0">
                <a:hlinkClick r:id="rId6"/>
              </a:rPr>
              <a:t>https://downloads.unicef.org.uk/wp-content/uploads/2010/05/UNCRC_summary-1.pdf?_ga=2.192122346.1165093461.1507380122-844490565.1507380122&amp;_gac=1.217394466.1507380122.EAIaIQobChMIhIi3wsTe1gIVZr7tCh2eDQX_EAAYAiAAEgKGTfD_BwE</a:t>
            </a:r>
            <a:r>
              <a:rPr lang="en-GB" dirty="0"/>
              <a:t> [Accessed: 7</a:t>
            </a:r>
            <a:r>
              <a:rPr lang="en-GB" baseline="30000" dirty="0"/>
              <a:t>th</a:t>
            </a:r>
            <a:r>
              <a:rPr lang="en-GB" dirty="0"/>
              <a:t> October 2017]. </a:t>
            </a:r>
          </a:p>
          <a:p>
            <a:pPr lvl="0"/>
            <a:r>
              <a:rPr lang="en-GB" dirty="0"/>
              <a:t>University of Kent. (2012) ‘Reflective Learning’ </a:t>
            </a:r>
            <a:r>
              <a:rPr lang="en-GB" u="sng" dirty="0">
                <a:hlinkClick r:id="rId7"/>
              </a:rPr>
              <a:t>https://www.kent.ac.uk/learning/PDP-and-employability/pdp/reflective.html</a:t>
            </a:r>
            <a:r>
              <a:rPr lang="en-GB" dirty="0"/>
              <a:t> [Accessed: 10</a:t>
            </a:r>
            <a:r>
              <a:rPr lang="en-GB" baseline="30000" dirty="0"/>
              <a:t>th</a:t>
            </a:r>
            <a:r>
              <a:rPr lang="en-GB" dirty="0"/>
              <a:t> October 2017]. </a:t>
            </a:r>
          </a:p>
          <a:p>
            <a:pPr lvl="0"/>
            <a:r>
              <a:rPr lang="en-GB" dirty="0"/>
              <a:t>Welsh Government. (2012) ‘Flying Start Strategic Guidance’ </a:t>
            </a:r>
            <a:r>
              <a:rPr lang="en-GB" u="sng" dirty="0">
                <a:hlinkClick r:id="rId8"/>
              </a:rPr>
              <a:t>http://gov.wales/docs/dhss/publications/120913fsguidanceen.pdf</a:t>
            </a:r>
            <a:r>
              <a:rPr lang="en-GB" dirty="0"/>
              <a:t> [Accessed: 11</a:t>
            </a:r>
            <a:r>
              <a:rPr lang="en-GB" baseline="30000" dirty="0"/>
              <a:t>th</a:t>
            </a:r>
            <a:r>
              <a:rPr lang="en-GB" dirty="0"/>
              <a:t> October 2017]. </a:t>
            </a:r>
          </a:p>
          <a:p>
            <a:pPr lvl="0"/>
            <a:r>
              <a:rPr lang="en-GB" dirty="0"/>
              <a:t>Welsh Government. (2014) ‘Flying Start – Annex Quality Childcare Guidance’ </a:t>
            </a:r>
            <a:r>
              <a:rPr lang="en-GB" u="sng" dirty="0">
                <a:hlinkClick r:id="rId9"/>
              </a:rPr>
              <a:t>http://gov.wales/docs/dsjlg/publications/130926fsannex2en.pdf</a:t>
            </a:r>
            <a:r>
              <a:rPr lang="en-GB" dirty="0"/>
              <a:t> [Accessed: 10</a:t>
            </a:r>
            <a:r>
              <a:rPr lang="en-GB" baseline="30000" dirty="0"/>
              <a:t>th</a:t>
            </a:r>
            <a:r>
              <a:rPr lang="en-GB" dirty="0"/>
              <a:t> October 2017]. </a:t>
            </a:r>
          </a:p>
          <a:p>
            <a:pPr lvl="0"/>
            <a:r>
              <a:rPr lang="en-GB" dirty="0"/>
              <a:t>Welsh Government. (2015) ‘Foundation Phase Framework’ </a:t>
            </a:r>
            <a:r>
              <a:rPr lang="en-GB" u="sng" dirty="0">
                <a:hlinkClick r:id="rId10"/>
              </a:rPr>
              <a:t>http://gov.wales/docs/dcells/publications/150803-fp-framework-en.pdf</a:t>
            </a:r>
            <a:r>
              <a:rPr lang="en-GB" dirty="0"/>
              <a:t> [Accessed: 11</a:t>
            </a:r>
            <a:r>
              <a:rPr lang="en-GB" baseline="30000" dirty="0"/>
              <a:t>th</a:t>
            </a:r>
            <a:r>
              <a:rPr lang="en-GB" dirty="0"/>
              <a:t> October 2017].</a:t>
            </a:r>
          </a:p>
          <a:p>
            <a:pPr lvl="0"/>
            <a:r>
              <a:rPr lang="en-GB" dirty="0"/>
              <a:t>Welsh Government. (2017) ‘Welsh Government funding helps children get a Flying Start’ </a:t>
            </a:r>
            <a:r>
              <a:rPr lang="en-GB" u="sng" dirty="0">
                <a:hlinkClick r:id="rId11"/>
              </a:rPr>
              <a:t>http://gov.wales/newsroom/people-and-communities/2017/funding-helps-children-get-a-flying-start/?lang=en</a:t>
            </a:r>
            <a:r>
              <a:rPr lang="en-GB" dirty="0"/>
              <a:t> [Accessed:12</a:t>
            </a:r>
            <a:r>
              <a:rPr lang="en-GB" baseline="30000" dirty="0"/>
              <a:t>th</a:t>
            </a:r>
            <a:r>
              <a:rPr lang="en-GB" dirty="0"/>
              <a:t> October 2017]. </a:t>
            </a:r>
          </a:p>
          <a:p>
            <a:pPr lvl="0"/>
            <a:r>
              <a:rPr lang="en-GB" dirty="0"/>
              <a:t>Welsh Government. (2017) ‘Why this is an improvement objective’ </a:t>
            </a:r>
            <a:r>
              <a:rPr lang="en-GB" u="sng" dirty="0">
                <a:hlinkClick r:id="rId12"/>
              </a:rPr>
              <a:t>http://www.swansea.gov.uk/article/2854/Full-version---improvement-objective-A</a:t>
            </a:r>
            <a:r>
              <a:rPr lang="en-GB" dirty="0"/>
              <a:t> [Accessed: 12 October 2017]. </a:t>
            </a:r>
          </a:p>
          <a:p>
            <a:pPr lvl="0"/>
            <a:r>
              <a:rPr lang="en-GB" dirty="0"/>
              <a:t>Whalley, M. et al. (2010) </a:t>
            </a:r>
            <a:r>
              <a:rPr lang="en-GB" i="1" dirty="0"/>
              <a:t>Involving Parents in their Children’s Learning. </a:t>
            </a:r>
            <a:r>
              <a:rPr lang="en-GB" dirty="0"/>
              <a:t> London: Sage Publications. </a:t>
            </a:r>
          </a:p>
          <a:p>
            <a:pPr lvl="0"/>
            <a:endParaRPr lang="en-GB" sz="25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219624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920</TotalTime>
  <Words>849</Words>
  <Application>Microsoft Office PowerPoint</Application>
  <PresentationFormat>Widescreen</PresentationFormat>
  <Paragraphs>67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Trebuchet MS</vt:lpstr>
      <vt:lpstr>Wingdings 3</vt:lpstr>
      <vt:lpstr>Facet</vt:lpstr>
      <vt:lpstr>EAEC6001 The Reflective Adult Assignment A</vt:lpstr>
      <vt:lpstr>Content page</vt:lpstr>
      <vt:lpstr>Introduction</vt:lpstr>
      <vt:lpstr>What is reflection?</vt:lpstr>
      <vt:lpstr>Example One shown through David Kolb- Experimental Learning Cycle. </vt:lpstr>
      <vt:lpstr>Skills developed from running and reflecting on a play and stay session.</vt:lpstr>
      <vt:lpstr>Example Two shown through Graham Gibbs- Reflective Cycle Model. </vt:lpstr>
      <vt:lpstr>Skills developed from Completing Early Language Group.</vt:lpstr>
      <vt:lpstr>Conclusion</vt:lpstr>
      <vt:lpstr>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EAEC6001 Reflective Practice</dc:title>
  <dc:creator>Alice Lockett (1401284)</dc:creator>
  <cp:lastModifiedBy>Alice Lockett (1401284)</cp:lastModifiedBy>
  <cp:revision>61</cp:revision>
  <dcterms:created xsi:type="dcterms:W3CDTF">2017-10-06T16:39:33Z</dcterms:created>
  <dcterms:modified xsi:type="dcterms:W3CDTF">2017-10-13T17:48:31Z</dcterms:modified>
</cp:coreProperties>
</file>