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25" autoAdjust="0"/>
    <p:restoredTop sz="94660"/>
  </p:normalViewPr>
  <p:slideViewPr>
    <p:cSldViewPr>
      <p:cViewPr>
        <p:scale>
          <a:sx n="124" d="100"/>
          <a:sy n="124" d="100"/>
        </p:scale>
        <p:origin x="12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61FFF981-5B92-4D3A-9075-601A132BC375}" type="datetimeFigureOut">
              <a:rPr lang="en-US" smtClean="0"/>
              <a:t>11/19/23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213280617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FFF981-5B92-4D3A-9075-601A132BC375}" type="datetimeFigureOut">
              <a:rPr lang="en-US" smtClean="0"/>
              <a:t>11/19/23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2318523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61FFF981-5B92-4D3A-9075-601A132BC375}" type="datetimeFigureOut">
              <a:rPr lang="en-US" smtClean="0"/>
              <a:t>11/19/23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91313169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61FFF981-5B92-4D3A-9075-601A132BC375}" type="datetimeFigureOut">
              <a:rPr lang="en-US" smtClean="0"/>
              <a:t>11/19/23</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3949424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61FFF981-5B92-4D3A-9075-601A132BC375}" type="datetimeFigureOut">
              <a:rPr lang="en-US" smtClean="0"/>
              <a:t>11/19/23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3C788F-7D65-4195-93E2-3145F1CB85E3}"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956514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FFF981-5B92-4D3A-9075-601A132BC375}" type="datetimeFigureOut">
              <a:rPr lang="en-US" smtClean="0"/>
              <a:t>11/19/23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3578335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FFF981-5B92-4D3A-9075-601A132BC375}" type="datetimeFigureOut">
              <a:rPr lang="en-US" smtClean="0"/>
              <a:t>11/19/23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3849247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61FFF981-5B92-4D3A-9075-601A132BC375}" type="datetimeFigureOut">
              <a:rPr lang="en-US" smtClean="0"/>
              <a:t>11/19/23</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3481228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61FFF981-5B92-4D3A-9075-601A132BC375}" type="datetimeFigureOut">
              <a:rPr lang="en-US" smtClean="0"/>
              <a:t>11/19/23</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193419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FFF981-5B92-4D3A-9075-601A132BC375}" type="datetimeFigureOut">
              <a:rPr lang="en-US" smtClean="0"/>
              <a:t>11/19/23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3052582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FFF981-5B92-4D3A-9075-601A132BC375}" type="datetimeFigureOut">
              <a:rPr lang="en-US" smtClean="0"/>
              <a:t>11/19/23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3C788F-7D65-4195-93E2-3145F1CB85E3}" type="slidenum">
              <a:rPr lang="en-US" smtClean="0"/>
              <a:t>‹#›</a:t>
            </a:fld>
            <a:endParaRPr lang="en-US"/>
          </a:p>
        </p:txBody>
      </p:sp>
    </p:spTree>
    <p:extLst>
      <p:ext uri="{BB962C8B-B14F-4D97-AF65-F5344CB8AC3E}">
        <p14:creationId xmlns:p14="http://schemas.microsoft.com/office/powerpoint/2010/main" val="1285130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61FFF981-5B92-4D3A-9075-601A132BC375}" type="datetimeFigureOut">
              <a:rPr lang="en-US" smtClean="0"/>
              <a:t>11/19/23</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A43C788F-7D65-4195-93E2-3145F1CB85E3}" type="slidenum">
              <a:rPr lang="en-US" smtClean="0"/>
              <a:t>‹#›</a:t>
            </a:fld>
            <a:endParaRPr lang="en-US"/>
          </a:p>
        </p:txBody>
      </p:sp>
    </p:spTree>
    <p:extLst>
      <p:ext uri="{BB962C8B-B14F-4D97-AF65-F5344CB8AC3E}">
        <p14:creationId xmlns:p14="http://schemas.microsoft.com/office/powerpoint/2010/main" val="417281931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just"/>
            <a:r>
              <a:rPr lang="en-US" b="1" dirty="0">
                <a:effectLst>
                  <a:outerShdw blurRad="38100" dist="38100" dir="2700000" algn="tl">
                    <a:srgbClr val="000000">
                      <a:alpha val="43137"/>
                    </a:srgbClr>
                  </a:outerShdw>
                </a:effectLst>
              </a:rPr>
              <a:t>premier inn </a:t>
            </a:r>
            <a:r>
              <a:rPr lang="en-US" b="1" dirty="0" err="1">
                <a:effectLst>
                  <a:outerShdw blurRad="38100" dist="38100" dir="2700000" algn="tl">
                    <a:srgbClr val="000000">
                      <a:alpha val="43137"/>
                    </a:srgbClr>
                  </a:outerShdw>
                </a:effectLst>
              </a:rPr>
              <a:t>hoteL</a:t>
            </a:r>
            <a:endParaRPr lang="en-US" b="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lstStyle/>
          <a:p>
            <a:r>
              <a:rPr lang="en-US" dirty="0" err="1"/>
              <a:t>Nerea</a:t>
            </a:r>
            <a:r>
              <a:rPr lang="en-US" dirty="0"/>
              <a:t> </a:t>
            </a:r>
            <a:r>
              <a:rPr lang="en-US" dirty="0" err="1"/>
              <a:t>Juaristi</a:t>
            </a:r>
            <a:endParaRPr lang="en-US" dirty="0"/>
          </a:p>
          <a:p>
            <a:r>
              <a:rPr lang="en-US" dirty="0"/>
              <a:t>2212615</a:t>
            </a:r>
          </a:p>
        </p:txBody>
      </p:sp>
      <p:pic>
        <p:nvPicPr>
          <p:cNvPr id="2050" name="Picture 2" descr="Premier Inn Logo and symbol, meaning, history, PNG, bra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94348" y="457200"/>
            <a:ext cx="2133600" cy="1342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2901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 Housekeeping Checklist Training</a:t>
            </a:r>
            <a:endParaRPr lang="en-US" dirty="0"/>
          </a:p>
        </p:txBody>
      </p:sp>
      <p:sp>
        <p:nvSpPr>
          <p:cNvPr id="3" name="Content Placeholder 2"/>
          <p:cNvSpPr>
            <a:spLocks noGrp="1"/>
          </p:cNvSpPr>
          <p:nvPr>
            <p:ph idx="1"/>
          </p:nvPr>
        </p:nvSpPr>
        <p:spPr>
          <a:xfrm>
            <a:off x="2231136" y="2638044"/>
            <a:ext cx="6150864" cy="3101983"/>
          </a:xfrm>
        </p:spPr>
        <p:txBody>
          <a:bodyPr>
            <a:noAutofit/>
          </a:bodyPr>
          <a:lstStyle/>
          <a:p>
            <a:pPr algn="just"/>
            <a:r>
              <a:rPr lang="en-US" dirty="0"/>
              <a:t>The "Housekeeping Checklist Training" focuses on maximizing the effectiveness of operations. In regarding of guest satisfaction and reputation, a carefully organized housekeeping procedure is essential in the hotel industry. </a:t>
            </a:r>
          </a:p>
          <a:p>
            <a:pPr algn="just"/>
            <a:r>
              <a:rPr lang="en-US" dirty="0"/>
              <a:t>So, its necessary to focus on the essential elements of checklist with the goal of improving team performance and service quality. Examining areas such as exacting attention to detail, accurate cleaning of rooms, and efficient restocking, the objective is to strengthen abilities and maintain the highest standards(</a:t>
            </a:r>
            <a:r>
              <a:rPr lang="en-US" dirty="0" err="1"/>
              <a:t>Asadi</a:t>
            </a:r>
            <a:r>
              <a:rPr lang="en-US" dirty="0"/>
              <a:t> et al., 2020). </a:t>
            </a:r>
          </a:p>
          <a:p>
            <a:pPr algn="just"/>
            <a:r>
              <a:rPr lang="en-US" dirty="0"/>
              <a:t>It also helps to improve knowledge and guarantee excellence in upholding the reputation of Premier Inn Hotel.</a:t>
            </a:r>
          </a:p>
        </p:txBody>
      </p:sp>
      <p:pic>
        <p:nvPicPr>
          <p:cNvPr id="1026" name="Picture 2" descr="Piccadilly Hotels | Premier In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00" y="3200400"/>
            <a:ext cx="2851326" cy="16526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038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Main AGENDA</a:t>
            </a:r>
          </a:p>
        </p:txBody>
      </p:sp>
      <p:sp>
        <p:nvSpPr>
          <p:cNvPr id="3" name="Content Placeholder 2"/>
          <p:cNvSpPr>
            <a:spLocks noGrp="1"/>
          </p:cNvSpPr>
          <p:nvPr>
            <p:ph idx="1"/>
          </p:nvPr>
        </p:nvSpPr>
        <p:spPr>
          <a:xfrm>
            <a:off x="1447800" y="2514600"/>
            <a:ext cx="10134600" cy="4038600"/>
          </a:xfrm>
        </p:spPr>
        <p:txBody>
          <a:bodyPr>
            <a:normAutofit fontScale="62500" lnSpcReduction="20000"/>
          </a:bodyPr>
          <a:lstStyle/>
          <a:p>
            <a:pPr marL="0" indent="0" algn="just">
              <a:buNone/>
            </a:pPr>
            <a:r>
              <a:rPr lang="en-US" sz="2900" b="1" dirty="0">
                <a:effectLst>
                  <a:outerShdw blurRad="38100" dist="38100" dir="2700000" algn="tl">
                    <a:srgbClr val="000000">
                      <a:alpha val="43137"/>
                    </a:srgbClr>
                  </a:outerShdw>
                </a:effectLst>
              </a:rPr>
              <a:t>Aim:</a:t>
            </a:r>
          </a:p>
          <a:p>
            <a:pPr algn="just"/>
            <a:r>
              <a:rPr lang="en-US" sz="2700" dirty="0"/>
              <a:t>To maximize operational effectiveness and develop the housekeeping staff's abilities while making sure they follow the exacting guidelines provided in the checklist.</a:t>
            </a:r>
          </a:p>
          <a:p>
            <a:pPr marL="0" indent="0" algn="just">
              <a:buNone/>
            </a:pPr>
            <a:endParaRPr lang="en-US" sz="2900" b="1" dirty="0"/>
          </a:p>
          <a:p>
            <a:pPr marL="0" indent="0" algn="just">
              <a:buNone/>
            </a:pPr>
            <a:r>
              <a:rPr lang="en-US" sz="2900" b="1" dirty="0"/>
              <a:t>Objective:</a:t>
            </a:r>
          </a:p>
          <a:p>
            <a:pPr algn="just"/>
            <a:r>
              <a:rPr lang="en-US" sz="2700" i="1" dirty="0">
                <a:effectLst>
                  <a:outerShdw blurRad="38100" dist="38100" dir="2700000" algn="tl">
                    <a:srgbClr val="000000">
                      <a:alpha val="43137"/>
                    </a:srgbClr>
                  </a:outerShdw>
                </a:effectLst>
              </a:rPr>
              <a:t>Increase Guest Satisfaction: </a:t>
            </a:r>
            <a:r>
              <a:rPr lang="en-US" sz="2700" dirty="0"/>
              <a:t>Training focuses on cleaning checklist elements in an effort to enhance guest experiences and enhance the hotel's reputation.</a:t>
            </a:r>
          </a:p>
          <a:p>
            <a:pPr algn="just"/>
            <a:r>
              <a:rPr lang="en-US" sz="2700" i="1" dirty="0">
                <a:effectLst>
                  <a:outerShdw blurRad="38100" dist="38100" dir="2700000" algn="tl">
                    <a:srgbClr val="000000">
                      <a:alpha val="43137"/>
                    </a:srgbClr>
                  </a:outerShdw>
                </a:effectLst>
              </a:rPr>
              <a:t>Operational Excellence: </a:t>
            </a:r>
            <a:r>
              <a:rPr lang="en-US" sz="2700" dirty="0"/>
              <a:t>The goal is to raise the standard of service by using industry-best practices in housekeeping and fostering operational excellence that complies with industry requirements.</a:t>
            </a:r>
          </a:p>
          <a:p>
            <a:pPr algn="just"/>
            <a:r>
              <a:rPr lang="en-US" sz="2700" i="1" dirty="0">
                <a:effectLst>
                  <a:outerShdw blurRad="38100" dist="38100" dir="2700000" algn="tl">
                    <a:srgbClr val="000000">
                      <a:alpha val="43137"/>
                    </a:srgbClr>
                  </a:outerShdw>
                </a:effectLst>
              </a:rPr>
              <a:t>Skill Refinement: </a:t>
            </a:r>
            <a:r>
              <a:rPr lang="en-US" sz="2700" dirty="0"/>
              <a:t>The aim of skill refinement is to improve the abilities of the housekeeping crew by investigating specific issues like correct cleaning, efficient refilling, and attention to detail(Terence, 2022).</a:t>
            </a:r>
          </a:p>
          <a:p>
            <a:pPr algn="just"/>
            <a:r>
              <a:rPr lang="en-US" sz="2700" i="1" dirty="0">
                <a:effectLst>
                  <a:outerShdw blurRad="38100" dist="38100" dir="2700000" algn="tl">
                    <a:srgbClr val="000000">
                      <a:alpha val="43137"/>
                    </a:srgbClr>
                  </a:outerShdw>
                </a:effectLst>
              </a:rPr>
              <a:t>Maintain Perfect Standards: </a:t>
            </a:r>
            <a:r>
              <a:rPr lang="en-US" sz="2700" dirty="0"/>
              <a:t>The main goal is to guarantee that the housekeeping staff works precisely and preserves the perfect standards that characterize the hotel's stellar reputation.</a:t>
            </a:r>
          </a:p>
        </p:txBody>
      </p:sp>
    </p:spTree>
    <p:extLst>
      <p:ext uri="{BB962C8B-B14F-4D97-AF65-F5344CB8AC3E}">
        <p14:creationId xmlns:p14="http://schemas.microsoft.com/office/powerpoint/2010/main" val="174832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New Checklist ABOUT CLEANING</a:t>
            </a:r>
            <a:endParaRPr lang="en-US" dirty="0"/>
          </a:p>
        </p:txBody>
      </p:sp>
      <p:sp>
        <p:nvSpPr>
          <p:cNvPr id="3" name="Content Placeholder 2"/>
          <p:cNvSpPr>
            <a:spLocks noGrp="1"/>
          </p:cNvSpPr>
          <p:nvPr>
            <p:ph idx="1"/>
          </p:nvPr>
        </p:nvSpPr>
        <p:spPr/>
        <p:txBody>
          <a:bodyPr>
            <a:noAutofit/>
          </a:bodyPr>
          <a:lstStyle/>
          <a:p>
            <a:pPr algn="just"/>
            <a:r>
              <a:rPr lang="en-US" sz="1700" dirty="0"/>
              <a:t>Our team has created a new cleaning checklist to make sure the Premier Inn upholds its excellent standards throughout the entire establishment. One of this checklist's most useful features is the detailed instructions it provides for cleaning and prepping every place.</a:t>
            </a:r>
          </a:p>
          <a:p>
            <a:pPr algn="just"/>
            <a:r>
              <a:rPr lang="en-US" sz="1700" dirty="0"/>
              <a:t>The housekeeping checklist covers everything, including cleaning the bathrooms and making the beds. This serves as a means of easing our guests' anxieties rather than just providing a list of things to do. It will always be the main point of reference and progress indicator for the group(Brotherton, 2004). </a:t>
            </a:r>
          </a:p>
          <a:p>
            <a:pPr algn="just"/>
            <a:r>
              <a:rPr lang="en-US" sz="1700" dirty="0"/>
              <a:t>No matter how particular our customers may be, at Premier Inn, we consider ourselves successful when they all leave satisfied with their time with us.</a:t>
            </a:r>
          </a:p>
        </p:txBody>
      </p:sp>
    </p:spTree>
    <p:extLst>
      <p:ext uri="{BB962C8B-B14F-4D97-AF65-F5344CB8AC3E}">
        <p14:creationId xmlns:p14="http://schemas.microsoft.com/office/powerpoint/2010/main" val="1714452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0368" y="762000"/>
            <a:ext cx="7370064" cy="1188720"/>
          </a:xfrm>
        </p:spPr>
        <p:txBody>
          <a:bodyPr/>
          <a:lstStyle/>
          <a:p>
            <a:r>
              <a:rPr lang="en-US" b="1" dirty="0"/>
              <a:t>Safety and Health Standards MAINTENANCE</a:t>
            </a:r>
            <a:endParaRPr lang="en-US" dirty="0"/>
          </a:p>
        </p:txBody>
      </p:sp>
      <p:sp>
        <p:nvSpPr>
          <p:cNvPr id="3" name="Content Placeholder 2"/>
          <p:cNvSpPr>
            <a:spLocks noGrp="1"/>
          </p:cNvSpPr>
          <p:nvPr>
            <p:ph idx="1"/>
          </p:nvPr>
        </p:nvSpPr>
        <p:spPr>
          <a:xfrm>
            <a:off x="1295400" y="2459093"/>
            <a:ext cx="7620000" cy="3101983"/>
          </a:xfrm>
        </p:spPr>
        <p:txBody>
          <a:bodyPr>
            <a:noAutofit/>
          </a:bodyPr>
          <a:lstStyle/>
          <a:p>
            <a:pPr algn="just"/>
            <a:r>
              <a:rPr lang="en-US" sz="1700" dirty="0"/>
              <a:t>Our ability to preserve the values around which the brand was established will determine how successful we are going to remain. To guarantee that every visitor enjoys the same standard of quality and convenience that Premier Inn is known for, we make sure that our cleaning process strictly complies with these requirements(George, 2021). </a:t>
            </a:r>
          </a:p>
          <a:p>
            <a:pPr algn="just"/>
            <a:r>
              <a:rPr lang="en-US" sz="1700" dirty="0"/>
              <a:t>These expectations cover the entirety of your visit, not simply the condition of the room you are sleeping in. It is essential that the highest emphasis be always given to health and safety. We place a great deal of importance on maintaining a tidy and orderly high-traffic area as well as using effective cleaning techniques (Berry, 2022). </a:t>
            </a:r>
          </a:p>
          <a:p>
            <a:pPr algn="just"/>
            <a:r>
              <a:rPr lang="en-US" sz="1700" dirty="0"/>
              <a:t>There is nothing more important than following these rules and laws, especially when it comes to making sure that our clients and staff are safe. We can uphold our promise and establish a spotless atmosphere if everyone contributes in some small way to keeping it pleasant and pristine.</a:t>
            </a:r>
          </a:p>
        </p:txBody>
      </p:sp>
      <p:sp>
        <p:nvSpPr>
          <p:cNvPr id="4" name="Title 1"/>
          <p:cNvSpPr txBox="1">
            <a:spLocks/>
          </p:cNvSpPr>
          <p:nvPr/>
        </p:nvSpPr>
        <p:spPr>
          <a:xfrm>
            <a:off x="838200" y="29813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a:p>
        </p:txBody>
      </p:sp>
      <p:pic>
        <p:nvPicPr>
          <p:cNvPr id="4098" name="Picture 2" descr="Your safety is our priority | Premier Inn Busin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0200" y="3429000"/>
            <a:ext cx="2614613" cy="1600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370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914400"/>
            <a:ext cx="7979664" cy="1188720"/>
          </a:xfrm>
        </p:spPr>
        <p:txBody>
          <a:bodyPr/>
          <a:lstStyle/>
          <a:p>
            <a:r>
              <a:rPr lang="en-US" b="1" dirty="0"/>
              <a:t>Increasing Efficiency of a TEAM</a:t>
            </a:r>
            <a:endParaRPr lang="en-US" dirty="0"/>
          </a:p>
        </p:txBody>
      </p:sp>
      <p:sp>
        <p:nvSpPr>
          <p:cNvPr id="3" name="Content Placeholder 2"/>
          <p:cNvSpPr>
            <a:spLocks noGrp="1"/>
          </p:cNvSpPr>
          <p:nvPr>
            <p:ph idx="1"/>
          </p:nvPr>
        </p:nvSpPr>
        <p:spPr>
          <a:xfrm>
            <a:off x="1066800" y="2362200"/>
            <a:ext cx="7370064" cy="3101983"/>
          </a:xfrm>
        </p:spPr>
        <p:txBody>
          <a:bodyPr>
            <a:noAutofit/>
          </a:bodyPr>
          <a:lstStyle/>
          <a:p>
            <a:pPr algn="just">
              <a:buFont typeface="Arial" panose="020B0604020202020204" pitchFamily="34" charset="0"/>
              <a:buChar char="•"/>
            </a:pPr>
            <a:r>
              <a:rPr lang="en-US" sz="1700" dirty="0"/>
              <a:t>The level of consistency shown by our staff is the primary determinant of the efficiency of our cleaning operations.</a:t>
            </a:r>
          </a:p>
          <a:p>
            <a:pPr algn="just">
              <a:buFont typeface="Arial" panose="020B0604020202020204" pitchFamily="34" charset="0"/>
              <a:buChar char="•"/>
            </a:pPr>
            <a:r>
              <a:rPr lang="en-US" sz="1700" dirty="0"/>
              <a:t> The success of our plan is contingent upon the collaborative efforts of all group members, therefore </a:t>
            </a:r>
            <a:r>
              <a:rPr lang="en-US" sz="1700" dirty="0" err="1"/>
              <a:t>emphasising</a:t>
            </a:r>
            <a:r>
              <a:rPr lang="en-US" sz="1700" dirty="0"/>
              <a:t> the significance of each individual's contribution. According to Gandy, Hawkins, and Partridge (2019), the results of communication that is both effective and clear include an enhanced comprehension of the present matter and a decrease in the duration required to reach a resolution.</a:t>
            </a:r>
          </a:p>
          <a:p>
            <a:pPr algn="just">
              <a:buFont typeface="Arial" panose="020B0604020202020204" pitchFamily="34" charset="0"/>
              <a:buChar char="•"/>
            </a:pPr>
            <a:r>
              <a:rPr lang="en-US" sz="1700" dirty="0"/>
              <a:t>In our </a:t>
            </a:r>
            <a:r>
              <a:rPr lang="en-US" sz="1700" dirty="0" err="1"/>
              <a:t>prioritisation</a:t>
            </a:r>
            <a:r>
              <a:rPr lang="en-US" sz="1700" dirty="0"/>
              <a:t>, both growth and improvement are accorded equal significance. Our personnel will be continuously updated on the latest guidelines for optimal </a:t>
            </a:r>
            <a:r>
              <a:rPr lang="en-US" sz="1700" dirty="0" err="1"/>
              <a:t>practises</a:t>
            </a:r>
            <a:r>
              <a:rPr lang="en-US" sz="1700" dirty="0"/>
              <a:t> and security standards by active engagement in regular training sessions and seminars(</a:t>
            </a:r>
            <a:r>
              <a:rPr lang="en-US" sz="1700" dirty="0" err="1"/>
              <a:t>Ndiuini</a:t>
            </a:r>
            <a:r>
              <a:rPr lang="en-US" sz="1700" dirty="0"/>
              <a:t> &amp; Baum, 2021). </a:t>
            </a:r>
          </a:p>
          <a:p>
            <a:pPr algn="just">
              <a:buFont typeface="Arial" panose="020B0604020202020204" pitchFamily="34" charset="0"/>
              <a:buChar char="•"/>
            </a:pPr>
            <a:r>
              <a:rPr lang="en-US" sz="1700" dirty="0"/>
              <a:t>The capacity of our industry to foster a climate of innovation and adaptability has been enhanced, so enabling a commensurate rise in output.</a:t>
            </a:r>
          </a:p>
        </p:txBody>
      </p:sp>
      <p:pic>
        <p:nvPicPr>
          <p:cNvPr id="4" name="Picture 3"/>
          <p:cNvPicPr>
            <a:picLocks noChangeAspect="1"/>
          </p:cNvPicPr>
          <p:nvPr/>
        </p:nvPicPr>
        <p:blipFill>
          <a:blip r:embed="rId2"/>
          <a:stretch>
            <a:fillRect/>
          </a:stretch>
        </p:blipFill>
        <p:spPr>
          <a:xfrm>
            <a:off x="9048750" y="2971800"/>
            <a:ext cx="2686050" cy="29239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514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CLEANING Practices TO MAINTAIN STANDARD IN INDUSTRY</a:t>
            </a:r>
            <a:endParaRPr lang="en-US" dirty="0"/>
          </a:p>
        </p:txBody>
      </p:sp>
      <p:sp>
        <p:nvSpPr>
          <p:cNvPr id="3" name="Content Placeholder 2"/>
          <p:cNvSpPr>
            <a:spLocks noGrp="1"/>
          </p:cNvSpPr>
          <p:nvPr>
            <p:ph idx="1"/>
          </p:nvPr>
        </p:nvSpPr>
        <p:spPr/>
        <p:txBody>
          <a:bodyPr>
            <a:normAutofit lnSpcReduction="10000"/>
          </a:bodyPr>
          <a:lstStyle/>
          <a:p>
            <a:pPr algn="just"/>
            <a:r>
              <a:rPr lang="en-US" dirty="0"/>
              <a:t>Using only the most effective methods is imperative if you operate in the hospitality sector and want to keep your competitive edge. The world's best hotel cleaning teams are held to extremely high standards, which may include treating each guest individually without sacrificing the hotel's overall productivity(Eid &amp; Agag, 2020). </a:t>
            </a:r>
          </a:p>
          <a:p>
            <a:pPr algn="just"/>
            <a:r>
              <a:rPr lang="en-US" dirty="0"/>
              <a:t>Every guest room in upscale hotels comes with a "finishing touch" checklist that's meant to make sure the guest's every want has been met. We will incorporate these processes in the most recent edition of the checklist. </a:t>
            </a:r>
          </a:p>
          <a:p>
            <a:pPr algn="just"/>
            <a:r>
              <a:rPr lang="en-US" dirty="0"/>
              <a:t>Personalized service and the usage of eco-friendly cleaning supplies are two instances of such initiatives. Our customer service will be significantly superior than hotels in our industry if we follow these guidelines.</a:t>
            </a:r>
          </a:p>
        </p:txBody>
      </p:sp>
    </p:spTree>
    <p:extLst>
      <p:ext uri="{BB962C8B-B14F-4D97-AF65-F5344CB8AC3E}">
        <p14:creationId xmlns:p14="http://schemas.microsoft.com/office/powerpoint/2010/main" val="937264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Well Organized Team</a:t>
            </a:r>
          </a:p>
        </p:txBody>
      </p:sp>
      <p:sp>
        <p:nvSpPr>
          <p:cNvPr id="3" name="Content Placeholder 2"/>
          <p:cNvSpPr>
            <a:spLocks noGrp="1"/>
          </p:cNvSpPr>
          <p:nvPr>
            <p:ph idx="1"/>
          </p:nvPr>
        </p:nvSpPr>
        <p:spPr>
          <a:xfrm>
            <a:off x="2231136" y="2638045"/>
            <a:ext cx="7729728" cy="2391156"/>
          </a:xfrm>
        </p:spPr>
        <p:txBody>
          <a:bodyPr>
            <a:normAutofit fontScale="85000" lnSpcReduction="10000"/>
          </a:bodyPr>
          <a:lstStyle/>
          <a:p>
            <a:r>
              <a:rPr lang="en-US" dirty="0"/>
              <a:t>Considerable thought was given to the development of the diagrams that accompany our housekeeping guideline. In the course of these dialogues, the parameters for evaluating our continuous </a:t>
            </a:r>
            <a:r>
              <a:rPr lang="en-US" dirty="0" err="1"/>
              <a:t>endeavours</a:t>
            </a:r>
            <a:r>
              <a:rPr lang="en-US" dirty="0"/>
              <a:t> will be defined. </a:t>
            </a:r>
          </a:p>
          <a:p>
            <a:r>
              <a:rPr lang="en-US" dirty="0"/>
              <a:t>According to Lu &amp; Tabari (2019) the meticulousness with which we consistently ensure that our beds are impeccably made and our cleaning supply carts are meticulously </a:t>
            </a:r>
            <a:r>
              <a:rPr lang="en-US" dirty="0" err="1"/>
              <a:t>organised</a:t>
            </a:r>
            <a:r>
              <a:rPr lang="en-US" dirty="0"/>
              <a:t> serves as a testament to our unwavering commitment to attending to even the minutest aspects. </a:t>
            </a:r>
          </a:p>
          <a:p>
            <a:r>
              <a:rPr lang="en-US" dirty="0"/>
              <a:t>These guidelines serve a purpose beyond mere suggestions, since their primary objective is to motivate the cleaning staff to attain the same elevated standards that we uphold.</a:t>
            </a:r>
          </a:p>
        </p:txBody>
      </p:sp>
      <p:pic>
        <p:nvPicPr>
          <p:cNvPr id="3074" name="Picture 2" descr="Life Skills Academy | News | 2021 | Premier In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5029201"/>
            <a:ext cx="2435225" cy="14938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6" name="Picture 4" descr="CLEAN announces partnership with the UK's largest hospitality company |  CLEA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200" y="5029201"/>
            <a:ext cx="2362200" cy="14938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1107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t>Conclusion</a:t>
            </a:r>
            <a:endParaRPr lang="en-US" dirty="0"/>
          </a:p>
        </p:txBody>
      </p:sp>
      <p:sp>
        <p:nvSpPr>
          <p:cNvPr id="3" name="Content Placeholder 2"/>
          <p:cNvSpPr>
            <a:spLocks noGrp="1"/>
          </p:cNvSpPr>
          <p:nvPr>
            <p:ph idx="1"/>
          </p:nvPr>
        </p:nvSpPr>
        <p:spPr/>
        <p:txBody>
          <a:bodyPr>
            <a:normAutofit/>
          </a:bodyPr>
          <a:lstStyle/>
          <a:p>
            <a:pPr algn="just"/>
            <a:r>
              <a:rPr lang="en-US" dirty="0"/>
              <a:t>A new cleaning checklist was introduced and the need of maintaining a consistent standard of housekeeping was emphasized during today's training. </a:t>
            </a:r>
          </a:p>
          <a:p>
            <a:pPr algn="just"/>
            <a:r>
              <a:rPr lang="en-US" dirty="0"/>
              <a:t>If you wish to maintain the excellent caliber of service that guests of Premier Inn have become accustomed to getting from the company, you must remember the importance of your own job.</a:t>
            </a:r>
          </a:p>
          <a:p>
            <a:pPr algn="just"/>
            <a:r>
              <a:rPr lang="en-US" dirty="0"/>
              <a:t>Everyone in the meeting today has demonstrated a very high degree of insight and participation. Premier Inn is routinely rated as one of the best hotels in the country due to your commitment to excellence and our strict standards. </a:t>
            </a:r>
          </a:p>
        </p:txBody>
      </p:sp>
    </p:spTree>
    <p:extLst>
      <p:ext uri="{BB962C8B-B14F-4D97-AF65-F5344CB8AC3E}">
        <p14:creationId xmlns:p14="http://schemas.microsoft.com/office/powerpoint/2010/main" val="2988364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a:xfrm>
            <a:off x="571500" y="2286000"/>
            <a:ext cx="11239500" cy="4023360"/>
          </a:xfrm>
        </p:spPr>
        <p:txBody>
          <a:bodyPr>
            <a:noAutofit/>
          </a:bodyPr>
          <a:lstStyle/>
          <a:p>
            <a:r>
              <a:rPr lang="en-US" sz="1400" dirty="0" err="1"/>
              <a:t>Asadi</a:t>
            </a:r>
            <a:r>
              <a:rPr lang="en-US" sz="1400" dirty="0"/>
              <a:t>, S., </a:t>
            </a:r>
            <a:r>
              <a:rPr lang="en-US" sz="1400" dirty="0" err="1"/>
              <a:t>Pourhashemi</a:t>
            </a:r>
            <a:r>
              <a:rPr lang="en-US" sz="1400" dirty="0"/>
              <a:t>, S.O., </a:t>
            </a:r>
            <a:r>
              <a:rPr lang="en-US" sz="1400" dirty="0" err="1"/>
              <a:t>Nilashi</a:t>
            </a:r>
            <a:r>
              <a:rPr lang="en-US" sz="1400" dirty="0"/>
              <a:t>, M., Abdullah, R., Samad, S., </a:t>
            </a:r>
            <a:r>
              <a:rPr lang="en-US" sz="1400" dirty="0" err="1"/>
              <a:t>Yadegaridehkordi</a:t>
            </a:r>
            <a:r>
              <a:rPr lang="en-US" sz="1400" dirty="0"/>
              <a:t>, E., </a:t>
            </a:r>
            <a:r>
              <a:rPr lang="en-US" sz="1400" dirty="0" err="1"/>
              <a:t>Aljojo</a:t>
            </a:r>
            <a:r>
              <a:rPr lang="en-US" sz="1400" dirty="0"/>
              <a:t>, N. and Razali, N.S., 2020. Investigating influence of green innovation on sustainability performance: A case on Malaysian hotel industry. Journal of cleaner production, 258, p.120860.</a:t>
            </a:r>
          </a:p>
          <a:p>
            <a:r>
              <a:rPr lang="en-US" sz="1400" dirty="0"/>
              <a:t>Berry, C.T.P., 2022. Equity research-Whitbread PLC (Doctoral dissertation, Instituto Superior de Economia e </a:t>
            </a:r>
            <a:r>
              <a:rPr lang="en-US" sz="1400" dirty="0" err="1"/>
              <a:t>Gestão</a:t>
            </a:r>
            <a:r>
              <a:rPr lang="en-US" sz="1400" dirty="0"/>
              <a:t>).</a:t>
            </a:r>
          </a:p>
          <a:p>
            <a:r>
              <a:rPr lang="en-US" sz="1400" dirty="0"/>
              <a:t>Brotherton, B., 2004. Critical success factors in UK budget hotel operations. International Journal of Operations &amp; Production Management, 24(9), pp.944-969.</a:t>
            </a:r>
          </a:p>
          <a:p>
            <a:r>
              <a:rPr lang="en-US" sz="1400" dirty="0"/>
              <a:t>Buttle, F., Bowie, D., Brookes, M. and </a:t>
            </a:r>
            <a:r>
              <a:rPr lang="en-US" sz="1400" dirty="0" err="1"/>
              <a:t>Mariussen</a:t>
            </a:r>
            <a:r>
              <a:rPr lang="en-US" sz="1400" dirty="0"/>
              <a:t>, A., 2016. Hospitality Marketing. Taylor &amp; Francis.</a:t>
            </a:r>
          </a:p>
          <a:p>
            <a:r>
              <a:rPr lang="en-US" sz="1400" dirty="0"/>
              <a:t>Eid, R. and Agag, G., 2020. Determinants of innovative </a:t>
            </a:r>
            <a:r>
              <a:rPr lang="en-US" sz="1400" dirty="0" err="1"/>
              <a:t>behaviour</a:t>
            </a:r>
            <a:r>
              <a:rPr lang="en-US" sz="1400" dirty="0"/>
              <a:t> in the hotel industry: a cross-cultural study. International Journal of Hospitality Management, 91, p.102642.</a:t>
            </a:r>
          </a:p>
          <a:p>
            <a:r>
              <a:rPr lang="en-US" sz="1400" dirty="0"/>
              <a:t>George, R., 2021. Tourism and Hospitality Marketing Principles. In Marketing Tourism and Hospitality: Concepts and Cases (pp. 3-31). Cham: Springer International Publishing.</a:t>
            </a:r>
          </a:p>
          <a:p>
            <a:r>
              <a:rPr lang="en-US" sz="1400" dirty="0"/>
              <a:t>Lu, L. and Tabari, S., 2019. Impact of Airbnb on customers' behavior in the UK hotel industry. Tourism Analysis, 24(1), pp.13-26.</a:t>
            </a:r>
          </a:p>
          <a:p>
            <a:r>
              <a:rPr lang="en-US" sz="1400" dirty="0" err="1"/>
              <a:t>Ndiuini</a:t>
            </a:r>
            <a:r>
              <a:rPr lang="en-US" sz="1400" dirty="0"/>
              <a:t>, A. and Baum, T., 2021. Underemployment and lived experiences of migrant workers in the hotel industry: policy and industry implications. Journal of Policy Research in Tourism, Leisure and Events, 13(1), pp.36-58.</a:t>
            </a:r>
          </a:p>
          <a:p>
            <a:r>
              <a:rPr lang="en-US" sz="1400" dirty="0"/>
              <a:t>Terence, B., 2022. UK Economic Strategy Presents Opportunity for Businesses, Including Hotels, To 'Level Up'.</a:t>
            </a:r>
          </a:p>
        </p:txBody>
      </p:sp>
    </p:spTree>
    <p:extLst>
      <p:ext uri="{BB962C8B-B14F-4D97-AF65-F5344CB8AC3E}">
        <p14:creationId xmlns:p14="http://schemas.microsoft.com/office/powerpoint/2010/main" val="291350983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79</TotalTime>
  <Words>1400</Words>
  <Application>Microsoft Macintosh PowerPoint</Application>
  <PresentationFormat>Widescreen</PresentationFormat>
  <Paragraphs>51</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Gill Sans MT</vt:lpstr>
      <vt:lpstr>Parcel</vt:lpstr>
      <vt:lpstr>premier inn hoteL</vt:lpstr>
      <vt:lpstr>Introduction: Housekeeping Checklist Training</vt:lpstr>
      <vt:lpstr>Main AGENDA</vt:lpstr>
      <vt:lpstr>The New Checklist ABOUT CLEANING</vt:lpstr>
      <vt:lpstr>Safety and Health Standards MAINTENANCE</vt:lpstr>
      <vt:lpstr>Increasing Efficiency of a TEAM</vt:lpstr>
      <vt:lpstr>CLEANING Practices TO MAINTAIN STANDARD IN INDUSTRY</vt:lpstr>
      <vt:lpstr>Well Organized Team</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Housekeeping Excellence Training at Premier Inn Stevenage North</dc:title>
  <dc:creator>Microsoft account</dc:creator>
  <cp:lastModifiedBy>Vlad DANCEANU</cp:lastModifiedBy>
  <cp:revision>13</cp:revision>
  <dcterms:created xsi:type="dcterms:W3CDTF">2023-11-12T17:13:40Z</dcterms:created>
  <dcterms:modified xsi:type="dcterms:W3CDTF">2023-11-19T15:47:57Z</dcterms:modified>
</cp:coreProperties>
</file>