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40" r:id="rId1"/>
  </p:sldMasterIdLst>
  <p:notesMasterIdLst>
    <p:notesMasterId r:id="rId38"/>
  </p:notesMasterIdLst>
  <p:sldIdLst>
    <p:sldId id="256" r:id="rId2"/>
    <p:sldId id="257" r:id="rId3"/>
    <p:sldId id="258" r:id="rId4"/>
    <p:sldId id="290" r:id="rId5"/>
    <p:sldId id="270" r:id="rId6"/>
    <p:sldId id="264" r:id="rId7"/>
    <p:sldId id="289" r:id="rId8"/>
    <p:sldId id="292" r:id="rId9"/>
    <p:sldId id="262" r:id="rId10"/>
    <p:sldId id="293" r:id="rId11"/>
    <p:sldId id="259" r:id="rId12"/>
    <p:sldId id="260" r:id="rId13"/>
    <p:sldId id="261" r:id="rId14"/>
    <p:sldId id="266" r:id="rId15"/>
    <p:sldId id="267" r:id="rId16"/>
    <p:sldId id="263" r:id="rId17"/>
    <p:sldId id="268" r:id="rId18"/>
    <p:sldId id="269" r:id="rId19"/>
    <p:sldId id="271" r:id="rId20"/>
    <p:sldId id="272" r:id="rId21"/>
    <p:sldId id="273" r:id="rId22"/>
    <p:sldId id="274" r:id="rId23"/>
    <p:sldId id="275" r:id="rId24"/>
    <p:sldId id="276" r:id="rId25"/>
    <p:sldId id="294" r:id="rId26"/>
    <p:sldId id="277" r:id="rId27"/>
    <p:sldId id="278" r:id="rId28"/>
    <p:sldId id="285" r:id="rId29"/>
    <p:sldId id="286" r:id="rId30"/>
    <p:sldId id="282" r:id="rId31"/>
    <p:sldId id="283" r:id="rId32"/>
    <p:sldId id="284" r:id="rId33"/>
    <p:sldId id="297" r:id="rId34"/>
    <p:sldId id="280" r:id="rId35"/>
    <p:sldId id="296" r:id="rId36"/>
    <p:sldId id="288" r:id="rId3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1747" autoAdjust="0"/>
  </p:normalViewPr>
  <p:slideViewPr>
    <p:cSldViewPr snapToGrid="0" snapToObjects="1">
      <p:cViewPr>
        <p:scale>
          <a:sx n="78" d="100"/>
          <a:sy n="78" d="100"/>
        </p:scale>
        <p:origin x="1170" y="5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9335196-777A-1944-99D6-156872AE9CCF}" type="doc">
      <dgm:prSet loTypeId="urn:microsoft.com/office/officeart/2005/8/layout/cycle1" loCatId="cycle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91FAEB9-49D1-1945-A260-FE7F669F121D}" type="pres">
      <dgm:prSet presAssocID="{69335196-777A-1944-99D6-156872AE9CCF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</dgm:ptLst>
  <dgm:cxnLst>
    <dgm:cxn modelId="{75D6EADE-EF22-FB4A-8118-6ED85B46000F}" type="presOf" srcId="{69335196-777A-1944-99D6-156872AE9CCF}" destId="{F91FAEB9-49D1-1945-A260-FE7F669F121D}" srcOrd="0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4E195CF-6456-2547-AA05-0712E49AFCCC}" type="doc">
      <dgm:prSet loTypeId="urn:microsoft.com/office/officeart/2005/8/layout/cycle1" loCatId="cycle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78EE0D8-4903-4F4A-9BDD-0D5AF11CDF4C}">
      <dgm:prSet phldrT="[Text]"/>
      <dgm:spPr/>
      <dgm:t>
        <a:bodyPr/>
        <a:lstStyle/>
        <a:p>
          <a:r>
            <a:rPr lang="en-US" dirty="0" err="1" smtClean="0"/>
            <a:t>Asesu</a:t>
          </a:r>
          <a:endParaRPr lang="en-US" dirty="0"/>
        </a:p>
      </dgm:t>
    </dgm:pt>
    <dgm:pt modelId="{35FE8D69-688F-7149-A0AE-40846B996565}" type="parTrans" cxnId="{B1E7BF27-E416-0342-B65F-B31F530F2555}">
      <dgm:prSet/>
      <dgm:spPr/>
      <dgm:t>
        <a:bodyPr/>
        <a:lstStyle/>
        <a:p>
          <a:endParaRPr lang="en-US"/>
        </a:p>
      </dgm:t>
    </dgm:pt>
    <dgm:pt modelId="{206065FA-37E7-C04A-8C58-FB8F1AE90E99}" type="sibTrans" cxnId="{B1E7BF27-E416-0342-B65F-B31F530F2555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endParaRPr lang="en-US"/>
        </a:p>
      </dgm:t>
    </dgm:pt>
    <dgm:pt modelId="{168E1C44-5B39-1144-BDB2-AACB89B9BE81}">
      <dgm:prSet phldrT="[Text]"/>
      <dgm:spPr/>
      <dgm:t>
        <a:bodyPr/>
        <a:lstStyle/>
        <a:p>
          <a:r>
            <a:rPr lang="en-US" dirty="0" err="1" smtClean="0"/>
            <a:t>Gwerthuso</a:t>
          </a:r>
          <a:endParaRPr lang="en-US" dirty="0"/>
        </a:p>
      </dgm:t>
    </dgm:pt>
    <dgm:pt modelId="{FD0B0ABA-14F8-EE45-BF15-81C5496BC1DC}" type="parTrans" cxnId="{247C916D-FB0C-1347-8A04-B3A3A97F80F7}">
      <dgm:prSet/>
      <dgm:spPr/>
      <dgm:t>
        <a:bodyPr/>
        <a:lstStyle/>
        <a:p>
          <a:endParaRPr lang="en-US"/>
        </a:p>
      </dgm:t>
    </dgm:pt>
    <dgm:pt modelId="{8ED47C49-F8D1-1943-A1C6-30A7BF0D4310}" type="sibTrans" cxnId="{247C916D-FB0C-1347-8A04-B3A3A97F80F7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endParaRPr lang="en-US"/>
        </a:p>
      </dgm:t>
    </dgm:pt>
    <dgm:pt modelId="{5CCD8093-7C99-F44B-8A22-BA9924A1C9D8}">
      <dgm:prSet phldrT="[Text]"/>
      <dgm:spPr/>
      <dgm:t>
        <a:bodyPr/>
        <a:lstStyle/>
        <a:p>
          <a:r>
            <a:rPr lang="en-US" dirty="0" err="1" smtClean="0"/>
            <a:t>Cynllunio</a:t>
          </a:r>
          <a:endParaRPr lang="en-US" dirty="0"/>
        </a:p>
      </dgm:t>
    </dgm:pt>
    <dgm:pt modelId="{BE82A945-377F-3243-9E11-EA5DB8CE0736}" type="parTrans" cxnId="{AABECD3D-5692-7042-8ADE-DEC4DC72FCB5}">
      <dgm:prSet/>
      <dgm:spPr/>
      <dgm:t>
        <a:bodyPr/>
        <a:lstStyle/>
        <a:p>
          <a:endParaRPr lang="en-US"/>
        </a:p>
      </dgm:t>
    </dgm:pt>
    <dgm:pt modelId="{D1EF88C3-C724-6C42-9D6F-EBDA93D4A9C7}" type="sibTrans" cxnId="{AABECD3D-5692-7042-8ADE-DEC4DC72FCB5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endParaRPr lang="en-US"/>
        </a:p>
      </dgm:t>
    </dgm:pt>
    <dgm:pt modelId="{8DB89003-E8CD-C545-8E26-6C321DBCDA37}">
      <dgm:prSet phldrT="[Text]"/>
      <dgm:spPr/>
      <dgm:t>
        <a:bodyPr/>
        <a:lstStyle/>
        <a:p>
          <a:r>
            <a:rPr lang="en-US" dirty="0" err="1" smtClean="0"/>
            <a:t>Dysgu</a:t>
          </a:r>
          <a:endParaRPr lang="en-US" dirty="0"/>
        </a:p>
      </dgm:t>
    </dgm:pt>
    <dgm:pt modelId="{304B6776-5C78-A043-B190-7E6959858ACC}" type="parTrans" cxnId="{64D2C365-C713-1841-8AEC-1E76A01C47FF}">
      <dgm:prSet/>
      <dgm:spPr/>
      <dgm:t>
        <a:bodyPr/>
        <a:lstStyle/>
        <a:p>
          <a:endParaRPr lang="en-US"/>
        </a:p>
      </dgm:t>
    </dgm:pt>
    <dgm:pt modelId="{E18DFB15-F6B6-A44F-BC31-3275D6746DB0}" type="sibTrans" cxnId="{64D2C365-C713-1841-8AEC-1E76A01C47FF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endParaRPr lang="en-US"/>
        </a:p>
      </dgm:t>
    </dgm:pt>
    <dgm:pt modelId="{F6B63F22-EC7B-E342-939C-F699FAD2B664}" type="pres">
      <dgm:prSet presAssocID="{44E195CF-6456-2547-AA05-0712E49AFCCC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AFF897F-1883-8A4C-981E-8658DBCB4E8A}" type="pres">
      <dgm:prSet presAssocID="{F78EE0D8-4903-4F4A-9BDD-0D5AF11CDF4C}" presName="dummy" presStyleCnt="0"/>
      <dgm:spPr/>
    </dgm:pt>
    <dgm:pt modelId="{99203E83-06D0-D34C-978C-9B952CD9D360}" type="pres">
      <dgm:prSet presAssocID="{F78EE0D8-4903-4F4A-9BDD-0D5AF11CDF4C}" presName="node" presStyleLbl="revTx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80F3777-AC06-3E46-8211-127A01592205}" type="pres">
      <dgm:prSet presAssocID="{206065FA-37E7-C04A-8C58-FB8F1AE90E99}" presName="sibTrans" presStyleLbl="node1" presStyleIdx="0" presStyleCnt="4"/>
      <dgm:spPr/>
      <dgm:t>
        <a:bodyPr/>
        <a:lstStyle/>
        <a:p>
          <a:endParaRPr lang="en-US"/>
        </a:p>
      </dgm:t>
    </dgm:pt>
    <dgm:pt modelId="{0642E164-F20D-0443-9B3B-EC785673D3D7}" type="pres">
      <dgm:prSet presAssocID="{168E1C44-5B39-1144-BDB2-AACB89B9BE81}" presName="dummy" presStyleCnt="0"/>
      <dgm:spPr/>
    </dgm:pt>
    <dgm:pt modelId="{C2B8AF39-7A48-FC4A-8F90-A7EED29951D9}" type="pres">
      <dgm:prSet presAssocID="{168E1C44-5B39-1144-BDB2-AACB89B9BE81}" presName="node" presStyleLbl="revTx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96B752F-2532-EF43-B500-79C937F245A9}" type="pres">
      <dgm:prSet presAssocID="{8ED47C49-F8D1-1943-A1C6-30A7BF0D4310}" presName="sibTrans" presStyleLbl="node1" presStyleIdx="1" presStyleCnt="4"/>
      <dgm:spPr/>
      <dgm:t>
        <a:bodyPr/>
        <a:lstStyle/>
        <a:p>
          <a:endParaRPr lang="en-US"/>
        </a:p>
      </dgm:t>
    </dgm:pt>
    <dgm:pt modelId="{56DF639C-0BBD-F543-B662-DE322A80B882}" type="pres">
      <dgm:prSet presAssocID="{5CCD8093-7C99-F44B-8A22-BA9924A1C9D8}" presName="dummy" presStyleCnt="0"/>
      <dgm:spPr/>
    </dgm:pt>
    <dgm:pt modelId="{81813503-CA18-5644-A11F-892BD663C50D}" type="pres">
      <dgm:prSet presAssocID="{5CCD8093-7C99-F44B-8A22-BA9924A1C9D8}" presName="node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D7DC858-7A1F-7D4B-B321-696AEFF018F7}" type="pres">
      <dgm:prSet presAssocID="{D1EF88C3-C724-6C42-9D6F-EBDA93D4A9C7}" presName="sibTrans" presStyleLbl="node1" presStyleIdx="2" presStyleCnt="4"/>
      <dgm:spPr/>
      <dgm:t>
        <a:bodyPr/>
        <a:lstStyle/>
        <a:p>
          <a:endParaRPr lang="en-US"/>
        </a:p>
      </dgm:t>
    </dgm:pt>
    <dgm:pt modelId="{20017BD1-D913-164D-BF5D-42253967A010}" type="pres">
      <dgm:prSet presAssocID="{8DB89003-E8CD-C545-8E26-6C321DBCDA37}" presName="dummy" presStyleCnt="0"/>
      <dgm:spPr/>
    </dgm:pt>
    <dgm:pt modelId="{F57B3220-2592-6544-B086-6AF5CB199ED8}" type="pres">
      <dgm:prSet presAssocID="{8DB89003-E8CD-C545-8E26-6C321DBCDA37}" presName="node" presStyleLbl="revTx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5145A64-9498-A444-B42D-6E741CEBBDFE}" type="pres">
      <dgm:prSet presAssocID="{E18DFB15-F6B6-A44F-BC31-3275D6746DB0}" presName="sibTrans" presStyleLbl="node1" presStyleIdx="3" presStyleCnt="4"/>
      <dgm:spPr/>
      <dgm:t>
        <a:bodyPr/>
        <a:lstStyle/>
        <a:p>
          <a:endParaRPr lang="en-US"/>
        </a:p>
      </dgm:t>
    </dgm:pt>
  </dgm:ptLst>
  <dgm:cxnLst>
    <dgm:cxn modelId="{32ADF0C2-F8B5-154E-BCB0-C2D1ED922C50}" type="presOf" srcId="{F78EE0D8-4903-4F4A-9BDD-0D5AF11CDF4C}" destId="{99203E83-06D0-D34C-978C-9B952CD9D360}" srcOrd="0" destOrd="0" presId="urn:microsoft.com/office/officeart/2005/8/layout/cycle1"/>
    <dgm:cxn modelId="{64D2C365-C713-1841-8AEC-1E76A01C47FF}" srcId="{44E195CF-6456-2547-AA05-0712E49AFCCC}" destId="{8DB89003-E8CD-C545-8E26-6C321DBCDA37}" srcOrd="3" destOrd="0" parTransId="{304B6776-5C78-A043-B190-7E6959858ACC}" sibTransId="{E18DFB15-F6B6-A44F-BC31-3275D6746DB0}"/>
    <dgm:cxn modelId="{201F18E9-AE73-E049-A401-3CC705DB4AAE}" type="presOf" srcId="{8DB89003-E8CD-C545-8E26-6C321DBCDA37}" destId="{F57B3220-2592-6544-B086-6AF5CB199ED8}" srcOrd="0" destOrd="0" presId="urn:microsoft.com/office/officeart/2005/8/layout/cycle1"/>
    <dgm:cxn modelId="{651EA023-BEF9-A44E-9579-8D88B1CFF8E9}" type="presOf" srcId="{168E1C44-5B39-1144-BDB2-AACB89B9BE81}" destId="{C2B8AF39-7A48-FC4A-8F90-A7EED29951D9}" srcOrd="0" destOrd="0" presId="urn:microsoft.com/office/officeart/2005/8/layout/cycle1"/>
    <dgm:cxn modelId="{D8F8A180-D501-094B-836A-11EE11B56419}" type="presOf" srcId="{5CCD8093-7C99-F44B-8A22-BA9924A1C9D8}" destId="{81813503-CA18-5644-A11F-892BD663C50D}" srcOrd="0" destOrd="0" presId="urn:microsoft.com/office/officeart/2005/8/layout/cycle1"/>
    <dgm:cxn modelId="{CA097D29-0F5B-E54B-820F-41FA086E091F}" type="presOf" srcId="{D1EF88C3-C724-6C42-9D6F-EBDA93D4A9C7}" destId="{4D7DC858-7A1F-7D4B-B321-696AEFF018F7}" srcOrd="0" destOrd="0" presId="urn:microsoft.com/office/officeart/2005/8/layout/cycle1"/>
    <dgm:cxn modelId="{20245E93-0AB8-6741-B51F-A5B105EDA39B}" type="presOf" srcId="{8ED47C49-F8D1-1943-A1C6-30A7BF0D4310}" destId="{A96B752F-2532-EF43-B500-79C937F245A9}" srcOrd="0" destOrd="0" presId="urn:microsoft.com/office/officeart/2005/8/layout/cycle1"/>
    <dgm:cxn modelId="{20263D4C-9403-4C41-BB66-0118EAD2AA4C}" type="presOf" srcId="{206065FA-37E7-C04A-8C58-FB8F1AE90E99}" destId="{D80F3777-AC06-3E46-8211-127A01592205}" srcOrd="0" destOrd="0" presId="urn:microsoft.com/office/officeart/2005/8/layout/cycle1"/>
    <dgm:cxn modelId="{B1E7BF27-E416-0342-B65F-B31F530F2555}" srcId="{44E195CF-6456-2547-AA05-0712E49AFCCC}" destId="{F78EE0D8-4903-4F4A-9BDD-0D5AF11CDF4C}" srcOrd="0" destOrd="0" parTransId="{35FE8D69-688F-7149-A0AE-40846B996565}" sibTransId="{206065FA-37E7-C04A-8C58-FB8F1AE90E99}"/>
    <dgm:cxn modelId="{CFD6B0BD-6F47-934A-BA29-C4D5DE4A9FE1}" type="presOf" srcId="{E18DFB15-F6B6-A44F-BC31-3275D6746DB0}" destId="{85145A64-9498-A444-B42D-6E741CEBBDFE}" srcOrd="0" destOrd="0" presId="urn:microsoft.com/office/officeart/2005/8/layout/cycle1"/>
    <dgm:cxn modelId="{247C916D-FB0C-1347-8A04-B3A3A97F80F7}" srcId="{44E195CF-6456-2547-AA05-0712E49AFCCC}" destId="{168E1C44-5B39-1144-BDB2-AACB89B9BE81}" srcOrd="1" destOrd="0" parTransId="{FD0B0ABA-14F8-EE45-BF15-81C5496BC1DC}" sibTransId="{8ED47C49-F8D1-1943-A1C6-30A7BF0D4310}"/>
    <dgm:cxn modelId="{1CB81C03-0B86-5743-88CB-FFE808666085}" type="presOf" srcId="{44E195CF-6456-2547-AA05-0712E49AFCCC}" destId="{F6B63F22-EC7B-E342-939C-F699FAD2B664}" srcOrd="0" destOrd="0" presId="urn:microsoft.com/office/officeart/2005/8/layout/cycle1"/>
    <dgm:cxn modelId="{AABECD3D-5692-7042-8ADE-DEC4DC72FCB5}" srcId="{44E195CF-6456-2547-AA05-0712E49AFCCC}" destId="{5CCD8093-7C99-F44B-8A22-BA9924A1C9D8}" srcOrd="2" destOrd="0" parTransId="{BE82A945-377F-3243-9E11-EA5DB8CE0736}" sibTransId="{D1EF88C3-C724-6C42-9D6F-EBDA93D4A9C7}"/>
    <dgm:cxn modelId="{B1ACD3A7-4B52-B646-A914-F4BDF3578E53}" type="presParOf" srcId="{F6B63F22-EC7B-E342-939C-F699FAD2B664}" destId="{6AFF897F-1883-8A4C-981E-8658DBCB4E8A}" srcOrd="0" destOrd="0" presId="urn:microsoft.com/office/officeart/2005/8/layout/cycle1"/>
    <dgm:cxn modelId="{37D69A4B-E652-3447-9F1C-C0C67FA3E6AD}" type="presParOf" srcId="{F6B63F22-EC7B-E342-939C-F699FAD2B664}" destId="{99203E83-06D0-D34C-978C-9B952CD9D360}" srcOrd="1" destOrd="0" presId="urn:microsoft.com/office/officeart/2005/8/layout/cycle1"/>
    <dgm:cxn modelId="{3F044896-91AC-7148-B0B0-82CC87FA879F}" type="presParOf" srcId="{F6B63F22-EC7B-E342-939C-F699FAD2B664}" destId="{D80F3777-AC06-3E46-8211-127A01592205}" srcOrd="2" destOrd="0" presId="urn:microsoft.com/office/officeart/2005/8/layout/cycle1"/>
    <dgm:cxn modelId="{A61064EB-86A7-CB4E-8E63-07752760970C}" type="presParOf" srcId="{F6B63F22-EC7B-E342-939C-F699FAD2B664}" destId="{0642E164-F20D-0443-9B3B-EC785673D3D7}" srcOrd="3" destOrd="0" presId="urn:microsoft.com/office/officeart/2005/8/layout/cycle1"/>
    <dgm:cxn modelId="{8690FBF0-12F2-6540-AA8F-7DC01F9F0858}" type="presParOf" srcId="{F6B63F22-EC7B-E342-939C-F699FAD2B664}" destId="{C2B8AF39-7A48-FC4A-8F90-A7EED29951D9}" srcOrd="4" destOrd="0" presId="urn:microsoft.com/office/officeart/2005/8/layout/cycle1"/>
    <dgm:cxn modelId="{13A6C39D-6F5D-2842-AF60-E8169B08EFAE}" type="presParOf" srcId="{F6B63F22-EC7B-E342-939C-F699FAD2B664}" destId="{A96B752F-2532-EF43-B500-79C937F245A9}" srcOrd="5" destOrd="0" presId="urn:microsoft.com/office/officeart/2005/8/layout/cycle1"/>
    <dgm:cxn modelId="{AD877B79-2980-2743-A7BC-6938EC43520C}" type="presParOf" srcId="{F6B63F22-EC7B-E342-939C-F699FAD2B664}" destId="{56DF639C-0BBD-F543-B662-DE322A80B882}" srcOrd="6" destOrd="0" presId="urn:microsoft.com/office/officeart/2005/8/layout/cycle1"/>
    <dgm:cxn modelId="{56DA2BB1-8B77-1541-A28C-9D4B4FA83580}" type="presParOf" srcId="{F6B63F22-EC7B-E342-939C-F699FAD2B664}" destId="{81813503-CA18-5644-A11F-892BD663C50D}" srcOrd="7" destOrd="0" presId="urn:microsoft.com/office/officeart/2005/8/layout/cycle1"/>
    <dgm:cxn modelId="{389F45EC-9C55-BC4E-BFE0-29C3CF8686F9}" type="presParOf" srcId="{F6B63F22-EC7B-E342-939C-F699FAD2B664}" destId="{4D7DC858-7A1F-7D4B-B321-696AEFF018F7}" srcOrd="8" destOrd="0" presId="urn:microsoft.com/office/officeart/2005/8/layout/cycle1"/>
    <dgm:cxn modelId="{5333FFBA-5F22-134A-B5BD-25284645539E}" type="presParOf" srcId="{F6B63F22-EC7B-E342-939C-F699FAD2B664}" destId="{20017BD1-D913-164D-BF5D-42253967A010}" srcOrd="9" destOrd="0" presId="urn:microsoft.com/office/officeart/2005/8/layout/cycle1"/>
    <dgm:cxn modelId="{D2EBC4AB-C495-3F4F-BCE5-F91BEA0CC86A}" type="presParOf" srcId="{F6B63F22-EC7B-E342-939C-F699FAD2B664}" destId="{F57B3220-2592-6544-B086-6AF5CB199ED8}" srcOrd="10" destOrd="0" presId="urn:microsoft.com/office/officeart/2005/8/layout/cycle1"/>
    <dgm:cxn modelId="{B36B9219-F0BC-C547-AC24-2D1D72A26C9D}" type="presParOf" srcId="{F6B63F22-EC7B-E342-939C-F699FAD2B664}" destId="{85145A64-9498-A444-B42D-6E741CEBBDFE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2DFE7ED-F2E7-4246-86AB-B8EE41229B02}" type="doc">
      <dgm:prSet loTypeId="urn:microsoft.com/office/officeart/2005/8/layout/radial6" loCatId="cycle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BA6A856-E4D8-704F-9982-20A1B6D146F0}">
      <dgm:prSet phldrT="[Text]"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sz="1400" dirty="0" err="1" smtClean="0">
              <a:solidFill>
                <a:schemeClr val="tx1"/>
              </a:solidFill>
            </a:rPr>
            <a:t>Cylchred</a:t>
          </a:r>
          <a:endParaRPr lang="en-US" sz="1400" dirty="0" smtClean="0">
            <a:solidFill>
              <a:schemeClr val="tx1"/>
            </a:solidFill>
          </a:endParaRPr>
        </a:p>
        <a:p>
          <a:r>
            <a:rPr lang="en-US" sz="1400" dirty="0" err="1" smtClean="0">
              <a:solidFill>
                <a:schemeClr val="tx1"/>
              </a:solidFill>
            </a:rPr>
            <a:t>Dysgu</a:t>
          </a:r>
          <a:r>
            <a:rPr lang="en-US" sz="1400" dirty="0" smtClean="0">
              <a:solidFill>
                <a:schemeClr val="tx1"/>
              </a:solidFill>
            </a:rPr>
            <a:t>, </a:t>
          </a:r>
          <a:r>
            <a:rPr lang="en-US" sz="1400" dirty="0" err="1" smtClean="0">
              <a:solidFill>
                <a:schemeClr val="tx1"/>
              </a:solidFill>
            </a:rPr>
            <a:t>addysgu</a:t>
          </a:r>
          <a:r>
            <a:rPr lang="en-US" sz="1400" dirty="0" smtClean="0">
              <a:solidFill>
                <a:schemeClr val="tx1"/>
              </a:solidFill>
            </a:rPr>
            <a:t> ac </a:t>
          </a:r>
          <a:r>
            <a:rPr lang="en-US" sz="1400" dirty="0" err="1" smtClean="0">
              <a:solidFill>
                <a:schemeClr val="tx1"/>
              </a:solidFill>
            </a:rPr>
            <a:t>asesu</a:t>
          </a:r>
          <a:endParaRPr lang="en-US" sz="1400" dirty="0">
            <a:solidFill>
              <a:schemeClr val="tx1"/>
            </a:solidFill>
          </a:endParaRPr>
        </a:p>
      </dgm:t>
    </dgm:pt>
    <dgm:pt modelId="{57078D56-C28B-AB4A-81A5-B7B95BE46CD3}" type="parTrans" cxnId="{BA4E7D3D-3B3A-624F-BB92-8F76A5123444}">
      <dgm:prSet/>
      <dgm:spPr/>
      <dgm:t>
        <a:bodyPr/>
        <a:lstStyle/>
        <a:p>
          <a:endParaRPr lang="en-US"/>
        </a:p>
      </dgm:t>
    </dgm:pt>
    <dgm:pt modelId="{281AEE51-ED05-6144-86D4-B13B4700CE32}" type="sibTrans" cxnId="{BA4E7D3D-3B3A-624F-BB92-8F76A5123444}">
      <dgm:prSet/>
      <dgm:spPr/>
      <dgm:t>
        <a:bodyPr/>
        <a:lstStyle/>
        <a:p>
          <a:endParaRPr lang="en-US"/>
        </a:p>
      </dgm:t>
    </dgm:pt>
    <dgm:pt modelId="{AB528762-C5AA-FA41-BFF2-3DF16058D86A}">
      <dgm:prSet phldrT="[Text]" custT="1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en-US" sz="1400" dirty="0" err="1" smtClean="0">
              <a:solidFill>
                <a:schemeClr val="tx1"/>
              </a:solidFill>
            </a:rPr>
            <a:t>Cynllunio</a:t>
          </a:r>
          <a:endParaRPr lang="en-US" sz="1400" dirty="0">
            <a:solidFill>
              <a:schemeClr val="tx1"/>
            </a:solidFill>
          </a:endParaRPr>
        </a:p>
      </dgm:t>
    </dgm:pt>
    <dgm:pt modelId="{896FF4D6-DD59-1F4E-9633-DDBE5BF27DC0}" type="parTrans" cxnId="{D34C662A-7AF7-E54E-8918-81FF0CD5D155}">
      <dgm:prSet/>
      <dgm:spPr/>
      <dgm:t>
        <a:bodyPr/>
        <a:lstStyle/>
        <a:p>
          <a:endParaRPr lang="en-US"/>
        </a:p>
      </dgm:t>
    </dgm:pt>
    <dgm:pt modelId="{F947816B-2D4C-0444-8814-59EF553E161A}" type="sibTrans" cxnId="{D34C662A-7AF7-E54E-8918-81FF0CD5D155}">
      <dgm:prSet/>
      <dgm:spPr/>
      <dgm:t>
        <a:bodyPr/>
        <a:lstStyle/>
        <a:p>
          <a:endParaRPr lang="en-US"/>
        </a:p>
      </dgm:t>
    </dgm:pt>
    <dgm:pt modelId="{A5EA64DE-9E84-B040-8774-2A6F33BF692D}">
      <dgm:prSet phldrT="[Text]"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sz="1400" dirty="0" err="1" smtClean="0">
              <a:solidFill>
                <a:schemeClr val="tx1"/>
              </a:solidFill>
            </a:rPr>
            <a:t>Amcanion</a:t>
          </a:r>
          <a:r>
            <a:rPr lang="en-US" sz="1400" dirty="0" smtClean="0">
              <a:solidFill>
                <a:schemeClr val="tx1"/>
              </a:solidFill>
            </a:rPr>
            <a:t> </a:t>
          </a:r>
          <a:r>
            <a:rPr lang="en-US" sz="1400" dirty="0" err="1" smtClean="0">
              <a:solidFill>
                <a:schemeClr val="tx1"/>
              </a:solidFill>
            </a:rPr>
            <a:t>dysgu</a:t>
          </a:r>
          <a:endParaRPr lang="en-US" sz="1400" dirty="0">
            <a:solidFill>
              <a:schemeClr val="tx1"/>
            </a:solidFill>
          </a:endParaRPr>
        </a:p>
      </dgm:t>
    </dgm:pt>
    <dgm:pt modelId="{8521E434-7284-7447-825A-F26590919365}" type="parTrans" cxnId="{AB317D24-A57E-F74C-8913-AE2BB18E5D01}">
      <dgm:prSet/>
      <dgm:spPr/>
      <dgm:t>
        <a:bodyPr/>
        <a:lstStyle/>
        <a:p>
          <a:endParaRPr lang="en-US"/>
        </a:p>
      </dgm:t>
    </dgm:pt>
    <dgm:pt modelId="{BE14720A-692D-8246-9626-61ABE31AE514}" type="sibTrans" cxnId="{AB317D24-A57E-F74C-8913-AE2BB18E5D01}">
      <dgm:prSet/>
      <dgm:spPr/>
      <dgm:t>
        <a:bodyPr/>
        <a:lstStyle/>
        <a:p>
          <a:endParaRPr lang="en-US"/>
        </a:p>
      </dgm:t>
    </dgm:pt>
    <dgm:pt modelId="{54F6CB57-F166-BA49-8435-BE5526BD87D0}">
      <dgm:prSet phldrT="[Text]"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sz="1400" dirty="0" err="1" smtClean="0">
              <a:solidFill>
                <a:schemeClr val="tx1"/>
              </a:solidFill>
            </a:rPr>
            <a:t>Meini</a:t>
          </a:r>
          <a:r>
            <a:rPr lang="en-US" sz="1400" dirty="0" smtClean="0">
              <a:solidFill>
                <a:schemeClr val="tx1"/>
              </a:solidFill>
            </a:rPr>
            <a:t> </a:t>
          </a:r>
          <a:r>
            <a:rPr lang="en-US" sz="1400" dirty="0" err="1" smtClean="0">
              <a:solidFill>
                <a:schemeClr val="tx1"/>
              </a:solidFill>
            </a:rPr>
            <a:t>prawf</a:t>
          </a:r>
          <a:endParaRPr lang="en-US" sz="1400" dirty="0">
            <a:solidFill>
              <a:schemeClr val="tx1"/>
            </a:solidFill>
          </a:endParaRPr>
        </a:p>
      </dgm:t>
    </dgm:pt>
    <dgm:pt modelId="{3D883A4A-4364-5947-9E75-C260F6EF05C2}" type="parTrans" cxnId="{C7578CDA-A7DF-FF43-BF88-226BB3FBA3E4}">
      <dgm:prSet/>
      <dgm:spPr/>
      <dgm:t>
        <a:bodyPr/>
        <a:lstStyle/>
        <a:p>
          <a:endParaRPr lang="en-US"/>
        </a:p>
      </dgm:t>
    </dgm:pt>
    <dgm:pt modelId="{49FE431B-7662-C547-B85F-C1454B3C6635}" type="sibTrans" cxnId="{C7578CDA-A7DF-FF43-BF88-226BB3FBA3E4}">
      <dgm:prSet/>
      <dgm:spPr/>
      <dgm:t>
        <a:bodyPr/>
        <a:lstStyle/>
        <a:p>
          <a:endParaRPr lang="en-US"/>
        </a:p>
      </dgm:t>
    </dgm:pt>
    <dgm:pt modelId="{C821E516-ADA8-644C-9666-6FF23CBCC827}">
      <dgm:prSet phldrT="[Text]" custT="1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en-US" sz="1400" dirty="0" err="1" smtClean="0">
              <a:solidFill>
                <a:schemeClr val="tx1"/>
              </a:solidFill>
            </a:rPr>
            <a:t>Gweithgaredd</a:t>
          </a:r>
          <a:r>
            <a:rPr lang="en-US" sz="1400" dirty="0" smtClean="0">
              <a:solidFill>
                <a:schemeClr val="tx1"/>
              </a:solidFill>
            </a:rPr>
            <a:t> </a:t>
          </a:r>
          <a:r>
            <a:rPr lang="en-US" sz="1400" dirty="0" err="1" smtClean="0">
              <a:solidFill>
                <a:schemeClr val="tx1"/>
              </a:solidFill>
            </a:rPr>
            <a:t>dysgu</a:t>
          </a:r>
          <a:endParaRPr lang="en-US" sz="1400" dirty="0">
            <a:solidFill>
              <a:schemeClr val="tx1"/>
            </a:solidFill>
          </a:endParaRPr>
        </a:p>
      </dgm:t>
    </dgm:pt>
    <dgm:pt modelId="{5B97DF6F-B2F9-0F46-B330-90193ED572EE}" type="parTrans" cxnId="{960704B7-A979-054C-9190-E7F1EACCB356}">
      <dgm:prSet/>
      <dgm:spPr/>
      <dgm:t>
        <a:bodyPr/>
        <a:lstStyle/>
        <a:p>
          <a:endParaRPr lang="en-US"/>
        </a:p>
      </dgm:t>
    </dgm:pt>
    <dgm:pt modelId="{D2623B76-F3C4-204B-AE14-55987B1269E3}" type="sibTrans" cxnId="{960704B7-A979-054C-9190-E7F1EACCB356}">
      <dgm:prSet/>
      <dgm:spPr/>
      <dgm:t>
        <a:bodyPr/>
        <a:lstStyle/>
        <a:p>
          <a:endParaRPr lang="en-US"/>
        </a:p>
      </dgm:t>
    </dgm:pt>
    <dgm:pt modelId="{E2AFE42C-5EA0-D348-B616-905C4E4A29BF}">
      <dgm:prSet phldrT="[Text]" custT="1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en-US" sz="1400" dirty="0" err="1" smtClean="0">
              <a:solidFill>
                <a:schemeClr val="tx1"/>
              </a:solidFill>
            </a:rPr>
            <a:t>Mewnbwn</a:t>
          </a:r>
          <a:endParaRPr lang="en-US" sz="1400" dirty="0">
            <a:solidFill>
              <a:schemeClr val="tx1"/>
            </a:solidFill>
          </a:endParaRPr>
        </a:p>
      </dgm:t>
    </dgm:pt>
    <dgm:pt modelId="{24528097-7D32-D743-82F9-5B2C3F3BA0FC}" type="parTrans" cxnId="{1D1970AA-E158-9F43-A488-B0485009A9CF}">
      <dgm:prSet/>
      <dgm:spPr/>
      <dgm:t>
        <a:bodyPr/>
        <a:lstStyle/>
        <a:p>
          <a:endParaRPr lang="en-US"/>
        </a:p>
      </dgm:t>
    </dgm:pt>
    <dgm:pt modelId="{27EBF748-2362-7746-A9D4-019C49A51940}" type="sibTrans" cxnId="{1D1970AA-E158-9F43-A488-B0485009A9CF}">
      <dgm:prSet/>
      <dgm:spPr/>
      <dgm:t>
        <a:bodyPr/>
        <a:lstStyle/>
        <a:p>
          <a:endParaRPr lang="en-US"/>
        </a:p>
      </dgm:t>
    </dgm:pt>
    <dgm:pt modelId="{9966F5EA-5B6A-1847-B20E-42232EE51157}">
      <dgm:prSet phldrT="[Text]"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sz="1400" dirty="0" smtClean="0">
              <a:solidFill>
                <a:schemeClr val="tx1"/>
              </a:solidFill>
            </a:rPr>
            <a:t>Hunan-</a:t>
          </a:r>
          <a:r>
            <a:rPr lang="en-US" sz="1400" dirty="0" err="1" smtClean="0">
              <a:solidFill>
                <a:schemeClr val="tx1"/>
              </a:solidFill>
            </a:rPr>
            <a:t>werthusiad</a:t>
          </a:r>
          <a:endParaRPr lang="en-US" sz="1400" dirty="0">
            <a:solidFill>
              <a:schemeClr val="tx1"/>
            </a:solidFill>
          </a:endParaRPr>
        </a:p>
      </dgm:t>
    </dgm:pt>
    <dgm:pt modelId="{E55CA47D-14ED-124F-B9C8-6F2E8D7B9C71}" type="parTrans" cxnId="{C7850E3A-30D7-CD41-9F65-B394E0C40497}">
      <dgm:prSet/>
      <dgm:spPr/>
      <dgm:t>
        <a:bodyPr/>
        <a:lstStyle/>
        <a:p>
          <a:endParaRPr lang="en-US"/>
        </a:p>
      </dgm:t>
    </dgm:pt>
    <dgm:pt modelId="{409CB39D-E802-3442-BC45-50A2FAB5D553}" type="sibTrans" cxnId="{C7850E3A-30D7-CD41-9F65-B394E0C40497}">
      <dgm:prSet/>
      <dgm:spPr/>
      <dgm:t>
        <a:bodyPr/>
        <a:lstStyle/>
        <a:p>
          <a:endParaRPr lang="en-US"/>
        </a:p>
      </dgm:t>
    </dgm:pt>
    <dgm:pt modelId="{7F880EAE-5CF9-D640-8D6D-02E083AB20DB}">
      <dgm:prSet phldrT="[Text]"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sz="1400" dirty="0" err="1" smtClean="0">
              <a:solidFill>
                <a:schemeClr val="tx1"/>
              </a:solidFill>
            </a:rPr>
            <a:t>Adborth</a:t>
          </a:r>
          <a:endParaRPr lang="en-US" sz="1400" dirty="0">
            <a:solidFill>
              <a:schemeClr val="tx1"/>
            </a:solidFill>
          </a:endParaRPr>
        </a:p>
      </dgm:t>
    </dgm:pt>
    <dgm:pt modelId="{CA1D7A6C-977A-944C-A732-A8B9E3B946CE}" type="parTrans" cxnId="{F9860F22-BF3C-2246-BEEB-70034963FB69}">
      <dgm:prSet/>
      <dgm:spPr/>
      <dgm:t>
        <a:bodyPr/>
        <a:lstStyle/>
        <a:p>
          <a:endParaRPr lang="en-US"/>
        </a:p>
      </dgm:t>
    </dgm:pt>
    <dgm:pt modelId="{40A6C68A-CD96-424A-BCD7-24AD9A5C8CF3}" type="sibTrans" cxnId="{F9860F22-BF3C-2246-BEEB-70034963FB69}">
      <dgm:prSet/>
      <dgm:spPr/>
      <dgm:t>
        <a:bodyPr/>
        <a:lstStyle/>
        <a:p>
          <a:endParaRPr lang="en-US"/>
        </a:p>
      </dgm:t>
    </dgm:pt>
    <dgm:pt modelId="{DB343647-EFB7-8C45-A93F-0DE0AD3E225F}">
      <dgm:prSet phldrT="[Text]" custT="1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en-US" sz="1400" dirty="0" err="1" smtClean="0">
              <a:solidFill>
                <a:schemeClr val="tx1"/>
              </a:solidFill>
            </a:rPr>
            <a:t>Gwelliant</a:t>
          </a:r>
          <a:endParaRPr lang="en-US" sz="1400" dirty="0">
            <a:solidFill>
              <a:schemeClr val="tx1"/>
            </a:solidFill>
          </a:endParaRPr>
        </a:p>
      </dgm:t>
    </dgm:pt>
    <dgm:pt modelId="{E637119A-CBB3-4349-8807-6A9790184D22}" type="parTrans" cxnId="{024CF451-3522-A645-A2A5-CC338E432AFC}">
      <dgm:prSet/>
      <dgm:spPr/>
      <dgm:t>
        <a:bodyPr/>
        <a:lstStyle/>
        <a:p>
          <a:endParaRPr lang="en-US"/>
        </a:p>
      </dgm:t>
    </dgm:pt>
    <dgm:pt modelId="{76104FE2-A9F2-5648-B9C1-73587A03D815}" type="sibTrans" cxnId="{024CF451-3522-A645-A2A5-CC338E432AFC}">
      <dgm:prSet/>
      <dgm:spPr/>
      <dgm:t>
        <a:bodyPr/>
        <a:lstStyle/>
        <a:p>
          <a:endParaRPr lang="en-US"/>
        </a:p>
      </dgm:t>
    </dgm:pt>
    <dgm:pt modelId="{5B991679-498E-9A48-836D-B0EE8783BAAC}" type="pres">
      <dgm:prSet presAssocID="{82DFE7ED-F2E7-4246-86AB-B8EE41229B02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EB0928C0-FDCB-5F4E-A10D-8C5D2F20986A}" type="pres">
      <dgm:prSet presAssocID="{FBA6A856-E4D8-704F-9982-20A1B6D146F0}" presName="centerShape" presStyleLbl="node0" presStyleIdx="0" presStyleCnt="1"/>
      <dgm:spPr/>
      <dgm:t>
        <a:bodyPr/>
        <a:lstStyle/>
        <a:p>
          <a:endParaRPr lang="en-US"/>
        </a:p>
      </dgm:t>
    </dgm:pt>
    <dgm:pt modelId="{B0251641-B332-194E-A7F8-FB6B8C60FEFA}" type="pres">
      <dgm:prSet presAssocID="{AB528762-C5AA-FA41-BFF2-3DF16058D86A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C30E8C8-B763-6541-A130-44B772A459E7}" type="pres">
      <dgm:prSet presAssocID="{AB528762-C5AA-FA41-BFF2-3DF16058D86A}" presName="dummy" presStyleCnt="0"/>
      <dgm:spPr/>
    </dgm:pt>
    <dgm:pt modelId="{FE92009D-E7C1-0846-A99F-2622B537F71A}" type="pres">
      <dgm:prSet presAssocID="{F947816B-2D4C-0444-8814-59EF553E161A}" presName="sibTrans" presStyleLbl="sibTrans2D1" presStyleIdx="0" presStyleCnt="8"/>
      <dgm:spPr/>
      <dgm:t>
        <a:bodyPr/>
        <a:lstStyle/>
        <a:p>
          <a:endParaRPr lang="en-US"/>
        </a:p>
      </dgm:t>
    </dgm:pt>
    <dgm:pt modelId="{E41C84A4-47F1-CB46-BD81-7284E51A3D37}" type="pres">
      <dgm:prSet presAssocID="{A5EA64DE-9E84-B040-8774-2A6F33BF692D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6D30E50-195B-9B43-80A5-35CA1D640D72}" type="pres">
      <dgm:prSet presAssocID="{A5EA64DE-9E84-B040-8774-2A6F33BF692D}" presName="dummy" presStyleCnt="0"/>
      <dgm:spPr/>
    </dgm:pt>
    <dgm:pt modelId="{F5CFFB40-EE19-564D-95B2-0FF0CC018EDD}" type="pres">
      <dgm:prSet presAssocID="{BE14720A-692D-8246-9626-61ABE31AE514}" presName="sibTrans" presStyleLbl="sibTrans2D1" presStyleIdx="1" presStyleCnt="8"/>
      <dgm:spPr/>
      <dgm:t>
        <a:bodyPr/>
        <a:lstStyle/>
        <a:p>
          <a:endParaRPr lang="en-US"/>
        </a:p>
      </dgm:t>
    </dgm:pt>
    <dgm:pt modelId="{FF731602-F03A-1648-A985-C8C87BF3D1BB}" type="pres">
      <dgm:prSet presAssocID="{E2AFE42C-5EA0-D348-B616-905C4E4A29BF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6E32A4B-7EDF-BA46-9BC4-16E41F0D7542}" type="pres">
      <dgm:prSet presAssocID="{E2AFE42C-5EA0-D348-B616-905C4E4A29BF}" presName="dummy" presStyleCnt="0"/>
      <dgm:spPr/>
    </dgm:pt>
    <dgm:pt modelId="{B15BE1E8-3AA7-9343-BB77-AF8F89C60BE7}" type="pres">
      <dgm:prSet presAssocID="{27EBF748-2362-7746-A9D4-019C49A51940}" presName="sibTrans" presStyleLbl="sibTrans2D1" presStyleIdx="2" presStyleCnt="8"/>
      <dgm:spPr/>
      <dgm:t>
        <a:bodyPr/>
        <a:lstStyle/>
        <a:p>
          <a:endParaRPr lang="en-US"/>
        </a:p>
      </dgm:t>
    </dgm:pt>
    <dgm:pt modelId="{C10B35AB-CD60-B749-AFCC-02E3ADD9D45C}" type="pres">
      <dgm:prSet presAssocID="{54F6CB57-F166-BA49-8435-BE5526BD87D0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0DA052C-5A5A-F94E-92CB-DAEDF1500DB0}" type="pres">
      <dgm:prSet presAssocID="{54F6CB57-F166-BA49-8435-BE5526BD87D0}" presName="dummy" presStyleCnt="0"/>
      <dgm:spPr/>
    </dgm:pt>
    <dgm:pt modelId="{96238238-F6E9-E643-8882-D73C215EB1ED}" type="pres">
      <dgm:prSet presAssocID="{49FE431B-7662-C547-B85F-C1454B3C6635}" presName="sibTrans" presStyleLbl="sibTrans2D1" presStyleIdx="3" presStyleCnt="8"/>
      <dgm:spPr/>
      <dgm:t>
        <a:bodyPr/>
        <a:lstStyle/>
        <a:p>
          <a:endParaRPr lang="en-US"/>
        </a:p>
      </dgm:t>
    </dgm:pt>
    <dgm:pt modelId="{294CF9F7-68A2-BA4C-9730-68C2B4025FD2}" type="pres">
      <dgm:prSet presAssocID="{C821E516-ADA8-644C-9666-6FF23CBCC827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6C02FC8-886B-AE4C-A211-7E4FC7D78EB5}" type="pres">
      <dgm:prSet presAssocID="{C821E516-ADA8-644C-9666-6FF23CBCC827}" presName="dummy" presStyleCnt="0"/>
      <dgm:spPr/>
    </dgm:pt>
    <dgm:pt modelId="{4CA069BB-1E43-0E43-B108-9B2599C88824}" type="pres">
      <dgm:prSet presAssocID="{D2623B76-F3C4-204B-AE14-55987B1269E3}" presName="sibTrans" presStyleLbl="sibTrans2D1" presStyleIdx="4" presStyleCnt="8"/>
      <dgm:spPr/>
      <dgm:t>
        <a:bodyPr/>
        <a:lstStyle/>
        <a:p>
          <a:endParaRPr lang="en-US"/>
        </a:p>
      </dgm:t>
    </dgm:pt>
    <dgm:pt modelId="{0A3D3609-1215-4A49-8E46-E7C4FE7A9BF3}" type="pres">
      <dgm:prSet presAssocID="{9966F5EA-5B6A-1847-B20E-42232EE51157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FBDC935-A5D5-044A-8E08-163088B845BE}" type="pres">
      <dgm:prSet presAssocID="{9966F5EA-5B6A-1847-B20E-42232EE51157}" presName="dummy" presStyleCnt="0"/>
      <dgm:spPr/>
    </dgm:pt>
    <dgm:pt modelId="{6912D3B5-DFFF-474B-8A3F-128B7524B595}" type="pres">
      <dgm:prSet presAssocID="{409CB39D-E802-3442-BC45-50A2FAB5D553}" presName="sibTrans" presStyleLbl="sibTrans2D1" presStyleIdx="5" presStyleCnt="8"/>
      <dgm:spPr/>
      <dgm:t>
        <a:bodyPr/>
        <a:lstStyle/>
        <a:p>
          <a:endParaRPr lang="en-US"/>
        </a:p>
      </dgm:t>
    </dgm:pt>
    <dgm:pt modelId="{37A9EF5F-21FC-EF44-BCA0-6BC0D65ECD3D}" type="pres">
      <dgm:prSet presAssocID="{7F880EAE-5CF9-D640-8D6D-02E083AB20DB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315DFF6-41D0-D544-B2B7-AD618742AF9E}" type="pres">
      <dgm:prSet presAssocID="{7F880EAE-5CF9-D640-8D6D-02E083AB20DB}" presName="dummy" presStyleCnt="0"/>
      <dgm:spPr/>
    </dgm:pt>
    <dgm:pt modelId="{18CC9E2E-9553-F344-A1E6-EF91EE33BC0A}" type="pres">
      <dgm:prSet presAssocID="{40A6C68A-CD96-424A-BCD7-24AD9A5C8CF3}" presName="sibTrans" presStyleLbl="sibTrans2D1" presStyleIdx="6" presStyleCnt="8"/>
      <dgm:spPr/>
      <dgm:t>
        <a:bodyPr/>
        <a:lstStyle/>
        <a:p>
          <a:endParaRPr lang="en-US"/>
        </a:p>
      </dgm:t>
    </dgm:pt>
    <dgm:pt modelId="{6EE62A04-C53A-4147-869A-0BDDDFF851B9}" type="pres">
      <dgm:prSet presAssocID="{DB343647-EFB7-8C45-A93F-0DE0AD3E225F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2C3A324-0E52-E947-AE13-D3EEC9313039}" type="pres">
      <dgm:prSet presAssocID="{DB343647-EFB7-8C45-A93F-0DE0AD3E225F}" presName="dummy" presStyleCnt="0"/>
      <dgm:spPr/>
    </dgm:pt>
    <dgm:pt modelId="{8075448D-6A6F-B649-828D-740189CDF047}" type="pres">
      <dgm:prSet presAssocID="{76104FE2-A9F2-5648-B9C1-73587A03D815}" presName="sibTrans" presStyleLbl="sibTrans2D1" presStyleIdx="7" presStyleCnt="8"/>
      <dgm:spPr/>
      <dgm:t>
        <a:bodyPr/>
        <a:lstStyle/>
        <a:p>
          <a:endParaRPr lang="en-US"/>
        </a:p>
      </dgm:t>
    </dgm:pt>
  </dgm:ptLst>
  <dgm:cxnLst>
    <dgm:cxn modelId="{1D81C762-CFD7-B441-892E-55E050A17816}" type="presOf" srcId="{409CB39D-E802-3442-BC45-50A2FAB5D553}" destId="{6912D3B5-DFFF-474B-8A3F-128B7524B595}" srcOrd="0" destOrd="0" presId="urn:microsoft.com/office/officeart/2005/8/layout/radial6"/>
    <dgm:cxn modelId="{FA0EC11A-76C5-D443-9903-9ACC82C410AA}" type="presOf" srcId="{40A6C68A-CD96-424A-BCD7-24AD9A5C8CF3}" destId="{18CC9E2E-9553-F344-A1E6-EF91EE33BC0A}" srcOrd="0" destOrd="0" presId="urn:microsoft.com/office/officeart/2005/8/layout/radial6"/>
    <dgm:cxn modelId="{C7578CDA-A7DF-FF43-BF88-226BB3FBA3E4}" srcId="{FBA6A856-E4D8-704F-9982-20A1B6D146F0}" destId="{54F6CB57-F166-BA49-8435-BE5526BD87D0}" srcOrd="3" destOrd="0" parTransId="{3D883A4A-4364-5947-9E75-C260F6EF05C2}" sibTransId="{49FE431B-7662-C547-B85F-C1454B3C6635}"/>
    <dgm:cxn modelId="{4EB6C5AC-135D-554A-9298-36297B12B160}" type="presOf" srcId="{9966F5EA-5B6A-1847-B20E-42232EE51157}" destId="{0A3D3609-1215-4A49-8E46-E7C4FE7A9BF3}" srcOrd="0" destOrd="0" presId="urn:microsoft.com/office/officeart/2005/8/layout/radial6"/>
    <dgm:cxn modelId="{85C0A685-F3D0-1745-BCEF-861784914277}" type="presOf" srcId="{D2623B76-F3C4-204B-AE14-55987B1269E3}" destId="{4CA069BB-1E43-0E43-B108-9B2599C88824}" srcOrd="0" destOrd="0" presId="urn:microsoft.com/office/officeart/2005/8/layout/radial6"/>
    <dgm:cxn modelId="{5B615E3B-5E5A-AA48-907D-69E2EB7C9FC5}" type="presOf" srcId="{F947816B-2D4C-0444-8814-59EF553E161A}" destId="{FE92009D-E7C1-0846-A99F-2622B537F71A}" srcOrd="0" destOrd="0" presId="urn:microsoft.com/office/officeart/2005/8/layout/radial6"/>
    <dgm:cxn modelId="{4F434E7F-28FF-C241-91DC-738FB84CB16A}" type="presOf" srcId="{76104FE2-A9F2-5648-B9C1-73587A03D815}" destId="{8075448D-6A6F-B649-828D-740189CDF047}" srcOrd="0" destOrd="0" presId="urn:microsoft.com/office/officeart/2005/8/layout/radial6"/>
    <dgm:cxn modelId="{E27C4DD2-364D-794B-A861-6192367EDE72}" type="presOf" srcId="{27EBF748-2362-7746-A9D4-019C49A51940}" destId="{B15BE1E8-3AA7-9343-BB77-AF8F89C60BE7}" srcOrd="0" destOrd="0" presId="urn:microsoft.com/office/officeart/2005/8/layout/radial6"/>
    <dgm:cxn modelId="{C7850E3A-30D7-CD41-9F65-B394E0C40497}" srcId="{FBA6A856-E4D8-704F-9982-20A1B6D146F0}" destId="{9966F5EA-5B6A-1847-B20E-42232EE51157}" srcOrd="5" destOrd="0" parTransId="{E55CA47D-14ED-124F-B9C8-6F2E8D7B9C71}" sibTransId="{409CB39D-E802-3442-BC45-50A2FAB5D553}"/>
    <dgm:cxn modelId="{F7101AA4-DF64-2140-BD77-AB9038DADFF4}" type="presOf" srcId="{FBA6A856-E4D8-704F-9982-20A1B6D146F0}" destId="{EB0928C0-FDCB-5F4E-A10D-8C5D2F20986A}" srcOrd="0" destOrd="0" presId="urn:microsoft.com/office/officeart/2005/8/layout/radial6"/>
    <dgm:cxn modelId="{AEB00F85-4744-D548-B072-0A20E5455EF5}" type="presOf" srcId="{AB528762-C5AA-FA41-BFF2-3DF16058D86A}" destId="{B0251641-B332-194E-A7F8-FB6B8C60FEFA}" srcOrd="0" destOrd="0" presId="urn:microsoft.com/office/officeart/2005/8/layout/radial6"/>
    <dgm:cxn modelId="{732DADCF-E2D2-6A4A-A200-5B0206A36E5F}" type="presOf" srcId="{C821E516-ADA8-644C-9666-6FF23CBCC827}" destId="{294CF9F7-68A2-BA4C-9730-68C2B4025FD2}" srcOrd="0" destOrd="0" presId="urn:microsoft.com/office/officeart/2005/8/layout/radial6"/>
    <dgm:cxn modelId="{2CC70F97-DEA1-1840-B2FA-A76E07C817BA}" type="presOf" srcId="{49FE431B-7662-C547-B85F-C1454B3C6635}" destId="{96238238-F6E9-E643-8882-D73C215EB1ED}" srcOrd="0" destOrd="0" presId="urn:microsoft.com/office/officeart/2005/8/layout/radial6"/>
    <dgm:cxn modelId="{F9860F22-BF3C-2246-BEEB-70034963FB69}" srcId="{FBA6A856-E4D8-704F-9982-20A1B6D146F0}" destId="{7F880EAE-5CF9-D640-8D6D-02E083AB20DB}" srcOrd="6" destOrd="0" parTransId="{CA1D7A6C-977A-944C-A732-A8B9E3B946CE}" sibTransId="{40A6C68A-CD96-424A-BCD7-24AD9A5C8CF3}"/>
    <dgm:cxn modelId="{BAE0E68B-4FB9-2847-93F9-299ABD53C4A6}" type="presOf" srcId="{7F880EAE-5CF9-D640-8D6D-02E083AB20DB}" destId="{37A9EF5F-21FC-EF44-BCA0-6BC0D65ECD3D}" srcOrd="0" destOrd="0" presId="urn:microsoft.com/office/officeart/2005/8/layout/radial6"/>
    <dgm:cxn modelId="{BE7A171D-9AE2-6142-A589-096837888B5C}" type="presOf" srcId="{A5EA64DE-9E84-B040-8774-2A6F33BF692D}" destId="{E41C84A4-47F1-CB46-BD81-7284E51A3D37}" srcOrd="0" destOrd="0" presId="urn:microsoft.com/office/officeart/2005/8/layout/radial6"/>
    <dgm:cxn modelId="{024CF451-3522-A645-A2A5-CC338E432AFC}" srcId="{FBA6A856-E4D8-704F-9982-20A1B6D146F0}" destId="{DB343647-EFB7-8C45-A93F-0DE0AD3E225F}" srcOrd="7" destOrd="0" parTransId="{E637119A-CBB3-4349-8807-6A9790184D22}" sibTransId="{76104FE2-A9F2-5648-B9C1-73587A03D815}"/>
    <dgm:cxn modelId="{3CEC4662-3802-D640-9652-9936835EAF7C}" type="presOf" srcId="{54F6CB57-F166-BA49-8435-BE5526BD87D0}" destId="{C10B35AB-CD60-B749-AFCC-02E3ADD9D45C}" srcOrd="0" destOrd="0" presId="urn:microsoft.com/office/officeart/2005/8/layout/radial6"/>
    <dgm:cxn modelId="{F3F8D88C-80D5-4D4E-BFE5-1658F1A0B154}" type="presOf" srcId="{82DFE7ED-F2E7-4246-86AB-B8EE41229B02}" destId="{5B991679-498E-9A48-836D-B0EE8783BAAC}" srcOrd="0" destOrd="0" presId="urn:microsoft.com/office/officeart/2005/8/layout/radial6"/>
    <dgm:cxn modelId="{8A1ABAA4-1F7D-C140-832F-6479A3F3917C}" type="presOf" srcId="{E2AFE42C-5EA0-D348-B616-905C4E4A29BF}" destId="{FF731602-F03A-1648-A985-C8C87BF3D1BB}" srcOrd="0" destOrd="0" presId="urn:microsoft.com/office/officeart/2005/8/layout/radial6"/>
    <dgm:cxn modelId="{BA4E7D3D-3B3A-624F-BB92-8F76A5123444}" srcId="{82DFE7ED-F2E7-4246-86AB-B8EE41229B02}" destId="{FBA6A856-E4D8-704F-9982-20A1B6D146F0}" srcOrd="0" destOrd="0" parTransId="{57078D56-C28B-AB4A-81A5-B7B95BE46CD3}" sibTransId="{281AEE51-ED05-6144-86D4-B13B4700CE32}"/>
    <dgm:cxn modelId="{960704B7-A979-054C-9190-E7F1EACCB356}" srcId="{FBA6A856-E4D8-704F-9982-20A1B6D146F0}" destId="{C821E516-ADA8-644C-9666-6FF23CBCC827}" srcOrd="4" destOrd="0" parTransId="{5B97DF6F-B2F9-0F46-B330-90193ED572EE}" sibTransId="{D2623B76-F3C4-204B-AE14-55987B1269E3}"/>
    <dgm:cxn modelId="{3E9A9CE5-3B54-FF42-BE32-3F6134915C30}" type="presOf" srcId="{BE14720A-692D-8246-9626-61ABE31AE514}" destId="{F5CFFB40-EE19-564D-95B2-0FF0CC018EDD}" srcOrd="0" destOrd="0" presId="urn:microsoft.com/office/officeart/2005/8/layout/radial6"/>
    <dgm:cxn modelId="{D34C662A-7AF7-E54E-8918-81FF0CD5D155}" srcId="{FBA6A856-E4D8-704F-9982-20A1B6D146F0}" destId="{AB528762-C5AA-FA41-BFF2-3DF16058D86A}" srcOrd="0" destOrd="0" parTransId="{896FF4D6-DD59-1F4E-9633-DDBE5BF27DC0}" sibTransId="{F947816B-2D4C-0444-8814-59EF553E161A}"/>
    <dgm:cxn modelId="{C1022FC3-66CA-CE40-8D67-90F1D4AF6778}" type="presOf" srcId="{DB343647-EFB7-8C45-A93F-0DE0AD3E225F}" destId="{6EE62A04-C53A-4147-869A-0BDDDFF851B9}" srcOrd="0" destOrd="0" presId="urn:microsoft.com/office/officeart/2005/8/layout/radial6"/>
    <dgm:cxn modelId="{1D1970AA-E158-9F43-A488-B0485009A9CF}" srcId="{FBA6A856-E4D8-704F-9982-20A1B6D146F0}" destId="{E2AFE42C-5EA0-D348-B616-905C4E4A29BF}" srcOrd="2" destOrd="0" parTransId="{24528097-7D32-D743-82F9-5B2C3F3BA0FC}" sibTransId="{27EBF748-2362-7746-A9D4-019C49A51940}"/>
    <dgm:cxn modelId="{AB317D24-A57E-F74C-8913-AE2BB18E5D01}" srcId="{FBA6A856-E4D8-704F-9982-20A1B6D146F0}" destId="{A5EA64DE-9E84-B040-8774-2A6F33BF692D}" srcOrd="1" destOrd="0" parTransId="{8521E434-7284-7447-825A-F26590919365}" sibTransId="{BE14720A-692D-8246-9626-61ABE31AE514}"/>
    <dgm:cxn modelId="{AF26CE67-5FDA-F644-9DE7-A22C5653B8B3}" type="presParOf" srcId="{5B991679-498E-9A48-836D-B0EE8783BAAC}" destId="{EB0928C0-FDCB-5F4E-A10D-8C5D2F20986A}" srcOrd="0" destOrd="0" presId="urn:microsoft.com/office/officeart/2005/8/layout/radial6"/>
    <dgm:cxn modelId="{2DC9E042-CF72-9241-A912-A094487258AF}" type="presParOf" srcId="{5B991679-498E-9A48-836D-B0EE8783BAAC}" destId="{B0251641-B332-194E-A7F8-FB6B8C60FEFA}" srcOrd="1" destOrd="0" presId="urn:microsoft.com/office/officeart/2005/8/layout/radial6"/>
    <dgm:cxn modelId="{61D0970B-12F6-4143-A2BE-CF88B454A5E2}" type="presParOf" srcId="{5B991679-498E-9A48-836D-B0EE8783BAAC}" destId="{6C30E8C8-B763-6541-A130-44B772A459E7}" srcOrd="2" destOrd="0" presId="urn:microsoft.com/office/officeart/2005/8/layout/radial6"/>
    <dgm:cxn modelId="{A79FCF29-922F-FD49-94C8-B2AB801998F9}" type="presParOf" srcId="{5B991679-498E-9A48-836D-B0EE8783BAAC}" destId="{FE92009D-E7C1-0846-A99F-2622B537F71A}" srcOrd="3" destOrd="0" presId="urn:microsoft.com/office/officeart/2005/8/layout/radial6"/>
    <dgm:cxn modelId="{1BA0BFFF-7D2C-D24E-B747-C81657299714}" type="presParOf" srcId="{5B991679-498E-9A48-836D-B0EE8783BAAC}" destId="{E41C84A4-47F1-CB46-BD81-7284E51A3D37}" srcOrd="4" destOrd="0" presId="urn:microsoft.com/office/officeart/2005/8/layout/radial6"/>
    <dgm:cxn modelId="{27945B09-0279-F440-AFCD-A55700AD9400}" type="presParOf" srcId="{5B991679-498E-9A48-836D-B0EE8783BAAC}" destId="{76D30E50-195B-9B43-80A5-35CA1D640D72}" srcOrd="5" destOrd="0" presId="urn:microsoft.com/office/officeart/2005/8/layout/radial6"/>
    <dgm:cxn modelId="{477857B0-E701-0643-9B3B-5E9F586FBB45}" type="presParOf" srcId="{5B991679-498E-9A48-836D-B0EE8783BAAC}" destId="{F5CFFB40-EE19-564D-95B2-0FF0CC018EDD}" srcOrd="6" destOrd="0" presId="urn:microsoft.com/office/officeart/2005/8/layout/radial6"/>
    <dgm:cxn modelId="{F73224C9-E743-DA49-965B-362052801010}" type="presParOf" srcId="{5B991679-498E-9A48-836D-B0EE8783BAAC}" destId="{FF731602-F03A-1648-A985-C8C87BF3D1BB}" srcOrd="7" destOrd="0" presId="urn:microsoft.com/office/officeart/2005/8/layout/radial6"/>
    <dgm:cxn modelId="{D5230A15-AE55-4242-96E1-3D0EDCBD3E33}" type="presParOf" srcId="{5B991679-498E-9A48-836D-B0EE8783BAAC}" destId="{86E32A4B-7EDF-BA46-9BC4-16E41F0D7542}" srcOrd="8" destOrd="0" presId="urn:microsoft.com/office/officeart/2005/8/layout/radial6"/>
    <dgm:cxn modelId="{68765617-5051-4A44-9A5F-F259B844C29B}" type="presParOf" srcId="{5B991679-498E-9A48-836D-B0EE8783BAAC}" destId="{B15BE1E8-3AA7-9343-BB77-AF8F89C60BE7}" srcOrd="9" destOrd="0" presId="urn:microsoft.com/office/officeart/2005/8/layout/radial6"/>
    <dgm:cxn modelId="{580F6E28-6C9F-EC4A-BB11-BF4DD6407893}" type="presParOf" srcId="{5B991679-498E-9A48-836D-B0EE8783BAAC}" destId="{C10B35AB-CD60-B749-AFCC-02E3ADD9D45C}" srcOrd="10" destOrd="0" presId="urn:microsoft.com/office/officeart/2005/8/layout/radial6"/>
    <dgm:cxn modelId="{6632CBB5-DEB3-5444-8E2B-044E8890014C}" type="presParOf" srcId="{5B991679-498E-9A48-836D-B0EE8783BAAC}" destId="{20DA052C-5A5A-F94E-92CB-DAEDF1500DB0}" srcOrd="11" destOrd="0" presId="urn:microsoft.com/office/officeart/2005/8/layout/radial6"/>
    <dgm:cxn modelId="{BE022FEE-302F-D540-8E82-2863F015C85D}" type="presParOf" srcId="{5B991679-498E-9A48-836D-B0EE8783BAAC}" destId="{96238238-F6E9-E643-8882-D73C215EB1ED}" srcOrd="12" destOrd="0" presId="urn:microsoft.com/office/officeart/2005/8/layout/radial6"/>
    <dgm:cxn modelId="{8577FCB7-2459-F64B-B56F-650B363821A4}" type="presParOf" srcId="{5B991679-498E-9A48-836D-B0EE8783BAAC}" destId="{294CF9F7-68A2-BA4C-9730-68C2B4025FD2}" srcOrd="13" destOrd="0" presId="urn:microsoft.com/office/officeart/2005/8/layout/radial6"/>
    <dgm:cxn modelId="{F014F567-4631-EF48-8663-DBB92E00A901}" type="presParOf" srcId="{5B991679-498E-9A48-836D-B0EE8783BAAC}" destId="{D6C02FC8-886B-AE4C-A211-7E4FC7D78EB5}" srcOrd="14" destOrd="0" presId="urn:microsoft.com/office/officeart/2005/8/layout/radial6"/>
    <dgm:cxn modelId="{89838452-8B68-4C4E-976B-21F0BB239729}" type="presParOf" srcId="{5B991679-498E-9A48-836D-B0EE8783BAAC}" destId="{4CA069BB-1E43-0E43-B108-9B2599C88824}" srcOrd="15" destOrd="0" presId="urn:microsoft.com/office/officeart/2005/8/layout/radial6"/>
    <dgm:cxn modelId="{4B103B6D-29B9-8E45-8833-FE252D3DF49C}" type="presParOf" srcId="{5B991679-498E-9A48-836D-B0EE8783BAAC}" destId="{0A3D3609-1215-4A49-8E46-E7C4FE7A9BF3}" srcOrd="16" destOrd="0" presId="urn:microsoft.com/office/officeart/2005/8/layout/radial6"/>
    <dgm:cxn modelId="{42ECF27B-3603-9649-BDA6-45B1F1BACAFC}" type="presParOf" srcId="{5B991679-498E-9A48-836D-B0EE8783BAAC}" destId="{5FBDC935-A5D5-044A-8E08-163088B845BE}" srcOrd="17" destOrd="0" presId="urn:microsoft.com/office/officeart/2005/8/layout/radial6"/>
    <dgm:cxn modelId="{14722C25-4A4E-CA4D-90D5-7B528B3FEDF0}" type="presParOf" srcId="{5B991679-498E-9A48-836D-B0EE8783BAAC}" destId="{6912D3B5-DFFF-474B-8A3F-128B7524B595}" srcOrd="18" destOrd="0" presId="urn:microsoft.com/office/officeart/2005/8/layout/radial6"/>
    <dgm:cxn modelId="{94676E0B-39E0-C345-86FA-5966CECC3D97}" type="presParOf" srcId="{5B991679-498E-9A48-836D-B0EE8783BAAC}" destId="{37A9EF5F-21FC-EF44-BCA0-6BC0D65ECD3D}" srcOrd="19" destOrd="0" presId="urn:microsoft.com/office/officeart/2005/8/layout/radial6"/>
    <dgm:cxn modelId="{DF55F474-0E13-8A48-AD60-0ED2EFE22C1F}" type="presParOf" srcId="{5B991679-498E-9A48-836D-B0EE8783BAAC}" destId="{5315DFF6-41D0-D544-B2B7-AD618742AF9E}" srcOrd="20" destOrd="0" presId="urn:microsoft.com/office/officeart/2005/8/layout/radial6"/>
    <dgm:cxn modelId="{1E0C60FD-423D-2147-9AA3-E7F597CC46D5}" type="presParOf" srcId="{5B991679-498E-9A48-836D-B0EE8783BAAC}" destId="{18CC9E2E-9553-F344-A1E6-EF91EE33BC0A}" srcOrd="21" destOrd="0" presId="urn:microsoft.com/office/officeart/2005/8/layout/radial6"/>
    <dgm:cxn modelId="{6ADA1E68-F883-F24E-8257-12762F7D5CFD}" type="presParOf" srcId="{5B991679-498E-9A48-836D-B0EE8783BAAC}" destId="{6EE62A04-C53A-4147-869A-0BDDDFF851B9}" srcOrd="22" destOrd="0" presId="urn:microsoft.com/office/officeart/2005/8/layout/radial6"/>
    <dgm:cxn modelId="{036A6F0D-9D3F-CB4E-8143-0471CA6DF6A6}" type="presParOf" srcId="{5B991679-498E-9A48-836D-B0EE8783BAAC}" destId="{52C3A324-0E52-E947-AE13-D3EEC9313039}" srcOrd="23" destOrd="0" presId="urn:microsoft.com/office/officeart/2005/8/layout/radial6"/>
    <dgm:cxn modelId="{9878AE03-07E3-B645-913D-B5C3C0A40736}" type="presParOf" srcId="{5B991679-498E-9A48-836D-B0EE8783BAAC}" destId="{8075448D-6A6F-B649-828D-740189CDF047}" srcOrd="24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203E83-06D0-D34C-978C-9B952CD9D360}">
      <dsp:nvSpPr>
        <dsp:cNvPr id="0" name=""/>
        <dsp:cNvSpPr/>
      </dsp:nvSpPr>
      <dsp:spPr>
        <a:xfrm>
          <a:off x="4496286" y="108139"/>
          <a:ext cx="1725620" cy="17256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err="1" smtClean="0"/>
            <a:t>Asesu</a:t>
          </a:r>
          <a:endParaRPr lang="en-US" sz="2800" kern="1200" dirty="0"/>
        </a:p>
      </dsp:txBody>
      <dsp:txXfrm>
        <a:off x="4496286" y="108139"/>
        <a:ext cx="1725620" cy="1725620"/>
      </dsp:txXfrm>
    </dsp:sp>
    <dsp:sp modelId="{D80F3777-AC06-3E46-8211-127A01592205}">
      <dsp:nvSpPr>
        <dsp:cNvPr id="0" name=""/>
        <dsp:cNvSpPr/>
      </dsp:nvSpPr>
      <dsp:spPr>
        <a:xfrm>
          <a:off x="1453032" y="-1218"/>
          <a:ext cx="4878231" cy="4878231"/>
        </a:xfrm>
        <a:prstGeom prst="circularArrow">
          <a:avLst>
            <a:gd name="adj1" fmla="val 6898"/>
            <a:gd name="adj2" fmla="val 465022"/>
            <a:gd name="adj3" fmla="val 550803"/>
            <a:gd name="adj4" fmla="val 20584175"/>
            <a:gd name="adj5" fmla="val 8048"/>
          </a:avLst>
        </a:prstGeom>
        <a:solidFill>
          <a:schemeClr val="accent4">
            <a:lumMod val="75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2B8AF39-7A48-FC4A-8F90-A7EED29951D9}">
      <dsp:nvSpPr>
        <dsp:cNvPr id="0" name=""/>
        <dsp:cNvSpPr/>
      </dsp:nvSpPr>
      <dsp:spPr>
        <a:xfrm>
          <a:off x="4496286" y="3042035"/>
          <a:ext cx="1725620" cy="17256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err="1" smtClean="0"/>
            <a:t>Gwerthuso</a:t>
          </a:r>
          <a:endParaRPr lang="en-US" sz="2800" kern="1200" dirty="0"/>
        </a:p>
      </dsp:txBody>
      <dsp:txXfrm>
        <a:off x="4496286" y="3042035"/>
        <a:ext cx="1725620" cy="1725620"/>
      </dsp:txXfrm>
    </dsp:sp>
    <dsp:sp modelId="{A96B752F-2532-EF43-B500-79C937F245A9}">
      <dsp:nvSpPr>
        <dsp:cNvPr id="0" name=""/>
        <dsp:cNvSpPr/>
      </dsp:nvSpPr>
      <dsp:spPr>
        <a:xfrm>
          <a:off x="1453032" y="-1218"/>
          <a:ext cx="4878231" cy="4878231"/>
        </a:xfrm>
        <a:prstGeom prst="circularArrow">
          <a:avLst>
            <a:gd name="adj1" fmla="val 6898"/>
            <a:gd name="adj2" fmla="val 465022"/>
            <a:gd name="adj3" fmla="val 5950803"/>
            <a:gd name="adj4" fmla="val 4384175"/>
            <a:gd name="adj5" fmla="val 8048"/>
          </a:avLst>
        </a:prstGeom>
        <a:solidFill>
          <a:schemeClr val="accent4">
            <a:lumMod val="75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1813503-CA18-5644-A11F-892BD663C50D}">
      <dsp:nvSpPr>
        <dsp:cNvPr id="0" name=""/>
        <dsp:cNvSpPr/>
      </dsp:nvSpPr>
      <dsp:spPr>
        <a:xfrm>
          <a:off x="1562389" y="3042035"/>
          <a:ext cx="1725620" cy="17256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err="1" smtClean="0"/>
            <a:t>Cynllunio</a:t>
          </a:r>
          <a:endParaRPr lang="en-US" sz="2800" kern="1200" dirty="0"/>
        </a:p>
      </dsp:txBody>
      <dsp:txXfrm>
        <a:off x="1562389" y="3042035"/>
        <a:ext cx="1725620" cy="1725620"/>
      </dsp:txXfrm>
    </dsp:sp>
    <dsp:sp modelId="{4D7DC858-7A1F-7D4B-B321-696AEFF018F7}">
      <dsp:nvSpPr>
        <dsp:cNvPr id="0" name=""/>
        <dsp:cNvSpPr/>
      </dsp:nvSpPr>
      <dsp:spPr>
        <a:xfrm>
          <a:off x="1453032" y="-1218"/>
          <a:ext cx="4878231" cy="4878231"/>
        </a:xfrm>
        <a:prstGeom prst="circularArrow">
          <a:avLst>
            <a:gd name="adj1" fmla="val 6898"/>
            <a:gd name="adj2" fmla="val 465022"/>
            <a:gd name="adj3" fmla="val 11350803"/>
            <a:gd name="adj4" fmla="val 9784175"/>
            <a:gd name="adj5" fmla="val 8048"/>
          </a:avLst>
        </a:prstGeom>
        <a:solidFill>
          <a:schemeClr val="accent4">
            <a:lumMod val="75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57B3220-2592-6544-B086-6AF5CB199ED8}">
      <dsp:nvSpPr>
        <dsp:cNvPr id="0" name=""/>
        <dsp:cNvSpPr/>
      </dsp:nvSpPr>
      <dsp:spPr>
        <a:xfrm>
          <a:off x="1562389" y="108139"/>
          <a:ext cx="1725620" cy="17256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err="1" smtClean="0"/>
            <a:t>Dysgu</a:t>
          </a:r>
          <a:endParaRPr lang="en-US" sz="2800" kern="1200" dirty="0"/>
        </a:p>
      </dsp:txBody>
      <dsp:txXfrm>
        <a:off x="1562389" y="108139"/>
        <a:ext cx="1725620" cy="1725620"/>
      </dsp:txXfrm>
    </dsp:sp>
    <dsp:sp modelId="{85145A64-9498-A444-B42D-6E741CEBBDFE}">
      <dsp:nvSpPr>
        <dsp:cNvPr id="0" name=""/>
        <dsp:cNvSpPr/>
      </dsp:nvSpPr>
      <dsp:spPr>
        <a:xfrm>
          <a:off x="1453032" y="-1218"/>
          <a:ext cx="4878231" cy="4878231"/>
        </a:xfrm>
        <a:prstGeom prst="circularArrow">
          <a:avLst>
            <a:gd name="adj1" fmla="val 6898"/>
            <a:gd name="adj2" fmla="val 465022"/>
            <a:gd name="adj3" fmla="val 16750803"/>
            <a:gd name="adj4" fmla="val 15184175"/>
            <a:gd name="adj5" fmla="val 8048"/>
          </a:avLst>
        </a:prstGeom>
        <a:solidFill>
          <a:schemeClr val="accent4">
            <a:lumMod val="75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75448D-6A6F-B649-828D-740189CDF047}">
      <dsp:nvSpPr>
        <dsp:cNvPr id="0" name=""/>
        <dsp:cNvSpPr/>
      </dsp:nvSpPr>
      <dsp:spPr>
        <a:xfrm>
          <a:off x="1712589" y="564829"/>
          <a:ext cx="5097236" cy="5097236"/>
        </a:xfrm>
        <a:prstGeom prst="blockArc">
          <a:avLst>
            <a:gd name="adj1" fmla="val 13500000"/>
            <a:gd name="adj2" fmla="val 16200000"/>
            <a:gd name="adj3" fmla="val 34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  <a:gs pos="6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60000"/>
                <a:alpha val="100000"/>
                <a:satMod val="100000"/>
                <a:lumMod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2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8CC9E2E-9553-F344-A1E6-EF91EE33BC0A}">
      <dsp:nvSpPr>
        <dsp:cNvPr id="0" name=""/>
        <dsp:cNvSpPr/>
      </dsp:nvSpPr>
      <dsp:spPr>
        <a:xfrm>
          <a:off x="1712589" y="564829"/>
          <a:ext cx="5097236" cy="5097236"/>
        </a:xfrm>
        <a:prstGeom prst="blockArc">
          <a:avLst>
            <a:gd name="adj1" fmla="val 10800000"/>
            <a:gd name="adj2" fmla="val 13500000"/>
            <a:gd name="adj3" fmla="val 34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  <a:gs pos="6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60000"/>
                <a:alpha val="100000"/>
                <a:satMod val="100000"/>
                <a:lumMod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2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912D3B5-DFFF-474B-8A3F-128B7524B595}">
      <dsp:nvSpPr>
        <dsp:cNvPr id="0" name=""/>
        <dsp:cNvSpPr/>
      </dsp:nvSpPr>
      <dsp:spPr>
        <a:xfrm>
          <a:off x="1712589" y="564829"/>
          <a:ext cx="5097236" cy="5097236"/>
        </a:xfrm>
        <a:prstGeom prst="blockArc">
          <a:avLst>
            <a:gd name="adj1" fmla="val 8100000"/>
            <a:gd name="adj2" fmla="val 10800000"/>
            <a:gd name="adj3" fmla="val 34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  <a:gs pos="6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60000"/>
                <a:alpha val="100000"/>
                <a:satMod val="100000"/>
                <a:lumMod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2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CA069BB-1E43-0E43-B108-9B2599C88824}">
      <dsp:nvSpPr>
        <dsp:cNvPr id="0" name=""/>
        <dsp:cNvSpPr/>
      </dsp:nvSpPr>
      <dsp:spPr>
        <a:xfrm>
          <a:off x="1712589" y="564829"/>
          <a:ext cx="5097236" cy="5097236"/>
        </a:xfrm>
        <a:prstGeom prst="blockArc">
          <a:avLst>
            <a:gd name="adj1" fmla="val 5400000"/>
            <a:gd name="adj2" fmla="val 8100000"/>
            <a:gd name="adj3" fmla="val 34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  <a:gs pos="6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60000"/>
                <a:alpha val="100000"/>
                <a:satMod val="100000"/>
                <a:lumMod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2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6238238-F6E9-E643-8882-D73C215EB1ED}">
      <dsp:nvSpPr>
        <dsp:cNvPr id="0" name=""/>
        <dsp:cNvSpPr/>
      </dsp:nvSpPr>
      <dsp:spPr>
        <a:xfrm>
          <a:off x="1712589" y="564829"/>
          <a:ext cx="5097236" cy="5097236"/>
        </a:xfrm>
        <a:prstGeom prst="blockArc">
          <a:avLst>
            <a:gd name="adj1" fmla="val 2700000"/>
            <a:gd name="adj2" fmla="val 5400000"/>
            <a:gd name="adj3" fmla="val 34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  <a:gs pos="6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60000"/>
                <a:alpha val="100000"/>
                <a:satMod val="100000"/>
                <a:lumMod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2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15BE1E8-3AA7-9343-BB77-AF8F89C60BE7}">
      <dsp:nvSpPr>
        <dsp:cNvPr id="0" name=""/>
        <dsp:cNvSpPr/>
      </dsp:nvSpPr>
      <dsp:spPr>
        <a:xfrm>
          <a:off x="1712589" y="564829"/>
          <a:ext cx="5097236" cy="5097236"/>
        </a:xfrm>
        <a:prstGeom prst="blockArc">
          <a:avLst>
            <a:gd name="adj1" fmla="val 0"/>
            <a:gd name="adj2" fmla="val 2700000"/>
            <a:gd name="adj3" fmla="val 34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  <a:gs pos="6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60000"/>
                <a:alpha val="100000"/>
                <a:satMod val="100000"/>
                <a:lumMod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2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5CFFB40-EE19-564D-95B2-0FF0CC018EDD}">
      <dsp:nvSpPr>
        <dsp:cNvPr id="0" name=""/>
        <dsp:cNvSpPr/>
      </dsp:nvSpPr>
      <dsp:spPr>
        <a:xfrm>
          <a:off x="1712589" y="564829"/>
          <a:ext cx="5097236" cy="5097236"/>
        </a:xfrm>
        <a:prstGeom prst="blockArc">
          <a:avLst>
            <a:gd name="adj1" fmla="val 18900000"/>
            <a:gd name="adj2" fmla="val 0"/>
            <a:gd name="adj3" fmla="val 34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  <a:gs pos="6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60000"/>
                <a:alpha val="100000"/>
                <a:satMod val="100000"/>
                <a:lumMod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2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E92009D-E7C1-0846-A99F-2622B537F71A}">
      <dsp:nvSpPr>
        <dsp:cNvPr id="0" name=""/>
        <dsp:cNvSpPr/>
      </dsp:nvSpPr>
      <dsp:spPr>
        <a:xfrm>
          <a:off x="1712589" y="564829"/>
          <a:ext cx="5097236" cy="5097236"/>
        </a:xfrm>
        <a:prstGeom prst="blockArc">
          <a:avLst>
            <a:gd name="adj1" fmla="val 16200000"/>
            <a:gd name="adj2" fmla="val 18900000"/>
            <a:gd name="adj3" fmla="val 34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  <a:gs pos="6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60000"/>
                <a:alpha val="100000"/>
                <a:satMod val="100000"/>
                <a:lumMod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2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B0928C0-FDCB-5F4E-A10D-8C5D2F20986A}">
      <dsp:nvSpPr>
        <dsp:cNvPr id="0" name=""/>
        <dsp:cNvSpPr/>
      </dsp:nvSpPr>
      <dsp:spPr>
        <a:xfrm>
          <a:off x="3393569" y="2245809"/>
          <a:ext cx="1735276" cy="1735276"/>
        </a:xfrm>
        <a:prstGeom prst="ellipse">
          <a:avLst/>
        </a:prstGeom>
        <a:solidFill>
          <a:schemeClr val="accent5">
            <a:lumMod val="60000"/>
            <a:lumOff val="40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err="1" smtClean="0">
              <a:solidFill>
                <a:schemeClr val="tx1"/>
              </a:solidFill>
            </a:rPr>
            <a:t>Cylchred</a:t>
          </a:r>
          <a:endParaRPr lang="en-US" sz="1400" kern="1200" dirty="0" smtClean="0">
            <a:solidFill>
              <a:schemeClr val="tx1"/>
            </a:solidFill>
          </a:endParaRP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err="1" smtClean="0">
              <a:solidFill>
                <a:schemeClr val="tx1"/>
              </a:solidFill>
            </a:rPr>
            <a:t>Dysgu</a:t>
          </a:r>
          <a:r>
            <a:rPr lang="en-US" sz="1400" kern="1200" dirty="0" smtClean="0">
              <a:solidFill>
                <a:schemeClr val="tx1"/>
              </a:solidFill>
            </a:rPr>
            <a:t>, </a:t>
          </a:r>
          <a:r>
            <a:rPr lang="en-US" sz="1400" kern="1200" dirty="0" err="1" smtClean="0">
              <a:solidFill>
                <a:schemeClr val="tx1"/>
              </a:solidFill>
            </a:rPr>
            <a:t>addysgu</a:t>
          </a:r>
          <a:r>
            <a:rPr lang="en-US" sz="1400" kern="1200" dirty="0" smtClean="0">
              <a:solidFill>
                <a:schemeClr val="tx1"/>
              </a:solidFill>
            </a:rPr>
            <a:t> ac </a:t>
          </a:r>
          <a:r>
            <a:rPr lang="en-US" sz="1400" kern="1200" dirty="0" err="1" smtClean="0">
              <a:solidFill>
                <a:schemeClr val="tx1"/>
              </a:solidFill>
            </a:rPr>
            <a:t>asesu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3647694" y="2499934"/>
        <a:ext cx="1227026" cy="1227026"/>
      </dsp:txXfrm>
    </dsp:sp>
    <dsp:sp modelId="{B0251641-B332-194E-A7F8-FB6B8C60FEFA}">
      <dsp:nvSpPr>
        <dsp:cNvPr id="0" name=""/>
        <dsp:cNvSpPr/>
      </dsp:nvSpPr>
      <dsp:spPr>
        <a:xfrm>
          <a:off x="3653860" y="1211"/>
          <a:ext cx="1214693" cy="1214693"/>
        </a:xfrm>
        <a:prstGeom prst="ellipse">
          <a:avLst/>
        </a:prstGeom>
        <a:solidFill>
          <a:schemeClr val="tx2">
            <a:lumMod val="60000"/>
            <a:lumOff val="40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err="1" smtClean="0">
              <a:solidFill>
                <a:schemeClr val="tx1"/>
              </a:solidFill>
            </a:rPr>
            <a:t>Cynllunio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3831748" y="179099"/>
        <a:ext cx="858917" cy="858917"/>
      </dsp:txXfrm>
    </dsp:sp>
    <dsp:sp modelId="{E41C84A4-47F1-CB46-BD81-7284E51A3D37}">
      <dsp:nvSpPr>
        <dsp:cNvPr id="0" name=""/>
        <dsp:cNvSpPr/>
      </dsp:nvSpPr>
      <dsp:spPr>
        <a:xfrm>
          <a:off x="5425084" y="734876"/>
          <a:ext cx="1214693" cy="1214693"/>
        </a:xfrm>
        <a:prstGeom prst="ellipse">
          <a:avLst/>
        </a:prstGeom>
        <a:solidFill>
          <a:schemeClr val="accent5">
            <a:lumMod val="60000"/>
            <a:lumOff val="40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err="1" smtClean="0">
              <a:solidFill>
                <a:schemeClr val="tx1"/>
              </a:solidFill>
            </a:rPr>
            <a:t>Amcanion</a:t>
          </a:r>
          <a:r>
            <a:rPr lang="en-US" sz="1400" kern="1200" dirty="0" smtClean="0">
              <a:solidFill>
                <a:schemeClr val="tx1"/>
              </a:solidFill>
            </a:rPr>
            <a:t> </a:t>
          </a:r>
          <a:r>
            <a:rPr lang="en-US" sz="1400" kern="1200" dirty="0" err="1" smtClean="0">
              <a:solidFill>
                <a:schemeClr val="tx1"/>
              </a:solidFill>
            </a:rPr>
            <a:t>dysgu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5602972" y="912764"/>
        <a:ext cx="858917" cy="858917"/>
      </dsp:txXfrm>
    </dsp:sp>
    <dsp:sp modelId="{FF731602-F03A-1648-A985-C8C87BF3D1BB}">
      <dsp:nvSpPr>
        <dsp:cNvPr id="0" name=""/>
        <dsp:cNvSpPr/>
      </dsp:nvSpPr>
      <dsp:spPr>
        <a:xfrm>
          <a:off x="6158749" y="2506100"/>
          <a:ext cx="1214693" cy="1214693"/>
        </a:xfrm>
        <a:prstGeom prst="ellipse">
          <a:avLst/>
        </a:prstGeom>
        <a:solidFill>
          <a:schemeClr val="tx2">
            <a:lumMod val="60000"/>
            <a:lumOff val="40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err="1" smtClean="0">
              <a:solidFill>
                <a:schemeClr val="tx1"/>
              </a:solidFill>
            </a:rPr>
            <a:t>Mewnbwn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6336637" y="2683988"/>
        <a:ext cx="858917" cy="858917"/>
      </dsp:txXfrm>
    </dsp:sp>
    <dsp:sp modelId="{C10B35AB-CD60-B749-AFCC-02E3ADD9D45C}">
      <dsp:nvSpPr>
        <dsp:cNvPr id="0" name=""/>
        <dsp:cNvSpPr/>
      </dsp:nvSpPr>
      <dsp:spPr>
        <a:xfrm>
          <a:off x="5425084" y="4277324"/>
          <a:ext cx="1214693" cy="1214693"/>
        </a:xfrm>
        <a:prstGeom prst="ellipse">
          <a:avLst/>
        </a:prstGeom>
        <a:solidFill>
          <a:schemeClr val="accent5">
            <a:lumMod val="60000"/>
            <a:lumOff val="40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err="1" smtClean="0">
              <a:solidFill>
                <a:schemeClr val="tx1"/>
              </a:solidFill>
            </a:rPr>
            <a:t>Meini</a:t>
          </a:r>
          <a:r>
            <a:rPr lang="en-US" sz="1400" kern="1200" dirty="0" smtClean="0">
              <a:solidFill>
                <a:schemeClr val="tx1"/>
              </a:solidFill>
            </a:rPr>
            <a:t> </a:t>
          </a:r>
          <a:r>
            <a:rPr lang="en-US" sz="1400" kern="1200" dirty="0" err="1" smtClean="0">
              <a:solidFill>
                <a:schemeClr val="tx1"/>
              </a:solidFill>
            </a:rPr>
            <a:t>prawf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5602972" y="4455212"/>
        <a:ext cx="858917" cy="858917"/>
      </dsp:txXfrm>
    </dsp:sp>
    <dsp:sp modelId="{294CF9F7-68A2-BA4C-9730-68C2B4025FD2}">
      <dsp:nvSpPr>
        <dsp:cNvPr id="0" name=""/>
        <dsp:cNvSpPr/>
      </dsp:nvSpPr>
      <dsp:spPr>
        <a:xfrm>
          <a:off x="3653860" y="5010989"/>
          <a:ext cx="1214693" cy="1214693"/>
        </a:xfrm>
        <a:prstGeom prst="ellipse">
          <a:avLst/>
        </a:prstGeom>
        <a:solidFill>
          <a:schemeClr val="tx2">
            <a:lumMod val="60000"/>
            <a:lumOff val="40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err="1" smtClean="0">
              <a:solidFill>
                <a:schemeClr val="tx1"/>
              </a:solidFill>
            </a:rPr>
            <a:t>Gweithgaredd</a:t>
          </a:r>
          <a:r>
            <a:rPr lang="en-US" sz="1400" kern="1200" dirty="0" smtClean="0">
              <a:solidFill>
                <a:schemeClr val="tx1"/>
              </a:solidFill>
            </a:rPr>
            <a:t> </a:t>
          </a:r>
          <a:r>
            <a:rPr lang="en-US" sz="1400" kern="1200" dirty="0" err="1" smtClean="0">
              <a:solidFill>
                <a:schemeClr val="tx1"/>
              </a:solidFill>
            </a:rPr>
            <a:t>dysgu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3831748" y="5188877"/>
        <a:ext cx="858917" cy="858917"/>
      </dsp:txXfrm>
    </dsp:sp>
    <dsp:sp modelId="{0A3D3609-1215-4A49-8E46-E7C4FE7A9BF3}">
      <dsp:nvSpPr>
        <dsp:cNvPr id="0" name=""/>
        <dsp:cNvSpPr/>
      </dsp:nvSpPr>
      <dsp:spPr>
        <a:xfrm>
          <a:off x="1882636" y="4277324"/>
          <a:ext cx="1214693" cy="1214693"/>
        </a:xfrm>
        <a:prstGeom prst="ellipse">
          <a:avLst/>
        </a:prstGeom>
        <a:solidFill>
          <a:schemeClr val="accent5">
            <a:lumMod val="60000"/>
            <a:lumOff val="40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>
              <a:solidFill>
                <a:schemeClr val="tx1"/>
              </a:solidFill>
            </a:rPr>
            <a:t>Hunan-</a:t>
          </a:r>
          <a:r>
            <a:rPr lang="en-US" sz="1400" kern="1200" dirty="0" err="1" smtClean="0">
              <a:solidFill>
                <a:schemeClr val="tx1"/>
              </a:solidFill>
            </a:rPr>
            <a:t>werthusiad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2060524" y="4455212"/>
        <a:ext cx="858917" cy="858917"/>
      </dsp:txXfrm>
    </dsp:sp>
    <dsp:sp modelId="{37A9EF5F-21FC-EF44-BCA0-6BC0D65ECD3D}">
      <dsp:nvSpPr>
        <dsp:cNvPr id="0" name=""/>
        <dsp:cNvSpPr/>
      </dsp:nvSpPr>
      <dsp:spPr>
        <a:xfrm>
          <a:off x="1148971" y="2506100"/>
          <a:ext cx="1214693" cy="1214693"/>
        </a:xfrm>
        <a:prstGeom prst="ellipse">
          <a:avLst/>
        </a:prstGeom>
        <a:solidFill>
          <a:schemeClr val="accent5">
            <a:lumMod val="60000"/>
            <a:lumOff val="40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err="1" smtClean="0">
              <a:solidFill>
                <a:schemeClr val="tx1"/>
              </a:solidFill>
            </a:rPr>
            <a:t>Adborth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1326859" y="2683988"/>
        <a:ext cx="858917" cy="858917"/>
      </dsp:txXfrm>
    </dsp:sp>
    <dsp:sp modelId="{6EE62A04-C53A-4147-869A-0BDDDFF851B9}">
      <dsp:nvSpPr>
        <dsp:cNvPr id="0" name=""/>
        <dsp:cNvSpPr/>
      </dsp:nvSpPr>
      <dsp:spPr>
        <a:xfrm>
          <a:off x="1882636" y="734876"/>
          <a:ext cx="1214693" cy="1214693"/>
        </a:xfrm>
        <a:prstGeom prst="ellipse">
          <a:avLst/>
        </a:prstGeom>
        <a:solidFill>
          <a:schemeClr val="tx2">
            <a:lumMod val="60000"/>
            <a:lumOff val="40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err="1" smtClean="0">
              <a:solidFill>
                <a:schemeClr val="tx1"/>
              </a:solidFill>
            </a:rPr>
            <a:t>Gwelliant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2060524" y="912764"/>
        <a:ext cx="858917" cy="8589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0FDD3B-B271-7A48-A8BD-523B31203635}" type="datetimeFigureOut">
              <a:rPr lang="en-US" smtClean="0"/>
              <a:pPr/>
              <a:t>3/18/2020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BC7E26-C56E-2540-AD99-4EDD8AF583DE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smtClean="0"/>
              <a:t>Myfyriwch</a:t>
            </a:r>
            <a:r>
              <a:rPr lang="cy-GB" baseline="0" dirty="0" smtClean="0"/>
              <a:t> ar yr uchod.</a:t>
            </a:r>
          </a:p>
          <a:p>
            <a:r>
              <a:rPr lang="cy-GB" baseline="0" dirty="0" smtClean="0"/>
              <a:t>Mae gan asesu ddau brif </a:t>
            </a:r>
            <a:r>
              <a:rPr lang="cy-GB" baseline="0" dirty="0" err="1" smtClean="0"/>
              <a:t>wyddogaeth</a:t>
            </a:r>
            <a:r>
              <a:rPr lang="cy-GB" baseline="0" dirty="0" smtClean="0"/>
              <a:t>, y ddau yn wahanol iawn i’w gilydd ac yn ateb gofyn gwahanol </a:t>
            </a:r>
            <a:r>
              <a:rPr lang="cy-GB" baseline="0" dirty="0" err="1" smtClean="0"/>
              <a:t>randdeiliaid</a:t>
            </a:r>
            <a:r>
              <a:rPr lang="cy-GB" baseline="0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BC7E26-C56E-2540-AD99-4EDD8AF583DE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95546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smtClean="0"/>
              <a:t>Ystyriwch</a:t>
            </a:r>
            <a:r>
              <a:rPr lang="cy-GB" baseline="0" dirty="0" smtClean="0"/>
              <a:t> y 6 rheswm uchod o ran trafferthion asesu crynodol – a ydynt yn wir? Neu’n rhannol wir?</a:t>
            </a:r>
          </a:p>
          <a:p>
            <a:endParaRPr lang="cy-GB" baseline="0" dirty="0" smtClean="0"/>
          </a:p>
          <a:p>
            <a:r>
              <a:rPr lang="cy-GB" baseline="0" dirty="0" smtClean="0"/>
              <a:t>A yw asesu drwy brofi yn cynnig darlun cyflawn o fedrau’r unigolyn?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BC7E26-C56E-2540-AD99-4EDD8AF583DE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84084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smtClean="0"/>
              <a:t>Pam bod asesu crynodol yn broblem</a:t>
            </a:r>
            <a:r>
              <a:rPr lang="cy-GB" dirty="0" smtClean="0"/>
              <a:t>? </a:t>
            </a:r>
          </a:p>
          <a:p>
            <a:endParaRPr lang="cy-GB" dirty="0" smtClean="0"/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dirty="0" smtClean="0"/>
              <a:t>Ystyriwch– tegwch, hawliau a’r gallu i arddangos dealltwriaeth lawn.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BC7E26-C56E-2540-AD99-4EDD8AF583DE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5252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smtClean="0"/>
              <a:t>Hen ddywediad Cymraeg yw:</a:t>
            </a:r>
          </a:p>
          <a:p>
            <a:r>
              <a:rPr lang="cy-GB" dirty="0" smtClean="0"/>
              <a:t>Ni wna’r mochyn dyfu</a:t>
            </a:r>
            <a:r>
              <a:rPr lang="cy-GB" baseline="0" dirty="0" smtClean="0"/>
              <a:t> wrth ei bwyso’n </a:t>
            </a:r>
            <a:r>
              <a:rPr lang="cy-GB" baseline="0" dirty="0" err="1" smtClean="0"/>
              <a:t>amlach</a:t>
            </a:r>
            <a:r>
              <a:rPr lang="cy-GB" baseline="0" dirty="0" smtClean="0"/>
              <a:t>.</a:t>
            </a:r>
          </a:p>
          <a:p>
            <a:endParaRPr lang="cy-GB" baseline="0" dirty="0" smtClean="0"/>
          </a:p>
          <a:p>
            <a:r>
              <a:rPr lang="cy-GB" baseline="0" dirty="0" smtClean="0"/>
              <a:t>Hynny yw ni fydd dealltwriaeth y plentyn yn gwella wrth ei brofi drosodd a throsodd.</a:t>
            </a:r>
          </a:p>
          <a:p>
            <a:endParaRPr lang="cy-GB" baseline="0" dirty="0" smtClean="0"/>
          </a:p>
          <a:p>
            <a:r>
              <a:rPr lang="cy-GB" baseline="0" dirty="0" smtClean="0"/>
              <a:t>Dim ond wrth fwydo a sbarduno dealltwriaeth a diddordeb mewn dysgu gwna gwelliant ddigwydd mewn gwirionedd.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BC7E26-C56E-2540-AD99-4EDD8AF583DE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7246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smtClean="0"/>
              <a:t>Ers</a:t>
            </a:r>
            <a:r>
              <a:rPr lang="cy-GB" baseline="0" dirty="0" smtClean="0"/>
              <a:t> canrifoedd mi oedd a</a:t>
            </a:r>
            <a:r>
              <a:rPr lang="cy-GB" dirty="0" smtClean="0"/>
              <a:t>sesu yn sefyll </a:t>
            </a:r>
            <a:r>
              <a:rPr lang="cy-GB" dirty="0" smtClean="0"/>
              <a:t>tu allan </a:t>
            </a:r>
            <a:r>
              <a:rPr lang="cy-GB" dirty="0" smtClean="0"/>
              <a:t>i’r </a:t>
            </a:r>
            <a:r>
              <a:rPr lang="cy-GB" dirty="0" smtClean="0"/>
              <a:t>dysgu a’r </a:t>
            </a:r>
            <a:r>
              <a:rPr lang="cy-GB" dirty="0" smtClean="0"/>
              <a:t>addysgu</a:t>
            </a:r>
            <a:endParaRPr lang="cy-GB" dirty="0" smtClean="0"/>
          </a:p>
          <a:p>
            <a:endParaRPr lang="cy-GB" dirty="0" smtClean="0"/>
          </a:p>
          <a:p>
            <a:r>
              <a:rPr lang="cy-GB" dirty="0" smtClean="0"/>
              <a:t>Lladin – tarddiad </a:t>
            </a:r>
            <a:r>
              <a:rPr lang="cy-GB" dirty="0" err="1" smtClean="0"/>
              <a:t>gwereiddiol</a:t>
            </a:r>
            <a:r>
              <a:rPr lang="cy-GB" dirty="0" smtClean="0"/>
              <a:t> tynnu allan gan </a:t>
            </a:r>
            <a:r>
              <a:rPr lang="cy-GB" dirty="0" smtClean="0"/>
              <a:t>drafod -  </a:t>
            </a:r>
            <a:r>
              <a:rPr lang="cy-GB" dirty="0" err="1" smtClean="0"/>
              <a:t>Assessment</a:t>
            </a:r>
            <a:endParaRPr lang="cy-GB" dirty="0" smtClean="0"/>
          </a:p>
          <a:p>
            <a:endParaRPr lang="cy-GB" dirty="0" smtClean="0"/>
          </a:p>
          <a:p>
            <a:r>
              <a:rPr lang="cy-GB" dirty="0" smtClean="0"/>
              <a:t>Tasg:</a:t>
            </a:r>
            <a:r>
              <a:rPr lang="cy-GB" baseline="0" dirty="0" smtClean="0"/>
              <a:t> Edrychwch ar ddogfennau Llywodraeth Cymru i ganfod sut gwnânt ddiffinio asesu erbyn hyn.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BC7E26-C56E-2540-AD99-4EDD8AF583DE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8259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smtClean="0"/>
              <a:t>Gwelir yma y dull traddodiadol o addysgu </a:t>
            </a:r>
            <a:r>
              <a:rPr lang="cy-GB" dirty="0" err="1" smtClean="0"/>
              <a:t>yyna</a:t>
            </a:r>
            <a:r>
              <a:rPr lang="cy-GB" dirty="0" smtClean="0"/>
              <a:t> mesur, addysgu...mesur eto ac yn y blaen.</a:t>
            </a:r>
          </a:p>
          <a:p>
            <a:endParaRPr lang="cy-GB" dirty="0" smtClean="0"/>
          </a:p>
          <a:p>
            <a:r>
              <a:rPr lang="cy-GB" dirty="0" smtClean="0"/>
              <a:t>Nid oes cyfle yma i adalw – aros am gyfnod a sicrhau dealltwriaeth gref nac ymateb i gamddealltwriaeth gan bod</a:t>
            </a:r>
            <a:r>
              <a:rPr lang="cy-GB" baseline="0" dirty="0" smtClean="0"/>
              <a:t> diwedd y daith wedi cyrraedd.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BC7E26-C56E-2540-AD99-4EDD8AF583DE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79749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smtClean="0"/>
              <a:t>Asesu tu fewn i’r cylch – rhan o’r </a:t>
            </a:r>
            <a:r>
              <a:rPr lang="cy-GB" dirty="0" smtClean="0"/>
              <a:t>broses ac yn fodd i fynd ati i ymwneud.</a:t>
            </a:r>
            <a:endParaRPr lang="cy-GB" dirty="0" smtClean="0"/>
          </a:p>
          <a:p>
            <a:endParaRPr lang="cy-GB" dirty="0" smtClean="0"/>
          </a:p>
          <a:p>
            <a:r>
              <a:rPr lang="cy-GB" dirty="0" err="1" smtClean="0"/>
              <a:t>Fautley</a:t>
            </a:r>
            <a:r>
              <a:rPr lang="cy-GB" baseline="0" dirty="0" smtClean="0"/>
              <a:t> M &amp; </a:t>
            </a:r>
            <a:r>
              <a:rPr lang="cy-GB" baseline="0" dirty="0" err="1" smtClean="0"/>
              <a:t>Savage</a:t>
            </a:r>
            <a:r>
              <a:rPr lang="cy-GB" baseline="0" dirty="0" smtClean="0"/>
              <a:t> J.  (2008) </a:t>
            </a:r>
            <a:r>
              <a:rPr lang="cy-GB" baseline="0" dirty="0" err="1" smtClean="0"/>
              <a:t>Assessment</a:t>
            </a:r>
            <a:r>
              <a:rPr lang="cy-GB" baseline="0" dirty="0" smtClean="0"/>
              <a:t> </a:t>
            </a:r>
            <a:r>
              <a:rPr lang="cy-GB" baseline="0" dirty="0" err="1" smtClean="0"/>
              <a:t>for</a:t>
            </a:r>
            <a:r>
              <a:rPr lang="cy-GB" baseline="0" dirty="0" smtClean="0"/>
              <a:t> </a:t>
            </a:r>
            <a:r>
              <a:rPr lang="cy-GB" baseline="0" dirty="0" err="1" smtClean="0"/>
              <a:t>learning</a:t>
            </a:r>
            <a:r>
              <a:rPr lang="cy-GB" baseline="0" dirty="0" smtClean="0"/>
              <a:t> &amp; </a:t>
            </a:r>
            <a:r>
              <a:rPr lang="cy-GB" baseline="0" dirty="0" err="1" smtClean="0"/>
              <a:t>Teaching</a:t>
            </a:r>
            <a:r>
              <a:rPr lang="cy-GB" baseline="0" dirty="0" smtClean="0"/>
              <a:t>. </a:t>
            </a:r>
            <a:r>
              <a:rPr lang="cy-GB" baseline="0" dirty="0" err="1" smtClean="0"/>
              <a:t>Exeter</a:t>
            </a:r>
            <a:r>
              <a:rPr lang="cy-GB" baseline="0" dirty="0" smtClean="0"/>
              <a:t>:  </a:t>
            </a:r>
            <a:r>
              <a:rPr lang="cy-GB" baseline="0" dirty="0" err="1" smtClean="0"/>
              <a:t>Learning</a:t>
            </a:r>
            <a:r>
              <a:rPr lang="cy-GB" baseline="0" dirty="0" smtClean="0"/>
              <a:t> </a:t>
            </a:r>
            <a:r>
              <a:rPr lang="cy-GB" baseline="0" dirty="0" err="1" smtClean="0"/>
              <a:t>Matters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BC7E26-C56E-2540-AD99-4EDD8AF583DE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31889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smtClean="0"/>
              <a:t>Gwelir y cylch gorchwyl yma o ran sicrhau</a:t>
            </a:r>
            <a:r>
              <a:rPr lang="cy-GB" baseline="0" dirty="0" smtClean="0"/>
              <a:t> bod asesu wedi’i ei sefydlu oddi fewn ac yn rhan annatod.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BC7E26-C56E-2540-AD99-4EDD8AF583DE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35060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smtClean="0"/>
              <a:t>Yn yr y modd</a:t>
            </a:r>
            <a:r>
              <a:rPr lang="cy-GB" baseline="0" dirty="0" smtClean="0"/>
              <a:t> a’r mochyn – nid yw mesur planhigyn yn ei helpu i dyfu a bod yn iach!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BC7E26-C56E-2540-AD99-4EDD8AF583DE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96093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smtClean="0"/>
              <a:t>Ond os wnawn fwydo a gofalu am y planhigyn yna bob hyn a hyn gallwn ei fesur ac fe </a:t>
            </a:r>
            <a:r>
              <a:rPr lang="cy-GB" dirty="0" err="1" smtClean="0"/>
              <a:t>ddylsai</a:t>
            </a:r>
            <a:r>
              <a:rPr lang="cy-GB" dirty="0" smtClean="0"/>
              <a:t> arddangos twf os ydym wedi gofalu </a:t>
            </a:r>
            <a:r>
              <a:rPr lang="cy-GB" dirty="0" err="1" smtClean="0"/>
              <a:t>amdano’n</a:t>
            </a:r>
            <a:r>
              <a:rPr lang="cy-GB" dirty="0" smtClean="0"/>
              <a:t> gywir.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BC7E26-C56E-2540-AD99-4EDD8AF583DE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27980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smtClean="0"/>
              <a:t>Tasg : Gweler yma y ddau ddull o asesu</a:t>
            </a:r>
          </a:p>
          <a:p>
            <a:endParaRPr lang="cy-GB" dirty="0" smtClean="0"/>
          </a:p>
          <a:p>
            <a:r>
              <a:rPr lang="cy-GB" dirty="0" err="1" smtClean="0"/>
              <a:t>Copiwch</a:t>
            </a:r>
            <a:r>
              <a:rPr lang="cy-GB" dirty="0" smtClean="0"/>
              <a:t> yr</a:t>
            </a:r>
            <a:r>
              <a:rPr lang="cy-GB" baseline="0" dirty="0" smtClean="0"/>
              <a:t> uchod a ch</a:t>
            </a:r>
            <a:r>
              <a:rPr lang="cy-GB" dirty="0" smtClean="0"/>
              <a:t>eisiwch lenwi y blychau gan nodi Beth ydynt?</a:t>
            </a:r>
            <a:r>
              <a:rPr lang="cy-GB" baseline="0" dirty="0" smtClean="0"/>
              <a:t> Pryd y’u gweinir? Pam – at ba bwrpas? Pwy sy’n eu gweini? A sut gwnaed hyn?</a:t>
            </a:r>
          </a:p>
          <a:p>
            <a:endParaRPr lang="cy-GB" baseline="0" dirty="0" smtClean="0"/>
          </a:p>
          <a:p>
            <a:r>
              <a:rPr lang="cy-GB" baseline="0" dirty="0" smtClean="0"/>
              <a:t>Rhowch gynnig arni cyn mynd ymlaen i’r sleid nesaf.</a:t>
            </a:r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BC7E26-C56E-2540-AD99-4EDD8AF583DE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70224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smtClean="0"/>
              <a:t>Eto gwelir yma rhai rhwystrau pellach o brofi neu asesu crynodol – er bod</a:t>
            </a:r>
            <a:r>
              <a:rPr lang="cy-GB" baseline="0" dirty="0" smtClean="0"/>
              <a:t> lle iddo cyfyng yw’r wybodaeth a </a:t>
            </a:r>
            <a:r>
              <a:rPr lang="cy-GB" baseline="0" dirty="0" err="1" smtClean="0"/>
              <a:t>gesglid</a:t>
            </a:r>
            <a:r>
              <a:rPr lang="cy-GB" baseline="0" dirty="0" smtClean="0"/>
              <a:t> am blentyn.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BC7E26-C56E-2540-AD99-4EDD8AF583DE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51125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smtClean="0"/>
              <a:t>Y nod oedd cael perswâd ar yr athrawon oedd wedi eu trwytho ag arferion crynodol o brofi iddynt weld bod modd sicrhau cynnydd drwy gydol y broses ddysgu nid ar ddiwedd y daith yn unig.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BC7E26-C56E-2540-AD99-4EDD8AF583DE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332787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smtClean="0"/>
              <a:t>Gwelir yma eglurhad</a:t>
            </a:r>
            <a:r>
              <a:rPr lang="cy-GB" baseline="0" dirty="0" smtClean="0"/>
              <a:t> o un o’r astudiaethau ymchwil a wnaed.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BC7E26-C56E-2540-AD99-4EDD8AF583DE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954862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smtClean="0"/>
              <a:t>Mi oedd yna nifer o bwyntiau cadarnhaol yn sgil yr ymchwil – dyma’r prif negeseuon uchod.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BC7E26-C56E-2540-AD99-4EDD8AF583DE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881672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smtClean="0"/>
              <a:t>Gwybodaeth</a:t>
            </a:r>
            <a:r>
              <a:rPr lang="cy-GB" baseline="0" dirty="0" smtClean="0"/>
              <a:t> ychwanegol – ELWA plant!</a:t>
            </a:r>
          </a:p>
          <a:p>
            <a:endParaRPr lang="cy-GB" dirty="0" smtClean="0"/>
          </a:p>
          <a:p>
            <a:r>
              <a:rPr lang="cy-GB" dirty="0" smtClean="0"/>
              <a:t>Dylan Wiliam (2009) </a:t>
            </a:r>
            <a:r>
              <a:rPr lang="cy-GB" dirty="0" err="1" smtClean="0"/>
              <a:t>Assessment</a:t>
            </a:r>
            <a:r>
              <a:rPr lang="cy-GB" dirty="0" smtClean="0"/>
              <a:t> </a:t>
            </a:r>
            <a:r>
              <a:rPr lang="cy-GB" dirty="0" err="1" smtClean="0"/>
              <a:t>for</a:t>
            </a:r>
            <a:r>
              <a:rPr lang="cy-GB" dirty="0" smtClean="0"/>
              <a:t> </a:t>
            </a:r>
            <a:r>
              <a:rPr lang="cy-GB" dirty="0" err="1" smtClean="0"/>
              <a:t>Learning</a:t>
            </a:r>
            <a:r>
              <a:rPr lang="cy-GB" dirty="0" smtClean="0"/>
              <a:t> </a:t>
            </a:r>
            <a:r>
              <a:rPr lang="cy-GB" dirty="0" err="1" smtClean="0"/>
              <a:t>why</a:t>
            </a:r>
            <a:r>
              <a:rPr lang="cy-GB" dirty="0" smtClean="0"/>
              <a:t>, </a:t>
            </a:r>
            <a:r>
              <a:rPr lang="cy-GB" dirty="0" err="1" smtClean="0"/>
              <a:t>what</a:t>
            </a:r>
            <a:r>
              <a:rPr lang="cy-GB" dirty="0" smtClean="0"/>
              <a:t> </a:t>
            </a:r>
            <a:r>
              <a:rPr lang="cy-GB" dirty="0" err="1" smtClean="0"/>
              <a:t>and</a:t>
            </a:r>
            <a:r>
              <a:rPr lang="cy-GB" dirty="0" smtClean="0"/>
              <a:t> </a:t>
            </a:r>
            <a:r>
              <a:rPr lang="cy-GB" dirty="0" err="1" smtClean="0"/>
              <a:t>how</a:t>
            </a:r>
            <a:r>
              <a:rPr lang="cy-GB" dirty="0" smtClean="0"/>
              <a:t>? London Institute of </a:t>
            </a:r>
            <a:r>
              <a:rPr lang="cy-GB" dirty="0" err="1" smtClean="0"/>
              <a:t>Education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BC7E26-C56E-2540-AD99-4EDD8AF583DE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481607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smtClean="0"/>
              <a:t>Wrth</a:t>
            </a:r>
            <a:r>
              <a:rPr lang="cy-GB" baseline="0" dirty="0" smtClean="0"/>
              <a:t> gwrs mae yna heriau i weithredu’r dulliau megis y rhai a’u nodir uchod.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BC7E26-C56E-2540-AD99-4EDD8AF583DE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841684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smtClean="0"/>
              <a:t>Noda </a:t>
            </a:r>
            <a:r>
              <a:rPr lang="cy-GB" dirty="0" err="1" smtClean="0"/>
              <a:t>Royce</a:t>
            </a:r>
            <a:r>
              <a:rPr lang="cy-GB" dirty="0" smtClean="0"/>
              <a:t> </a:t>
            </a:r>
            <a:r>
              <a:rPr lang="cy-GB" dirty="0" err="1" smtClean="0"/>
              <a:t>Sadler</a:t>
            </a:r>
            <a:r>
              <a:rPr lang="cy-GB" dirty="0" smtClean="0"/>
              <a:t> bod rhaid cael cytundeb rhwng y disgybl a’r oedolyn o ran yr hyn a’i ddisgwylir ganddynt fel eu bod yn anelu at yr yn gol.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BC7E26-C56E-2540-AD99-4EDD8AF583DE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982299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smtClean="0"/>
              <a:t>Tasg:</a:t>
            </a:r>
            <a:r>
              <a:rPr lang="cy-GB" baseline="0" dirty="0" smtClean="0"/>
              <a:t> Ystyriwch sut gwnaethoch ‘ddod at gytundeb’ o ran disgwyliadau gyda’ch dosbarth ar eich PAP diwethaf – sut gwnewch ddatblygu y rhain yn y dyfodol?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BC7E26-C56E-2540-AD99-4EDD8AF583DE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474695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smtClean="0"/>
              <a:t>Beth a welsoch yn </a:t>
            </a:r>
            <a:r>
              <a:rPr lang="cy-GB" dirty="0" smtClean="0"/>
              <a:t>yr </a:t>
            </a:r>
            <a:r>
              <a:rPr lang="cy-GB" dirty="0" smtClean="0"/>
              <a:t>ysgol?</a:t>
            </a:r>
          </a:p>
          <a:p>
            <a:r>
              <a:rPr lang="cy-GB" dirty="0" smtClean="0"/>
              <a:t>A oedd y rhain ar waith yn amlwg?</a:t>
            </a:r>
          </a:p>
          <a:p>
            <a:r>
              <a:rPr lang="cy-GB" dirty="0" smtClean="0"/>
              <a:t>Oedd rhai yn amlycach nag eraill?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BC7E26-C56E-2540-AD99-4EDD8AF583DE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3792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smtClean="0"/>
              <a:t>Gwelir yma addasiad o’r gylchred a ble mae’r gwahanol ddulliau </a:t>
            </a:r>
            <a:r>
              <a:rPr lang="cy-GB" dirty="0" err="1" smtClean="0"/>
              <a:t>AagD</a:t>
            </a:r>
            <a:r>
              <a:rPr lang="cy-GB" dirty="0" smtClean="0"/>
              <a:t> yn ymddangos.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BC7E26-C56E-2540-AD99-4EDD8AF583DE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07676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smtClean="0"/>
              <a:t>Gwelir uchod canllawiau</a:t>
            </a:r>
            <a:r>
              <a:rPr lang="cy-GB" baseline="0" dirty="0" smtClean="0"/>
              <a:t> a rannwyd gan Llywodraeth Cymru i ysgolion o’r 10 egwyddor yn ymwneud ag asesu ar gyfer dysgu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BC7E26-C56E-2540-AD99-4EDD8AF583DE}" type="slidenum">
              <a:rPr lang="en-US" smtClean="0"/>
              <a:pPr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4065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smtClean="0"/>
              <a:t>Dyma ddywed y canllawiau diweddaraf a’u rhannwyd o fewn Cwricwlwm i Gymru – soniant am yr holl </a:t>
            </a:r>
            <a:r>
              <a:rPr lang="cy-GB" dirty="0" err="1" smtClean="0"/>
              <a:t>randdeiliaid</a:t>
            </a:r>
            <a:r>
              <a:rPr lang="cy-GB" dirty="0" smtClean="0"/>
              <a:t>, defnyddio cyd blethiad o strategaethau a mae’r nod yn y pen draw yw sicrhau cynnydd.</a:t>
            </a:r>
          </a:p>
          <a:p>
            <a:endParaRPr lang="cy-GB" dirty="0" smtClean="0"/>
          </a:p>
          <a:p>
            <a:r>
              <a:rPr lang="cy-GB" dirty="0" smtClean="0"/>
              <a:t>Pigwch drwy dogfennau’r cwricwlwm newydd er mwyn dod yn gyfarwydd a’r </a:t>
            </a:r>
            <a:r>
              <a:rPr lang="cy-GB" smtClean="0"/>
              <a:t>camau cynnydd.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BC7E26-C56E-2540-AD99-4EDD8AF583DE}" type="slidenum">
              <a:rPr lang="en-US" smtClean="0"/>
              <a:pPr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5800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69948" y="609600"/>
            <a:ext cx="5404104" cy="3282696"/>
          </a:xfrm>
          <a:prstGeom prst="roundRect">
            <a:avLst>
              <a:gd name="adj" fmla="val 10522"/>
            </a:avLst>
          </a:prstGeom>
          <a:ln w="57150">
            <a:solidFill>
              <a:schemeClr val="bg1"/>
            </a:solidFill>
          </a:ln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none"/>
        </p:style>
        <p:txBody>
          <a:bodyPr vert="horz" lIns="91440" tIns="182880" rIns="91440" bIns="182880" rtlCol="0">
            <a:normAutofit/>
            <a:scene3d>
              <a:camera prst="orthographicFront"/>
              <a:lightRig rig="chilly" dir="t"/>
            </a:scene3d>
            <a:sp3d extrusionH="6350">
              <a:extrusionClr>
                <a:schemeClr val="bg1"/>
              </a:extrusionClr>
            </a:sp3d>
          </a:bodyPr>
          <a:lstStyle>
            <a:lvl1pPr marL="342900" indent="-342900" algn="ctr" defTabSz="914400" rtl="0" eaLnBrk="1" latinLnBrk="0" hangingPunct="1">
              <a:lnSpc>
                <a:spcPts val="5200"/>
              </a:lnSpc>
              <a:spcBef>
                <a:spcPts val="2000"/>
              </a:spcBef>
              <a:buSzPct val="80000"/>
              <a:buFont typeface="Wingdings" pitchFamily="2" charset="2"/>
              <a:buNone/>
              <a:defRPr sz="5400" b="1" kern="1200" baseline="0">
                <a:gradFill>
                  <a:gsLst>
                    <a:gs pos="50000">
                      <a:schemeClr val="bg1">
                        <a:lumMod val="85000"/>
                      </a:schemeClr>
                    </a:gs>
                    <a:gs pos="100000">
                      <a:schemeClr val="bg1">
                        <a:lumMod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57400" y="4191000"/>
            <a:ext cx="5029200" cy="1447800"/>
          </a:xfrm>
          <a:effectLst/>
        </p:spPr>
        <p:txBody>
          <a:bodyPr vert="horz" lIns="91440" tIns="45720" rIns="91440" bIns="45720" rtlCol="0">
            <a:normAutofit/>
            <a:scene3d>
              <a:camera prst="orthographicFront"/>
              <a:lightRig rig="chilly" dir="t"/>
            </a:scene3d>
            <a:sp3d extrusionH="6350">
              <a:extrusionClr>
                <a:schemeClr val="bg1"/>
              </a:extrusionClr>
            </a:sp3d>
          </a:bodyPr>
          <a:lstStyle>
            <a:lvl1pPr marL="0" indent="0" algn="ctr" defTabSz="914400" rtl="0" eaLnBrk="1" latinLnBrk="0" hangingPunct="1">
              <a:spcBef>
                <a:spcPts val="0"/>
              </a:spcBef>
              <a:buSzPct val="80000"/>
              <a:buFont typeface="Wingdings" pitchFamily="2" charset="2"/>
              <a:buNone/>
              <a:defRPr sz="2000" b="1" kern="1200"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/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AFB45-AB84-BA4B-8B1A-170C422ABBEF}" type="datetimeFigureOut">
              <a:rPr lang="en-US" smtClean="0"/>
              <a:pPr/>
              <a:t>3/18/2020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AFB45-AB84-BA4B-8B1A-170C422ABBEF}" type="datetimeFigureOut">
              <a:rPr lang="en-US" smtClean="0"/>
              <a:pPr/>
              <a:t>3/18/2020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331D-1976-5C40-8B6C-73DAF0A637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/>
          <p:cNvSpPr>
            <a:spLocks noGrp="1"/>
          </p:cNvSpPr>
          <p:nvPr>
            <p:ph type="pic" sz="quarter" idx="13"/>
          </p:nvPr>
        </p:nvSpPr>
        <p:spPr>
          <a:xfrm>
            <a:off x="1881187" y="631824"/>
            <a:ext cx="5407025" cy="3281363"/>
          </a:xfrm>
          <a:prstGeom prst="roundRect">
            <a:avLst>
              <a:gd name="adj" fmla="val 8881"/>
            </a:avLst>
          </a:prstGeom>
          <a:noFill/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none"/>
        </p:style>
        <p:txBody>
          <a:bodyPr/>
          <a:lstStyle>
            <a:lvl1pPr>
              <a:buNone/>
              <a:defRPr/>
            </a:lvl1pPr>
          </a:lstStyle>
          <a:p>
            <a:r>
              <a:rPr lang="cy-GB" smtClean="0"/>
              <a:t>Click icon to add picture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8368" y="4495800"/>
            <a:ext cx="7827264" cy="1219200"/>
          </a:xfrm>
        </p:spPr>
        <p:txBody>
          <a:bodyPr anchor="b" anchorCtr="0">
            <a:noAutofit/>
          </a:bodyPr>
          <a:lstStyle>
            <a:lvl1pPr>
              <a:lnSpc>
                <a:spcPts val="5200"/>
              </a:lnSpc>
              <a:defRPr sz="4800" b="1"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/>
              </a:defRPr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8368" y="5715000"/>
            <a:ext cx="7827264" cy="5010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000" b="1"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221132"/>
            <a:ext cx="2133600" cy="300318"/>
          </a:xfrm>
        </p:spPr>
        <p:txBody>
          <a:bodyPr/>
          <a:lstStyle>
            <a:lvl1pPr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8CAFB45-AB84-BA4B-8B1A-170C422ABBEF}" type="datetimeFigureOut">
              <a:rPr lang="en-US" smtClean="0"/>
              <a:pPr/>
              <a:t>3/18/2020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12541"/>
            <a:ext cx="2895600" cy="300318"/>
          </a:xfrm>
        </p:spPr>
        <p:txBody>
          <a:bodyPr/>
          <a:lstStyle>
            <a:lvl1pPr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212541"/>
            <a:ext cx="2133600" cy="300318"/>
          </a:xfrm>
        </p:spPr>
        <p:txBody>
          <a:bodyPr/>
          <a:lstStyle>
            <a:lvl1pPr>
              <a:defRPr sz="14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18A331D-1976-5C40-8B6C-73DAF0A637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3100" y="2424953"/>
            <a:ext cx="7823200" cy="1474788"/>
          </a:xfrm>
        </p:spPr>
        <p:txBody>
          <a:bodyPr anchor="b" anchorCtr="0"/>
          <a:lstStyle>
            <a:lvl1pPr algn="ctr">
              <a:defRPr sz="4800" b="1" cap="none" baseline="0">
                <a:effectLst/>
              </a:defRPr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3100" y="3913188"/>
            <a:ext cx="7823200" cy="554694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0"/>
              </a:spcBef>
              <a:buSzPct val="80000"/>
              <a:buFont typeface="Wingdings" pitchFamily="2" charset="2"/>
              <a:buNone/>
              <a:defRPr sz="2000" b="1" kern="1200"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AFB45-AB84-BA4B-8B1A-170C422ABBEF}" type="datetimeFigureOut">
              <a:rPr lang="en-US" smtClean="0"/>
              <a:pPr/>
              <a:t>3/18/2020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747838"/>
            <a:ext cx="3563470" cy="4316786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199" y="1747838"/>
            <a:ext cx="3565526" cy="4316786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AFB45-AB84-BA4B-8B1A-170C422ABBEF}" type="datetimeFigureOut">
              <a:rPr lang="en-US" smtClean="0"/>
              <a:pPr/>
              <a:t>3/18/2020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331D-1976-5C40-8B6C-73DAF0A637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398" y="1515035"/>
            <a:ext cx="3566160" cy="6397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4398" y="2271713"/>
            <a:ext cx="3566160" cy="3792911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58471" y="1515035"/>
            <a:ext cx="3566160" cy="6397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58471" y="2271713"/>
            <a:ext cx="3566160" cy="3792911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AFB45-AB84-BA4B-8B1A-170C422ABBEF}" type="datetimeFigureOut">
              <a:rPr lang="en-US" smtClean="0"/>
              <a:pPr/>
              <a:t>3/18/2020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331D-1976-5C40-8B6C-73DAF0A637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AFB45-AB84-BA4B-8B1A-170C422ABBEF}" type="datetimeFigureOut">
              <a:rPr lang="en-US" smtClean="0"/>
              <a:pPr/>
              <a:t>3/18/2020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331D-1976-5C40-8B6C-73DAF0A637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AFB45-AB84-BA4B-8B1A-170C422ABBEF}" type="datetimeFigureOut">
              <a:rPr lang="en-US" smtClean="0"/>
              <a:pPr/>
              <a:t>3/18/2020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331D-1976-5C40-8B6C-73DAF0A637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1670" y="793376"/>
            <a:ext cx="3794760" cy="968189"/>
          </a:xfrm>
        </p:spPr>
        <p:txBody>
          <a:bodyPr anchor="b"/>
          <a:lstStyle>
            <a:lvl1pPr algn="l">
              <a:lnSpc>
                <a:spcPts val="4000"/>
              </a:lnSpc>
              <a:defRPr sz="3600" b="1"/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658906"/>
            <a:ext cx="3794760" cy="5405719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>
                <a:effectLst/>
              </a:defRPr>
            </a:lvl1pPr>
            <a:lvl2pPr>
              <a:spcBef>
                <a:spcPts val="2000"/>
              </a:spcBef>
              <a:defRPr sz="2000">
                <a:effectLst/>
              </a:defRPr>
            </a:lvl2pPr>
            <a:lvl3pPr>
              <a:spcBef>
                <a:spcPts val="2000"/>
              </a:spcBef>
              <a:defRPr sz="1800">
                <a:effectLst/>
              </a:defRPr>
            </a:lvl3pPr>
            <a:lvl4pPr>
              <a:spcBef>
                <a:spcPts val="2000"/>
              </a:spcBef>
              <a:defRPr sz="1800">
                <a:effectLst/>
              </a:defRPr>
            </a:lvl4pPr>
            <a:lvl5pPr>
              <a:spcBef>
                <a:spcPts val="2000"/>
              </a:spcBef>
              <a:defRPr sz="1800">
                <a:effectLst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1670" y="1748118"/>
            <a:ext cx="3794760" cy="3814482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buNone/>
              <a:defRPr sz="2000">
                <a:effectLst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AFB45-AB84-BA4B-8B1A-170C422ABBEF}" type="datetimeFigureOut">
              <a:rPr lang="en-US" smtClean="0"/>
              <a:pPr/>
              <a:t>3/18/2020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331D-1976-5C40-8B6C-73DAF0A637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AFB45-AB84-BA4B-8B1A-170C422ABBEF}" type="datetimeFigureOut">
              <a:rPr lang="en-US" smtClean="0"/>
              <a:pPr/>
              <a:t>3/18/2020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331D-1976-5C40-8B6C-73DAF0A6375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91670" y="793376"/>
            <a:ext cx="3807293" cy="968189"/>
          </a:xfrm>
          <a:scene3d>
            <a:camera prst="orthographicFront"/>
            <a:lightRig rig="chilly" dir="t"/>
          </a:scene3d>
          <a:sp3d extrusionH="12700">
            <a:extrusionClr>
              <a:schemeClr val="bg1"/>
            </a:extrusionClr>
          </a:sp3d>
        </p:spPr>
        <p:txBody>
          <a:bodyPr vert="horz" lIns="91440" tIns="45720" rIns="91440" bIns="45720" rtlCol="0" anchor="b">
            <a:noAutofit/>
            <a:sp3d extrusionH="12700">
              <a:extrusionClr>
                <a:schemeClr val="bg1"/>
              </a:extrusionClr>
            </a:sp3d>
          </a:bodyPr>
          <a:lstStyle>
            <a:lvl1pPr algn="l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3600" b="1" kern="1200" baseline="0"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9" name="Text Placeholder 3"/>
          <p:cNvSpPr>
            <a:spLocks noGrp="1"/>
          </p:cNvSpPr>
          <p:nvPr>
            <p:ph type="body" sz="half" idx="2"/>
          </p:nvPr>
        </p:nvSpPr>
        <p:spPr>
          <a:xfrm>
            <a:off x="591670" y="1748118"/>
            <a:ext cx="3807293" cy="3585882"/>
          </a:xfrm>
          <a:effectLst/>
        </p:spPr>
        <p:txBody>
          <a:bodyPr vert="horz" lIns="91440" tIns="45720" rIns="91440" bIns="45720" rtlCol="0">
            <a:normAutofit/>
            <a:scene3d>
              <a:camera prst="orthographicFront"/>
              <a:lightRig rig="chilly" dir="t"/>
            </a:scene3d>
            <a:sp3d extrusionH="6350">
              <a:extrusionClr>
                <a:schemeClr val="bg1"/>
              </a:extrusionClr>
            </a:sp3d>
          </a:bodyPr>
          <a:lstStyle>
            <a:lvl1pPr marL="0" indent="0">
              <a:lnSpc>
                <a:spcPct val="110000"/>
              </a:lnSpc>
              <a:buNone/>
              <a:defRPr sz="2000" kern="1200"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2000"/>
              </a:spcBef>
              <a:buSzPct val="80000"/>
              <a:buFont typeface="Wingdings" pitchFamily="2" charset="2"/>
              <a:buNone/>
            </a:pPr>
            <a:r>
              <a:rPr lang="cy-GB" smtClean="0"/>
              <a:t>Click to edit Master text styles</a:t>
            </a:r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800600" y="671514"/>
            <a:ext cx="3810000" cy="4599734"/>
          </a:xfrm>
          <a:prstGeom prst="roundRect">
            <a:avLst>
              <a:gd name="adj" fmla="val 4391"/>
            </a:avLst>
          </a:prstGeom>
          <a:noFill/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none"/>
        </p:style>
        <p:txBody>
          <a:bodyPr vert="horz" lIns="91440" tIns="45720" rIns="91440" bIns="45720" rtlCol="0">
            <a:noAutofit/>
            <a:scene3d>
              <a:camera prst="orthographicFront"/>
              <a:lightRig rig="chilly" dir="t"/>
            </a:scene3d>
            <a:sp3d extrusionH="6350">
              <a:bevelT w="19050" h="12700" prst="softRound"/>
              <a:extrusionClr>
                <a:schemeClr val="bg1"/>
              </a:extrusionClr>
            </a:sp3d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SzPct val="80000"/>
              <a:buFont typeface="Wingdings" pitchFamily="2" charset="2"/>
              <a:buNone/>
              <a:defRPr sz="2400" kern="1200"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>
                  <a:innerShdw blurRad="63500" dist="25400" dir="10800000">
                    <a:schemeClr val="bg1">
                      <a:alpha val="50000"/>
                    </a:schemeClr>
                  </a:innerShdw>
                </a:effectLst>
                <a:latin typeface="+mn-lt"/>
                <a:ea typeface="+mn-ea"/>
                <a:cs typeface="+mn-cs"/>
              </a:defRPr>
            </a:lvl1pPr>
          </a:lstStyle>
          <a:p>
            <a:r>
              <a:rPr lang="cy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430306"/>
            <a:ext cx="5484813" cy="1143000"/>
          </a:xfrm>
        </p:spPr>
        <p:txBody>
          <a:bodyPr/>
          <a:lstStyle>
            <a:lvl1pPr>
              <a:defRPr>
                <a:effectLst/>
              </a:defRPr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3100" y="1747839"/>
            <a:ext cx="7823200" cy="4316411"/>
          </a:xfrm>
        </p:spPr>
        <p:txBody>
          <a:bodyPr vert="eaVert"/>
          <a:lstStyle>
            <a:lvl1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1pPr>
            <a:lvl2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2pPr>
            <a:lvl3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3pPr>
            <a:lvl4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4pPr>
            <a:lvl5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5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AFB45-AB84-BA4B-8B1A-170C422ABBEF}" type="datetimeFigureOut">
              <a:rPr lang="en-US" smtClean="0"/>
              <a:pPr/>
              <a:t>3/18/2020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331D-1976-5C40-8B6C-73DAF0A637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72082" y="389966"/>
            <a:ext cx="1524000" cy="5736198"/>
          </a:xfrm>
        </p:spPr>
        <p:txBody>
          <a:bodyPr vert="eaVert"/>
          <a:lstStyle>
            <a:lvl1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</a:defRPr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399" y="644525"/>
            <a:ext cx="6399213" cy="5419726"/>
          </a:xfrm>
        </p:spPr>
        <p:txBody>
          <a:bodyPr vert="eaVert"/>
          <a:lstStyle>
            <a:lvl1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1pPr>
            <a:lvl2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2pPr>
            <a:lvl3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3pPr>
            <a:lvl4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4pPr>
            <a:lvl5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5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AFB45-AB84-BA4B-8B1A-170C422ABBEF}" type="datetimeFigureOut">
              <a:rPr lang="en-US" smtClean="0"/>
              <a:pPr/>
              <a:t>3/18/2020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331D-1976-5C40-8B6C-73DAF0A637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228601"/>
            <a:ext cx="7313613" cy="1264024"/>
          </a:xfrm>
          <a:prstGeom prst="rect">
            <a:avLst/>
          </a:prstGeom>
          <a:scene3d>
            <a:camera prst="orthographicFront"/>
            <a:lightRig rig="chilly" dir="t"/>
          </a:scene3d>
          <a:sp3d extrusionH="12700">
            <a:extrusionClr>
              <a:schemeClr val="bg1"/>
            </a:extrusionClr>
          </a:sp3d>
        </p:spPr>
        <p:txBody>
          <a:bodyPr vert="horz" lIns="91440" tIns="45720" rIns="91440" bIns="45720" rtlCol="0" anchor="ctr">
            <a:noAutofit/>
            <a:sp3d extrusionH="12700">
              <a:extrusionClr>
                <a:schemeClr val="bg1"/>
              </a:extrusionClr>
            </a:sp3d>
          </a:bodyPr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747838"/>
            <a:ext cx="7313613" cy="4303338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rmAutofit/>
            <a:scene3d>
              <a:camera prst="orthographicFront"/>
              <a:lightRig rig="chilly" dir="t"/>
            </a:scene3d>
            <a:sp3d extrusionH="6350">
              <a:extrusionClr>
                <a:schemeClr val="bg1"/>
              </a:extrusionClr>
            </a:sp3d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225988"/>
            <a:ext cx="2133600" cy="27790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fld id="{38CAFB45-AB84-BA4B-8B1A-170C422ABBEF}" type="datetimeFigureOut">
              <a:rPr lang="en-US" smtClean="0"/>
              <a:pPr/>
              <a:t>3/18/2020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225988"/>
            <a:ext cx="2895600" cy="27790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marL="0" algn="ctr" defTabSz="914400" rtl="0" eaLnBrk="1" latinLnBrk="0" hangingPunct="1">
              <a:defRPr sz="11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225988"/>
            <a:ext cx="2133600" cy="27790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fld id="{718A331D-1976-5C40-8B6C-73DAF0A6375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</p:sldLayoutIdLst>
  <p:txStyles>
    <p:titleStyle>
      <a:lvl1pPr algn="ctr" defTabSz="914400" rtl="0" eaLnBrk="1" latinLnBrk="0" hangingPunct="1">
        <a:lnSpc>
          <a:spcPts val="5600"/>
        </a:lnSpc>
        <a:spcBef>
          <a:spcPct val="0"/>
        </a:spcBef>
        <a:buNone/>
        <a:defRPr sz="5400" b="1" kern="1200" baseline="0">
          <a:gradFill>
            <a:gsLst>
              <a:gs pos="50000">
                <a:schemeClr val="tx1">
                  <a:lumMod val="65000"/>
                  <a:lumOff val="35000"/>
                </a:schemeClr>
              </a:gs>
              <a:gs pos="100000">
                <a:schemeClr val="tx1">
                  <a:lumMod val="85000"/>
                  <a:lumOff val="15000"/>
                </a:schemeClr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SzPct val="80000"/>
        <a:buFont typeface="Wingdings" pitchFamily="2" charset="2"/>
        <a:buChar char="l"/>
        <a:defRPr sz="2400" kern="1200">
          <a:gradFill>
            <a:gsLst>
              <a:gs pos="50000">
                <a:schemeClr val="tx1">
                  <a:lumMod val="65000"/>
                  <a:lumOff val="35000"/>
                </a:schemeClr>
              </a:gs>
              <a:gs pos="100000">
                <a:schemeClr val="tx1">
                  <a:lumMod val="85000"/>
                  <a:lumOff val="15000"/>
                </a:schemeClr>
              </a:gs>
            </a:gsLst>
            <a:lin ang="5400000" scaled="0"/>
          </a:gradFill>
          <a:effectLst/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ct val="20000"/>
        </a:spcBef>
        <a:buSzPct val="80000"/>
        <a:buFont typeface="Wingdings" pitchFamily="2" charset="2"/>
        <a:buChar char="l"/>
        <a:defRPr sz="2200" kern="1200">
          <a:gradFill>
            <a:gsLst>
              <a:gs pos="50000">
                <a:schemeClr val="tx1">
                  <a:lumMod val="65000"/>
                  <a:lumOff val="35000"/>
                </a:schemeClr>
              </a:gs>
              <a:gs pos="100000">
                <a:schemeClr val="tx1">
                  <a:lumMod val="85000"/>
                  <a:lumOff val="15000"/>
                </a:schemeClr>
              </a:gs>
            </a:gsLst>
            <a:lin ang="5400000" scaled="0"/>
          </a:gradFill>
          <a:effectLst/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ct val="20000"/>
        </a:spcBef>
        <a:buSzPct val="80000"/>
        <a:buFont typeface="Wingdings" pitchFamily="2" charset="2"/>
        <a:buChar char="l"/>
        <a:defRPr sz="2000" kern="1200">
          <a:gradFill>
            <a:gsLst>
              <a:gs pos="50000">
                <a:schemeClr val="tx1">
                  <a:lumMod val="65000"/>
                  <a:lumOff val="35000"/>
                </a:schemeClr>
              </a:gs>
              <a:gs pos="100000">
                <a:schemeClr val="tx1">
                  <a:lumMod val="85000"/>
                  <a:lumOff val="15000"/>
                </a:schemeClr>
              </a:gs>
            </a:gsLst>
            <a:lin ang="5400000" scaled="0"/>
          </a:gradFill>
          <a:effectLst/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ct val="20000"/>
        </a:spcBef>
        <a:buSzPct val="80000"/>
        <a:buFont typeface="Wingdings" pitchFamily="2" charset="2"/>
        <a:buChar char="l"/>
        <a:defRPr sz="1800" kern="1200">
          <a:gradFill>
            <a:gsLst>
              <a:gs pos="50000">
                <a:schemeClr val="tx1">
                  <a:lumMod val="65000"/>
                  <a:lumOff val="35000"/>
                </a:schemeClr>
              </a:gs>
              <a:gs pos="100000">
                <a:schemeClr val="tx1">
                  <a:lumMod val="85000"/>
                  <a:lumOff val="15000"/>
                </a:schemeClr>
              </a:gs>
            </a:gsLst>
            <a:lin ang="5400000" scaled="0"/>
          </a:gradFill>
          <a:effectLst/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ct val="20000"/>
        </a:spcBef>
        <a:buSzPct val="80000"/>
        <a:buFont typeface="Wingdings" pitchFamily="2" charset="2"/>
        <a:buChar char="l"/>
        <a:defRPr sz="1800" kern="1200">
          <a:gradFill>
            <a:gsLst>
              <a:gs pos="50000">
                <a:schemeClr val="tx1">
                  <a:lumMod val="65000"/>
                  <a:lumOff val="35000"/>
                </a:schemeClr>
              </a:gs>
              <a:gs pos="100000">
                <a:schemeClr val="tx1">
                  <a:lumMod val="85000"/>
                  <a:lumOff val="15000"/>
                </a:schemeClr>
              </a:gs>
            </a:gsLst>
            <a:lin ang="5400000" scaled="0"/>
          </a:gra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image" Target="../media/image1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8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1.png"/><Relationship Id="rId5" Type="http://schemas.openxmlformats.org/officeDocument/2006/relationships/hyperlink" Target="https://hwb.gov.wales/cwricwlwm-i-gymru/cyflwyniad#cynnydd-ac-asesu-wrth-galon-y-gwaith-o-gynllunio%E2%80%99r-cwricwlwm" TargetMode="External"/><Relationship Id="rId4" Type="http://schemas.openxmlformats.org/officeDocument/2006/relationships/notesSlide" Target="../notesSlides/notesSlide2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hyperlink" Target="http://learning.gov.wales/docs/learningwales/publications/130426-why-develop-cy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50821" y="609600"/>
            <a:ext cx="7757386" cy="3282696"/>
          </a:xfrm>
        </p:spPr>
        <p:txBody>
          <a:bodyPr>
            <a:normAutofit/>
          </a:bodyPr>
          <a:lstStyle/>
          <a:p>
            <a:r>
              <a:rPr lang="en-US" dirty="0" err="1" smtClean="0"/>
              <a:t>Cyflwyniad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err="1" smtClean="0"/>
              <a:t>Asesu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/>
              <a:t>(</a:t>
            </a:r>
            <a:r>
              <a:rPr lang="en-US" dirty="0" err="1" smtClean="0"/>
              <a:t>AagD</a:t>
            </a:r>
            <a:r>
              <a:rPr lang="en-US" dirty="0" smtClean="0"/>
              <a:t>)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ECAD4008C</a:t>
            </a:r>
          </a:p>
        </p:txBody>
      </p:sp>
      <p:pic>
        <p:nvPicPr>
          <p:cNvPr id="4" name="Sl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419600" y="3492062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05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Amcanion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1" y="1285157"/>
            <a:ext cx="7883424" cy="4911139"/>
          </a:xfrm>
        </p:spPr>
        <p:txBody>
          <a:bodyPr>
            <a:normAutofit fontScale="70000" lnSpcReduction="20000"/>
          </a:bodyPr>
          <a:lstStyle/>
          <a:p>
            <a:r>
              <a:rPr lang="en-US" sz="3097" dirty="0" err="1" smtClean="0">
                <a:solidFill>
                  <a:schemeClr val="tx1"/>
                </a:solidFill>
              </a:rPr>
              <a:t>Atgyfnerthu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dealltwriaeth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o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asesu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ffurfiannol</a:t>
            </a:r>
            <a:endParaRPr lang="en-US" sz="3097" dirty="0" smtClean="0">
              <a:solidFill>
                <a:schemeClr val="tx1"/>
              </a:solidFill>
            </a:endParaRPr>
          </a:p>
          <a:p>
            <a:r>
              <a:rPr lang="en-US" sz="3097" dirty="0" err="1" smtClean="0">
                <a:solidFill>
                  <a:schemeClr val="tx1"/>
                </a:solidFill>
              </a:rPr>
              <a:t>Datblygu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dealltwriaeth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o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gefndir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Asesu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ar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gyfer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Dysgu</a:t>
            </a:r>
            <a:r>
              <a:rPr lang="en-US" sz="3097" dirty="0" smtClean="0">
                <a:solidFill>
                  <a:schemeClr val="tx1"/>
                </a:solidFill>
              </a:rPr>
              <a:t> (</a:t>
            </a:r>
            <a:r>
              <a:rPr lang="en-US" sz="3097" dirty="0" err="1" smtClean="0">
                <a:solidFill>
                  <a:schemeClr val="tx1"/>
                </a:solidFill>
              </a:rPr>
              <a:t>AagD</a:t>
            </a:r>
            <a:r>
              <a:rPr lang="en-US" sz="3097" dirty="0" smtClean="0">
                <a:solidFill>
                  <a:schemeClr val="tx1"/>
                </a:solidFill>
              </a:rPr>
              <a:t>)</a:t>
            </a:r>
          </a:p>
          <a:p>
            <a:r>
              <a:rPr lang="en-US" sz="3097" dirty="0" err="1" smtClean="0">
                <a:solidFill>
                  <a:schemeClr val="tx1"/>
                </a:solidFill>
              </a:rPr>
              <a:t>Ystyried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goblygiadau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argymhellion</a:t>
            </a:r>
            <a:r>
              <a:rPr lang="en-US" sz="3097" dirty="0" smtClean="0">
                <a:solidFill>
                  <a:schemeClr val="tx1"/>
                </a:solidFill>
              </a:rPr>
              <a:t> Black a </a:t>
            </a:r>
            <a:r>
              <a:rPr lang="en-US" sz="3097" dirty="0" err="1" smtClean="0">
                <a:solidFill>
                  <a:schemeClr val="tx1"/>
                </a:solidFill>
              </a:rPr>
              <a:t>Wiliam</a:t>
            </a:r>
            <a:endParaRPr lang="en-US" sz="3097" dirty="0" smtClean="0">
              <a:solidFill>
                <a:schemeClr val="tx1"/>
              </a:solidFill>
            </a:endParaRPr>
          </a:p>
          <a:p>
            <a:r>
              <a:rPr lang="en-US" sz="3097" dirty="0" err="1" smtClean="0">
                <a:solidFill>
                  <a:schemeClr val="tx1"/>
                </a:solidFill>
              </a:rPr>
              <a:t>Atgyfnerthu</a:t>
            </a:r>
            <a:r>
              <a:rPr lang="en-US" sz="3097" dirty="0" smtClean="0">
                <a:solidFill>
                  <a:schemeClr val="tx1"/>
                </a:solidFill>
              </a:rPr>
              <a:t> 4 </a:t>
            </a:r>
            <a:r>
              <a:rPr lang="en-US" sz="3097" dirty="0" err="1" smtClean="0">
                <a:solidFill>
                  <a:schemeClr val="tx1"/>
                </a:solidFill>
              </a:rPr>
              <a:t>elfen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allweddol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AagD</a:t>
            </a:r>
            <a:endParaRPr lang="en-US" sz="3097" dirty="0" smtClean="0">
              <a:solidFill>
                <a:schemeClr val="tx1"/>
              </a:solidFill>
            </a:endParaRPr>
          </a:p>
          <a:p>
            <a:r>
              <a:rPr lang="en-US" sz="3097" dirty="0" err="1" smtClean="0">
                <a:solidFill>
                  <a:schemeClr val="tx1"/>
                </a:solidFill>
              </a:rPr>
              <a:t>Ystyried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AagD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o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fewn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y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cylch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dysgu</a:t>
            </a:r>
            <a:r>
              <a:rPr lang="en-US" sz="3097" dirty="0" smtClean="0">
                <a:solidFill>
                  <a:schemeClr val="tx1"/>
                </a:solidFill>
              </a:rPr>
              <a:t> ac </a:t>
            </a:r>
            <a:r>
              <a:rPr lang="en-US" sz="3097" dirty="0" err="1" smtClean="0">
                <a:solidFill>
                  <a:schemeClr val="tx1"/>
                </a:solidFill>
              </a:rPr>
              <a:t>addysgu</a:t>
            </a:r>
            <a:endParaRPr lang="en-US" sz="3097" dirty="0" smtClean="0">
              <a:solidFill>
                <a:schemeClr val="tx1"/>
              </a:solidFill>
            </a:endParaRPr>
          </a:p>
          <a:p>
            <a:r>
              <a:rPr lang="en-US" sz="3097" dirty="0" err="1" smtClean="0">
                <a:solidFill>
                  <a:schemeClr val="tx1"/>
                </a:solidFill>
              </a:rPr>
              <a:t>Dadansoddi</a:t>
            </a:r>
            <a:r>
              <a:rPr lang="en-US" sz="3097" dirty="0" smtClean="0">
                <a:solidFill>
                  <a:schemeClr val="tx1"/>
                </a:solidFill>
              </a:rPr>
              <a:t> a </a:t>
            </a:r>
            <a:r>
              <a:rPr lang="en-US" sz="3097" dirty="0" err="1" smtClean="0">
                <a:solidFill>
                  <a:schemeClr val="tx1"/>
                </a:solidFill>
              </a:rPr>
              <a:t>myfyrio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ar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faterion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posib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sydd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ynghlwm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â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phrofion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safonedig</a:t>
            </a:r>
            <a:endParaRPr lang="en-US" sz="3097" dirty="0" smtClean="0">
              <a:solidFill>
                <a:schemeClr val="tx1"/>
              </a:solidFill>
            </a:endParaRPr>
          </a:p>
          <a:p>
            <a:r>
              <a:rPr lang="en-US" sz="3097" dirty="0" err="1" smtClean="0">
                <a:solidFill>
                  <a:schemeClr val="tx1"/>
                </a:solidFill>
              </a:rPr>
              <a:t>Adlewyrchu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ar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y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defnydd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o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ddata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profion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safonol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i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adnabod</a:t>
            </a:r>
            <a:r>
              <a:rPr lang="en-US" sz="3097" dirty="0" smtClean="0">
                <a:solidFill>
                  <a:schemeClr val="tx1"/>
                </a:solidFill>
              </a:rPr>
              <a:t> a </a:t>
            </a:r>
            <a:r>
              <a:rPr lang="en-US" sz="3097" dirty="0" err="1" smtClean="0">
                <a:solidFill>
                  <a:schemeClr val="tx1"/>
                </a:solidFill>
              </a:rPr>
              <a:t>grwpio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disgyblion</a:t>
            </a:r>
            <a:endParaRPr lang="en-US" sz="3097" dirty="0" smtClean="0">
              <a:solidFill>
                <a:schemeClr val="tx1"/>
              </a:solidFill>
            </a:endParaRPr>
          </a:p>
          <a:p>
            <a:r>
              <a:rPr lang="en-US" sz="3097" dirty="0" err="1" smtClean="0">
                <a:solidFill>
                  <a:schemeClr val="tx1"/>
                </a:solidFill>
              </a:rPr>
              <a:t>Dysgu</a:t>
            </a:r>
            <a:r>
              <a:rPr lang="en-US" sz="3097" dirty="0" smtClean="0">
                <a:solidFill>
                  <a:schemeClr val="tx1"/>
                </a:solidFill>
              </a:rPr>
              <a:t> am </a:t>
            </a:r>
            <a:r>
              <a:rPr lang="en-US" sz="3097" dirty="0" err="1" smtClean="0">
                <a:solidFill>
                  <a:schemeClr val="tx1"/>
                </a:solidFill>
              </a:rPr>
              <a:t>y</a:t>
            </a:r>
            <a:r>
              <a:rPr lang="en-US" sz="3097" dirty="0" smtClean="0">
                <a:solidFill>
                  <a:schemeClr val="tx1"/>
                </a:solidFill>
              </a:rPr>
              <a:t> 10 </a:t>
            </a:r>
            <a:r>
              <a:rPr lang="en-US" sz="3097" dirty="0" err="1" smtClean="0">
                <a:solidFill>
                  <a:schemeClr val="tx1"/>
                </a:solidFill>
              </a:rPr>
              <a:t>egwyddor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Asesu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ar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gyfer</a:t>
            </a:r>
            <a:r>
              <a:rPr lang="en-US" sz="3097" dirty="0" smtClean="0">
                <a:solidFill>
                  <a:schemeClr val="tx1"/>
                </a:solidFill>
              </a:rPr>
              <a:t> </a:t>
            </a:r>
            <a:r>
              <a:rPr lang="en-US" sz="3097" dirty="0" err="1" smtClean="0">
                <a:solidFill>
                  <a:schemeClr val="tx1"/>
                </a:solidFill>
              </a:rPr>
              <a:t>Dysgu</a:t>
            </a:r>
            <a:r>
              <a:rPr lang="en-US" sz="3097" dirty="0" smtClean="0">
                <a:solidFill>
                  <a:schemeClr val="tx1"/>
                </a:solidFill>
              </a:rPr>
              <a:t> (</a:t>
            </a:r>
            <a:r>
              <a:rPr lang="en-US" sz="3097" dirty="0" err="1" smtClean="0">
                <a:solidFill>
                  <a:schemeClr val="tx1"/>
                </a:solidFill>
              </a:rPr>
              <a:t>AagD</a:t>
            </a:r>
            <a:r>
              <a:rPr lang="en-US" sz="3097" dirty="0" smtClean="0">
                <a:solidFill>
                  <a:schemeClr val="tx1"/>
                </a:solidFill>
              </a:rPr>
              <a:t>). </a:t>
            </a:r>
          </a:p>
          <a:p>
            <a:endParaRPr lang="en-US" dirty="0"/>
          </a:p>
        </p:txBody>
      </p:sp>
      <p:pic>
        <p:nvPicPr>
          <p:cNvPr id="4" name="Sl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162800" y="708213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97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Ystyriwch</a:t>
            </a:r>
            <a:endParaRPr lang="en-US" dirty="0"/>
          </a:p>
        </p:txBody>
      </p:sp>
      <p:sp>
        <p:nvSpPr>
          <p:cNvPr id="4" name="Oval Callout 3"/>
          <p:cNvSpPr/>
          <p:nvPr/>
        </p:nvSpPr>
        <p:spPr>
          <a:xfrm>
            <a:off x="914400" y="1713544"/>
            <a:ext cx="7653916" cy="3580082"/>
          </a:xfrm>
          <a:prstGeom prst="wedgeEllipseCallout">
            <a:avLst>
              <a:gd name="adj1" fmla="val -47594"/>
              <a:gd name="adj2" fmla="val 54306"/>
            </a:avLst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Mae </a:t>
            </a:r>
            <a:r>
              <a:rPr lang="en-US" sz="3200" dirty="0" err="1" smtClean="0">
                <a:solidFill>
                  <a:schemeClr val="tx1"/>
                </a:solidFill>
              </a:rPr>
              <a:t>asesu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ar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gyfer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b="1" u="sng" dirty="0" err="1" smtClean="0">
                <a:solidFill>
                  <a:schemeClr val="tx1"/>
                </a:solidFill>
              </a:rPr>
              <a:t>gwella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dysgu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yn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ogystal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â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b="1" u="sng" dirty="0" err="1" smtClean="0">
                <a:solidFill>
                  <a:schemeClr val="tx1"/>
                </a:solidFill>
              </a:rPr>
              <a:t>phrofi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err="1" smtClean="0">
                <a:solidFill>
                  <a:schemeClr val="tx1"/>
                </a:solidFill>
              </a:rPr>
              <a:t>dysgu</a:t>
            </a:r>
            <a:r>
              <a:rPr lang="en-US" sz="3200" dirty="0" smtClean="0">
                <a:solidFill>
                  <a:schemeClr val="tx1"/>
                </a:solidFill>
              </a:rPr>
              <a:t>?</a:t>
            </a:r>
          </a:p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Assessment is for improving as well as proving learning. </a:t>
            </a:r>
            <a:endParaRPr lang="en-US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Beth yw asesu?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967870" y="5857808"/>
            <a:ext cx="2176130" cy="100019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49318" y="1339702"/>
            <a:ext cx="82437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 smtClean="0"/>
              <a:t>Rhesymau pam y gall asesu crynodol a phrofi fod yn drafferthus...</a:t>
            </a:r>
            <a:endParaRPr lang="en-GB" sz="2800" dirty="0"/>
          </a:p>
        </p:txBody>
      </p:sp>
      <p:sp>
        <p:nvSpPr>
          <p:cNvPr id="9" name="TextBox 8"/>
          <p:cNvSpPr txBox="1"/>
          <p:nvPr/>
        </p:nvSpPr>
        <p:spPr>
          <a:xfrm>
            <a:off x="552893" y="2920409"/>
            <a:ext cx="806656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y-GB" dirty="0" smtClean="0"/>
              <a:t>Data anghywir                                                    2. Nid gwybodaeth sy’n bwysig bellach</a:t>
            </a:r>
          </a:p>
          <a:p>
            <a:endParaRPr lang="cy-GB" dirty="0" smtClean="0"/>
          </a:p>
          <a:p>
            <a:pPr marL="342900" indent="-342900">
              <a:buAutoNum type="arabicPeriod"/>
            </a:pPr>
            <a:endParaRPr lang="cy-GB" dirty="0"/>
          </a:p>
          <a:p>
            <a:r>
              <a:rPr lang="cy-GB" dirty="0" smtClean="0"/>
              <a:t>                                         3. Adnabod o sgôr neu ganlyniad</a:t>
            </a:r>
          </a:p>
          <a:p>
            <a:endParaRPr lang="cy-GB" dirty="0" smtClean="0"/>
          </a:p>
          <a:p>
            <a:endParaRPr lang="cy-GB" dirty="0"/>
          </a:p>
          <a:p>
            <a:r>
              <a:rPr lang="cy-GB" dirty="0" smtClean="0"/>
              <a:t>4. Anwybyddu’r unigolyn                                     5. Os nad yw’n cael ei fesur ni brofir</a:t>
            </a:r>
          </a:p>
          <a:p>
            <a:endParaRPr lang="cy-GB" dirty="0" smtClean="0"/>
          </a:p>
          <a:p>
            <a:endParaRPr lang="cy-GB" dirty="0"/>
          </a:p>
          <a:p>
            <a:r>
              <a:rPr lang="cy-GB" dirty="0" smtClean="0"/>
              <a:t>                                         6. Plant fel arbrofion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68368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598216">
            <a:off x="347048" y="520458"/>
            <a:ext cx="4065147" cy="301246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54231">
            <a:off x="4759244" y="895687"/>
            <a:ext cx="4035506" cy="281575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8285" y="3548990"/>
            <a:ext cx="4380172" cy="3113388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Asesiad</a:t>
            </a:r>
            <a:r>
              <a:rPr lang="en-US" dirty="0" smtClean="0"/>
              <a:t> </a:t>
            </a:r>
            <a:r>
              <a:rPr lang="en-US" dirty="0" err="1" smtClean="0"/>
              <a:t>crynodol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Asesiad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endParaRPr lang="en-US" dirty="0" smtClean="0"/>
          </a:p>
          <a:p>
            <a:r>
              <a:rPr lang="en-US" dirty="0" err="1" smtClean="0"/>
              <a:t>Digwydd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ôl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endParaRPr lang="en-US" dirty="0" smtClean="0"/>
          </a:p>
          <a:p>
            <a:r>
              <a:rPr lang="en-US" dirty="0" err="1" smtClean="0"/>
              <a:t>Rhoi</a:t>
            </a:r>
            <a:r>
              <a:rPr lang="en-US" dirty="0" smtClean="0"/>
              <a:t> </a:t>
            </a:r>
            <a:r>
              <a:rPr lang="en-US" dirty="0" err="1" smtClean="0"/>
              <a:t>trosolwg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lwyddiant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disgybl</a:t>
            </a:r>
            <a:endParaRPr lang="en-US" dirty="0" smtClean="0"/>
          </a:p>
          <a:p>
            <a:r>
              <a:rPr lang="en-US" dirty="0" err="1" smtClean="0"/>
              <a:t>Crynhoi</a:t>
            </a:r>
            <a:r>
              <a:rPr lang="en-US" dirty="0" smtClean="0"/>
              <a:t> </a:t>
            </a:r>
            <a:r>
              <a:rPr lang="en-US" dirty="0" err="1" smtClean="0"/>
              <a:t>cyrhaeddiad</a:t>
            </a:r>
            <a:r>
              <a:rPr lang="en-US" dirty="0" smtClean="0"/>
              <a:t> </a:t>
            </a:r>
            <a:r>
              <a:rPr lang="en-US" dirty="0" err="1" smtClean="0"/>
              <a:t>plentyn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un </a:t>
            </a:r>
            <a:r>
              <a:rPr lang="en-US" dirty="0" err="1" smtClean="0"/>
              <a:t>amser</a:t>
            </a:r>
            <a:r>
              <a:rPr lang="en-US" dirty="0" smtClean="0"/>
              <a:t> </a:t>
            </a:r>
            <a:r>
              <a:rPr lang="en-US" dirty="0" err="1" smtClean="0"/>
              <a:t>penodol</a:t>
            </a:r>
            <a:endParaRPr lang="en-US" dirty="0" smtClean="0"/>
          </a:p>
          <a:p>
            <a:r>
              <a:rPr lang="en-US" dirty="0" err="1" smtClean="0"/>
              <a:t>Crynodol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gorolwg</a:t>
            </a:r>
            <a:r>
              <a:rPr lang="en-US" dirty="0" smtClean="0"/>
              <a:t> </a:t>
            </a:r>
            <a:r>
              <a:rPr lang="en-US" dirty="0" err="1" smtClean="0"/>
              <a:t>ysgol</a:t>
            </a:r>
            <a:r>
              <a:rPr lang="en-US" dirty="0" smtClean="0"/>
              <a:t> a </a:t>
            </a:r>
            <a:r>
              <a:rPr lang="en-US" dirty="0" err="1" smtClean="0"/>
              <a:t>rhieni</a:t>
            </a:r>
            <a:r>
              <a:rPr lang="en-US" dirty="0" smtClean="0"/>
              <a:t>, </a:t>
            </a:r>
            <a:r>
              <a:rPr lang="en-US" dirty="0" err="1" smtClean="0"/>
              <a:t>ond</a:t>
            </a:r>
            <a:r>
              <a:rPr lang="en-US" dirty="0" smtClean="0"/>
              <a:t> NID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dysgwyr</a:t>
            </a:r>
            <a:endParaRPr lang="en-US" dirty="0" smtClean="0"/>
          </a:p>
          <a:p>
            <a:r>
              <a:rPr lang="en-US" dirty="0" err="1" smtClean="0"/>
              <a:t>Asesiad</a:t>
            </a:r>
            <a:r>
              <a:rPr lang="en-US" dirty="0" smtClean="0"/>
              <a:t> </a:t>
            </a:r>
            <a:r>
              <a:rPr lang="en-US" dirty="0" err="1" smtClean="0"/>
              <a:t>trawsnewidiol</a:t>
            </a:r>
            <a:endParaRPr lang="en-US" dirty="0"/>
          </a:p>
        </p:txBody>
      </p:sp>
      <p:pic>
        <p:nvPicPr>
          <p:cNvPr id="4" name="Sl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59498" y="3429000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74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Pwyso’r</a:t>
            </a:r>
            <a:r>
              <a:rPr lang="en-GB" dirty="0" smtClean="0"/>
              <a:t> </a:t>
            </a:r>
            <a:r>
              <a:rPr lang="en-GB" dirty="0" err="1" smtClean="0"/>
              <a:t>mochyn</a:t>
            </a:r>
            <a:r>
              <a:rPr lang="en-GB" dirty="0" smtClean="0"/>
              <a:t>?!?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9453" y="2132196"/>
            <a:ext cx="3564255" cy="3781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4915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Oval 3"/>
          <p:cNvSpPr/>
          <p:nvPr/>
        </p:nvSpPr>
        <p:spPr>
          <a:xfrm>
            <a:off x="1516912" y="2736112"/>
            <a:ext cx="2828260" cy="278573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/>
          <p:cNvSpPr/>
          <p:nvPr/>
        </p:nvSpPr>
        <p:spPr>
          <a:xfrm>
            <a:off x="5365898" y="3537098"/>
            <a:ext cx="1935125" cy="1835888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2020186" y="3409507"/>
            <a:ext cx="200600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 smtClean="0"/>
              <a:t>Dysgu ac addysgu</a:t>
            </a:r>
            <a:endParaRPr lang="en-GB" sz="3200" dirty="0"/>
          </a:p>
        </p:txBody>
      </p:sp>
      <p:sp>
        <p:nvSpPr>
          <p:cNvPr id="7" name="TextBox 6"/>
          <p:cNvSpPr txBox="1"/>
          <p:nvPr/>
        </p:nvSpPr>
        <p:spPr>
          <a:xfrm>
            <a:off x="5706140" y="4125433"/>
            <a:ext cx="14318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 smtClean="0"/>
              <a:t>Asesu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955853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Asesu</a:t>
            </a:r>
            <a:r>
              <a:rPr lang="en-US" dirty="0" smtClean="0"/>
              <a:t> </a:t>
            </a:r>
            <a:r>
              <a:rPr lang="en-US" dirty="0" err="1" smtClean="0"/>
              <a:t>crynodol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Asesiad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ddysgu</a:t>
            </a:r>
            <a:endParaRPr lang="en-US" dirty="0" smtClean="0"/>
          </a:p>
          <a:p>
            <a:r>
              <a:rPr lang="en-US" dirty="0" err="1" smtClean="0"/>
              <a:t>Digwydd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ôl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endParaRPr lang="en-US" dirty="0" smtClean="0"/>
          </a:p>
          <a:p>
            <a:r>
              <a:rPr lang="en-US" dirty="0" err="1" smtClean="0"/>
              <a:t>Ymagwedd</a:t>
            </a:r>
            <a:r>
              <a:rPr lang="en-US" dirty="0" smtClean="0"/>
              <a:t> </a:t>
            </a:r>
            <a:r>
              <a:rPr lang="en-US" dirty="0" err="1" smtClean="0"/>
              <a:t>hanesyddol</a:t>
            </a:r>
            <a:endParaRPr lang="en-US" dirty="0" smtClean="0"/>
          </a:p>
          <a:p>
            <a:r>
              <a:rPr lang="en-US" dirty="0" err="1" smtClean="0"/>
              <a:t>Oes</a:t>
            </a:r>
            <a:r>
              <a:rPr lang="en-US" dirty="0" smtClean="0"/>
              <a:t> </a:t>
            </a:r>
            <a:r>
              <a:rPr lang="en-US" dirty="0" err="1" smtClean="0"/>
              <a:t>gwir</a:t>
            </a:r>
            <a:r>
              <a:rPr lang="en-US" dirty="0" smtClean="0"/>
              <a:t> </a:t>
            </a:r>
            <a:r>
              <a:rPr lang="en-US" dirty="0" err="1" smtClean="0"/>
              <a:t>angen</a:t>
            </a:r>
            <a:r>
              <a:rPr lang="en-US" dirty="0" smtClean="0"/>
              <a:t>?</a:t>
            </a:r>
          </a:p>
          <a:p>
            <a:pPr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1750" y="4088398"/>
            <a:ext cx="6636754" cy="2458653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Erbyn heddiw</a:t>
            </a:r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1453117" y="2088428"/>
            <a:ext cx="3813544" cy="3622158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/>
          <p:cNvSpPr/>
          <p:nvPr/>
        </p:nvSpPr>
        <p:spPr>
          <a:xfrm>
            <a:off x="3175591" y="3388242"/>
            <a:ext cx="1687032" cy="1743739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2055629" y="2509043"/>
            <a:ext cx="200600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 smtClean="0"/>
              <a:t>Dysgu ac addysgu</a:t>
            </a:r>
            <a:endParaRPr lang="en-GB" sz="3200" dirty="0"/>
          </a:p>
        </p:txBody>
      </p:sp>
      <p:sp>
        <p:nvSpPr>
          <p:cNvPr id="7" name="TextBox 6"/>
          <p:cNvSpPr txBox="1"/>
          <p:nvPr/>
        </p:nvSpPr>
        <p:spPr>
          <a:xfrm>
            <a:off x="3359889" y="3926851"/>
            <a:ext cx="14318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 smtClean="0"/>
              <a:t>Asesu</a:t>
            </a:r>
            <a:endParaRPr lang="en-GB" sz="3200" dirty="0"/>
          </a:p>
        </p:txBody>
      </p:sp>
      <p:pic>
        <p:nvPicPr>
          <p:cNvPr id="3" name="Sl10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22676" y="2064547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369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26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Beth </a:t>
            </a:r>
            <a:r>
              <a:rPr lang="en-US" dirty="0" err="1" smtClean="0"/>
              <a:t>yn</a:t>
            </a:r>
            <a:r>
              <a:rPr lang="en-US" dirty="0" smtClean="0"/>
              <a:t> union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AagD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492125" y="1747839"/>
            <a:ext cx="7953375" cy="347160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Asesu</a:t>
            </a:r>
            <a:r>
              <a:rPr lang="en-US" dirty="0" smtClean="0"/>
              <a:t> </a:t>
            </a:r>
            <a:r>
              <a:rPr lang="en-US" dirty="0" err="1" smtClean="0"/>
              <a:t>Ffurfiannol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ddysgwyr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wybod</a:t>
            </a:r>
            <a:r>
              <a:rPr lang="en-US" dirty="0" smtClean="0"/>
              <a:t> </a:t>
            </a:r>
            <a:r>
              <a:rPr lang="en-US" dirty="0" err="1" smtClean="0"/>
              <a:t>sut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wella</a:t>
            </a:r>
            <a:endParaRPr lang="en-US" dirty="0" smtClean="0"/>
          </a:p>
          <a:p>
            <a:r>
              <a:rPr lang="en-US" dirty="0" err="1" smtClean="0"/>
              <a:t>Tymor</a:t>
            </a:r>
            <a:r>
              <a:rPr lang="en-US" dirty="0" smtClean="0"/>
              <a:t> </a:t>
            </a:r>
            <a:r>
              <a:rPr lang="en-US" dirty="0" err="1" smtClean="0"/>
              <a:t>byr</a:t>
            </a:r>
            <a:endParaRPr lang="en-US" dirty="0" smtClean="0"/>
          </a:p>
          <a:p>
            <a:r>
              <a:rPr lang="en-US" dirty="0" err="1" smtClean="0"/>
              <a:t>Adborth</a:t>
            </a:r>
            <a:r>
              <a:rPr lang="en-US" dirty="0" smtClean="0"/>
              <a:t> </a:t>
            </a:r>
            <a:r>
              <a:rPr lang="en-US" dirty="0" err="1" smtClean="0"/>
              <a:t>parhaus</a:t>
            </a:r>
            <a:endParaRPr lang="en-US" dirty="0" smtClean="0"/>
          </a:p>
          <a:p>
            <a:r>
              <a:rPr lang="en-US" dirty="0" err="1" smtClean="0"/>
              <a:t>Enghreifftiau</a:t>
            </a:r>
            <a:r>
              <a:rPr lang="en-US" dirty="0" smtClean="0"/>
              <a:t> </a:t>
            </a:r>
            <a:r>
              <a:rPr lang="en-US" dirty="0" err="1" smtClean="0"/>
              <a:t>ystyrlon</a:t>
            </a:r>
            <a:r>
              <a:rPr lang="en-US" dirty="0" smtClean="0"/>
              <a:t> (</a:t>
            </a:r>
            <a:r>
              <a:rPr lang="en-US" dirty="0" err="1" smtClean="0"/>
              <a:t>beth</a:t>
            </a:r>
            <a:r>
              <a:rPr lang="en-US" dirty="0" smtClean="0"/>
              <a:t>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dysgwyr</a:t>
            </a:r>
            <a:r>
              <a:rPr lang="en-US" dirty="0" smtClean="0"/>
              <a:t> </a:t>
            </a:r>
            <a:r>
              <a:rPr lang="en-US" dirty="0" err="1" smtClean="0"/>
              <a:t>i’w</a:t>
            </a:r>
            <a:r>
              <a:rPr lang="en-US" dirty="0" smtClean="0"/>
              <a:t> </a:t>
            </a:r>
            <a:r>
              <a:rPr lang="en-US" dirty="0" err="1" smtClean="0"/>
              <a:t>wneud</a:t>
            </a:r>
            <a:r>
              <a:rPr lang="en-US" dirty="0" smtClean="0"/>
              <a:t> </a:t>
            </a:r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mwyn</a:t>
            </a:r>
            <a:r>
              <a:rPr lang="en-US" dirty="0" smtClean="0"/>
              <a:t> </a:t>
            </a:r>
            <a:r>
              <a:rPr lang="en-US" dirty="0" err="1" smtClean="0"/>
              <a:t>gwella</a:t>
            </a:r>
            <a:r>
              <a:rPr lang="en-US" dirty="0" smtClean="0"/>
              <a:t>?)</a:t>
            </a:r>
          </a:p>
          <a:p>
            <a:r>
              <a:rPr lang="en-US" dirty="0" err="1" smtClean="0"/>
              <a:t>Newid</a:t>
            </a:r>
            <a:r>
              <a:rPr lang="en-US" dirty="0" smtClean="0"/>
              <a:t> </a:t>
            </a:r>
            <a:r>
              <a:rPr lang="en-US" dirty="0" err="1" smtClean="0"/>
              <a:t>cynlluniau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ganlyniad</a:t>
            </a:r>
            <a:endParaRPr lang="en-US" dirty="0" smtClean="0"/>
          </a:p>
          <a:p>
            <a:r>
              <a:rPr lang="en-US" dirty="0" err="1" smtClean="0"/>
              <a:t>Hybu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 </a:t>
            </a:r>
            <a:r>
              <a:rPr lang="en-US" dirty="0" err="1" smtClean="0"/>
              <a:t>pellach</a:t>
            </a:r>
            <a:endParaRPr lang="en-US" dirty="0"/>
          </a:p>
        </p:txBody>
      </p:sp>
      <p:pic>
        <p:nvPicPr>
          <p:cNvPr id="4" name="Sl1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44706" y="5547257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5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914400" y="228601"/>
          <a:ext cx="7313613" cy="12640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Asesu</a:t>
            </a:r>
            <a:r>
              <a:rPr lang="en-US" dirty="0" smtClean="0"/>
              <a:t> </a:t>
            </a:r>
            <a:r>
              <a:rPr lang="en-US" dirty="0" err="1" smtClean="0"/>
              <a:t>ffurfiannol</a:t>
            </a:r>
            <a:endParaRPr lang="en-US" dirty="0"/>
          </a:p>
        </p:txBody>
      </p:sp>
      <p:graphicFrame>
        <p:nvGraphicFramePr>
          <p:cNvPr id="7" name="Diagram 6"/>
          <p:cNvGraphicFramePr/>
          <p:nvPr/>
        </p:nvGraphicFramePr>
        <p:xfrm>
          <a:off x="443717" y="1396999"/>
          <a:ext cx="7784296" cy="48757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Plant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planhigion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(Clarke, 2001)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Mae </a:t>
            </a:r>
            <a:r>
              <a:rPr lang="en-US" dirty="0" err="1" smtClean="0"/>
              <a:t>mesur</a:t>
            </a:r>
            <a:r>
              <a:rPr lang="en-US" dirty="0" smtClean="0"/>
              <a:t> </a:t>
            </a:r>
            <a:r>
              <a:rPr lang="en-US" dirty="0" err="1" smtClean="0"/>
              <a:t>taldra</a:t>
            </a:r>
            <a:r>
              <a:rPr lang="en-US" dirty="0" smtClean="0"/>
              <a:t> </a:t>
            </a:r>
            <a:r>
              <a:rPr lang="en-US" dirty="0" err="1" smtClean="0"/>
              <a:t>planhigyn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dda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cymharu</a:t>
            </a:r>
            <a:r>
              <a:rPr lang="en-US" dirty="0" smtClean="0"/>
              <a:t> </a:t>
            </a:r>
            <a:r>
              <a:rPr lang="en-US" dirty="0" err="1" smtClean="0"/>
              <a:t>gwahanol</a:t>
            </a:r>
            <a:r>
              <a:rPr lang="en-US" dirty="0" smtClean="0"/>
              <a:t> </a:t>
            </a:r>
            <a:r>
              <a:rPr lang="en-US" dirty="0" err="1" smtClean="0"/>
              <a:t>maint</a:t>
            </a:r>
            <a:r>
              <a:rPr lang="en-US" dirty="0" smtClean="0"/>
              <a:t>. </a:t>
            </a:r>
          </a:p>
          <a:p>
            <a:r>
              <a:rPr lang="en-US" dirty="0" err="1" smtClean="0"/>
              <a:t>Ydy</a:t>
            </a:r>
            <a:r>
              <a:rPr lang="en-US" dirty="0" smtClean="0"/>
              <a:t> </a:t>
            </a:r>
            <a:r>
              <a:rPr lang="en-US" dirty="0" err="1" smtClean="0"/>
              <a:t>mesur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gwella</a:t>
            </a:r>
            <a:r>
              <a:rPr lang="en-US" dirty="0" smtClean="0"/>
              <a:t> </a:t>
            </a:r>
            <a:r>
              <a:rPr lang="en-US" dirty="0" err="1" smtClean="0"/>
              <a:t>lefel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tyfiant</a:t>
            </a:r>
            <a:r>
              <a:rPr lang="en-US" dirty="0" smtClean="0"/>
              <a:t>?</a:t>
            </a:r>
          </a:p>
          <a:p>
            <a:r>
              <a:rPr lang="en-US" dirty="0" smtClean="0"/>
              <a:t>Pa </a:t>
            </a:r>
            <a:r>
              <a:rPr lang="en-US" dirty="0" err="1" smtClean="0"/>
              <a:t>fath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asesu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yma</a:t>
            </a:r>
            <a:r>
              <a:rPr lang="en-US" dirty="0" smtClean="0"/>
              <a:t>? 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4673" y="3073003"/>
            <a:ext cx="2527828" cy="1895871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Plant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planhigion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(Clarke, 2001)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Asesu</a:t>
            </a:r>
            <a:r>
              <a:rPr lang="en-US" dirty="0" smtClean="0"/>
              <a:t> </a:t>
            </a:r>
            <a:r>
              <a:rPr lang="en-US" dirty="0" err="1" smtClean="0"/>
              <a:t>ffurfiannol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debyg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ffordd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byddwn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rhoi</a:t>
            </a:r>
            <a:r>
              <a:rPr lang="en-US" dirty="0" smtClean="0"/>
              <a:t> </a:t>
            </a:r>
            <a:r>
              <a:rPr lang="en-US" dirty="0" err="1" smtClean="0"/>
              <a:t>bwyd</a:t>
            </a:r>
            <a:r>
              <a:rPr lang="en-US" dirty="0" smtClean="0"/>
              <a:t> a </a:t>
            </a:r>
            <a:r>
              <a:rPr lang="en-US" dirty="0" err="1" smtClean="0"/>
              <a:t>dŵr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planhigion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yr </a:t>
            </a:r>
            <a:r>
              <a:rPr lang="en-US" dirty="0" err="1" smtClean="0"/>
              <a:t>ardd</a:t>
            </a:r>
            <a:r>
              <a:rPr lang="en-US" dirty="0" smtClean="0"/>
              <a:t>. </a:t>
            </a:r>
          </a:p>
          <a:p>
            <a:r>
              <a:rPr lang="en-US" dirty="0" err="1" smtClean="0"/>
              <a:t>Ydy’r</a:t>
            </a:r>
            <a:r>
              <a:rPr lang="en-US" dirty="0" smtClean="0"/>
              <a:t> </a:t>
            </a:r>
            <a:r>
              <a:rPr lang="en-US" dirty="0" err="1" smtClean="0"/>
              <a:t>gwahaniaeth</a:t>
            </a:r>
            <a:r>
              <a:rPr lang="en-US" dirty="0" smtClean="0"/>
              <a:t> </a:t>
            </a:r>
            <a:r>
              <a:rPr lang="en-US" dirty="0" err="1" smtClean="0"/>
              <a:t>rhwng</a:t>
            </a:r>
            <a:r>
              <a:rPr lang="en-US" dirty="0" smtClean="0"/>
              <a:t> </a:t>
            </a:r>
            <a:r>
              <a:rPr lang="en-US" dirty="0" err="1" smtClean="0"/>
              <a:t>asesu</a:t>
            </a:r>
            <a:r>
              <a:rPr lang="en-US" dirty="0" smtClean="0"/>
              <a:t> </a:t>
            </a:r>
          </a:p>
          <a:p>
            <a:pPr>
              <a:buNone/>
            </a:pPr>
            <a:r>
              <a:rPr lang="en-US" dirty="0" smtClean="0"/>
              <a:t>       </a:t>
            </a:r>
            <a:r>
              <a:rPr lang="en-US" dirty="0" err="1" smtClean="0"/>
              <a:t>ffurfiannol</a:t>
            </a:r>
            <a:r>
              <a:rPr lang="en-US" dirty="0" smtClean="0"/>
              <a:t> a </a:t>
            </a:r>
            <a:r>
              <a:rPr lang="en-US" dirty="0" err="1" smtClean="0"/>
              <a:t>chrynodol</a:t>
            </a:r>
            <a:r>
              <a:rPr lang="en-US" dirty="0" smtClean="0"/>
              <a:t> bob </a:t>
            </a:r>
            <a:r>
              <a:rPr lang="en-US" dirty="0" err="1" smtClean="0"/>
              <a:t>amser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       </a:t>
            </a:r>
            <a:r>
              <a:rPr lang="en-US" dirty="0" err="1" smtClean="0"/>
              <a:t>glir</a:t>
            </a:r>
            <a:r>
              <a:rPr lang="en-US" dirty="0" smtClean="0"/>
              <a:t>? 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4673" y="3073003"/>
            <a:ext cx="2527828" cy="1895871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42579"/>
            <a:ext cx="7313613" cy="1264024"/>
          </a:xfrm>
        </p:spPr>
        <p:txBody>
          <a:bodyPr/>
          <a:lstStyle/>
          <a:p>
            <a:r>
              <a:rPr lang="en-US" dirty="0" smtClean="0"/>
              <a:t>“Inside the black box”</a:t>
            </a:r>
            <a:br>
              <a:rPr lang="en-US" dirty="0" smtClean="0"/>
            </a:br>
            <a:r>
              <a:rPr lang="en-US" dirty="0" smtClean="0"/>
              <a:t>(Black &amp; </a:t>
            </a:r>
            <a:r>
              <a:rPr lang="en-US" dirty="0" err="1" smtClean="0"/>
              <a:t>Wiliam</a:t>
            </a:r>
            <a:r>
              <a:rPr lang="en-US" dirty="0" smtClean="0"/>
              <a:t>, 1998)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208745" y="2876306"/>
            <a:ext cx="6609844" cy="255454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… for formative purposes, a test at the end of a block or module of teaching is pointless in that it is too late to work with the results (Black &amp; </a:t>
            </a:r>
            <a:r>
              <a:rPr lang="en-US" sz="3200" dirty="0" err="1" smtClean="0"/>
              <a:t>Wiliam</a:t>
            </a:r>
            <a:r>
              <a:rPr lang="en-US" sz="3200" dirty="0" smtClean="0"/>
              <a:t>, 1998:p.12-13) </a:t>
            </a:r>
            <a:endParaRPr lang="en-US" sz="3200" dirty="0"/>
          </a:p>
        </p:txBody>
      </p:sp>
      <p:sp>
        <p:nvSpPr>
          <p:cNvPr id="5" name="TextBox 4"/>
          <p:cNvSpPr txBox="1"/>
          <p:nvPr/>
        </p:nvSpPr>
        <p:spPr>
          <a:xfrm>
            <a:off x="459017" y="5890307"/>
            <a:ext cx="84612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 smtClean="0"/>
              <a:t>Ystyriwch</a:t>
            </a:r>
            <a:r>
              <a:rPr lang="en-US" sz="2800" dirty="0" smtClean="0"/>
              <a:t> -  a </a:t>
            </a:r>
            <a:r>
              <a:rPr lang="en-US" sz="2800" dirty="0" err="1" smtClean="0"/>
              <a:t>glywir</a:t>
            </a:r>
            <a:r>
              <a:rPr lang="en-US" sz="2800" dirty="0" smtClean="0"/>
              <a:t> </a:t>
            </a:r>
            <a:r>
              <a:rPr lang="en-US" sz="2800" dirty="0" err="1" smtClean="0"/>
              <a:t>llais</a:t>
            </a:r>
            <a:r>
              <a:rPr lang="en-US" sz="2800" dirty="0" smtClean="0"/>
              <a:t> </a:t>
            </a:r>
            <a:r>
              <a:rPr lang="en-US" sz="2800" dirty="0" err="1" smtClean="0"/>
              <a:t>y</a:t>
            </a:r>
            <a:r>
              <a:rPr lang="en-US" sz="2800" dirty="0" smtClean="0"/>
              <a:t> </a:t>
            </a:r>
            <a:r>
              <a:rPr lang="en-US" sz="2800" dirty="0" err="1" smtClean="0"/>
              <a:t>dysgwr</a:t>
            </a:r>
            <a:r>
              <a:rPr lang="en-US" sz="2800" dirty="0" smtClean="0"/>
              <a:t> </a:t>
            </a:r>
            <a:r>
              <a:rPr lang="en-US" sz="2800" dirty="0" err="1" smtClean="0"/>
              <a:t>yma</a:t>
            </a:r>
            <a:r>
              <a:rPr lang="en-US" sz="2800" dirty="0" smtClean="0"/>
              <a:t>?</a:t>
            </a:r>
            <a:endParaRPr lang="en-US" sz="2800" dirty="0"/>
          </a:p>
        </p:txBody>
      </p:sp>
      <p:pic>
        <p:nvPicPr>
          <p:cNvPr id="3" name="Sl1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279718" y="6108727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18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Dau</a:t>
            </a:r>
            <a:r>
              <a:rPr lang="en-US" dirty="0" smtClean="0"/>
              <a:t> </a:t>
            </a:r>
            <a:r>
              <a:rPr lang="en-US" dirty="0" err="1" smtClean="0"/>
              <a:t>fath</a:t>
            </a:r>
            <a:r>
              <a:rPr lang="en-US" dirty="0" smtClean="0"/>
              <a:t> </a:t>
            </a:r>
            <a:r>
              <a:rPr lang="en-US" dirty="0" err="1" smtClean="0"/>
              <a:t>cyffredin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asesu</a:t>
            </a:r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229507" y="1851239"/>
          <a:ext cx="8430612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666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601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50382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 err="1" smtClean="0"/>
                        <a:t>Asesiad</a:t>
                      </a:r>
                      <a:r>
                        <a:rPr lang="en-US" sz="2400" dirty="0" smtClean="0"/>
                        <a:t> </a:t>
                      </a:r>
                      <a:r>
                        <a:rPr lang="en-US" sz="2400" dirty="0" err="1" smtClean="0"/>
                        <a:t>ar</a:t>
                      </a:r>
                      <a:r>
                        <a:rPr lang="en-US" sz="2400" dirty="0" smtClean="0"/>
                        <a:t> </a:t>
                      </a:r>
                      <a:r>
                        <a:rPr lang="en-US" sz="2400" dirty="0" err="1" smtClean="0"/>
                        <a:t>gyfer</a:t>
                      </a:r>
                      <a:r>
                        <a:rPr lang="en-US" sz="2400" dirty="0" smtClean="0"/>
                        <a:t> </a:t>
                      </a:r>
                      <a:r>
                        <a:rPr lang="en-US" sz="2400" dirty="0" err="1" smtClean="0"/>
                        <a:t>dysgu</a:t>
                      </a:r>
                      <a:r>
                        <a:rPr lang="en-US" sz="2400" dirty="0" smtClean="0"/>
                        <a:t> (</a:t>
                      </a:r>
                      <a:r>
                        <a:rPr lang="en-US" sz="2400" dirty="0" err="1" smtClean="0"/>
                        <a:t>ffurfiannol</a:t>
                      </a:r>
                      <a:r>
                        <a:rPr lang="en-US" sz="2400" dirty="0" smtClean="0"/>
                        <a:t>)</a:t>
                      </a:r>
                      <a:endParaRPr lang="en-US" sz="2400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 err="1" smtClean="0"/>
                        <a:t>Asesiad</a:t>
                      </a:r>
                      <a:r>
                        <a:rPr lang="en-US" sz="2400" dirty="0" smtClean="0"/>
                        <a:t> </a:t>
                      </a:r>
                      <a:r>
                        <a:rPr lang="en-US" sz="2400" dirty="0" err="1" smtClean="0"/>
                        <a:t>o’r</a:t>
                      </a:r>
                      <a:r>
                        <a:rPr lang="en-US" sz="2400" dirty="0" smtClean="0"/>
                        <a:t> </a:t>
                      </a:r>
                      <a:r>
                        <a:rPr lang="en-US" sz="2400" dirty="0" err="1" smtClean="0"/>
                        <a:t>dysgu</a:t>
                      </a:r>
                      <a:r>
                        <a:rPr lang="en-US" sz="2400" dirty="0" smtClean="0"/>
                        <a:t> </a:t>
                      </a:r>
                    </a:p>
                    <a:p>
                      <a:r>
                        <a:rPr lang="en-US" sz="2400" dirty="0" smtClean="0"/>
                        <a:t>(</a:t>
                      </a:r>
                      <a:r>
                        <a:rPr lang="en-US" sz="2400" dirty="0" err="1" smtClean="0"/>
                        <a:t>crynodol</a:t>
                      </a:r>
                      <a:r>
                        <a:rPr lang="en-US" sz="2400" dirty="0" smtClean="0"/>
                        <a:t>)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Beth?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 smtClean="0"/>
                    </a:p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err="1" smtClean="0"/>
                        <a:t>Pryd</a:t>
                      </a:r>
                      <a:r>
                        <a:rPr lang="en-US" sz="2400" dirty="0" smtClean="0"/>
                        <a:t>?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 smtClean="0"/>
                    </a:p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Pam?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 smtClean="0"/>
                    </a:p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err="1" smtClean="0"/>
                        <a:t>Pwy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 smtClean="0"/>
                    </a:p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err="1" smtClean="0"/>
                        <a:t>Sut</a:t>
                      </a:r>
                      <a:r>
                        <a:rPr lang="en-US" sz="2400" dirty="0" smtClean="0"/>
                        <a:t>?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 smtClean="0"/>
                    </a:p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2106" y="-183594"/>
            <a:ext cx="8228013" cy="1264024"/>
          </a:xfrm>
        </p:spPr>
        <p:txBody>
          <a:bodyPr/>
          <a:lstStyle/>
          <a:p>
            <a:r>
              <a:rPr lang="en-US" dirty="0" err="1" smtClean="0"/>
              <a:t>Dau</a:t>
            </a:r>
            <a:r>
              <a:rPr lang="en-US" dirty="0" smtClean="0"/>
              <a:t> </a:t>
            </a:r>
            <a:r>
              <a:rPr lang="en-US" dirty="0" err="1" smtClean="0"/>
              <a:t>fath</a:t>
            </a:r>
            <a:r>
              <a:rPr lang="en-US" dirty="0" smtClean="0"/>
              <a:t> </a:t>
            </a:r>
            <a:r>
              <a:rPr lang="en-US" dirty="0" err="1" smtClean="0"/>
              <a:t>cyffredin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asesu</a:t>
            </a:r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229506" y="856772"/>
          <a:ext cx="8914493" cy="5913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677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1199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3470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 sz="2200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 dirty="0" err="1" smtClean="0"/>
                        <a:t>Asesiad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ar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gyfer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dysgu</a:t>
                      </a:r>
                      <a:r>
                        <a:rPr lang="en-US" sz="2200" baseline="0" dirty="0" smtClean="0"/>
                        <a:t> (</a:t>
                      </a:r>
                      <a:r>
                        <a:rPr lang="en-US" sz="2200" dirty="0" err="1" smtClean="0"/>
                        <a:t>ffurfiannol</a:t>
                      </a:r>
                      <a:r>
                        <a:rPr lang="en-US" sz="2200" dirty="0" smtClean="0"/>
                        <a:t>)</a:t>
                      </a:r>
                      <a:endParaRPr lang="en-US" sz="2200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 dirty="0" err="1" smtClean="0"/>
                        <a:t>Asesiad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o’r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dysgu</a:t>
                      </a:r>
                      <a:r>
                        <a:rPr lang="en-US" sz="2200" dirty="0" smtClean="0"/>
                        <a:t> </a:t>
                      </a:r>
                    </a:p>
                    <a:p>
                      <a:r>
                        <a:rPr lang="en-US" sz="2200" dirty="0" smtClean="0"/>
                        <a:t>(</a:t>
                      </a:r>
                      <a:r>
                        <a:rPr lang="en-US" sz="2200" dirty="0" err="1" smtClean="0"/>
                        <a:t>crynodol</a:t>
                      </a:r>
                      <a:r>
                        <a:rPr lang="en-US" sz="2200" dirty="0" smtClean="0"/>
                        <a:t>)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200" dirty="0" smtClean="0"/>
                        <a:t>Beth?</a:t>
                      </a:r>
                      <a:endParaRPr lang="en-US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 smtClean="0"/>
                        <a:t>Asesu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sy’n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cefnogi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dysgu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parhaus</a:t>
                      </a:r>
                      <a:r>
                        <a:rPr lang="en-US" sz="2200" dirty="0" smtClean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 smtClean="0"/>
                        <a:t>Asesu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sy’n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crynhoi’r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dysgu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ar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amseroedd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penodol</a:t>
                      </a:r>
                      <a:r>
                        <a:rPr lang="en-US" sz="2200" baseline="0" dirty="0" smtClean="0"/>
                        <a:t>.</a:t>
                      </a:r>
                      <a:endParaRPr lang="en-US" sz="2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200" dirty="0" err="1" smtClean="0"/>
                        <a:t>Pryd</a:t>
                      </a:r>
                      <a:r>
                        <a:rPr lang="en-US" sz="2200" dirty="0" smtClean="0"/>
                        <a:t>?</a:t>
                      </a:r>
                      <a:endParaRPr lang="en-US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 smtClean="0"/>
                        <a:t>Tymor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byr</a:t>
                      </a:r>
                      <a:r>
                        <a:rPr lang="en-US" sz="2200" dirty="0" smtClean="0"/>
                        <a:t> – </a:t>
                      </a:r>
                      <a:r>
                        <a:rPr lang="en-US" sz="2200" dirty="0" err="1" smtClean="0"/>
                        <a:t>rhan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o’r</a:t>
                      </a:r>
                      <a:r>
                        <a:rPr lang="en-US" sz="2200" dirty="0" smtClean="0"/>
                        <a:t> broses </a:t>
                      </a:r>
                      <a:r>
                        <a:rPr lang="en-US" sz="2200" dirty="0" err="1" smtClean="0"/>
                        <a:t>ddysgu</a:t>
                      </a:r>
                      <a:r>
                        <a:rPr lang="en-US" sz="2200" dirty="0" smtClean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 smtClean="0"/>
                        <a:t>Tymor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hir</a:t>
                      </a:r>
                      <a:r>
                        <a:rPr lang="en-US" sz="2200" dirty="0" smtClean="0"/>
                        <a:t> – </a:t>
                      </a:r>
                      <a:r>
                        <a:rPr lang="en-US" sz="2200" dirty="0" err="1" smtClean="0"/>
                        <a:t>fel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arfer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ar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ddiwedd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cyfnod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o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ddysgu</a:t>
                      </a:r>
                      <a:r>
                        <a:rPr lang="en-US" sz="2200" dirty="0" smtClean="0"/>
                        <a:t>. </a:t>
                      </a:r>
                      <a:endParaRPr lang="en-US" sz="2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200" dirty="0" smtClean="0"/>
                        <a:t>Pam?</a:t>
                      </a:r>
                      <a:endParaRPr lang="en-US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 smtClean="0"/>
                        <a:t>Gwella’r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dysgu</a:t>
                      </a:r>
                      <a:r>
                        <a:rPr lang="en-US" sz="2200" dirty="0" smtClean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smtClean="0"/>
                        <a:t>I </a:t>
                      </a:r>
                      <a:r>
                        <a:rPr lang="en-US" sz="2200" dirty="0" err="1" smtClean="0"/>
                        <a:t>adrodd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nôl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i’r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ysgol/rhieni</a:t>
                      </a:r>
                      <a:r>
                        <a:rPr lang="en-US" sz="2200" dirty="0" smtClean="0"/>
                        <a:t>;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i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osod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targedau</a:t>
                      </a:r>
                      <a:r>
                        <a:rPr lang="en-US" sz="2200" baseline="0" dirty="0" smtClean="0"/>
                        <a:t>; </a:t>
                      </a:r>
                      <a:r>
                        <a:rPr lang="en-US" sz="2200" baseline="0" dirty="0" err="1" smtClean="0"/>
                        <a:t>i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dracio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cynnydd</a:t>
                      </a:r>
                      <a:r>
                        <a:rPr lang="en-US" sz="2200" baseline="0" dirty="0" smtClean="0"/>
                        <a:t> a </a:t>
                      </a:r>
                      <a:r>
                        <a:rPr lang="en-US" sz="2200" baseline="0" dirty="0" err="1" smtClean="0"/>
                        <a:t>gwerthuso/cynllunio</a:t>
                      </a:r>
                      <a:r>
                        <a:rPr lang="en-US" sz="2200" baseline="0" dirty="0" smtClean="0"/>
                        <a:t>. </a:t>
                      </a:r>
                      <a:endParaRPr lang="en-US" sz="2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200" dirty="0" err="1" smtClean="0"/>
                        <a:t>Pwy</a:t>
                      </a:r>
                      <a:endParaRPr lang="en-US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 smtClean="0"/>
                        <a:t>Disgyblion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yn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rhan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o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hunan-asesu</a:t>
                      </a:r>
                      <a:r>
                        <a:rPr lang="en-US" sz="2200" dirty="0" smtClean="0"/>
                        <a:t> ac </a:t>
                      </a:r>
                      <a:r>
                        <a:rPr lang="en-US" sz="2200" dirty="0" err="1" smtClean="0"/>
                        <a:t>asesu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cymheiriaid</a:t>
                      </a:r>
                      <a:r>
                        <a:rPr lang="en-US" sz="2200" dirty="0" smtClean="0"/>
                        <a:t>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 smtClean="0"/>
                        <a:t>Athrawon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yn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arwain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y</a:t>
                      </a:r>
                      <a:r>
                        <a:rPr lang="en-US" sz="2200" baseline="0" dirty="0" smtClean="0"/>
                        <a:t> broses </a:t>
                      </a:r>
                      <a:r>
                        <a:rPr lang="en-US" sz="2200" baseline="0" dirty="0" err="1" smtClean="0"/>
                        <a:t>asesu</a:t>
                      </a:r>
                      <a:r>
                        <a:rPr lang="en-US" sz="2200" baseline="0" dirty="0" smtClean="0"/>
                        <a:t>.</a:t>
                      </a:r>
                      <a:endParaRPr lang="en-US" sz="2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200" dirty="0" err="1" smtClean="0"/>
                        <a:t>Sut</a:t>
                      </a:r>
                      <a:r>
                        <a:rPr lang="en-US" sz="2200" dirty="0" smtClean="0"/>
                        <a:t>?</a:t>
                      </a:r>
                      <a:endParaRPr lang="en-US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 smtClean="0"/>
                        <a:t>Sylwadau</a:t>
                      </a:r>
                      <a:r>
                        <a:rPr lang="en-US" sz="2200" baseline="0" dirty="0" smtClean="0"/>
                        <a:t> a </a:t>
                      </a:r>
                      <a:r>
                        <a:rPr lang="en-US" sz="2200" baseline="0" dirty="0" err="1" smtClean="0"/>
                        <a:t>chwestiynau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sy’n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gysylltiedig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gyda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pha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mor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dda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mae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disgyblion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yn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cyflawni’r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amcanion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dysgu</a:t>
                      </a:r>
                      <a:r>
                        <a:rPr lang="en-US" sz="2200" baseline="0" dirty="0" smtClean="0"/>
                        <a:t> (</a:t>
                      </a:r>
                      <a:r>
                        <a:rPr lang="en-US" sz="2200" baseline="0" dirty="0" err="1" smtClean="0"/>
                        <a:t>gwerthfawogi’r</a:t>
                      </a:r>
                      <a:r>
                        <a:rPr lang="en-US" sz="2200" baseline="0" dirty="0" smtClean="0"/>
                        <a:t> broses </a:t>
                      </a:r>
                      <a:r>
                        <a:rPr lang="en-US" sz="2200" baseline="0" dirty="0" err="1" smtClean="0"/>
                        <a:t>o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ddysgu</a:t>
                      </a:r>
                      <a:r>
                        <a:rPr lang="en-US" sz="2200" baseline="0" dirty="0" smtClean="0"/>
                        <a:t>). </a:t>
                      </a:r>
                      <a:endParaRPr lang="en-US" sz="22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 smtClean="0"/>
                        <a:t>Marciau/graddau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crynodol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neu</a:t>
                      </a:r>
                      <a:r>
                        <a:rPr lang="en-US" sz="2200" dirty="0" smtClean="0"/>
                        <a:t> </a:t>
                      </a:r>
                      <a:r>
                        <a:rPr lang="en-US" sz="2200" dirty="0" err="1" smtClean="0"/>
                        <a:t>wobrau</a:t>
                      </a:r>
                      <a:r>
                        <a:rPr lang="en-US" sz="2200" baseline="0" dirty="0" smtClean="0"/>
                        <a:t> am </a:t>
                      </a:r>
                      <a:r>
                        <a:rPr lang="en-US" sz="2200" baseline="0" dirty="0" err="1" smtClean="0"/>
                        <a:t>ddangos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lefel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o</a:t>
                      </a:r>
                      <a:r>
                        <a:rPr lang="en-US" sz="2200" baseline="0" dirty="0" smtClean="0"/>
                        <a:t> </a:t>
                      </a:r>
                      <a:r>
                        <a:rPr lang="en-US" sz="2200" baseline="0" dirty="0" err="1" smtClean="0"/>
                        <a:t>gyrhaeddiad</a:t>
                      </a:r>
                      <a:endParaRPr lang="en-US" sz="2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Profi</a:t>
            </a:r>
            <a:r>
              <a:rPr lang="en-US" dirty="0" smtClean="0"/>
              <a:t> </a:t>
            </a:r>
            <a:r>
              <a:rPr lang="en-US" dirty="0" err="1" smtClean="0"/>
              <a:t>safonol</a:t>
            </a:r>
            <a:r>
              <a:rPr lang="en-US" dirty="0" smtClean="0"/>
              <a:t> – </a:t>
            </a:r>
            <a:r>
              <a:rPr lang="en-US" dirty="0" err="1" smtClean="0"/>
              <a:t>problemau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beth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Camddefnyddio</a:t>
            </a:r>
            <a:r>
              <a:rPr lang="en-US" dirty="0" smtClean="0"/>
              <a:t> data </a:t>
            </a:r>
            <a:r>
              <a:rPr lang="en-US" dirty="0" err="1" smtClean="0"/>
              <a:t>anghywir</a:t>
            </a:r>
            <a:endParaRPr lang="en-US" dirty="0" smtClean="0"/>
          </a:p>
          <a:p>
            <a:r>
              <a:rPr lang="en-US" dirty="0" err="1" smtClean="0"/>
              <a:t>Nid</a:t>
            </a:r>
            <a:r>
              <a:rPr lang="en-US" dirty="0" smtClean="0"/>
              <a:t> </a:t>
            </a:r>
            <a:r>
              <a:rPr lang="en-US" dirty="0" err="1" smtClean="0"/>
              <a:t>yw’r</a:t>
            </a:r>
            <a:r>
              <a:rPr lang="en-US" dirty="0" smtClean="0"/>
              <a:t> </a:t>
            </a:r>
            <a:r>
              <a:rPr lang="en-US" dirty="0" err="1" smtClean="0"/>
              <a:t>wybodaeth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fyw</a:t>
            </a:r>
            <a:endParaRPr lang="en-US" dirty="0" smtClean="0"/>
          </a:p>
          <a:p>
            <a:r>
              <a:rPr lang="en-US" dirty="0" err="1" smtClean="0"/>
              <a:t>Sgôr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unig</a:t>
            </a:r>
            <a:r>
              <a:rPr lang="en-US" dirty="0" smtClean="0"/>
              <a:t> </a:t>
            </a:r>
            <a:r>
              <a:rPr lang="en-US" dirty="0" err="1" smtClean="0"/>
              <a:t>yw’r</a:t>
            </a:r>
            <a:r>
              <a:rPr lang="en-US" dirty="0" smtClean="0"/>
              <a:t> </a:t>
            </a:r>
            <a:r>
              <a:rPr lang="en-US" dirty="0" err="1" smtClean="0"/>
              <a:t>disgybl</a:t>
            </a:r>
            <a:endParaRPr lang="en-US" dirty="0" smtClean="0"/>
          </a:p>
          <a:p>
            <a:r>
              <a:rPr lang="en-US" dirty="0" err="1" smtClean="0"/>
              <a:t>Anwybyddu’r</a:t>
            </a:r>
            <a:r>
              <a:rPr lang="en-US" dirty="0" smtClean="0"/>
              <a:t> </a:t>
            </a:r>
            <a:r>
              <a:rPr lang="en-US" dirty="0" err="1" smtClean="0"/>
              <a:t>unigolyn</a:t>
            </a:r>
            <a:r>
              <a:rPr lang="en-US" dirty="0" smtClean="0"/>
              <a:t> </a:t>
            </a:r>
            <a:r>
              <a:rPr lang="en-US" dirty="0" err="1" smtClean="0"/>
              <a:t>a’i</a:t>
            </a:r>
            <a:r>
              <a:rPr lang="en-US" dirty="0" smtClean="0"/>
              <a:t> </a:t>
            </a:r>
            <a:r>
              <a:rPr lang="en-US" dirty="0" err="1" smtClean="0"/>
              <a:t>nodweddion</a:t>
            </a:r>
            <a:r>
              <a:rPr lang="en-US" dirty="0" smtClean="0"/>
              <a:t> </a:t>
            </a:r>
            <a:r>
              <a:rPr lang="en-US" dirty="0" err="1" smtClean="0"/>
              <a:t>unigryw</a:t>
            </a:r>
            <a:endParaRPr lang="en-US" dirty="0" smtClean="0"/>
          </a:p>
          <a:p>
            <a:r>
              <a:rPr lang="en-US" dirty="0" err="1" smtClean="0"/>
              <a:t>Nid</a:t>
            </a:r>
            <a:r>
              <a:rPr lang="en-US" dirty="0" smtClean="0"/>
              <a:t>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popeth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addysgu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brofi</a:t>
            </a:r>
            <a:endParaRPr lang="en-US" dirty="0" smtClean="0"/>
          </a:p>
          <a:p>
            <a:r>
              <a:rPr lang="en-US" dirty="0" err="1" smtClean="0"/>
              <a:t>Mae’r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‘</a:t>
            </a:r>
            <a:r>
              <a:rPr lang="en-US" dirty="0" err="1" smtClean="0"/>
              <a:t>moch</a:t>
            </a:r>
            <a:r>
              <a:rPr lang="en-US" dirty="0" smtClean="0"/>
              <a:t> </a:t>
            </a:r>
            <a:r>
              <a:rPr lang="en-US" dirty="0" err="1" smtClean="0"/>
              <a:t>cwta</a:t>
            </a:r>
            <a:r>
              <a:rPr lang="en-US" dirty="0" smtClean="0"/>
              <a:t>’. </a:t>
            </a:r>
            <a:endParaRPr lang="en-US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364" y="572498"/>
            <a:ext cx="8660168" cy="5555252"/>
          </a:xfrm>
          <a:prstGeom prst="rect">
            <a:avLst/>
          </a:prstGeom>
        </p:spPr>
      </p:pic>
      <p:pic>
        <p:nvPicPr>
          <p:cNvPr id="2" name="Sl2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052652" y="1773056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75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Datblygiad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err="1" smtClean="0"/>
              <a:t>asesu</a:t>
            </a:r>
            <a:r>
              <a:rPr lang="en-US" dirty="0" smtClean="0"/>
              <a:t> </a:t>
            </a:r>
            <a:r>
              <a:rPr lang="en-US" dirty="0" err="1" smtClean="0"/>
              <a:t>ffurfiannol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Black &amp; </a:t>
            </a:r>
            <a:r>
              <a:rPr lang="en-US" dirty="0" err="1" smtClean="0"/>
              <a:t>Wiliam</a:t>
            </a:r>
            <a:r>
              <a:rPr lang="en-US" dirty="0" smtClean="0"/>
              <a:t> (1998) –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cyntaf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gyhoeddi’r</a:t>
            </a:r>
            <a:r>
              <a:rPr lang="en-US" dirty="0" smtClean="0"/>
              <a:t>  </a:t>
            </a:r>
            <a:r>
              <a:rPr lang="en-US" dirty="0" err="1" smtClean="0"/>
              <a:t>cysyniad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AagD</a:t>
            </a:r>
            <a:endParaRPr lang="en-US" dirty="0" smtClean="0"/>
          </a:p>
          <a:p>
            <a:r>
              <a:rPr lang="en-US" dirty="0" smtClean="0"/>
              <a:t>9 </a:t>
            </a:r>
            <a:r>
              <a:rPr lang="en-US" dirty="0" err="1" smtClean="0"/>
              <a:t>mlynedd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ymchwil</a:t>
            </a:r>
            <a:r>
              <a:rPr lang="en-US" dirty="0" smtClean="0"/>
              <a:t> </a:t>
            </a:r>
            <a:r>
              <a:rPr lang="en-US" dirty="0" err="1" smtClean="0"/>
              <a:t>rhyngwladol</a:t>
            </a:r>
            <a:r>
              <a:rPr lang="en-US" dirty="0" smtClean="0"/>
              <a:t> a 250+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astudiaethau</a:t>
            </a:r>
            <a:r>
              <a:rPr lang="en-US" dirty="0" smtClean="0"/>
              <a:t> </a:t>
            </a:r>
            <a:r>
              <a:rPr lang="en-US" dirty="0" err="1" smtClean="0"/>
              <a:t>achos</a:t>
            </a:r>
            <a:endParaRPr lang="en-US" dirty="0" smtClean="0"/>
          </a:p>
          <a:p>
            <a:r>
              <a:rPr lang="en-US" dirty="0" err="1" smtClean="0"/>
              <a:t>Nodwyd</a:t>
            </a:r>
            <a:r>
              <a:rPr lang="en-US" dirty="0" smtClean="0"/>
              <a:t> </a:t>
            </a:r>
            <a:r>
              <a:rPr lang="en-US" dirty="0" err="1" smtClean="0"/>
              <a:t>fod</a:t>
            </a:r>
            <a:r>
              <a:rPr lang="en-US" dirty="0" smtClean="0"/>
              <a:t> </a:t>
            </a:r>
            <a:r>
              <a:rPr lang="en-US" dirty="0" err="1" smtClean="0"/>
              <a:t>AagD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ddull</a:t>
            </a:r>
            <a:r>
              <a:rPr lang="en-US" dirty="0" smtClean="0"/>
              <a:t> </a:t>
            </a:r>
            <a:r>
              <a:rPr lang="en-US" dirty="0" err="1" smtClean="0"/>
              <a:t>allweddol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godi</a:t>
            </a:r>
            <a:r>
              <a:rPr lang="en-US" dirty="0" smtClean="0"/>
              <a:t> </a:t>
            </a:r>
            <a:r>
              <a:rPr lang="en-US" dirty="0" err="1" smtClean="0"/>
              <a:t>safonau</a:t>
            </a:r>
            <a:endParaRPr lang="en-US" dirty="0" smtClean="0"/>
          </a:p>
          <a:p>
            <a:r>
              <a:rPr lang="en-US" dirty="0" smtClean="0"/>
              <a:t>Dull </a:t>
            </a:r>
            <a:r>
              <a:rPr lang="en-US" dirty="0" err="1" smtClean="0"/>
              <a:t>effeithiol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godi</a:t>
            </a:r>
            <a:r>
              <a:rPr lang="en-US" dirty="0" smtClean="0"/>
              <a:t> </a:t>
            </a:r>
            <a:r>
              <a:rPr lang="en-US" dirty="0" err="1" smtClean="0"/>
              <a:t>safonau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nad</a:t>
            </a:r>
            <a:r>
              <a:rPr lang="en-US" dirty="0" smtClean="0"/>
              <a:t>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cyrraedd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llawn</a:t>
            </a:r>
            <a:r>
              <a:rPr lang="en-US" dirty="0" smtClean="0"/>
              <a:t> </a:t>
            </a:r>
            <a:r>
              <a:rPr lang="en-US" dirty="0" err="1" smtClean="0"/>
              <a:t>botensial</a:t>
            </a:r>
            <a:endParaRPr lang="en-US" dirty="0" smtClean="0"/>
          </a:p>
          <a:p>
            <a:r>
              <a:rPr lang="en-US" dirty="0" err="1" smtClean="0"/>
              <a:t>Gormod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amser</a:t>
            </a:r>
            <a:r>
              <a:rPr lang="en-US" dirty="0" smtClean="0"/>
              <a:t> </a:t>
            </a:r>
            <a:r>
              <a:rPr lang="en-US" dirty="0" err="1" smtClean="0"/>
              <a:t>addysgu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dosbarth</a:t>
            </a:r>
            <a:r>
              <a:rPr lang="en-US" dirty="0" smtClean="0"/>
              <a:t> – </a:t>
            </a:r>
            <a:r>
              <a:rPr lang="en-US" dirty="0" err="1" smtClean="0"/>
              <a:t>athro/athrawes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 </a:t>
            </a:r>
            <a:r>
              <a:rPr lang="en-US" dirty="0" err="1" smtClean="0"/>
              <a:t>cyfarwyddo’r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endParaRPr lang="en-US" dirty="0" smtClean="0"/>
          </a:p>
          <a:p>
            <a:r>
              <a:rPr lang="en-US" dirty="0" err="1" smtClean="0"/>
              <a:t>Amharu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 </a:t>
            </a:r>
            <a:r>
              <a:rPr lang="en-US" dirty="0" err="1" smtClean="0"/>
              <a:t>gyfleoedd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ddisgyblion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adfyfyrio</a:t>
            </a:r>
            <a:endParaRPr lang="en-US" dirty="0" smtClean="0"/>
          </a:p>
          <a:p>
            <a:r>
              <a:rPr lang="en-US" dirty="0" err="1" smtClean="0"/>
              <a:t>Nid</a:t>
            </a:r>
            <a:r>
              <a:rPr lang="en-US" dirty="0" smtClean="0"/>
              <a:t> </a:t>
            </a:r>
            <a:r>
              <a:rPr lang="en-US" dirty="0" err="1" smtClean="0"/>
              <a:t>oedd</a:t>
            </a:r>
            <a:r>
              <a:rPr lang="en-US" dirty="0" smtClean="0"/>
              <a:t> yr </a:t>
            </a:r>
            <a:r>
              <a:rPr lang="en-US" dirty="0" err="1" smtClean="0"/>
              <a:t>adborth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ddigon</a:t>
            </a:r>
            <a:r>
              <a:rPr lang="en-US" dirty="0" smtClean="0"/>
              <a:t> </a:t>
            </a:r>
            <a:r>
              <a:rPr lang="en-US" dirty="0" err="1" smtClean="0"/>
              <a:t>adeiladol</a:t>
            </a:r>
            <a:r>
              <a:rPr lang="en-US" dirty="0" smtClean="0"/>
              <a:t> – </a:t>
            </a:r>
            <a:r>
              <a:rPr lang="en-US" dirty="0" err="1" smtClean="0"/>
              <a:t>diffyg</a:t>
            </a:r>
            <a:r>
              <a:rPr lang="en-US" dirty="0" smtClean="0"/>
              <a:t> </a:t>
            </a:r>
            <a:r>
              <a:rPr lang="en-US" dirty="0" err="1" smtClean="0"/>
              <a:t>dangos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ffordd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sut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wella</a:t>
            </a:r>
            <a:r>
              <a:rPr lang="en-US" dirty="0" smtClean="0"/>
              <a:t>. 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pic>
        <p:nvPicPr>
          <p:cNvPr id="4" name="Sl2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98838" y="2491075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23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698363" y="1606447"/>
            <a:ext cx="6104926" cy="267765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Dylan </a:t>
            </a:r>
            <a:r>
              <a:rPr lang="en-US" sz="2800" dirty="0" err="1" smtClean="0"/>
              <a:t>Wiliam</a:t>
            </a:r>
            <a:r>
              <a:rPr lang="en-US" sz="2800" dirty="0" smtClean="0"/>
              <a:t> ac </a:t>
            </a:r>
            <a:r>
              <a:rPr lang="en-US" sz="2800" dirty="0" err="1" smtClean="0"/>
              <a:t>eraill</a:t>
            </a:r>
            <a:r>
              <a:rPr lang="en-US" sz="2800" dirty="0" smtClean="0"/>
              <a:t> </a:t>
            </a:r>
            <a:r>
              <a:rPr lang="en-US" sz="2800" dirty="0" err="1" smtClean="0"/>
              <a:t>yng</a:t>
            </a:r>
            <a:r>
              <a:rPr lang="en-US" sz="2800" dirty="0" smtClean="0"/>
              <a:t> </a:t>
            </a:r>
            <a:r>
              <a:rPr lang="en-US" sz="2800" dirty="0" err="1" smtClean="0"/>
              <a:t>Ngholeg</a:t>
            </a:r>
            <a:r>
              <a:rPr lang="en-US" sz="2800" dirty="0" smtClean="0"/>
              <a:t> </a:t>
            </a:r>
            <a:r>
              <a:rPr lang="en-US" sz="2800" dirty="0" err="1" smtClean="0"/>
              <a:t>y</a:t>
            </a:r>
            <a:r>
              <a:rPr lang="en-US" sz="2800" dirty="0" smtClean="0"/>
              <a:t> </a:t>
            </a:r>
            <a:r>
              <a:rPr lang="en-US" sz="2800" dirty="0" err="1" smtClean="0"/>
              <a:t>Brenin</a:t>
            </a:r>
            <a:r>
              <a:rPr lang="en-US" sz="2800" dirty="0" smtClean="0"/>
              <a:t> </a:t>
            </a:r>
            <a:r>
              <a:rPr lang="en-US" sz="2800" dirty="0" err="1" smtClean="0"/>
              <a:t>yn</a:t>
            </a:r>
            <a:r>
              <a:rPr lang="en-US" sz="2800" dirty="0" smtClean="0"/>
              <a:t> </a:t>
            </a:r>
            <a:r>
              <a:rPr lang="en-US" sz="2800" dirty="0" err="1" smtClean="0"/>
              <a:t>dangos</a:t>
            </a:r>
            <a:r>
              <a:rPr lang="en-US" sz="2800" dirty="0" smtClean="0"/>
              <a:t> </a:t>
            </a:r>
            <a:r>
              <a:rPr lang="en-US" sz="2800" dirty="0" err="1" smtClean="0"/>
              <a:t>sut</a:t>
            </a:r>
            <a:r>
              <a:rPr lang="en-US" sz="2800" dirty="0" smtClean="0"/>
              <a:t> </a:t>
            </a:r>
            <a:r>
              <a:rPr lang="en-US" sz="2800" dirty="0" err="1" smtClean="0"/>
              <a:t>y</a:t>
            </a:r>
            <a:r>
              <a:rPr lang="en-US" sz="2800" dirty="0" smtClean="0"/>
              <a:t> </a:t>
            </a:r>
            <a:r>
              <a:rPr lang="en-US" sz="2800" dirty="0" err="1" smtClean="0"/>
              <a:t>gallai</a:t>
            </a:r>
            <a:r>
              <a:rPr lang="en-US" sz="2800" dirty="0" smtClean="0"/>
              <a:t> </a:t>
            </a:r>
            <a:r>
              <a:rPr lang="en-US" sz="2800" dirty="0" err="1" smtClean="0"/>
              <a:t>athrawon</a:t>
            </a:r>
            <a:r>
              <a:rPr lang="en-US" sz="2800" dirty="0" smtClean="0"/>
              <a:t> </a:t>
            </a:r>
            <a:r>
              <a:rPr lang="en-US" sz="2800" dirty="0" err="1" smtClean="0"/>
              <a:t>wella</a:t>
            </a:r>
            <a:r>
              <a:rPr lang="en-US" sz="2800" dirty="0" smtClean="0"/>
              <a:t> </a:t>
            </a:r>
            <a:r>
              <a:rPr lang="en-US" sz="2800" dirty="0" err="1" smtClean="0"/>
              <a:t>ansawdd</a:t>
            </a:r>
            <a:r>
              <a:rPr lang="en-US" sz="2800" dirty="0" smtClean="0"/>
              <a:t> yr </a:t>
            </a:r>
            <a:r>
              <a:rPr lang="en-US" sz="2800" dirty="0" err="1" smtClean="0"/>
              <a:t>asesu</a:t>
            </a:r>
            <a:r>
              <a:rPr lang="en-US" sz="2800" dirty="0" smtClean="0"/>
              <a:t> </a:t>
            </a:r>
            <a:r>
              <a:rPr lang="en-US" sz="2800" dirty="0" err="1" smtClean="0"/>
              <a:t>ar</a:t>
            </a:r>
            <a:r>
              <a:rPr lang="en-US" sz="2800" dirty="0" smtClean="0"/>
              <a:t> </a:t>
            </a:r>
            <a:r>
              <a:rPr lang="en-US" sz="2800" dirty="0" err="1" smtClean="0"/>
              <a:t>gyfer</a:t>
            </a:r>
            <a:r>
              <a:rPr lang="en-US" sz="2800" dirty="0" smtClean="0"/>
              <a:t> </a:t>
            </a:r>
            <a:r>
              <a:rPr lang="en-US" sz="2800" dirty="0" err="1" smtClean="0"/>
              <a:t>dysgu</a:t>
            </a:r>
            <a:r>
              <a:rPr lang="en-US" sz="2800" dirty="0" smtClean="0"/>
              <a:t> </a:t>
            </a:r>
            <a:r>
              <a:rPr lang="en-US" sz="2800" dirty="0" err="1" smtClean="0"/>
              <a:t>yn</a:t>
            </a:r>
            <a:r>
              <a:rPr lang="en-US" sz="2800" dirty="0" smtClean="0"/>
              <a:t> </a:t>
            </a:r>
            <a:r>
              <a:rPr lang="en-US" sz="2800" dirty="0" err="1" smtClean="0"/>
              <a:t>eu</a:t>
            </a:r>
            <a:r>
              <a:rPr lang="en-US" sz="2800" dirty="0" smtClean="0"/>
              <a:t> </a:t>
            </a:r>
            <a:r>
              <a:rPr lang="en-US" sz="2800" dirty="0" err="1" smtClean="0"/>
              <a:t>hystafelloedd</a:t>
            </a:r>
            <a:r>
              <a:rPr lang="en-US" sz="2800" dirty="0" smtClean="0"/>
              <a:t> </a:t>
            </a:r>
            <a:r>
              <a:rPr lang="en-US" sz="2800" dirty="0" err="1" smtClean="0"/>
              <a:t>dosbarth</a:t>
            </a:r>
            <a:r>
              <a:rPr lang="en-US" sz="2800" dirty="0" smtClean="0"/>
              <a:t> </a:t>
            </a:r>
            <a:r>
              <a:rPr lang="en-US" sz="2800" dirty="0" err="1" smtClean="0"/>
              <a:t>o</a:t>
            </a:r>
            <a:r>
              <a:rPr lang="en-US" sz="2800" dirty="0" smtClean="0"/>
              <a:t> </a:t>
            </a:r>
            <a:r>
              <a:rPr lang="en-US" sz="2800" dirty="0" err="1" smtClean="0"/>
              <a:t>fewn</a:t>
            </a:r>
            <a:r>
              <a:rPr lang="en-US" sz="2800" dirty="0" smtClean="0"/>
              <a:t> </a:t>
            </a:r>
            <a:r>
              <a:rPr lang="en-US" sz="2800" dirty="0" err="1" smtClean="0"/>
              <a:t>cyfyngiadau</a:t>
            </a:r>
            <a:r>
              <a:rPr lang="en-US" sz="2800" dirty="0" smtClean="0"/>
              <a:t> </a:t>
            </a:r>
            <a:r>
              <a:rPr lang="en-US" sz="2800" dirty="0" err="1" smtClean="0"/>
              <a:t>presennol</a:t>
            </a:r>
            <a:r>
              <a:rPr lang="en-US" sz="2800" dirty="0" smtClean="0"/>
              <a:t> </a:t>
            </a:r>
            <a:r>
              <a:rPr lang="en-US" sz="2800" dirty="0" err="1" smtClean="0"/>
              <a:t>profion</a:t>
            </a:r>
            <a:r>
              <a:rPr lang="en-US" sz="2800" dirty="0" smtClean="0"/>
              <a:t> ac </a:t>
            </a:r>
            <a:r>
              <a:rPr lang="en-US" sz="2800" dirty="0" err="1" smtClean="0"/>
              <a:t>arholiadau</a:t>
            </a:r>
            <a:r>
              <a:rPr lang="en-US" sz="2800" dirty="0" smtClean="0"/>
              <a:t> </a:t>
            </a:r>
            <a:r>
              <a:rPr lang="en-US" sz="2800" dirty="0" err="1" smtClean="0"/>
              <a:t>cenedlaethol</a:t>
            </a:r>
            <a:r>
              <a:rPr lang="en-US" sz="2800" dirty="0" smtClean="0"/>
              <a:t>. </a:t>
            </a:r>
            <a:endParaRPr lang="en-US" sz="28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524" y="0"/>
            <a:ext cx="8892476" cy="6569155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860613"/>
            <a:ext cx="7313613" cy="1264024"/>
          </a:xfrm>
        </p:spPr>
        <p:txBody>
          <a:bodyPr/>
          <a:lstStyle/>
          <a:p>
            <a:r>
              <a:rPr lang="en-US" dirty="0" err="1" smtClean="0"/>
              <a:t>Prif</a:t>
            </a:r>
            <a:r>
              <a:rPr lang="en-US" dirty="0" smtClean="0"/>
              <a:t> </a:t>
            </a:r>
            <a:r>
              <a:rPr lang="en-US" dirty="0" err="1" smtClean="0"/>
              <a:t>negeseuon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/>
              <a:t>“Inside the Black Box”</a:t>
            </a:r>
            <a:br>
              <a:rPr lang="en-US" dirty="0" smtClean="0"/>
            </a:br>
            <a:r>
              <a:rPr lang="en-US" dirty="0" smtClean="0"/>
              <a:t>(Black &amp; </a:t>
            </a:r>
            <a:r>
              <a:rPr lang="en-US" dirty="0" err="1" smtClean="0"/>
              <a:t>Wiliam</a:t>
            </a:r>
            <a:r>
              <a:rPr lang="en-US" dirty="0" smtClean="0"/>
              <a:t>, 1998)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474318" y="3044600"/>
            <a:ext cx="826230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Pan </a:t>
            </a:r>
            <a:r>
              <a:rPr lang="en-US" sz="2400" dirty="0" err="1" smtClean="0"/>
              <a:t>mae’r</a:t>
            </a:r>
            <a:r>
              <a:rPr lang="en-US" sz="2400" dirty="0" smtClean="0"/>
              <a:t>  </a:t>
            </a:r>
            <a:r>
              <a:rPr lang="en-US" sz="2400" dirty="0" err="1" smtClean="0"/>
              <a:t>AagD</a:t>
            </a:r>
            <a:r>
              <a:rPr lang="en-US" sz="2400" dirty="0" smtClean="0"/>
              <a:t> </a:t>
            </a:r>
            <a:r>
              <a:rPr lang="en-US" sz="2400" dirty="0" err="1" smtClean="0"/>
              <a:t>ar</a:t>
            </a:r>
            <a:r>
              <a:rPr lang="en-US" sz="2400" dirty="0" smtClean="0"/>
              <a:t> </a:t>
            </a:r>
            <a:r>
              <a:rPr lang="en-US" sz="2400" dirty="0" err="1" smtClean="0"/>
              <a:t>waith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effeithiol</a:t>
            </a:r>
            <a:r>
              <a:rPr lang="en-US" sz="2400" dirty="0" smtClean="0"/>
              <a:t> </a:t>
            </a:r>
            <a:r>
              <a:rPr lang="en-US" sz="2400" dirty="0" err="1" smtClean="0"/>
              <a:t>mae</a:t>
            </a:r>
            <a:r>
              <a:rPr lang="en-US" sz="2400" dirty="0" smtClean="0"/>
              <a:t> …</a:t>
            </a:r>
          </a:p>
          <a:p>
            <a:endParaRPr lang="en-US" sz="2400" dirty="0" smtClean="0"/>
          </a:p>
          <a:p>
            <a:pPr>
              <a:buFont typeface="Wingdings" charset="2"/>
              <a:buChar char="Ø"/>
            </a:pPr>
            <a:r>
              <a:rPr lang="en-US" sz="2400" dirty="0" smtClean="0"/>
              <a:t> </a:t>
            </a:r>
            <a:r>
              <a:rPr lang="en-US" sz="2400" dirty="0" err="1" smtClean="0"/>
              <a:t>safonau</a:t>
            </a:r>
            <a:r>
              <a:rPr lang="en-US" sz="2400" dirty="0" smtClean="0"/>
              <a:t> a </a:t>
            </a:r>
            <a:r>
              <a:rPr lang="en-US" sz="2400" dirty="0" err="1" smtClean="0"/>
              <a:t>chyflawniad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codi</a:t>
            </a:r>
            <a:r>
              <a:rPr lang="en-US" sz="2400" dirty="0" smtClean="0"/>
              <a:t> </a:t>
            </a:r>
            <a:r>
              <a:rPr lang="en-US" sz="2400" dirty="0" err="1" smtClean="0"/>
              <a:t>ar</a:t>
            </a:r>
            <a:r>
              <a:rPr lang="en-US" sz="2400" dirty="0" smtClean="0"/>
              <a:t> draws </a:t>
            </a:r>
            <a:r>
              <a:rPr lang="en-US" sz="2400" dirty="0" err="1" smtClean="0"/>
              <a:t>y</a:t>
            </a:r>
            <a:r>
              <a:rPr lang="en-US" sz="2400" dirty="0" smtClean="0"/>
              <a:t> </a:t>
            </a:r>
            <a:r>
              <a:rPr lang="en-US" sz="2400" dirty="0" err="1" smtClean="0"/>
              <a:t>bwrdd</a:t>
            </a:r>
            <a:r>
              <a:rPr lang="en-US" sz="2400" dirty="0" smtClean="0"/>
              <a:t>, </a:t>
            </a:r>
            <a:r>
              <a:rPr lang="en-US" sz="2400" dirty="0" err="1" smtClean="0"/>
              <a:t>ond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enwedig</a:t>
            </a:r>
            <a:r>
              <a:rPr lang="en-US" sz="2400" dirty="0" smtClean="0"/>
              <a:t> </a:t>
            </a:r>
            <a:r>
              <a:rPr lang="en-US" sz="2400" dirty="0" err="1" smtClean="0"/>
              <a:t>ar</a:t>
            </a:r>
            <a:r>
              <a:rPr lang="en-US" sz="2400" dirty="0" smtClean="0"/>
              <a:t> </a:t>
            </a:r>
            <a:r>
              <a:rPr lang="en-US" sz="2400" dirty="0" err="1" smtClean="0"/>
              <a:t>gyfer</a:t>
            </a:r>
            <a:r>
              <a:rPr lang="en-US" sz="2400" dirty="0" smtClean="0"/>
              <a:t> </a:t>
            </a:r>
            <a:r>
              <a:rPr lang="en-US" sz="2400" dirty="0" err="1" smtClean="0"/>
              <a:t>y</a:t>
            </a:r>
            <a:r>
              <a:rPr lang="en-US" sz="2400" dirty="0" smtClean="0"/>
              <a:t> </a:t>
            </a:r>
            <a:r>
              <a:rPr lang="en-US" sz="2400" dirty="0" err="1" smtClean="0"/>
              <a:t>rhai</a:t>
            </a:r>
            <a:r>
              <a:rPr lang="en-US" sz="2400" dirty="0" smtClean="0"/>
              <a:t> </a:t>
            </a:r>
            <a:r>
              <a:rPr lang="en-US" sz="2400" dirty="0" err="1" smtClean="0"/>
              <a:t>sy’r</a:t>
            </a:r>
            <a:r>
              <a:rPr lang="en-US" sz="2400" dirty="0" smtClean="0"/>
              <a:t> </a:t>
            </a:r>
            <a:r>
              <a:rPr lang="en-US" sz="2400" dirty="0" err="1" smtClean="0"/>
              <a:t>cyrraedd</a:t>
            </a:r>
            <a:r>
              <a:rPr lang="en-US" sz="2400" dirty="0" smtClean="0"/>
              <a:t> </a:t>
            </a:r>
            <a:r>
              <a:rPr lang="en-US" sz="2400" dirty="0" err="1" smtClean="0"/>
              <a:t>y</a:t>
            </a:r>
            <a:r>
              <a:rPr lang="en-US" sz="2400" dirty="0" smtClean="0"/>
              <a:t> </a:t>
            </a:r>
            <a:r>
              <a:rPr lang="en-US" sz="2400" dirty="0" err="1" smtClean="0"/>
              <a:t>lefelau</a:t>
            </a:r>
            <a:r>
              <a:rPr lang="en-US" sz="2400" dirty="0" smtClean="0"/>
              <a:t> is</a:t>
            </a:r>
          </a:p>
          <a:p>
            <a:pPr>
              <a:buFont typeface="Wingdings" charset="2"/>
              <a:buChar char="Ø"/>
            </a:pPr>
            <a:r>
              <a:rPr lang="en-US" sz="2400" dirty="0" err="1"/>
              <a:t>l</a:t>
            </a:r>
            <a:r>
              <a:rPr lang="en-US" sz="2400" dirty="0" err="1" smtClean="0"/>
              <a:t>leihâd</a:t>
            </a:r>
            <a:r>
              <a:rPr lang="en-US" sz="2400" dirty="0" smtClean="0"/>
              <a:t> </a:t>
            </a:r>
            <a:r>
              <a:rPr lang="en-US" sz="2400" dirty="0" err="1" smtClean="0"/>
              <a:t>o</a:t>
            </a:r>
            <a:r>
              <a:rPr lang="en-US" sz="2400" dirty="0" smtClean="0"/>
              <a:t> ran </a:t>
            </a:r>
            <a:r>
              <a:rPr lang="en-US" sz="2400" dirty="0" err="1" smtClean="0"/>
              <a:t>cyrhaeddiad</a:t>
            </a:r>
            <a:r>
              <a:rPr lang="en-US" sz="2400" dirty="0" smtClean="0"/>
              <a:t> </a:t>
            </a:r>
            <a:r>
              <a:rPr lang="en-US" sz="2400" dirty="0" err="1" smtClean="0"/>
              <a:t>wrth</a:t>
            </a:r>
            <a:r>
              <a:rPr lang="en-US" sz="2400" dirty="0" smtClean="0"/>
              <a:t> </a:t>
            </a:r>
            <a:r>
              <a:rPr lang="en-US" sz="2400" dirty="0" err="1" smtClean="0"/>
              <a:t>godi’r</a:t>
            </a:r>
            <a:r>
              <a:rPr lang="en-US" sz="2400" dirty="0" smtClean="0"/>
              <a:t> ‘bar’ </a:t>
            </a:r>
            <a:r>
              <a:rPr lang="en-US" sz="2400" dirty="0" err="1" smtClean="0"/>
              <a:t>ar</a:t>
            </a:r>
            <a:r>
              <a:rPr lang="en-US" sz="2400" dirty="0" smtClean="0"/>
              <a:t> </a:t>
            </a:r>
            <a:r>
              <a:rPr lang="en-US" sz="2400" dirty="0" err="1" smtClean="0"/>
              <a:t>gyfer</a:t>
            </a:r>
            <a:r>
              <a:rPr lang="en-US" sz="2400" dirty="0" smtClean="0"/>
              <a:t> </a:t>
            </a:r>
            <a:r>
              <a:rPr lang="en-US" sz="2400" dirty="0" err="1" smtClean="0"/>
              <a:t>pawb</a:t>
            </a:r>
            <a:endParaRPr lang="en-US" sz="2400" dirty="0" smtClean="0"/>
          </a:p>
          <a:p>
            <a:pPr>
              <a:buFont typeface="Wingdings" charset="2"/>
              <a:buChar char="Ø"/>
            </a:pPr>
            <a:r>
              <a:rPr lang="en-US" sz="2400" dirty="0" err="1"/>
              <a:t>d</a:t>
            </a:r>
            <a:r>
              <a:rPr lang="en-US" sz="2400" dirty="0" err="1" smtClean="0"/>
              <a:t>isgyblion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cael</a:t>
            </a:r>
            <a:r>
              <a:rPr lang="en-US" sz="2400" dirty="0" smtClean="0"/>
              <a:t> </a:t>
            </a:r>
            <a:r>
              <a:rPr lang="en-US" sz="2400" dirty="0" err="1" smtClean="0"/>
              <a:t>cefnogaeth</a:t>
            </a:r>
            <a:r>
              <a:rPr lang="en-US" sz="2400" dirty="0" smtClean="0"/>
              <a:t> ac </a:t>
            </a:r>
            <a:r>
              <a:rPr lang="en-US" sz="2400" dirty="0" err="1" smtClean="0"/>
              <a:t>adborth</a:t>
            </a:r>
            <a:r>
              <a:rPr lang="en-US" sz="2400" dirty="0" smtClean="0"/>
              <a:t> </a:t>
            </a:r>
            <a:r>
              <a:rPr lang="en-US" sz="2400" dirty="0" err="1" smtClean="0"/>
              <a:t>o</a:t>
            </a:r>
            <a:r>
              <a:rPr lang="en-US" sz="2400" dirty="0" smtClean="0"/>
              <a:t> well </a:t>
            </a:r>
            <a:r>
              <a:rPr lang="en-US" sz="2400" dirty="0" err="1" smtClean="0"/>
              <a:t>safon</a:t>
            </a:r>
            <a:r>
              <a:rPr lang="en-US" sz="2400" dirty="0" smtClean="0"/>
              <a:t>, ac </a:t>
            </a:r>
            <a:r>
              <a:rPr lang="en-US" sz="2400" dirty="0" err="1" smtClean="0"/>
              <a:t>o</a:t>
            </a:r>
            <a:r>
              <a:rPr lang="en-US" sz="2400" dirty="0" smtClean="0"/>
              <a:t> </a:t>
            </a:r>
            <a:r>
              <a:rPr lang="en-US" sz="2400" dirty="0" err="1" smtClean="0"/>
              <a:t>ganlyniad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cael</a:t>
            </a:r>
            <a:r>
              <a:rPr lang="en-US" sz="2400" dirty="0" smtClean="0"/>
              <a:t> </a:t>
            </a:r>
            <a:r>
              <a:rPr lang="en-US" sz="2400" dirty="0" err="1" smtClean="0"/>
              <a:t>eu</a:t>
            </a:r>
            <a:r>
              <a:rPr lang="en-US" sz="2400" dirty="0" smtClean="0"/>
              <a:t> </a:t>
            </a:r>
            <a:r>
              <a:rPr lang="en-US" sz="2400" dirty="0" err="1" smtClean="0"/>
              <a:t>hannog</a:t>
            </a:r>
            <a:r>
              <a:rPr lang="en-US" sz="2400" dirty="0" smtClean="0"/>
              <a:t> </a:t>
            </a:r>
            <a:r>
              <a:rPr lang="en-US" sz="2400" dirty="0" err="1" smtClean="0"/>
              <a:t>a’u</a:t>
            </a:r>
            <a:r>
              <a:rPr lang="en-US" sz="2400" dirty="0" smtClean="0"/>
              <a:t> </a:t>
            </a:r>
            <a:r>
              <a:rPr lang="en-US" sz="2400" dirty="0" err="1" smtClean="0"/>
              <a:t>grymuso</a:t>
            </a:r>
            <a:r>
              <a:rPr lang="en-US" sz="2400" dirty="0" smtClean="0"/>
              <a:t> </a:t>
            </a:r>
            <a:r>
              <a:rPr lang="en-US" sz="2400" dirty="0" err="1" smtClean="0"/>
              <a:t>i</a:t>
            </a:r>
            <a:r>
              <a:rPr lang="en-US" sz="2400" dirty="0" smtClean="0"/>
              <a:t> </a:t>
            </a:r>
            <a:r>
              <a:rPr lang="en-US" sz="2400" dirty="0" err="1" smtClean="0"/>
              <a:t>gymryd</a:t>
            </a:r>
            <a:r>
              <a:rPr lang="en-US" sz="2400" dirty="0" smtClean="0"/>
              <a:t> </a:t>
            </a:r>
            <a:r>
              <a:rPr lang="en-US" sz="2400" dirty="0" err="1" smtClean="0"/>
              <a:t>mwy</a:t>
            </a:r>
            <a:r>
              <a:rPr lang="en-US" sz="2400" dirty="0" smtClean="0"/>
              <a:t> </a:t>
            </a:r>
            <a:r>
              <a:rPr lang="en-US" sz="2400" dirty="0" err="1" smtClean="0"/>
              <a:t>o</a:t>
            </a:r>
            <a:r>
              <a:rPr lang="en-US" sz="2400" dirty="0" smtClean="0"/>
              <a:t> </a:t>
            </a:r>
            <a:r>
              <a:rPr lang="en-US" sz="2400" dirty="0" err="1" smtClean="0"/>
              <a:t>gyfrifoldeb</a:t>
            </a:r>
            <a:r>
              <a:rPr lang="en-US" sz="2400" dirty="0" smtClean="0"/>
              <a:t>. </a:t>
            </a:r>
          </a:p>
          <a:p>
            <a:pPr>
              <a:buFont typeface="Wingdings" charset="2"/>
              <a:buChar char="Ø"/>
            </a:pPr>
            <a:r>
              <a:rPr lang="en-US" sz="2400" dirty="0" err="1"/>
              <a:t>d</a:t>
            </a:r>
            <a:r>
              <a:rPr lang="en-US" sz="2400" dirty="0" err="1" smtClean="0"/>
              <a:t>isgyblion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dysgu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fwy</a:t>
            </a:r>
            <a:r>
              <a:rPr lang="en-US" sz="2400" dirty="0" smtClean="0"/>
              <a:t> </a:t>
            </a:r>
            <a:r>
              <a:rPr lang="en-US" sz="2400" dirty="0" err="1" smtClean="0"/>
              <a:t>effeithiol</a:t>
            </a:r>
            <a:r>
              <a:rPr lang="en-US" sz="2400" dirty="0" smtClean="0"/>
              <a:t>. </a:t>
            </a:r>
            <a:endParaRPr lang="en-US" sz="240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864781" y="198474"/>
            <a:ext cx="778303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400" dirty="0" smtClean="0"/>
              <a:t>Gwella ysgolion – y ffeithiau....</a:t>
            </a:r>
            <a:endParaRPr lang="en-GB" sz="4400" dirty="0"/>
          </a:p>
        </p:txBody>
      </p:sp>
      <p:sp>
        <p:nvSpPr>
          <p:cNvPr id="4" name="TextBox 3"/>
          <p:cNvSpPr txBox="1"/>
          <p:nvPr/>
        </p:nvSpPr>
        <p:spPr>
          <a:xfrm>
            <a:off x="1240465" y="1538177"/>
            <a:ext cx="20130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 smtClean="0"/>
              <a:t>Lleihau maint dosbarthiadau</a:t>
            </a:r>
            <a:endParaRPr lang="en-GB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3632790" y="1509823"/>
            <a:ext cx="28885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 smtClean="0"/>
              <a:t>Cryfhau gwybodaeth athrawon o feysydd dysgu</a:t>
            </a:r>
            <a:endParaRPr lang="en-GB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6521302" y="1509823"/>
            <a:ext cx="24667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 smtClean="0"/>
              <a:t>Asesu ar gyfer dysgu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1155405" y="2865850"/>
            <a:ext cx="69962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dirty="0" smtClean="0">
                <a:solidFill>
                  <a:srgbClr val="92D050"/>
                </a:solidFill>
              </a:rPr>
              <a:t>Misoedd ychwanegol o ddysgu</a:t>
            </a:r>
            <a:endParaRPr lang="en-GB" sz="4000" dirty="0">
              <a:solidFill>
                <a:srgbClr val="92D050"/>
              </a:solidFill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2176130" y="3919870"/>
            <a:ext cx="7089" cy="93566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4749208" y="3926958"/>
            <a:ext cx="7089" cy="93566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7495954" y="3919869"/>
            <a:ext cx="7089" cy="93566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1612605" y="5149759"/>
            <a:ext cx="1141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5400" dirty="0" smtClean="0"/>
              <a:t>4</a:t>
            </a:r>
            <a:endParaRPr lang="en-GB" sz="5400" dirty="0"/>
          </a:p>
        </p:txBody>
      </p:sp>
      <p:sp>
        <p:nvSpPr>
          <p:cNvPr id="13" name="TextBox 12"/>
          <p:cNvSpPr txBox="1"/>
          <p:nvPr/>
        </p:nvSpPr>
        <p:spPr>
          <a:xfrm>
            <a:off x="4245935" y="5187548"/>
            <a:ext cx="11412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dirty="0"/>
              <a:t>2</a:t>
            </a:r>
            <a:endParaRPr lang="en-GB" sz="6000" dirty="0"/>
          </a:p>
        </p:txBody>
      </p:sp>
      <p:sp>
        <p:nvSpPr>
          <p:cNvPr id="14" name="TextBox 13"/>
          <p:cNvSpPr txBox="1"/>
          <p:nvPr/>
        </p:nvSpPr>
        <p:spPr>
          <a:xfrm>
            <a:off x="6932429" y="5149759"/>
            <a:ext cx="1141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5400" dirty="0"/>
              <a:t>8</a:t>
            </a:r>
            <a:endParaRPr lang="en-GB" sz="5400" dirty="0"/>
          </a:p>
        </p:txBody>
      </p:sp>
      <p:pic>
        <p:nvPicPr>
          <p:cNvPr id="2" name="Sl2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95414" y="4557823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7688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25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Prif</a:t>
            </a:r>
            <a:r>
              <a:rPr lang="en-US" dirty="0" smtClean="0"/>
              <a:t> </a:t>
            </a:r>
            <a:r>
              <a:rPr lang="en-US" dirty="0" err="1" smtClean="0"/>
              <a:t>negeseuon</a:t>
            </a:r>
            <a:r>
              <a:rPr lang="en-US" dirty="0" smtClean="0"/>
              <a:t> –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rhwystrau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      Mae </a:t>
            </a:r>
            <a:r>
              <a:rPr lang="en-US" dirty="0" err="1" smtClean="0"/>
              <a:t>rhwystrau</a:t>
            </a:r>
            <a:r>
              <a:rPr lang="en-US" dirty="0" smtClean="0"/>
              <a:t> </a:t>
            </a:r>
            <a:r>
              <a:rPr lang="en-US" dirty="0" err="1" smtClean="0"/>
              <a:t>cyffredin</a:t>
            </a:r>
            <a:r>
              <a:rPr lang="en-US" dirty="0" smtClean="0"/>
              <a:t> </a:t>
            </a:r>
            <a:r>
              <a:rPr lang="en-US" dirty="0" err="1" smtClean="0"/>
              <a:t>sy’n</a:t>
            </a:r>
            <a:r>
              <a:rPr lang="en-US" dirty="0" smtClean="0"/>
              <a:t> </a:t>
            </a:r>
            <a:r>
              <a:rPr lang="en-US" dirty="0" err="1" smtClean="0"/>
              <a:t>atal</a:t>
            </a:r>
            <a:r>
              <a:rPr lang="en-US" dirty="0" smtClean="0"/>
              <a:t> </a:t>
            </a:r>
            <a:r>
              <a:rPr lang="en-US" dirty="0" err="1" smtClean="0"/>
              <a:t>datblygu</a:t>
            </a:r>
            <a:r>
              <a:rPr lang="en-US" dirty="0" smtClean="0"/>
              <a:t> </a:t>
            </a:r>
            <a:r>
              <a:rPr lang="en-US" dirty="0" err="1" smtClean="0"/>
              <a:t>AagD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ysgolion</a:t>
            </a:r>
            <a:r>
              <a:rPr lang="en-US" dirty="0" smtClean="0"/>
              <a:t> </a:t>
            </a:r>
            <a:r>
              <a:rPr lang="en-US" dirty="0" err="1" smtClean="0"/>
              <a:t>sef</a:t>
            </a:r>
            <a:r>
              <a:rPr lang="en-US" dirty="0" smtClean="0"/>
              <a:t>:</a:t>
            </a:r>
          </a:p>
          <a:p>
            <a:pPr>
              <a:buFont typeface="Wingdings" charset="2"/>
              <a:buChar char="Ø"/>
            </a:pPr>
            <a:r>
              <a:rPr lang="en-US" dirty="0" err="1" smtClean="0"/>
              <a:t>Gor-ddibyniaeth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brofi</a:t>
            </a:r>
            <a:r>
              <a:rPr lang="en-US" dirty="0" smtClean="0"/>
              <a:t> </a:t>
            </a:r>
            <a:r>
              <a:rPr lang="en-US" dirty="0" err="1" smtClean="0"/>
              <a:t>sy’n</a:t>
            </a:r>
            <a:r>
              <a:rPr lang="en-US" dirty="0" smtClean="0"/>
              <a:t> </a:t>
            </a:r>
            <a:r>
              <a:rPr lang="en-US" dirty="0" err="1" smtClean="0"/>
              <a:t>annog</a:t>
            </a:r>
            <a:r>
              <a:rPr lang="en-US" dirty="0" smtClean="0"/>
              <a:t> </a:t>
            </a:r>
            <a:r>
              <a:rPr lang="en-US" dirty="0" err="1" smtClean="0"/>
              <a:t>athrawon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hyrwyddo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 ac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cof</a:t>
            </a:r>
            <a:r>
              <a:rPr lang="en-US" dirty="0" smtClean="0"/>
              <a:t> ac </a:t>
            </a:r>
            <a:r>
              <a:rPr lang="en-US" dirty="0" err="1" smtClean="0"/>
              <a:t>arwynebol</a:t>
            </a:r>
            <a:endParaRPr lang="en-US" dirty="0" smtClean="0"/>
          </a:p>
          <a:p>
            <a:pPr>
              <a:buFont typeface="Wingdings" charset="2"/>
              <a:buChar char="Ø"/>
            </a:pPr>
            <a:r>
              <a:rPr lang="en-US" dirty="0" err="1" smtClean="0"/>
              <a:t>Effaith</a:t>
            </a:r>
            <a:r>
              <a:rPr lang="en-US" dirty="0" smtClean="0"/>
              <a:t> </a:t>
            </a:r>
            <a:r>
              <a:rPr lang="en-US" dirty="0" err="1" smtClean="0"/>
              <a:t>negyddol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ddisgyblion</a:t>
            </a:r>
            <a:r>
              <a:rPr lang="en-US" dirty="0" smtClean="0"/>
              <a:t> </a:t>
            </a:r>
            <a:r>
              <a:rPr lang="en-US" dirty="0" err="1" smtClean="0"/>
              <a:t>wrth</a:t>
            </a:r>
            <a:r>
              <a:rPr lang="en-US" dirty="0" smtClean="0"/>
              <a:t> or-</a:t>
            </a:r>
            <a:r>
              <a:rPr lang="en-US" dirty="0" err="1" smtClean="0"/>
              <a:t>bwysleisio</a:t>
            </a:r>
            <a:r>
              <a:rPr lang="en-US" dirty="0" smtClean="0"/>
              <a:t> </a:t>
            </a:r>
            <a:r>
              <a:rPr lang="en-US" dirty="0" err="1" smtClean="0"/>
              <a:t>pwysigrwydd</a:t>
            </a:r>
            <a:r>
              <a:rPr lang="en-US" dirty="0" smtClean="0"/>
              <a:t> </a:t>
            </a:r>
            <a:r>
              <a:rPr lang="en-US" dirty="0" err="1" smtClean="0"/>
              <a:t>marciau</a:t>
            </a:r>
            <a:r>
              <a:rPr lang="en-US" dirty="0" smtClean="0"/>
              <a:t>, </a:t>
            </a:r>
            <a:r>
              <a:rPr lang="en-US" dirty="0" err="1" smtClean="0"/>
              <a:t>graddau</a:t>
            </a:r>
            <a:r>
              <a:rPr lang="en-US" dirty="0" smtClean="0"/>
              <a:t> a </a:t>
            </a:r>
            <a:r>
              <a:rPr lang="en-US" dirty="0" err="1" smtClean="0"/>
              <a:t>lefela</a:t>
            </a:r>
            <a:r>
              <a:rPr lang="en-US" dirty="0" smtClean="0"/>
              <a:t> a </a:t>
            </a:r>
            <a:r>
              <a:rPr lang="en-US" dirty="0" err="1" smtClean="0"/>
              <a:t>chymharu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gyda’i</a:t>
            </a:r>
            <a:r>
              <a:rPr lang="en-US" dirty="0" smtClean="0"/>
              <a:t> </a:t>
            </a:r>
            <a:r>
              <a:rPr lang="en-US" dirty="0" err="1" smtClean="0"/>
              <a:t>gilydd</a:t>
            </a:r>
            <a:r>
              <a:rPr lang="en-US" dirty="0" smtClean="0"/>
              <a:t>.</a:t>
            </a:r>
          </a:p>
          <a:p>
            <a:pPr>
              <a:buFont typeface="Wingdings" charset="2"/>
              <a:buChar char="Ø"/>
            </a:pPr>
            <a:r>
              <a:rPr lang="en-US" dirty="0" err="1" smtClean="0"/>
              <a:t>Ffocws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rôl</a:t>
            </a:r>
            <a:r>
              <a:rPr lang="en-US" dirty="0" smtClean="0"/>
              <a:t> </a:t>
            </a:r>
            <a:r>
              <a:rPr lang="en-US" dirty="0" err="1" smtClean="0"/>
              <a:t>rheoli</a:t>
            </a:r>
            <a:r>
              <a:rPr lang="en-US" dirty="0" smtClean="0"/>
              <a:t> </a:t>
            </a:r>
            <a:r>
              <a:rPr lang="en-US" dirty="0" err="1" smtClean="0"/>
              <a:t>asesiadau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draul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. </a:t>
            </a:r>
            <a:endParaRPr lang="en-US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28601"/>
            <a:ext cx="9144000" cy="1264024"/>
          </a:xfrm>
        </p:spPr>
        <p:txBody>
          <a:bodyPr/>
          <a:lstStyle/>
          <a:p>
            <a:r>
              <a:rPr lang="en-US" dirty="0" smtClean="0"/>
              <a:t>4 </a:t>
            </a:r>
            <a:r>
              <a:rPr lang="en-US" dirty="0" err="1" smtClean="0"/>
              <a:t>argymhelliad</a:t>
            </a:r>
            <a:r>
              <a:rPr lang="en-US" dirty="0" smtClean="0"/>
              <a:t> </a:t>
            </a:r>
            <a:r>
              <a:rPr lang="en-US" dirty="0" err="1" smtClean="0"/>
              <a:t>allweddol</a:t>
            </a:r>
            <a:r>
              <a:rPr lang="en-US" dirty="0" smtClean="0"/>
              <a:t> Black &amp; </a:t>
            </a:r>
            <a:r>
              <a:rPr lang="en-US" dirty="0" err="1" smtClean="0"/>
              <a:t>Wiliam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2554662"/>
            <a:ext cx="7313613" cy="4303338"/>
          </a:xfrm>
        </p:spPr>
        <p:txBody>
          <a:bodyPr/>
          <a:lstStyle/>
          <a:p>
            <a:pPr marL="457200" indent="-457200">
              <a:buSzPct val="120000"/>
              <a:buFont typeface="+mj-ea"/>
              <a:buAutoNum type="circleNumDbPlain"/>
            </a:pPr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mwy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amser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feddwl</a:t>
            </a:r>
            <a:r>
              <a:rPr lang="en-US" dirty="0" smtClean="0"/>
              <a:t> ac </a:t>
            </a:r>
            <a:r>
              <a:rPr lang="en-US" dirty="0" err="1" smtClean="0"/>
              <a:t>ateb</a:t>
            </a:r>
            <a:r>
              <a:rPr lang="en-US" dirty="0" smtClean="0"/>
              <a:t> </a:t>
            </a:r>
            <a:r>
              <a:rPr lang="en-US" dirty="0" err="1" smtClean="0"/>
              <a:t>cwestiynau</a:t>
            </a:r>
            <a:endParaRPr lang="en-US" dirty="0" smtClean="0"/>
          </a:p>
          <a:p>
            <a:pPr marL="457200" indent="-457200">
              <a:buSzPct val="120000"/>
              <a:buFont typeface="+mj-ea"/>
              <a:buAutoNum type="circleNumDbPlain"/>
            </a:pPr>
            <a:r>
              <a:rPr lang="en-US" dirty="0" err="1" smtClean="0"/>
              <a:t>Rhoi</a:t>
            </a:r>
            <a:r>
              <a:rPr lang="en-US" dirty="0" smtClean="0"/>
              <a:t> </a:t>
            </a:r>
            <a:r>
              <a:rPr lang="en-US" dirty="0" err="1" smtClean="0"/>
              <a:t>sylwadau</a:t>
            </a:r>
            <a:r>
              <a:rPr lang="en-US" dirty="0" smtClean="0"/>
              <a:t> </a:t>
            </a:r>
            <a:r>
              <a:rPr lang="en-US" dirty="0" err="1" smtClean="0"/>
              <a:t>adeiladol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hytrach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marciau</a:t>
            </a:r>
            <a:endParaRPr lang="en-US" dirty="0" smtClean="0"/>
          </a:p>
          <a:p>
            <a:pPr marL="457200" indent="-457200">
              <a:buSzPct val="120000"/>
              <a:buFont typeface="+mj-ea"/>
              <a:buAutoNum type="circleNumDbPlain"/>
            </a:pPr>
            <a:r>
              <a:rPr lang="en-US" dirty="0" err="1" smtClean="0"/>
              <a:t>Annog</a:t>
            </a:r>
            <a:r>
              <a:rPr lang="en-US" dirty="0" smtClean="0"/>
              <a:t> plant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asesu</a:t>
            </a:r>
            <a:r>
              <a:rPr lang="en-US" dirty="0" smtClean="0"/>
              <a:t> </a:t>
            </a:r>
            <a:r>
              <a:rPr lang="en-US" dirty="0" err="1" smtClean="0"/>
              <a:t>gwaith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gilydd</a:t>
            </a:r>
            <a:endParaRPr lang="en-US" dirty="0" smtClean="0"/>
          </a:p>
          <a:p>
            <a:pPr marL="457200" indent="-457200">
              <a:buSzPct val="120000"/>
              <a:buFont typeface="+mj-ea"/>
              <a:buAutoNum type="circleNumDbPlain"/>
            </a:pPr>
            <a:r>
              <a:rPr lang="en-US" dirty="0" err="1" smtClean="0"/>
              <a:t>Cynnwys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rhan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ddyluniad</a:t>
            </a:r>
            <a:r>
              <a:rPr lang="en-US" dirty="0" smtClean="0"/>
              <a:t> yr </a:t>
            </a:r>
            <a:r>
              <a:rPr lang="en-US" dirty="0" err="1" smtClean="0"/>
              <a:t>asesu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cynlluniau</a:t>
            </a:r>
            <a:r>
              <a:rPr lang="en-US" dirty="0" smtClean="0"/>
              <a:t> </a:t>
            </a:r>
            <a:r>
              <a:rPr lang="en-US" dirty="0" err="1" smtClean="0"/>
              <a:t>marcio</a:t>
            </a:r>
            <a:r>
              <a:rPr lang="en-US" dirty="0" smtClean="0"/>
              <a:t>. </a:t>
            </a:r>
            <a:endParaRPr lang="en-US" dirty="0"/>
          </a:p>
        </p:txBody>
      </p:sp>
      <p:pic>
        <p:nvPicPr>
          <p:cNvPr id="4" name="Sl 2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65635" y="5786597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79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3598"/>
            <a:ext cx="9167765" cy="6177884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214313" y="964165"/>
            <a:ext cx="8736011" cy="1264024"/>
          </a:xfrm>
        </p:spPr>
        <p:txBody>
          <a:bodyPr/>
          <a:lstStyle/>
          <a:p>
            <a:r>
              <a:rPr lang="en-US" sz="3200" dirty="0" err="1" smtClean="0">
                <a:latin typeface="Arial" pitchFamily="-109" charset="0"/>
              </a:rPr>
              <a:t>Yn</a:t>
            </a:r>
            <a:r>
              <a:rPr lang="en-US" sz="3200" dirty="0" smtClean="0">
                <a:latin typeface="Arial" pitchFamily="-109" charset="0"/>
              </a:rPr>
              <a:t> </a:t>
            </a:r>
            <a:r>
              <a:rPr lang="en-US" sz="3200" dirty="0" err="1" smtClean="0">
                <a:latin typeface="Arial" pitchFamily="-109" charset="0"/>
              </a:rPr>
              <a:t>syml</a:t>
            </a:r>
            <a:r>
              <a:rPr lang="en-US" sz="3200" dirty="0" smtClean="0">
                <a:latin typeface="Arial" pitchFamily="-109" charset="0"/>
              </a:rPr>
              <a:t>, </a:t>
            </a:r>
            <a:r>
              <a:rPr lang="en-US" sz="3200" dirty="0" err="1" smtClean="0">
                <a:latin typeface="Arial" pitchFamily="-109" charset="0"/>
              </a:rPr>
              <a:t>mae</a:t>
            </a:r>
            <a:r>
              <a:rPr lang="en-US" sz="3200" dirty="0" smtClean="0">
                <a:latin typeface="Arial" pitchFamily="-109" charset="0"/>
              </a:rPr>
              <a:t> </a:t>
            </a:r>
            <a:r>
              <a:rPr lang="en-US" sz="3200" dirty="0" err="1" smtClean="0">
                <a:latin typeface="Arial" pitchFamily="-109" charset="0"/>
              </a:rPr>
              <a:t>AagD</a:t>
            </a:r>
            <a:r>
              <a:rPr lang="en-US" sz="3200" dirty="0" smtClean="0">
                <a:latin typeface="Arial" pitchFamily="-109" charset="0"/>
              </a:rPr>
              <a:t> </a:t>
            </a:r>
            <a:r>
              <a:rPr lang="en-US" sz="3200" dirty="0" err="1" smtClean="0">
                <a:latin typeface="Arial" pitchFamily="-109" charset="0"/>
              </a:rPr>
              <a:t>yn</a:t>
            </a:r>
            <a:r>
              <a:rPr lang="en-US" sz="3200" dirty="0" smtClean="0">
                <a:latin typeface="Arial" pitchFamily="-109" charset="0"/>
              </a:rPr>
              <a:t> </a:t>
            </a:r>
            <a:r>
              <a:rPr lang="en-US" sz="3200" dirty="0" err="1" smtClean="0">
                <a:latin typeface="Arial" pitchFamily="-109" charset="0"/>
              </a:rPr>
              <a:t>ffocysu</a:t>
            </a:r>
            <a:r>
              <a:rPr lang="en-US" sz="3200" dirty="0" smtClean="0">
                <a:latin typeface="Arial" pitchFamily="-109" charset="0"/>
              </a:rPr>
              <a:t> </a:t>
            </a:r>
            <a:r>
              <a:rPr lang="en-US" sz="3200" dirty="0" err="1" smtClean="0">
                <a:latin typeface="Arial" pitchFamily="-109" charset="0"/>
              </a:rPr>
              <a:t>ar</a:t>
            </a:r>
            <a:r>
              <a:rPr lang="en-US" sz="3200" dirty="0" smtClean="0">
                <a:latin typeface="Arial" pitchFamily="-109" charset="0"/>
              </a:rPr>
              <a:t> </a:t>
            </a:r>
            <a:r>
              <a:rPr lang="en-US" sz="3200" dirty="0" err="1" smtClean="0">
                <a:latin typeface="Arial" pitchFamily="-109" charset="0"/>
              </a:rPr>
              <a:t>ddisgyblion</a:t>
            </a:r>
            <a:r>
              <a:rPr lang="en-US" sz="3200" dirty="0" smtClean="0">
                <a:latin typeface="Arial" pitchFamily="-109" charset="0"/>
              </a:rPr>
              <a:t> </a:t>
            </a:r>
            <a:r>
              <a:rPr lang="en-US" sz="3200" dirty="0" err="1" smtClean="0">
                <a:latin typeface="Arial" pitchFamily="-109" charset="0"/>
              </a:rPr>
              <a:t>yn</a:t>
            </a:r>
            <a:r>
              <a:rPr lang="en-US" sz="3200" dirty="0" smtClean="0">
                <a:latin typeface="Arial" pitchFamily="-109" charset="0"/>
              </a:rPr>
              <a:t> </a:t>
            </a:r>
            <a:r>
              <a:rPr lang="en-US" sz="3200" dirty="0" err="1" smtClean="0">
                <a:latin typeface="Arial" pitchFamily="-109" charset="0"/>
              </a:rPr>
              <a:t>gwybod</a:t>
            </a:r>
            <a:r>
              <a:rPr lang="en-US" sz="3200" dirty="0" smtClean="0">
                <a:latin typeface="Arial" pitchFamily="-109" charset="0"/>
              </a:rPr>
              <a:t> </a:t>
            </a:r>
            <a:r>
              <a:rPr lang="en-US" sz="3200" dirty="0" err="1" smtClean="0">
                <a:latin typeface="Arial" pitchFamily="-109" charset="0"/>
              </a:rPr>
              <a:t>beth</a:t>
            </a:r>
            <a:r>
              <a:rPr lang="en-US" sz="3200" dirty="0" smtClean="0">
                <a:latin typeface="Arial" pitchFamily="-109" charset="0"/>
              </a:rPr>
              <a:t> </a:t>
            </a:r>
            <a:r>
              <a:rPr lang="en-US" sz="3200" dirty="0" err="1" smtClean="0">
                <a:latin typeface="Arial" pitchFamily="-109" charset="0"/>
              </a:rPr>
              <a:t>yw</a:t>
            </a:r>
            <a:r>
              <a:rPr lang="en-US" sz="3200" dirty="0" smtClean="0">
                <a:latin typeface="Arial" pitchFamily="-109" charset="0"/>
              </a:rPr>
              <a:t> </a:t>
            </a:r>
            <a:r>
              <a:rPr lang="en-US" sz="3200" dirty="0" smtClean="0">
                <a:solidFill>
                  <a:srgbClr val="FF0000"/>
                </a:solidFill>
                <a:latin typeface="Arial" pitchFamily="-109" charset="0"/>
              </a:rPr>
              <a:t>‘</a:t>
            </a:r>
            <a:r>
              <a:rPr lang="en-US" sz="3200" dirty="0" err="1" smtClean="0">
                <a:solidFill>
                  <a:srgbClr val="FF0000"/>
                </a:solidFill>
                <a:latin typeface="Arial" pitchFamily="-109" charset="0"/>
              </a:rPr>
              <a:t>da</a:t>
            </a:r>
            <a:r>
              <a:rPr lang="en-US" sz="3200" dirty="0" smtClean="0">
                <a:solidFill>
                  <a:srgbClr val="FF0000"/>
                </a:solidFill>
                <a:latin typeface="Arial" pitchFamily="-109" charset="0"/>
              </a:rPr>
              <a:t>’ </a:t>
            </a:r>
            <a:r>
              <a:rPr lang="en-US" sz="3200" dirty="0" err="1" smtClean="0">
                <a:latin typeface="Arial" pitchFamily="-109" charset="0"/>
              </a:rPr>
              <a:t>mewn</a:t>
            </a:r>
            <a:r>
              <a:rPr lang="en-US" sz="3200" dirty="0" smtClean="0">
                <a:latin typeface="Arial" pitchFamily="-109" charset="0"/>
              </a:rPr>
              <a:t> </a:t>
            </a:r>
            <a:r>
              <a:rPr lang="en-US" sz="3200" dirty="0" err="1" smtClean="0">
                <a:latin typeface="Arial" pitchFamily="-109" charset="0"/>
              </a:rPr>
              <a:t>unrhyw</a:t>
            </a:r>
            <a:r>
              <a:rPr lang="en-US" sz="3200" dirty="0" smtClean="0">
                <a:latin typeface="Arial" pitchFamily="-109" charset="0"/>
              </a:rPr>
              <a:t> </a:t>
            </a:r>
            <a:r>
              <a:rPr lang="en-US" sz="3200" dirty="0" err="1" smtClean="0">
                <a:latin typeface="Arial" pitchFamily="-109" charset="0"/>
              </a:rPr>
              <a:t>gyd-destun</a:t>
            </a:r>
            <a:r>
              <a:rPr lang="en-US" sz="3200" dirty="0" smtClean="0">
                <a:latin typeface="Arial" pitchFamily="-109" charset="0"/>
              </a:rPr>
              <a:t>. </a:t>
            </a:r>
            <a:r>
              <a:rPr lang="en-US" dirty="0" smtClean="0">
                <a:latin typeface="Arial" pitchFamily="-109" charset="0"/>
              </a:rPr>
              <a:t/>
            </a:r>
            <a:br>
              <a:rPr lang="en-US" dirty="0" smtClean="0">
                <a:latin typeface="Arial" pitchFamily="-109" charset="0"/>
              </a:rPr>
            </a:br>
            <a:endParaRPr lang="en-US" dirty="0"/>
          </a:p>
        </p:txBody>
      </p:sp>
      <p:pic>
        <p:nvPicPr>
          <p:cNvPr id="16387" name="Picture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313" y="2228189"/>
            <a:ext cx="3665537" cy="3665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2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70649" y="2228189"/>
            <a:ext cx="2479675" cy="330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3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879850" y="3018653"/>
            <a:ext cx="2244725" cy="316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4 </a:t>
            </a:r>
            <a:r>
              <a:rPr lang="en-US" dirty="0" err="1" smtClean="0">
                <a:solidFill>
                  <a:srgbClr val="FF0000"/>
                </a:solidFill>
              </a:rPr>
              <a:t>elfen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dirty="0" err="1" smtClean="0">
                <a:solidFill>
                  <a:srgbClr val="FF0000"/>
                </a:solidFill>
              </a:rPr>
              <a:t>AagD</a:t>
            </a:r>
            <a:endParaRPr lang="en-US" dirty="0">
              <a:solidFill>
                <a:srgbClr val="FF0000"/>
              </a:solidFill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9661030"/>
              </p:ext>
            </p:extLst>
          </p:nvPr>
        </p:nvGraphicFramePr>
        <p:xfrm>
          <a:off x="914400" y="1397000"/>
          <a:ext cx="7638616" cy="4389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096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0965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0965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0965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i="0" dirty="0" err="1" smtClean="0">
                          <a:solidFill>
                            <a:srgbClr val="FF0000"/>
                          </a:solidFill>
                        </a:rPr>
                        <a:t>Rhannu</a:t>
                      </a:r>
                      <a:r>
                        <a:rPr lang="en-US" b="1" i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rgbClr val="FF0000"/>
                          </a:solidFill>
                        </a:rPr>
                        <a:t>meini</a:t>
                      </a:r>
                      <a:r>
                        <a:rPr lang="en-US" b="1" i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rgbClr val="FF0000"/>
                          </a:solidFill>
                        </a:rPr>
                        <a:t>prawf</a:t>
                      </a:r>
                      <a:r>
                        <a:rPr lang="en-US" b="1" i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rgbClr val="FF0000"/>
                          </a:solidFill>
                        </a:rPr>
                        <a:t>gyda</a:t>
                      </a:r>
                      <a:r>
                        <a:rPr lang="en-US" b="1" i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rgbClr val="FF0000"/>
                          </a:solidFill>
                        </a:rPr>
                        <a:t>disgyblion</a:t>
                      </a:r>
                      <a:endParaRPr lang="en-US" b="1" i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i="0" dirty="0" err="1" smtClean="0">
                          <a:solidFill>
                            <a:srgbClr val="0000FF"/>
                          </a:solidFill>
                        </a:rPr>
                        <a:t>Ansawdd</a:t>
                      </a:r>
                      <a:r>
                        <a:rPr lang="en-US" b="1" i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rgbClr val="0000FF"/>
                          </a:solidFill>
                        </a:rPr>
                        <a:t>cwestiynau</a:t>
                      </a:r>
                      <a:r>
                        <a:rPr lang="en-US" b="1" i="0" dirty="0" smtClean="0">
                          <a:solidFill>
                            <a:srgbClr val="0000FF"/>
                          </a:solidFill>
                        </a:rPr>
                        <a:t>/</a:t>
                      </a:r>
                    </a:p>
                    <a:p>
                      <a:r>
                        <a:rPr lang="en-US" b="1" i="0" dirty="0" err="1" smtClean="0">
                          <a:solidFill>
                            <a:srgbClr val="0000FF"/>
                          </a:solidFill>
                        </a:rPr>
                        <a:t>ansawdd</a:t>
                      </a:r>
                      <a:r>
                        <a:rPr lang="en-US" b="1" i="0" dirty="0" smtClean="0">
                          <a:solidFill>
                            <a:srgbClr val="0000FF"/>
                          </a:solidFill>
                        </a:rPr>
                        <a:t> y </a:t>
                      </a:r>
                      <a:r>
                        <a:rPr lang="en-US" b="1" i="0" dirty="0" err="1" smtClean="0">
                          <a:solidFill>
                            <a:srgbClr val="0000FF"/>
                          </a:solidFill>
                        </a:rPr>
                        <a:t>siarad</a:t>
                      </a:r>
                      <a:endParaRPr lang="en-US" b="1" i="0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i="0" dirty="0" err="1" smtClean="0">
                          <a:solidFill>
                            <a:srgbClr val="0000FF"/>
                          </a:solidFill>
                        </a:rPr>
                        <a:t>Defnydd</a:t>
                      </a:r>
                      <a:r>
                        <a:rPr lang="en-US" b="1" i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rgbClr val="0000FF"/>
                          </a:solidFill>
                        </a:rPr>
                        <a:t>o</a:t>
                      </a:r>
                      <a:r>
                        <a:rPr lang="en-US" b="1" i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rgbClr val="0000FF"/>
                          </a:solidFill>
                        </a:rPr>
                        <a:t>adborth</a:t>
                      </a:r>
                      <a:r>
                        <a:rPr lang="en-US" b="1" i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rgbClr val="0000FF"/>
                          </a:solidFill>
                        </a:rPr>
                        <a:t>safonol</a:t>
                      </a:r>
                      <a:endParaRPr lang="en-US" b="1" i="0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i="0" dirty="0" smtClean="0">
                          <a:solidFill>
                            <a:srgbClr val="008000"/>
                          </a:solidFill>
                        </a:rPr>
                        <a:t>Hunan</a:t>
                      </a:r>
                      <a:r>
                        <a:rPr lang="en-US" b="1" i="0" baseline="0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b="1" i="0" baseline="0" dirty="0" err="1" smtClean="0">
                          <a:solidFill>
                            <a:srgbClr val="008000"/>
                          </a:solidFill>
                        </a:rPr>
                        <a:t>asesu</a:t>
                      </a:r>
                      <a:r>
                        <a:rPr lang="en-US" b="1" i="0" baseline="0" dirty="0" smtClean="0">
                          <a:solidFill>
                            <a:srgbClr val="008000"/>
                          </a:solidFill>
                        </a:rPr>
                        <a:t> ac </a:t>
                      </a:r>
                      <a:r>
                        <a:rPr lang="en-US" b="1" i="0" baseline="0" dirty="0" err="1" smtClean="0">
                          <a:solidFill>
                            <a:srgbClr val="008000"/>
                          </a:solidFill>
                        </a:rPr>
                        <a:t>asesu</a:t>
                      </a:r>
                      <a:r>
                        <a:rPr lang="en-US" b="1" i="0" baseline="0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b="1" i="0" baseline="0" dirty="0" err="1" smtClean="0">
                          <a:solidFill>
                            <a:srgbClr val="008000"/>
                          </a:solidFill>
                        </a:rPr>
                        <a:t>cymheiriaid</a:t>
                      </a:r>
                      <a:endParaRPr lang="en-US" b="1" i="0" dirty="0">
                        <a:solidFill>
                          <a:srgbClr val="008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FF0000"/>
                          </a:solidFill>
                        </a:rPr>
                        <a:t>Dysgwyr</a:t>
                      </a:r>
                      <a:r>
                        <a:rPr lang="en-US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FF0000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FF0000"/>
                          </a:solidFill>
                        </a:rPr>
                        <a:t>gwybod</a:t>
                      </a:r>
                      <a:r>
                        <a:rPr lang="en-US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FF0000"/>
                          </a:solidFill>
                        </a:rPr>
                        <a:t>beth</a:t>
                      </a:r>
                      <a:r>
                        <a:rPr lang="en-US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FF0000"/>
                          </a:solidFill>
                        </a:rPr>
                        <a:t>fydd</a:t>
                      </a:r>
                      <a:r>
                        <a:rPr lang="en-US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FF0000"/>
                          </a:solidFill>
                        </a:rPr>
                        <a:t>sydd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angen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gyflawni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gwaith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da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. 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Pob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dysgwr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meddwl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weithredol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am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atebion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i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gwestiynau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 pen-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agored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da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. </a:t>
                      </a:r>
                      <a:endParaRPr lang="en-US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Adborth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parhaus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cadw’r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dysgu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ar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y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trywydd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cywir</a:t>
                      </a:r>
                      <a:endParaRPr lang="en-US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008000"/>
                          </a:solidFill>
                        </a:rPr>
                        <a:t>Dysgwyr</a:t>
                      </a:r>
                      <a:r>
                        <a:rPr lang="en-US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8000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8000"/>
                          </a:solidFill>
                        </a:rPr>
                        <a:t>elwa</a:t>
                      </a:r>
                      <a:r>
                        <a:rPr lang="en-US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8000"/>
                          </a:solidFill>
                        </a:rPr>
                        <a:t>o</a:t>
                      </a:r>
                      <a:r>
                        <a:rPr lang="en-US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8000"/>
                          </a:solidFill>
                        </a:rPr>
                        <a:t>werthuso</a:t>
                      </a:r>
                      <a:r>
                        <a:rPr lang="en-US" baseline="0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8000"/>
                          </a:solidFill>
                        </a:rPr>
                        <a:t>gwaith</a:t>
                      </a:r>
                      <a:r>
                        <a:rPr lang="en-US" baseline="0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8000"/>
                          </a:solidFill>
                        </a:rPr>
                        <a:t>ei</a:t>
                      </a:r>
                      <a:r>
                        <a:rPr lang="en-US" baseline="0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8000"/>
                          </a:solidFill>
                        </a:rPr>
                        <a:t>gilydd</a:t>
                      </a:r>
                      <a:r>
                        <a:rPr lang="en-US" baseline="0" dirty="0" smtClean="0">
                          <a:solidFill>
                            <a:srgbClr val="008000"/>
                          </a:solidFill>
                        </a:rPr>
                        <a:t>. </a:t>
                      </a:r>
                      <a:endParaRPr lang="en-US" dirty="0">
                        <a:solidFill>
                          <a:srgbClr val="008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FF0000"/>
                          </a:solidFill>
                        </a:rPr>
                        <a:t>Dysgwyr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yn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gwybod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ble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maen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nhw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arni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a’r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camau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nesaf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yn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unol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â’r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meini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FF0000"/>
                          </a:solidFill>
                        </a:rPr>
                        <a:t>prawf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. 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Dysgwyr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egluro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syniadau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i’w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gilydd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,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gan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atgyfnerthu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eu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dysgu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a’u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dealltwriaeth</a:t>
                      </a:r>
                      <a:r>
                        <a:rPr lang="en-US" dirty="0" smtClean="0">
                          <a:solidFill>
                            <a:srgbClr val="0000FF"/>
                          </a:solidFill>
                        </a:rPr>
                        <a:t>. </a:t>
                      </a:r>
                      <a:endParaRPr lang="en-US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0000FF"/>
                          </a:solidFill>
                        </a:rPr>
                        <a:t>Dysgwyr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yn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gweithredu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ar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 yr 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adborth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yn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y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 fan 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a’r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lle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. 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Dysgwyr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yn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cymryd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y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 cam </a:t>
                      </a:r>
                      <a:r>
                        <a:rPr lang="en-US" baseline="0" dirty="0" err="1" smtClean="0">
                          <a:solidFill>
                            <a:srgbClr val="0000FF"/>
                          </a:solidFill>
                        </a:rPr>
                        <a:t>nesaf</a:t>
                      </a:r>
                      <a:r>
                        <a:rPr lang="en-US" baseline="0" dirty="0" smtClean="0">
                          <a:solidFill>
                            <a:srgbClr val="0000FF"/>
                          </a:solidFill>
                        </a:rPr>
                        <a:t>. </a:t>
                      </a:r>
                      <a:endParaRPr lang="en-US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008000"/>
                          </a:solidFill>
                        </a:rPr>
                        <a:t>Dysgwyr</a:t>
                      </a:r>
                      <a:r>
                        <a:rPr lang="en-US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8000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8000"/>
                          </a:solidFill>
                        </a:rPr>
                        <a:t>raddol</a:t>
                      </a:r>
                      <a:r>
                        <a:rPr lang="en-US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8000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8000"/>
                          </a:solidFill>
                        </a:rPr>
                        <a:t>dod</a:t>
                      </a:r>
                      <a:r>
                        <a:rPr lang="en-US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8000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8000"/>
                          </a:solidFill>
                        </a:rPr>
                        <a:t>fwy</a:t>
                      </a:r>
                      <a:r>
                        <a:rPr lang="en-US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8000"/>
                          </a:solidFill>
                        </a:rPr>
                        <a:t>annibynnol</a:t>
                      </a:r>
                      <a:r>
                        <a:rPr lang="en-US" baseline="0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8000"/>
                          </a:solidFill>
                        </a:rPr>
                        <a:t>wrth</a:t>
                      </a:r>
                      <a:r>
                        <a:rPr lang="en-US" baseline="0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8000"/>
                          </a:solidFill>
                        </a:rPr>
                        <a:t>ddysgu</a:t>
                      </a:r>
                      <a:r>
                        <a:rPr lang="en-US" baseline="0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8000"/>
                          </a:solidFill>
                        </a:rPr>
                        <a:t>sut</a:t>
                      </a:r>
                      <a:r>
                        <a:rPr lang="en-US" baseline="0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8000"/>
                          </a:solidFill>
                        </a:rPr>
                        <a:t>i</a:t>
                      </a:r>
                      <a:r>
                        <a:rPr lang="en-US" baseline="0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8000"/>
                          </a:solidFill>
                        </a:rPr>
                        <a:t>hunan-asesu</a:t>
                      </a:r>
                      <a:r>
                        <a:rPr lang="en-US" baseline="0" dirty="0" smtClean="0">
                          <a:solidFill>
                            <a:srgbClr val="008000"/>
                          </a:solidFill>
                        </a:rPr>
                        <a:t>. </a:t>
                      </a:r>
                      <a:endParaRPr lang="en-US" dirty="0">
                        <a:solidFill>
                          <a:srgbClr val="008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413113" y="397787"/>
          <a:ext cx="8522415" cy="62268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6365035" y="6135099"/>
            <a:ext cx="25704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(CEEA,2006)</a:t>
            </a:r>
            <a:endParaRPr lang="en-US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298" y="197954"/>
            <a:ext cx="8229600" cy="1264024"/>
          </a:xfrm>
        </p:spPr>
        <p:txBody>
          <a:bodyPr/>
          <a:lstStyle/>
          <a:p>
            <a:r>
              <a:rPr lang="cy-GB" dirty="0" smtClean="0"/>
              <a:t>Dyfnhau ein dealltwriaeth</a:t>
            </a:r>
            <a:endParaRPr lang="en-GB" dirty="0"/>
          </a:p>
        </p:txBody>
      </p:sp>
      <p:sp>
        <p:nvSpPr>
          <p:cNvPr id="5" name="Oval 4"/>
          <p:cNvSpPr/>
          <p:nvPr/>
        </p:nvSpPr>
        <p:spPr>
          <a:xfrm>
            <a:off x="1708298" y="2126512"/>
            <a:ext cx="3707218" cy="3501655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3345712" y="3962401"/>
            <a:ext cx="1587795" cy="1339702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3586716" y="4465674"/>
            <a:ext cx="12404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 smtClean="0"/>
              <a:t>Asesu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346251" y="2750288"/>
            <a:ext cx="24809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 smtClean="0"/>
              <a:t>Dysgu ac addysgu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4713767" y="1800447"/>
            <a:ext cx="42034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 smtClean="0"/>
              <a:t>Yr </a:t>
            </a:r>
            <a:r>
              <a:rPr lang="cy-GB" dirty="0" smtClean="0"/>
              <a:t>athrawon </a:t>
            </a:r>
            <a:r>
              <a:rPr lang="cy-GB" dirty="0" smtClean="0"/>
              <a:t>yn asesu ble mae’r dysgwyr fel dosbarth ac addasu eu dysgu.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224130" y="2544726"/>
            <a:ext cx="3806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 smtClean="0"/>
              <a:t>Yr athro yn asesu y dysgwr unigol ac addasu gan roi cyngor unigol.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5465134" y="3629247"/>
            <a:ext cx="35654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 smtClean="0"/>
              <a:t>Asesu cymheiriaid yn digwydd a chynnig awgrymiadau.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5383618" y="4713767"/>
            <a:ext cx="36469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 smtClean="0"/>
              <a:t>Y dysgwyr yn asesu ble maent arni o ran eu dysgu a phenderfynu ar y </a:t>
            </a:r>
            <a:r>
              <a:rPr lang="cy-GB" dirty="0" smtClean="0"/>
              <a:t>ffyrdd </a:t>
            </a:r>
            <a:r>
              <a:rPr lang="cy-GB" dirty="0" smtClean="0"/>
              <a:t>o wella.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4571206" y="5954232"/>
            <a:ext cx="42892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 smtClean="0"/>
              <a:t>Y dysgwyr yn asesu sut mae eu dealltwriaeth wedi datblygu o fewn y wers.</a:t>
            </a:r>
            <a:endParaRPr lang="en-GB" dirty="0"/>
          </a:p>
        </p:txBody>
      </p:sp>
      <p:cxnSp>
        <p:nvCxnSpPr>
          <p:cNvPr id="15" name="Curved Connector 14"/>
          <p:cNvCxnSpPr/>
          <p:nvPr/>
        </p:nvCxnSpPr>
        <p:spPr>
          <a:xfrm rot="5400000" flipH="1" flipV="1">
            <a:off x="3558168" y="2683399"/>
            <a:ext cx="1595275" cy="942755"/>
          </a:xfrm>
          <a:prstGeom prst="curvedConnector3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8" name="Curved Connector 17"/>
          <p:cNvCxnSpPr/>
          <p:nvPr/>
        </p:nvCxnSpPr>
        <p:spPr>
          <a:xfrm rot="5400000" flipH="1" flipV="1">
            <a:off x="4661047" y="3214871"/>
            <a:ext cx="991487" cy="886046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7" name="Curved Connector 26"/>
          <p:cNvCxnSpPr/>
          <p:nvPr/>
        </p:nvCxnSpPr>
        <p:spPr>
          <a:xfrm rot="5400000" flipH="1" flipV="1">
            <a:off x="4906590" y="4227963"/>
            <a:ext cx="666978" cy="613144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30" name="Curved Connector 29"/>
          <p:cNvCxnSpPr/>
          <p:nvPr/>
        </p:nvCxnSpPr>
        <p:spPr>
          <a:xfrm>
            <a:off x="4713767" y="5180060"/>
            <a:ext cx="669851" cy="319480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33" name="Curved Connector 32"/>
          <p:cNvCxnSpPr>
            <a:stCxn id="6" idx="4"/>
          </p:cNvCxnSpPr>
          <p:nvPr/>
        </p:nvCxnSpPr>
        <p:spPr>
          <a:xfrm rot="16200000" flipH="1">
            <a:off x="4075943" y="5365770"/>
            <a:ext cx="719213" cy="591878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pic>
        <p:nvPicPr>
          <p:cNvPr id="3" name="Sl3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83321" y="5954232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7380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95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67911"/>
            <a:ext cx="9097370" cy="639008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0" y="203839"/>
            <a:ext cx="8862205" cy="830997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800" dirty="0" smtClean="0"/>
              <a:t>10 </a:t>
            </a:r>
            <a:r>
              <a:rPr lang="en-US" sz="4800" dirty="0" err="1"/>
              <a:t>e</a:t>
            </a:r>
            <a:r>
              <a:rPr lang="en-US" sz="4800" dirty="0" err="1" smtClean="0"/>
              <a:t>gwyddor</a:t>
            </a:r>
            <a:r>
              <a:rPr lang="en-US" sz="4800" dirty="0" smtClean="0"/>
              <a:t> </a:t>
            </a:r>
            <a:r>
              <a:rPr lang="en-US" sz="4800" dirty="0" err="1" smtClean="0"/>
              <a:t>AagD</a:t>
            </a:r>
            <a:endParaRPr lang="en-US" sz="4800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Cwricwlwm i Gymru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857693" y="1520979"/>
            <a:ext cx="706710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dirty="0"/>
              <a:t>Mae </a:t>
            </a:r>
            <a:r>
              <a:rPr lang="en-GB" dirty="0" err="1"/>
              <a:t>asesu’n</a:t>
            </a:r>
            <a:r>
              <a:rPr lang="en-GB" dirty="0"/>
              <a:t> </a:t>
            </a:r>
            <a:r>
              <a:rPr lang="en-GB" dirty="0" err="1"/>
              <a:t>greiddiol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gynllunio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.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bwrpas</a:t>
            </a:r>
            <a:r>
              <a:rPr lang="en-GB" dirty="0"/>
              <a:t> </a:t>
            </a:r>
            <a:r>
              <a:rPr lang="en-GB" dirty="0" err="1"/>
              <a:t>cyffredinol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cefnogi’r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ddysgwyr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cynnydd</a:t>
            </a:r>
            <a:r>
              <a:rPr lang="en-GB" dirty="0"/>
              <a:t>. </a:t>
            </a:r>
            <a:r>
              <a:rPr lang="en-GB" dirty="0" err="1"/>
              <a:t>Dylai</a:t>
            </a:r>
            <a:r>
              <a:rPr lang="en-GB" dirty="0"/>
              <a:t> </a:t>
            </a:r>
            <a:r>
              <a:rPr lang="en-GB" dirty="0" err="1"/>
              <a:t>asesu</a:t>
            </a:r>
            <a:r>
              <a:rPr lang="en-GB" dirty="0"/>
              <a:t> </a:t>
            </a:r>
            <a:r>
              <a:rPr lang="en-GB" dirty="0" err="1"/>
              <a:t>ganolbwyntio</a:t>
            </a:r>
            <a:r>
              <a:rPr lang="en-GB" dirty="0"/>
              <a:t> o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wthio’r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flaen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ddeall</a:t>
            </a:r>
            <a:r>
              <a:rPr lang="en-GB" dirty="0"/>
              <a:t> y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eisoes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digwydd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sicrhau</a:t>
            </a:r>
            <a:r>
              <a:rPr lang="en-GB" dirty="0"/>
              <a:t> bod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ddysgwyr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herio</a:t>
            </a:r>
            <a:r>
              <a:rPr lang="en-GB" dirty="0"/>
              <a:t> </a:t>
            </a:r>
            <a:r>
              <a:rPr lang="en-GB" dirty="0" err="1"/>
              <a:t>a’u</a:t>
            </a:r>
            <a:r>
              <a:rPr lang="en-GB" dirty="0"/>
              <a:t> </a:t>
            </a:r>
            <a:r>
              <a:rPr lang="en-GB" dirty="0" err="1"/>
              <a:t>cefogi’n</a:t>
            </a:r>
            <a:r>
              <a:rPr lang="en-GB" dirty="0"/>
              <a:t> </a:t>
            </a:r>
            <a:r>
              <a:rPr lang="en-GB" dirty="0" err="1"/>
              <a:t>briodol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hanghenion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unigol</a:t>
            </a:r>
            <a:r>
              <a:rPr lang="en-GB" dirty="0" smtClean="0"/>
              <a:t>.</a:t>
            </a:r>
          </a:p>
          <a:p>
            <a:pPr fontAlgn="base"/>
            <a:endParaRPr lang="en-GB" dirty="0"/>
          </a:p>
          <a:p>
            <a:pPr fontAlgn="base"/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gofyn</a:t>
            </a:r>
            <a:r>
              <a:rPr lang="en-GB" dirty="0"/>
              <a:t> am </a:t>
            </a:r>
            <a:r>
              <a:rPr lang="en-GB" dirty="0" err="1"/>
              <a:t>bartneriaeth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un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gyfrifol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y </a:t>
            </a:r>
            <a:r>
              <a:rPr lang="en-GB" dirty="0" err="1"/>
              <a:t>dysgwr</a:t>
            </a:r>
            <a:r>
              <a:rPr lang="en-GB" dirty="0"/>
              <a:t>. </a:t>
            </a:r>
            <a:r>
              <a:rPr lang="en-GB" dirty="0" err="1"/>
              <a:t>Dylai</a:t>
            </a:r>
            <a:r>
              <a:rPr lang="en-GB" dirty="0"/>
              <a:t> </a:t>
            </a:r>
            <a:r>
              <a:rPr lang="en-GB" dirty="0" err="1"/>
              <a:t>adnabod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unigol</a:t>
            </a:r>
            <a:r>
              <a:rPr lang="en-GB" dirty="0"/>
              <a:t> a </a:t>
            </a:r>
            <a:r>
              <a:rPr lang="en-GB" dirty="0" err="1"/>
              <a:t>chefndir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ddysgwyr</a:t>
            </a:r>
            <a:r>
              <a:rPr lang="en-GB" dirty="0"/>
              <a:t>, ac </a:t>
            </a:r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/>
              <a:t>ystyriaeth</a:t>
            </a:r>
            <a:r>
              <a:rPr lang="en-GB" dirty="0"/>
              <a:t> </a:t>
            </a:r>
            <a:r>
              <a:rPr lang="en-GB" dirty="0" err="1"/>
              <a:t>holistaidd</a:t>
            </a:r>
            <a:r>
              <a:rPr lang="en-GB" dirty="0"/>
              <a:t> </a:t>
            </a:r>
            <a:r>
              <a:rPr lang="en-GB" dirty="0" err="1"/>
              <a:t>o’u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. Felly </a:t>
            </a:r>
            <a:r>
              <a:rPr lang="en-GB" dirty="0" err="1"/>
              <a:t>dylai’r</a:t>
            </a:r>
            <a:r>
              <a:rPr lang="en-GB" dirty="0"/>
              <a:t> </a:t>
            </a:r>
            <a:r>
              <a:rPr lang="en-GB" dirty="0" err="1"/>
              <a:t>ymarferwyr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ddod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ddeall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,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hagwedd</a:t>
            </a:r>
            <a:r>
              <a:rPr lang="en-GB" dirty="0"/>
              <a:t> at </a:t>
            </a:r>
            <a:r>
              <a:rPr lang="en-GB" dirty="0" err="1"/>
              <a:t>ddysgu</a:t>
            </a:r>
            <a:r>
              <a:rPr lang="en-GB" dirty="0"/>
              <a:t> </a:t>
            </a:r>
            <a:r>
              <a:rPr lang="en-GB" dirty="0" err="1"/>
              <a:t>a’u</a:t>
            </a:r>
            <a:r>
              <a:rPr lang="en-GB" dirty="0"/>
              <a:t> dull o </a:t>
            </a:r>
            <a:r>
              <a:rPr lang="en-GB" dirty="0" err="1"/>
              <a:t>ddysgu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barhau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cynnydd</a:t>
            </a:r>
            <a:r>
              <a:rPr lang="en-GB" dirty="0"/>
              <a:t> ac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feithrin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hymrwymiad</a:t>
            </a:r>
            <a:r>
              <a:rPr lang="en-GB" dirty="0"/>
              <a:t> </a:t>
            </a:r>
            <a:r>
              <a:rPr lang="en-GB" dirty="0" err="1"/>
              <a:t>tuag</a:t>
            </a:r>
            <a:r>
              <a:rPr lang="en-GB" dirty="0"/>
              <a:t> at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 smtClean="0"/>
              <a:t>.</a:t>
            </a:r>
          </a:p>
          <a:p>
            <a:pPr fontAlgn="base"/>
            <a:r>
              <a:rPr lang="cy-GB" dirty="0"/>
              <a:t> </a:t>
            </a:r>
            <a:r>
              <a:rPr lang="cy-GB" dirty="0" smtClean="0"/>
              <a:t>                                                                                                 </a:t>
            </a:r>
            <a:r>
              <a:rPr lang="en-GB" dirty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hwb.gov.wales/cwricwlwm-i-gymru/cyflwyniad#cynnydd-ac-asesu-wrth-galon-y-gwaith-o-gynllunio%E2%80%99r-cwricwlwm</a:t>
            </a:r>
            <a:r>
              <a:rPr lang="en-GB" dirty="0" smtClean="0"/>
              <a:t> (</a:t>
            </a:r>
            <a:r>
              <a:rPr lang="en-GB" dirty="0" err="1" smtClean="0"/>
              <a:t>mynediad</a:t>
            </a:r>
            <a:r>
              <a:rPr lang="en-GB" dirty="0" smtClean="0"/>
              <a:t> 20-2-20)</a:t>
            </a:r>
            <a:endParaRPr lang="en-GB" dirty="0"/>
          </a:p>
        </p:txBody>
      </p:sp>
      <p:pic>
        <p:nvPicPr>
          <p:cNvPr id="4" name="Sl3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574290" y="6400289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6834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35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Cyfeirnodau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dirty="0" smtClean="0"/>
              <a:t>	Black, P. Harrison, C, Lee, C. Marshall, B. &amp; </a:t>
            </a:r>
            <a:r>
              <a:rPr lang="en-US" dirty="0" err="1" smtClean="0"/>
              <a:t>Wiliam</a:t>
            </a:r>
            <a:r>
              <a:rPr lang="en-US" dirty="0" smtClean="0"/>
              <a:t>, D. (2006) </a:t>
            </a:r>
            <a:r>
              <a:rPr lang="en-US" i="1" dirty="0" smtClean="0"/>
              <a:t>Assessment for Learning – Putting it into Practice (2</a:t>
            </a:r>
            <a:r>
              <a:rPr lang="en-US" i="1" baseline="30000" dirty="0" smtClean="0"/>
              <a:t>nd</a:t>
            </a:r>
            <a:r>
              <a:rPr lang="en-US" i="1" dirty="0" smtClean="0"/>
              <a:t> ed.) </a:t>
            </a:r>
            <a:r>
              <a:rPr lang="en-US" dirty="0" err="1" smtClean="0"/>
              <a:t>Maidenhead:Open</a:t>
            </a:r>
            <a:r>
              <a:rPr lang="en-US" dirty="0" smtClean="0"/>
              <a:t> University Press. </a:t>
            </a:r>
          </a:p>
          <a:p>
            <a:pPr>
              <a:buNone/>
            </a:pPr>
            <a:r>
              <a:rPr lang="en-US" smtClean="0"/>
              <a:t>      Llywodraeth</a:t>
            </a:r>
            <a:r>
              <a:rPr lang="en-US" dirty="0" smtClean="0"/>
              <a:t> </a:t>
            </a:r>
            <a:r>
              <a:rPr lang="en-US" dirty="0" err="1" smtClean="0"/>
              <a:t>Cynulliad</a:t>
            </a:r>
            <a:r>
              <a:rPr lang="en-US" dirty="0" smtClean="0"/>
              <a:t> </a:t>
            </a:r>
            <a:r>
              <a:rPr lang="en-US" dirty="0" err="1" smtClean="0"/>
              <a:t>Cymru</a:t>
            </a:r>
            <a:r>
              <a:rPr lang="en-US" dirty="0" smtClean="0"/>
              <a:t>, (2010) </a:t>
            </a:r>
            <a:r>
              <a:rPr lang="en-US" i="1" dirty="0" smtClean="0"/>
              <a:t>Pam </a:t>
            </a:r>
            <a:r>
              <a:rPr lang="en-US" i="1" dirty="0" err="1" smtClean="0"/>
              <a:t>y</a:t>
            </a:r>
            <a:r>
              <a:rPr lang="en-US" i="1" dirty="0" smtClean="0"/>
              <a:t> </a:t>
            </a:r>
            <a:r>
              <a:rPr lang="en-US" i="1" dirty="0" err="1" smtClean="0"/>
              <a:t>mae</a:t>
            </a:r>
            <a:r>
              <a:rPr lang="en-US" i="1" dirty="0" smtClean="0"/>
              <a:t> </a:t>
            </a:r>
            <a:r>
              <a:rPr lang="en-US" i="1" dirty="0" err="1" smtClean="0"/>
              <a:t>angen</a:t>
            </a:r>
            <a:r>
              <a:rPr lang="en-US" i="1" dirty="0" smtClean="0"/>
              <a:t> </a:t>
            </a:r>
            <a:r>
              <a:rPr lang="en-US" i="1" dirty="0" err="1" smtClean="0"/>
              <a:t>datblygu</a:t>
            </a:r>
            <a:r>
              <a:rPr lang="en-US" i="1" dirty="0" smtClean="0"/>
              <a:t> </a:t>
            </a:r>
            <a:r>
              <a:rPr lang="en-US" i="1" dirty="0" err="1" smtClean="0"/>
              <a:t>meddwl</a:t>
            </a:r>
            <a:r>
              <a:rPr lang="en-US" i="1" dirty="0" smtClean="0"/>
              <a:t> ac </a:t>
            </a:r>
            <a:r>
              <a:rPr lang="en-US" i="1" dirty="0" err="1" smtClean="0"/>
              <a:t>asesu</a:t>
            </a:r>
            <a:r>
              <a:rPr lang="en-US" i="1" dirty="0" smtClean="0"/>
              <a:t> </a:t>
            </a:r>
            <a:r>
              <a:rPr lang="en-US" i="1" dirty="0" err="1" smtClean="0"/>
              <a:t>ar</a:t>
            </a:r>
            <a:r>
              <a:rPr lang="en-US" i="1" dirty="0" smtClean="0"/>
              <a:t> </a:t>
            </a:r>
            <a:r>
              <a:rPr lang="en-US" i="1" dirty="0" err="1" smtClean="0"/>
              <a:t>gyfer</a:t>
            </a:r>
            <a:r>
              <a:rPr lang="en-US" i="1" dirty="0" smtClean="0"/>
              <a:t> </a:t>
            </a:r>
            <a:r>
              <a:rPr lang="en-US" i="1" dirty="0" err="1" smtClean="0"/>
              <a:t>dysgu</a:t>
            </a:r>
            <a:r>
              <a:rPr lang="en-US" i="1" dirty="0" smtClean="0"/>
              <a:t> </a:t>
            </a:r>
            <a:r>
              <a:rPr lang="en-US" i="1" dirty="0" err="1" smtClean="0"/>
              <a:t>yn</a:t>
            </a:r>
            <a:r>
              <a:rPr lang="en-US" i="1" dirty="0" smtClean="0"/>
              <a:t> yr </a:t>
            </a:r>
            <a:r>
              <a:rPr lang="en-US" i="1" dirty="0" err="1" smtClean="0"/>
              <a:t>ystafell</a:t>
            </a:r>
            <a:r>
              <a:rPr lang="en-US" i="1" dirty="0" smtClean="0"/>
              <a:t> </a:t>
            </a:r>
            <a:r>
              <a:rPr lang="en-US" i="1" dirty="0" err="1" smtClean="0"/>
              <a:t>ddosbarth</a:t>
            </a:r>
            <a:r>
              <a:rPr lang="en-US" i="1" dirty="0" smtClean="0"/>
              <a:t>?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gael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smtClean="0">
                <a:hlinkClick r:id="rId2"/>
              </a:rPr>
              <a:t>http://learning.gov.wales/docs/learningwales/publications/130426-why-develop-cy.pdf</a:t>
            </a:r>
            <a:r>
              <a:rPr lang="en-US" dirty="0" smtClean="0"/>
              <a:t> </a:t>
            </a:r>
            <a:r>
              <a:rPr lang="en-US" i="1" dirty="0" smtClean="0"/>
              <a:t> </a:t>
            </a:r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tudio">
  <a:themeElements>
    <a:clrScheme name="Studio">
      <a:dk1>
        <a:sysClr val="windowText" lastClr="000000"/>
      </a:dk1>
      <a:lt1>
        <a:sysClr val="window" lastClr="FFFFFF"/>
      </a:lt1>
      <a:dk2>
        <a:srgbClr val="535252"/>
      </a:dk2>
      <a:lt2>
        <a:srgbClr val="AAB5C2"/>
      </a:lt2>
      <a:accent1>
        <a:srgbClr val="F7901E"/>
      </a:accent1>
      <a:accent2>
        <a:srgbClr val="FEC60B"/>
      </a:accent2>
      <a:accent3>
        <a:srgbClr val="9FE62F"/>
      </a:accent3>
      <a:accent4>
        <a:srgbClr val="4EA5D1"/>
      </a:accent4>
      <a:accent5>
        <a:srgbClr val="1C4596"/>
      </a:accent5>
      <a:accent6>
        <a:srgbClr val="542D90"/>
      </a:accent6>
      <a:hlink>
        <a:srgbClr val="ED2024"/>
      </a:hlink>
      <a:folHlink>
        <a:srgbClr val="BD912D"/>
      </a:folHlink>
    </a:clrScheme>
    <a:fontScheme name="Studio">
      <a:majorFont>
        <a:latin typeface="Corbel"/>
        <a:ea typeface=""/>
        <a:cs typeface=""/>
        <a:font script="Jpan" typeface="ＭＳ Ｐゴシック"/>
      </a:majorFont>
      <a:minorFont>
        <a:latin typeface="Corbel"/>
        <a:ea typeface=""/>
        <a:cs typeface=""/>
        <a:font script="Jpan" typeface="ＭＳ Ｐゴシック"/>
      </a:minorFont>
    </a:fontScheme>
    <a:fmtScheme name="Studio">
      <a:fillStyleLst>
        <a:solidFill>
          <a:schemeClr val="phClr"/>
        </a:solidFill>
        <a:gradFill rotWithShape="1">
          <a:gsLst>
            <a:gs pos="38000">
              <a:schemeClr val="phClr">
                <a:tint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</a:schemeClr>
            </a:gs>
            <a:gs pos="60000">
              <a:schemeClr val="phClr">
                <a:tint val="100000"/>
                <a:shade val="60000"/>
                <a:alpha val="100000"/>
                <a:satMod val="100000"/>
                <a:lumMod val="100000"/>
              </a:schemeClr>
            </a:gs>
            <a:gs pos="100000">
              <a:schemeClr val="phClr">
                <a:shade val="20000"/>
                <a:satMod val="100000"/>
                <a:lumMod val="100000"/>
              </a:schemeClr>
            </a:gs>
          </a:gsLst>
          <a:lin ang="5400000" scaled="0"/>
        </a:gradFill>
      </a:fillStyleLst>
      <a:lnStyleLst>
        <a:ln w="2857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7625" cap="flat" cmpd="sng" algn="ctr">
          <a:solidFill>
            <a:schemeClr val="phClr"/>
          </a:solidFill>
          <a:prstDash val="solid"/>
        </a:ln>
        <a:ln w="476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01600" stA="26000" endPos="20000" dist="12700" dir="5400000" sy="-100000" rotWithShape="0"/>
          </a:effectLst>
        </a:effectStyle>
        <a:effectStyle>
          <a:effectLst>
            <a:outerShdw blurRad="444500" dist="317500" dir="5400000" sx="90000" sy="-25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chilly" dir="t"/>
          </a:scene3d>
          <a:sp3d contourW="12700" prstMaterial="softEdge">
            <a:bevelT w="63500" h="2540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30000">
              <a:schemeClr val="phClr">
                <a:tint val="10000"/>
                <a:alpha val="80000"/>
                <a:satMod val="300000"/>
              </a:schemeClr>
            </a:gs>
            <a:gs pos="100000">
              <a:schemeClr val="phClr">
                <a:tint val="80000"/>
                <a:shade val="100000"/>
                <a:alpha val="100000"/>
                <a:satMod val="200000"/>
              </a:schemeClr>
            </a:gs>
          </a:gsLst>
          <a:lin ang="5400000" scaled="1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Studio.thmx</Template>
  <TotalTime>511</TotalTime>
  <Words>2101</Words>
  <Application>Microsoft Office PowerPoint</Application>
  <PresentationFormat>On-screen Show (4:3)</PresentationFormat>
  <Paragraphs>256</Paragraphs>
  <Slides>36</Slides>
  <Notes>23</Notes>
  <HiddenSlides>0</HiddenSlides>
  <MMClips>12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1" baseType="lpstr">
      <vt:lpstr>Arial</vt:lpstr>
      <vt:lpstr>Calibri</vt:lpstr>
      <vt:lpstr>Corbel</vt:lpstr>
      <vt:lpstr>Wingdings</vt:lpstr>
      <vt:lpstr>Studio</vt:lpstr>
      <vt:lpstr>Cyflwyniad i  Asesu ar gyfer Dysgu  (AagD)</vt:lpstr>
      <vt:lpstr>Amcanion</vt:lpstr>
      <vt:lpstr>Ystyriwch</vt:lpstr>
      <vt:lpstr>Beth yw asesu?</vt:lpstr>
      <vt:lpstr>PowerPoint Presentation</vt:lpstr>
      <vt:lpstr>Asesiad crynodol</vt:lpstr>
      <vt:lpstr>Pwyso’r mochyn?!?</vt:lpstr>
      <vt:lpstr>PowerPoint Presentation</vt:lpstr>
      <vt:lpstr>Asesu crynodol</vt:lpstr>
      <vt:lpstr>Erbyn heddiw</vt:lpstr>
      <vt:lpstr>Beth yn union yw AagD?</vt:lpstr>
      <vt:lpstr>Asesu Ffurfiannol</vt:lpstr>
      <vt:lpstr>Asesu ffurfiannol</vt:lpstr>
      <vt:lpstr>Plant fel planhigion (Clarke, 2001)</vt:lpstr>
      <vt:lpstr>Plant fel planhigion (Clarke, 2001)</vt:lpstr>
      <vt:lpstr>“Inside the black box” (Black &amp; Wiliam, 1998)</vt:lpstr>
      <vt:lpstr>Dau fath cyffredin o asesu</vt:lpstr>
      <vt:lpstr>Dau fath cyffredin o asesu</vt:lpstr>
      <vt:lpstr>Profi safonol – problemau neu beth?</vt:lpstr>
      <vt:lpstr>PowerPoint Presentation</vt:lpstr>
      <vt:lpstr>Datblygiad asesu ffurfiannol</vt:lpstr>
      <vt:lpstr>PowerPoint Presentation</vt:lpstr>
      <vt:lpstr>PowerPoint Presentation</vt:lpstr>
      <vt:lpstr>Prif negeseuon  “Inside the Black Box” (Black &amp; Wiliam, 1998)</vt:lpstr>
      <vt:lpstr>PowerPoint Presentation</vt:lpstr>
      <vt:lpstr>Prif negeseuon – y rhwystrau</vt:lpstr>
      <vt:lpstr>4 argymhelliad allweddol Black &amp; Wiliam</vt:lpstr>
      <vt:lpstr>PowerPoint Presentation</vt:lpstr>
      <vt:lpstr>PowerPoint Presentation</vt:lpstr>
      <vt:lpstr>Yn syml, mae AagD yn ffocysu ar ddisgyblion yn gwybod beth yw ‘da’ mewn unrhyw gyd-destun.  </vt:lpstr>
      <vt:lpstr>4 elfen AagD</vt:lpstr>
      <vt:lpstr>PowerPoint Presentation</vt:lpstr>
      <vt:lpstr>Dyfnhau ein dealltwriaeth</vt:lpstr>
      <vt:lpstr>PowerPoint Presentation</vt:lpstr>
      <vt:lpstr>Cwricwlwm i Gymru</vt:lpstr>
      <vt:lpstr>Cyfeirnodau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Cyflwyniad i  Asesu ar gyfer Dysgu  (AagD)</dc:title>
  <dc:creator>swwcte27</dc:creator>
  <cp:lastModifiedBy>Carys Jennings</cp:lastModifiedBy>
  <cp:revision>36</cp:revision>
  <dcterms:created xsi:type="dcterms:W3CDTF">2017-10-08T15:24:30Z</dcterms:created>
  <dcterms:modified xsi:type="dcterms:W3CDTF">2020-03-18T16:13:33Z</dcterms:modified>
</cp:coreProperties>
</file>