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0"/>
  </p:notesMasterIdLst>
  <p:sldIdLst>
    <p:sldId id="257" r:id="rId5"/>
    <p:sldId id="261" r:id="rId6"/>
    <p:sldId id="262" r:id="rId7"/>
    <p:sldId id="263" r:id="rId8"/>
    <p:sldId id="264" r:id="rId9"/>
    <p:sldId id="265" r:id="rId10"/>
    <p:sldId id="266" r:id="rId11"/>
    <p:sldId id="267" r:id="rId12"/>
    <p:sldId id="271" r:id="rId13"/>
    <p:sldId id="274" r:id="rId14"/>
    <p:sldId id="268" r:id="rId15"/>
    <p:sldId id="272" r:id="rId16"/>
    <p:sldId id="270" r:id="rId17"/>
    <p:sldId id="273"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839" autoAdjust="0"/>
  </p:normalViewPr>
  <p:slideViewPr>
    <p:cSldViewPr snapToGrid="0">
      <p:cViewPr varScale="1">
        <p:scale>
          <a:sx n="91" d="100"/>
          <a:sy n="91" d="100"/>
        </p:scale>
        <p:origin x="13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65F93-31DA-4B1E-8C7C-44CFAECD82E4}" type="datetimeFigureOut">
              <a:rPr lang="en-GB" smtClean="0"/>
              <a:t>11/09/2022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4C325-B9C6-4FD6-8B5F-E3866733CA86}" type="slidenum">
              <a:rPr lang="en-GB" smtClean="0"/>
              <a:t>‹#›</a:t>
            </a:fld>
            <a:endParaRPr lang="en-GB"/>
          </a:p>
        </p:txBody>
      </p:sp>
    </p:spTree>
    <p:extLst>
      <p:ext uri="{BB962C8B-B14F-4D97-AF65-F5344CB8AC3E}">
        <p14:creationId xmlns:p14="http://schemas.microsoft.com/office/powerpoint/2010/main" val="1850682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and explore the UWTSD </a:t>
            </a:r>
            <a:r>
              <a:rPr lang="en-GB" dirty="0" err="1"/>
              <a:t>DigiCentre</a:t>
            </a:r>
            <a:r>
              <a:rPr lang="en-GB" dirty="0"/>
              <a:t>. </a:t>
            </a:r>
          </a:p>
        </p:txBody>
      </p:sp>
      <p:sp>
        <p:nvSpPr>
          <p:cNvPr id="4" name="Slide Number Placeholder 3"/>
          <p:cNvSpPr>
            <a:spLocks noGrp="1"/>
          </p:cNvSpPr>
          <p:nvPr>
            <p:ph type="sldNum" sz="quarter" idx="5"/>
          </p:nvPr>
        </p:nvSpPr>
        <p:spPr/>
        <p:txBody>
          <a:bodyPr/>
          <a:lstStyle/>
          <a:p>
            <a:fld id="{AA94C325-B9C6-4FD6-8B5F-E3866733CA86}" type="slidenum">
              <a:rPr lang="en-GB" smtClean="0"/>
              <a:t>4</a:t>
            </a:fld>
            <a:endParaRPr lang="en-GB"/>
          </a:p>
        </p:txBody>
      </p:sp>
    </p:spTree>
    <p:extLst>
      <p:ext uri="{BB962C8B-B14F-4D97-AF65-F5344CB8AC3E}">
        <p14:creationId xmlns:p14="http://schemas.microsoft.com/office/powerpoint/2010/main" val="1410203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335282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1588536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175532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927486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1251828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students to choose </a:t>
            </a:r>
            <a:r>
              <a:rPr lang="en-GB" b="1" dirty="0"/>
              <a:t>one task only </a:t>
            </a:r>
            <a:r>
              <a:rPr lang="en-GB" dirty="0"/>
              <a:t>to replicate. </a:t>
            </a:r>
          </a:p>
          <a:p>
            <a:endParaRPr lang="en-GB" dirty="0"/>
          </a:p>
          <a:p>
            <a:r>
              <a:rPr lang="en-GB" dirty="0"/>
              <a:t>Direct students to use the relevant computer rooms (</a:t>
            </a:r>
            <a:r>
              <a:rPr lang="en-GB" dirty="0" err="1"/>
              <a:t>Sparkhill</a:t>
            </a:r>
            <a:r>
              <a:rPr lang="en-GB" dirty="0"/>
              <a:t> – common area on ground floor or top floor PC lab) (Quay Place – PC lab on middle floor) </a:t>
            </a:r>
          </a:p>
        </p:txBody>
      </p:sp>
      <p:sp>
        <p:nvSpPr>
          <p:cNvPr id="4" name="Slide Number Placeholder 3"/>
          <p:cNvSpPr>
            <a:spLocks noGrp="1"/>
          </p:cNvSpPr>
          <p:nvPr>
            <p:ph type="sldNum" sz="quarter" idx="5"/>
          </p:nvPr>
        </p:nvSpPr>
        <p:spPr/>
        <p:txBody>
          <a:bodyPr/>
          <a:lstStyle/>
          <a:p>
            <a:fld id="{AA94C325-B9C6-4FD6-8B5F-E3866733CA86}" type="slidenum">
              <a:rPr lang="en-GB" smtClean="0"/>
              <a:t>14</a:t>
            </a:fld>
            <a:endParaRPr lang="en-GB"/>
          </a:p>
        </p:txBody>
      </p:sp>
    </p:spTree>
    <p:extLst>
      <p:ext uri="{BB962C8B-B14F-4D97-AF65-F5344CB8AC3E}">
        <p14:creationId xmlns:p14="http://schemas.microsoft.com/office/powerpoint/2010/main" val="363677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9/11/2022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9/11/2022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9/11/2022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9/11/2022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9/11/2022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2.mp4"/><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1.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2.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JPG"/><Relationship Id="rId4" Type="http://schemas.openxmlformats.org/officeDocument/2006/relationships/image" Target="../media/image2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Using MS Word</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spcAft>
                <a:spcPts val="600"/>
              </a:spcAft>
            </a:pPr>
            <a:r>
              <a:rPr lang="en-US" dirty="0">
                <a:solidFill>
                  <a:schemeClr val="tx1"/>
                </a:solidFill>
              </a:rPr>
              <a:t>LCLM4002 Digital skills</a:t>
            </a:r>
          </a:p>
          <a:p>
            <a:pPr>
              <a:spcAft>
                <a:spcPts val="600"/>
              </a:spcAft>
            </a:pPr>
            <a:r>
              <a:rPr lang="en-US" dirty="0">
                <a:solidFill>
                  <a:schemeClr val="tx1"/>
                </a:solidFill>
              </a:rPr>
              <a:t>Week 2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Set up a report template for use in different assignments </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1257311" y="712932"/>
            <a:ext cx="8945858" cy="1170878"/>
          </a:xfrm>
        </p:spPr>
        <p:txBody>
          <a:bodyPr anchor="ctr">
            <a:normAutofit/>
          </a:bodyPr>
          <a:lstStyle/>
          <a:p>
            <a:r>
              <a:rPr lang="en-GB"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1066800" y="2103120"/>
            <a:ext cx="5029200" cy="3749040"/>
          </a:xfrm>
        </p:spPr>
        <p:txBody>
          <a:bodyPr>
            <a:normAutofit/>
          </a:bodyPr>
          <a:lstStyle/>
          <a:p>
            <a:pPr marL="0" indent="0">
              <a:lnSpc>
                <a:spcPct val="100000"/>
              </a:lnSpc>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lnSpc>
                <a:spcPct val="100000"/>
              </a:lnSpc>
              <a:buNone/>
            </a:pPr>
            <a:endParaRPr lang="en-GB" b="0" i="0" dirty="0">
              <a:effectLst/>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6977575" y="2103120"/>
            <a:ext cx="4147625" cy="3334365"/>
          </a:xfrm>
          <a:prstGeom prst="rect">
            <a:avLst/>
          </a:prstGeom>
          <a:solidFill>
            <a:srgbClr val="FFFFFF"/>
          </a:solidFill>
        </p:spPr>
      </p:pic>
    </p:spTree>
    <p:extLst>
      <p:ext uri="{BB962C8B-B14F-4D97-AF65-F5344CB8AC3E}">
        <p14:creationId xmlns:p14="http://schemas.microsoft.com/office/powerpoint/2010/main" val="16878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1066800" y="642594"/>
            <a:ext cx="9701284" cy="632127"/>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8939284" y="2060813"/>
            <a:ext cx="2961564" cy="3336877"/>
          </a:xfrm>
        </p:spPr>
        <p:txBody>
          <a:bodyPr>
            <a:normAutofit/>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4606718" y="650291"/>
            <a:ext cx="13481117" cy="6298062"/>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29A3664C-DC0A-41F6-BD6C-998584F0F006}"/>
              </a:ext>
            </a:extLst>
          </p:cNvPr>
          <p:cNvGrpSpPr/>
          <p:nvPr/>
        </p:nvGrpSpPr>
        <p:grpSpPr>
          <a:xfrm>
            <a:off x="1155868" y="2383751"/>
            <a:ext cx="7718530" cy="615627"/>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7" name="Group 26">
            <a:extLst>
              <a:ext uri="{FF2B5EF4-FFF2-40B4-BE49-F238E27FC236}">
                <a16:creationId xmlns:a16="http://schemas.microsoft.com/office/drawing/2014/main" id="{4EDB9107-8A1F-4188-948C-85BCB477A820}"/>
              </a:ext>
            </a:extLst>
          </p:cNvPr>
          <p:cNvGrpSpPr/>
          <p:nvPr/>
        </p:nvGrpSpPr>
        <p:grpSpPr>
          <a:xfrm>
            <a:off x="1341117" y="3122411"/>
            <a:ext cx="7533281" cy="615627"/>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8" name="Group 27">
            <a:extLst>
              <a:ext uri="{FF2B5EF4-FFF2-40B4-BE49-F238E27FC236}">
                <a16:creationId xmlns:a16="http://schemas.microsoft.com/office/drawing/2014/main" id="{1B6F0A48-012C-43FB-88EE-967D405C81D8}"/>
              </a:ext>
            </a:extLst>
          </p:cNvPr>
          <p:cNvGrpSpPr/>
          <p:nvPr/>
        </p:nvGrpSpPr>
        <p:grpSpPr>
          <a:xfrm>
            <a:off x="1341117" y="3860603"/>
            <a:ext cx="7533281" cy="615627"/>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9" name="Group 28">
            <a:extLst>
              <a:ext uri="{FF2B5EF4-FFF2-40B4-BE49-F238E27FC236}">
                <a16:creationId xmlns:a16="http://schemas.microsoft.com/office/drawing/2014/main" id="{03B6A6C5-6BC7-4D9F-9892-47CB37B818EA}"/>
              </a:ext>
            </a:extLst>
          </p:cNvPr>
          <p:cNvGrpSpPr/>
          <p:nvPr/>
        </p:nvGrpSpPr>
        <p:grpSpPr>
          <a:xfrm>
            <a:off x="1155868" y="4599263"/>
            <a:ext cx="7718530" cy="615627"/>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30" name="Group 29">
            <a:extLst>
              <a:ext uri="{FF2B5EF4-FFF2-40B4-BE49-F238E27FC236}">
                <a16:creationId xmlns:a16="http://schemas.microsoft.com/office/drawing/2014/main" id="{9A09B608-2541-4E9D-AE81-BBA8A63F5D59}"/>
              </a:ext>
            </a:extLst>
          </p:cNvPr>
          <p:cNvGrpSpPr/>
          <p:nvPr/>
        </p:nvGrpSpPr>
        <p:grpSpPr>
          <a:xfrm>
            <a:off x="750751" y="5337923"/>
            <a:ext cx="8123648" cy="615627"/>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144093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669417" y="2103120"/>
            <a:ext cx="4305300" cy="3849624"/>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1066800" y="90525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7015842" y="2103120"/>
            <a:ext cx="4305300" cy="3849624"/>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41509" y="2886891"/>
            <a:ext cx="5146245" cy="2893423"/>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168061" y="2886890"/>
            <a:ext cx="5429145" cy="2893423"/>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6096000" y="2886890"/>
            <a:ext cx="5501206" cy="2893423"/>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24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1066800" y="905256"/>
            <a:ext cx="7718530" cy="615627"/>
            <a:chOff x="1155868" y="2383751"/>
            <a:chExt cx="7718530" cy="615627"/>
          </a:xfrm>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1250921" y="3121914"/>
            <a:ext cx="3829050" cy="819150"/>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5981020" y="2903982"/>
            <a:ext cx="4638675" cy="2247900"/>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4229100" y="3673928"/>
            <a:ext cx="0" cy="18451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1066800" y="4596492"/>
            <a:ext cx="3167739" cy="1200329"/>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7037614" y="4735286"/>
            <a:ext cx="571500" cy="78377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5845629" y="5519056"/>
            <a:ext cx="4033157"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120481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1066800" y="90525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837519" y="1723698"/>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837519" y="2596243"/>
            <a:ext cx="5248275" cy="3679155"/>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39579" y="2579132"/>
            <a:ext cx="4895815" cy="3672632"/>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1066800">
              <a:spcAft>
                <a:spcPct val="35000"/>
              </a:spcAft>
            </a:pPr>
            <a:r>
              <a:rPr lang="en-GB" sz="2400" dirty="0"/>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4680940" y="1684338"/>
            <a:ext cx="6792519" cy="3849687"/>
          </a:xfrm>
        </p:spPr>
      </p:pic>
      <p:sp>
        <p:nvSpPr>
          <p:cNvPr id="10" name="TextBox 9">
            <a:extLst>
              <a:ext uri="{FF2B5EF4-FFF2-40B4-BE49-F238E27FC236}">
                <a16:creationId xmlns:a16="http://schemas.microsoft.com/office/drawing/2014/main" id="{4A3EEDA7-FA13-4BCF-9E1C-33FCE47BAFB5}"/>
              </a:ext>
            </a:extLst>
          </p:cNvPr>
          <p:cNvSpPr txBox="1"/>
          <p:nvPr/>
        </p:nvSpPr>
        <p:spPr>
          <a:xfrm>
            <a:off x="1066800" y="1943100"/>
            <a:ext cx="310515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1066800" y="3977913"/>
            <a:ext cx="3105150"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4680940" y="1684338"/>
            <a:ext cx="6792519" cy="4053057"/>
          </a:xfrm>
          <a:prstGeom prst="rect">
            <a:avLst/>
          </a:prstGeom>
        </p:spPr>
      </p:pic>
    </p:spTree>
    <p:extLst>
      <p:ext uri="{BB962C8B-B14F-4D97-AF65-F5344CB8AC3E}">
        <p14:creationId xmlns:p14="http://schemas.microsoft.com/office/powerpoint/2010/main" val="2475128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379887"/>
            <a:ext cx="7696201" cy="4098226"/>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8477250" y="603504"/>
            <a:ext cx="3144774" cy="1645920"/>
          </a:xfrm>
          <a:prstGeom prst="rect">
            <a:avLst/>
          </a:prstGeom>
        </p:spPr>
        <p:txBody>
          <a:bodyPr vert="horz" lIns="91440" tIns="45720" rIns="91440" bIns="45720" rtlCol="0" anchor="b">
            <a:normAutofit/>
          </a:bodyPr>
          <a:lstStyle/>
          <a:p>
            <a:pPr>
              <a:spcBef>
                <a:spcPct val="0"/>
              </a:spcBef>
              <a:spcAft>
                <a:spcPts val="600"/>
              </a:spcAft>
            </a:pPr>
            <a:r>
              <a:rPr lang="en-US" sz="3200" b="0" i="0" kern="1200" cap="none" spc="0" baseline="0">
                <a:effectLst/>
                <a:latin typeface="+mj-lt"/>
                <a:ea typeface="+mn-ea"/>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8477250" y="2386584"/>
            <a:ext cx="3144774" cy="351129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kern="1200" dirty="0">
                <a:solidFill>
                  <a:schemeClr val="tx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343804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150487" y="1970355"/>
            <a:ext cx="7223125" cy="3849687"/>
          </a:xfrm>
        </p:spPr>
      </p:pic>
      <p:sp>
        <p:nvSpPr>
          <p:cNvPr id="4" name="Freeform: Shape 3">
            <a:extLst>
              <a:ext uri="{FF2B5EF4-FFF2-40B4-BE49-F238E27FC236}">
                <a16:creationId xmlns:a16="http://schemas.microsoft.com/office/drawing/2014/main" id="{737ACDC1-0DC3-4CE6-89D3-DABD852D1564}"/>
              </a:ext>
            </a:extLst>
          </p:cNvPr>
          <p:cNvSpPr/>
          <p:nvPr/>
        </p:nvSpPr>
        <p:spPr>
          <a:xfrm>
            <a:off x="818388" y="1037958"/>
            <a:ext cx="10555224" cy="68046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sz="2800" kern="1200"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818388" y="1970355"/>
            <a:ext cx="2324862" cy="2031325"/>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161982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5505450" y="1851469"/>
            <a:ext cx="5619750" cy="4101275"/>
          </a:xfrm>
        </p:spPr>
        <p:txBody>
          <a:bodyPr/>
          <a:lstStyle/>
          <a:p>
            <a:r>
              <a:rPr lang="en-GB" dirty="0"/>
              <a:t>Setting up a template may be useful as you move forward through your course. </a:t>
            </a:r>
          </a:p>
          <a:p>
            <a:r>
              <a:rPr lang="en-GB" dirty="0"/>
              <a:t>Open a document and save as ‘Template for all submissions’ (in future you will need to ‘Save As’ and rename for each assignment in order to keep template) </a:t>
            </a:r>
          </a:p>
          <a:p>
            <a:r>
              <a:rPr lang="en-GB" dirty="0"/>
              <a:t>On the </a:t>
            </a:r>
            <a:r>
              <a:rPr lang="en-GB" b="1" dirty="0"/>
              <a:t>first page</a:t>
            </a:r>
            <a:r>
              <a:rPr lang="en-GB" dirty="0"/>
              <a:t>, you will create a </a:t>
            </a:r>
            <a:r>
              <a:rPr lang="en-GB" b="1" dirty="0"/>
              <a:t>title page </a:t>
            </a:r>
            <a:r>
              <a:rPr lang="en-GB" dirty="0"/>
              <a:t>which you will adapt for each assignment. </a:t>
            </a:r>
          </a:p>
          <a:p>
            <a:r>
              <a:rPr lang="en-GB" dirty="0"/>
              <a:t>On the </a:t>
            </a:r>
            <a:r>
              <a:rPr lang="en-GB" b="1" dirty="0"/>
              <a:t>second page </a:t>
            </a:r>
            <a:r>
              <a:rPr lang="en-GB" dirty="0"/>
              <a:t>put ‘</a:t>
            </a:r>
            <a:r>
              <a:rPr lang="en-GB" b="1" dirty="0"/>
              <a:t>Contents</a:t>
            </a:r>
            <a:r>
              <a:rPr lang="en-GB" dirty="0"/>
              <a:t>’ </a:t>
            </a:r>
          </a:p>
          <a:p>
            <a:r>
              <a:rPr lang="en-GB" dirty="0"/>
              <a:t>On the </a:t>
            </a:r>
            <a:r>
              <a:rPr lang="en-GB" b="1" dirty="0"/>
              <a:t>third page </a:t>
            </a:r>
            <a:r>
              <a:rPr lang="en-GB" dirty="0"/>
              <a:t>put ‘</a:t>
            </a:r>
            <a:r>
              <a:rPr lang="en-GB" b="1" dirty="0"/>
              <a:t>Introduction</a:t>
            </a:r>
            <a:r>
              <a:rPr lang="en-GB" dirty="0"/>
              <a:t>’  (when you begin writing your report, the number of pages in the main body of your report will increase, you will add additional subheading as appropriate)</a:t>
            </a:r>
          </a:p>
          <a:p>
            <a:r>
              <a:rPr lang="en-GB" dirty="0"/>
              <a:t>On the </a:t>
            </a:r>
            <a:r>
              <a:rPr lang="en-GB" b="1" dirty="0"/>
              <a:t>fourth page </a:t>
            </a:r>
            <a:r>
              <a:rPr lang="en-GB" dirty="0"/>
              <a:t>put ‘</a:t>
            </a:r>
            <a:r>
              <a:rPr lang="en-GB" b="1" dirty="0"/>
              <a:t>Reference List</a:t>
            </a:r>
            <a:r>
              <a:rPr lang="en-GB"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1066800" y="1023429"/>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842962" y="1851469"/>
            <a:ext cx="4371975" cy="4352925"/>
          </a:xfrm>
          <a:prstGeom prst="rect">
            <a:avLst/>
          </a:prstGeom>
        </p:spPr>
      </p:pic>
    </p:spTree>
    <p:extLst>
      <p:ext uri="{BB962C8B-B14F-4D97-AF65-F5344CB8AC3E}">
        <p14:creationId xmlns:p14="http://schemas.microsoft.com/office/powerpoint/2010/main" val="323140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7B1D-194E-4882-9C7C-EEED31ACB457}"/>
              </a:ext>
            </a:extLst>
          </p:cNvPr>
          <p:cNvSpPr>
            <a:spLocks noGrp="1"/>
          </p:cNvSpPr>
          <p:nvPr>
            <p:ph type="title"/>
          </p:nvPr>
        </p:nvSpPr>
        <p:spPr>
          <a:xfrm>
            <a:off x="872391" y="575786"/>
            <a:ext cx="10058400" cy="690906"/>
          </a:xfrm>
        </p:spPr>
        <p:txBody>
          <a:bodyPr/>
          <a:lstStyle/>
          <a:p>
            <a:r>
              <a:rPr lang="en-GB" dirty="0"/>
              <a:t>Activity – Test your MS Word skills. </a:t>
            </a:r>
          </a:p>
        </p:txBody>
      </p:sp>
      <p:sp>
        <p:nvSpPr>
          <p:cNvPr id="10" name="TextBox 9">
            <a:extLst>
              <a:ext uri="{FF2B5EF4-FFF2-40B4-BE49-F238E27FC236}">
                <a16:creationId xmlns:a16="http://schemas.microsoft.com/office/drawing/2014/main" id="{7A90AA47-BFEB-4D27-BA16-44F24953E520}"/>
              </a:ext>
            </a:extLst>
          </p:cNvPr>
          <p:cNvSpPr txBox="1"/>
          <p:nvPr/>
        </p:nvSpPr>
        <p:spPr>
          <a:xfrm>
            <a:off x="872391" y="5912882"/>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Beginner Level activity </a:t>
            </a:r>
          </a:p>
        </p:txBody>
      </p:sp>
      <p:sp>
        <p:nvSpPr>
          <p:cNvPr id="11" name="TextBox 10">
            <a:extLst>
              <a:ext uri="{FF2B5EF4-FFF2-40B4-BE49-F238E27FC236}">
                <a16:creationId xmlns:a16="http://schemas.microsoft.com/office/drawing/2014/main" id="{6886BAFE-0A0E-41AD-AE2F-E39E6E8DB73E}"/>
              </a:ext>
            </a:extLst>
          </p:cNvPr>
          <p:cNvSpPr txBox="1"/>
          <p:nvPr/>
        </p:nvSpPr>
        <p:spPr>
          <a:xfrm>
            <a:off x="4284140" y="5889546"/>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Intermediate Level activity </a:t>
            </a:r>
          </a:p>
        </p:txBody>
      </p:sp>
      <p:sp>
        <p:nvSpPr>
          <p:cNvPr id="12" name="TextBox 11">
            <a:extLst>
              <a:ext uri="{FF2B5EF4-FFF2-40B4-BE49-F238E27FC236}">
                <a16:creationId xmlns:a16="http://schemas.microsoft.com/office/drawing/2014/main" id="{1DCE4852-B733-46A9-A41A-D6DD92D7829E}"/>
              </a:ext>
            </a:extLst>
          </p:cNvPr>
          <p:cNvSpPr txBox="1"/>
          <p:nvPr/>
        </p:nvSpPr>
        <p:spPr>
          <a:xfrm>
            <a:off x="7890297" y="5889546"/>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Advanced Level activity </a:t>
            </a:r>
          </a:p>
        </p:txBody>
      </p:sp>
      <p:sp>
        <p:nvSpPr>
          <p:cNvPr id="13" name="TextBox 12">
            <a:extLst>
              <a:ext uri="{FF2B5EF4-FFF2-40B4-BE49-F238E27FC236}">
                <a16:creationId xmlns:a16="http://schemas.microsoft.com/office/drawing/2014/main" id="{BBC29DB4-54B5-4A59-B1A3-2AB52BA978B0}"/>
              </a:ext>
            </a:extLst>
          </p:cNvPr>
          <p:cNvSpPr txBox="1"/>
          <p:nvPr/>
        </p:nvSpPr>
        <p:spPr>
          <a:xfrm>
            <a:off x="852087" y="1315693"/>
            <a:ext cx="9926238" cy="646331"/>
          </a:xfrm>
          <a:prstGeom prst="rect">
            <a:avLst/>
          </a:prstGeom>
          <a:noFill/>
        </p:spPr>
        <p:txBody>
          <a:bodyPr wrap="square" rtlCol="0">
            <a:spAutoFit/>
          </a:bodyPr>
          <a:lstStyle/>
          <a:p>
            <a:r>
              <a:rPr lang="en-GB" dirty="0"/>
              <a:t>Choose one activity to recreate in MS Word, when complete please email your file to your lecturer or share via the OneDrive.  </a:t>
            </a:r>
          </a:p>
        </p:txBody>
      </p:sp>
      <p:pic>
        <p:nvPicPr>
          <p:cNvPr id="8" name="Content Placeholder 7" descr="Table&#10;&#10;Description automatically generated">
            <a:extLst>
              <a:ext uri="{FF2B5EF4-FFF2-40B4-BE49-F238E27FC236}">
                <a16:creationId xmlns:a16="http://schemas.microsoft.com/office/drawing/2014/main" id="{26F58269-9D25-4905-9DD5-C7CC69A65A10}"/>
              </a:ext>
            </a:extLst>
          </p:cNvPr>
          <p:cNvPicPr>
            <a:picLocks noGrp="1" noChangeAspect="1"/>
          </p:cNvPicPr>
          <p:nvPr>
            <p:ph idx="1"/>
          </p:nvPr>
        </p:nvPicPr>
        <p:blipFill>
          <a:blip r:embed="rId3"/>
          <a:stretch>
            <a:fillRect/>
          </a:stretch>
        </p:blipFill>
        <p:spPr>
          <a:xfrm>
            <a:off x="1096797" y="2062515"/>
            <a:ext cx="2589585" cy="3387687"/>
          </a:xfrm>
        </p:spPr>
      </p:pic>
      <p:pic>
        <p:nvPicPr>
          <p:cNvPr id="15" name="Picture 14" descr="Graphical user interface&#10;&#10;Description automatically generated with medium confidence">
            <a:extLst>
              <a:ext uri="{FF2B5EF4-FFF2-40B4-BE49-F238E27FC236}">
                <a16:creationId xmlns:a16="http://schemas.microsoft.com/office/drawing/2014/main" id="{BBD22868-D48F-4ED0-B565-2C62A477F35C}"/>
              </a:ext>
            </a:extLst>
          </p:cNvPr>
          <p:cNvPicPr>
            <a:picLocks noChangeAspect="1"/>
          </p:cNvPicPr>
          <p:nvPr/>
        </p:nvPicPr>
        <p:blipFill>
          <a:blip r:embed="rId4"/>
          <a:stretch>
            <a:fillRect/>
          </a:stretch>
        </p:blipFill>
        <p:spPr>
          <a:xfrm>
            <a:off x="4523602" y="2062515"/>
            <a:ext cx="2583207" cy="3516523"/>
          </a:xfrm>
          <a:prstGeom prst="rect">
            <a:avLst/>
          </a:prstGeom>
        </p:spPr>
      </p:pic>
      <p:pic>
        <p:nvPicPr>
          <p:cNvPr id="17" name="Picture 16" descr="Graphical user interface&#10;&#10;Description automatically generated">
            <a:extLst>
              <a:ext uri="{FF2B5EF4-FFF2-40B4-BE49-F238E27FC236}">
                <a16:creationId xmlns:a16="http://schemas.microsoft.com/office/drawing/2014/main" id="{F9A802A8-6D4B-404F-8643-D5FDFC1C2F54}"/>
              </a:ext>
            </a:extLst>
          </p:cNvPr>
          <p:cNvPicPr>
            <a:picLocks noChangeAspect="1"/>
          </p:cNvPicPr>
          <p:nvPr/>
        </p:nvPicPr>
        <p:blipFill>
          <a:blip r:embed="rId5"/>
          <a:stretch>
            <a:fillRect/>
          </a:stretch>
        </p:blipFill>
        <p:spPr>
          <a:xfrm>
            <a:off x="8110398" y="2011025"/>
            <a:ext cx="2482761" cy="3516524"/>
          </a:xfrm>
          <a:prstGeom prst="rect">
            <a:avLst/>
          </a:prstGeom>
        </p:spPr>
      </p:pic>
    </p:spTree>
    <p:extLst>
      <p:ext uri="{BB962C8B-B14F-4D97-AF65-F5344CB8AC3E}">
        <p14:creationId xmlns:p14="http://schemas.microsoft.com/office/powerpoint/2010/main" val="188890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1639899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494</TotalTime>
  <Words>1223</Words>
  <Application>Microsoft Office PowerPoint</Application>
  <PresentationFormat>Widescreen</PresentationFormat>
  <Paragraphs>84</Paragraphs>
  <Slides>15</Slides>
  <Notes>10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Garamond</vt:lpstr>
      <vt:lpstr>Helvetica</vt:lpstr>
      <vt:lpstr>SavonVTI</vt:lpstr>
      <vt:lpstr>Using MS Word</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Activity – Test your MS Word skills.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MS Word</dc:title>
  <dc:creator>Rebecca Kavanagh</dc:creator>
  <cp:lastModifiedBy>Rebecca Stewart</cp:lastModifiedBy>
  <cp:revision>6</cp:revision>
  <dcterms:created xsi:type="dcterms:W3CDTF">2022-01-24T11:54:59Z</dcterms:created>
  <dcterms:modified xsi:type="dcterms:W3CDTF">2022-09-11T16:02:16Z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