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2"/>
  </p:notesMasterIdLst>
  <p:sldIdLst>
    <p:sldId id="256" r:id="rId2"/>
    <p:sldId id="274" r:id="rId3"/>
    <p:sldId id="307" r:id="rId4"/>
    <p:sldId id="295" r:id="rId5"/>
    <p:sldId id="257" r:id="rId6"/>
    <p:sldId id="342" r:id="rId7"/>
    <p:sldId id="341" r:id="rId8"/>
    <p:sldId id="306" r:id="rId9"/>
    <p:sldId id="369" r:id="rId10"/>
    <p:sldId id="379" r:id="rId11"/>
    <p:sldId id="343" r:id="rId12"/>
    <p:sldId id="296" r:id="rId13"/>
    <p:sldId id="345" r:id="rId14"/>
    <p:sldId id="380" r:id="rId15"/>
    <p:sldId id="372" r:id="rId16"/>
    <p:sldId id="371" r:id="rId17"/>
    <p:sldId id="373" r:id="rId18"/>
    <p:sldId id="378" r:id="rId19"/>
    <p:sldId id="346" r:id="rId20"/>
    <p:sldId id="381" r:id="rId21"/>
    <p:sldId id="270" r:id="rId22"/>
    <p:sldId id="305" r:id="rId23"/>
    <p:sldId id="319" r:id="rId24"/>
    <p:sldId id="308" r:id="rId25"/>
    <p:sldId id="361" r:id="rId26"/>
    <p:sldId id="354" r:id="rId27"/>
    <p:sldId id="355" r:id="rId28"/>
    <p:sldId id="360" r:id="rId29"/>
    <p:sldId id="294" r:id="rId30"/>
    <p:sldId id="336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533" autoAdjust="0"/>
    <p:restoredTop sz="94660"/>
  </p:normalViewPr>
  <p:slideViewPr>
    <p:cSldViewPr>
      <p:cViewPr>
        <p:scale>
          <a:sx n="85" d="100"/>
          <a:sy n="85" d="100"/>
        </p:scale>
        <p:origin x="1152" y="3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-859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71EB53-80A9-4AD1-BF19-B46D5286B497}" type="datetimeFigureOut">
              <a:rPr lang="en-GB" smtClean="0"/>
              <a:t>03/03/2017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6924EE-6494-4C04-A176-24D9C228F3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0737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924EE-6494-4C04-A176-24D9C228F3D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0094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26924EE-6494-4C04-A176-24D9C228F3D6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31878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061FB7-5A3E-44C4-A89B-1CAACA43DC83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8D711-A2EF-40B4-8132-510F27072E33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05F7F5-39D7-4481-8BA0-26B93B9E1384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BFA9C-0355-4D1D-AD1A-05CBD79BACD3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E89E1-4A25-4EDB-9D48-16F6D2E55EB5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29564-158B-4C7A-A701-B8707798DA2C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57495E-7834-47A5-8CA4-8A350232D15C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5F66E-22EF-47D4-A7B6-EB026A511E06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E38540-8D70-4A66-A3D0-E838CF0D5895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DC44ED-C893-4911-9C5C-8206610E4123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395C77-BCC9-4155-A87E-77033BA33345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B4AB373-113F-47DE-B798-BC1B9FEE1378}" type="datetime1">
              <a:rPr lang="en-GB" smtClean="0"/>
              <a:t>03/03/2017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atexthack.wordpress.com/" TargetMode="External"/><Relationship Id="rId2" Type="http://schemas.openxmlformats.org/officeDocument/2006/relationships/hyperlink" Target="http://www.mediareform.org.uk/wp-content/uploads/2015/10/Who_owns_the_UK_media-report_plus_appendix1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emf"/><Relationship Id="rId4" Type="http://schemas.openxmlformats.org/officeDocument/2006/relationships/hyperlink" Target="http://isites.harvard.edu/icb/icb.do?keyword=k70847&amp;pageid=icb.page342057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png"/><Relationship Id="rId4" Type="http://schemas.openxmlformats.org/officeDocument/2006/relationships/hyperlink" Target="https://reutersinstitute.politics.ox.ac.uk/sites/default/files/Media%20and%20UK%20Health_0.pdf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kingsfund.org.uk/sites/files/kf/healthinthenewssummary1.pdf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rca-mwe.cf.ac.uk/28634/1/KitzingerMediaPublicRisk.pdf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bmcpublichealth.biomedcentral.com/articles/10.1186/1471-2458-11-796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uffingtonpost.co.uk/2015/03/27/andreas-lubitz-depression-media-coverage-daily-mail-the-sun_n_6954666.html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oAOXxcpA32c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8WWKXyIXZX0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emf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ime-to-change.org.uk/sites/default/files/TtC%20Media%20Leaflet%20NEWS.pdf" TargetMode="External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google.co.uk/" TargetMode="External"/><Relationship Id="rId2" Type="http://schemas.openxmlformats.org/officeDocument/2006/relationships/hyperlink" Target="https://www.time-to-change.org.uk/sites/default/files/TtC%20Media%20Leaflet%20NEW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emf"/><Relationship Id="rId5" Type="http://schemas.openxmlformats.org/officeDocument/2006/relationships/hyperlink" Target="https://www.kingsfund.org.uk/" TargetMode="External"/><Relationship Id="rId4" Type="http://schemas.openxmlformats.org/officeDocument/2006/relationships/hyperlink" Target="https://www.gov.uk/government/organisations/department-of-health" TargetMode="Externa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3. health issues in the </a:t>
            </a:r>
            <a:r>
              <a:rPr lang="en-GB" dirty="0" smtClean="0"/>
              <a:t>media (1) </a:t>
            </a:r>
            <a:endParaRPr lang="en-GB" dirty="0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614772" y="3510872"/>
            <a:ext cx="7990656" cy="1752600"/>
          </a:xfrm>
        </p:spPr>
        <p:txBody>
          <a:bodyPr>
            <a:normAutofit fontScale="77500" lnSpcReduction="20000"/>
          </a:bodyPr>
          <a:lstStyle/>
          <a:p>
            <a:r>
              <a:rPr lang="en-GB" sz="3600" dirty="0"/>
              <a:t>Emerging Issues in Health </a:t>
            </a:r>
            <a:r>
              <a:rPr lang="en-GB" sz="3600" dirty="0" smtClean="0"/>
              <a:t>Delivery (L6)</a:t>
            </a:r>
            <a:endParaRPr lang="en-GB" sz="3600" dirty="0"/>
          </a:p>
          <a:p>
            <a:r>
              <a:rPr lang="en-GB" sz="3600" dirty="0" smtClean="0"/>
              <a:t>HSC61</a:t>
            </a:r>
          </a:p>
          <a:p>
            <a:r>
              <a:rPr lang="en-GB" sz="3600" dirty="0" smtClean="0"/>
              <a:t>Tuesday </a:t>
            </a:r>
            <a:r>
              <a:rPr lang="en-GB" sz="3600" dirty="0" smtClean="0"/>
              <a:t>7th</a:t>
            </a:r>
            <a:r>
              <a:rPr lang="en-GB" sz="3600" dirty="0" smtClean="0"/>
              <a:t> Mar </a:t>
            </a:r>
            <a:r>
              <a:rPr lang="en-GB" sz="3600" dirty="0" smtClean="0"/>
              <a:t>2017 9.00-1.15</a:t>
            </a:r>
          </a:p>
          <a:p>
            <a:r>
              <a:rPr lang="en-GB" sz="3600" dirty="0" smtClean="0"/>
              <a:t>Dr Lisa Arai</a:t>
            </a:r>
            <a:endParaRPr lang="en-GB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Reminder: module aim &amp; 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40" y="1700808"/>
            <a:ext cx="8229600" cy="398904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This </a:t>
            </a:r>
            <a:r>
              <a:rPr lang="en-GB" sz="2800" dirty="0"/>
              <a:t>module aims </a:t>
            </a:r>
            <a:r>
              <a:rPr lang="en-GB" sz="2800" dirty="0" smtClean="0"/>
              <a:t>to: </a:t>
            </a:r>
          </a:p>
          <a:p>
            <a:pPr lvl="1"/>
            <a:r>
              <a:rPr lang="en-GB" sz="2400" dirty="0" smtClean="0"/>
              <a:t>facilitate </a:t>
            </a:r>
            <a:r>
              <a:rPr lang="en-GB" sz="2400" dirty="0"/>
              <a:t>an </a:t>
            </a:r>
            <a:r>
              <a:rPr lang="en-GB" sz="2400" dirty="0" smtClean="0"/>
              <a:t>in-depth </a:t>
            </a:r>
            <a:r>
              <a:rPr lang="en-GB" sz="2400" dirty="0"/>
              <a:t>understanding of the factors </a:t>
            </a:r>
            <a:r>
              <a:rPr lang="en-GB" sz="2400" dirty="0" smtClean="0"/>
              <a:t>influencing </a:t>
            </a:r>
            <a:r>
              <a:rPr lang="en-GB" sz="2400" dirty="0"/>
              <a:t>public debate of </a:t>
            </a:r>
            <a:r>
              <a:rPr lang="en-GB" sz="2400" dirty="0" smtClean="0"/>
              <a:t>health </a:t>
            </a:r>
            <a:r>
              <a:rPr lang="en-GB" sz="2400" dirty="0"/>
              <a:t>and social </a:t>
            </a:r>
            <a:r>
              <a:rPr lang="en-GB" sz="2400" dirty="0" smtClean="0"/>
              <a:t>care issues, the </a:t>
            </a:r>
            <a:r>
              <a:rPr lang="en-GB" sz="2400" dirty="0"/>
              <a:t>methods used to bring information to the public arena for </a:t>
            </a:r>
            <a:r>
              <a:rPr lang="en-GB" sz="2400" dirty="0" smtClean="0"/>
              <a:t>debate </a:t>
            </a:r>
            <a:r>
              <a:rPr lang="en-GB" sz="2400" dirty="0"/>
              <a:t>and the validity and reliability of that </a:t>
            </a:r>
            <a:r>
              <a:rPr lang="en-GB" sz="2400" dirty="0" smtClean="0"/>
              <a:t>information</a:t>
            </a:r>
            <a:r>
              <a:rPr lang="en-GB" sz="2400" dirty="0" smtClean="0"/>
              <a:t>;</a:t>
            </a:r>
            <a:endParaRPr lang="en-GB" sz="2400" dirty="0" smtClean="0"/>
          </a:p>
          <a:p>
            <a:pPr lvl="1"/>
            <a:r>
              <a:rPr lang="en-GB" sz="2400" dirty="0" smtClean="0"/>
              <a:t>the </a:t>
            </a:r>
            <a:r>
              <a:rPr lang="en-GB" sz="2400" dirty="0"/>
              <a:t>role of different media in shaping social behaviours and attitudes and the balance between representation and manipulation of </a:t>
            </a:r>
            <a:r>
              <a:rPr lang="en-GB" sz="2400" dirty="0" smtClean="0"/>
              <a:t>health </a:t>
            </a:r>
            <a:r>
              <a:rPr lang="en-GB" sz="2400" dirty="0"/>
              <a:t>information will be evaluated.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13793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Reminder: module aim &amp; learning outcomes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40" y="1700808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Upon </a:t>
            </a:r>
            <a:r>
              <a:rPr lang="en-GB" sz="2800" dirty="0"/>
              <a:t>the successful completion of this module, the student should be able to demonstrate the ability to: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Reflect </a:t>
            </a:r>
            <a:r>
              <a:rPr lang="en-US" dirty="0"/>
              <a:t>upon information </a:t>
            </a:r>
            <a:r>
              <a:rPr lang="en-US" dirty="0" smtClean="0"/>
              <a:t>about health that </a:t>
            </a:r>
            <a:r>
              <a:rPr lang="en-US" dirty="0"/>
              <a:t>may </a:t>
            </a:r>
            <a:r>
              <a:rPr lang="en-US" dirty="0" smtClean="0"/>
              <a:t>cause public concern, and </a:t>
            </a:r>
            <a:r>
              <a:rPr lang="en-US" dirty="0"/>
              <a:t>critically analyse how these issues are presented in the </a:t>
            </a:r>
            <a:r>
              <a:rPr lang="en-US" dirty="0" smtClean="0"/>
              <a:t>media;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Evaluate current thinking on </a:t>
            </a:r>
            <a:r>
              <a:rPr lang="en-US" dirty="0" smtClean="0"/>
              <a:t>a chosen health issue, </a:t>
            </a:r>
            <a:r>
              <a:rPr lang="en-US" dirty="0"/>
              <a:t>and its possible influence on the health and wellbeing of </a:t>
            </a:r>
            <a:r>
              <a:rPr lang="en-US" dirty="0" smtClean="0"/>
              <a:t>individuals or </a:t>
            </a:r>
            <a:r>
              <a:rPr lang="en-US" dirty="0"/>
              <a:t>society, </a:t>
            </a:r>
            <a:r>
              <a:rPr lang="en-US" dirty="0" smtClean="0"/>
              <a:t>as well healthcare </a:t>
            </a:r>
            <a:r>
              <a:rPr lang="en-US" dirty="0"/>
              <a:t>policy and legislation.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491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 of today’s session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200" dirty="0" smtClean="0"/>
              <a:t>To </a:t>
            </a:r>
            <a:r>
              <a:rPr lang="en-GB" sz="3200" dirty="0" smtClean="0"/>
              <a:t>explore the representation of h</a:t>
            </a:r>
            <a:r>
              <a:rPr lang="en-GB" sz="3200" dirty="0" smtClean="0"/>
              <a:t>ealth </a:t>
            </a:r>
            <a:r>
              <a:rPr lang="en-GB" sz="3200" dirty="0"/>
              <a:t>issues in the </a:t>
            </a:r>
            <a:r>
              <a:rPr lang="en-GB" sz="3200" dirty="0" smtClean="0"/>
              <a:t>media and public arenas, focusing on mental health</a:t>
            </a:r>
            <a:r>
              <a:rPr lang="en-GB" sz="3200" dirty="0" smtClean="0"/>
              <a:t>; </a:t>
            </a:r>
            <a:endParaRPr lang="en-GB" sz="3200" dirty="0" smtClean="0"/>
          </a:p>
          <a:p>
            <a:r>
              <a:rPr lang="en-GB" sz="3200" dirty="0" smtClean="0"/>
              <a:t>To </a:t>
            </a:r>
            <a:r>
              <a:rPr lang="en-GB" sz="3200" dirty="0" smtClean="0"/>
              <a:t>look at the assignment in more detail. </a:t>
            </a:r>
            <a:endParaRPr lang="en-GB" sz="32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6251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Today’s session: contents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r>
              <a:rPr lang="en-GB" dirty="0" smtClean="0"/>
              <a:t>9.00-9.45: update, register </a:t>
            </a:r>
            <a:r>
              <a:rPr lang="en-GB" dirty="0" smtClean="0"/>
              <a:t>&amp; student task from session </a:t>
            </a:r>
            <a:r>
              <a:rPr lang="en-GB" dirty="0" smtClean="0"/>
              <a:t>2; </a:t>
            </a:r>
            <a:endParaRPr lang="en-GB" dirty="0" smtClean="0"/>
          </a:p>
          <a:p>
            <a:r>
              <a:rPr lang="en-GB" dirty="0" smtClean="0"/>
              <a:t>9.45-10.45: </a:t>
            </a:r>
            <a:r>
              <a:rPr lang="en-GB" dirty="0" smtClean="0"/>
              <a:t>health issues in </a:t>
            </a:r>
            <a:r>
              <a:rPr lang="en-GB" dirty="0" smtClean="0"/>
              <a:t>the media (1);</a:t>
            </a:r>
            <a:endParaRPr lang="en-GB" dirty="0" smtClean="0"/>
          </a:p>
          <a:p>
            <a:r>
              <a:rPr lang="en-GB" dirty="0" smtClean="0"/>
              <a:t>10.45-10.55: </a:t>
            </a:r>
            <a:r>
              <a:rPr lang="en-GB" dirty="0" smtClean="0"/>
              <a:t>break;</a:t>
            </a:r>
            <a:endParaRPr lang="en-GB" dirty="0"/>
          </a:p>
          <a:p>
            <a:r>
              <a:rPr lang="en-GB" dirty="0" smtClean="0"/>
              <a:t>10.55-11.55</a:t>
            </a:r>
            <a:r>
              <a:rPr lang="en-GB" smtClean="0"/>
              <a:t>: register &amp; group-work</a:t>
            </a:r>
            <a:r>
              <a:rPr lang="en-GB" dirty="0" smtClean="0"/>
              <a:t>;</a:t>
            </a:r>
          </a:p>
          <a:p>
            <a:r>
              <a:rPr lang="en-GB" dirty="0" smtClean="0"/>
              <a:t>11.55-12.10: break;</a:t>
            </a:r>
            <a:endParaRPr lang="en-GB" dirty="0" smtClean="0"/>
          </a:p>
          <a:p>
            <a:r>
              <a:rPr lang="en-GB" dirty="0" smtClean="0"/>
              <a:t>12.10-12.30: the assignment; </a:t>
            </a:r>
            <a:endParaRPr lang="en-GB" dirty="0" smtClean="0"/>
          </a:p>
          <a:p>
            <a:r>
              <a:rPr lang="en-GB" dirty="0" smtClean="0"/>
              <a:t>12.30-12.50: </a:t>
            </a:r>
            <a:r>
              <a:rPr lang="en-GB" dirty="0" smtClean="0"/>
              <a:t>Q&amp;A/tutorial support. 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2: recap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We looked at the mass media, what it is and who owns it; </a:t>
            </a:r>
          </a:p>
          <a:p>
            <a:r>
              <a:rPr lang="en-GB" sz="2800" dirty="0" smtClean="0"/>
              <a:t>We also explored ways in which the media affects us, and how messages are communicated to mass audiences; </a:t>
            </a:r>
          </a:p>
          <a:p>
            <a:r>
              <a:rPr lang="en-GB" sz="2800" dirty="0" smtClean="0"/>
              <a:t>You looked at coverage of a health-related issue in three different newspapers; </a:t>
            </a:r>
          </a:p>
          <a:p>
            <a:r>
              <a:rPr lang="en-GB" sz="2800" dirty="0" smtClean="0"/>
              <a:t>In academic skills, we looked at plagiarism and referencing. </a:t>
            </a:r>
            <a:endParaRPr lang="en-GB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4767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Session 2: Student </a:t>
            </a:r>
            <a:r>
              <a:rPr lang="en-GB" dirty="0" smtClean="0"/>
              <a:t>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Read </a:t>
            </a:r>
            <a:r>
              <a:rPr lang="en-GB" dirty="0" smtClean="0"/>
              <a:t>the document called ‘Who owns the UK media’ at this link</a:t>
            </a:r>
            <a:r>
              <a:rPr lang="en-GB" dirty="0"/>
              <a:t>: </a:t>
            </a:r>
            <a:r>
              <a:rPr lang="en-GB" dirty="0">
                <a:hlinkClick r:id="rId2"/>
              </a:rPr>
              <a:t>http://</a:t>
            </a:r>
            <a:r>
              <a:rPr lang="en-GB" dirty="0" smtClean="0">
                <a:hlinkClick r:id="rId2"/>
              </a:rPr>
              <a:t>www.mediareform.org.uk/wp-content/uploads/2015/10/Who_owns_the_UK_media-report_plus_appendix1.pdf</a:t>
            </a:r>
            <a:endParaRPr lang="en-GB" dirty="0" smtClean="0"/>
          </a:p>
          <a:p>
            <a:r>
              <a:rPr lang="en-GB" dirty="0" smtClean="0"/>
              <a:t>Explore the useful media </a:t>
            </a:r>
            <a:r>
              <a:rPr lang="en-GB" dirty="0"/>
              <a:t>studies website ‘Media Studies 101 ~ A Creative Commons </a:t>
            </a:r>
            <a:r>
              <a:rPr lang="en-GB" dirty="0" smtClean="0"/>
              <a:t>Textbook’: </a:t>
            </a:r>
            <a:r>
              <a:rPr lang="en-GB" dirty="0" smtClean="0">
                <a:hlinkClick r:id="rId3"/>
              </a:rPr>
              <a:t>https</a:t>
            </a:r>
            <a:r>
              <a:rPr lang="en-GB" dirty="0">
                <a:hlinkClick r:id="rId3"/>
              </a:rPr>
              <a:t>://mediatexthack.wordpress.com</a:t>
            </a:r>
            <a:r>
              <a:rPr lang="en-GB" dirty="0" smtClean="0">
                <a:hlinkClick r:id="rId3"/>
              </a:rPr>
              <a:t>/</a:t>
            </a:r>
            <a:endParaRPr lang="en-GB" dirty="0" smtClean="0"/>
          </a:p>
          <a:p>
            <a:r>
              <a:rPr lang="en-GB" dirty="0" smtClean="0"/>
              <a:t>Read the </a:t>
            </a:r>
            <a:r>
              <a:rPr lang="en-GB" dirty="0"/>
              <a:t>document called ‘How to Avoid </a:t>
            </a:r>
            <a:r>
              <a:rPr lang="en-GB" dirty="0" smtClean="0"/>
              <a:t>Plagiarism’ here: </a:t>
            </a:r>
            <a:r>
              <a:rPr lang="en-GB" dirty="0" smtClean="0">
                <a:hlinkClick r:id="rId4"/>
              </a:rPr>
              <a:t>http</a:t>
            </a:r>
            <a:r>
              <a:rPr lang="en-GB" dirty="0">
                <a:hlinkClick r:id="rId4"/>
              </a:rPr>
              <a:t>://</a:t>
            </a:r>
            <a:r>
              <a:rPr lang="en-GB" dirty="0" smtClean="0">
                <a:hlinkClick r:id="rId4"/>
              </a:rPr>
              <a:t>isites.harvard.edu/icb/icb.do?keyword=k70847&amp;pageid=icb.page342057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7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3768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issues in the media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269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075240" cy="48768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We have already explored how the media works, and how it ‘frames’ issues</a:t>
            </a:r>
            <a:r>
              <a:rPr lang="en-GB" sz="2800" dirty="0" smtClean="0"/>
              <a:t> to suit an agenda; </a:t>
            </a:r>
          </a:p>
          <a:p>
            <a:r>
              <a:rPr lang="en-GB" sz="2800" dirty="0" smtClean="0"/>
              <a:t>This might involve including or omitting information, or ‘slanting’ a story to suit an agenda;</a:t>
            </a:r>
            <a:endParaRPr lang="en-GB" sz="2800" dirty="0" smtClean="0"/>
          </a:p>
          <a:p>
            <a:r>
              <a:rPr lang="en-GB" sz="2800" b="1" dirty="0" smtClean="0">
                <a:solidFill>
                  <a:srgbClr val="002060"/>
                </a:solidFill>
              </a:rPr>
              <a:t>Thinking just about health, what impact might this have?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203848" y="5301208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3383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050904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‘Medical </a:t>
            </a:r>
            <a:r>
              <a:rPr lang="en-GB" dirty="0"/>
              <a:t>and public health authorities have been generally critical of </a:t>
            </a:r>
            <a:r>
              <a:rPr lang="en-GB" dirty="0" smtClean="0"/>
              <a:t>mass media </a:t>
            </a:r>
            <a:r>
              <a:rPr lang="en-GB" dirty="0"/>
              <a:t>coverage of medical and health news in the </a:t>
            </a:r>
            <a:r>
              <a:rPr lang="en-GB" dirty="0" smtClean="0"/>
              <a:t>UK…They </a:t>
            </a:r>
            <a:r>
              <a:rPr lang="en-GB" dirty="0"/>
              <a:t>tend to critique news coverage as </a:t>
            </a:r>
            <a:r>
              <a:rPr lang="en-GB" dirty="0" smtClean="0"/>
              <a:t>being limited</a:t>
            </a:r>
            <a:r>
              <a:rPr lang="en-GB" dirty="0"/>
              <a:t>, skewed, and emphasising conflicts and risks. They often place </a:t>
            </a:r>
            <a:r>
              <a:rPr lang="en-GB" dirty="0" smtClean="0"/>
              <a:t>responsibility for </a:t>
            </a:r>
            <a:r>
              <a:rPr lang="en-GB" dirty="0"/>
              <a:t>this on journalists’ </a:t>
            </a:r>
            <a:r>
              <a:rPr lang="en-GB" dirty="0" smtClean="0"/>
              <a:t>selection…of experts</a:t>
            </a:r>
            <a:r>
              <a:rPr lang="en-GB" b="1" dirty="0" smtClean="0"/>
              <a:t>’</a:t>
            </a:r>
            <a:r>
              <a:rPr lang="en-GB" dirty="0" smtClean="0"/>
              <a:t> (Picard &amp;Yeo, 2011, p.6)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251165" y="5301208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10</a:t>
            </a:fld>
            <a:endParaRPr lang="en-GB" dirty="0"/>
          </a:p>
        </p:txBody>
      </p:sp>
      <p:pic>
        <p:nvPicPr>
          <p:cNvPr id="6" name="Picture 5">
            <a:hlinkClick r:id="rId4"/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16005" y="2021351"/>
            <a:ext cx="3288724" cy="17676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94484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626968" cy="4876800"/>
          </a:xfrm>
        </p:spPr>
        <p:txBody>
          <a:bodyPr>
            <a:normAutofit/>
          </a:bodyPr>
          <a:lstStyle/>
          <a:p>
            <a:r>
              <a:rPr lang="en-GB" dirty="0" smtClean="0"/>
              <a:t>In an important King’s Fund paper (2003), the authors found that:</a:t>
            </a:r>
          </a:p>
          <a:p>
            <a:r>
              <a:rPr lang="en-GB" dirty="0" smtClean="0"/>
              <a:t>‘…the news </a:t>
            </a:r>
            <a:r>
              <a:rPr lang="en-GB" dirty="0"/>
              <a:t>media neglected issues that were important to public health, while often </a:t>
            </a:r>
            <a:r>
              <a:rPr lang="en-GB" b="1" dirty="0"/>
              <a:t>giving undue prominence to ‘scare’ stories and health service </a:t>
            </a:r>
            <a:r>
              <a:rPr lang="en-GB" b="1" dirty="0" smtClean="0"/>
              <a:t>issues</a:t>
            </a:r>
            <a:r>
              <a:rPr lang="en-GB" dirty="0" smtClean="0"/>
              <a:t>…which </a:t>
            </a:r>
            <a:r>
              <a:rPr lang="en-GB" dirty="0"/>
              <a:t>were deemed more newsworthy. The interviewees also argued that the news media </a:t>
            </a:r>
            <a:r>
              <a:rPr lang="en-GB" b="1" dirty="0"/>
              <a:t>did not always report numerical data in ways that conveyed </a:t>
            </a:r>
            <a:r>
              <a:rPr lang="en-GB" b="1" dirty="0" smtClean="0"/>
              <a:t>risks</a:t>
            </a:r>
            <a:r>
              <a:rPr lang="en-GB" dirty="0" smtClean="0"/>
              <a:t>’ (p.2).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186884" y="5373216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11</a:t>
            </a:fld>
            <a:endParaRPr lang="en-GB" dirty="0"/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71842" y="1988840"/>
            <a:ext cx="3081273" cy="16561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970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915000" cy="4876800"/>
          </a:xfrm>
        </p:spPr>
        <p:txBody>
          <a:bodyPr>
            <a:normAutofit fontScale="70000" lnSpcReduction="20000"/>
          </a:bodyPr>
          <a:lstStyle/>
          <a:p>
            <a:r>
              <a:rPr lang="en-GB" sz="3200" b="1" dirty="0" smtClean="0"/>
              <a:t>Risk:</a:t>
            </a:r>
          </a:p>
          <a:p>
            <a:r>
              <a:rPr lang="en-GB" sz="3200" dirty="0" smtClean="0"/>
              <a:t>‘The </a:t>
            </a:r>
            <a:r>
              <a:rPr lang="en-GB" sz="3200" dirty="0"/>
              <a:t>pursuit of audiences, and the nature of journalistic </a:t>
            </a:r>
            <a:r>
              <a:rPr lang="en-GB" sz="3200" dirty="0" smtClean="0"/>
              <a:t>practices…lead </a:t>
            </a:r>
            <a:r>
              <a:rPr lang="en-GB" sz="3200" dirty="0"/>
              <a:t>to some clear patterns in how the media cover risk. Key </a:t>
            </a:r>
            <a:r>
              <a:rPr lang="en-GB" sz="3200" dirty="0" smtClean="0"/>
              <a:t>factors…include </a:t>
            </a:r>
            <a:r>
              <a:rPr lang="en-GB" sz="3200" dirty="0"/>
              <a:t>the </a:t>
            </a:r>
            <a:r>
              <a:rPr lang="en-GB" sz="3200" dirty="0" smtClean="0"/>
              <a:t>‘body count’ </a:t>
            </a:r>
            <a:r>
              <a:rPr lang="en-GB" sz="3200" dirty="0"/>
              <a:t>(how many people are killed at once) and who is at risk (is it someone audiences care about?). Journalists will </a:t>
            </a:r>
            <a:r>
              <a:rPr lang="en-GB" sz="3200" dirty="0" smtClean="0"/>
              <a:t>…consider </a:t>
            </a:r>
            <a:r>
              <a:rPr lang="en-GB" sz="3200" dirty="0"/>
              <a:t>whether the threat can be given </a:t>
            </a:r>
            <a:r>
              <a:rPr lang="en-GB" sz="3200" dirty="0" smtClean="0"/>
              <a:t>a ‘human </a:t>
            </a:r>
            <a:r>
              <a:rPr lang="en-GB" sz="3200" dirty="0"/>
              <a:t>interest </a:t>
            </a:r>
            <a:r>
              <a:rPr lang="en-GB" sz="3200" dirty="0" smtClean="0"/>
              <a:t>angle’, </a:t>
            </a:r>
            <a:r>
              <a:rPr lang="en-GB" sz="3200" dirty="0"/>
              <a:t>how it can be made personally relevant </a:t>
            </a:r>
            <a:r>
              <a:rPr lang="en-GB" sz="3200" dirty="0" smtClean="0"/>
              <a:t>to…audiences </a:t>
            </a:r>
            <a:r>
              <a:rPr lang="en-GB" sz="3200" dirty="0"/>
              <a:t>and where a threat occurs or disaster </a:t>
            </a:r>
            <a:r>
              <a:rPr lang="en-GB" sz="3200" dirty="0" smtClean="0"/>
              <a:t>strikes…coverage </a:t>
            </a:r>
            <a:r>
              <a:rPr lang="en-GB" sz="3200" dirty="0"/>
              <a:t>is influenced by the availability of striking visuals, a bias towards reporting evidence of </a:t>
            </a:r>
            <a:r>
              <a:rPr lang="en-GB" sz="3200" dirty="0" smtClean="0"/>
              <a:t>harm…and …themes </a:t>
            </a:r>
            <a:r>
              <a:rPr lang="en-GB" sz="3200" dirty="0"/>
              <a:t>of conflict and </a:t>
            </a:r>
            <a:r>
              <a:rPr lang="en-GB" sz="3200" dirty="0" smtClean="0"/>
              <a:t>blame’(Kitzinger, 2009, p.9)</a:t>
            </a:r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 smtClean="0"/>
          </a:p>
          <a:p>
            <a:endParaRPr lang="en-GB" sz="3200" dirty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059237" y="5170487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12</a:t>
            </a:fld>
            <a:endParaRPr lang="en-GB" dirty="0"/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0316" y="1412776"/>
            <a:ext cx="2679368" cy="1440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9473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6800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Kitzinger (2009, p.19) says messages about risk in the media include use of:</a:t>
            </a:r>
            <a:endParaRPr lang="en-GB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/>
            <a:r>
              <a:rPr lang="en-GB" i="1" dirty="0" smtClean="0">
                <a:solidFill>
                  <a:srgbClr val="000000"/>
                </a:solidFill>
                <a:latin typeface="Arial" panose="020B0604020202020204" pitchFamily="34" charset="0"/>
              </a:rPr>
              <a:t>Images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</a:rPr>
              <a:t>: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scientists in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white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suits from GM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media coverage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conveying threat; </a:t>
            </a:r>
          </a:p>
          <a:p>
            <a:pPr lvl="1"/>
            <a:r>
              <a:rPr lang="en-GB" i="1" dirty="0" smtClean="0">
                <a:solidFill>
                  <a:srgbClr val="000000"/>
                </a:solidFill>
                <a:latin typeface="Arial" panose="020B0604020202020204" pitchFamily="34" charset="0"/>
              </a:rPr>
              <a:t>Narrative 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</a:rPr>
              <a:t>structure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: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an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account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(such as a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family tackling childhood leukaemia)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may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have a greater impact than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messages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about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lack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of association between nuclear power plants and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cancer; </a:t>
            </a:r>
          </a:p>
          <a:p>
            <a:pPr lvl="1"/>
            <a:r>
              <a:rPr lang="en-GB" i="1" dirty="0" smtClean="0">
                <a:solidFill>
                  <a:srgbClr val="000000"/>
                </a:solidFill>
                <a:latin typeface="Arial" panose="020B0604020202020204" pitchFamily="34" charset="0"/>
              </a:rPr>
              <a:t>Identification 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</a:rPr>
              <a:t>and imaginary </a:t>
            </a:r>
            <a:r>
              <a:rPr lang="en-GB" i="1" dirty="0" smtClean="0">
                <a:solidFill>
                  <a:srgbClr val="000000"/>
                </a:solidFill>
                <a:latin typeface="Arial" panose="020B0604020202020204" pitchFamily="34" charset="0"/>
              </a:rPr>
              <a:t>engagement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bringing the risk home: media messages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encourage discussion (e.g. coverage of ‘inherited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breast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cancer’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risks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leading women to consider what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they would do if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they were at risk); </a:t>
            </a:r>
          </a:p>
          <a:p>
            <a:pPr lvl="1"/>
            <a:r>
              <a:rPr lang="en-GB" i="1" dirty="0" smtClean="0">
                <a:solidFill>
                  <a:srgbClr val="000000"/>
                </a:solidFill>
                <a:latin typeface="Arial" panose="020B0604020202020204" pitchFamily="34" charset="0"/>
              </a:rPr>
              <a:t>Associations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</a:rPr>
              <a:t>: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for example, references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to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‘the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hole in the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ozone’ and ‘global warming’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leads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to assumptions the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two are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linked;</a:t>
            </a:r>
          </a:p>
          <a:p>
            <a:pPr lvl="1"/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</a:rPr>
              <a:t>Historical ‘analogies’ or ‘templates’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: linking present events to past ones (e.g. past health scares) so that the ‘…the uncertainties of the present/future are interpreted through the lens of the past’ (p.19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).  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2051720" y="6309320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954101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Audiences react by thinking about:</a:t>
            </a:r>
          </a:p>
          <a:p>
            <a:pPr lvl="1"/>
            <a:r>
              <a:rPr lang="en-GB" i="1" dirty="0" smtClean="0">
                <a:solidFill>
                  <a:srgbClr val="000000"/>
                </a:solidFill>
                <a:latin typeface="Arial" panose="020B0604020202020204" pitchFamily="34" charset="0"/>
              </a:rPr>
              <a:t>What 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</a:rPr>
              <a:t>are the implications for me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? audiences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do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not engage with complicated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ideas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but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want to know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implications for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them.</a:t>
            </a:r>
          </a:p>
          <a:p>
            <a:pPr lvl="2"/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This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can affect decision-making (e.g. the MMR coverage turned a routine act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such as vaccination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into ‘…an active area of decision making by raising the shadow of doubt’ p.19); </a:t>
            </a:r>
            <a:endParaRPr lang="en-GB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/>
            <a:r>
              <a:rPr lang="en-GB" i="1" dirty="0" smtClean="0">
                <a:solidFill>
                  <a:srgbClr val="000000"/>
                </a:solidFill>
                <a:latin typeface="Arial" panose="020B0604020202020204" pitchFamily="34" charset="0"/>
              </a:rPr>
              <a:t>‘</a:t>
            </a:r>
            <a:r>
              <a:rPr lang="en-GB" i="1" dirty="0">
                <a:solidFill>
                  <a:srgbClr val="000000"/>
                </a:solidFill>
                <a:latin typeface="Arial" panose="020B0604020202020204" pitchFamily="34" charset="0"/>
              </a:rPr>
              <a:t>Who’ and  Why’ rather than ‘What’ and ‘How’: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With many complex risks people </a:t>
            </a:r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say they cannot understand 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the ‘what’ and ‘how’ but are interested in the ‘who’ and ‘why’ </a:t>
            </a:r>
            <a:endParaRPr lang="en-GB" dirty="0" smtClea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2"/>
            <a:r>
              <a:rPr lang="en-GB" dirty="0" smtClean="0">
                <a:solidFill>
                  <a:srgbClr val="000000"/>
                </a:solidFill>
                <a:latin typeface="Arial" panose="020B0604020202020204" pitchFamily="34" charset="0"/>
              </a:rPr>
              <a:t>(</a:t>
            </a:r>
            <a:r>
              <a:rPr lang="en-GB" dirty="0">
                <a:solidFill>
                  <a:srgbClr val="000000"/>
                </a:solidFill>
                <a:latin typeface="Arial" panose="020B0604020202020204" pitchFamily="34" charset="0"/>
              </a:rPr>
              <a:t>e.g. in relation to developments in science and technologies, people believe that only the ‘experts’ understand the detail, but they want ‘…to understand the motivations of those developing the technology’ (p.19). 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14</a:t>
            </a:fld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5" y="6108630"/>
            <a:ext cx="1512167" cy="6892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62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626968" cy="4876800"/>
          </a:xfrm>
        </p:spPr>
        <p:txBody>
          <a:bodyPr>
            <a:normAutofit/>
          </a:bodyPr>
          <a:lstStyle/>
          <a:p>
            <a:r>
              <a:rPr lang="en-GB" b="1" dirty="0" smtClean="0"/>
              <a:t>Mental health</a:t>
            </a:r>
            <a:r>
              <a:rPr lang="en-GB" dirty="0" smtClean="0"/>
              <a:t>: </a:t>
            </a:r>
          </a:p>
          <a:p>
            <a:pPr lvl="1"/>
            <a:r>
              <a:rPr lang="en-GB" dirty="0" smtClean="0"/>
              <a:t>Large body of research on the representation of MH in the media; </a:t>
            </a:r>
          </a:p>
          <a:p>
            <a:pPr lvl="1"/>
            <a:r>
              <a:rPr lang="en-GB" dirty="0" err="1" smtClean="0"/>
              <a:t>Goulden</a:t>
            </a:r>
            <a:r>
              <a:rPr lang="en-GB" dirty="0" smtClean="0"/>
              <a:t> et al, 2011 ‘</a:t>
            </a:r>
            <a:r>
              <a:rPr lang="en-GB" dirty="0"/>
              <a:t>Newspaper coverage of mental illness in England </a:t>
            </a:r>
            <a:r>
              <a:rPr lang="en-GB" dirty="0" smtClean="0"/>
              <a:t>1992-2008’:</a:t>
            </a:r>
          </a:p>
          <a:p>
            <a:pPr lvl="1"/>
            <a:r>
              <a:rPr lang="en-GB" dirty="0" smtClean="0"/>
              <a:t>‘The </a:t>
            </a:r>
            <a:r>
              <a:rPr lang="en-GB" dirty="0"/>
              <a:t>mass media are strongly implicated in the stigmatising views held by the public towards people with mental </a:t>
            </a:r>
            <a:r>
              <a:rPr lang="en-GB" dirty="0" smtClean="0"/>
              <a:t>illness…Common </a:t>
            </a:r>
            <a:r>
              <a:rPr lang="en-GB" dirty="0"/>
              <a:t>stereotypes include that such individuals are dangerous, unpredictable, incapable, incurable, or </a:t>
            </a:r>
            <a:r>
              <a:rPr lang="en-GB" dirty="0" smtClean="0"/>
              <a:t>strange’ 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lvl="1"/>
            <a:endParaRPr lang="en-GB" dirty="0" smtClean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15</a:t>
            </a:fld>
            <a:endParaRPr lang="en-GB" dirty="0"/>
          </a:p>
        </p:txBody>
      </p:sp>
      <p:pic>
        <p:nvPicPr>
          <p:cNvPr id="7" name="Picture 6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907" y="2169675"/>
            <a:ext cx="3012771" cy="1619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38634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6800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16</a:t>
            </a:fld>
            <a:endParaRPr lang="en-GB" dirty="0"/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1729973"/>
            <a:ext cx="7314000" cy="39312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7390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6386852" cy="3629846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17</a:t>
            </a:fld>
            <a:endParaRPr lang="en-GB" dirty="0"/>
          </a:p>
        </p:txBody>
      </p:sp>
      <p:pic>
        <p:nvPicPr>
          <p:cNvPr id="6" name="Picture 5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290" y="1583015"/>
            <a:ext cx="6376762" cy="3586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1693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 issues in the media </a:t>
            </a:r>
          </a:p>
        </p:txBody>
      </p:sp>
      <p:pic>
        <p:nvPicPr>
          <p:cNvPr id="5" name="Content Placeholder 4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1331640" y="1707478"/>
            <a:ext cx="6094633" cy="3428231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18</a:t>
            </a:fld>
            <a:endParaRPr lang="en-GB" dirty="0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787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680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19</a:t>
            </a:fld>
            <a:endParaRPr lang="en-GB" dirty="0"/>
          </a:p>
        </p:txBody>
      </p:sp>
      <p:pic>
        <p:nvPicPr>
          <p:cNvPr id="7" name="Picture 6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326" y="1593141"/>
            <a:ext cx="7224955" cy="3883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15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Health </a:t>
            </a:r>
            <a:r>
              <a:rPr lang="en-GB" dirty="0"/>
              <a:t>issues in the media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787208" cy="4876800"/>
          </a:xfrm>
        </p:spPr>
        <p:txBody>
          <a:bodyPr/>
          <a:lstStyle/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20</a:t>
            </a:fld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8628" y="1810334"/>
            <a:ext cx="6706744" cy="3604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730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 Questions?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 work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979061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Group-work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In </a:t>
            </a:r>
            <a:r>
              <a:rPr lang="en-GB" dirty="0" smtClean="0"/>
              <a:t>your groups, read </a:t>
            </a:r>
            <a:r>
              <a:rPr lang="en-GB" dirty="0" smtClean="0"/>
              <a:t>the documents related to your mental health </a:t>
            </a:r>
            <a:r>
              <a:rPr lang="en-GB" dirty="0" smtClean="0"/>
              <a:t>issue (bipolar disorder, psychosis, OCD);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 smtClean="0"/>
              <a:t>As a group, answer </a:t>
            </a:r>
            <a:r>
              <a:rPr lang="en-GB" dirty="0" smtClean="0"/>
              <a:t>the following questions:</a:t>
            </a:r>
          </a:p>
          <a:p>
            <a:pPr marL="731520" lvl="1" indent="-457200">
              <a:buFont typeface="+mj-lt"/>
              <a:buAutoNum type="arabicPeriod"/>
            </a:pPr>
            <a:r>
              <a:rPr lang="en-GB" dirty="0" smtClean="0"/>
              <a:t>How the mental health issue represented in the media item you have been given? What kinds of words are used? What </a:t>
            </a:r>
            <a:r>
              <a:rPr lang="en-GB" dirty="0" smtClean="0"/>
              <a:t>agenda or perspective does the paper have</a:t>
            </a:r>
            <a:r>
              <a:rPr lang="en-GB" dirty="0" smtClean="0"/>
              <a:t>? What kind of image is being conveyed?</a:t>
            </a:r>
            <a:endParaRPr lang="en-GB" dirty="0" smtClean="0"/>
          </a:p>
          <a:p>
            <a:pPr marL="731520" lvl="1" indent="-457200">
              <a:buFont typeface="+mj-lt"/>
              <a:buAutoNum type="arabicPeriod"/>
            </a:pPr>
            <a:r>
              <a:rPr lang="en-GB" dirty="0" smtClean="0"/>
              <a:t>What are the </a:t>
            </a:r>
            <a:r>
              <a:rPr lang="en-GB" dirty="0" smtClean="0"/>
              <a:t>facts about the mental health issue? Is this reflected in the media </a:t>
            </a:r>
            <a:r>
              <a:rPr lang="en-GB" dirty="0" smtClean="0"/>
              <a:t>coverage?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441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ASSIGNMENT IN more DETAIL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7980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assignment in </a:t>
            </a:r>
            <a:r>
              <a:rPr lang="en-GB" dirty="0" smtClean="0"/>
              <a:t>more detail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640" y="1700808"/>
            <a:ext cx="8229600" cy="398904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800" dirty="0" smtClean="0"/>
              <a:t>Upon </a:t>
            </a:r>
            <a:r>
              <a:rPr lang="en-GB" sz="2800" dirty="0"/>
              <a:t>the successful completion of this module, the student should be able to demonstrate the ability to: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 smtClean="0"/>
              <a:t>Reflect </a:t>
            </a:r>
            <a:r>
              <a:rPr lang="en-US" dirty="0"/>
              <a:t>upon information </a:t>
            </a:r>
            <a:r>
              <a:rPr lang="en-US" dirty="0" smtClean="0"/>
              <a:t>about health that </a:t>
            </a:r>
            <a:r>
              <a:rPr lang="en-US" dirty="0"/>
              <a:t>may </a:t>
            </a:r>
            <a:r>
              <a:rPr lang="en-US" dirty="0" smtClean="0"/>
              <a:t>cause public concern, and </a:t>
            </a:r>
            <a:r>
              <a:rPr lang="en-US" dirty="0"/>
              <a:t>critically analyse how these issues are presented in the </a:t>
            </a:r>
            <a:r>
              <a:rPr lang="en-US" dirty="0" smtClean="0"/>
              <a:t>media;</a:t>
            </a:r>
            <a:endParaRPr lang="en-GB" dirty="0"/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Evaluate current thinking on </a:t>
            </a:r>
            <a:r>
              <a:rPr lang="en-US" dirty="0" smtClean="0"/>
              <a:t>a chosen health issue, </a:t>
            </a:r>
            <a:r>
              <a:rPr lang="en-US" dirty="0"/>
              <a:t>and its possible influence on the health and wellbeing of </a:t>
            </a:r>
            <a:r>
              <a:rPr lang="en-US" dirty="0" smtClean="0"/>
              <a:t>individuals or </a:t>
            </a:r>
            <a:r>
              <a:rPr lang="en-US" dirty="0"/>
              <a:t>society, </a:t>
            </a:r>
            <a:r>
              <a:rPr lang="en-US" dirty="0" smtClean="0"/>
              <a:t>as well healthcare </a:t>
            </a:r>
            <a:r>
              <a:rPr lang="en-US" dirty="0"/>
              <a:t>policy and legislation.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6352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 in more detail</a:t>
            </a: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03648" y="1412776"/>
            <a:ext cx="5978075" cy="5188034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26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0" y="6248610"/>
            <a:ext cx="899592" cy="410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07768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assignment in more detail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You need to:</a:t>
            </a:r>
          </a:p>
          <a:p>
            <a:pPr lvl="1"/>
            <a:r>
              <a:rPr lang="en-GB" dirty="0" smtClean="0"/>
              <a:t>Choose a health topic:</a:t>
            </a:r>
          </a:p>
          <a:p>
            <a:pPr lvl="2"/>
            <a:r>
              <a:rPr lang="en-GB" dirty="0" smtClean="0"/>
              <a:t>Teenage pregnancy, child obesity, mental health, funding social care, elder abuse, type 2 diabetes, mental illness; </a:t>
            </a:r>
          </a:p>
          <a:p>
            <a:pPr lvl="3"/>
            <a:r>
              <a:rPr lang="en-GB" dirty="0" smtClean="0"/>
              <a:t>We will look at some of these health issues next week. </a:t>
            </a:r>
          </a:p>
          <a:p>
            <a:r>
              <a:rPr lang="en-GB" dirty="0" smtClean="0"/>
              <a:t>Then:</a:t>
            </a:r>
          </a:p>
          <a:p>
            <a:pPr lvl="1"/>
            <a:r>
              <a:rPr lang="en-GB" dirty="0" smtClean="0"/>
              <a:t>Critically evaluate the health issue; </a:t>
            </a:r>
          </a:p>
          <a:p>
            <a:pPr lvl="1"/>
            <a:r>
              <a:rPr lang="en-GB" dirty="0" smtClean="0"/>
              <a:t>explore how </a:t>
            </a:r>
            <a:r>
              <a:rPr lang="en-GB" dirty="0"/>
              <a:t>the issue is represented </a:t>
            </a:r>
            <a:r>
              <a:rPr lang="en-GB" dirty="0" smtClean="0"/>
              <a:t>in </a:t>
            </a:r>
            <a:r>
              <a:rPr lang="en-GB" dirty="0"/>
              <a:t>the </a:t>
            </a:r>
            <a:r>
              <a:rPr lang="en-GB" dirty="0" smtClean="0"/>
              <a:t>media; </a:t>
            </a:r>
          </a:p>
          <a:p>
            <a:pPr lvl="1"/>
            <a:r>
              <a:rPr lang="en-GB" dirty="0" smtClean="0"/>
              <a:t>explore its </a:t>
            </a:r>
            <a:r>
              <a:rPr lang="en-GB" dirty="0"/>
              <a:t>impact and influence upon public </a:t>
            </a:r>
            <a:r>
              <a:rPr lang="en-GB" dirty="0" smtClean="0"/>
              <a:t>perception and the wellbeing </a:t>
            </a:r>
            <a:r>
              <a:rPr lang="en-GB" dirty="0"/>
              <a:t>of </a:t>
            </a:r>
            <a:r>
              <a:rPr lang="en-GB" dirty="0" smtClean="0"/>
              <a:t>individuals, society</a:t>
            </a:r>
            <a:r>
              <a:rPr lang="en-GB" dirty="0"/>
              <a:t>, policy and </a:t>
            </a:r>
            <a:r>
              <a:rPr lang="en-GB" dirty="0" smtClean="0"/>
              <a:t>legislation;</a:t>
            </a:r>
            <a:endParaRPr lang="en-GB" dirty="0"/>
          </a:p>
          <a:p>
            <a:pPr lvl="1"/>
            <a:r>
              <a:rPr lang="en-GB" dirty="0" smtClean="0"/>
              <a:t>Your can include your own independent </a:t>
            </a:r>
            <a:r>
              <a:rPr lang="en-GB" dirty="0"/>
              <a:t>thought in relation to the examined topic. </a:t>
            </a:r>
          </a:p>
          <a:p>
            <a:pPr lvl="2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27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4241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Coverage of health issues in the media can be sensational and unbalanced; </a:t>
            </a:r>
          </a:p>
          <a:p>
            <a:r>
              <a:rPr lang="en-GB" dirty="0" smtClean="0"/>
              <a:t>The concept of </a:t>
            </a:r>
            <a:r>
              <a:rPr lang="en-GB" dirty="0" smtClean="0"/>
              <a:t>risk is very important; the media tend to emphasise risk; </a:t>
            </a:r>
          </a:p>
          <a:p>
            <a:r>
              <a:rPr lang="en-GB" dirty="0" smtClean="0"/>
              <a:t>There is a large body of research on coverage of mental health in the media, where people affected by mental health problems are often depicted as ‘mad’ or ‘dangerous’; </a:t>
            </a:r>
          </a:p>
          <a:p>
            <a:r>
              <a:rPr lang="en-GB" dirty="0" smtClean="0"/>
              <a:t>This has been challenged, and guidelines have been drawn up to help journalists.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28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1635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Student task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For next week:</a:t>
            </a:r>
          </a:p>
          <a:p>
            <a:r>
              <a:rPr lang="en-GB" dirty="0" smtClean="0"/>
              <a:t>Read guidance on responsible reporting of mental health from the ‘Time To Change</a:t>
            </a:r>
            <a:r>
              <a:rPr lang="en-GB" dirty="0"/>
              <a:t>’ campaign here: </a:t>
            </a:r>
            <a:r>
              <a:rPr lang="en-GB" dirty="0">
                <a:hlinkClick r:id="rId2"/>
              </a:rPr>
              <a:t>https://</a:t>
            </a:r>
            <a:r>
              <a:rPr lang="en-GB" dirty="0" smtClean="0">
                <a:hlinkClick r:id="rId2"/>
              </a:rPr>
              <a:t>www.time-to-change.org.uk/sites/default/files/TtC%20Media%20Leaflet%20NEWS.pdf</a:t>
            </a:r>
            <a:r>
              <a:rPr lang="en-GB" dirty="0" smtClean="0"/>
              <a:t>;</a:t>
            </a:r>
          </a:p>
          <a:p>
            <a:r>
              <a:rPr lang="en-GB" dirty="0" smtClean="0"/>
              <a:t>Think of your chosen health issue. This might be the same one you chose in week 1 or a different one. Then:</a:t>
            </a:r>
          </a:p>
          <a:p>
            <a:pPr lvl="1"/>
            <a:r>
              <a:rPr lang="en-GB" dirty="0" smtClean="0"/>
              <a:t>Using Google </a:t>
            </a:r>
            <a:r>
              <a:rPr lang="en-GB" dirty="0"/>
              <a:t>News (</a:t>
            </a:r>
            <a:r>
              <a:rPr lang="en-GB" dirty="0">
                <a:hlinkClick r:id="rId3"/>
              </a:rPr>
              <a:t>https://news.google.co.uk</a:t>
            </a:r>
            <a:r>
              <a:rPr lang="en-GB" dirty="0" smtClean="0">
                <a:hlinkClick r:id="rId3"/>
              </a:rPr>
              <a:t>/</a:t>
            </a:r>
            <a:r>
              <a:rPr lang="en-GB" dirty="0" smtClean="0"/>
              <a:t>) or similar, undertake a search of media coverage of your topic; </a:t>
            </a:r>
          </a:p>
          <a:p>
            <a:pPr lvl="1"/>
            <a:r>
              <a:rPr lang="en-GB" dirty="0" smtClean="0"/>
              <a:t>Search on MIND or other health websites (Department </a:t>
            </a:r>
            <a:r>
              <a:rPr lang="en-GB" dirty="0"/>
              <a:t>of Health (</a:t>
            </a:r>
            <a:r>
              <a:rPr lang="en-GB" dirty="0">
                <a:hlinkClick r:id="rId4"/>
              </a:rPr>
              <a:t>https://</a:t>
            </a:r>
            <a:r>
              <a:rPr lang="en-GB" dirty="0" smtClean="0">
                <a:hlinkClick r:id="rId4"/>
              </a:rPr>
              <a:t>www.gov.uk/government/organisations/department-of-health</a:t>
            </a:r>
            <a:r>
              <a:rPr lang="en-GB" dirty="0"/>
              <a:t>) or King’s Fund (</a:t>
            </a:r>
            <a:r>
              <a:rPr lang="en-GB" dirty="0">
                <a:hlinkClick r:id="rId5"/>
              </a:rPr>
              <a:t>https://www.kingsfund.org.uk</a:t>
            </a:r>
            <a:r>
              <a:rPr lang="en-GB" dirty="0" smtClean="0">
                <a:hlinkClick r:id="rId5"/>
              </a:rPr>
              <a:t>/</a:t>
            </a:r>
            <a:r>
              <a:rPr lang="en-GB" dirty="0" smtClean="0"/>
              <a:t>) for information relating to your health issue; </a:t>
            </a:r>
          </a:p>
          <a:p>
            <a:pPr lvl="1"/>
            <a:r>
              <a:rPr lang="en-GB" dirty="0" smtClean="0"/>
              <a:t>Write a one page summary of:</a:t>
            </a:r>
          </a:p>
          <a:p>
            <a:pPr lvl="2"/>
            <a:r>
              <a:rPr lang="en-GB" dirty="0" smtClean="0"/>
              <a:t>The health issue (what it is, prevalence, causes </a:t>
            </a:r>
            <a:r>
              <a:rPr lang="en-GB" dirty="0" err="1" smtClean="0"/>
              <a:t>etc</a:t>
            </a:r>
            <a:r>
              <a:rPr lang="en-GB" dirty="0" smtClean="0"/>
              <a:t>); </a:t>
            </a:r>
          </a:p>
          <a:p>
            <a:pPr lvl="2"/>
            <a:r>
              <a:rPr lang="en-GB" dirty="0" smtClean="0"/>
              <a:t>Coverage of the issue in the media (print and online)</a:t>
            </a:r>
          </a:p>
          <a:p>
            <a:pPr lvl="2"/>
            <a:r>
              <a:rPr lang="en-GB" dirty="0" smtClean="0"/>
              <a:t>Bring this with you next week for one-to-one feedback.  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29</a:t>
            </a:fld>
            <a:endParaRPr lang="en-GB" dirty="0"/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6720285" y="5445224"/>
            <a:ext cx="2263512" cy="10317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539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Q&amp;A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Any Questions?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30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9525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5137</TotalTime>
  <Words>1672</Words>
  <Application>Microsoft Office PowerPoint</Application>
  <PresentationFormat>On-screen Show (4:3)</PresentationFormat>
  <Paragraphs>159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3" baseType="lpstr">
      <vt:lpstr>Arial</vt:lpstr>
      <vt:lpstr>Calibri</vt:lpstr>
      <vt:lpstr>Clarity</vt:lpstr>
      <vt:lpstr>3. health issues in the media (1) </vt:lpstr>
      <vt:lpstr>Reminder: module aim &amp; learning outcomes</vt:lpstr>
      <vt:lpstr>Reminder: module aim &amp; learning outcomes</vt:lpstr>
      <vt:lpstr>Aim of today’s session</vt:lpstr>
      <vt:lpstr>Today’s session: contents</vt:lpstr>
      <vt:lpstr>Session 2: recap</vt:lpstr>
      <vt:lpstr>Session 2: Student task </vt:lpstr>
      <vt:lpstr>health issues in the media </vt:lpstr>
      <vt:lpstr>Health issues in the media </vt:lpstr>
      <vt:lpstr>Health issues in the media </vt:lpstr>
      <vt:lpstr>Health issues in the media </vt:lpstr>
      <vt:lpstr>Health issues in the media </vt:lpstr>
      <vt:lpstr>Health issues in the media </vt:lpstr>
      <vt:lpstr>Health issues in the media </vt:lpstr>
      <vt:lpstr>Health issues in the media </vt:lpstr>
      <vt:lpstr>Health issues in the media </vt:lpstr>
      <vt:lpstr>Health issues in the media </vt:lpstr>
      <vt:lpstr>Health issues in the media </vt:lpstr>
      <vt:lpstr>Health issues in the media </vt:lpstr>
      <vt:lpstr>Health issues in the media </vt:lpstr>
      <vt:lpstr>Q&amp;A</vt:lpstr>
      <vt:lpstr>Group work</vt:lpstr>
      <vt:lpstr>Group-work</vt:lpstr>
      <vt:lpstr>THE ASSIGNMENT IN more DETAIL</vt:lpstr>
      <vt:lpstr>The assignment in more detail</vt:lpstr>
      <vt:lpstr>The assignment in more detail</vt:lpstr>
      <vt:lpstr>The assignment in more detail</vt:lpstr>
      <vt:lpstr>Summary</vt:lpstr>
      <vt:lpstr>Student task </vt:lpstr>
      <vt:lpstr>Q&amp;A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LJ Arai</cp:lastModifiedBy>
  <cp:revision>104</cp:revision>
  <dcterms:created xsi:type="dcterms:W3CDTF">2014-09-13T13:55:51Z</dcterms:created>
  <dcterms:modified xsi:type="dcterms:W3CDTF">2017-03-05T11:47:45Z</dcterms:modified>
</cp:coreProperties>
</file>