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handoutMasterIdLst>
    <p:handoutMasterId r:id="rId25"/>
  </p:handoutMasterIdLst>
  <p:sldIdLst>
    <p:sldId id="256" r:id="rId2"/>
    <p:sldId id="271" r:id="rId3"/>
    <p:sldId id="272" r:id="rId4"/>
    <p:sldId id="258" r:id="rId5"/>
    <p:sldId id="260" r:id="rId6"/>
    <p:sldId id="273" r:id="rId7"/>
    <p:sldId id="262" r:id="rId8"/>
    <p:sldId id="280" r:id="rId9"/>
    <p:sldId id="281" r:id="rId10"/>
    <p:sldId id="276" r:id="rId11"/>
    <p:sldId id="282" r:id="rId12"/>
    <p:sldId id="277" r:id="rId13"/>
    <p:sldId id="278" r:id="rId14"/>
    <p:sldId id="279" r:id="rId15"/>
    <p:sldId id="267" r:id="rId16"/>
    <p:sldId id="285" r:id="rId17"/>
    <p:sldId id="265" r:id="rId18"/>
    <p:sldId id="268" r:id="rId19"/>
    <p:sldId id="269" r:id="rId20"/>
    <p:sldId id="283" r:id="rId21"/>
    <p:sldId id="286" r:id="rId22"/>
    <p:sldId id="284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1450" y="12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65CF63-9B43-4121-B521-78A2CE8D4C96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09448A-2D78-4FCB-BE7F-D45E79F19C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8036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61BAE7-F8AA-B34A-9258-A2780BCE4813}" type="datetimeFigureOut">
              <a:rPr lang="en-US" smtClean="0"/>
              <a:t>5/1/2020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6AD958-E632-914F-B93B-7DD6984C1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203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72F0CC75-B017-A54D-A5FE-49D9554254C4}" type="slidenum">
              <a:rPr lang="en-US" sz="1200"/>
              <a:pPr eaLnBrk="1" hangingPunct="1"/>
              <a:t>4</a:t>
            </a:fld>
            <a:endParaRPr lang="en-US" sz="120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9719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F369CC01-9D0A-A34B-93CC-4BAD7F6FB2DD}" type="slidenum">
              <a:rPr lang="en-US" sz="1200"/>
              <a:pPr eaLnBrk="1" hangingPunct="1"/>
              <a:t>5</a:t>
            </a:fld>
            <a:endParaRPr lang="en-US" sz="120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1654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2A2176A7-D754-0649-8BF2-B8D29CB51BA1}" type="slidenum">
              <a:rPr lang="en-US" sz="1200"/>
              <a:pPr eaLnBrk="1" hangingPunct="1"/>
              <a:t>15</a:t>
            </a:fld>
            <a:endParaRPr lang="en-US" sz="1200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2106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6E4C57B2-273C-254E-851C-BC25BEAE8F91}" type="slidenum">
              <a:rPr lang="en-US" sz="1200"/>
              <a:pPr eaLnBrk="1" hangingPunct="1"/>
              <a:t>18</a:t>
            </a:fld>
            <a:endParaRPr lang="en-US" sz="1200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2835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1BB36938-74FE-6A49-A988-6C957C9523CB}" type="slidenum">
              <a:rPr lang="en-US" sz="1200"/>
              <a:pPr eaLnBrk="1" hangingPunct="1"/>
              <a:t>19</a:t>
            </a:fld>
            <a:endParaRPr lang="en-US" sz="1200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69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0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5" name="Snip Single Corner Rectangle 14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6" name="Straight Connector 15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ardrop 12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4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7" name="Snip Single Corner Rectangle 16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8" name="Straight Connector 17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" name="Teardrop 15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0" y="676835"/>
            <a:ext cx="7543800" cy="2587752"/>
          </a:xfr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 flipH="1">
            <a:off x="1600199" y="2126877"/>
            <a:ext cx="7543801" cy="2604247"/>
            <a:chOff x="-1" y="3379694"/>
            <a:chExt cx="7543801" cy="2604247"/>
          </a:xfrm>
        </p:grpSpPr>
        <p:grpSp>
          <p:nvGrpSpPr>
            <p:cNvPr id="7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0" name="Snip Single Corner Rectangle 9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1" name="Straight Connector 10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Teardrop 8"/>
            <p:cNvSpPr/>
            <p:nvPr/>
          </p:nvSpPr>
          <p:spPr>
            <a:xfrm flipH="1">
              <a:off x="22859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6105" y="2653553"/>
            <a:ext cx="5870448" cy="1472184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6105" y="4134881"/>
            <a:ext cx="5870448" cy="57607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4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8033590" y="3475037"/>
            <a:ext cx="1828801" cy="365125"/>
          </a:xfrm>
        </p:spPr>
        <p:txBody>
          <a:bodyPr vert="horz" lIns="91440" tIns="0" rIns="91440" bIns="0" rtlCol="0" anchor="t" anchorCtr="0"/>
          <a:lstStyle>
            <a:lvl1pPr marL="0" algn="l" defTabSz="914400" rtl="0" eaLnBrk="1" latinLnBrk="0" hangingPunct="1">
              <a:defRPr sz="11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7658009" y="3475037"/>
            <a:ext cx="1828800" cy="365125"/>
          </a:xfrm>
        </p:spPr>
        <p:txBody>
          <a:bodyPr vert="horz" lIns="91440" tIns="0" rIns="91440" bIns="0" rtlCol="0" anchor="b" anchorCtr="0"/>
          <a:lstStyle>
            <a:lvl1pPr marL="0" algn="l" defTabSz="914400" rtl="0" eaLnBrk="1" latinLnBrk="0" hangingPunct="1">
              <a:defRPr sz="1400" b="1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B1115196-1C6F-4784-83AC-30756D8F10B3}" type="datetimeFigureOut">
              <a:rPr lang="en-US" smtClean="0"/>
              <a:t>5/1/2020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nip Diagonal Corner Rectangle 10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Snip Diagonal Corner Rectangle 11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535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344488">
              <a:defRPr sz="1800"/>
            </a:lvl6pPr>
            <a:lvl7pPr marL="1946275" indent="-344488">
              <a:defRPr sz="1800"/>
            </a:lvl7pPr>
            <a:lvl8pPr marL="1946275" indent="-344488">
              <a:defRPr sz="1800"/>
            </a:lvl8pPr>
            <a:lvl9pPr marL="1946275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nip Diagonal Corner Rectangle 11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Snip Diagonal Corner Rectangle 12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1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1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nip Diagonal Corner Rectangle 5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1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3" name="Snip Diagonal Corner Rectangle 12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Teardrop 13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5" name="Snip Diagonal Corner Rectangle 14"/>
          <p:cNvSpPr/>
          <p:nvPr/>
        </p:nvSpPr>
        <p:spPr>
          <a:xfrm flipV="1">
            <a:off x="4648200" y="228600"/>
            <a:ext cx="4251960" cy="6387352"/>
          </a:xfrm>
          <a:prstGeom prst="snip2DiagRect">
            <a:avLst>
              <a:gd name="adj1" fmla="val 0"/>
              <a:gd name="adj2" fmla="val 379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780" y="2177303"/>
            <a:ext cx="3657600" cy="1162050"/>
          </a:xfrm>
        </p:spPr>
        <p:txBody>
          <a:bodyPr anchor="b">
            <a:normAutofit/>
          </a:bodyPr>
          <a:lstStyle>
            <a:lvl1pPr algn="l">
              <a:defRPr sz="3000" b="0">
                <a:solidFill>
                  <a:schemeClr val="accent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380" y="609600"/>
            <a:ext cx="3657600" cy="53340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5780" y="3352799"/>
            <a:ext cx="3657600" cy="2590801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2000" y="6297706"/>
            <a:ext cx="1295400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297706"/>
            <a:ext cx="233978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4800" y="6297706"/>
            <a:ext cx="443753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0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2" name="Snip Diagonal Corner Rectangle 11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Teardrop 12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2176272"/>
            <a:ext cx="3657600" cy="1161288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4654475" y="228600"/>
            <a:ext cx="4251960" cy="6391656"/>
          </a:xfrm>
          <a:prstGeom prst="snip2DiagRect">
            <a:avLst>
              <a:gd name="adj1" fmla="val 0"/>
              <a:gd name="adj2" fmla="val 4017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0352" y="3342401"/>
            <a:ext cx="3657600" cy="259528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58952" y="6300216"/>
            <a:ext cx="1298448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300216"/>
            <a:ext cx="234086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1752" y="6300216"/>
            <a:ext cx="448056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4648200"/>
            <a:ext cx="8686800" cy="1963271"/>
          </a:xfrm>
          <a:prstGeom prst="snip2DiagRect">
            <a:avLst>
              <a:gd name="adj1" fmla="val 0"/>
              <a:gd name="adj2" fmla="val 937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48200"/>
            <a:ext cx="8153400" cy="609600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257799"/>
            <a:ext cx="8156448" cy="82027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ct val="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 flipH="1">
            <a:off x="228600" y="228600"/>
            <a:ext cx="8677835" cy="4267200"/>
          </a:xfrm>
          <a:prstGeom prst="snip2DiagRect">
            <a:avLst>
              <a:gd name="adj1" fmla="val 0"/>
              <a:gd name="adj2" fmla="val 4332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nip Diagonal Corner Rectangle 7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7600" y="838201"/>
            <a:ext cx="1219200" cy="51054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838201"/>
            <a:ext cx="6307138" cy="51054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949824"/>
            <a:ext cx="7583488" cy="40072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24391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5/1/2020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67400" y="624840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24840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 2" pitchFamily="18" charset="2"/>
        <a:buChar char=""/>
        <a:defRPr sz="22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20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audio" Target="../media/media3.m4a"/><Relationship Id="rId16" Type="http://schemas.openxmlformats.org/officeDocument/2006/relationships/image" Target="../media/image3.png"/><Relationship Id="rId1" Type="http://schemas.microsoft.com/office/2007/relationships/media" Target="../media/media3.m4a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microsoft.com/office/2007/relationships/media" Target="../media/media4.m4a"/><Relationship Id="rId1" Type="http://schemas.openxmlformats.org/officeDocument/2006/relationships/audio" Target="NULL" TargetMode="External"/><Relationship Id="rId6" Type="http://schemas.openxmlformats.org/officeDocument/2006/relationships/image" Target="../media/image3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microsoft.com/office/2007/relationships/media" Target="../media/media5.m4a"/><Relationship Id="rId1" Type="http://schemas.openxmlformats.org/officeDocument/2006/relationships/audio" Target="NULL" TargetMode="External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6.m4a"/><Relationship Id="rId1" Type="http://schemas.openxmlformats.org/officeDocument/2006/relationships/audio" Target="NULL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7.m4a"/><Relationship Id="rId1" Type="http://schemas.openxmlformats.org/officeDocument/2006/relationships/audio" Target="NULL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8.m4a"/><Relationship Id="rId1" Type="http://schemas.openxmlformats.org/officeDocument/2006/relationships/audio" Target="NULL" TargetMode="Externa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0.m4a"/><Relationship Id="rId1" Type="http://schemas.openxmlformats.org/officeDocument/2006/relationships/audio" Target="NULL" TargetMode="Externa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1.m4a"/><Relationship Id="rId1" Type="http://schemas.openxmlformats.org/officeDocument/2006/relationships/audio" Target="NULL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audio" Target="NULL" TargetMode="External"/><Relationship Id="rId7" Type="http://schemas.openxmlformats.org/officeDocument/2006/relationships/image" Target="../media/image22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1.png"/><Relationship Id="rId5" Type="http://schemas.openxmlformats.org/officeDocument/2006/relationships/slideLayout" Target="../slideLayouts/slideLayout2.xml"/><Relationship Id="rId4" Type="http://schemas.microsoft.com/office/2007/relationships/media" Target="../media/media16.m4a"/><Relationship Id="rId9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52400" y="4213598"/>
            <a:ext cx="5867400" cy="1470025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latin typeface="Arial" charset="0"/>
              </a:rPr>
              <a:t>Introduction to the Independent Study (Dissertation) </a:t>
            </a:r>
            <a:r>
              <a:rPr lang="en-GB" sz="4800" dirty="0" smtClean="0">
                <a:latin typeface="Arial" charset="0"/>
              </a:rPr>
              <a:t>Module</a:t>
            </a:r>
            <a:br>
              <a:rPr lang="en-GB" sz="4800" dirty="0" smtClean="0">
                <a:latin typeface="Arial" charset="0"/>
              </a:rPr>
            </a:br>
            <a:r>
              <a:rPr lang="en-GB" sz="1800" dirty="0" smtClean="0">
                <a:latin typeface="Arial" charset="0"/>
              </a:rPr>
              <a:t>Alison </a:t>
            </a:r>
            <a:r>
              <a:rPr lang="en-GB" sz="1800" dirty="0" err="1" smtClean="0">
                <a:latin typeface="Arial" charset="0"/>
              </a:rPr>
              <a:t>Connaughton</a:t>
            </a:r>
            <a:endParaRPr lang="en-GB" sz="1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latin typeface="Verdana" charset="0"/>
              </a:rPr>
              <a:t>SHSS6070</a:t>
            </a:r>
          </a:p>
          <a:p>
            <a:pPr>
              <a:defRPr/>
            </a:pPr>
            <a:r>
              <a:rPr lang="en-GB" dirty="0" smtClean="0">
                <a:latin typeface="Verdana" charset="0"/>
              </a:rPr>
              <a:t>2020-2021</a:t>
            </a:r>
            <a:endParaRPr lang="en-GB" dirty="0">
              <a:latin typeface="Verdana" charset="0"/>
            </a:endParaRPr>
          </a:p>
          <a:p>
            <a:endParaRPr lang="en-GB" dirty="0"/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983" y="1016145"/>
            <a:ext cx="274320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70289" y="243933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210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1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Topics covered within this presentation: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54" y="1949824"/>
            <a:ext cx="7583488" cy="4007224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is a dissertation / independent study</a:t>
            </a:r>
            <a:r>
              <a:rPr lang="en-GB" dirty="0" smtClean="0"/>
              <a:t>? (Slide 3)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Why this module may be beneficial for </a:t>
            </a:r>
            <a:r>
              <a:rPr lang="en-GB" dirty="0" smtClean="0"/>
              <a:t>you (Slide 6)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will I be assessed</a:t>
            </a:r>
            <a:r>
              <a:rPr lang="en-GB" dirty="0" smtClean="0"/>
              <a:t>? (Slide 7)</a:t>
            </a:r>
            <a:endParaRPr lang="en-US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How the module is structured / </a:t>
            </a:r>
            <a:r>
              <a:rPr lang="en-GB" dirty="0" smtClean="0"/>
              <a:t>organised (Slide 8)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support to expect</a:t>
            </a:r>
            <a:r>
              <a:rPr lang="en-US" dirty="0" smtClean="0"/>
              <a:t>… (Slide 10)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Data collection. (Slide 12)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you can do now, if you wish to select this module</a:t>
            </a:r>
            <a:r>
              <a:rPr lang="en-US" dirty="0" smtClean="0"/>
              <a:t>…(Slide 13)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What happens next (Slide 22)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872" y="2879146"/>
            <a:ext cx="2165349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218507" y="204354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118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7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2347335" y="3463636"/>
            <a:ext cx="4590473" cy="1176252"/>
          </a:xfrm>
        </p:spPr>
        <p:txBody>
          <a:bodyPr>
            <a:normAutofit fontScale="90000"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1. What is a ‘dissertation’?</a:t>
            </a:r>
            <a:r>
              <a:rPr lang="en-GB" sz="3100" dirty="0">
                <a:solidFill>
                  <a:schemeClr val="bg1"/>
                </a:solidFill>
              </a:rPr>
              <a:t/>
            </a:r>
            <a:br>
              <a:rPr lang="en-GB" sz="3100" dirty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tx1"/>
                </a:solidFill>
              </a:rPr>
              <a:t/>
            </a:r>
            <a:br>
              <a:rPr lang="en-GB" sz="1600" dirty="0" smtClean="0">
                <a:solidFill>
                  <a:schemeClr val="tx1"/>
                </a:solidFill>
              </a:rPr>
            </a:br>
            <a:r>
              <a:rPr lang="en-GB" sz="1800" dirty="0" smtClean="0">
                <a:solidFill>
                  <a:schemeClr val="tx1"/>
                </a:solidFill>
                <a:latin typeface="+mn-lt"/>
              </a:rPr>
              <a:t>…It is the </a:t>
            </a:r>
            <a:r>
              <a:rPr lang="en-GB" sz="1800" dirty="0">
                <a:solidFill>
                  <a:schemeClr val="tx1"/>
                </a:solidFill>
                <a:latin typeface="+mn-lt"/>
              </a:rPr>
              <a:t>opportunity </a:t>
            </a:r>
            <a:r>
              <a:rPr lang="en-GB" sz="1800" dirty="0">
                <a:latin typeface="+mn-lt"/>
              </a:rPr>
              <a:t>to engage in </a:t>
            </a:r>
            <a:r>
              <a:rPr lang="en-GB" sz="1800" dirty="0" smtClean="0">
                <a:latin typeface="+mn-lt"/>
              </a:rPr>
              <a:t>a </a:t>
            </a:r>
            <a:r>
              <a:rPr lang="en-GB" sz="1800" dirty="0">
                <a:latin typeface="+mn-lt"/>
              </a:rPr>
              <a:t>substantial self managed project, in a field of study related to their </a:t>
            </a:r>
            <a:r>
              <a:rPr lang="en-GB" sz="1800" dirty="0" smtClean="0">
                <a:latin typeface="+mn-lt"/>
              </a:rPr>
              <a:t>degree.</a:t>
            </a:r>
            <a:r>
              <a:rPr lang="en-GB" sz="1600" dirty="0" smtClean="0">
                <a:latin typeface="Verdana" charset="0"/>
              </a:rPr>
              <a:t/>
            </a:r>
            <a:br>
              <a:rPr lang="en-GB" sz="1600" dirty="0" smtClean="0">
                <a:latin typeface="Verdana" charset="0"/>
              </a:rPr>
            </a:br>
            <a:r>
              <a:rPr lang="en-GB" sz="1600" dirty="0" smtClean="0">
                <a:latin typeface="Verdana" charset="0"/>
              </a:rPr>
              <a:t>- </a:t>
            </a: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What modules have you studied as part of   your degree?</a:t>
            </a:r>
            <a:b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- Your dissertation can be linked to </a:t>
            </a:r>
            <a:r>
              <a:rPr lang="en-GB" sz="1800" b="1" i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ANY </a:t>
            </a: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area of your degree that you have studied (ideally up to level 5)</a:t>
            </a:r>
            <a:b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You are </a:t>
            </a:r>
            <a:r>
              <a:rPr lang="en-GB" sz="1800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NOT</a:t>
            </a: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 limited to a specific area of your degree</a:t>
            </a:r>
            <a:b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b="1" dirty="0" smtClean="0">
                <a:solidFill>
                  <a:schemeClr val="accent6">
                    <a:lumMod val="75000"/>
                  </a:schemeClr>
                </a:solidFill>
                <a:latin typeface="+mn-lt"/>
              </a:rPr>
              <a:t>Task: </a:t>
            </a:r>
            <a:r>
              <a:rPr lang="en-GB" sz="1800" dirty="0" smtClean="0">
                <a:solidFill>
                  <a:schemeClr val="accent6">
                    <a:lumMod val="75000"/>
                  </a:schemeClr>
                </a:solidFill>
                <a:latin typeface="+mn-lt"/>
              </a:rPr>
              <a:t>What have you studied so far?</a:t>
            </a:r>
            <a:endParaRPr lang="en-US" sz="1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272" y="191511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2" y="1913805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1511"/>
            <a:ext cx="2097233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656880"/>
            <a:ext cx="2103871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34586"/>
            <a:ext cx="2110508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191511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5033818"/>
            <a:ext cx="1958944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5033819"/>
            <a:ext cx="2943368" cy="1570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3565525"/>
            <a:ext cx="1958944" cy="1468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0836" y="5033818"/>
            <a:ext cx="1838036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406" y="5033818"/>
            <a:ext cx="2088430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572" y="191512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5866173" y="410580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426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7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03350" y="0"/>
            <a:ext cx="7313613" cy="1143000"/>
          </a:xfrm>
        </p:spPr>
        <p:txBody>
          <a:bodyPr anchor="ctr"/>
          <a:lstStyle/>
          <a:p>
            <a:pPr eaLnBrk="1" hangingPunct="1">
              <a:defRPr/>
            </a:pPr>
            <a:r>
              <a:rPr lang="en-GB" dirty="0" smtClean="0">
                <a:cs typeface="+mj-cs"/>
              </a:rPr>
              <a:t>1. What </a:t>
            </a:r>
            <a:r>
              <a:rPr lang="en-GB" dirty="0">
                <a:cs typeface="+mj-cs"/>
              </a:rPr>
              <a:t>is a dissertation?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11200" y="1052513"/>
            <a:ext cx="7972425" cy="547211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b="1" dirty="0"/>
              <a:t>The aim of the </a:t>
            </a:r>
            <a:r>
              <a:rPr lang="en-GB" b="1" dirty="0" smtClean="0"/>
              <a:t>40 credit dissertation module </a:t>
            </a:r>
            <a:r>
              <a:rPr lang="en-GB" b="1" dirty="0"/>
              <a:t>is to:</a:t>
            </a:r>
            <a:endParaRPr lang="en-GB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To provide students with the opportunity to engage in a substantial self managed project, in a field of study related to their degree.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For </a:t>
            </a:r>
            <a:r>
              <a:rPr lang="en-GB" sz="2400" dirty="0"/>
              <a:t>students to build on concepts, skills and techniques developed in previous modules, and to demonstrate the ability to direct their own studies.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>
              <a:latin typeface="Verdana" charset="0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2569" y="4627419"/>
            <a:ext cx="3543300" cy="1559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477.2494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504834" y="45979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411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09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8451" y="651741"/>
            <a:ext cx="7581900" cy="914400"/>
          </a:xfrm>
        </p:spPr>
        <p:txBody>
          <a:bodyPr anchor="ctr">
            <a:noAutofit/>
          </a:bodyPr>
          <a:lstStyle/>
          <a:p>
            <a:pPr eaLnBrk="1" hangingPunct="1">
              <a:defRPr/>
            </a:pPr>
            <a:r>
              <a:rPr lang="en-GB" sz="2400" dirty="0">
                <a:cs typeface="+mj-cs"/>
              </a:rPr>
              <a:t>This module provides an opportunity for you to demonstrate, and have assessed, the extent and quality of your capabilities in:</a:t>
            </a:r>
            <a:br>
              <a:rPr lang="en-GB" sz="2400" dirty="0">
                <a:cs typeface="+mj-cs"/>
              </a:rPr>
            </a:br>
            <a:endParaRPr lang="en-GB" sz="2400" dirty="0">
              <a:cs typeface="+mj-cs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764145"/>
            <a:ext cx="7783512" cy="417786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</a:t>
            </a:r>
            <a:r>
              <a:rPr lang="en-GB" altLang="en-US" sz="2000" dirty="0" smtClean="0"/>
              <a:t>electing a suitable topic for independent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J</a:t>
            </a:r>
            <a:r>
              <a:rPr lang="en-GB" altLang="en-US" sz="2000" dirty="0" smtClean="0"/>
              <a:t>ustifying the relevance of your chosen topic;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</a:t>
            </a:r>
            <a:r>
              <a:rPr lang="en-GB" altLang="en-US" sz="2000" dirty="0" smtClean="0"/>
              <a:t>electing, devising and applying appropriate methodological and analytical approaches;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altLang="en-US" sz="2000" b="1" dirty="0" smtClean="0">
                <a:solidFill>
                  <a:srgbClr val="0070C0"/>
                </a:solidFill>
              </a:rPr>
              <a:t>Qualitative / Quantitative / Mixed methods / Literature Based???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</a:t>
            </a:r>
            <a:r>
              <a:rPr lang="en-GB" altLang="en-US" sz="2000" dirty="0" smtClean="0"/>
              <a:t>ustaining independent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A</a:t>
            </a:r>
            <a:r>
              <a:rPr lang="en-GB" altLang="en-US" sz="2000" dirty="0" smtClean="0"/>
              <a:t>nticipating and solving problems in pursuit of that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I</a:t>
            </a:r>
            <a:r>
              <a:rPr lang="en-GB" altLang="en-US" sz="2000" dirty="0" smtClean="0"/>
              <a:t>dentifying key findings and issues in that study.</a:t>
            </a: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555" end="1762.063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63088" y="142146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309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01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309" y="5175623"/>
            <a:ext cx="2018001" cy="16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9463" y="434379"/>
            <a:ext cx="7583488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2. </a:t>
            </a:r>
            <a:r>
              <a:rPr lang="en-GB" sz="3100" dirty="0" smtClean="0"/>
              <a:t>Why </a:t>
            </a:r>
            <a:r>
              <a:rPr lang="en-GB" sz="3100" dirty="0"/>
              <a:t>this module may be beneficial for you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05572" y="1736436"/>
            <a:ext cx="7583488" cy="408831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 dirty="0" smtClean="0"/>
              <a:t>Develop clear graduate skills…</a:t>
            </a:r>
          </a:p>
          <a:p>
            <a:pPr>
              <a:spcBef>
                <a:spcPts val="0"/>
              </a:spcBef>
            </a:pPr>
            <a:r>
              <a:rPr lang="en-GB" sz="2000" dirty="0" smtClean="0"/>
              <a:t>Future career - </a:t>
            </a:r>
            <a:r>
              <a:rPr lang="en-GB" sz="2000" dirty="0"/>
              <a:t>You should be an authority on your area of study after completing the dissertation</a:t>
            </a:r>
            <a:r>
              <a:rPr lang="en-GB" sz="2000" dirty="0" smtClean="0"/>
              <a:t>!</a:t>
            </a:r>
          </a:p>
          <a:p>
            <a:pPr>
              <a:spcBef>
                <a:spcPts val="0"/>
              </a:spcBef>
            </a:pPr>
            <a:r>
              <a:rPr lang="en-GB" sz="2000" dirty="0" smtClean="0"/>
              <a:t>CV – Interviews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If you have definite career plans you may want to ensure that your project is in that area.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Think about interviews in 9-12 months time…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Getting a job is a competitive business.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Having a relevant dissertation on your  CV may set you apart from other applicants with a similar degree. 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Many students take their dissertations to interviews to indicate their potential and it may give the interviewer something specific to discuss.</a:t>
            </a:r>
          </a:p>
          <a:p>
            <a:pPr>
              <a:spcBef>
                <a:spcPts val="0"/>
              </a:spcBef>
            </a:pPr>
            <a:endParaRPr lang="en-GB" sz="2000" dirty="0" smtClean="0"/>
          </a:p>
          <a:p>
            <a:pPr>
              <a:spcBef>
                <a:spcPts val="0"/>
              </a:spcBef>
            </a:pPr>
            <a:r>
              <a:rPr lang="en-GB" sz="2000" dirty="0" smtClean="0"/>
              <a:t>Postgraduate study – PGCE / MA / MSc</a:t>
            </a:r>
          </a:p>
          <a:p>
            <a:pPr>
              <a:spcBef>
                <a:spcPts val="0"/>
              </a:spcBef>
            </a:pPr>
            <a:endParaRPr lang="en-US" sz="2000" dirty="0"/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185" end="4457.816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75588" y="60758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287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3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779463" y="64924"/>
            <a:ext cx="7583488" cy="1143000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latin typeface="Arial" charset="0"/>
                <a:cs typeface="+mj-cs"/>
              </a:rPr>
              <a:t>3. How will I be assessed</a:t>
            </a:r>
            <a:r>
              <a:rPr lang="en-GB" dirty="0">
                <a:latin typeface="Arial" charset="0"/>
                <a:cs typeface="+mj-cs"/>
              </a:rPr>
              <a:t>?</a:t>
            </a:r>
            <a:endParaRPr lang="en-US" dirty="0">
              <a:latin typeface="Arial" charset="0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6179" y="1700213"/>
            <a:ext cx="7856537" cy="4783714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en-GB" sz="3200" dirty="0"/>
              <a:t>Project Proposal – 1500 words </a:t>
            </a:r>
            <a:r>
              <a:rPr lang="en-GB" sz="3200" dirty="0" smtClean="0"/>
              <a:t>(Typically due October – </a:t>
            </a:r>
            <a:r>
              <a:rPr lang="en-GB" sz="3200" dirty="0"/>
              <a:t> </a:t>
            </a:r>
            <a:r>
              <a:rPr lang="en-GB" sz="3200" dirty="0" smtClean="0"/>
              <a:t>a draft sooner) </a:t>
            </a:r>
            <a:endParaRPr lang="en-GB" sz="3200" dirty="0"/>
          </a:p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en-GB" sz="3200" dirty="0"/>
              <a:t>Independent Study (Dissertation) </a:t>
            </a:r>
            <a:r>
              <a:rPr lang="en-GB" sz="3200" dirty="0" smtClean="0"/>
              <a:t>– 10,500 </a:t>
            </a:r>
            <a:r>
              <a:rPr lang="en-GB" sz="3200" dirty="0"/>
              <a:t>words </a:t>
            </a:r>
            <a:r>
              <a:rPr lang="en-GB" sz="3200" dirty="0" smtClean="0"/>
              <a:t>(Typically due - end </a:t>
            </a:r>
            <a:r>
              <a:rPr lang="en-GB" sz="3200" dirty="0"/>
              <a:t>of April</a:t>
            </a:r>
            <a:r>
              <a:rPr lang="en-GB" sz="3200" dirty="0" smtClean="0"/>
              <a:t>).</a:t>
            </a:r>
            <a:endParaRPr lang="en-GB" sz="3200" dirty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endParaRPr lang="en-GB" sz="3200" dirty="0" smtClean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3200" dirty="0" smtClean="0"/>
              <a:t>How </a:t>
            </a:r>
            <a:r>
              <a:rPr lang="en-GB" sz="3200" dirty="0"/>
              <a:t>is this broken down? </a:t>
            </a:r>
            <a:endParaRPr lang="en-GB" sz="3200" dirty="0" smtClean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3200" i="1" dirty="0" smtClean="0">
                <a:solidFill>
                  <a:srgbClr val="0070C0"/>
                </a:solidFill>
              </a:rPr>
              <a:t>Approximately</a:t>
            </a:r>
            <a:r>
              <a:rPr lang="en-GB" sz="3200" i="1" dirty="0">
                <a:solidFill>
                  <a:srgbClr val="0070C0"/>
                </a:solidFill>
              </a:rPr>
              <a:t>…</a:t>
            </a:r>
          </a:p>
          <a:p>
            <a:pPr algn="ctr"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4400" dirty="0"/>
              <a:t>Abstract – 300 words</a:t>
            </a:r>
          </a:p>
          <a:p>
            <a:pPr algn="ctr"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4400" dirty="0"/>
              <a:t>Introduction – 1400 words</a:t>
            </a:r>
          </a:p>
          <a:p>
            <a:pPr algn="ctr"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4400" dirty="0"/>
              <a:t>Review of Literature – 2500 words</a:t>
            </a:r>
          </a:p>
          <a:p>
            <a:pPr algn="ctr"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4400" dirty="0"/>
              <a:t>Methodology – 1300 words</a:t>
            </a:r>
          </a:p>
          <a:p>
            <a:pPr algn="ctr"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4400" dirty="0"/>
              <a:t>Results – 1600 words</a:t>
            </a:r>
          </a:p>
          <a:p>
            <a:pPr algn="ctr"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4400" dirty="0"/>
              <a:t>Discussion – 2500 words</a:t>
            </a:r>
          </a:p>
          <a:p>
            <a:pPr algn="ctr"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4400" dirty="0"/>
              <a:t>Conclusion – 500 words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endParaRPr lang="en-GB" sz="3200" b="1" i="1" dirty="0" smtClean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endParaRPr lang="en-GB" sz="3200" b="1" i="1" dirty="0" smtClean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3200" b="1" i="1" dirty="0" smtClean="0"/>
              <a:t>Each </a:t>
            </a:r>
            <a:r>
              <a:rPr lang="en-GB" sz="3200" b="1" i="1" dirty="0"/>
              <a:t>chapter has a lecture (or more) </a:t>
            </a:r>
            <a:r>
              <a:rPr lang="en-GB" sz="3200" b="1" i="1" dirty="0" smtClean="0"/>
              <a:t>+ resources + individual tutor support devoted </a:t>
            </a:r>
            <a:r>
              <a:rPr lang="en-GB" sz="3200" b="1" i="1" dirty="0"/>
              <a:t>to it</a:t>
            </a:r>
            <a:r>
              <a:rPr lang="en-GB" sz="3200" b="1" i="1" dirty="0" smtClean="0"/>
              <a:t>…</a:t>
            </a:r>
            <a:endParaRPr lang="en-GB" sz="3200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346" y="3823784"/>
            <a:ext cx="2364509" cy="1367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3152.746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375526" y="63642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864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11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4. How the module is structured / organised</a:t>
            </a:r>
            <a:r>
              <a:rPr lang="en-US" sz="2800" dirty="0"/>
              <a:t>…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2800" dirty="0" smtClean="0"/>
              <a:t>Lectures: semester </a:t>
            </a:r>
            <a:r>
              <a:rPr lang="en-GB" sz="2800" dirty="0"/>
              <a:t>1</a:t>
            </a:r>
            <a:endParaRPr lang="en-US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79463" y="1949824"/>
            <a:ext cx="7583488" cy="4709594"/>
          </a:xfrm>
        </p:spPr>
        <p:txBody>
          <a:bodyPr>
            <a:normAutofit fontScale="70000" lnSpcReduction="20000"/>
          </a:bodyPr>
          <a:lstStyle/>
          <a:p>
            <a:pPr>
              <a:spcBef>
                <a:spcPts val="0"/>
              </a:spcBef>
            </a:pPr>
            <a:r>
              <a:rPr lang="en-GB" sz="2600" dirty="0" smtClean="0"/>
              <a:t>A </a:t>
            </a:r>
            <a:r>
              <a:rPr lang="en-GB" sz="2600" dirty="0"/>
              <a:t>lecture schedule </a:t>
            </a:r>
            <a:r>
              <a:rPr lang="en-GB" sz="2600" dirty="0" smtClean="0"/>
              <a:t>will </a:t>
            </a:r>
            <a:r>
              <a:rPr lang="en-GB" sz="2600" dirty="0"/>
              <a:t>be </a:t>
            </a:r>
            <a:r>
              <a:rPr lang="en-GB" sz="2600" dirty="0" smtClean="0"/>
              <a:t>provided at the start of term...</a:t>
            </a:r>
            <a:endParaRPr lang="en-GB" sz="2600" dirty="0"/>
          </a:p>
          <a:p>
            <a:pPr>
              <a:spcBef>
                <a:spcPts val="0"/>
              </a:spcBef>
            </a:pPr>
            <a:r>
              <a:rPr lang="en-GB" sz="2600" dirty="0" smtClean="0"/>
              <a:t>You </a:t>
            </a:r>
            <a:r>
              <a:rPr lang="en-GB" sz="2600" dirty="0"/>
              <a:t>will have a lead lecture every </a:t>
            </a:r>
            <a:r>
              <a:rPr lang="en-GB" sz="2600" dirty="0" smtClean="0"/>
              <a:t>other week (attendance or engagement with online delivery expected</a:t>
            </a:r>
            <a:r>
              <a:rPr lang="en-GB" sz="2600" dirty="0"/>
              <a:t>) </a:t>
            </a:r>
            <a:endParaRPr lang="en-GB" sz="2600" dirty="0" smtClean="0"/>
          </a:p>
          <a:p>
            <a:pPr>
              <a:spcBef>
                <a:spcPts val="0"/>
              </a:spcBef>
            </a:pPr>
            <a:r>
              <a:rPr lang="en-GB" sz="2600" dirty="0" smtClean="0"/>
              <a:t>Follow up task to do the following week (e.g. plan method / complete ethics form)</a:t>
            </a:r>
            <a:endParaRPr lang="en-GB" sz="2600" dirty="0"/>
          </a:p>
          <a:p>
            <a:pPr>
              <a:spcBef>
                <a:spcPts val="0"/>
              </a:spcBef>
            </a:pPr>
            <a:r>
              <a:rPr lang="en-GB" sz="2600" dirty="0" smtClean="0"/>
              <a:t>Plus - additional </a:t>
            </a:r>
            <a:r>
              <a:rPr lang="en-GB" sz="2600" b="1" i="1" dirty="0"/>
              <a:t>optional </a:t>
            </a:r>
            <a:r>
              <a:rPr lang="en-GB" sz="2600" dirty="0"/>
              <a:t>workshops for certain topics (e.g. putting together an interview </a:t>
            </a:r>
            <a:r>
              <a:rPr lang="en-GB" sz="2600" dirty="0" smtClean="0"/>
              <a:t>schedule)</a:t>
            </a:r>
          </a:p>
          <a:p>
            <a:pPr marL="0" indent="0">
              <a:spcBef>
                <a:spcPts val="0"/>
              </a:spcBef>
              <a:buNone/>
            </a:pP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/>
              <a:t>Lectures are provided on generating ideas / writing a proposal / </a:t>
            </a:r>
            <a:endParaRPr lang="en-GB" sz="2600" dirty="0" smtClean="0"/>
          </a:p>
          <a:p>
            <a:pPr>
              <a:spcBef>
                <a:spcPts val="0"/>
              </a:spcBef>
              <a:defRPr/>
            </a:pPr>
            <a:r>
              <a:rPr lang="en-GB" sz="2600" dirty="0" smtClean="0"/>
              <a:t>You will have a lead lecture on each </a:t>
            </a:r>
            <a:r>
              <a:rPr lang="en-GB" sz="2600" dirty="0"/>
              <a:t>chapter of the dissertation </a:t>
            </a:r>
            <a:r>
              <a:rPr lang="en-GB" sz="2600" dirty="0" smtClean="0"/>
              <a:t>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6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 smtClean="0"/>
              <a:t>In addition…</a:t>
            </a: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/>
              <a:t>Data analysis </a:t>
            </a:r>
            <a:r>
              <a:rPr lang="en-GB" sz="2600" dirty="0" smtClean="0"/>
              <a:t>– some topics recapped from Research Methods (RM) </a:t>
            </a:r>
            <a:r>
              <a:rPr lang="en-GB" sz="2600" dirty="0"/>
              <a:t>+ support from </a:t>
            </a:r>
            <a:r>
              <a:rPr lang="en-GB" sz="2600" dirty="0" smtClean="0"/>
              <a:t>tutors</a:t>
            </a:r>
          </a:p>
          <a:p>
            <a:pPr>
              <a:spcBef>
                <a:spcPts val="0"/>
              </a:spcBef>
              <a:defRPr/>
            </a:pPr>
            <a:r>
              <a:rPr lang="en-GB" sz="2600" dirty="0" smtClean="0"/>
              <a:t>Your project supervisor  will provide you with the RM support you need as well as tutorials over the course of the year. 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 smtClean="0"/>
              <a:t>Support will therefore </a:t>
            </a:r>
            <a:r>
              <a:rPr lang="en-GB" sz="2600" dirty="0"/>
              <a:t>be provided by your supervisor alongside these lectures</a:t>
            </a:r>
            <a:r>
              <a:rPr lang="en-GB" sz="2600" dirty="0" smtClean="0"/>
              <a:t>.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 smtClean="0"/>
              <a:t>Get a good working relationship going!</a:t>
            </a:r>
          </a:p>
          <a:p>
            <a:pPr marL="349250" lvl="1" indent="0">
              <a:spcBef>
                <a:spcPts val="0"/>
              </a:spcBef>
              <a:buNone/>
              <a:defRPr/>
            </a:pP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 smtClean="0"/>
              <a:t>Suggested </a:t>
            </a:r>
            <a:r>
              <a:rPr lang="en-GB" sz="2600" dirty="0"/>
              <a:t>deadlines will be provided for </a:t>
            </a:r>
            <a:r>
              <a:rPr lang="en-GB" sz="2600" dirty="0" smtClean="0"/>
              <a:t>chapters of </a:t>
            </a:r>
            <a:r>
              <a:rPr lang="en-GB" sz="2600" dirty="0"/>
              <a:t>the dissertation</a:t>
            </a:r>
          </a:p>
          <a:p>
            <a:endParaRPr lang="en-US" sz="2600" dirty="0"/>
          </a:p>
          <a:p>
            <a:endParaRPr lang="en-US" dirty="0"/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5089.0045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44979" y="7461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728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90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Lectures: semester </a:t>
            </a:r>
            <a:r>
              <a:rPr lang="en-GB" dirty="0" smtClean="0"/>
              <a:t>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Chapters of the dissertation continued…Results and discussion.</a:t>
            </a:r>
          </a:p>
          <a:p>
            <a:r>
              <a:rPr lang="en-GB" dirty="0" smtClean="0"/>
              <a:t>Plus workshops (optional) relating to other topics such as data analysis (quantitative and qualitative)</a:t>
            </a:r>
          </a:p>
          <a:p>
            <a:r>
              <a:rPr lang="en-GB" dirty="0" smtClean="0"/>
              <a:t>Regular tutorials available with your supervisor.</a:t>
            </a:r>
            <a:endParaRPr lang="en-US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81198" y="62365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289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2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9463" y="184996"/>
            <a:ext cx="7583488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5. What </a:t>
            </a:r>
            <a:r>
              <a:rPr lang="en-GB" dirty="0"/>
              <a:t>support </a:t>
            </a:r>
            <a:r>
              <a:rPr lang="en-GB" dirty="0" smtClean="0"/>
              <a:t>can I expect?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79462" y="1949823"/>
            <a:ext cx="8115155" cy="436784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Lectures + workshops  + dissertation supervision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/>
              <a:t>Who </a:t>
            </a:r>
            <a:r>
              <a:rPr lang="en-GB" dirty="0"/>
              <a:t>will be my supervisor?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>
              <a:spcBef>
                <a:spcPts val="0"/>
              </a:spcBef>
            </a:pPr>
            <a:r>
              <a:rPr lang="en-GB" dirty="0"/>
              <a:t>You may have a preference as to a supervisor…This is fine, however please remember that:</a:t>
            </a:r>
          </a:p>
          <a:p>
            <a:pPr lvl="1">
              <a:spcBef>
                <a:spcPts val="0"/>
              </a:spcBef>
            </a:pPr>
            <a:r>
              <a:rPr lang="en-GB" dirty="0"/>
              <a:t>Students are allocated a dissertation supervisor based on their discipline / topic / title identified.</a:t>
            </a:r>
          </a:p>
          <a:p>
            <a:pPr lvl="1">
              <a:spcBef>
                <a:spcPts val="0"/>
              </a:spcBef>
            </a:pPr>
            <a:r>
              <a:rPr lang="en-GB" dirty="0" smtClean="0"/>
              <a:t>Information </a:t>
            </a:r>
            <a:r>
              <a:rPr lang="en-GB" dirty="0"/>
              <a:t>will be provided which will detail the lecturers various areas of expertise / research / teaching</a:t>
            </a:r>
          </a:p>
          <a:p>
            <a:pPr lvl="1">
              <a:spcBef>
                <a:spcPts val="0"/>
              </a:spcBef>
            </a:pPr>
            <a:r>
              <a:rPr lang="en-GB" dirty="0"/>
              <a:t>Some dissertation ideas and topics will be provided for selection </a:t>
            </a:r>
            <a:r>
              <a:rPr lang="en-GB" dirty="0" smtClean="0"/>
              <a:t>from – </a:t>
            </a:r>
            <a:r>
              <a:rPr lang="en-GB" dirty="0"/>
              <a:t>linked to </a:t>
            </a:r>
            <a:r>
              <a:rPr lang="en-GB" dirty="0" smtClean="0"/>
              <a:t>specific staff</a:t>
            </a:r>
            <a:endParaRPr lang="en-GB" dirty="0"/>
          </a:p>
          <a:p>
            <a:pPr lvl="1">
              <a:spcBef>
                <a:spcPts val="0"/>
              </a:spcBef>
            </a:pPr>
            <a:r>
              <a:rPr lang="en-GB" dirty="0"/>
              <a:t>You may devise your own research question within the disciplines / research areas identified by staff </a:t>
            </a:r>
          </a:p>
          <a:p>
            <a:pPr>
              <a:spcBef>
                <a:spcPts val="0"/>
              </a:spcBef>
            </a:pPr>
            <a:endParaRPr lang="en-GB" dirty="0"/>
          </a:p>
          <a:p>
            <a:endParaRPr lang="en-US" dirty="0"/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2640.6439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18507" y="67223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073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43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01869"/>
            <a:ext cx="7583488" cy="1143000"/>
          </a:xfrm>
        </p:spPr>
        <p:txBody>
          <a:bodyPr/>
          <a:lstStyle/>
          <a:p>
            <a:r>
              <a:rPr lang="en-GB" dirty="0" smtClean="0"/>
              <a:t>Supervision continued…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US" dirty="0"/>
              <a:t>Allocation of supervisors will be on a first come – first served basis. </a:t>
            </a:r>
          </a:p>
          <a:p>
            <a:pPr>
              <a:spcBef>
                <a:spcPts val="0"/>
              </a:spcBef>
            </a:pPr>
            <a:r>
              <a:rPr lang="en-US" dirty="0"/>
              <a:t>If a supervisor’s </a:t>
            </a:r>
            <a:r>
              <a:rPr lang="en-US" dirty="0" smtClean="0"/>
              <a:t>student allocation </a:t>
            </a:r>
            <a:r>
              <a:rPr lang="en-US" dirty="0"/>
              <a:t>is full, you will need to choose a topic which fits with an available </a:t>
            </a:r>
            <a:r>
              <a:rPr lang="en-US" dirty="0" smtClean="0"/>
              <a:t>supervisor’s </a:t>
            </a:r>
            <a:r>
              <a:rPr lang="en-US" dirty="0"/>
              <a:t>areas of expertise. </a:t>
            </a:r>
          </a:p>
          <a:p>
            <a:pPr>
              <a:spcBef>
                <a:spcPts val="0"/>
              </a:spcBef>
            </a:pPr>
            <a:r>
              <a:rPr lang="en-GB" dirty="0"/>
              <a:t>If you have selected a topic which is outside your chosen member of staff’s area, you will be allocated to someone else. </a:t>
            </a:r>
            <a:endParaRPr lang="en-US" dirty="0"/>
          </a:p>
          <a:p>
            <a:pPr>
              <a:spcBef>
                <a:spcPts val="0"/>
              </a:spcBef>
            </a:pPr>
            <a:r>
              <a:rPr lang="en-US" dirty="0"/>
              <a:t>If you do not wish to do anything that is still available then you have the option of selecting the experimental </a:t>
            </a:r>
            <a:r>
              <a:rPr lang="en-US" dirty="0" smtClean="0"/>
              <a:t>research / literature review modules instead</a:t>
            </a:r>
            <a:r>
              <a:rPr lang="en-US" dirty="0"/>
              <a:t>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6822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6</a:t>
            </a:r>
            <a:r>
              <a:rPr lang="en-GB" dirty="0"/>
              <a:t>. </a:t>
            </a:r>
            <a:r>
              <a:rPr lang="en-GB" dirty="0" smtClean="0"/>
              <a:t>Data collection</a:t>
            </a:r>
            <a:r>
              <a:rPr lang="en-GB" dirty="0" smtClean="0"/>
              <a:t>.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44118" y="1179809"/>
            <a:ext cx="7583488" cy="400722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r>
              <a:rPr lang="en-US" dirty="0" smtClean="0"/>
              <a:t>Your supervisor will be able to offer advice on an appropriate method. </a:t>
            </a:r>
            <a:endParaRPr lang="en-US" dirty="0"/>
          </a:p>
          <a:p>
            <a:r>
              <a:rPr lang="en-US" dirty="0" smtClean="0"/>
              <a:t>Additional aspects </a:t>
            </a:r>
            <a:r>
              <a:rPr lang="en-US" dirty="0" smtClean="0"/>
              <a:t>to consider:</a:t>
            </a:r>
          </a:p>
          <a:p>
            <a:pPr lvl="1"/>
            <a:r>
              <a:rPr lang="en-US" dirty="0" smtClean="0"/>
              <a:t>What type </a:t>
            </a:r>
            <a:r>
              <a:rPr lang="en-US" dirty="0" smtClean="0"/>
              <a:t>of study that would be adaptable to a change in circumstances </a:t>
            </a:r>
            <a:r>
              <a:rPr lang="en-US" dirty="0" smtClean="0"/>
              <a:t>(e.g. social </a:t>
            </a:r>
            <a:r>
              <a:rPr lang="en-US" dirty="0" smtClean="0"/>
              <a:t>distancing</a:t>
            </a:r>
            <a:r>
              <a:rPr lang="en-US" dirty="0" smtClean="0"/>
              <a:t>).</a:t>
            </a:r>
          </a:p>
          <a:p>
            <a:pPr lvl="1"/>
            <a:r>
              <a:rPr lang="en-US" dirty="0" smtClean="0"/>
              <a:t>Planning </a:t>
            </a:r>
            <a:r>
              <a:rPr lang="en-US" dirty="0" smtClean="0"/>
              <a:t>for data collection (e.g. surveys / interviews / food diaries to move online if needed). </a:t>
            </a:r>
          </a:p>
          <a:p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223" y="5156948"/>
            <a:ext cx="28575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569.321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13343" y="69244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201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7. What </a:t>
            </a:r>
            <a:r>
              <a:rPr lang="en-GB" dirty="0"/>
              <a:t>you can do now, if you wish to select this module</a:t>
            </a:r>
            <a:r>
              <a:rPr lang="en-US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 students have already asked what they can do to make a start on the process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n-GB" dirty="0" smtClean="0"/>
              <a:t>Take </a:t>
            </a:r>
            <a:r>
              <a:rPr lang="en-GB" dirty="0" smtClean="0"/>
              <a:t>some </a:t>
            </a:r>
            <a:r>
              <a:rPr lang="en-GB" dirty="0" smtClean="0"/>
              <a:t>pressure off </a:t>
            </a:r>
            <a:r>
              <a:rPr lang="en-GB" dirty="0" smtClean="0"/>
              <a:t>during your </a:t>
            </a:r>
            <a:r>
              <a:rPr lang="en-GB" dirty="0" smtClean="0"/>
              <a:t>final </a:t>
            </a:r>
            <a:r>
              <a:rPr lang="en-GB" dirty="0" smtClean="0"/>
              <a:t>year.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1. Start </a:t>
            </a:r>
            <a:r>
              <a:rPr lang="en-GB" dirty="0" smtClean="0"/>
              <a:t>reading up on areas that interest you. </a:t>
            </a:r>
          </a:p>
          <a:p>
            <a:endParaRPr lang="en-GB" dirty="0" smtClean="0"/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75588" y="72765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004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3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IMPORTANT: There </a:t>
            </a:r>
            <a:r>
              <a:rPr lang="en-GB" sz="2400" dirty="0" smtClean="0"/>
              <a:t>is a specific order of tasks that need to be carried out PRIOR to any data being gathered…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If you are interested in taking the module, you  will be given the opportunity to decide which discipline you would potentially like to work in. </a:t>
            </a:r>
          </a:p>
          <a:p>
            <a:r>
              <a:rPr lang="en-GB" dirty="0" smtClean="0"/>
              <a:t>You may or may not have a topic / title of interest at this point – that is fine.</a:t>
            </a:r>
          </a:p>
          <a:p>
            <a:r>
              <a:rPr lang="en-GB" dirty="0" smtClean="0"/>
              <a:t>You will be allocated a provisional supervisor  </a:t>
            </a:r>
          </a:p>
          <a:p>
            <a:r>
              <a:rPr lang="en-GB" dirty="0" smtClean="0"/>
              <a:t>Once you have been allocated a supervisor it is up to you how much work you do prior to the start of your final year…</a:t>
            </a:r>
          </a:p>
          <a:p>
            <a:r>
              <a:rPr lang="en-GB" dirty="0" smtClean="0"/>
              <a:t>There is a clear order of tasks if you do make a start (will be shared in due course).</a:t>
            </a:r>
            <a:endParaRPr lang="en-US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9269" y="29583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94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0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 anchor="ctr"/>
          <a:lstStyle/>
          <a:p>
            <a:pPr eaLnBrk="1" hangingPunct="1">
              <a:defRPr/>
            </a:pPr>
            <a:r>
              <a:rPr lang="en-GB" sz="3200" dirty="0" smtClean="0">
                <a:latin typeface="Arial" charset="0"/>
                <a:cs typeface="+mj-cs"/>
              </a:rPr>
              <a:t>How does this all work time-wise?!</a:t>
            </a:r>
            <a:endParaRPr lang="en-GB" sz="3200" dirty="0">
              <a:latin typeface="Arial" charset="0"/>
              <a:cs typeface="+mj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79463" y="2235200"/>
            <a:ext cx="7583488" cy="4156364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400" dirty="0" smtClean="0"/>
              <a:t>By the end of June:</a:t>
            </a:r>
          </a:p>
          <a:p>
            <a:pPr lvl="1">
              <a:spcBef>
                <a:spcPts val="0"/>
              </a:spcBef>
            </a:pPr>
            <a:r>
              <a:rPr lang="en-GB" sz="2400" dirty="0" smtClean="0"/>
              <a:t>Identify provisional discipline / topic for study. </a:t>
            </a:r>
          </a:p>
          <a:p>
            <a:pPr lvl="1">
              <a:spcBef>
                <a:spcPts val="0"/>
              </a:spcBef>
            </a:pPr>
            <a:r>
              <a:rPr lang="en-GB" sz="2400" dirty="0" smtClean="0"/>
              <a:t>Read </a:t>
            </a:r>
            <a:r>
              <a:rPr lang="en-GB" sz="2400" dirty="0"/>
              <a:t>around topics of interest </a:t>
            </a:r>
          </a:p>
          <a:p>
            <a:pPr lvl="1">
              <a:spcBef>
                <a:spcPts val="0"/>
              </a:spcBef>
            </a:pPr>
            <a:r>
              <a:rPr lang="en-GB" sz="2400" dirty="0" smtClean="0"/>
              <a:t>Be allocated a supervisor / Teams meet / make e-mail contact to discuss your initial ideas. </a:t>
            </a:r>
          </a:p>
          <a:p>
            <a:pPr>
              <a:spcBef>
                <a:spcPts val="0"/>
              </a:spcBef>
            </a:pPr>
            <a:endParaRPr lang="en-GB" sz="2400" dirty="0" smtClean="0"/>
          </a:p>
          <a:p>
            <a:pPr>
              <a:spcBef>
                <a:spcPts val="0"/>
              </a:spcBef>
            </a:pPr>
            <a:r>
              <a:rPr lang="en-GB" sz="2400" dirty="0" smtClean="0"/>
              <a:t>Then… either leave it there for the summer (do some reading around the topic) prior to the start of term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 smtClean="0"/>
          </a:p>
          <a:p>
            <a:pPr>
              <a:spcBef>
                <a:spcPts val="0"/>
              </a:spcBef>
            </a:pPr>
            <a:r>
              <a:rPr lang="en-GB" sz="2400" dirty="0" smtClean="0"/>
              <a:t>OR…</a:t>
            </a:r>
          </a:p>
          <a:p>
            <a:pPr>
              <a:spcBef>
                <a:spcPts val="0"/>
              </a:spcBef>
            </a:pPr>
            <a:endParaRPr lang="en-GB" sz="1600" dirty="0"/>
          </a:p>
          <a:p>
            <a:pPr marL="0" indent="0">
              <a:spcBef>
                <a:spcPts val="0"/>
              </a:spcBef>
              <a:buNone/>
            </a:pPr>
            <a:endParaRPr lang="en-GB" sz="1600" dirty="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58982" y="1779156"/>
            <a:ext cx="5135418" cy="86836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100" dirty="0" smtClean="0">
                <a:latin typeface="Verdana" charset="0"/>
                <a:cs typeface="+mn-cs"/>
              </a:rPr>
              <a:t>Starting the process now… </a:t>
            </a:r>
            <a:endParaRPr lang="en-GB" sz="2100" dirty="0">
              <a:latin typeface="Verdana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038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700" dirty="0" smtClean="0">
                <a:solidFill>
                  <a:schemeClr val="tx1"/>
                </a:solidFill>
              </a:rPr>
              <a:t>Or…</a:t>
            </a:r>
            <a:br>
              <a:rPr lang="en-GB" sz="2700" dirty="0" smtClean="0">
                <a:solidFill>
                  <a:schemeClr val="tx1"/>
                </a:solidFill>
              </a:rPr>
            </a:br>
            <a:r>
              <a:rPr lang="en-GB" sz="2700" dirty="0" smtClean="0">
                <a:solidFill>
                  <a:schemeClr val="tx1"/>
                </a:solidFill>
              </a:rPr>
              <a:t>Work </a:t>
            </a:r>
            <a:r>
              <a:rPr lang="en-GB" sz="2700" dirty="0">
                <a:solidFill>
                  <a:schemeClr val="tx1"/>
                </a:solidFill>
              </a:rPr>
              <a:t>your way through some (or all ) of the </a:t>
            </a:r>
            <a:r>
              <a:rPr lang="en-GB" sz="2700" dirty="0" smtClean="0">
                <a:solidFill>
                  <a:schemeClr val="tx1"/>
                </a:solidFill>
              </a:rPr>
              <a:t>following (between July and </a:t>
            </a:r>
            <a:r>
              <a:rPr lang="en-GB" sz="2700" dirty="0">
                <a:solidFill>
                  <a:schemeClr val="tx1"/>
                </a:solidFill>
              </a:rPr>
              <a:t>the end of </a:t>
            </a:r>
            <a:r>
              <a:rPr lang="en-GB" sz="2700" dirty="0" smtClean="0">
                <a:solidFill>
                  <a:schemeClr val="tx1"/>
                </a:solidFill>
              </a:rPr>
              <a:t>September):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1662545"/>
            <a:ext cx="7583488" cy="4849091"/>
          </a:xfrm>
        </p:spPr>
        <p:txBody>
          <a:bodyPr>
            <a:normAutofit/>
          </a:bodyPr>
          <a:lstStyle/>
          <a:p>
            <a:pPr marL="349250" lvl="1" indent="0">
              <a:spcBef>
                <a:spcPts val="0"/>
              </a:spcBef>
              <a:buNone/>
            </a:pPr>
            <a:endParaRPr lang="en-GB" sz="1400" dirty="0" smtClean="0"/>
          </a:p>
          <a:p>
            <a:pPr marL="692150" lvl="1" indent="-342900">
              <a:spcBef>
                <a:spcPts val="0"/>
              </a:spcBef>
              <a:buFont typeface="+mj-lt"/>
              <a:buAutoNum type="arabicPeriod"/>
            </a:pPr>
            <a:r>
              <a:rPr lang="en-GB" sz="1800" dirty="0" smtClean="0">
                <a:solidFill>
                  <a:schemeClr val="tx1"/>
                </a:solidFill>
              </a:rPr>
              <a:t>Discuss </a:t>
            </a:r>
            <a:r>
              <a:rPr lang="en-GB" sz="1800" dirty="0">
                <a:solidFill>
                  <a:schemeClr val="tx1"/>
                </a:solidFill>
              </a:rPr>
              <a:t>your proposed idea for provisional approval</a:t>
            </a:r>
          </a:p>
          <a:p>
            <a:pPr lvl="2"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Why is it worthwhile researching?</a:t>
            </a:r>
          </a:p>
          <a:p>
            <a:pPr lvl="2"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Method – most </a:t>
            </a:r>
            <a:r>
              <a:rPr lang="en-GB" dirty="0" smtClean="0">
                <a:solidFill>
                  <a:schemeClr val="tx1"/>
                </a:solidFill>
              </a:rPr>
              <a:t>appropriate (taking into account potential SD)</a:t>
            </a:r>
            <a:endParaRPr lang="en-GB" dirty="0">
              <a:solidFill>
                <a:schemeClr val="tx1"/>
              </a:solidFill>
            </a:endParaRPr>
          </a:p>
          <a:p>
            <a:pPr lvl="2">
              <a:spcBef>
                <a:spcPts val="0"/>
              </a:spcBef>
              <a:buFont typeface="+mj-lt"/>
              <a:buAutoNum type="arabicPeriod"/>
            </a:pPr>
            <a:endParaRPr lang="en-GB" dirty="0">
              <a:solidFill>
                <a:schemeClr val="tx1"/>
              </a:solidFill>
            </a:endParaRPr>
          </a:p>
          <a:p>
            <a:pPr marL="692150" lvl="1" indent="-342900"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</a:rPr>
              <a:t>Prepare a draft project proposal </a:t>
            </a:r>
            <a:r>
              <a:rPr lang="en-GB" sz="1800" dirty="0" smtClean="0">
                <a:solidFill>
                  <a:schemeClr val="tx1"/>
                </a:solidFill>
              </a:rPr>
              <a:t>(details will be provided as to template) – </a:t>
            </a:r>
            <a:r>
              <a:rPr lang="en-GB" sz="1800" dirty="0">
                <a:solidFill>
                  <a:schemeClr val="tx1"/>
                </a:solidFill>
              </a:rPr>
              <a:t>rationale for the study (submit for feedback)</a:t>
            </a:r>
          </a:p>
          <a:p>
            <a:pPr marL="692150" lvl="1" indent="-342900"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</a:rPr>
              <a:t>Receive approval for the project from supervisor</a:t>
            </a:r>
          </a:p>
          <a:p>
            <a:pPr marL="692150" lvl="1" indent="-342900"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</a:rPr>
              <a:t>Prepare ethics form – submit to supervisor for feedback and approval</a:t>
            </a:r>
          </a:p>
          <a:p>
            <a:pPr marL="692150" lvl="1" indent="-342900"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</a:rPr>
              <a:t>Read around the topic and gather resources for literature review </a:t>
            </a:r>
          </a:p>
          <a:p>
            <a:pPr marL="692150" lvl="1" indent="-342900"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</a:rPr>
              <a:t>Write formal proposal following feedback from tutor – submit</a:t>
            </a:r>
          </a:p>
          <a:p>
            <a:pPr marL="692150" lvl="1" indent="-342900"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</a:rPr>
              <a:t>Identify potential participants </a:t>
            </a:r>
          </a:p>
          <a:p>
            <a:pPr marL="0" lvl="1" indent="0">
              <a:spcBef>
                <a:spcPts val="2000"/>
              </a:spcBef>
              <a:buNone/>
            </a:pPr>
            <a:r>
              <a:rPr lang="en-GB" sz="1800" dirty="0">
                <a:solidFill>
                  <a:schemeClr val="tx1"/>
                </a:solidFill>
              </a:rPr>
              <a:t>Further details will be provided regarding the </a:t>
            </a:r>
            <a:r>
              <a:rPr lang="en-GB" sz="1800" dirty="0" smtClean="0">
                <a:solidFill>
                  <a:schemeClr val="tx1"/>
                </a:solidFill>
              </a:rPr>
              <a:t>above </a:t>
            </a:r>
            <a:r>
              <a:rPr lang="en-GB" sz="1800" dirty="0">
                <a:solidFill>
                  <a:schemeClr val="tx1"/>
                </a:solidFill>
              </a:rPr>
              <a:t>– this is just a brief outline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If you have completed some of the above by the start of October, you will be at a CONSIDERABLE advantage!!!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0198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solidFill>
                  <a:schemeClr val="tx1"/>
                </a:solidFill>
                <a:cs typeface="+mj-cs"/>
              </a:rPr>
              <a:t>Please think very carefully before selecting the dissertation if…</a:t>
            </a:r>
            <a:endParaRPr lang="en-US" dirty="0">
              <a:solidFill>
                <a:schemeClr val="tx1"/>
              </a:solidFill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0113" y="1827213"/>
            <a:ext cx="7783512" cy="4114800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/>
                </a:solidFill>
                <a:cs typeface="+mn-cs"/>
              </a:rPr>
              <a:t>You are poor at time management, even when deadlines are provided. </a:t>
            </a:r>
          </a:p>
          <a:p>
            <a:pPr>
              <a:defRPr/>
            </a:pPr>
            <a:r>
              <a:rPr lang="en-GB" dirty="0">
                <a:solidFill>
                  <a:schemeClr val="tx1"/>
                </a:solidFill>
                <a:cs typeface="+mn-cs"/>
              </a:rPr>
              <a:t>You struggle to motivate yourself to do your academic work</a:t>
            </a:r>
            <a:r>
              <a:rPr lang="en-GB" dirty="0" smtClean="0">
                <a:solidFill>
                  <a:schemeClr val="tx1"/>
                </a:solidFill>
                <a:cs typeface="+mn-cs"/>
              </a:rPr>
              <a:t>. (select alternative modules) </a:t>
            </a:r>
            <a:endParaRPr lang="en-GB" dirty="0">
              <a:solidFill>
                <a:schemeClr val="tx1"/>
              </a:solidFill>
              <a:cs typeface="+mn-cs"/>
            </a:endParaRPr>
          </a:p>
          <a:p>
            <a:pPr>
              <a:defRPr/>
            </a:pPr>
            <a:r>
              <a:rPr lang="en-GB" dirty="0">
                <a:solidFill>
                  <a:schemeClr val="tx1"/>
                </a:solidFill>
                <a:cs typeface="+mn-cs"/>
              </a:rPr>
              <a:t>Your marks are generally in the </a:t>
            </a:r>
            <a:r>
              <a:rPr lang="en-GB" dirty="0" smtClean="0">
                <a:solidFill>
                  <a:schemeClr val="tx1"/>
                </a:solidFill>
                <a:cs typeface="+mn-cs"/>
              </a:rPr>
              <a:t>40</a:t>
            </a:r>
            <a:r>
              <a:rPr lang="ja-JP" altLang="en-GB" dirty="0">
                <a:solidFill>
                  <a:schemeClr val="tx1"/>
                </a:solidFill>
                <a:cs typeface="+mn-cs"/>
              </a:rPr>
              <a:t>’</a:t>
            </a:r>
            <a:r>
              <a:rPr lang="en-GB" dirty="0">
                <a:solidFill>
                  <a:schemeClr val="tx1"/>
                </a:solidFill>
                <a:cs typeface="+mn-cs"/>
              </a:rPr>
              <a:t>s. </a:t>
            </a:r>
          </a:p>
          <a:p>
            <a:pPr>
              <a:buFont typeface="Wingdings" charset="0"/>
              <a:buNone/>
              <a:defRPr/>
            </a:pPr>
            <a:r>
              <a:rPr lang="en-GB" sz="2400" dirty="0">
                <a:solidFill>
                  <a:schemeClr val="tx1"/>
                </a:solidFill>
                <a:cs typeface="+mn-cs"/>
              </a:rPr>
              <a:t>All modules are equally demanding. </a:t>
            </a:r>
          </a:p>
          <a:p>
            <a:pPr>
              <a:buFont typeface="Wingdings" charset="0"/>
              <a:buNone/>
              <a:defRPr/>
            </a:pPr>
            <a:r>
              <a:rPr lang="en-GB" sz="2400" dirty="0">
                <a:solidFill>
                  <a:schemeClr val="tx1"/>
                </a:solidFill>
                <a:cs typeface="+mn-cs"/>
              </a:rPr>
              <a:t>Students on all 3 modules will get the mark that they deserve.</a:t>
            </a:r>
            <a:endParaRPr lang="en-US" sz="2400" dirty="0">
              <a:solidFill>
                <a:schemeClr val="tx1"/>
              </a:solidFill>
              <a:cs typeface="+mn-cs"/>
            </a:endParaRP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495598" y="62365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595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17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>
              <a:defRPr/>
            </a:pPr>
            <a:endParaRPr lang="en-US">
              <a:latin typeface="Arial" charset="0"/>
              <a:cs typeface="+mj-cs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charset="0"/>
              <a:buNone/>
              <a:defRPr/>
            </a:pPr>
            <a:r>
              <a:rPr lang="en-GB" sz="4100" dirty="0">
                <a:solidFill>
                  <a:schemeClr val="tx1"/>
                </a:solidFill>
                <a:latin typeface="+mj-lt"/>
                <a:cs typeface="+mn-cs"/>
              </a:rPr>
              <a:t>How can I find a suitable topic for my dissertation?</a:t>
            </a:r>
          </a:p>
          <a:p>
            <a:pPr eaLnBrk="1" hangingPunct="1">
              <a:buFont typeface="Wingdings" charset="0"/>
              <a:buNone/>
              <a:defRPr/>
            </a:pPr>
            <a:endParaRPr lang="en-GB" sz="4100" dirty="0">
              <a:latin typeface="Verdana" charset="0"/>
              <a:cs typeface="+mn-cs"/>
            </a:endParaRPr>
          </a:p>
          <a:p>
            <a:pPr eaLnBrk="1" hangingPunct="1">
              <a:buFont typeface="Wingdings" charset="0"/>
              <a:buNone/>
              <a:defRPr/>
            </a:pPr>
            <a:endParaRPr lang="en-GB" dirty="0">
              <a:latin typeface="Verdana" charset="0"/>
              <a:cs typeface="+mn-cs"/>
            </a:endParaRPr>
          </a:p>
          <a:p>
            <a:pPr eaLnBrk="1" hangingPunct="1">
              <a:buFont typeface="Wingdings" charset="0"/>
              <a:buNone/>
              <a:defRPr/>
            </a:pPr>
            <a:endParaRPr lang="en-GB" dirty="0">
              <a:latin typeface="Verdana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5045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77863" y="591397"/>
            <a:ext cx="7583488" cy="1143000"/>
          </a:xfrm>
        </p:spPr>
        <p:txBody>
          <a:bodyPr anchor="ctr"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>
                <a:latin typeface="Arial" charset="0"/>
                <a:cs typeface="+mj-cs"/>
              </a:rPr>
              <a:t/>
            </a:r>
            <a:br>
              <a:rPr lang="en-GB" dirty="0" smtClean="0">
                <a:latin typeface="Arial" charset="0"/>
                <a:cs typeface="+mj-cs"/>
              </a:rPr>
            </a:br>
            <a:r>
              <a:rPr lang="en-GB" dirty="0" smtClean="0">
                <a:latin typeface="Arial" charset="0"/>
                <a:cs typeface="+mj-cs"/>
              </a:rPr>
              <a:t>Selecting a discipline / topic…</a:t>
            </a:r>
            <a:endParaRPr lang="en-GB" dirty="0">
              <a:latin typeface="Arial" charset="0"/>
              <a:cs typeface="+mj-cs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42988" y="1827213"/>
            <a:ext cx="7640637" cy="41148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>
                <a:latin typeface="Arial" charset="0"/>
                <a:cs typeface="+mj-cs"/>
              </a:rPr>
              <a:t>Task: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latin typeface="Arial" charset="0"/>
                <a:cs typeface="+mj-cs"/>
              </a:rPr>
              <a:t>What modules have you studied so far…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latin typeface="Arial" charset="0"/>
                <a:cs typeface="+mj-cs"/>
              </a:rPr>
              <a:t>Which </a:t>
            </a:r>
            <a:r>
              <a:rPr lang="en-GB" dirty="0">
                <a:latin typeface="Arial" charset="0"/>
                <a:cs typeface="+mj-cs"/>
              </a:rPr>
              <a:t>disciplines have you </a:t>
            </a:r>
            <a:r>
              <a:rPr lang="en-GB" dirty="0" smtClean="0">
                <a:latin typeface="Arial" charset="0"/>
                <a:cs typeface="+mj-cs"/>
              </a:rPr>
              <a:t>‘done </a:t>
            </a:r>
            <a:r>
              <a:rPr lang="en-GB" dirty="0">
                <a:latin typeface="Arial" charset="0"/>
                <a:cs typeface="+mj-cs"/>
              </a:rPr>
              <a:t>well </a:t>
            </a:r>
            <a:r>
              <a:rPr lang="en-GB" dirty="0" smtClean="0">
                <a:latin typeface="Arial" charset="0"/>
                <a:cs typeface="+mj-cs"/>
              </a:rPr>
              <a:t>in’ </a:t>
            </a:r>
            <a:r>
              <a:rPr lang="en-GB" dirty="0">
                <a:latin typeface="Arial" charset="0"/>
                <a:cs typeface="+mj-cs"/>
              </a:rPr>
              <a:t>so far</a:t>
            </a:r>
            <a:r>
              <a:rPr lang="en-GB" dirty="0" smtClean="0">
                <a:latin typeface="Arial" charset="0"/>
                <a:cs typeface="+mj-cs"/>
              </a:rPr>
              <a:t>?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latin typeface="Arial" charset="0"/>
                <a:cs typeface="+mj-cs"/>
              </a:rPr>
              <a:t>Important - What </a:t>
            </a:r>
            <a:r>
              <a:rPr lang="en-GB" dirty="0">
                <a:latin typeface="Arial" charset="0"/>
                <a:cs typeface="+mj-cs"/>
              </a:rPr>
              <a:t>interests you</a:t>
            </a:r>
            <a:r>
              <a:rPr lang="en-GB" dirty="0" smtClean="0">
                <a:latin typeface="Arial" charset="0"/>
                <a:cs typeface="+mj-cs"/>
              </a:rPr>
              <a:t>?</a:t>
            </a:r>
            <a:endParaRPr lang="en-GB" dirty="0" smtClean="0">
              <a:latin typeface="Verdana" charset="0"/>
              <a:cs typeface="+mn-cs"/>
            </a:endParaRP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GB" dirty="0" smtClean="0">
              <a:latin typeface="Verdana" charset="0"/>
              <a:cs typeface="+mn-cs"/>
            </a:endParaRP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r>
              <a:rPr lang="en-GB" dirty="0" smtClean="0">
                <a:latin typeface="Verdana" charset="0"/>
                <a:cs typeface="+mn-cs"/>
              </a:rPr>
              <a:t>A </a:t>
            </a:r>
            <a:r>
              <a:rPr lang="en-GB" dirty="0">
                <a:latin typeface="Verdana" charset="0"/>
                <a:cs typeface="+mn-cs"/>
              </a:rPr>
              <a:t>long time will be spent on the topic.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latin typeface="Verdana" charset="0"/>
                <a:cs typeface="+mn-cs"/>
              </a:rPr>
              <a:t>You will have to keep working away through some aspects of the project that may not be very exciting.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latin typeface="Verdana" charset="0"/>
                <a:cs typeface="+mn-cs"/>
              </a:rPr>
              <a:t>Much easier if the topic will remain interesting to you!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>
                <a:latin typeface="Verdana" charset="0"/>
                <a:cs typeface="+mn-cs"/>
              </a:rPr>
              <a:t>Are there any areas of your course which you have found interesting and would like to investigate further?</a:t>
            </a:r>
          </a:p>
        </p:txBody>
      </p:sp>
    </p:spTree>
    <p:extLst>
      <p:ext uri="{BB962C8B-B14F-4D97-AF65-F5344CB8AC3E}">
        <p14:creationId xmlns:p14="http://schemas.microsoft.com/office/powerpoint/2010/main" val="351980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tx1"/>
                </a:solidFill>
              </a:rPr>
              <a:t>Area of interest?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None/>
              <a:defRPr/>
            </a:pPr>
            <a:r>
              <a:rPr lang="en-GB" sz="2400" dirty="0">
                <a:solidFill>
                  <a:schemeClr val="tx1"/>
                </a:solidFill>
              </a:rPr>
              <a:t>You may have conducted a small project within a previous </a:t>
            </a:r>
            <a:r>
              <a:rPr lang="en-GB" sz="2400" dirty="0" smtClean="0">
                <a:solidFill>
                  <a:schemeClr val="tx1"/>
                </a:solidFill>
              </a:rPr>
              <a:t>module which </a:t>
            </a:r>
            <a:r>
              <a:rPr lang="en-GB" sz="2400" dirty="0">
                <a:solidFill>
                  <a:schemeClr val="tx1"/>
                </a:solidFill>
              </a:rPr>
              <a:t>you now wish to expand on…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 e.g</a:t>
            </a:r>
            <a:r>
              <a:rPr lang="en-GB" sz="2400" dirty="0">
                <a:solidFill>
                  <a:schemeClr val="tx1"/>
                </a:solidFill>
              </a:rPr>
              <a:t>. </a:t>
            </a:r>
            <a:r>
              <a:rPr lang="en-GB" sz="2400" dirty="0" smtClean="0">
                <a:solidFill>
                  <a:schemeClr val="tx1"/>
                </a:solidFill>
              </a:rPr>
              <a:t>work </a:t>
            </a:r>
            <a:r>
              <a:rPr lang="en-GB" sz="2400" dirty="0">
                <a:solidFill>
                  <a:schemeClr val="tx1"/>
                </a:solidFill>
              </a:rPr>
              <a:t>placement / exercise physiology / research </a:t>
            </a:r>
            <a:r>
              <a:rPr lang="en-GB" sz="2400" dirty="0" smtClean="0">
                <a:solidFill>
                  <a:schemeClr val="tx1"/>
                </a:solidFill>
              </a:rPr>
              <a:t>methods / psychology / dietary analysis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Lots of options!!!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Including: physiology </a:t>
            </a:r>
            <a:r>
              <a:rPr lang="en-GB" sz="2400" dirty="0">
                <a:solidFill>
                  <a:schemeClr val="tx1"/>
                </a:solidFill>
              </a:rPr>
              <a:t>lab testing / training </a:t>
            </a:r>
            <a:r>
              <a:rPr lang="en-GB" sz="2400" dirty="0" smtClean="0">
                <a:solidFill>
                  <a:schemeClr val="tx1"/>
                </a:solidFill>
              </a:rPr>
              <a:t>intervention (strength / endurance) </a:t>
            </a:r>
            <a:r>
              <a:rPr lang="en-GB" sz="2400" dirty="0">
                <a:solidFill>
                  <a:schemeClr val="tx1"/>
                </a:solidFill>
              </a:rPr>
              <a:t>/ </a:t>
            </a:r>
            <a:r>
              <a:rPr lang="en-GB" sz="2400" dirty="0" smtClean="0">
                <a:solidFill>
                  <a:schemeClr val="tx1"/>
                </a:solidFill>
              </a:rPr>
              <a:t>physical education </a:t>
            </a:r>
            <a:r>
              <a:rPr lang="en-GB" sz="2400" dirty="0">
                <a:solidFill>
                  <a:schemeClr val="tx1"/>
                </a:solidFill>
              </a:rPr>
              <a:t>/ </a:t>
            </a:r>
            <a:r>
              <a:rPr lang="en-GB" sz="2400" dirty="0" smtClean="0">
                <a:solidFill>
                  <a:schemeClr val="tx1"/>
                </a:solidFill>
              </a:rPr>
              <a:t>outdoor education </a:t>
            </a:r>
            <a:r>
              <a:rPr lang="en-GB" sz="2400" dirty="0">
                <a:solidFill>
                  <a:schemeClr val="tx1"/>
                </a:solidFill>
              </a:rPr>
              <a:t>/ p</a:t>
            </a:r>
            <a:r>
              <a:rPr lang="en-GB" sz="2400" dirty="0" smtClean="0">
                <a:solidFill>
                  <a:schemeClr val="tx1"/>
                </a:solidFill>
              </a:rPr>
              <a:t>sychology (sport, exercise, green exercise) </a:t>
            </a:r>
            <a:r>
              <a:rPr lang="en-GB" sz="2400" dirty="0">
                <a:solidFill>
                  <a:schemeClr val="tx1"/>
                </a:solidFill>
              </a:rPr>
              <a:t>/ </a:t>
            </a:r>
            <a:r>
              <a:rPr lang="en-GB" sz="2400" dirty="0" smtClean="0">
                <a:solidFill>
                  <a:schemeClr val="tx1"/>
                </a:solidFill>
              </a:rPr>
              <a:t>sociology </a:t>
            </a:r>
            <a:r>
              <a:rPr lang="en-GB" sz="2400" dirty="0">
                <a:solidFill>
                  <a:schemeClr val="tx1"/>
                </a:solidFill>
              </a:rPr>
              <a:t>/ </a:t>
            </a:r>
            <a:r>
              <a:rPr lang="en-GB" sz="2400" dirty="0" smtClean="0">
                <a:solidFill>
                  <a:schemeClr val="tx1"/>
                </a:solidFill>
              </a:rPr>
              <a:t>nutrition (dietary analysis, health promotion)</a:t>
            </a:r>
            <a:endParaRPr lang="en-GB" sz="2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Evaluation of a </a:t>
            </a:r>
            <a:r>
              <a:rPr lang="en-GB" sz="2400" dirty="0">
                <a:solidFill>
                  <a:schemeClr val="tx1"/>
                </a:solidFill>
              </a:rPr>
              <a:t>scheme </a:t>
            </a:r>
            <a:r>
              <a:rPr lang="en-GB" sz="2400" dirty="0" smtClean="0">
                <a:solidFill>
                  <a:schemeClr val="tx1"/>
                </a:solidFill>
              </a:rPr>
              <a:t>or programme (GP </a:t>
            </a:r>
            <a:r>
              <a:rPr lang="en-GB" sz="2400" dirty="0">
                <a:solidFill>
                  <a:schemeClr val="tx1"/>
                </a:solidFill>
              </a:rPr>
              <a:t>referral / Healthy </a:t>
            </a:r>
            <a:r>
              <a:rPr lang="en-GB" sz="2400" dirty="0" smtClean="0">
                <a:solidFill>
                  <a:schemeClr val="tx1"/>
                </a:solidFill>
              </a:rPr>
              <a:t>Schools / PE based)</a:t>
            </a:r>
            <a:endParaRPr lang="en-GB" sz="2400" dirty="0">
              <a:solidFill>
                <a:schemeClr val="tx1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8449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182" y="305070"/>
            <a:ext cx="9374909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Staff Research Disciplines (other staff may be available)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2091704"/>
              </p:ext>
            </p:extLst>
          </p:nvPr>
        </p:nvGraphicFramePr>
        <p:xfrm>
          <a:off x="779464" y="1773955"/>
          <a:ext cx="7450136" cy="462735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618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882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0099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Dave</a:t>
                      </a:r>
                      <a:r>
                        <a:rPr lang="en-US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Gardner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Exercise 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Physiology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Biomechanics</a:t>
                      </a:r>
                      <a:endParaRPr lang="en-US" sz="16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Nutrition</a:t>
                      </a:r>
                      <a:r>
                        <a:rPr lang="en-US" sz="1600" b="1" u="none" strike="noStrike" baseline="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4165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Nalda Wainwright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Physical 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Literacy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Outdoor Education (related to curriculum)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Simon</a:t>
                      </a:r>
                      <a:r>
                        <a:rPr lang="en-US" sz="1600" b="1" u="none" strike="noStrike" baseline="0" dirty="0" smtClean="0">
                          <a:solidFill>
                            <a:schemeClr val="tx1"/>
                          </a:solidFill>
                          <a:effectLst/>
                        </a:rPr>
                        <a:t> Williams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Physiology / Obesity </a:t>
                      </a:r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/ Public Health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98538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Alison </a:t>
                      </a:r>
                      <a:r>
                        <a:rPr lang="en-US" sz="1600" b="1" u="none" strike="noStrike" dirty="0" err="1">
                          <a:solidFill>
                            <a:schemeClr val="tx1"/>
                          </a:solidFill>
                          <a:effectLst/>
                        </a:rPr>
                        <a:t>Connaughton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Exercise Psychology 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–</a:t>
                      </a:r>
                      <a:r>
                        <a:rPr lang="en-US" sz="1600" b="1" u="none" strike="noStrike" baseline="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600" b="1" u="none" strike="noStrike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behaviour</a:t>
                      </a:r>
                      <a:r>
                        <a:rPr lang="en-US" sz="1600" b="1" u="none" strike="noStrike" baseline="0" dirty="0" smtClean="0">
                          <a:solidFill>
                            <a:schemeClr val="tx1"/>
                          </a:solidFill>
                          <a:effectLst/>
                        </a:rPr>
                        <a:t> change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Sport Psychology / Skill Acquisition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Psychology 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– Related to adventure </a:t>
                      </a:r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/ 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outdoors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881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Dylan Blain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Physical Education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Psychology - Physical Education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0881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Geraint Forster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Exercise Physiology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Training Methods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Andy Williams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Outdoor Education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Graham Harvey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Outdoor Education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76322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Chris </a:t>
                      </a:r>
                      <a:r>
                        <a:rPr lang="en-US" sz="1600" b="1" u="none" strike="noStrike" dirty="0" err="1">
                          <a:solidFill>
                            <a:schemeClr val="tx1"/>
                          </a:solidFill>
                          <a:effectLst/>
                        </a:rPr>
                        <a:t>Cashin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0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Nutrition (Including Sport and exercise)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Health Promotion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Dietary Analysis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40390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20342"/>
            <a:ext cx="7583488" cy="1143000"/>
          </a:xfrm>
        </p:spPr>
        <p:txBody>
          <a:bodyPr/>
          <a:lstStyle/>
          <a:p>
            <a:r>
              <a:rPr lang="en-GB" dirty="0" smtClean="0"/>
              <a:t>What </a:t>
            </a:r>
            <a:r>
              <a:rPr lang="en-GB" dirty="0" smtClean="0"/>
              <a:t>happens next</a:t>
            </a:r>
            <a:r>
              <a:rPr lang="en-GB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109" y="1828334"/>
            <a:ext cx="6363855" cy="4487921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At the end of May you will be sent an e-mail asking you a few questions in order to identify your chosen discipline – e.g. Physiology / PE / Psychology / Nutrition (this is provisional).</a:t>
            </a:r>
          </a:p>
          <a:p>
            <a:r>
              <a:rPr lang="en-GB" dirty="0" smtClean="0"/>
              <a:t>If you are not intending on selecting the module – ignore the e-mail. </a:t>
            </a:r>
            <a:endParaRPr lang="en-GB" dirty="0"/>
          </a:p>
          <a:p>
            <a:r>
              <a:rPr lang="en-GB" dirty="0" smtClean="0"/>
              <a:t>You are </a:t>
            </a:r>
            <a:r>
              <a:rPr lang="en-GB" b="1" u="sng" dirty="0" smtClean="0"/>
              <a:t>not</a:t>
            </a:r>
            <a:r>
              <a:rPr lang="en-GB" dirty="0" smtClean="0"/>
              <a:t> committing to anything at this stage, and are merely giving yourself the opportunity to start the process early. </a:t>
            </a:r>
          </a:p>
          <a:p>
            <a:r>
              <a:rPr lang="en-GB" dirty="0" smtClean="0"/>
              <a:t>If you decide to change discipline / topic that is fine, however it may mean a change of supervisor (e.g. if you switch from endurance training to biomechanics)!</a:t>
            </a:r>
          </a:p>
          <a:p>
            <a:r>
              <a:rPr lang="en-GB" dirty="0" smtClean="0"/>
              <a:t>Nothing is final until you have formally registered on the module. </a:t>
            </a:r>
          </a:p>
          <a:p>
            <a:r>
              <a:rPr lang="en-GB" dirty="0" smtClean="0"/>
              <a:t>You can still decide to do the experimental research / literature review instead.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5001638"/>
            <a:ext cx="1634834" cy="1501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1825546"/>
            <a:ext cx="1634833" cy="1185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145" y="3100969"/>
            <a:ext cx="1732537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15373" y="577255"/>
            <a:ext cx="487363" cy="48736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st="1048" end="1343.7142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546396" y="57725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61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5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992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">
      <a:dk1>
        <a:srgbClr val="103154"/>
      </a:dk1>
      <a:lt1>
        <a:srgbClr val="FFFFFF"/>
      </a:lt1>
      <a:dk2>
        <a:srgbClr val="00BFC3"/>
      </a:dk2>
      <a:lt2>
        <a:srgbClr val="0096FF"/>
      </a:lt2>
      <a:accent1>
        <a:srgbClr val="FF7F01"/>
      </a:accent1>
      <a:accent2>
        <a:srgbClr val="F1B015"/>
      </a:accent2>
      <a:accent3>
        <a:srgbClr val="FBEC85"/>
      </a:accent3>
      <a:accent4>
        <a:srgbClr val="D2C2F1"/>
      </a:accent4>
      <a:accent5>
        <a:srgbClr val="DA5AF4"/>
      </a:accent5>
      <a:accent6>
        <a:srgbClr val="9D09D1"/>
      </a:accent6>
      <a:hlink>
        <a:srgbClr val="1286C9"/>
      </a:hlink>
      <a:folHlink>
        <a:srgbClr val="A8C2E7"/>
      </a:folHlink>
    </a:clrScheme>
    <a:fontScheme name="Pixel">
      <a:majorFont>
        <a:latin typeface="Corbel"/>
        <a:ea typeface=""/>
        <a:cs typeface=""/>
        <a:font script="Jpan" typeface="メイリオ"/>
      </a:majorFont>
      <a:minorFont>
        <a:latin typeface="Corbel"/>
        <a:ea typeface=""/>
        <a:cs typeface=""/>
        <a:font script="Jpan" typeface="メイリオ"/>
      </a:minorFont>
    </a:fontScheme>
    <a:fmtScheme name="Pixel">
      <a:fillStyleLst>
        <a:solidFill>
          <a:schemeClr val="phClr"/>
        </a:solidFill>
        <a:solidFill>
          <a:schemeClr val="phClr">
            <a:satMod val="150000"/>
          </a:schemeClr>
        </a:solidFill>
        <a:solidFill>
          <a:schemeClr val="phClr">
            <a:shade val="80000"/>
            <a:lumMod val="9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63500" dir="2700000" sx="102000" sy="102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/>
          </a:scene3d>
          <a:sp3d>
            <a:bevelT w="0" h="0"/>
          </a:sp3d>
        </a:effectStyle>
        <a:effectStyle>
          <a:effectLst>
            <a:outerShdw blurRad="63500" dist="38100" dir="3600000" sx="103000" sy="103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5400000"/>
            </a:lightRig>
          </a:scene3d>
          <a:sp3d prstMaterial="softmetal">
            <a:bevelT w="635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5000"/>
                <a:satMod val="350000"/>
              </a:schemeClr>
            </a:gs>
            <a:gs pos="100000">
              <a:schemeClr val="phClr">
                <a:shade val="20000"/>
                <a:satMod val="15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000"/>
                <a:satMod val="400000"/>
              </a:schemeClr>
              <a:schemeClr val="phClr">
                <a:tint val="50000"/>
                <a:satMod val="45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Pixel.thmx</Template>
  <TotalTime>801</TotalTime>
  <Words>1949</Words>
  <Application>Microsoft Office PowerPoint</Application>
  <PresentationFormat>On-screen Show (4:3)</PresentationFormat>
  <Paragraphs>200</Paragraphs>
  <Slides>22</Slides>
  <Notes>5</Notes>
  <HiddenSlides>0</HiddenSlides>
  <MMClips>16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ＭＳ Ｐゴシック</vt:lpstr>
      <vt:lpstr>Arial</vt:lpstr>
      <vt:lpstr>Calibri</vt:lpstr>
      <vt:lpstr>Corbel</vt:lpstr>
      <vt:lpstr>メイリオ</vt:lpstr>
      <vt:lpstr>Verdana</vt:lpstr>
      <vt:lpstr>Wingdings</vt:lpstr>
      <vt:lpstr>Wingdings 2</vt:lpstr>
      <vt:lpstr>Pixel</vt:lpstr>
      <vt:lpstr>Introduction to the Independent Study (Dissertation) Module Alison Connaughton</vt:lpstr>
      <vt:lpstr>Topics covered within this presentation:</vt:lpstr>
      <vt:lpstr>1. What is a ‘dissertation’?  …It is the opportunity to engage in a substantial self managed project, in a field of study related to their degree. - What modules have you studied as part of   your degree? - Your dissertation can be linked to ANY area of your degree that you have studied (ideally up to level 5) You are NOT limited to a specific area of your degree Task: What have you studied so far?</vt:lpstr>
      <vt:lpstr>1. What is a dissertation?</vt:lpstr>
      <vt:lpstr>This module provides an opportunity for you to demonstrate, and have assessed, the extent and quality of your capabilities in: </vt:lpstr>
      <vt:lpstr> 2. Why this module may be beneficial for you </vt:lpstr>
      <vt:lpstr>3. How will I be assessed?</vt:lpstr>
      <vt:lpstr>4. How the module is structured / organised… Lectures: semester 1</vt:lpstr>
      <vt:lpstr>Lectures: semester 2</vt:lpstr>
      <vt:lpstr>5. What support can I expect?</vt:lpstr>
      <vt:lpstr>Supervision continued…</vt:lpstr>
      <vt:lpstr>6. Data collection. </vt:lpstr>
      <vt:lpstr>7. What you can do now, if you wish to select this module…</vt:lpstr>
      <vt:lpstr>IMPORTANT: There is a specific order of tasks that need to be carried out PRIOR to any data being gathered…</vt:lpstr>
      <vt:lpstr>How does this all work time-wise?!</vt:lpstr>
      <vt:lpstr>Or… Work your way through some (or all ) of the following (between July and the end of September):</vt:lpstr>
      <vt:lpstr>Please think very carefully before selecting the dissertation if…</vt:lpstr>
      <vt:lpstr>PowerPoint Presentation</vt:lpstr>
      <vt:lpstr> Selecting a discipline / topic…</vt:lpstr>
      <vt:lpstr>Area of interest? </vt:lpstr>
      <vt:lpstr>Staff Research Disciplines (other staff may be available)</vt:lpstr>
      <vt:lpstr>What happens next…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Independent Study (Dissertation) Module</dc:title>
  <dc:creator>SHOE4</dc:creator>
  <cp:lastModifiedBy>Administrator</cp:lastModifiedBy>
  <cp:revision>56</cp:revision>
  <cp:lastPrinted>2017-05-09T15:55:18Z</cp:lastPrinted>
  <dcterms:created xsi:type="dcterms:W3CDTF">2017-05-09T11:06:03Z</dcterms:created>
  <dcterms:modified xsi:type="dcterms:W3CDTF">2020-05-01T14:43:56Z</dcterms:modified>
</cp:coreProperties>
</file>