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71" r:id="rId3"/>
    <p:sldId id="260" r:id="rId4"/>
    <p:sldId id="266" r:id="rId5"/>
    <p:sldId id="267" r:id="rId6"/>
    <p:sldId id="268" r:id="rId7"/>
    <p:sldId id="26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7" d="100"/>
          <a:sy n="47" d="100"/>
        </p:scale>
        <p:origin x="29" y="8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07AA25A-E8D9-430F-B6D3-BD5C957EA36A}" type="datetimeFigureOut">
              <a:rPr lang="en-GB" smtClean="0"/>
              <a:t>22/04/2022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3215488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7AA25A-E8D9-430F-B6D3-BD5C957EA36A}" type="datetimeFigureOut">
              <a:rPr lang="en-GB" smtClean="0"/>
              <a:t>22/04/2022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2671956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7AA25A-E8D9-430F-B6D3-BD5C957EA36A}" type="datetimeFigureOut">
              <a:rPr lang="en-GB" smtClean="0"/>
              <a:t>22/04/2022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3036333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07AA25A-E8D9-430F-B6D3-BD5C957EA36A}" type="datetimeFigureOut">
              <a:rPr lang="en-GB" smtClean="0"/>
              <a:t>22/04/2022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3926621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07AA25A-E8D9-430F-B6D3-BD5C957EA36A}" type="datetimeFigureOut">
              <a:rPr lang="en-GB" smtClean="0"/>
              <a:t>22/04/2022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2829979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07AA25A-E8D9-430F-B6D3-BD5C957EA36A}" type="datetimeFigureOut">
              <a:rPr lang="en-GB" smtClean="0"/>
              <a:t>22/04/2022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2725380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7AA25A-E8D9-430F-B6D3-BD5C957EA36A}" type="datetimeFigureOut">
              <a:rPr lang="en-GB" smtClean="0"/>
              <a:t>22/04/2022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3076427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07AA25A-E8D9-430F-B6D3-BD5C957EA36A}" type="datetimeFigureOut">
              <a:rPr lang="en-GB" smtClean="0"/>
              <a:t>22/04/2022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2643293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07AA25A-E8D9-430F-B6D3-BD5C957EA36A}" type="datetimeFigureOut">
              <a:rPr lang="en-GB" smtClean="0"/>
              <a:t>22/04/2022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2146781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7AA25A-E8D9-430F-B6D3-BD5C957EA36A}" type="datetimeFigureOut">
              <a:rPr lang="en-GB" smtClean="0"/>
              <a:t>22/04/2022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4029717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7AA25A-E8D9-430F-B6D3-BD5C957EA36A}" type="datetimeFigureOut">
              <a:rPr lang="en-GB" smtClean="0"/>
              <a:t>22/04/2022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F69523-41D3-4AB3-A2B0-85D224C628B7}" type="slidenum">
              <a:rPr lang="en-GB" smtClean="0"/>
              <a:t>‹#›</a:t>
            </a:fld>
            <a:endParaRPr lang="en-GB"/>
          </a:p>
        </p:txBody>
      </p:sp>
    </p:spTree>
    <p:extLst>
      <p:ext uri="{BB962C8B-B14F-4D97-AF65-F5344CB8AC3E}">
        <p14:creationId xmlns:p14="http://schemas.microsoft.com/office/powerpoint/2010/main" val="1326021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7AA25A-E8D9-430F-B6D3-BD5C957EA36A}" type="datetimeFigureOut">
              <a:rPr lang="en-GB" smtClean="0"/>
              <a:t>22/04/2022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F69523-41D3-4AB3-A2B0-85D224C628B7}" type="slidenum">
              <a:rPr lang="en-GB" smtClean="0"/>
              <a:t>‹#›</a:t>
            </a:fld>
            <a:endParaRPr lang="en-GB"/>
          </a:p>
        </p:txBody>
      </p:sp>
    </p:spTree>
    <p:extLst>
      <p:ext uri="{BB962C8B-B14F-4D97-AF65-F5344CB8AC3E}">
        <p14:creationId xmlns:p14="http://schemas.microsoft.com/office/powerpoint/2010/main" val="2691460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92607/DSA_03_OME_PART_2__JSP_482__CH_02__Nov_19__-_mod_gov_uk.pdf" TargetMode="External"/><Relationship Id="rId7" Type="http://schemas.openxmlformats.org/officeDocument/2006/relationships/hyperlink" Target="https://www.hse.gov.uk/explosives/classification/index.htm" TargetMode="External"/><Relationship Id="rId2" Type="http://schemas.openxmlformats.org/officeDocument/2006/relationships/hyperlink" Target="https://assets.publishing.service.gov.uk/government/uploads/system/uploads/attachment_data/file/892790/DSA_03_OME_PART_2__JSP_482__CH_24__Nov_19__-_mod_gov_uk.pdf"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892697/DSA_03_OME_PART_2__JSP_482__CH_11__Nov_19__-_mod_gov_uk.pdf" TargetMode="External"/><Relationship Id="rId5" Type="http://schemas.openxmlformats.org/officeDocument/2006/relationships/hyperlink" Target="https://www.asems.mod.uk/sites/default/files/documents/SEP%20Leaflets/GMP00/20130319-ALARP_Leaflet_022011_Issue%202-U%20_3.pdf?_t=1528272842" TargetMode="External"/><Relationship Id="rId4" Type="http://schemas.openxmlformats.org/officeDocument/2006/relationships/hyperlink" Target="https://www.northropgrumman.com/what-we-do/missile-produ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E5C704E-884D-478F-B029-A8CFD56EF53E}"/>
              </a:ext>
            </a:extLst>
          </p:cNvPr>
          <p:cNvPicPr>
            <a:picLocks noChangeAspect="1"/>
          </p:cNvPicPr>
          <p:nvPr/>
        </p:nvPicPr>
        <p:blipFill>
          <a:blip r:embed="rId2"/>
          <a:stretch>
            <a:fillRect/>
          </a:stretch>
        </p:blipFill>
        <p:spPr>
          <a:xfrm>
            <a:off x="4292323" y="3300995"/>
            <a:ext cx="3433179" cy="2260013"/>
          </a:xfrm>
          <a:prstGeom prst="rect">
            <a:avLst/>
          </a:prstGeom>
        </p:spPr>
      </p:pic>
      <p:sp>
        <p:nvSpPr>
          <p:cNvPr id="4" name="TextBox 3">
            <a:extLst>
              <a:ext uri="{FF2B5EF4-FFF2-40B4-BE49-F238E27FC236}">
                <a16:creationId xmlns:a16="http://schemas.microsoft.com/office/drawing/2014/main" id="{51372159-B55B-4B3B-ACB0-A63821DCA6D0}"/>
              </a:ext>
            </a:extLst>
          </p:cNvPr>
          <p:cNvSpPr txBox="1"/>
          <p:nvPr/>
        </p:nvSpPr>
        <p:spPr>
          <a:xfrm>
            <a:off x="1259633" y="578498"/>
            <a:ext cx="9498563" cy="338554"/>
          </a:xfrm>
          <a:prstGeom prst="rect">
            <a:avLst/>
          </a:prstGeom>
          <a:noFill/>
        </p:spPr>
        <p:txBody>
          <a:bodyPr wrap="square" rtlCol="0">
            <a:spAutoFit/>
          </a:bodyPr>
          <a:lstStyle/>
          <a:p>
            <a:r>
              <a:rPr lang="en-GB" sz="1600" dirty="0"/>
              <a:t>Safety and Hazard Assessment Module - ACDA 5013</a:t>
            </a:r>
          </a:p>
        </p:txBody>
      </p:sp>
      <p:sp>
        <p:nvSpPr>
          <p:cNvPr id="5" name="TextBox 4">
            <a:extLst>
              <a:ext uri="{FF2B5EF4-FFF2-40B4-BE49-F238E27FC236}">
                <a16:creationId xmlns:a16="http://schemas.microsoft.com/office/drawing/2014/main" id="{5BC90DEA-A80F-43C3-BD7E-90F68097B7D3}"/>
              </a:ext>
            </a:extLst>
          </p:cNvPr>
          <p:cNvSpPr txBox="1"/>
          <p:nvPr/>
        </p:nvSpPr>
        <p:spPr>
          <a:xfrm>
            <a:off x="1259630" y="925697"/>
            <a:ext cx="9498563" cy="338554"/>
          </a:xfrm>
          <a:prstGeom prst="rect">
            <a:avLst/>
          </a:prstGeom>
          <a:noFill/>
        </p:spPr>
        <p:txBody>
          <a:bodyPr wrap="square" rtlCol="0">
            <a:spAutoFit/>
          </a:bodyPr>
          <a:lstStyle/>
          <a:p>
            <a:r>
              <a:rPr lang="en-GB" sz="1600" dirty="0"/>
              <a:t>Level 5 assessment – Group risk assessment and presentation </a:t>
            </a:r>
          </a:p>
        </p:txBody>
      </p:sp>
      <p:sp>
        <p:nvSpPr>
          <p:cNvPr id="6" name="TextBox 5">
            <a:extLst>
              <a:ext uri="{FF2B5EF4-FFF2-40B4-BE49-F238E27FC236}">
                <a16:creationId xmlns:a16="http://schemas.microsoft.com/office/drawing/2014/main" id="{3B6AF450-6458-4A2F-B105-8BE0E73162FD}"/>
              </a:ext>
            </a:extLst>
          </p:cNvPr>
          <p:cNvSpPr txBox="1"/>
          <p:nvPr/>
        </p:nvSpPr>
        <p:spPr>
          <a:xfrm>
            <a:off x="1346718" y="1860651"/>
            <a:ext cx="9498563" cy="1077218"/>
          </a:xfrm>
          <a:prstGeom prst="rect">
            <a:avLst/>
          </a:prstGeom>
          <a:noFill/>
        </p:spPr>
        <p:txBody>
          <a:bodyPr wrap="square" rtlCol="0">
            <a:spAutoFit/>
          </a:bodyPr>
          <a:lstStyle/>
          <a:p>
            <a:pPr algn="ctr"/>
            <a:r>
              <a:rPr lang="en-GB" sz="3200" b="1" dirty="0">
                <a:solidFill>
                  <a:srgbClr val="000000"/>
                </a:solidFill>
                <a:latin typeface="+mj-lt"/>
              </a:rPr>
              <a:t>A </a:t>
            </a:r>
            <a:r>
              <a:rPr lang="en-GB" sz="3200" b="1" i="0" dirty="0">
                <a:solidFill>
                  <a:srgbClr val="000000"/>
                </a:solidFill>
                <a:effectLst/>
                <a:latin typeface="+mj-lt"/>
              </a:rPr>
              <a:t>high-level risk assessment covering the major hazards for a 114 AGM Hellfire air to surface missile</a:t>
            </a:r>
            <a:endParaRPr lang="en-GB" sz="3200" b="1" dirty="0">
              <a:latin typeface="+mj-lt"/>
            </a:endParaRPr>
          </a:p>
        </p:txBody>
      </p:sp>
      <p:pic>
        <p:nvPicPr>
          <p:cNvPr id="8" name="Picture 7">
            <a:extLst>
              <a:ext uri="{FF2B5EF4-FFF2-40B4-BE49-F238E27FC236}">
                <a16:creationId xmlns:a16="http://schemas.microsoft.com/office/drawing/2014/main" id="{A684D038-0293-4697-9DE8-2563A426E5C6}"/>
              </a:ext>
            </a:extLst>
          </p:cNvPr>
          <p:cNvPicPr>
            <a:picLocks noChangeAspect="1"/>
          </p:cNvPicPr>
          <p:nvPr/>
        </p:nvPicPr>
        <p:blipFill>
          <a:blip r:embed="rId3"/>
          <a:stretch>
            <a:fillRect/>
          </a:stretch>
        </p:blipFill>
        <p:spPr>
          <a:xfrm>
            <a:off x="8682531" y="427176"/>
            <a:ext cx="2469946" cy="997042"/>
          </a:xfrm>
          <a:prstGeom prst="rect">
            <a:avLst/>
          </a:prstGeom>
        </p:spPr>
      </p:pic>
      <p:sp>
        <p:nvSpPr>
          <p:cNvPr id="10" name="TextBox 9">
            <a:extLst>
              <a:ext uri="{FF2B5EF4-FFF2-40B4-BE49-F238E27FC236}">
                <a16:creationId xmlns:a16="http://schemas.microsoft.com/office/drawing/2014/main" id="{022BA837-81ED-4C7B-A5FE-BF16BC41E1B8}"/>
              </a:ext>
            </a:extLst>
          </p:cNvPr>
          <p:cNvSpPr txBox="1"/>
          <p:nvPr/>
        </p:nvSpPr>
        <p:spPr>
          <a:xfrm>
            <a:off x="3303036" y="6110225"/>
            <a:ext cx="11463499" cy="338554"/>
          </a:xfrm>
          <a:prstGeom prst="rect">
            <a:avLst/>
          </a:prstGeom>
          <a:noFill/>
        </p:spPr>
        <p:txBody>
          <a:bodyPr wrap="square" rtlCol="0">
            <a:spAutoFit/>
          </a:bodyPr>
          <a:lstStyle/>
          <a:p>
            <a:r>
              <a:rPr lang="en-GB" sz="1600" dirty="0"/>
              <a:t>George Atkins - Andrew Hurley - George Tucker - John Boswell</a:t>
            </a:r>
          </a:p>
        </p:txBody>
      </p:sp>
      <p:sp>
        <p:nvSpPr>
          <p:cNvPr id="11" name="TextBox 10">
            <a:extLst>
              <a:ext uri="{FF2B5EF4-FFF2-40B4-BE49-F238E27FC236}">
                <a16:creationId xmlns:a16="http://schemas.microsoft.com/office/drawing/2014/main" id="{F9D6061D-B29D-40A6-95D5-4DF2488DBDC5}"/>
              </a:ext>
            </a:extLst>
          </p:cNvPr>
          <p:cNvSpPr txBox="1"/>
          <p:nvPr/>
        </p:nvSpPr>
        <p:spPr>
          <a:xfrm>
            <a:off x="4292323" y="5561008"/>
            <a:ext cx="3340117" cy="169277"/>
          </a:xfrm>
          <a:prstGeom prst="rect">
            <a:avLst/>
          </a:prstGeom>
          <a:noFill/>
        </p:spPr>
        <p:txBody>
          <a:bodyPr wrap="square" rtlCol="0">
            <a:spAutoFit/>
          </a:bodyPr>
          <a:lstStyle/>
          <a:p>
            <a:r>
              <a:rPr lang="en-GB" sz="500" dirty="0"/>
              <a:t>Picture Source - https://missilethreat.csis.org/missile/agm-114-hellfire/</a:t>
            </a:r>
          </a:p>
        </p:txBody>
      </p:sp>
    </p:spTree>
    <p:extLst>
      <p:ext uri="{BB962C8B-B14F-4D97-AF65-F5344CB8AC3E}">
        <p14:creationId xmlns:p14="http://schemas.microsoft.com/office/powerpoint/2010/main" val="1410505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F96E2-BE52-49DC-ACCD-6D48AD3D53CC}"/>
              </a:ext>
            </a:extLst>
          </p:cNvPr>
          <p:cNvSpPr>
            <a:spLocks noGrp="1"/>
          </p:cNvSpPr>
          <p:nvPr>
            <p:ph type="title"/>
          </p:nvPr>
        </p:nvSpPr>
        <p:spPr/>
        <p:txBody>
          <a:bodyPr/>
          <a:lstStyle/>
          <a:p>
            <a:r>
              <a:rPr lang="en-GB" dirty="0"/>
              <a:t>Section 4 of Presentation</a:t>
            </a:r>
          </a:p>
        </p:txBody>
      </p:sp>
      <p:sp>
        <p:nvSpPr>
          <p:cNvPr id="3" name="Content Placeholder 2">
            <a:extLst>
              <a:ext uri="{FF2B5EF4-FFF2-40B4-BE49-F238E27FC236}">
                <a16:creationId xmlns:a16="http://schemas.microsoft.com/office/drawing/2014/main" id="{674195E4-229E-4CF2-8F8B-CE134BD52517}"/>
              </a:ext>
            </a:extLst>
          </p:cNvPr>
          <p:cNvSpPr>
            <a:spLocks noGrp="1"/>
          </p:cNvSpPr>
          <p:nvPr>
            <p:ph idx="1"/>
          </p:nvPr>
        </p:nvSpPr>
        <p:spPr/>
        <p:txBody>
          <a:bodyPr/>
          <a:lstStyle/>
          <a:p>
            <a:pPr marL="0" indent="0">
              <a:buNone/>
            </a:pPr>
            <a:r>
              <a:rPr lang="en-GB" dirty="0"/>
              <a:t>Post Controls Risk Estimation</a:t>
            </a:r>
          </a:p>
          <a:p>
            <a:pPr marL="0" indent="0">
              <a:buNone/>
            </a:pPr>
            <a:endParaRPr lang="en-GB" dirty="0"/>
          </a:p>
          <a:p>
            <a:pPr marL="0" indent="0">
              <a:buNone/>
            </a:pPr>
            <a:r>
              <a:rPr lang="en-GB" dirty="0"/>
              <a:t>By George Tucker</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2318" y="5192939"/>
            <a:ext cx="487363" cy="487363"/>
          </a:xfrm>
          <a:prstGeom prst="rect">
            <a:avLst/>
          </a:prstGeom>
        </p:spPr>
      </p:pic>
    </p:spTree>
    <p:extLst>
      <p:ext uri="{BB962C8B-B14F-4D97-AF65-F5344CB8AC3E}">
        <p14:creationId xmlns:p14="http://schemas.microsoft.com/office/powerpoint/2010/main" val="34484377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0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Post-Controls Risk Estimation</a:t>
            </a:r>
          </a:p>
        </p:txBody>
      </p:sp>
      <p:sp>
        <p:nvSpPr>
          <p:cNvPr id="3" name="Content Placeholder 2"/>
          <p:cNvSpPr>
            <a:spLocks noGrp="1"/>
          </p:cNvSpPr>
          <p:nvPr>
            <p:ph idx="1"/>
          </p:nvPr>
        </p:nvSpPr>
        <p:spPr>
          <a:xfrm>
            <a:off x="688571" y="1310236"/>
            <a:ext cx="10515600" cy="4351338"/>
          </a:xfrm>
        </p:spPr>
        <p:txBody>
          <a:bodyPr>
            <a:normAutofit/>
          </a:bodyPr>
          <a:lstStyle/>
          <a:p>
            <a:pPr marL="0" indent="0">
              <a:buNone/>
            </a:pPr>
            <a:r>
              <a:rPr lang="en-GB" sz="1800" dirty="0"/>
              <a:t>After implementing controls and mitigations to the four selected hazards, their risk estimations values change accordingly:</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All risk ratings have been lowered to a “low” risk rating estimation meaning that this missile can be used, but will require safe systems of work to do so. As per the risk matrix.</a:t>
            </a:r>
          </a:p>
          <a:p>
            <a:pPr marL="0" indent="0">
              <a:buNone/>
            </a:pPr>
            <a:endParaRPr lang="en-GB" sz="1800" dirty="0"/>
          </a:p>
        </p:txBody>
      </p:sp>
      <p:graphicFrame>
        <p:nvGraphicFramePr>
          <p:cNvPr id="4" name="Table 4">
            <a:extLst>
              <a:ext uri="{FF2B5EF4-FFF2-40B4-BE49-F238E27FC236}">
                <a16:creationId xmlns:a16="http://schemas.microsoft.com/office/drawing/2014/main" id="{D0A7FACC-35C6-4E62-A36F-B9DCD1DB1F52}"/>
              </a:ext>
            </a:extLst>
          </p:cNvPr>
          <p:cNvGraphicFramePr>
            <a:graphicFrameLocks noGrp="1"/>
          </p:cNvGraphicFramePr>
          <p:nvPr>
            <p:extLst>
              <p:ext uri="{D42A27DB-BD31-4B8C-83A1-F6EECF244321}">
                <p14:modId xmlns:p14="http://schemas.microsoft.com/office/powerpoint/2010/main" val="991868044"/>
              </p:ext>
            </p:extLst>
          </p:nvPr>
        </p:nvGraphicFramePr>
        <p:xfrm>
          <a:off x="688571" y="2265191"/>
          <a:ext cx="10582013" cy="2189480"/>
        </p:xfrm>
        <a:graphic>
          <a:graphicData uri="http://schemas.openxmlformats.org/drawingml/2006/table">
            <a:tbl>
              <a:tblPr firstRow="1" bandRow="1">
                <a:tableStyleId>{5C22544A-7EE6-4342-B048-85BDC9FD1C3A}</a:tableStyleId>
              </a:tblPr>
              <a:tblGrid>
                <a:gridCol w="3599177">
                  <a:extLst>
                    <a:ext uri="{9D8B030D-6E8A-4147-A177-3AD203B41FA5}">
                      <a16:colId xmlns:a16="http://schemas.microsoft.com/office/drawing/2014/main" val="2014379425"/>
                    </a:ext>
                  </a:extLst>
                </a:gridCol>
                <a:gridCol w="1163806">
                  <a:extLst>
                    <a:ext uri="{9D8B030D-6E8A-4147-A177-3AD203B41FA5}">
                      <a16:colId xmlns:a16="http://schemas.microsoft.com/office/drawing/2014/main" val="1756686089"/>
                    </a:ext>
                  </a:extLst>
                </a:gridCol>
                <a:gridCol w="1163806">
                  <a:extLst>
                    <a:ext uri="{9D8B030D-6E8A-4147-A177-3AD203B41FA5}">
                      <a16:colId xmlns:a16="http://schemas.microsoft.com/office/drawing/2014/main" val="839579892"/>
                    </a:ext>
                  </a:extLst>
                </a:gridCol>
                <a:gridCol w="1163806">
                  <a:extLst>
                    <a:ext uri="{9D8B030D-6E8A-4147-A177-3AD203B41FA5}">
                      <a16:colId xmlns:a16="http://schemas.microsoft.com/office/drawing/2014/main" val="3661353545"/>
                    </a:ext>
                  </a:extLst>
                </a:gridCol>
                <a:gridCol w="1163806">
                  <a:extLst>
                    <a:ext uri="{9D8B030D-6E8A-4147-A177-3AD203B41FA5}">
                      <a16:colId xmlns:a16="http://schemas.microsoft.com/office/drawing/2014/main" val="2150514574"/>
                    </a:ext>
                  </a:extLst>
                </a:gridCol>
                <a:gridCol w="1163806">
                  <a:extLst>
                    <a:ext uri="{9D8B030D-6E8A-4147-A177-3AD203B41FA5}">
                      <a16:colId xmlns:a16="http://schemas.microsoft.com/office/drawing/2014/main" val="3535032291"/>
                    </a:ext>
                  </a:extLst>
                </a:gridCol>
                <a:gridCol w="1163806">
                  <a:extLst>
                    <a:ext uri="{9D8B030D-6E8A-4147-A177-3AD203B41FA5}">
                      <a16:colId xmlns:a16="http://schemas.microsoft.com/office/drawing/2014/main" val="2717642209"/>
                    </a:ext>
                  </a:extLst>
                </a:gridCol>
              </a:tblGrid>
              <a:tr h="370840">
                <a:tc>
                  <a:txBody>
                    <a:bodyPr/>
                    <a:lstStyle/>
                    <a:p>
                      <a:pPr algn="ctr"/>
                      <a:r>
                        <a:rPr lang="en-GB" sz="1100" dirty="0"/>
                        <a:t>Hazard</a:t>
                      </a:r>
                    </a:p>
                  </a:txBody>
                  <a:tcPr/>
                </a:tc>
                <a:tc>
                  <a:txBody>
                    <a:bodyPr/>
                    <a:lstStyle/>
                    <a:p>
                      <a:r>
                        <a:rPr lang="en-GB" sz="1100" dirty="0"/>
                        <a:t>Initial Likelihood</a:t>
                      </a:r>
                    </a:p>
                  </a:txBody>
                  <a:tcPr/>
                </a:tc>
                <a:tc>
                  <a:txBody>
                    <a:bodyPr/>
                    <a:lstStyle/>
                    <a:p>
                      <a:r>
                        <a:rPr lang="en-GB" sz="1100" dirty="0"/>
                        <a:t>Initial Severity</a:t>
                      </a:r>
                    </a:p>
                  </a:txBody>
                  <a:tcPr/>
                </a:tc>
                <a:tc>
                  <a:txBody>
                    <a:bodyPr/>
                    <a:lstStyle/>
                    <a:p>
                      <a:r>
                        <a:rPr lang="en-GB" sz="1100" dirty="0"/>
                        <a:t>Initial Risk Rating Estimation</a:t>
                      </a:r>
                    </a:p>
                  </a:txBody>
                  <a:tcPr/>
                </a:tc>
                <a:tc>
                  <a:txBody>
                    <a:bodyPr/>
                    <a:lstStyle/>
                    <a:p>
                      <a:r>
                        <a:rPr lang="en-GB" sz="1100" dirty="0"/>
                        <a:t>Post-Controls Likelihood</a:t>
                      </a:r>
                    </a:p>
                  </a:txBody>
                  <a:tcPr/>
                </a:tc>
                <a:tc>
                  <a:txBody>
                    <a:bodyPr/>
                    <a:lstStyle/>
                    <a:p>
                      <a:r>
                        <a:rPr lang="en-GB" sz="1100" dirty="0"/>
                        <a:t>Post-Controls Severity</a:t>
                      </a:r>
                    </a:p>
                  </a:txBody>
                  <a:tcPr/>
                </a:tc>
                <a:tc>
                  <a:txBody>
                    <a:bodyPr/>
                    <a:lstStyle/>
                    <a:p>
                      <a:r>
                        <a:rPr lang="en-GB" sz="1100" dirty="0"/>
                        <a:t>Post-Controls Risk Rating Estimation</a:t>
                      </a:r>
                    </a:p>
                  </a:txBody>
                  <a:tcPr/>
                </a:tc>
                <a:extLst>
                  <a:ext uri="{0D108BD9-81ED-4DB2-BD59-A6C34878D82A}">
                    <a16:rowId xmlns:a16="http://schemas.microsoft.com/office/drawing/2014/main" val="4107807560"/>
                  </a:ext>
                </a:extLst>
              </a:tr>
              <a:tr h="370840">
                <a:tc>
                  <a:txBody>
                    <a:bodyPr/>
                    <a:lstStyle/>
                    <a:p>
                      <a:pPr marL="0" indent="0">
                        <a:buFont typeface="+mj-lt"/>
                        <a:buNone/>
                      </a:pPr>
                      <a:r>
                        <a:rPr lang="en-GB" sz="1100" dirty="0"/>
                        <a:t>1. Initiation of munition electro-explosive devices (EEDs) due to RF energy.</a:t>
                      </a:r>
                    </a:p>
                  </a:txBody>
                  <a:tcPr/>
                </a:tc>
                <a:tc>
                  <a:txBody>
                    <a:bodyPr/>
                    <a:lstStyle/>
                    <a:p>
                      <a:r>
                        <a:rPr lang="en-GB" sz="1100" dirty="0"/>
                        <a:t>Probable</a:t>
                      </a:r>
                    </a:p>
                  </a:txBody>
                  <a:tcPr/>
                </a:tc>
                <a:tc>
                  <a:txBody>
                    <a:bodyPr/>
                    <a:lstStyle/>
                    <a:p>
                      <a:r>
                        <a:rPr lang="en-GB" sz="1100" dirty="0"/>
                        <a:t>Catastrophic</a:t>
                      </a:r>
                    </a:p>
                  </a:txBody>
                  <a:tcPr/>
                </a:tc>
                <a:tc>
                  <a:txBody>
                    <a:bodyPr/>
                    <a:lstStyle/>
                    <a:p>
                      <a:r>
                        <a:rPr lang="en-GB" sz="1100" dirty="0"/>
                        <a:t>Very High</a:t>
                      </a:r>
                    </a:p>
                  </a:txBody>
                  <a:tcPr/>
                </a:tc>
                <a:tc>
                  <a:txBody>
                    <a:bodyPr/>
                    <a:lstStyle/>
                    <a:p>
                      <a:r>
                        <a:rPr lang="en-GB" sz="1100" dirty="0"/>
                        <a:t>Improbable</a:t>
                      </a:r>
                    </a:p>
                  </a:txBody>
                  <a:tcPr/>
                </a:tc>
                <a:tc>
                  <a:txBody>
                    <a:bodyPr/>
                    <a:lstStyle/>
                    <a:p>
                      <a:r>
                        <a:rPr lang="en-GB" sz="1100" dirty="0"/>
                        <a:t>Catastrophic</a:t>
                      </a:r>
                    </a:p>
                  </a:txBody>
                  <a:tcPr/>
                </a:tc>
                <a:tc>
                  <a:txBody>
                    <a:bodyPr/>
                    <a:lstStyle/>
                    <a:p>
                      <a:r>
                        <a:rPr lang="en-GB" sz="1100" dirty="0"/>
                        <a:t>Low</a:t>
                      </a:r>
                    </a:p>
                  </a:txBody>
                  <a:tcPr/>
                </a:tc>
                <a:extLst>
                  <a:ext uri="{0D108BD9-81ED-4DB2-BD59-A6C34878D82A}">
                    <a16:rowId xmlns:a16="http://schemas.microsoft.com/office/drawing/2014/main" val="3647154550"/>
                  </a:ext>
                </a:extLst>
              </a:tr>
              <a:tr h="370840">
                <a:tc>
                  <a:txBody>
                    <a:bodyPr/>
                    <a:lstStyle/>
                    <a:p>
                      <a:pPr marL="0" indent="0">
                        <a:buFont typeface="+mj-lt"/>
                        <a:buNone/>
                      </a:pPr>
                      <a:r>
                        <a:rPr lang="en-GB" sz="1100" dirty="0"/>
                        <a:t>2. Accidental initiation of munition in depot or on aircraft due to shock.</a:t>
                      </a:r>
                    </a:p>
                  </a:txBody>
                  <a:tcPr/>
                </a:tc>
                <a:tc>
                  <a:txBody>
                    <a:bodyPr/>
                    <a:lstStyle/>
                    <a:p>
                      <a:r>
                        <a:rPr lang="en-GB" sz="1100" dirty="0"/>
                        <a:t>Probable</a:t>
                      </a:r>
                    </a:p>
                  </a:txBody>
                  <a:tcPr/>
                </a:tc>
                <a:tc>
                  <a:txBody>
                    <a:bodyPr/>
                    <a:lstStyle/>
                    <a:p>
                      <a:r>
                        <a:rPr lang="en-GB" sz="1100" dirty="0"/>
                        <a:t>Catastrophic</a:t>
                      </a:r>
                    </a:p>
                  </a:txBody>
                  <a:tcPr/>
                </a:tc>
                <a:tc>
                  <a:txBody>
                    <a:bodyPr/>
                    <a:lstStyle/>
                    <a:p>
                      <a:r>
                        <a:rPr lang="en-GB" sz="1100" dirty="0"/>
                        <a:t>Very High</a:t>
                      </a:r>
                    </a:p>
                  </a:txBody>
                  <a:tcPr/>
                </a:tc>
                <a:tc>
                  <a:txBody>
                    <a:bodyPr/>
                    <a:lstStyle/>
                    <a:p>
                      <a:r>
                        <a:rPr lang="en-GB" sz="1100" dirty="0"/>
                        <a:t>Improbable</a:t>
                      </a:r>
                    </a:p>
                  </a:txBody>
                  <a:tcPr/>
                </a:tc>
                <a:tc>
                  <a:txBody>
                    <a:bodyPr/>
                    <a:lstStyle/>
                    <a:p>
                      <a:r>
                        <a:rPr lang="en-GB" sz="1100" dirty="0"/>
                        <a:t>Serious</a:t>
                      </a:r>
                    </a:p>
                  </a:txBody>
                  <a:tcPr/>
                </a:tc>
                <a:tc>
                  <a:txBody>
                    <a:bodyPr/>
                    <a:lstStyle/>
                    <a:p>
                      <a:r>
                        <a:rPr lang="en-GB" sz="1100" dirty="0"/>
                        <a:t>Low</a:t>
                      </a:r>
                    </a:p>
                  </a:txBody>
                  <a:tcPr/>
                </a:tc>
                <a:extLst>
                  <a:ext uri="{0D108BD9-81ED-4DB2-BD59-A6C34878D82A}">
                    <a16:rowId xmlns:a16="http://schemas.microsoft.com/office/drawing/2014/main" val="249787013"/>
                  </a:ext>
                </a:extLst>
              </a:tr>
              <a:tr h="370840">
                <a:tc>
                  <a:txBody>
                    <a:bodyPr/>
                    <a:lstStyle/>
                    <a:p>
                      <a:r>
                        <a:rPr lang="en-GB" sz="1100" dirty="0"/>
                        <a:t>3. Initiation of munition due to environmental conditions.</a:t>
                      </a:r>
                    </a:p>
                  </a:txBody>
                  <a:tcPr/>
                </a:tc>
                <a:tc>
                  <a:txBody>
                    <a:bodyPr/>
                    <a:lstStyle/>
                    <a:p>
                      <a:r>
                        <a:rPr lang="en-GB" sz="1100" dirty="0"/>
                        <a:t>Probable</a:t>
                      </a:r>
                    </a:p>
                  </a:txBody>
                  <a:tcPr/>
                </a:tc>
                <a:tc>
                  <a:txBody>
                    <a:bodyPr/>
                    <a:lstStyle/>
                    <a:p>
                      <a:r>
                        <a:rPr lang="en-GB" sz="1100" dirty="0"/>
                        <a:t>Catastrophic</a:t>
                      </a:r>
                    </a:p>
                  </a:txBody>
                  <a:tcPr/>
                </a:tc>
                <a:tc>
                  <a:txBody>
                    <a:bodyPr/>
                    <a:lstStyle/>
                    <a:p>
                      <a:r>
                        <a:rPr lang="en-GB" sz="1100" dirty="0"/>
                        <a:t>Very High</a:t>
                      </a:r>
                    </a:p>
                  </a:txBody>
                  <a:tcPr/>
                </a:tc>
                <a:tc>
                  <a:txBody>
                    <a:bodyPr/>
                    <a:lstStyle/>
                    <a:p>
                      <a:r>
                        <a:rPr lang="en-GB" sz="1100" dirty="0"/>
                        <a:t>Improbable</a:t>
                      </a:r>
                    </a:p>
                  </a:txBody>
                  <a:tcPr/>
                </a:tc>
                <a:tc>
                  <a:txBody>
                    <a:bodyPr/>
                    <a:lstStyle/>
                    <a:p>
                      <a:r>
                        <a:rPr lang="en-GB" sz="1100" dirty="0"/>
                        <a:t>Catastrophic</a:t>
                      </a:r>
                    </a:p>
                  </a:txBody>
                  <a:tcPr/>
                </a:tc>
                <a:tc>
                  <a:txBody>
                    <a:bodyPr/>
                    <a:lstStyle/>
                    <a:p>
                      <a:r>
                        <a:rPr lang="en-GB" sz="1100" dirty="0"/>
                        <a:t>Low</a:t>
                      </a:r>
                    </a:p>
                  </a:txBody>
                  <a:tcPr/>
                </a:tc>
                <a:extLst>
                  <a:ext uri="{0D108BD9-81ED-4DB2-BD59-A6C34878D82A}">
                    <a16:rowId xmlns:a16="http://schemas.microsoft.com/office/drawing/2014/main" val="184042621"/>
                  </a:ext>
                </a:extLst>
              </a:tr>
              <a:tr h="370840">
                <a:tc>
                  <a:txBody>
                    <a:bodyPr/>
                    <a:lstStyle/>
                    <a:p>
                      <a:r>
                        <a:rPr lang="en-GB" sz="1100" dirty="0"/>
                        <a:t>4. Initiation of munition due to fragment impact.</a:t>
                      </a:r>
                    </a:p>
                  </a:txBody>
                  <a:tcPr/>
                </a:tc>
                <a:tc>
                  <a:txBody>
                    <a:bodyPr/>
                    <a:lstStyle/>
                    <a:p>
                      <a:r>
                        <a:rPr lang="en-GB" sz="1100" dirty="0"/>
                        <a:t>Remote</a:t>
                      </a:r>
                    </a:p>
                  </a:txBody>
                  <a:tcPr/>
                </a:tc>
                <a:tc>
                  <a:txBody>
                    <a:bodyPr/>
                    <a:lstStyle/>
                    <a:p>
                      <a:r>
                        <a:rPr lang="en-GB" sz="1100" dirty="0"/>
                        <a:t>Critical</a:t>
                      </a:r>
                    </a:p>
                  </a:txBody>
                  <a:tcPr/>
                </a:tc>
                <a:tc>
                  <a:txBody>
                    <a:bodyPr/>
                    <a:lstStyle/>
                    <a:p>
                      <a:r>
                        <a:rPr lang="en-GB" sz="1100" dirty="0"/>
                        <a:t>Medium</a:t>
                      </a:r>
                    </a:p>
                  </a:txBody>
                  <a:tcPr/>
                </a:tc>
                <a:tc>
                  <a:txBody>
                    <a:bodyPr/>
                    <a:lstStyle/>
                    <a:p>
                      <a:r>
                        <a:rPr lang="en-GB" sz="1100" dirty="0"/>
                        <a:t>Improbable</a:t>
                      </a:r>
                    </a:p>
                  </a:txBody>
                  <a:tcPr/>
                </a:tc>
                <a:tc>
                  <a:txBody>
                    <a:bodyPr/>
                    <a:lstStyle/>
                    <a:p>
                      <a:r>
                        <a:rPr lang="en-GB" sz="1100" dirty="0"/>
                        <a:t>Critical</a:t>
                      </a:r>
                    </a:p>
                  </a:txBody>
                  <a:tcPr/>
                </a:tc>
                <a:tc>
                  <a:txBody>
                    <a:bodyPr/>
                    <a:lstStyle/>
                    <a:p>
                      <a:r>
                        <a:rPr lang="en-GB" sz="1100" dirty="0"/>
                        <a:t>Low</a:t>
                      </a:r>
                    </a:p>
                  </a:txBody>
                  <a:tcPr/>
                </a:tc>
                <a:extLst>
                  <a:ext uri="{0D108BD9-81ED-4DB2-BD59-A6C34878D82A}">
                    <a16:rowId xmlns:a16="http://schemas.microsoft.com/office/drawing/2014/main" val="3126495926"/>
                  </a:ext>
                </a:extLst>
              </a:tr>
            </a:tbl>
          </a:graphicData>
        </a:graphic>
      </p:graphicFrame>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839204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313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2173C-B990-454F-8B5A-57F250EA73C0}"/>
              </a:ext>
            </a:extLst>
          </p:cNvPr>
          <p:cNvSpPr>
            <a:spLocks noGrp="1"/>
          </p:cNvSpPr>
          <p:nvPr>
            <p:ph type="title"/>
          </p:nvPr>
        </p:nvSpPr>
        <p:spPr/>
        <p:txBody>
          <a:bodyPr/>
          <a:lstStyle/>
          <a:p>
            <a:r>
              <a:rPr lang="en-GB" dirty="0"/>
              <a:t>Justification for Controls and Mitigations	</a:t>
            </a:r>
          </a:p>
        </p:txBody>
      </p:sp>
      <p:sp>
        <p:nvSpPr>
          <p:cNvPr id="3" name="Content Placeholder 2">
            <a:extLst>
              <a:ext uri="{FF2B5EF4-FFF2-40B4-BE49-F238E27FC236}">
                <a16:creationId xmlns:a16="http://schemas.microsoft.com/office/drawing/2014/main" id="{B2308296-ABDE-46CE-A7B3-407A1EBE7B28}"/>
              </a:ext>
            </a:extLst>
          </p:cNvPr>
          <p:cNvSpPr>
            <a:spLocks noGrp="1"/>
          </p:cNvSpPr>
          <p:nvPr>
            <p:ph idx="1"/>
          </p:nvPr>
        </p:nvSpPr>
        <p:spPr/>
        <p:txBody>
          <a:bodyPr>
            <a:normAutofit/>
          </a:bodyPr>
          <a:lstStyle/>
          <a:p>
            <a:r>
              <a:rPr lang="en-GB" sz="1800" dirty="0"/>
              <a:t>Residual risk would be tolerable as it has been brought down to ALARP status through use of control measures</a:t>
            </a:r>
          </a:p>
          <a:p>
            <a:endParaRPr lang="en-GB" sz="1800" dirty="0"/>
          </a:p>
          <a:p>
            <a:r>
              <a:rPr lang="en-GB" sz="1800" dirty="0"/>
              <a:t>Achieved through adhering to legislation, training, and good practice</a:t>
            </a:r>
          </a:p>
          <a:p>
            <a:endParaRPr lang="en-GB" sz="1800" dirty="0"/>
          </a:p>
          <a:p>
            <a:r>
              <a:rPr lang="en-GB" sz="1800" dirty="0"/>
              <a:t>Due to nature of use case, appetite for risk would be greater than in other industries. Hence why risk level would be acceptable despite severity levels staying high even after the implementation of controls and mitigations.</a:t>
            </a:r>
          </a:p>
          <a:p>
            <a:endParaRPr lang="en-GB" sz="1800" dirty="0"/>
          </a:p>
          <a:p>
            <a:r>
              <a:rPr lang="en-GB" sz="1800" dirty="0"/>
              <a:t>Some possible controls or mitigations would have been unfeasible to implement due to operational requirements and costs. </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2318" y="5405211"/>
            <a:ext cx="487363" cy="487363"/>
          </a:xfrm>
          <a:prstGeom prst="rect">
            <a:avLst/>
          </a:prstGeom>
        </p:spPr>
      </p:pic>
    </p:spTree>
    <p:extLst>
      <p:ext uri="{BB962C8B-B14F-4D97-AF65-F5344CB8AC3E}">
        <p14:creationId xmlns:p14="http://schemas.microsoft.com/office/powerpoint/2010/main" val="41183028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83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2070-B8EA-41DD-9E4B-7F30BE4708BD}"/>
              </a:ext>
            </a:extLst>
          </p:cNvPr>
          <p:cNvSpPr>
            <a:spLocks noGrp="1"/>
          </p:cNvSpPr>
          <p:nvPr>
            <p:ph type="title"/>
          </p:nvPr>
        </p:nvSpPr>
        <p:spPr/>
        <p:txBody>
          <a:bodyPr/>
          <a:lstStyle/>
          <a:p>
            <a:r>
              <a:rPr lang="en-GB" dirty="0"/>
              <a:t>Potential for Cost Benefits Analysis</a:t>
            </a:r>
          </a:p>
        </p:txBody>
      </p:sp>
      <p:sp>
        <p:nvSpPr>
          <p:cNvPr id="3" name="Content Placeholder 2">
            <a:extLst>
              <a:ext uri="{FF2B5EF4-FFF2-40B4-BE49-F238E27FC236}">
                <a16:creationId xmlns:a16="http://schemas.microsoft.com/office/drawing/2014/main" id="{98139249-854E-42FB-9E93-D464645EB741}"/>
              </a:ext>
            </a:extLst>
          </p:cNvPr>
          <p:cNvSpPr>
            <a:spLocks noGrp="1"/>
          </p:cNvSpPr>
          <p:nvPr>
            <p:ph idx="1"/>
          </p:nvPr>
        </p:nvSpPr>
        <p:spPr/>
        <p:txBody>
          <a:bodyPr/>
          <a:lstStyle/>
          <a:p>
            <a:r>
              <a:rPr lang="en-GB" dirty="0"/>
              <a:t>Cost benefits analysis wasn’t used for this scenario</a:t>
            </a:r>
          </a:p>
          <a:p>
            <a:endParaRPr lang="en-GB" dirty="0"/>
          </a:p>
          <a:p>
            <a:r>
              <a:rPr lang="en-GB" dirty="0"/>
              <a:t>No data found for GDF value</a:t>
            </a:r>
          </a:p>
          <a:p>
            <a:endParaRPr lang="en-GB" dirty="0"/>
          </a:p>
          <a:p>
            <a:r>
              <a:rPr lang="en-GB" dirty="0"/>
              <a:t>Something that could be completed for future analysis of new technology implementation that may reduce risk.</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2318" y="5290911"/>
            <a:ext cx="487363" cy="487363"/>
          </a:xfrm>
          <a:prstGeom prst="rect">
            <a:avLst/>
          </a:prstGeom>
        </p:spPr>
      </p:pic>
    </p:spTree>
    <p:extLst>
      <p:ext uri="{BB962C8B-B14F-4D97-AF65-F5344CB8AC3E}">
        <p14:creationId xmlns:p14="http://schemas.microsoft.com/office/powerpoint/2010/main" val="35627522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330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8818B-0C53-4D15-A257-7BAD68D30993}"/>
              </a:ext>
            </a:extLst>
          </p:cNvPr>
          <p:cNvSpPr>
            <a:spLocks noGrp="1"/>
          </p:cNvSpPr>
          <p:nvPr>
            <p:ph type="title"/>
          </p:nvPr>
        </p:nvSpPr>
        <p:spPr/>
        <p:txBody>
          <a:bodyPr/>
          <a:lstStyle/>
          <a:p>
            <a:r>
              <a:rPr lang="en-GB" dirty="0"/>
              <a:t>CBA Analysis for Hellfire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F800034-D812-4AAA-9683-05408377E2F2}"/>
                  </a:ext>
                </a:extLst>
              </p:cNvPr>
              <p:cNvSpPr>
                <a:spLocks noGrp="1"/>
              </p:cNvSpPr>
              <p:nvPr>
                <p:ph idx="1"/>
              </p:nvPr>
            </p:nvSpPr>
            <p:spPr/>
            <p:txBody>
              <a:bodyPr/>
              <a:lstStyle/>
              <a:p>
                <a:r>
                  <a:rPr lang="en-GB" dirty="0"/>
                  <a:t>Most likely use more in-depth GDC equation:</a:t>
                </a:r>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𝐺𝐷𝐶</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m:t>
                          </m:r>
                          <m:r>
                            <a:rPr lang="en-GB" b="0" i="1" smtClean="0">
                              <a:latin typeface="Cambria Math" panose="02040503050406030204" pitchFamily="18" charset="0"/>
                            </a:rPr>
                            <m:t>𝑁</m:t>
                          </m:r>
                        </m:e>
                        <m:sub>
                          <m:r>
                            <a:rPr lang="en-GB" b="0" i="1" smtClean="0">
                              <a:latin typeface="Cambria Math" panose="02040503050406030204" pitchFamily="18" charset="0"/>
                            </a:rPr>
                            <m:t>𝑖𝑡𝑒𝑚𝑠</m:t>
                          </m:r>
                          <m:r>
                            <a:rPr lang="en-GB" b="0" i="1" smtClean="0">
                              <a:latin typeface="Cambria Math" panose="02040503050406030204" pitchFamily="18" charset="0"/>
                            </a:rPr>
                            <m:t> </m:t>
                          </m:r>
                        </m:sub>
                      </m:sSub>
                      <m:r>
                        <a:rPr lang="en-GB" b="0" i="1" smtClean="0">
                          <a:latin typeface="Cambria Math" panose="02040503050406030204" pitchFamily="18" charset="0"/>
                        </a:rPr>
                        <m:t>∗</m:t>
                      </m:r>
                      <m:r>
                        <a:rPr lang="en-GB" b="0" i="1" smtClean="0">
                          <a:latin typeface="Cambria Math" panose="02040503050406030204" pitchFamily="18" charset="0"/>
                        </a:rPr>
                        <m:t>𝑌</m:t>
                      </m:r>
                      <m:r>
                        <a:rPr lang="en-GB" b="0" i="1" smtClean="0">
                          <a:latin typeface="Cambria Math" panose="02040503050406030204" pitchFamily="18" charset="0"/>
                        </a:rPr>
                        <m:t>) ∗</m:t>
                      </m:r>
                      <m:r>
                        <a:rPr lang="en-GB" b="0" i="1" smtClean="0">
                          <a:latin typeface="Cambria Math" panose="02040503050406030204" pitchFamily="18" charset="0"/>
                        </a:rPr>
                        <m:t>𝑃</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𝑝𝑒𝑜𝑝𝑙𝑒</m:t>
                          </m:r>
                        </m:sub>
                      </m:sSub>
                      <m:r>
                        <a:rPr lang="en-GB" b="0" i="1" smtClean="0">
                          <a:latin typeface="Cambria Math" panose="02040503050406030204" pitchFamily="18" charset="0"/>
                        </a:rPr>
                        <m:t>∗</m:t>
                      </m:r>
                      <m:r>
                        <a:rPr lang="en-GB" b="0" i="1" smtClean="0">
                          <a:latin typeface="Cambria Math" panose="02040503050406030204" pitchFamily="18" charset="0"/>
                        </a:rPr>
                        <m:t>𝑉𝑃𝐹</m:t>
                      </m:r>
                      <m:r>
                        <a:rPr lang="en-GB" b="0" i="1" smtClean="0">
                          <a:latin typeface="Cambria Math" panose="02040503050406030204" pitchFamily="18" charset="0"/>
                        </a:rPr>
                        <m:t>∗</m:t>
                      </m:r>
                      <m:r>
                        <a:rPr lang="en-GB" b="0" i="1" smtClean="0">
                          <a:latin typeface="Cambria Math" panose="02040503050406030204" pitchFamily="18" charset="0"/>
                        </a:rPr>
                        <m:t>𝐺𝐷𝐹</m:t>
                      </m:r>
                    </m:oMath>
                  </m:oMathPara>
                </a14:m>
                <a:endParaRPr lang="en-GB" dirty="0"/>
              </a:p>
              <a:p>
                <a:endParaRPr lang="en-GB" dirty="0"/>
              </a:p>
              <a:p>
                <a:r>
                  <a:rPr lang="en-GB" dirty="0"/>
                  <a:t>Potentially could use:</a:t>
                </a:r>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𝐺𝐷𝐶</m:t>
                      </m:r>
                      <m:r>
                        <a:rPr lang="en-GB" b="0" i="1" smtClean="0">
                          <a:latin typeface="Cambria Math" panose="02040503050406030204" pitchFamily="18" charset="0"/>
                        </a:rPr>
                        <m:t>=</m:t>
                      </m:r>
                      <m:r>
                        <a:rPr lang="en-GB" b="0" i="1" smtClean="0">
                          <a:latin typeface="Cambria Math" panose="02040503050406030204" pitchFamily="18" charset="0"/>
                        </a:rPr>
                        <m:t>𝑉𝑃𝐹</m:t>
                      </m:r>
                      <m:r>
                        <a:rPr lang="en-GB" b="0" i="1" smtClean="0">
                          <a:latin typeface="Cambria Math" panose="02040503050406030204" pitchFamily="18" charset="0"/>
                        </a:rPr>
                        <m:t>∗[</m:t>
                      </m:r>
                      <m:d>
                        <m:dPr>
                          <m:ctrlPr>
                            <a:rPr lang="en-GB" b="0" i="1" smtClean="0">
                              <a:latin typeface="Cambria Math" panose="02040503050406030204" pitchFamily="18" charset="0"/>
                            </a:rPr>
                          </m:ctrlPr>
                        </m:dPr>
                        <m:e>
                          <m:sSub>
                            <m:sSubPr>
                              <m:ctrlPr>
                                <a:rPr lang="en-GB" b="0" i="1" smtClean="0">
                                  <a:latin typeface="Cambria Math" panose="02040503050406030204" pitchFamily="18" charset="0"/>
                                </a:rPr>
                              </m:ctrlPr>
                            </m:sSubPr>
                            <m:e>
                              <m:r>
                                <a:rPr lang="en-GB" b="0" i="1" smtClean="0">
                                  <a:latin typeface="Cambria Math" panose="02040503050406030204" pitchFamily="18" charset="0"/>
                                </a:rPr>
                                <m:t>𝑃</m:t>
                              </m:r>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𝐺𝐷𝐹</m:t>
                              </m:r>
                            </m:e>
                            <m:sub>
                              <m:r>
                                <a:rPr lang="en-GB" b="0" i="1" smtClean="0">
                                  <a:latin typeface="Cambria Math" panose="02040503050406030204" pitchFamily="18" charset="0"/>
                                </a:rPr>
                                <m:t>1</m:t>
                              </m:r>
                            </m:sub>
                          </m:sSub>
                        </m:e>
                      </m:d>
                      <m:r>
                        <a:rPr lang="en-GB" b="0" i="1" smtClean="0">
                          <a:latin typeface="Cambria Math" panose="02040503050406030204" pitchFamily="18" charset="0"/>
                        </a:rPr>
                        <m:t>−</m:t>
                      </m:r>
                      <m:d>
                        <m:dPr>
                          <m:ctrlPr>
                            <a:rPr lang="en-GB" b="0" i="1" smtClean="0">
                              <a:latin typeface="Cambria Math" panose="02040503050406030204" pitchFamily="18" charset="0"/>
                            </a:rPr>
                          </m:ctrlPr>
                        </m:dPr>
                        <m:e>
                          <m:sSub>
                            <m:sSubPr>
                              <m:ctrlPr>
                                <a:rPr lang="en-GB" b="0" i="1" smtClean="0">
                                  <a:latin typeface="Cambria Math" panose="02040503050406030204" pitchFamily="18" charset="0"/>
                                </a:rPr>
                              </m:ctrlPr>
                            </m:sSubPr>
                            <m:e>
                              <m:r>
                                <a:rPr lang="en-GB" b="0" i="1" smtClean="0">
                                  <a:latin typeface="Cambria Math" panose="02040503050406030204" pitchFamily="18" charset="0"/>
                                </a:rPr>
                                <m:t>𝑃</m:t>
                              </m:r>
                            </m:e>
                            <m:sub>
                              <m:r>
                                <a:rPr lang="en-GB" b="0" i="1" smtClean="0">
                                  <a:latin typeface="Cambria Math" panose="02040503050406030204" pitchFamily="18" charset="0"/>
                                </a:rPr>
                                <m:t>2</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𝐺𝐷𝐹</m:t>
                              </m:r>
                            </m:e>
                            <m:sub>
                              <m:r>
                                <a:rPr lang="en-GB" b="0" i="1" smtClean="0">
                                  <a:latin typeface="Cambria Math" panose="02040503050406030204" pitchFamily="18" charset="0"/>
                                </a:rPr>
                                <m:t>2</m:t>
                              </m:r>
                            </m:sub>
                          </m:sSub>
                        </m:e>
                      </m:d>
                      <m:r>
                        <a:rPr lang="en-GB" b="0" i="1" smtClean="0">
                          <a:latin typeface="Cambria Math" panose="02040503050406030204" pitchFamily="18" charset="0"/>
                        </a:rPr>
                        <m:t>]</m:t>
                      </m:r>
                    </m:oMath>
                  </m:oMathPara>
                </a14:m>
                <a:endParaRPr lang="en-GB" dirty="0"/>
              </a:p>
            </p:txBody>
          </p:sp>
        </mc:Choice>
        <mc:Fallback xmlns="">
          <p:sp>
            <p:nvSpPr>
              <p:cNvPr id="3" name="Content Placeholder 2">
                <a:extLst>
                  <a:ext uri="{FF2B5EF4-FFF2-40B4-BE49-F238E27FC236}">
                    <a16:creationId xmlns:a16="http://schemas.microsoft.com/office/drawing/2014/main" id="{9F800034-D812-4AAA-9683-05408377E2F2}"/>
                  </a:ext>
                </a:extLst>
              </p:cNvPr>
              <p:cNvSpPr>
                <a:spLocks noGrp="1" noRot="1" noChangeAspect="1" noMove="1" noResize="1" noEditPoints="1" noAdjustHandles="1" noChangeArrowheads="1" noChangeShapeType="1" noTextEdit="1"/>
              </p:cNvSpPr>
              <p:nvPr>
                <p:ph idx="1"/>
              </p:nvPr>
            </p:nvSpPr>
            <p:spPr>
              <a:blipFill>
                <a:blip r:embed="rId4"/>
                <a:stretch>
                  <a:fillRect l="-1043" t="-2241"/>
                </a:stretch>
              </a:blipFill>
            </p:spPr>
            <p:txBody>
              <a:bodyPr/>
              <a:lstStyle/>
              <a:p>
                <a:r>
                  <a:rPr lang="en-GB">
                    <a:noFill/>
                  </a:rPr>
                  <a:t> </a:t>
                </a:r>
              </a:p>
            </p:txBody>
          </p:sp>
        </mc:Fallback>
      </mc:AlternateContent>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2318" y="5143954"/>
            <a:ext cx="487363" cy="487363"/>
          </a:xfrm>
          <a:prstGeom prst="rect">
            <a:avLst/>
          </a:prstGeom>
        </p:spPr>
      </p:pic>
    </p:spTree>
    <p:extLst>
      <p:ext uri="{BB962C8B-B14F-4D97-AF65-F5344CB8AC3E}">
        <p14:creationId xmlns:p14="http://schemas.microsoft.com/office/powerpoint/2010/main" val="6256521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475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580A5-5A2E-4D72-8E1B-497D224D584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A33F8DE-DEC2-4760-95B9-2B3B93D60623}"/>
              </a:ext>
            </a:extLst>
          </p:cNvPr>
          <p:cNvSpPr>
            <a:spLocks noGrp="1"/>
          </p:cNvSpPr>
          <p:nvPr>
            <p:ph idx="1"/>
          </p:nvPr>
        </p:nvSpPr>
        <p:spPr/>
        <p:txBody>
          <a:bodyPr>
            <a:normAutofit fontScale="92500" lnSpcReduction="10000"/>
          </a:bodyPr>
          <a:lstStyle/>
          <a:p>
            <a:pPr marL="514350" indent="-514350">
              <a:buFont typeface="+mj-lt"/>
              <a:buAutoNum type="arabicPeriod"/>
            </a:pPr>
            <a:r>
              <a:rPr lang="en-GB" sz="1800" dirty="0"/>
              <a:t>Austin Clarke, Safety Services Organisation, Lecture 003 – Principals of ALARP, 2022</a:t>
            </a:r>
          </a:p>
          <a:p>
            <a:pPr marL="514350" indent="-514350">
              <a:buFont typeface="+mj-lt"/>
              <a:buAutoNum type="arabicPeriod"/>
            </a:pPr>
            <a:r>
              <a:rPr lang="en-GB" sz="1800" dirty="0"/>
              <a:t>DSA03 OME Part 2, Chapter 24 – HERO (Hazards of Electromagnetic Radiation to Ordnance) - </a:t>
            </a:r>
            <a:r>
              <a:rPr lang="en-GB" sz="1800" dirty="0">
                <a:hlinkClick r:id="rId2"/>
              </a:rPr>
              <a:t>https://assets.publishing.service.gov.uk/government/uploads/system/uploads/attachment_data/file/892790/DSA_03_OME_PART_2__JSP_482__CH_24__Nov_19__-_mod_gov_uk.pdf</a:t>
            </a:r>
            <a:endParaRPr lang="en-GB" sz="1800" dirty="0"/>
          </a:p>
          <a:p>
            <a:pPr marL="514350" indent="-514350">
              <a:buFont typeface="+mj-lt"/>
              <a:buAutoNum type="arabicPeriod"/>
            </a:pPr>
            <a:r>
              <a:rPr lang="en-GB" sz="1800" dirty="0"/>
              <a:t>DSA03 OME Part 2, Chapter 2 Explosives Legislation - </a:t>
            </a:r>
            <a:r>
              <a:rPr lang="en-GB" sz="1800" dirty="0">
                <a:hlinkClick r:id="rId3"/>
              </a:rPr>
              <a:t>https://assets.publishing.service.gov.uk/government/uploads/system/uploads/attachment_data/file/892607/DSA_03_OME_PART_2__JSP_482__CH_02__Nov_19__-_mod_gov_uk.pdf</a:t>
            </a:r>
            <a:endParaRPr lang="en-GB" sz="1800" dirty="0"/>
          </a:p>
          <a:p>
            <a:pPr marL="514350" indent="-514350">
              <a:buFont typeface="+mj-lt"/>
              <a:buAutoNum type="arabicPeriod"/>
            </a:pPr>
            <a:r>
              <a:rPr lang="en-GB" sz="1800" dirty="0"/>
              <a:t>Northrop Grumman, Missile Products, 2022 - </a:t>
            </a:r>
            <a:r>
              <a:rPr lang="en-GB" sz="1800" dirty="0">
                <a:hlinkClick r:id="rId4"/>
              </a:rPr>
              <a:t>https://www.northropgrumman.com/what-we-do/missile-products/</a:t>
            </a:r>
            <a:endParaRPr lang="en-GB" sz="1800" dirty="0"/>
          </a:p>
          <a:p>
            <a:pPr marL="514350" indent="-514350">
              <a:buFont typeface="+mj-lt"/>
              <a:buAutoNum type="arabicPeriod"/>
            </a:pPr>
            <a:r>
              <a:rPr lang="en-GB" sz="1800" dirty="0"/>
              <a:t>DE&amp;S, ALARP IN A MILITARY EQUIPMENT CAPABILITY CONTEXT, 2013 - </a:t>
            </a:r>
            <a:r>
              <a:rPr lang="en-GB" sz="1800" dirty="0">
                <a:hlinkClick r:id="rId5"/>
              </a:rPr>
              <a:t>https://www.asems.mod.uk/sites/default/files/documents/SEP%20Leaflets/GMP00/20130319-ALARP_Leaflet_022011_Issue%202-U%20_3.pdf?_t=1528272842</a:t>
            </a:r>
            <a:endParaRPr lang="en-GB" sz="1800" dirty="0"/>
          </a:p>
          <a:p>
            <a:pPr marL="514350" indent="-514350">
              <a:buFont typeface="+mj-lt"/>
              <a:buAutoNum type="arabicPeriod"/>
            </a:pPr>
            <a:r>
              <a:rPr lang="en-GB" sz="1800" dirty="0"/>
              <a:t>DSA03 OME Pat 2, Chapter 11 storage of ordnance, munitions and explosives (OME) in support of operations - </a:t>
            </a:r>
            <a:r>
              <a:rPr lang="en-GB" sz="1800" dirty="0">
                <a:hlinkClick r:id="rId6"/>
              </a:rPr>
              <a:t>https://assets.publishing.service.gov.uk/government/uploads/system/uploads/attachment_data/file/892697/DSA_03_OME_PART_2__JSP_482__CH_11__Nov_19__-_mod_gov_uk.pdf</a:t>
            </a:r>
            <a:endParaRPr lang="en-GB" sz="1800" dirty="0"/>
          </a:p>
          <a:p>
            <a:pPr marL="514350" indent="-514350">
              <a:buFont typeface="+mj-lt"/>
              <a:buAutoNum type="arabicPeriod"/>
            </a:pPr>
            <a:r>
              <a:rPr lang="en-GB" sz="1800" dirty="0"/>
              <a:t>HSE, Classification of explosives for transport - </a:t>
            </a:r>
            <a:r>
              <a:rPr lang="en-GB" sz="1800" dirty="0">
                <a:hlinkClick r:id="rId7"/>
              </a:rPr>
              <a:t>https://www.hse.gov.uk/explosives/classification/index.htm</a:t>
            </a:r>
            <a:endParaRPr lang="en-GB" sz="1800" dirty="0"/>
          </a:p>
          <a:p>
            <a:pPr marL="514350" indent="-514350">
              <a:buFont typeface="+mj-lt"/>
              <a:buAutoNum type="arabicPeriod"/>
            </a:pPr>
            <a:endParaRPr lang="en-GB" sz="1800" dirty="0"/>
          </a:p>
          <a:p>
            <a:pPr marL="514350" indent="-514350">
              <a:buFont typeface="+mj-lt"/>
              <a:buAutoNum type="arabicPeriod"/>
            </a:pPr>
            <a:endParaRPr lang="en-GB" sz="1800" dirty="0"/>
          </a:p>
          <a:p>
            <a:pPr marL="514350" indent="-514350">
              <a:buFont typeface="+mj-lt"/>
              <a:buAutoNum type="arabicPeriod"/>
            </a:pPr>
            <a:endParaRPr lang="en-GB" sz="1800" dirty="0"/>
          </a:p>
        </p:txBody>
      </p:sp>
    </p:spTree>
    <p:extLst>
      <p:ext uri="{BB962C8B-B14F-4D97-AF65-F5344CB8AC3E}">
        <p14:creationId xmlns:p14="http://schemas.microsoft.com/office/powerpoint/2010/main" val="2326972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731</TotalTime>
  <Words>557</Words>
  <Application>Microsoft Office PowerPoint</Application>
  <PresentationFormat>Widescreen</PresentationFormat>
  <Paragraphs>86</Paragraphs>
  <Slides>7</Slides>
  <Notes>0</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Cambria Math</vt:lpstr>
      <vt:lpstr>Office Theme</vt:lpstr>
      <vt:lpstr>PowerPoint Presentation</vt:lpstr>
      <vt:lpstr>Section 4 of Presentation</vt:lpstr>
      <vt:lpstr>Post-Controls Risk Estimation</vt:lpstr>
      <vt:lpstr>Justification for Controls and Mitigations </vt:lpstr>
      <vt:lpstr>Potential for Cost Benefits Analysis</vt:lpstr>
      <vt:lpstr>CBA Analysis for Hellfire</vt:lpstr>
      <vt:lpstr>References</vt:lpstr>
    </vt:vector>
  </TitlesOfParts>
  <Company>QinetiQ</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Safety &amp; Hazard Assessment Presentation</dc:title>
  <dc:creator>Mr George Lincoln Atkins</dc:creator>
  <cp:lastModifiedBy>Boswell John S</cp:lastModifiedBy>
  <cp:revision>34</cp:revision>
  <dcterms:created xsi:type="dcterms:W3CDTF">2022-04-20T14:39:48Z</dcterms:created>
  <dcterms:modified xsi:type="dcterms:W3CDTF">2022-04-22T10:35:58Z</dcterms:modified>
</cp:coreProperties>
</file>