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19"/>
  </p:notesMasterIdLst>
  <p:handoutMasterIdLst>
    <p:handoutMasterId r:id="rId20"/>
  </p:handoutMasterIdLst>
  <p:sldIdLst>
    <p:sldId id="256" r:id="rId2"/>
    <p:sldId id="323" r:id="rId3"/>
    <p:sldId id="324" r:id="rId4"/>
    <p:sldId id="325" r:id="rId5"/>
    <p:sldId id="326" r:id="rId6"/>
    <p:sldId id="327" r:id="rId7"/>
    <p:sldId id="328" r:id="rId8"/>
    <p:sldId id="329" r:id="rId9"/>
    <p:sldId id="330" r:id="rId10"/>
    <p:sldId id="333" r:id="rId11"/>
    <p:sldId id="331" r:id="rId12"/>
    <p:sldId id="332" r:id="rId13"/>
    <p:sldId id="334" r:id="rId14"/>
    <p:sldId id="336" r:id="rId15"/>
    <p:sldId id="337" r:id="rId16"/>
    <p:sldId id="335" r:id="rId17"/>
    <p:sldId id="322" r:id="rId18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2" autoAdjust="0"/>
    <p:restoredTop sz="94650" autoAdjust="0"/>
  </p:normalViewPr>
  <p:slideViewPr>
    <p:cSldViewPr>
      <p:cViewPr varScale="1">
        <p:scale>
          <a:sx n="108" d="100"/>
          <a:sy n="108" d="100"/>
        </p:scale>
        <p:origin x="416" y="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47AC15-FD3F-4486-8A08-62AFF56449D1}" type="doc">
      <dgm:prSet loTypeId="urn:microsoft.com/office/officeart/2005/8/layout/pyramid1" loCatId="pyramid" qsTypeId="urn:microsoft.com/office/officeart/2005/8/quickstyle/simple3" qsCatId="simple" csTypeId="urn:microsoft.com/office/officeart/2005/8/colors/accent1_2" csCatId="accent1" phldr="1"/>
      <dgm:spPr/>
    </dgm:pt>
    <dgm:pt modelId="{C4C7976B-1CB6-459A-A16B-9BA7AE28ADBF}">
      <dgm:prSet phldrT="[Text]"/>
      <dgm:spPr/>
      <dgm:t>
        <a:bodyPr/>
        <a:lstStyle/>
        <a:p>
          <a:r>
            <a:rPr lang="en-GB" dirty="0"/>
            <a:t>Details</a:t>
          </a:r>
        </a:p>
      </dgm:t>
    </dgm:pt>
    <dgm:pt modelId="{1CB39776-5398-497D-8AFB-58E2DCE2DB98}" type="parTrans" cxnId="{0481F83A-6CEC-4924-8BE2-205D5B18177F}">
      <dgm:prSet/>
      <dgm:spPr/>
      <dgm:t>
        <a:bodyPr/>
        <a:lstStyle/>
        <a:p>
          <a:endParaRPr lang="en-GB"/>
        </a:p>
      </dgm:t>
    </dgm:pt>
    <dgm:pt modelId="{E0C131EA-471B-4EF7-81E4-50124010DDCD}" type="sibTrans" cxnId="{0481F83A-6CEC-4924-8BE2-205D5B18177F}">
      <dgm:prSet/>
      <dgm:spPr/>
      <dgm:t>
        <a:bodyPr/>
        <a:lstStyle/>
        <a:p>
          <a:endParaRPr lang="en-GB"/>
        </a:p>
      </dgm:t>
    </dgm:pt>
    <dgm:pt modelId="{8B6ADA55-2C0D-4210-91F8-986ECBEA2C83}">
      <dgm:prSet phldrT="[Text]"/>
      <dgm:spPr/>
      <dgm:t>
        <a:bodyPr/>
        <a:lstStyle/>
        <a:p>
          <a:r>
            <a:rPr lang="en-GB" dirty="0"/>
            <a:t>Information Architecture</a:t>
          </a:r>
        </a:p>
      </dgm:t>
    </dgm:pt>
    <dgm:pt modelId="{EFC68777-1D73-44E3-A66C-D559C4B601E4}" type="parTrans" cxnId="{BA612409-4E08-441F-A1D2-C7FC3C2F6FCC}">
      <dgm:prSet/>
      <dgm:spPr/>
      <dgm:t>
        <a:bodyPr/>
        <a:lstStyle/>
        <a:p>
          <a:endParaRPr lang="en-GB"/>
        </a:p>
      </dgm:t>
    </dgm:pt>
    <dgm:pt modelId="{4CC9917C-A534-42B7-8033-564925A2F2FF}" type="sibTrans" cxnId="{BA612409-4E08-441F-A1D2-C7FC3C2F6FCC}">
      <dgm:prSet/>
      <dgm:spPr/>
      <dgm:t>
        <a:bodyPr/>
        <a:lstStyle/>
        <a:p>
          <a:endParaRPr lang="en-GB"/>
        </a:p>
      </dgm:t>
    </dgm:pt>
    <dgm:pt modelId="{6F1265D4-028B-4D6C-A946-4B94479F4114}">
      <dgm:prSet phldrT="[Text]"/>
      <dgm:spPr/>
      <dgm:t>
        <a:bodyPr/>
        <a:lstStyle/>
        <a:p>
          <a:r>
            <a:rPr lang="en-GB" dirty="0"/>
            <a:t>User Psychology</a:t>
          </a:r>
        </a:p>
      </dgm:t>
    </dgm:pt>
    <dgm:pt modelId="{08C3EBC8-0CE0-47BC-BC55-93E4C0D5D088}" type="parTrans" cxnId="{AD60619D-EA9D-4FE7-8B68-F0382DB0A8DA}">
      <dgm:prSet/>
      <dgm:spPr/>
      <dgm:t>
        <a:bodyPr/>
        <a:lstStyle/>
        <a:p>
          <a:endParaRPr lang="en-GB"/>
        </a:p>
      </dgm:t>
    </dgm:pt>
    <dgm:pt modelId="{4F6DEC90-0D4B-4CC2-AC9F-0462FE02B84F}" type="sibTrans" cxnId="{AD60619D-EA9D-4FE7-8B68-F0382DB0A8DA}">
      <dgm:prSet/>
      <dgm:spPr/>
      <dgm:t>
        <a:bodyPr/>
        <a:lstStyle/>
        <a:p>
          <a:endParaRPr lang="en-GB"/>
        </a:p>
      </dgm:t>
    </dgm:pt>
    <dgm:pt modelId="{F8211FC0-1250-4EAF-B801-E3DCA7B166B2}">
      <dgm:prSet/>
      <dgm:spPr/>
      <dgm:t>
        <a:bodyPr/>
        <a:lstStyle/>
        <a:p>
          <a:r>
            <a:rPr lang="en-GB" dirty="0"/>
            <a:t>Delight</a:t>
          </a:r>
        </a:p>
      </dgm:t>
    </dgm:pt>
    <dgm:pt modelId="{AAAF5939-6EEB-43B6-A8E7-FB19D4817BCE}" type="parTrans" cxnId="{9C897EF0-F1A0-4840-9164-1A0486F4A271}">
      <dgm:prSet/>
      <dgm:spPr/>
      <dgm:t>
        <a:bodyPr/>
        <a:lstStyle/>
        <a:p>
          <a:endParaRPr lang="en-GB"/>
        </a:p>
      </dgm:t>
    </dgm:pt>
    <dgm:pt modelId="{E83C0552-3DC4-4899-B763-46FA61CB9AAA}" type="sibTrans" cxnId="{9C897EF0-F1A0-4840-9164-1A0486F4A271}">
      <dgm:prSet/>
      <dgm:spPr/>
      <dgm:t>
        <a:bodyPr/>
        <a:lstStyle/>
        <a:p>
          <a:endParaRPr lang="en-GB"/>
        </a:p>
      </dgm:t>
    </dgm:pt>
    <dgm:pt modelId="{1E7F8CF3-7C65-4268-9A6E-D9A5B7C2D64D}">
      <dgm:prSet/>
      <dgm:spPr/>
      <dgm:t>
        <a:bodyPr/>
        <a:lstStyle/>
        <a:p>
          <a:r>
            <a:rPr lang="en-GB" dirty="0"/>
            <a:t>Copywriting</a:t>
          </a:r>
        </a:p>
      </dgm:t>
    </dgm:pt>
    <dgm:pt modelId="{432973E7-954C-4B86-B6C6-A8FF27FF6D5D}" type="parTrans" cxnId="{8F821A22-2544-4146-BA4C-1E23BC15A008}">
      <dgm:prSet/>
      <dgm:spPr/>
      <dgm:t>
        <a:bodyPr/>
        <a:lstStyle/>
        <a:p>
          <a:endParaRPr lang="en-GB"/>
        </a:p>
      </dgm:t>
    </dgm:pt>
    <dgm:pt modelId="{6F1A3A5B-1165-4417-9B17-B6048EDF9181}" type="sibTrans" cxnId="{8F821A22-2544-4146-BA4C-1E23BC15A008}">
      <dgm:prSet/>
      <dgm:spPr/>
      <dgm:t>
        <a:bodyPr/>
        <a:lstStyle/>
        <a:p>
          <a:endParaRPr lang="en-GB"/>
        </a:p>
      </dgm:t>
    </dgm:pt>
    <dgm:pt modelId="{19F9F789-F210-4E4A-8BE5-12401BD83725}">
      <dgm:prSet/>
      <dgm:spPr/>
      <dgm:t>
        <a:bodyPr/>
        <a:lstStyle/>
        <a:p>
          <a:r>
            <a:rPr lang="en-GB" dirty="0"/>
            <a:t>Aesthetics</a:t>
          </a:r>
        </a:p>
      </dgm:t>
    </dgm:pt>
    <dgm:pt modelId="{DDE6B164-3BBE-4EFF-9079-F995FD9E80FB}" type="parTrans" cxnId="{F6981B55-56D2-4420-BE1F-FF802B5740C0}">
      <dgm:prSet/>
      <dgm:spPr/>
      <dgm:t>
        <a:bodyPr/>
        <a:lstStyle/>
        <a:p>
          <a:endParaRPr lang="en-GB"/>
        </a:p>
      </dgm:t>
    </dgm:pt>
    <dgm:pt modelId="{353F8E83-5748-4031-8293-F0D359B036D5}" type="sibTrans" cxnId="{F6981B55-56D2-4420-BE1F-FF802B5740C0}">
      <dgm:prSet/>
      <dgm:spPr/>
      <dgm:t>
        <a:bodyPr/>
        <a:lstStyle/>
        <a:p>
          <a:endParaRPr lang="en-GB"/>
        </a:p>
      </dgm:t>
    </dgm:pt>
    <dgm:pt modelId="{B7B134A7-FD22-4935-8B51-30B165C29AAB}">
      <dgm:prSet/>
      <dgm:spPr/>
      <dgm:t>
        <a:bodyPr/>
        <a:lstStyle/>
        <a:p>
          <a:r>
            <a:rPr lang="en-GB" dirty="0"/>
            <a:t>Usability</a:t>
          </a:r>
        </a:p>
      </dgm:t>
    </dgm:pt>
    <dgm:pt modelId="{0DB51C93-5851-4BF7-8196-7901C9CE9BAB}" type="parTrans" cxnId="{2AE7DA01-67A1-4A49-9053-D09062EA2232}">
      <dgm:prSet/>
      <dgm:spPr/>
      <dgm:t>
        <a:bodyPr/>
        <a:lstStyle/>
        <a:p>
          <a:endParaRPr lang="en-GB"/>
        </a:p>
      </dgm:t>
    </dgm:pt>
    <dgm:pt modelId="{36806943-E873-439C-A18B-C117291ED37D}" type="sibTrans" cxnId="{2AE7DA01-67A1-4A49-9053-D09062EA2232}">
      <dgm:prSet/>
      <dgm:spPr/>
      <dgm:t>
        <a:bodyPr/>
        <a:lstStyle/>
        <a:p>
          <a:endParaRPr lang="en-GB"/>
        </a:p>
      </dgm:t>
    </dgm:pt>
    <dgm:pt modelId="{21CFA9F4-BECD-42EF-94BE-8E98899CB906}">
      <dgm:prSet/>
      <dgm:spPr/>
      <dgm:t>
        <a:bodyPr/>
        <a:lstStyle/>
        <a:p>
          <a:r>
            <a:rPr lang="en-GB" dirty="0"/>
            <a:t>Content</a:t>
          </a:r>
        </a:p>
      </dgm:t>
    </dgm:pt>
    <dgm:pt modelId="{EECAF1B2-A3B9-41C6-8E66-402C802EE17A}" type="parTrans" cxnId="{B07910B4-F5E0-44B6-A21E-6C458710F344}">
      <dgm:prSet/>
      <dgm:spPr/>
      <dgm:t>
        <a:bodyPr/>
        <a:lstStyle/>
        <a:p>
          <a:endParaRPr lang="en-GB"/>
        </a:p>
      </dgm:t>
    </dgm:pt>
    <dgm:pt modelId="{E6B71BFC-4E13-4819-AFA6-2BAED4AC1C0E}" type="sibTrans" cxnId="{B07910B4-F5E0-44B6-A21E-6C458710F344}">
      <dgm:prSet/>
      <dgm:spPr/>
      <dgm:t>
        <a:bodyPr/>
        <a:lstStyle/>
        <a:p>
          <a:endParaRPr lang="en-GB"/>
        </a:p>
      </dgm:t>
    </dgm:pt>
    <dgm:pt modelId="{D3EB0307-B463-4DBF-B216-5ED01EF55092}" type="pres">
      <dgm:prSet presAssocID="{E047AC15-FD3F-4486-8A08-62AFF56449D1}" presName="Name0" presStyleCnt="0">
        <dgm:presLayoutVars>
          <dgm:dir/>
          <dgm:animLvl val="lvl"/>
          <dgm:resizeHandles val="exact"/>
        </dgm:presLayoutVars>
      </dgm:prSet>
      <dgm:spPr/>
    </dgm:pt>
    <dgm:pt modelId="{B0179E90-7CEA-4DF5-A444-0A0CB691BB7E}" type="pres">
      <dgm:prSet presAssocID="{C4C7976B-1CB6-459A-A16B-9BA7AE28ADBF}" presName="Name8" presStyleCnt="0"/>
      <dgm:spPr/>
    </dgm:pt>
    <dgm:pt modelId="{C55D222D-543B-43F5-B376-7EF2FD181661}" type="pres">
      <dgm:prSet presAssocID="{C4C7976B-1CB6-459A-A16B-9BA7AE28ADBF}" presName="level" presStyleLbl="node1" presStyleIdx="0" presStyleCnt="8">
        <dgm:presLayoutVars>
          <dgm:chMax val="1"/>
          <dgm:bulletEnabled val="1"/>
        </dgm:presLayoutVars>
      </dgm:prSet>
      <dgm:spPr/>
    </dgm:pt>
    <dgm:pt modelId="{F377C7A7-A23F-4189-915F-699E3F3E9181}" type="pres">
      <dgm:prSet presAssocID="{C4C7976B-1CB6-459A-A16B-9BA7AE28ADBF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BEAEDAC-BAE8-419E-8F30-8A78B9232096}" type="pres">
      <dgm:prSet presAssocID="{F8211FC0-1250-4EAF-B801-E3DCA7B166B2}" presName="Name8" presStyleCnt="0"/>
      <dgm:spPr/>
    </dgm:pt>
    <dgm:pt modelId="{7B1B91BC-A494-4A7E-8D05-BA1C20D0F2EF}" type="pres">
      <dgm:prSet presAssocID="{F8211FC0-1250-4EAF-B801-E3DCA7B166B2}" presName="level" presStyleLbl="node1" presStyleIdx="1" presStyleCnt="8">
        <dgm:presLayoutVars>
          <dgm:chMax val="1"/>
          <dgm:bulletEnabled val="1"/>
        </dgm:presLayoutVars>
      </dgm:prSet>
      <dgm:spPr/>
    </dgm:pt>
    <dgm:pt modelId="{940B3130-EB86-4143-B6C2-297ECE2D1242}" type="pres">
      <dgm:prSet presAssocID="{F8211FC0-1250-4EAF-B801-E3DCA7B166B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46B0685E-72C4-446F-BACE-505967E40F67}" type="pres">
      <dgm:prSet presAssocID="{1E7F8CF3-7C65-4268-9A6E-D9A5B7C2D64D}" presName="Name8" presStyleCnt="0"/>
      <dgm:spPr/>
    </dgm:pt>
    <dgm:pt modelId="{036B8590-3EE1-444D-961B-2CA568EBECBD}" type="pres">
      <dgm:prSet presAssocID="{1E7F8CF3-7C65-4268-9A6E-D9A5B7C2D64D}" presName="level" presStyleLbl="node1" presStyleIdx="2" presStyleCnt="8">
        <dgm:presLayoutVars>
          <dgm:chMax val="1"/>
          <dgm:bulletEnabled val="1"/>
        </dgm:presLayoutVars>
      </dgm:prSet>
      <dgm:spPr/>
    </dgm:pt>
    <dgm:pt modelId="{3F2488FA-F8EE-4E88-8473-73474340CDA8}" type="pres">
      <dgm:prSet presAssocID="{1E7F8CF3-7C65-4268-9A6E-D9A5B7C2D64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573211E-092C-4E47-9A56-ED66856AA8D4}" type="pres">
      <dgm:prSet presAssocID="{19F9F789-F210-4E4A-8BE5-12401BD83725}" presName="Name8" presStyleCnt="0"/>
      <dgm:spPr/>
    </dgm:pt>
    <dgm:pt modelId="{DD00D7B7-2F13-4DC3-8856-234DA64274F3}" type="pres">
      <dgm:prSet presAssocID="{19F9F789-F210-4E4A-8BE5-12401BD83725}" presName="level" presStyleLbl="node1" presStyleIdx="3" presStyleCnt="8">
        <dgm:presLayoutVars>
          <dgm:chMax val="1"/>
          <dgm:bulletEnabled val="1"/>
        </dgm:presLayoutVars>
      </dgm:prSet>
      <dgm:spPr/>
    </dgm:pt>
    <dgm:pt modelId="{2D972559-10A8-441B-AA02-A5DCC6DB5F93}" type="pres">
      <dgm:prSet presAssocID="{19F9F789-F210-4E4A-8BE5-12401BD8372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2F6FB5C-76E9-43D6-8042-CF7638F75B6D}" type="pres">
      <dgm:prSet presAssocID="{B7B134A7-FD22-4935-8B51-30B165C29AAB}" presName="Name8" presStyleCnt="0"/>
      <dgm:spPr/>
    </dgm:pt>
    <dgm:pt modelId="{B937DB33-4D78-4FBD-BEAA-15AE17C4B222}" type="pres">
      <dgm:prSet presAssocID="{B7B134A7-FD22-4935-8B51-30B165C29AAB}" presName="level" presStyleLbl="node1" presStyleIdx="4" presStyleCnt="8">
        <dgm:presLayoutVars>
          <dgm:chMax val="1"/>
          <dgm:bulletEnabled val="1"/>
        </dgm:presLayoutVars>
      </dgm:prSet>
      <dgm:spPr/>
    </dgm:pt>
    <dgm:pt modelId="{9999D9AB-1F34-4D60-A251-55256E3B563D}" type="pres">
      <dgm:prSet presAssocID="{B7B134A7-FD22-4935-8B51-30B165C29AA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CB95C2C-33B7-42BA-9958-CA9A0AA98FF1}" type="pres">
      <dgm:prSet presAssocID="{21CFA9F4-BECD-42EF-94BE-8E98899CB906}" presName="Name8" presStyleCnt="0"/>
      <dgm:spPr/>
    </dgm:pt>
    <dgm:pt modelId="{74CDD090-2AE6-40EB-B07D-8D3D570C7BF9}" type="pres">
      <dgm:prSet presAssocID="{21CFA9F4-BECD-42EF-94BE-8E98899CB906}" presName="level" presStyleLbl="node1" presStyleIdx="5" presStyleCnt="8">
        <dgm:presLayoutVars>
          <dgm:chMax val="1"/>
          <dgm:bulletEnabled val="1"/>
        </dgm:presLayoutVars>
      </dgm:prSet>
      <dgm:spPr/>
    </dgm:pt>
    <dgm:pt modelId="{E341D9C1-AAD7-4B64-ACD7-F4F6CBFE05AA}" type="pres">
      <dgm:prSet presAssocID="{21CFA9F4-BECD-42EF-94BE-8E98899CB90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B838774-F2FD-4125-A64C-7A194AE7E4DE}" type="pres">
      <dgm:prSet presAssocID="{8B6ADA55-2C0D-4210-91F8-986ECBEA2C83}" presName="Name8" presStyleCnt="0"/>
      <dgm:spPr/>
    </dgm:pt>
    <dgm:pt modelId="{06F8651A-DDD1-41C5-8D5E-818E0C4C24FC}" type="pres">
      <dgm:prSet presAssocID="{8B6ADA55-2C0D-4210-91F8-986ECBEA2C83}" presName="level" presStyleLbl="node1" presStyleIdx="6" presStyleCnt="8">
        <dgm:presLayoutVars>
          <dgm:chMax val="1"/>
          <dgm:bulletEnabled val="1"/>
        </dgm:presLayoutVars>
      </dgm:prSet>
      <dgm:spPr/>
    </dgm:pt>
    <dgm:pt modelId="{7D26E4DD-B3A8-4C1C-932D-02E569FCCB0E}" type="pres">
      <dgm:prSet presAssocID="{8B6ADA55-2C0D-4210-91F8-986ECBEA2C83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64ADF6C3-AB1F-420E-B924-A16AD1F7CD91}" type="pres">
      <dgm:prSet presAssocID="{6F1265D4-028B-4D6C-A946-4B94479F4114}" presName="Name8" presStyleCnt="0"/>
      <dgm:spPr/>
    </dgm:pt>
    <dgm:pt modelId="{CF8E49E7-F80C-4CBB-B082-3D3BFF8CAB12}" type="pres">
      <dgm:prSet presAssocID="{6F1265D4-028B-4D6C-A946-4B94479F4114}" presName="level" presStyleLbl="node1" presStyleIdx="7" presStyleCnt="8">
        <dgm:presLayoutVars>
          <dgm:chMax val="1"/>
          <dgm:bulletEnabled val="1"/>
        </dgm:presLayoutVars>
      </dgm:prSet>
      <dgm:spPr/>
    </dgm:pt>
    <dgm:pt modelId="{ED2022FB-DE9A-42E0-9C11-0C19B12B79A2}" type="pres">
      <dgm:prSet presAssocID="{6F1265D4-028B-4D6C-A946-4B94479F4114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2AE7DA01-67A1-4A49-9053-D09062EA2232}" srcId="{E047AC15-FD3F-4486-8A08-62AFF56449D1}" destId="{B7B134A7-FD22-4935-8B51-30B165C29AAB}" srcOrd="4" destOrd="0" parTransId="{0DB51C93-5851-4BF7-8196-7901C9CE9BAB}" sibTransId="{36806943-E873-439C-A18B-C117291ED37D}"/>
    <dgm:cxn modelId="{7E84E103-7BA8-4DBD-9D64-1787CD93A81F}" type="presOf" srcId="{C4C7976B-1CB6-459A-A16B-9BA7AE28ADBF}" destId="{C55D222D-543B-43F5-B376-7EF2FD181661}" srcOrd="0" destOrd="0" presId="urn:microsoft.com/office/officeart/2005/8/layout/pyramid1"/>
    <dgm:cxn modelId="{BA612409-4E08-441F-A1D2-C7FC3C2F6FCC}" srcId="{E047AC15-FD3F-4486-8A08-62AFF56449D1}" destId="{8B6ADA55-2C0D-4210-91F8-986ECBEA2C83}" srcOrd="6" destOrd="0" parTransId="{EFC68777-1D73-44E3-A66C-D559C4B601E4}" sibTransId="{4CC9917C-A534-42B7-8033-564925A2F2FF}"/>
    <dgm:cxn modelId="{343ED016-B1B1-40E3-A23C-E3AC68D6C0C9}" type="presOf" srcId="{8B6ADA55-2C0D-4210-91F8-986ECBEA2C83}" destId="{7D26E4DD-B3A8-4C1C-932D-02E569FCCB0E}" srcOrd="1" destOrd="0" presId="urn:microsoft.com/office/officeart/2005/8/layout/pyramid1"/>
    <dgm:cxn modelId="{7E0B051E-3B48-4FF8-B5BF-9C1DCD2EC055}" type="presOf" srcId="{1E7F8CF3-7C65-4268-9A6E-D9A5B7C2D64D}" destId="{036B8590-3EE1-444D-961B-2CA568EBECBD}" srcOrd="0" destOrd="0" presId="urn:microsoft.com/office/officeart/2005/8/layout/pyramid1"/>
    <dgm:cxn modelId="{DEC6431F-6F24-40F0-BBC7-9CB6B52E8EEF}" type="presOf" srcId="{8B6ADA55-2C0D-4210-91F8-986ECBEA2C83}" destId="{06F8651A-DDD1-41C5-8D5E-818E0C4C24FC}" srcOrd="0" destOrd="0" presId="urn:microsoft.com/office/officeart/2005/8/layout/pyramid1"/>
    <dgm:cxn modelId="{8F821A22-2544-4146-BA4C-1E23BC15A008}" srcId="{E047AC15-FD3F-4486-8A08-62AFF56449D1}" destId="{1E7F8CF3-7C65-4268-9A6E-D9A5B7C2D64D}" srcOrd="2" destOrd="0" parTransId="{432973E7-954C-4B86-B6C6-A8FF27FF6D5D}" sibTransId="{6F1A3A5B-1165-4417-9B17-B6048EDF9181}"/>
    <dgm:cxn modelId="{0481F83A-6CEC-4924-8BE2-205D5B18177F}" srcId="{E047AC15-FD3F-4486-8A08-62AFF56449D1}" destId="{C4C7976B-1CB6-459A-A16B-9BA7AE28ADBF}" srcOrd="0" destOrd="0" parTransId="{1CB39776-5398-497D-8AFB-58E2DCE2DB98}" sibTransId="{E0C131EA-471B-4EF7-81E4-50124010DDCD}"/>
    <dgm:cxn modelId="{E0696B3B-7151-4017-AF78-26C8102D9CE4}" type="presOf" srcId="{21CFA9F4-BECD-42EF-94BE-8E98899CB906}" destId="{74CDD090-2AE6-40EB-B07D-8D3D570C7BF9}" srcOrd="0" destOrd="0" presId="urn:microsoft.com/office/officeart/2005/8/layout/pyramid1"/>
    <dgm:cxn modelId="{9D72395B-370D-41D0-91CD-2875C203D2BD}" type="presOf" srcId="{21CFA9F4-BECD-42EF-94BE-8E98899CB906}" destId="{E341D9C1-AAD7-4B64-ACD7-F4F6CBFE05AA}" srcOrd="1" destOrd="0" presId="urn:microsoft.com/office/officeart/2005/8/layout/pyramid1"/>
    <dgm:cxn modelId="{DFCD2A6F-C6CC-4C84-98B1-ABEA01D59D93}" type="presOf" srcId="{6F1265D4-028B-4D6C-A946-4B94479F4114}" destId="{CF8E49E7-F80C-4CBB-B082-3D3BFF8CAB12}" srcOrd="0" destOrd="0" presId="urn:microsoft.com/office/officeart/2005/8/layout/pyramid1"/>
    <dgm:cxn modelId="{017E9473-3A08-474B-AD16-0D636BC1FE7D}" type="presOf" srcId="{1E7F8CF3-7C65-4268-9A6E-D9A5B7C2D64D}" destId="{3F2488FA-F8EE-4E88-8473-73474340CDA8}" srcOrd="1" destOrd="0" presId="urn:microsoft.com/office/officeart/2005/8/layout/pyramid1"/>
    <dgm:cxn modelId="{F6981B55-56D2-4420-BE1F-FF802B5740C0}" srcId="{E047AC15-FD3F-4486-8A08-62AFF56449D1}" destId="{19F9F789-F210-4E4A-8BE5-12401BD83725}" srcOrd="3" destOrd="0" parTransId="{DDE6B164-3BBE-4EFF-9079-F995FD9E80FB}" sibTransId="{353F8E83-5748-4031-8293-F0D359B036D5}"/>
    <dgm:cxn modelId="{7552A87E-344C-442B-BEC8-A769F4BDF719}" type="presOf" srcId="{B7B134A7-FD22-4935-8B51-30B165C29AAB}" destId="{9999D9AB-1F34-4D60-A251-55256E3B563D}" srcOrd="1" destOrd="0" presId="urn:microsoft.com/office/officeart/2005/8/layout/pyramid1"/>
    <dgm:cxn modelId="{AD60619D-EA9D-4FE7-8B68-F0382DB0A8DA}" srcId="{E047AC15-FD3F-4486-8A08-62AFF56449D1}" destId="{6F1265D4-028B-4D6C-A946-4B94479F4114}" srcOrd="7" destOrd="0" parTransId="{08C3EBC8-0CE0-47BC-BC55-93E4C0D5D088}" sibTransId="{4F6DEC90-0D4B-4CC2-AC9F-0462FE02B84F}"/>
    <dgm:cxn modelId="{B0747DA2-F9F5-4495-A299-25E42E65382A}" type="presOf" srcId="{F8211FC0-1250-4EAF-B801-E3DCA7B166B2}" destId="{940B3130-EB86-4143-B6C2-297ECE2D1242}" srcOrd="1" destOrd="0" presId="urn:microsoft.com/office/officeart/2005/8/layout/pyramid1"/>
    <dgm:cxn modelId="{87531EB0-64E9-4DA3-A8F1-1F99BEFB5A1C}" type="presOf" srcId="{B7B134A7-FD22-4935-8B51-30B165C29AAB}" destId="{B937DB33-4D78-4FBD-BEAA-15AE17C4B222}" srcOrd="0" destOrd="0" presId="urn:microsoft.com/office/officeart/2005/8/layout/pyramid1"/>
    <dgm:cxn modelId="{228072B2-EA49-48E1-AE29-BB164B7CD415}" type="presOf" srcId="{F8211FC0-1250-4EAF-B801-E3DCA7B166B2}" destId="{7B1B91BC-A494-4A7E-8D05-BA1C20D0F2EF}" srcOrd="0" destOrd="0" presId="urn:microsoft.com/office/officeart/2005/8/layout/pyramid1"/>
    <dgm:cxn modelId="{B07910B4-F5E0-44B6-A21E-6C458710F344}" srcId="{E047AC15-FD3F-4486-8A08-62AFF56449D1}" destId="{21CFA9F4-BECD-42EF-94BE-8E98899CB906}" srcOrd="5" destOrd="0" parTransId="{EECAF1B2-A3B9-41C6-8E66-402C802EE17A}" sibTransId="{E6B71BFC-4E13-4819-AFA6-2BAED4AC1C0E}"/>
    <dgm:cxn modelId="{1B6BB3BF-0223-4B27-A292-B520CDC22E18}" type="presOf" srcId="{C4C7976B-1CB6-459A-A16B-9BA7AE28ADBF}" destId="{F377C7A7-A23F-4189-915F-699E3F3E9181}" srcOrd="1" destOrd="0" presId="urn:microsoft.com/office/officeart/2005/8/layout/pyramid1"/>
    <dgm:cxn modelId="{45A4F6BF-9F34-431C-A095-8130F7676405}" type="presOf" srcId="{6F1265D4-028B-4D6C-A946-4B94479F4114}" destId="{ED2022FB-DE9A-42E0-9C11-0C19B12B79A2}" srcOrd="1" destOrd="0" presId="urn:microsoft.com/office/officeart/2005/8/layout/pyramid1"/>
    <dgm:cxn modelId="{9E085BE0-122F-4FCB-96A7-DDDF4D20B5A8}" type="presOf" srcId="{19F9F789-F210-4E4A-8BE5-12401BD83725}" destId="{2D972559-10A8-441B-AA02-A5DCC6DB5F93}" srcOrd="1" destOrd="0" presId="urn:microsoft.com/office/officeart/2005/8/layout/pyramid1"/>
    <dgm:cxn modelId="{9FF55AEA-8D7C-4332-86E2-66BEF8BE6FD4}" type="presOf" srcId="{E047AC15-FD3F-4486-8A08-62AFF56449D1}" destId="{D3EB0307-B463-4DBF-B216-5ED01EF55092}" srcOrd="0" destOrd="0" presId="urn:microsoft.com/office/officeart/2005/8/layout/pyramid1"/>
    <dgm:cxn modelId="{C07DB4EE-2A5C-4CE5-BA19-DACF6067D37C}" type="presOf" srcId="{19F9F789-F210-4E4A-8BE5-12401BD83725}" destId="{DD00D7B7-2F13-4DC3-8856-234DA64274F3}" srcOrd="0" destOrd="0" presId="urn:microsoft.com/office/officeart/2005/8/layout/pyramid1"/>
    <dgm:cxn modelId="{9C897EF0-F1A0-4840-9164-1A0486F4A271}" srcId="{E047AC15-FD3F-4486-8A08-62AFF56449D1}" destId="{F8211FC0-1250-4EAF-B801-E3DCA7B166B2}" srcOrd="1" destOrd="0" parTransId="{AAAF5939-6EEB-43B6-A8E7-FB19D4817BCE}" sibTransId="{E83C0552-3DC4-4899-B763-46FA61CB9AAA}"/>
    <dgm:cxn modelId="{1B6A89A0-4E3B-4DCA-9A5F-606CAEF831D3}" type="presParOf" srcId="{D3EB0307-B463-4DBF-B216-5ED01EF55092}" destId="{B0179E90-7CEA-4DF5-A444-0A0CB691BB7E}" srcOrd="0" destOrd="0" presId="urn:microsoft.com/office/officeart/2005/8/layout/pyramid1"/>
    <dgm:cxn modelId="{907AC0A4-DB01-4C0F-A661-01C4523E09D8}" type="presParOf" srcId="{B0179E90-7CEA-4DF5-A444-0A0CB691BB7E}" destId="{C55D222D-543B-43F5-B376-7EF2FD181661}" srcOrd="0" destOrd="0" presId="urn:microsoft.com/office/officeart/2005/8/layout/pyramid1"/>
    <dgm:cxn modelId="{6E7EEEE9-26D1-4AAC-833F-ED1142B8CD48}" type="presParOf" srcId="{B0179E90-7CEA-4DF5-A444-0A0CB691BB7E}" destId="{F377C7A7-A23F-4189-915F-699E3F3E9181}" srcOrd="1" destOrd="0" presId="urn:microsoft.com/office/officeart/2005/8/layout/pyramid1"/>
    <dgm:cxn modelId="{3B062DA5-C2CE-48A7-91B1-191A9B2C9165}" type="presParOf" srcId="{D3EB0307-B463-4DBF-B216-5ED01EF55092}" destId="{EBEAEDAC-BAE8-419E-8F30-8A78B9232096}" srcOrd="1" destOrd="0" presId="urn:microsoft.com/office/officeart/2005/8/layout/pyramid1"/>
    <dgm:cxn modelId="{7EDC8175-0681-483D-A628-913C53789C63}" type="presParOf" srcId="{EBEAEDAC-BAE8-419E-8F30-8A78B9232096}" destId="{7B1B91BC-A494-4A7E-8D05-BA1C20D0F2EF}" srcOrd="0" destOrd="0" presId="urn:microsoft.com/office/officeart/2005/8/layout/pyramid1"/>
    <dgm:cxn modelId="{8837E563-BBCF-4E88-A647-192D5E6420C3}" type="presParOf" srcId="{EBEAEDAC-BAE8-419E-8F30-8A78B9232096}" destId="{940B3130-EB86-4143-B6C2-297ECE2D1242}" srcOrd="1" destOrd="0" presId="urn:microsoft.com/office/officeart/2005/8/layout/pyramid1"/>
    <dgm:cxn modelId="{7F651598-B7F8-4207-9B61-9F10AA3A6A2C}" type="presParOf" srcId="{D3EB0307-B463-4DBF-B216-5ED01EF55092}" destId="{46B0685E-72C4-446F-BACE-505967E40F67}" srcOrd="2" destOrd="0" presId="urn:microsoft.com/office/officeart/2005/8/layout/pyramid1"/>
    <dgm:cxn modelId="{1E7927BA-CB58-46B1-A995-A09D398FBEB2}" type="presParOf" srcId="{46B0685E-72C4-446F-BACE-505967E40F67}" destId="{036B8590-3EE1-444D-961B-2CA568EBECBD}" srcOrd="0" destOrd="0" presId="urn:microsoft.com/office/officeart/2005/8/layout/pyramid1"/>
    <dgm:cxn modelId="{4D835202-4D51-40B5-8083-FFD9F39FBF3E}" type="presParOf" srcId="{46B0685E-72C4-446F-BACE-505967E40F67}" destId="{3F2488FA-F8EE-4E88-8473-73474340CDA8}" srcOrd="1" destOrd="0" presId="urn:microsoft.com/office/officeart/2005/8/layout/pyramid1"/>
    <dgm:cxn modelId="{A945805B-011E-4BE4-A131-F9F5C187EA8A}" type="presParOf" srcId="{D3EB0307-B463-4DBF-B216-5ED01EF55092}" destId="{2573211E-092C-4E47-9A56-ED66856AA8D4}" srcOrd="3" destOrd="0" presId="urn:microsoft.com/office/officeart/2005/8/layout/pyramid1"/>
    <dgm:cxn modelId="{AD68DE3D-FD1F-4728-AB21-A91D35D6181E}" type="presParOf" srcId="{2573211E-092C-4E47-9A56-ED66856AA8D4}" destId="{DD00D7B7-2F13-4DC3-8856-234DA64274F3}" srcOrd="0" destOrd="0" presId="urn:microsoft.com/office/officeart/2005/8/layout/pyramid1"/>
    <dgm:cxn modelId="{CB84EFBA-C774-4216-B61B-B059BC9BE0F4}" type="presParOf" srcId="{2573211E-092C-4E47-9A56-ED66856AA8D4}" destId="{2D972559-10A8-441B-AA02-A5DCC6DB5F93}" srcOrd="1" destOrd="0" presId="urn:microsoft.com/office/officeart/2005/8/layout/pyramid1"/>
    <dgm:cxn modelId="{0578B75A-D52A-4656-B0C5-2B7866AEB2DE}" type="presParOf" srcId="{D3EB0307-B463-4DBF-B216-5ED01EF55092}" destId="{52F6FB5C-76E9-43D6-8042-CF7638F75B6D}" srcOrd="4" destOrd="0" presId="urn:microsoft.com/office/officeart/2005/8/layout/pyramid1"/>
    <dgm:cxn modelId="{CF02E45C-21A3-4088-8314-D88FAE2DEC5E}" type="presParOf" srcId="{52F6FB5C-76E9-43D6-8042-CF7638F75B6D}" destId="{B937DB33-4D78-4FBD-BEAA-15AE17C4B222}" srcOrd="0" destOrd="0" presId="urn:microsoft.com/office/officeart/2005/8/layout/pyramid1"/>
    <dgm:cxn modelId="{0304A300-4E6D-4E50-8B50-0BEE001112E9}" type="presParOf" srcId="{52F6FB5C-76E9-43D6-8042-CF7638F75B6D}" destId="{9999D9AB-1F34-4D60-A251-55256E3B563D}" srcOrd="1" destOrd="0" presId="urn:microsoft.com/office/officeart/2005/8/layout/pyramid1"/>
    <dgm:cxn modelId="{6EE95BC9-0A91-4B22-9708-CB1ED42C160D}" type="presParOf" srcId="{D3EB0307-B463-4DBF-B216-5ED01EF55092}" destId="{5CB95C2C-33B7-42BA-9958-CA9A0AA98FF1}" srcOrd="5" destOrd="0" presId="urn:microsoft.com/office/officeart/2005/8/layout/pyramid1"/>
    <dgm:cxn modelId="{E77C774E-0227-4730-9A19-7F9356F153AC}" type="presParOf" srcId="{5CB95C2C-33B7-42BA-9958-CA9A0AA98FF1}" destId="{74CDD090-2AE6-40EB-B07D-8D3D570C7BF9}" srcOrd="0" destOrd="0" presId="urn:microsoft.com/office/officeart/2005/8/layout/pyramid1"/>
    <dgm:cxn modelId="{7A09B745-2C31-4E29-9BF7-6F18D442BFBD}" type="presParOf" srcId="{5CB95C2C-33B7-42BA-9958-CA9A0AA98FF1}" destId="{E341D9C1-AAD7-4B64-ACD7-F4F6CBFE05AA}" srcOrd="1" destOrd="0" presId="urn:microsoft.com/office/officeart/2005/8/layout/pyramid1"/>
    <dgm:cxn modelId="{F4CED774-5640-4C44-AB19-0C5505E557A4}" type="presParOf" srcId="{D3EB0307-B463-4DBF-B216-5ED01EF55092}" destId="{1B838774-F2FD-4125-A64C-7A194AE7E4DE}" srcOrd="6" destOrd="0" presId="urn:microsoft.com/office/officeart/2005/8/layout/pyramid1"/>
    <dgm:cxn modelId="{ADE35DFB-557B-4417-85A9-908F9528515C}" type="presParOf" srcId="{1B838774-F2FD-4125-A64C-7A194AE7E4DE}" destId="{06F8651A-DDD1-41C5-8D5E-818E0C4C24FC}" srcOrd="0" destOrd="0" presId="urn:microsoft.com/office/officeart/2005/8/layout/pyramid1"/>
    <dgm:cxn modelId="{5B8457F4-EA65-40CD-8674-FAEE3687571C}" type="presParOf" srcId="{1B838774-F2FD-4125-A64C-7A194AE7E4DE}" destId="{7D26E4DD-B3A8-4C1C-932D-02E569FCCB0E}" srcOrd="1" destOrd="0" presId="urn:microsoft.com/office/officeart/2005/8/layout/pyramid1"/>
    <dgm:cxn modelId="{14D5D8A9-1EAC-40C1-8D83-5851B644BFA0}" type="presParOf" srcId="{D3EB0307-B463-4DBF-B216-5ED01EF55092}" destId="{64ADF6C3-AB1F-420E-B924-A16AD1F7CD91}" srcOrd="7" destOrd="0" presId="urn:microsoft.com/office/officeart/2005/8/layout/pyramid1"/>
    <dgm:cxn modelId="{BA1C8E67-13AB-465D-9123-C90BFCA97E64}" type="presParOf" srcId="{64ADF6C3-AB1F-420E-B924-A16AD1F7CD91}" destId="{CF8E49E7-F80C-4CBB-B082-3D3BFF8CAB12}" srcOrd="0" destOrd="0" presId="urn:microsoft.com/office/officeart/2005/8/layout/pyramid1"/>
    <dgm:cxn modelId="{70225089-9B5E-4269-8F7E-C728F6A1C105}" type="presParOf" srcId="{64ADF6C3-AB1F-420E-B924-A16AD1F7CD91}" destId="{ED2022FB-DE9A-42E0-9C11-0C19B12B79A2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5D222D-543B-43F5-B376-7EF2FD181661}">
      <dsp:nvSpPr>
        <dsp:cNvPr id="0" name=""/>
        <dsp:cNvSpPr/>
      </dsp:nvSpPr>
      <dsp:spPr>
        <a:xfrm>
          <a:off x="3600450" y="0"/>
          <a:ext cx="10287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Details</a:t>
          </a:r>
        </a:p>
      </dsp:txBody>
      <dsp:txXfrm>
        <a:off x="3600450" y="0"/>
        <a:ext cx="1028700" cy="699095"/>
      </dsp:txXfrm>
    </dsp:sp>
    <dsp:sp modelId="{7B1B91BC-A494-4A7E-8D05-BA1C20D0F2EF}">
      <dsp:nvSpPr>
        <dsp:cNvPr id="0" name=""/>
        <dsp:cNvSpPr/>
      </dsp:nvSpPr>
      <dsp:spPr>
        <a:xfrm>
          <a:off x="3086099" y="699095"/>
          <a:ext cx="20574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Delight</a:t>
          </a:r>
        </a:p>
      </dsp:txBody>
      <dsp:txXfrm>
        <a:off x="3446145" y="699095"/>
        <a:ext cx="1337310" cy="699095"/>
      </dsp:txXfrm>
    </dsp:sp>
    <dsp:sp modelId="{036B8590-3EE1-444D-961B-2CA568EBECBD}">
      <dsp:nvSpPr>
        <dsp:cNvPr id="0" name=""/>
        <dsp:cNvSpPr/>
      </dsp:nvSpPr>
      <dsp:spPr>
        <a:xfrm>
          <a:off x="2571750" y="1398190"/>
          <a:ext cx="3086099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Copywriting</a:t>
          </a:r>
        </a:p>
      </dsp:txBody>
      <dsp:txXfrm>
        <a:off x="3111817" y="1398190"/>
        <a:ext cx="2005965" cy="699095"/>
      </dsp:txXfrm>
    </dsp:sp>
    <dsp:sp modelId="{DD00D7B7-2F13-4DC3-8856-234DA64274F3}">
      <dsp:nvSpPr>
        <dsp:cNvPr id="0" name=""/>
        <dsp:cNvSpPr/>
      </dsp:nvSpPr>
      <dsp:spPr>
        <a:xfrm>
          <a:off x="2057400" y="2097286"/>
          <a:ext cx="41148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Aesthetics</a:t>
          </a:r>
        </a:p>
      </dsp:txBody>
      <dsp:txXfrm>
        <a:off x="2777489" y="2097286"/>
        <a:ext cx="2674620" cy="699095"/>
      </dsp:txXfrm>
    </dsp:sp>
    <dsp:sp modelId="{B937DB33-4D78-4FBD-BEAA-15AE17C4B222}">
      <dsp:nvSpPr>
        <dsp:cNvPr id="0" name=""/>
        <dsp:cNvSpPr/>
      </dsp:nvSpPr>
      <dsp:spPr>
        <a:xfrm>
          <a:off x="1543049" y="2796381"/>
          <a:ext cx="51435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Usability</a:t>
          </a:r>
        </a:p>
      </dsp:txBody>
      <dsp:txXfrm>
        <a:off x="2443162" y="2796381"/>
        <a:ext cx="3343275" cy="699095"/>
      </dsp:txXfrm>
    </dsp:sp>
    <dsp:sp modelId="{74CDD090-2AE6-40EB-B07D-8D3D570C7BF9}">
      <dsp:nvSpPr>
        <dsp:cNvPr id="0" name=""/>
        <dsp:cNvSpPr/>
      </dsp:nvSpPr>
      <dsp:spPr>
        <a:xfrm>
          <a:off x="1028700" y="3495476"/>
          <a:ext cx="6172199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Content</a:t>
          </a:r>
        </a:p>
      </dsp:txBody>
      <dsp:txXfrm>
        <a:off x="2108834" y="3495476"/>
        <a:ext cx="4011930" cy="699095"/>
      </dsp:txXfrm>
    </dsp:sp>
    <dsp:sp modelId="{06F8651A-DDD1-41C5-8D5E-818E0C4C24FC}">
      <dsp:nvSpPr>
        <dsp:cNvPr id="0" name=""/>
        <dsp:cNvSpPr/>
      </dsp:nvSpPr>
      <dsp:spPr>
        <a:xfrm>
          <a:off x="514350" y="4194572"/>
          <a:ext cx="7200899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Information Architecture</a:t>
          </a:r>
        </a:p>
      </dsp:txBody>
      <dsp:txXfrm>
        <a:off x="1774507" y="4194572"/>
        <a:ext cx="4680585" cy="699095"/>
      </dsp:txXfrm>
    </dsp:sp>
    <dsp:sp modelId="{CF8E49E7-F80C-4CBB-B082-3D3BFF8CAB12}">
      <dsp:nvSpPr>
        <dsp:cNvPr id="0" name=""/>
        <dsp:cNvSpPr/>
      </dsp:nvSpPr>
      <dsp:spPr>
        <a:xfrm>
          <a:off x="0" y="4893667"/>
          <a:ext cx="82296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User Psychology</a:t>
          </a:r>
        </a:p>
      </dsp:txBody>
      <dsp:txXfrm>
        <a:off x="1440179" y="4893667"/>
        <a:ext cx="5349240" cy="6990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Usability Engineering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ACCB6017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/>
              <a:t>Lecture 12 </a:t>
            </a:r>
            <a:r>
              <a:rPr lang="is-IS" sz="2400" dirty="0"/>
              <a:t>– Behaviour Basics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02336" lvl="1" indent="0">
              <a:buNone/>
            </a:pPr>
            <a:r>
              <a:rPr lang="en-GB" dirty="0"/>
              <a:t>“If you know the enemy and know yourself, you need not fear the result of a hundred battles. If you know yourself but not the enemy, for every victory gained you will also suffer a defeat. If you know neither the enemy nor yourself, you will succumb in every battle.”</a:t>
            </a:r>
          </a:p>
          <a:p>
            <a:pPr marL="109728" indent="0" algn="r">
              <a:buNone/>
            </a:pPr>
            <a:r>
              <a:rPr lang="en-GB" dirty="0"/>
              <a:t>Sun Tzu, </a:t>
            </a:r>
            <a:r>
              <a:rPr lang="en-GB" i="1" dirty="0"/>
              <a:t>The Art of War</a:t>
            </a:r>
            <a:endParaRPr lang="en-GB" dirty="0"/>
          </a:p>
          <a:p>
            <a:endParaRPr lang="en-GB" dirty="0"/>
          </a:p>
          <a:p>
            <a:r>
              <a:rPr lang="en-GB" dirty="0"/>
              <a:t>You cannot design an effective UX without understanding the users</a:t>
            </a:r>
          </a:p>
          <a:p>
            <a:r>
              <a:rPr lang="en-GB" dirty="0"/>
              <a:t>You also cannot design an effective UX without understanding yourself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Know Yourself</a:t>
            </a:r>
          </a:p>
        </p:txBody>
      </p:sp>
    </p:spTree>
    <p:extLst>
      <p:ext uri="{BB962C8B-B14F-4D97-AF65-F5344CB8AC3E}">
        <p14:creationId xmlns:p14="http://schemas.microsoft.com/office/powerpoint/2010/main" val="1505022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difference between you and your users?</a:t>
            </a:r>
          </a:p>
          <a:p>
            <a:pPr lvl="1"/>
            <a:r>
              <a:rPr lang="en-GB" dirty="0"/>
              <a:t>You want things that don’t matter to your users</a:t>
            </a:r>
          </a:p>
          <a:p>
            <a:pPr lvl="2"/>
            <a:r>
              <a:rPr lang="en-GB" dirty="0"/>
              <a:t>Menu categories that match company departments</a:t>
            </a:r>
          </a:p>
          <a:p>
            <a:pPr lvl="1"/>
            <a:r>
              <a:rPr lang="en-GB" dirty="0"/>
              <a:t>You know things that don’t matter to your users</a:t>
            </a:r>
          </a:p>
          <a:p>
            <a:pPr lvl="2"/>
            <a:r>
              <a:rPr lang="en-GB" dirty="0"/>
              <a:t>Software is expensive because it takes time to build</a:t>
            </a:r>
          </a:p>
          <a:p>
            <a:pPr lvl="1"/>
            <a:r>
              <a:rPr lang="en-GB" dirty="0"/>
              <a:t>Your users know less than you know (but they’re not stupid!)</a:t>
            </a:r>
          </a:p>
          <a:p>
            <a:pPr lvl="2"/>
            <a:r>
              <a:rPr lang="en-GB" dirty="0"/>
              <a:t>You can’t create a DB record without field &lt;&lt;XXX&gt;&gt;</a:t>
            </a:r>
          </a:p>
          <a:p>
            <a:pPr lvl="1"/>
            <a:r>
              <a:rPr lang="en-GB" dirty="0"/>
              <a:t>Your users probably don’t care about the things you care about</a:t>
            </a:r>
          </a:p>
          <a:p>
            <a:pPr lvl="2"/>
            <a:r>
              <a:rPr lang="en-GB" dirty="0"/>
              <a:t>Your software is expensive? Pirate Bay!</a:t>
            </a:r>
          </a:p>
          <a:p>
            <a:r>
              <a:rPr lang="en-GB" dirty="0"/>
              <a:t>You need to take the </a:t>
            </a:r>
            <a:r>
              <a:rPr lang="en-GB" i="1" dirty="0"/>
              <a:t>user’s perspective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Know Yourself</a:t>
            </a:r>
          </a:p>
        </p:txBody>
      </p:sp>
    </p:spTree>
    <p:extLst>
      <p:ext uri="{BB962C8B-B14F-4D97-AF65-F5344CB8AC3E}">
        <p14:creationId xmlns:p14="http://schemas.microsoft.com/office/powerpoint/2010/main" val="4159073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The user has three basic questions when faced with a new system</a:t>
            </a:r>
          </a:p>
          <a:p>
            <a:pPr lvl="1"/>
            <a:r>
              <a:rPr lang="en-GB" dirty="0"/>
              <a:t>What is this?</a:t>
            </a:r>
          </a:p>
          <a:p>
            <a:pPr lvl="2"/>
            <a:r>
              <a:rPr lang="en-GB" dirty="0"/>
              <a:t>Titles and images are good for this</a:t>
            </a:r>
          </a:p>
          <a:p>
            <a:pPr lvl="2"/>
            <a:r>
              <a:rPr lang="en-GB" dirty="0"/>
              <a:t>Use simple terms rather than complex language</a:t>
            </a:r>
          </a:p>
          <a:p>
            <a:pPr lvl="1"/>
            <a:r>
              <a:rPr lang="en-GB" dirty="0"/>
              <a:t>What’s in it for me?</a:t>
            </a:r>
          </a:p>
          <a:p>
            <a:pPr lvl="2"/>
            <a:r>
              <a:rPr lang="en-GB" dirty="0"/>
              <a:t>Show users what they will get</a:t>
            </a:r>
          </a:p>
          <a:p>
            <a:pPr lvl="2"/>
            <a:r>
              <a:rPr lang="en-GB" dirty="0"/>
              <a:t>This can be images, videos, user testimonials…</a:t>
            </a:r>
          </a:p>
          <a:p>
            <a:pPr lvl="1"/>
            <a:r>
              <a:rPr lang="en-GB" dirty="0"/>
              <a:t>What do I do?</a:t>
            </a:r>
          </a:p>
          <a:p>
            <a:pPr lvl="2"/>
            <a:r>
              <a:rPr lang="en-GB" dirty="0"/>
              <a:t>Make the user’s next action an obvious one (this doesn’t need to be limited to offering only one option)</a:t>
            </a:r>
          </a:p>
          <a:p>
            <a:pPr lvl="2"/>
            <a:r>
              <a:rPr lang="en-GB" dirty="0"/>
              <a:t>Work out what they want to do next and give them the tools to do it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Perspective</a:t>
            </a:r>
          </a:p>
        </p:txBody>
      </p:sp>
    </p:spTree>
    <p:extLst>
      <p:ext uri="{BB962C8B-B14F-4D97-AF65-F5344CB8AC3E}">
        <p14:creationId xmlns:p14="http://schemas.microsoft.com/office/powerpoint/2010/main" val="1115647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4578689"/>
              </p:ext>
            </p:extLst>
          </p:nvPr>
        </p:nvGraphicFramePr>
        <p:xfrm>
          <a:off x="457200" y="981075"/>
          <a:ext cx="8229600" cy="5592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UX Impact</a:t>
            </a:r>
          </a:p>
        </p:txBody>
      </p:sp>
      <p:sp>
        <p:nvSpPr>
          <p:cNvPr id="6" name="Down Arrow 5"/>
          <p:cNvSpPr/>
          <p:nvPr/>
        </p:nvSpPr>
        <p:spPr>
          <a:xfrm>
            <a:off x="539552" y="1196752"/>
            <a:ext cx="648072" cy="45365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Down Arrow 6"/>
          <p:cNvSpPr/>
          <p:nvPr/>
        </p:nvSpPr>
        <p:spPr>
          <a:xfrm rot="10800000">
            <a:off x="8172400" y="1196752"/>
            <a:ext cx="648072" cy="45365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154358" y="2492896"/>
            <a:ext cx="16065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/>
              <a:t>Increasing</a:t>
            </a:r>
          </a:p>
          <a:p>
            <a:pPr algn="ctr"/>
            <a:r>
              <a:rPr lang="en-GB" sz="2400" dirty="0"/>
              <a:t>Value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565870" y="2492896"/>
            <a:ext cx="16065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/>
              <a:t>Increasing</a:t>
            </a:r>
          </a:p>
          <a:p>
            <a:pPr algn="ctr"/>
            <a:r>
              <a:rPr lang="en-GB" sz="2400" dirty="0"/>
              <a:t>Visibility</a:t>
            </a:r>
          </a:p>
        </p:txBody>
      </p:sp>
    </p:spTree>
    <p:extLst>
      <p:ext uri="{BB962C8B-B14F-4D97-AF65-F5344CB8AC3E}">
        <p14:creationId xmlns:p14="http://schemas.microsoft.com/office/powerpoint/2010/main" val="1917339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human brains are basically the same with some very small differences</a:t>
            </a:r>
          </a:p>
          <a:p>
            <a:r>
              <a:rPr lang="en-GB" dirty="0"/>
              <a:t>Psychology is about identifying the ways in which all humans are the same</a:t>
            </a:r>
          </a:p>
          <a:p>
            <a:pPr lvl="1"/>
            <a:r>
              <a:rPr lang="en-GB" dirty="0"/>
              <a:t>If we know how people are alike, we can predict their behaviour under different circumstances</a:t>
            </a:r>
          </a:p>
          <a:p>
            <a:pPr lvl="1"/>
            <a:r>
              <a:rPr lang="en-GB" dirty="0"/>
              <a:t>Yes, people have important individual differences but the basic behaviours are the same</a:t>
            </a:r>
          </a:p>
          <a:p>
            <a:pPr lvl="2"/>
            <a:r>
              <a:rPr lang="en-GB" dirty="0"/>
              <a:t>We’re all running the same OS, although our versions and add-ons will differ</a:t>
            </a:r>
          </a:p>
          <a:p>
            <a:r>
              <a:rPr lang="en-GB" dirty="0"/>
              <a:t>Culture is a human construct that dictates how we display that we are basically the same</a:t>
            </a:r>
          </a:p>
          <a:p>
            <a:pPr lvl="2"/>
            <a:r>
              <a:rPr lang="en-GB" dirty="0"/>
              <a:t>We run the same OS but use different GUIs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Psychology</a:t>
            </a:r>
          </a:p>
        </p:txBody>
      </p:sp>
    </p:spTree>
    <p:extLst>
      <p:ext uri="{BB962C8B-B14F-4D97-AF65-F5344CB8AC3E}">
        <p14:creationId xmlns:p14="http://schemas.microsoft.com/office/powerpoint/2010/main" val="3660788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UX designers need to know some psychology</a:t>
            </a:r>
          </a:p>
          <a:p>
            <a:r>
              <a:rPr lang="en-GB" dirty="0"/>
              <a:t>UXD is the practice of creating non-random effects in people in order to solve problems</a:t>
            </a:r>
          </a:p>
          <a:p>
            <a:pPr lvl="1"/>
            <a:r>
              <a:rPr lang="en-GB" dirty="0"/>
              <a:t>You are making users feel, think, and do things</a:t>
            </a:r>
          </a:p>
          <a:p>
            <a:pPr lvl="1"/>
            <a:r>
              <a:rPr lang="en-GB" dirty="0"/>
              <a:t>THIS LEADS TO BIG ETHICAL ISSUES</a:t>
            </a:r>
          </a:p>
          <a:p>
            <a:pPr lvl="1"/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Psychology</a:t>
            </a:r>
          </a:p>
        </p:txBody>
      </p:sp>
    </p:spTree>
    <p:extLst>
      <p:ext uri="{BB962C8B-B14F-4D97-AF65-F5344CB8AC3E}">
        <p14:creationId xmlns:p14="http://schemas.microsoft.com/office/powerpoint/2010/main" val="2182295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An experience has 6 elements</a:t>
            </a:r>
          </a:p>
          <a:p>
            <a:pPr marL="624078" indent="-514350">
              <a:buFont typeface="+mj-lt"/>
              <a:buAutoNum type="arabicPeriod"/>
            </a:pPr>
            <a:r>
              <a:rPr lang="en-GB" sz="2600" dirty="0"/>
              <a:t>What the user </a:t>
            </a:r>
            <a:r>
              <a:rPr lang="en-GB" sz="2600" i="1" dirty="0"/>
              <a:t>feels</a:t>
            </a:r>
          </a:p>
          <a:p>
            <a:pPr marL="916686" lvl="1" indent="-514350"/>
            <a:r>
              <a:rPr lang="en-GB" sz="2200" dirty="0"/>
              <a:t>Easy to study – observe and talk to users</a:t>
            </a:r>
          </a:p>
          <a:p>
            <a:pPr marL="624078" indent="-514350">
              <a:buFont typeface="+mj-lt"/>
              <a:buAutoNum type="arabicPeriod"/>
            </a:pPr>
            <a:r>
              <a:rPr lang="en-GB" sz="2600" dirty="0"/>
              <a:t>What the user </a:t>
            </a:r>
            <a:r>
              <a:rPr lang="en-GB" sz="2600" i="1" dirty="0"/>
              <a:t>wants</a:t>
            </a:r>
          </a:p>
          <a:p>
            <a:pPr marL="916686" lvl="1" indent="-514350"/>
            <a:r>
              <a:rPr lang="en-GB" sz="2200" dirty="0"/>
              <a:t>Important – if you change what they see you may change what they want</a:t>
            </a:r>
          </a:p>
          <a:p>
            <a:pPr marL="624078" indent="-514350">
              <a:buFont typeface="+mj-lt"/>
              <a:buAutoNum type="arabicPeriod"/>
            </a:pPr>
            <a:r>
              <a:rPr lang="en-GB" sz="2600" dirty="0"/>
              <a:t>What the user </a:t>
            </a:r>
            <a:r>
              <a:rPr lang="en-GB" sz="2600" i="1" dirty="0"/>
              <a:t>thinks</a:t>
            </a:r>
          </a:p>
          <a:p>
            <a:pPr marL="916686" lvl="1" indent="-514350"/>
            <a:r>
              <a:rPr lang="en-GB" sz="2200" dirty="0"/>
              <a:t>Every time you make the user think you add to their </a:t>
            </a:r>
            <a:r>
              <a:rPr lang="en-GB" sz="2200" i="1" dirty="0"/>
              <a:t>cognitive load</a:t>
            </a:r>
            <a:endParaRPr lang="en-GB" sz="2200" dirty="0"/>
          </a:p>
          <a:p>
            <a:pPr marL="624078" indent="-514350">
              <a:buFont typeface="+mj-lt"/>
              <a:buAutoNum type="arabicPeriod"/>
            </a:pPr>
            <a:r>
              <a:rPr lang="en-GB" sz="2600" dirty="0"/>
              <a:t>What the user </a:t>
            </a:r>
            <a:r>
              <a:rPr lang="en-GB" sz="2600" i="1" dirty="0"/>
              <a:t>believes</a:t>
            </a:r>
          </a:p>
          <a:p>
            <a:pPr marL="916686" lvl="1" indent="-514350"/>
            <a:r>
              <a:rPr lang="en-GB" sz="2200" dirty="0"/>
              <a:t>People believe things for predictable reasons</a:t>
            </a:r>
          </a:p>
          <a:p>
            <a:pPr marL="624078" indent="-514350">
              <a:buFont typeface="+mj-lt"/>
              <a:buAutoNum type="arabicPeriod"/>
            </a:pPr>
            <a:r>
              <a:rPr lang="en-GB" sz="2600" dirty="0"/>
              <a:t>What the user </a:t>
            </a:r>
            <a:r>
              <a:rPr lang="en-GB" sz="2600" i="1" dirty="0"/>
              <a:t>remembers</a:t>
            </a:r>
          </a:p>
          <a:p>
            <a:pPr marL="916686" lvl="1" indent="-514350"/>
            <a:r>
              <a:rPr lang="en-GB" sz="2200" dirty="0"/>
              <a:t>Memory makes mistakes, but designs can affect what people remember and what is forgotten</a:t>
            </a:r>
          </a:p>
          <a:p>
            <a:pPr marL="624078" indent="-514350">
              <a:buFont typeface="+mj-lt"/>
              <a:buAutoNum type="arabicPeriod"/>
            </a:pPr>
            <a:r>
              <a:rPr lang="en-GB" sz="2600" dirty="0"/>
              <a:t>What the user </a:t>
            </a:r>
            <a:r>
              <a:rPr lang="en-GB" sz="2600" i="1" dirty="0"/>
              <a:t>doesn’t realise</a:t>
            </a:r>
          </a:p>
          <a:p>
            <a:pPr marL="916686" lvl="1" indent="-514350"/>
            <a:r>
              <a:rPr lang="en-GB" sz="2200" dirty="0"/>
              <a:t>Things like information architecture and models of how users act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an experience?</a:t>
            </a:r>
          </a:p>
        </p:txBody>
      </p:sp>
    </p:spTree>
    <p:extLst>
      <p:ext uri="{BB962C8B-B14F-4D97-AF65-F5344CB8AC3E}">
        <p14:creationId xmlns:p14="http://schemas.microsoft.com/office/powerpoint/2010/main" val="40251304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a user feels is the emotional impact of the system</a:t>
            </a:r>
          </a:p>
          <a:p>
            <a:pPr lvl="1"/>
            <a:r>
              <a:rPr lang="en-GB" dirty="0"/>
              <a:t>Two types: gain (happy) and loss (unhappy)</a:t>
            </a:r>
          </a:p>
          <a:p>
            <a:pPr lvl="1"/>
            <a:r>
              <a:rPr lang="en-GB" dirty="0"/>
              <a:t>Emotions are reactions not goals (normally)</a:t>
            </a:r>
          </a:p>
          <a:p>
            <a:pPr lvl="2"/>
            <a:r>
              <a:rPr lang="en-GB" dirty="0"/>
              <a:t>Motivations are goals, emotions are feedback</a:t>
            </a:r>
          </a:p>
          <a:p>
            <a:pPr lvl="1"/>
            <a:r>
              <a:rPr lang="en-GB" dirty="0"/>
              <a:t>Time makes emotions complicated</a:t>
            </a:r>
          </a:p>
          <a:p>
            <a:pPr lvl="2"/>
            <a:r>
              <a:rPr lang="en-GB" dirty="0"/>
              <a:t>Having to use a poorly-designed interface may be a minor annoyance if you have to use it only once or twice, but if you have to use it regularly annoyance may turn to anger or hatred</a:t>
            </a:r>
          </a:p>
          <a:p>
            <a:r>
              <a:rPr lang="en-GB" dirty="0"/>
              <a:t>Users normally feel happy when they know they are making progress towards their goals</a:t>
            </a:r>
          </a:p>
          <a:p>
            <a:r>
              <a:rPr lang="en-GB" dirty="0"/>
              <a:t>Give users feedback to show this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Emotions</a:t>
            </a:r>
          </a:p>
        </p:txBody>
      </p:sp>
    </p:spTree>
    <p:extLst>
      <p:ext uri="{BB962C8B-B14F-4D97-AF65-F5344CB8AC3E}">
        <p14:creationId xmlns:p14="http://schemas.microsoft.com/office/powerpoint/2010/main" val="4074079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2016224"/>
          </a:xfrm>
        </p:spPr>
        <p:txBody>
          <a:bodyPr>
            <a:normAutofit/>
          </a:bodyPr>
          <a:lstStyle/>
          <a:p>
            <a:r>
              <a:rPr lang="en-GB" sz="2400" dirty="0"/>
              <a:t>Maslow’s hierarchy of needs (1943)*</a:t>
            </a:r>
          </a:p>
          <a:p>
            <a:r>
              <a:rPr lang="en-GB" sz="2400" dirty="0"/>
              <a:t> The most fundamental needs are on the bottom, the ‘optional’ ones on the top</a:t>
            </a:r>
          </a:p>
          <a:p>
            <a:r>
              <a:rPr lang="en-GB" sz="2400" dirty="0"/>
              <a:t>If a need is not met, the person doesn’t care about the ones above it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Maslow’s Hierarchy</a:t>
            </a:r>
          </a:p>
        </p:txBody>
      </p:sp>
      <p:pic>
        <p:nvPicPr>
          <p:cNvPr id="1026" name="Picture 2" descr="https://upload.wikimedia.org/wikipedia/commons/thumb/3/33/MaslowsHierarchyOfNeeds.svg/450px-MaslowsHierarchyOfNeeds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500" y="2708920"/>
            <a:ext cx="4891109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9512" y="3302982"/>
            <a:ext cx="56886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Self actualisation – realising your full potential</a:t>
            </a:r>
          </a:p>
          <a:p>
            <a:endParaRPr lang="en-GB" dirty="0"/>
          </a:p>
          <a:p>
            <a:r>
              <a:rPr lang="en-GB" dirty="0"/>
              <a:t>Esteem – desire to be accepted and valued by others</a:t>
            </a:r>
          </a:p>
          <a:p>
            <a:endParaRPr lang="en-GB" dirty="0"/>
          </a:p>
          <a:p>
            <a:r>
              <a:rPr lang="en-GB" dirty="0"/>
              <a:t>Love/belonging – friendship, intimacy, family</a:t>
            </a:r>
          </a:p>
          <a:p>
            <a:endParaRPr lang="en-GB" dirty="0"/>
          </a:p>
          <a:p>
            <a:r>
              <a:rPr lang="en-GB" dirty="0"/>
              <a:t>Safety – personal, financial, health, accidents</a:t>
            </a:r>
          </a:p>
          <a:p>
            <a:endParaRPr lang="en-GB" dirty="0"/>
          </a:p>
          <a:p>
            <a:r>
              <a:rPr lang="en-GB" dirty="0"/>
              <a:t>Physiological – survival requirements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138078" y="6471334"/>
            <a:ext cx="500592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* This refers to an individualistic society, not a collectivist one</a:t>
            </a:r>
          </a:p>
        </p:txBody>
      </p:sp>
    </p:spTree>
    <p:extLst>
      <p:ext uri="{BB962C8B-B14F-4D97-AF65-F5344CB8AC3E}">
        <p14:creationId xmlns:p14="http://schemas.microsoft.com/office/powerpoint/2010/main" val="38546193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12 Universal Motivations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Avoiding death</a:t>
            </a:r>
          </a:p>
          <a:p>
            <a:pPr lvl="1"/>
            <a:r>
              <a:rPr lang="en-GB" dirty="0"/>
              <a:t>Dying is generally bad</a:t>
            </a:r>
          </a:p>
          <a:p>
            <a:pPr lvl="1"/>
            <a:r>
              <a:rPr lang="en-GB" dirty="0"/>
              <a:t>Suicide occurs when other motivations are stronger than the will to live</a:t>
            </a:r>
          </a:p>
          <a:p>
            <a:r>
              <a:rPr lang="en-GB" dirty="0"/>
              <a:t>Avoiding pain</a:t>
            </a:r>
          </a:p>
          <a:p>
            <a:pPr lvl="1"/>
            <a:r>
              <a:rPr lang="en-GB" dirty="0"/>
              <a:t>Similar to death, but less extreme</a:t>
            </a:r>
          </a:p>
          <a:p>
            <a:r>
              <a:rPr lang="en-GB" dirty="0"/>
              <a:t>Fuel</a:t>
            </a:r>
          </a:p>
          <a:p>
            <a:pPr lvl="1"/>
            <a:r>
              <a:rPr lang="en-GB" dirty="0"/>
              <a:t>Your body needs air/food/water to live</a:t>
            </a:r>
          </a:p>
          <a:p>
            <a:pPr lvl="1"/>
            <a:r>
              <a:rPr lang="en-GB" dirty="0"/>
              <a:t>Running out of one is bad</a:t>
            </a:r>
          </a:p>
          <a:p>
            <a:r>
              <a:rPr lang="en-GB" dirty="0"/>
              <a:t>Homeostasis</a:t>
            </a:r>
          </a:p>
          <a:p>
            <a:pPr lvl="1"/>
            <a:r>
              <a:rPr lang="en-GB" dirty="0"/>
              <a:t>Internal balance</a:t>
            </a:r>
          </a:p>
          <a:p>
            <a:r>
              <a:rPr lang="en-GB" dirty="0"/>
              <a:t>Sleep</a:t>
            </a:r>
          </a:p>
          <a:p>
            <a:pPr lvl="1"/>
            <a:r>
              <a:rPr lang="en-GB" dirty="0"/>
              <a:t>Sleeping is needed to allow the brain to perform essential maintenance tasks</a:t>
            </a:r>
          </a:p>
          <a:p>
            <a:r>
              <a:rPr lang="en-GB" dirty="0"/>
              <a:t>Sex</a:t>
            </a:r>
          </a:p>
          <a:p>
            <a:pPr lvl="1"/>
            <a:r>
              <a:rPr lang="en-GB" dirty="0"/>
              <a:t>Works for most people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Love</a:t>
            </a:r>
          </a:p>
          <a:p>
            <a:pPr lvl="1"/>
            <a:r>
              <a:rPr lang="en-GB" dirty="0"/>
              <a:t>Of family, of children, of partner</a:t>
            </a:r>
          </a:p>
          <a:p>
            <a:r>
              <a:rPr lang="en-GB" dirty="0"/>
              <a:t>Protection of children</a:t>
            </a:r>
          </a:p>
          <a:p>
            <a:pPr lvl="1"/>
            <a:r>
              <a:rPr lang="en-GB" dirty="0"/>
              <a:t>Some things are not considered suitable for children</a:t>
            </a:r>
          </a:p>
          <a:p>
            <a:pPr lvl="1"/>
            <a:r>
              <a:rPr lang="en-GB" dirty="0"/>
              <a:t>Extra rules apply</a:t>
            </a:r>
          </a:p>
          <a:p>
            <a:r>
              <a:rPr lang="en-GB" dirty="0"/>
              <a:t>Affiliation</a:t>
            </a:r>
          </a:p>
          <a:p>
            <a:pPr lvl="1"/>
            <a:r>
              <a:rPr lang="en-GB" dirty="0"/>
              <a:t>Belonging to a group</a:t>
            </a:r>
          </a:p>
          <a:p>
            <a:r>
              <a:rPr lang="en-GB" dirty="0"/>
              <a:t>Status</a:t>
            </a:r>
          </a:p>
          <a:p>
            <a:pPr lvl="1"/>
            <a:r>
              <a:rPr lang="en-GB" dirty="0"/>
              <a:t>Status within a group</a:t>
            </a:r>
          </a:p>
          <a:p>
            <a:pPr lvl="1"/>
            <a:r>
              <a:rPr lang="en-GB" dirty="0"/>
              <a:t>The desire to be the best</a:t>
            </a:r>
          </a:p>
          <a:p>
            <a:r>
              <a:rPr lang="en-GB" dirty="0"/>
              <a:t>Justice</a:t>
            </a:r>
          </a:p>
          <a:p>
            <a:pPr lvl="1"/>
            <a:r>
              <a:rPr lang="en-GB" dirty="0"/>
              <a:t>Making sure that everyone gets what they deserve</a:t>
            </a:r>
          </a:p>
          <a:p>
            <a:r>
              <a:rPr lang="en-GB" dirty="0"/>
              <a:t>Understanding</a:t>
            </a:r>
          </a:p>
          <a:p>
            <a:pPr lvl="1"/>
            <a:r>
              <a:rPr lang="en-GB" dirty="0"/>
              <a:t>Curiosity</a:t>
            </a:r>
          </a:p>
          <a:p>
            <a:pPr lvl="1"/>
            <a:r>
              <a:rPr lang="en-GB" dirty="0"/>
              <a:t>Quite tricky to manipulate</a:t>
            </a:r>
          </a:p>
        </p:txBody>
      </p:sp>
    </p:spTree>
    <p:extLst>
      <p:ext uri="{BB962C8B-B14F-4D97-AF65-F5344CB8AC3E}">
        <p14:creationId xmlns:p14="http://schemas.microsoft.com/office/powerpoint/2010/main" val="11686048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440160"/>
          </a:xfrm>
        </p:spPr>
        <p:txBody>
          <a:bodyPr/>
          <a:lstStyle/>
          <a:p>
            <a:r>
              <a:rPr lang="en-GB" dirty="0"/>
              <a:t>For each of the 12 Universal Motivations, identify if Facebook and Google+ uses them and, if so, how?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457200" y="2492896"/>
            <a:ext cx="4038600" cy="4282491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dirty="0"/>
              <a:t>Avoiding death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Avoiding pain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Fuel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Homeostasis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Sleep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Sex</a:t>
            </a: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4648200" y="2420888"/>
            <a:ext cx="4038600" cy="4354499"/>
          </a:xfrm>
          <a:prstGeom prst="rect">
            <a:avLst/>
          </a:prstGeom>
        </p:spPr>
        <p:txBody>
          <a:bodyPr/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dirty="0"/>
              <a:t>Love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Protection of children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Affiliation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Status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Justice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Understanding</a:t>
            </a:r>
          </a:p>
        </p:txBody>
      </p:sp>
    </p:spTree>
    <p:extLst>
      <p:ext uri="{BB962C8B-B14F-4D97-AF65-F5344CB8AC3E}">
        <p14:creationId xmlns:p14="http://schemas.microsoft.com/office/powerpoint/2010/main" val="11491805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Affiliation</a:t>
            </a:r>
          </a:p>
          <a:p>
            <a:pPr lvl="1"/>
            <a:r>
              <a:rPr lang="en-GB" dirty="0"/>
              <a:t>The desire to belong is huge</a:t>
            </a:r>
          </a:p>
          <a:p>
            <a:pPr lvl="1"/>
            <a:r>
              <a:rPr lang="en-GB" dirty="0"/>
              <a:t>Nations, football teams, </a:t>
            </a:r>
            <a:r>
              <a:rPr lang="en-GB" dirty="0" err="1"/>
              <a:t>GoT</a:t>
            </a:r>
            <a:r>
              <a:rPr lang="en-GB" dirty="0"/>
              <a:t> fans, dog owners…</a:t>
            </a:r>
          </a:p>
          <a:p>
            <a:pPr lvl="1"/>
            <a:r>
              <a:rPr lang="en-GB" dirty="0"/>
              <a:t>Allow users to form and join groups</a:t>
            </a:r>
          </a:p>
          <a:p>
            <a:endParaRPr lang="en-GB" dirty="0"/>
          </a:p>
          <a:p>
            <a:r>
              <a:rPr lang="en-GB" dirty="0"/>
              <a:t>Status</a:t>
            </a:r>
          </a:p>
          <a:p>
            <a:pPr lvl="1"/>
            <a:r>
              <a:rPr lang="en-GB" dirty="0"/>
              <a:t>Users compare themselves with other users</a:t>
            </a:r>
          </a:p>
          <a:p>
            <a:pPr lvl="1"/>
            <a:r>
              <a:rPr lang="en-GB" dirty="0"/>
              <a:t>They need to feel that they are in control and that they are the best</a:t>
            </a:r>
          </a:p>
          <a:p>
            <a:pPr lvl="1"/>
            <a:r>
              <a:rPr lang="en-GB" dirty="0"/>
              <a:t>Award achievements</a:t>
            </a:r>
          </a:p>
          <a:p>
            <a:pPr lvl="1"/>
            <a:r>
              <a:rPr lang="en-GB" dirty="0"/>
              <a:t>Allow users to protect what they have gained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 in UXD</a:t>
            </a:r>
          </a:p>
        </p:txBody>
      </p:sp>
    </p:spTree>
    <p:extLst>
      <p:ext uri="{BB962C8B-B14F-4D97-AF65-F5344CB8AC3E}">
        <p14:creationId xmlns:p14="http://schemas.microsoft.com/office/powerpoint/2010/main" val="5998867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Justice</a:t>
            </a:r>
          </a:p>
          <a:p>
            <a:pPr lvl="1"/>
            <a:r>
              <a:rPr lang="en-GB" dirty="0"/>
              <a:t>Everyone wants to be liked and treated fairly</a:t>
            </a:r>
          </a:p>
          <a:p>
            <a:pPr lvl="1"/>
            <a:r>
              <a:rPr lang="en-GB" dirty="0"/>
              <a:t>It applies to other motivations – if person A has caused person B to lose something unfairly then we normally want to see person B lose it too</a:t>
            </a:r>
          </a:p>
          <a:p>
            <a:pPr lvl="1"/>
            <a:r>
              <a:rPr lang="en-GB" dirty="0"/>
              <a:t>Have rules of conduct and etiquette</a:t>
            </a:r>
          </a:p>
          <a:p>
            <a:pPr lvl="1"/>
            <a:r>
              <a:rPr lang="en-GB" dirty="0"/>
              <a:t>Give users the power to choose champions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 in UXD</a:t>
            </a:r>
          </a:p>
        </p:txBody>
      </p:sp>
    </p:spTree>
    <p:extLst>
      <p:ext uri="{BB962C8B-B14F-4D97-AF65-F5344CB8AC3E}">
        <p14:creationId xmlns:p14="http://schemas.microsoft.com/office/powerpoint/2010/main" val="17474151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Understanding</a:t>
            </a:r>
          </a:p>
          <a:p>
            <a:pPr lvl="1"/>
            <a:r>
              <a:rPr lang="en-GB" dirty="0"/>
              <a:t>This is why you don’t like it when FB changes its feature without warning</a:t>
            </a:r>
          </a:p>
          <a:p>
            <a:pPr lvl="1"/>
            <a:r>
              <a:rPr lang="en-GB" dirty="0"/>
              <a:t>To create curiosity:</a:t>
            </a:r>
          </a:p>
          <a:p>
            <a:pPr marL="1435608" lvl="3" indent="-457200">
              <a:buFont typeface="+mj-lt"/>
              <a:buAutoNum type="arabicPeriod"/>
            </a:pPr>
            <a:r>
              <a:rPr lang="en-GB" dirty="0"/>
              <a:t>Let the user know that there will be a gain or a loss in one of the other motivations</a:t>
            </a:r>
          </a:p>
          <a:p>
            <a:pPr marL="1435608" lvl="3" indent="-457200">
              <a:buFont typeface="+mj-lt"/>
              <a:buAutoNum type="arabicPeriod"/>
            </a:pPr>
            <a:r>
              <a:rPr lang="en-GB" dirty="0"/>
              <a:t>The bigger the gain or loss seems to be, the more interesting it becomes</a:t>
            </a:r>
          </a:p>
          <a:p>
            <a:pPr marL="1435608" lvl="3" indent="-457200">
              <a:buFont typeface="+mj-lt"/>
              <a:buAutoNum type="arabicPeriod"/>
            </a:pPr>
            <a:r>
              <a:rPr lang="en-GB" dirty="0"/>
              <a:t>Hold something back</a:t>
            </a:r>
          </a:p>
          <a:p>
            <a:r>
              <a:rPr lang="en-GB" dirty="0"/>
              <a:t>Teaser trailers</a:t>
            </a:r>
          </a:p>
          <a:p>
            <a:r>
              <a:rPr lang="en-GB" dirty="0"/>
              <a:t>Users will choose things they understand over things they don’t understand</a:t>
            </a:r>
          </a:p>
          <a:p>
            <a:pPr lvl="1"/>
            <a:r>
              <a:rPr lang="en-GB" dirty="0"/>
              <a:t>Tell them what you’re doing and why, so they don’t view any change as a loss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 in UXD</a:t>
            </a:r>
          </a:p>
        </p:txBody>
      </p:sp>
    </p:spTree>
    <p:extLst>
      <p:ext uri="{BB962C8B-B14F-4D97-AF65-F5344CB8AC3E}">
        <p14:creationId xmlns:p14="http://schemas.microsoft.com/office/powerpoint/2010/main" val="30856183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7"/>
            <a:ext cx="8229600" cy="2592287"/>
          </a:xfrm>
        </p:spPr>
        <p:txBody>
          <a:bodyPr>
            <a:noAutofit/>
          </a:bodyPr>
          <a:lstStyle/>
          <a:p>
            <a:r>
              <a:rPr lang="en-GB" sz="2400" dirty="0"/>
              <a:t>Go to Facebook (turn off your </a:t>
            </a:r>
            <a:r>
              <a:rPr lang="en-GB" sz="2400" dirty="0" err="1"/>
              <a:t>adblocker</a:t>
            </a:r>
            <a:r>
              <a:rPr lang="en-GB" sz="2400" dirty="0"/>
              <a:t> if you use one) and look at the sponsored material it offers you</a:t>
            </a:r>
          </a:p>
          <a:p>
            <a:r>
              <a:rPr lang="en-GB" sz="2400" dirty="0"/>
              <a:t>Follow the links and look at how they’re trying to ‘sell’ things to you</a:t>
            </a:r>
          </a:p>
          <a:p>
            <a:r>
              <a:rPr lang="en-GB" sz="2400" dirty="0"/>
              <a:t>Record which of the 12 Universal Motivations are being used for at least 25 different sites in a spreadsheet together with the site URL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457200" y="3861048"/>
            <a:ext cx="4038600" cy="288032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dirty="0"/>
              <a:t>Avoiding death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Avoiding pain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Fuel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Homeostasis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Sleep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Sex</a:t>
            </a: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4648200" y="3789039"/>
            <a:ext cx="4038600" cy="2952329"/>
          </a:xfrm>
          <a:prstGeom prst="rect">
            <a:avLst/>
          </a:prstGeom>
        </p:spPr>
        <p:txBody>
          <a:bodyPr/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dirty="0"/>
              <a:t>Love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Protection of children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Affiliation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Status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Justice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Understanding</a:t>
            </a:r>
          </a:p>
        </p:txBody>
      </p:sp>
    </p:spTree>
    <p:extLst>
      <p:ext uri="{BB962C8B-B14F-4D97-AF65-F5344CB8AC3E}">
        <p14:creationId xmlns:p14="http://schemas.microsoft.com/office/powerpoint/2010/main" val="22731052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/>
              <a:t>Coming Soon…</a:t>
            </a:r>
            <a:endParaRPr lang="en-US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Next lecture: User Research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Homework: Read the articles linked to this lecture on Moodle.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6507</TotalTime>
  <Words>1211</Words>
  <Application>Microsoft Office PowerPoint</Application>
  <PresentationFormat>On-screen Show (4:3)</PresentationFormat>
  <Paragraphs>193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Usability Engineering</vt:lpstr>
      <vt:lpstr>Know Yourself</vt:lpstr>
      <vt:lpstr>Know Yourself</vt:lpstr>
      <vt:lpstr>User Perspective</vt:lpstr>
      <vt:lpstr>UX Impact</vt:lpstr>
      <vt:lpstr>User Psychology</vt:lpstr>
      <vt:lpstr>User Psychology</vt:lpstr>
      <vt:lpstr>What is an experience?</vt:lpstr>
      <vt:lpstr>Emotions</vt:lpstr>
      <vt:lpstr>Maslow’s Hierarchy</vt:lpstr>
      <vt:lpstr>12 Universal Motivations</vt:lpstr>
      <vt:lpstr>Activity</vt:lpstr>
      <vt:lpstr>Applications in UXD</vt:lpstr>
      <vt:lpstr>Applications in UXD</vt:lpstr>
      <vt:lpstr>Applications in UXD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</cp:lastModifiedBy>
  <cp:revision>137</cp:revision>
  <dcterms:created xsi:type="dcterms:W3CDTF">2003-09-29T11:49:22Z</dcterms:created>
  <dcterms:modified xsi:type="dcterms:W3CDTF">2023-02-28T12:56:20Z</dcterms:modified>
</cp:coreProperties>
</file>