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1"/>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82" r:id="rId24"/>
    <p:sldId id="283" r:id="rId25"/>
    <p:sldId id="288" r:id="rId26"/>
    <p:sldId id="289" r:id="rId27"/>
    <p:sldId id="284" r:id="rId28"/>
    <p:sldId id="285" r:id="rId29"/>
    <p:sldId id="286" r:id="rId30"/>
    <p:sldId id="290" r:id="rId31"/>
    <p:sldId id="291" r:id="rId32"/>
    <p:sldId id="292" r:id="rId33"/>
    <p:sldId id="293" r:id="rId34"/>
    <p:sldId id="279" r:id="rId35"/>
    <p:sldId id="280" r:id="rId36"/>
    <p:sldId id="281" r:id="rId37"/>
    <p:sldId id="294" r:id="rId38"/>
    <p:sldId id="295" r:id="rId39"/>
    <p:sldId id="296" r:id="rId4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3FDB391-C885-4CED-ABCB-5E4A019267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350CEA7-3E12-47BB-AA57-8ECDDD0F484A}">
      <dgm:prSet/>
      <dgm:spPr/>
      <dgm:t>
        <a:bodyPr/>
        <a:lstStyle/>
        <a:p>
          <a:r>
            <a:rPr lang="en-GB"/>
            <a:t>References:</a:t>
          </a:r>
          <a:endParaRPr lang="en-US"/>
        </a:p>
      </dgm:t>
    </dgm:pt>
    <dgm:pt modelId="{6239487D-4652-463E-B30F-73133F466513}" type="parTrans" cxnId="{6EA539F3-587E-4369-A8DF-CDA5EAA96BD2}">
      <dgm:prSet/>
      <dgm:spPr/>
      <dgm:t>
        <a:bodyPr/>
        <a:lstStyle/>
        <a:p>
          <a:endParaRPr lang="en-US"/>
        </a:p>
      </dgm:t>
    </dgm:pt>
    <dgm:pt modelId="{00DCD518-CDA2-4C4C-B00E-D4FC5B15DADD}" type="sibTrans" cxnId="{6EA539F3-587E-4369-A8DF-CDA5EAA96BD2}">
      <dgm:prSet/>
      <dgm:spPr/>
      <dgm:t>
        <a:bodyPr/>
        <a:lstStyle/>
        <a:p>
          <a:endParaRPr lang="en-US"/>
        </a:p>
      </dgm:t>
    </dgm:pt>
    <dgm:pt modelId="{55A4EA54-7237-4335-87D8-D107A9EFF8D1}">
      <dgm:prSet/>
      <dgm:spPr/>
      <dgm:t>
        <a:bodyPr/>
        <a:lstStyle/>
        <a:p>
          <a:r>
            <a:rPr lang="en-GB"/>
            <a:t>Baker ,C (2000) A Parents’ and Teachers’ Guide to Bilingualism  (Second Edition) Multilingual Matters</a:t>
          </a:r>
          <a:endParaRPr lang="en-US"/>
        </a:p>
      </dgm:t>
    </dgm:pt>
    <dgm:pt modelId="{2353C0B7-7CC0-4C58-83AF-8752E5A46CDA}" type="parTrans" cxnId="{1B828361-DA2C-4789-9ACE-43DE58844275}">
      <dgm:prSet/>
      <dgm:spPr/>
      <dgm:t>
        <a:bodyPr/>
        <a:lstStyle/>
        <a:p>
          <a:endParaRPr lang="en-US"/>
        </a:p>
      </dgm:t>
    </dgm:pt>
    <dgm:pt modelId="{9B4B3D87-0F34-4ACE-9CEA-E73F7864FCA2}" type="sibTrans" cxnId="{1B828361-DA2C-4789-9ACE-43DE58844275}">
      <dgm:prSet/>
      <dgm:spPr/>
      <dgm:t>
        <a:bodyPr/>
        <a:lstStyle/>
        <a:p>
          <a:endParaRPr lang="en-US"/>
        </a:p>
      </dgm:t>
    </dgm:pt>
    <dgm:pt modelId="{CA6A0B40-37FC-4CC4-B1D5-F8C00F8B2F57}">
      <dgm:prSet/>
      <dgm:spPr/>
      <dgm:t>
        <a:bodyPr/>
        <a:lstStyle/>
        <a:p>
          <a:r>
            <a:rPr lang="en-GB"/>
            <a:t>Baker, C (2001) Foundations of Bilingual Education and Bilingualism, Multilingual Matters</a:t>
          </a:r>
          <a:endParaRPr lang="en-US"/>
        </a:p>
      </dgm:t>
    </dgm:pt>
    <dgm:pt modelId="{566A26BC-9B2E-40A6-90EB-1D0FCD4D25FF}" type="parTrans" cxnId="{F0D62EEC-B81C-4552-8B84-4F134BC13193}">
      <dgm:prSet/>
      <dgm:spPr/>
      <dgm:t>
        <a:bodyPr/>
        <a:lstStyle/>
        <a:p>
          <a:endParaRPr lang="en-US"/>
        </a:p>
      </dgm:t>
    </dgm:pt>
    <dgm:pt modelId="{60FE678A-E249-4970-8781-3DB5B4424443}" type="sibTrans" cxnId="{F0D62EEC-B81C-4552-8B84-4F134BC13193}">
      <dgm:prSet/>
      <dgm:spPr/>
      <dgm:t>
        <a:bodyPr/>
        <a:lstStyle/>
        <a:p>
          <a:endParaRPr lang="en-US"/>
        </a:p>
      </dgm:t>
    </dgm:pt>
    <dgm:pt modelId="{3DC7EA05-3B8F-408A-A780-3BDB9B0D503D}">
      <dgm:prSet/>
      <dgm:spPr/>
      <dgm:t>
        <a:bodyPr/>
        <a:lstStyle/>
        <a:p>
          <a:r>
            <a:rPr lang="en-GB"/>
            <a:t>Baker, C and Clapham, J (2001) The Nature and Needs of Bilingual Pupils, UWB Press </a:t>
          </a:r>
          <a:endParaRPr lang="en-US"/>
        </a:p>
      </dgm:t>
    </dgm:pt>
    <dgm:pt modelId="{731A538A-B70C-4D71-90DF-9FB4A8720704}" type="parTrans" cxnId="{045FE1F7-BF3D-41BD-8F25-5FC533CBDF4B}">
      <dgm:prSet/>
      <dgm:spPr/>
      <dgm:t>
        <a:bodyPr/>
        <a:lstStyle/>
        <a:p>
          <a:endParaRPr lang="en-US"/>
        </a:p>
      </dgm:t>
    </dgm:pt>
    <dgm:pt modelId="{9F1B8FE4-EEB9-43D4-B1D5-8A74C71B412F}" type="sibTrans" cxnId="{045FE1F7-BF3D-41BD-8F25-5FC533CBDF4B}">
      <dgm:prSet/>
      <dgm:spPr/>
      <dgm:t>
        <a:bodyPr/>
        <a:lstStyle/>
        <a:p>
          <a:endParaRPr lang="en-US"/>
        </a:p>
      </dgm:t>
    </dgm:pt>
    <dgm:pt modelId="{2CDB4091-A8CE-40B8-AF55-182538DD809B}" type="pres">
      <dgm:prSet presAssocID="{D3FDB391-C885-4CED-ABCB-5E4A0192674A}" presName="root" presStyleCnt="0">
        <dgm:presLayoutVars>
          <dgm:dir/>
          <dgm:resizeHandles val="exact"/>
        </dgm:presLayoutVars>
      </dgm:prSet>
      <dgm:spPr/>
    </dgm:pt>
    <dgm:pt modelId="{5DF2BDB6-3036-4890-AF57-2A9053672443}" type="pres">
      <dgm:prSet presAssocID="{0350CEA7-3E12-47BB-AA57-8ECDDD0F484A}" presName="compNode" presStyleCnt="0"/>
      <dgm:spPr/>
    </dgm:pt>
    <dgm:pt modelId="{4705D2D4-DA57-457F-B4DC-FA8BE013A4EC}" type="pres">
      <dgm:prSet presAssocID="{0350CEA7-3E12-47BB-AA57-8ECDDD0F484A}" presName="bgRect" presStyleLbl="bgShp" presStyleIdx="0" presStyleCnt="4"/>
      <dgm:spPr/>
    </dgm:pt>
    <dgm:pt modelId="{12EF43E8-E5A1-4CE1-847C-475070DC8AD2}" type="pres">
      <dgm:prSet presAssocID="{0350CEA7-3E12-47BB-AA57-8ECDDD0F48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E0B89C4-F41B-45EC-9146-D324002A4278}" type="pres">
      <dgm:prSet presAssocID="{0350CEA7-3E12-47BB-AA57-8ECDDD0F484A}" presName="spaceRect" presStyleCnt="0"/>
      <dgm:spPr/>
    </dgm:pt>
    <dgm:pt modelId="{DDBBD224-DE7B-42E7-ADF0-7CF059E50AFA}" type="pres">
      <dgm:prSet presAssocID="{0350CEA7-3E12-47BB-AA57-8ECDDD0F484A}" presName="parTx" presStyleLbl="revTx" presStyleIdx="0" presStyleCnt="4">
        <dgm:presLayoutVars>
          <dgm:chMax val="0"/>
          <dgm:chPref val="0"/>
        </dgm:presLayoutVars>
      </dgm:prSet>
      <dgm:spPr/>
    </dgm:pt>
    <dgm:pt modelId="{CED5F525-20D7-4A1A-9EEB-29DE85BB2633}" type="pres">
      <dgm:prSet presAssocID="{00DCD518-CDA2-4C4C-B00E-D4FC5B15DADD}" presName="sibTrans" presStyleCnt="0"/>
      <dgm:spPr/>
    </dgm:pt>
    <dgm:pt modelId="{DC7E2260-F1AA-4236-AE5B-746B6E0326E5}" type="pres">
      <dgm:prSet presAssocID="{55A4EA54-7237-4335-87D8-D107A9EFF8D1}" presName="compNode" presStyleCnt="0"/>
      <dgm:spPr/>
    </dgm:pt>
    <dgm:pt modelId="{7A4E4A3E-15B3-4BD6-83DC-92F5B04BE457}" type="pres">
      <dgm:prSet presAssocID="{55A4EA54-7237-4335-87D8-D107A9EFF8D1}" presName="bgRect" presStyleLbl="bgShp" presStyleIdx="1" presStyleCnt="4"/>
      <dgm:spPr/>
    </dgm:pt>
    <dgm:pt modelId="{86FD12C5-3FAE-447C-A788-0DEEFAE55B02}" type="pres">
      <dgm:prSet presAssocID="{55A4EA54-7237-4335-87D8-D107A9EFF8D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B84BAF7-2F8B-4284-A388-8936FACA12E0}" type="pres">
      <dgm:prSet presAssocID="{55A4EA54-7237-4335-87D8-D107A9EFF8D1}" presName="spaceRect" presStyleCnt="0"/>
      <dgm:spPr/>
    </dgm:pt>
    <dgm:pt modelId="{54CED473-F79F-4841-BA24-D9F0E9C44B2E}" type="pres">
      <dgm:prSet presAssocID="{55A4EA54-7237-4335-87D8-D107A9EFF8D1}" presName="parTx" presStyleLbl="revTx" presStyleIdx="1" presStyleCnt="4">
        <dgm:presLayoutVars>
          <dgm:chMax val="0"/>
          <dgm:chPref val="0"/>
        </dgm:presLayoutVars>
      </dgm:prSet>
      <dgm:spPr/>
    </dgm:pt>
    <dgm:pt modelId="{D55F0332-A8B3-47CB-A40D-4D947836F051}" type="pres">
      <dgm:prSet presAssocID="{9B4B3D87-0F34-4ACE-9CEA-E73F7864FCA2}" presName="sibTrans" presStyleCnt="0"/>
      <dgm:spPr/>
    </dgm:pt>
    <dgm:pt modelId="{AB25DF8F-4BC8-46F6-AD33-8FCF3A3F2DCE}" type="pres">
      <dgm:prSet presAssocID="{CA6A0B40-37FC-4CC4-B1D5-F8C00F8B2F57}" presName="compNode" presStyleCnt="0"/>
      <dgm:spPr/>
    </dgm:pt>
    <dgm:pt modelId="{C16CCEF2-F9B3-4D6D-B6F8-446683770886}" type="pres">
      <dgm:prSet presAssocID="{CA6A0B40-37FC-4CC4-B1D5-F8C00F8B2F57}" presName="bgRect" presStyleLbl="bgShp" presStyleIdx="2" presStyleCnt="4"/>
      <dgm:spPr/>
    </dgm:pt>
    <dgm:pt modelId="{549E066A-9B7D-400F-9B41-56D567966697}" type="pres">
      <dgm:prSet presAssocID="{CA6A0B40-37FC-4CC4-B1D5-F8C00F8B2F5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59EFA194-7F03-472F-B7AE-0505C58F2E05}" type="pres">
      <dgm:prSet presAssocID="{CA6A0B40-37FC-4CC4-B1D5-F8C00F8B2F57}" presName="spaceRect" presStyleCnt="0"/>
      <dgm:spPr/>
    </dgm:pt>
    <dgm:pt modelId="{ADB425A2-31BA-462A-9FDD-AE6590C7D034}" type="pres">
      <dgm:prSet presAssocID="{CA6A0B40-37FC-4CC4-B1D5-F8C00F8B2F57}" presName="parTx" presStyleLbl="revTx" presStyleIdx="2" presStyleCnt="4">
        <dgm:presLayoutVars>
          <dgm:chMax val="0"/>
          <dgm:chPref val="0"/>
        </dgm:presLayoutVars>
      </dgm:prSet>
      <dgm:spPr/>
    </dgm:pt>
    <dgm:pt modelId="{9E0BD8D0-AA2C-4DBA-BE0A-226C5D735D2C}" type="pres">
      <dgm:prSet presAssocID="{60FE678A-E249-4970-8781-3DB5B4424443}" presName="sibTrans" presStyleCnt="0"/>
      <dgm:spPr/>
    </dgm:pt>
    <dgm:pt modelId="{48DA6315-7D4F-43A6-B648-6C78D4E27CB8}" type="pres">
      <dgm:prSet presAssocID="{3DC7EA05-3B8F-408A-A780-3BDB9B0D503D}" presName="compNode" presStyleCnt="0"/>
      <dgm:spPr/>
    </dgm:pt>
    <dgm:pt modelId="{8CEDED4B-9114-4372-940C-E5025D524A18}" type="pres">
      <dgm:prSet presAssocID="{3DC7EA05-3B8F-408A-A780-3BDB9B0D503D}" presName="bgRect" presStyleLbl="bgShp" presStyleIdx="3" presStyleCnt="4"/>
      <dgm:spPr/>
    </dgm:pt>
    <dgm:pt modelId="{993A2512-4DFE-412A-9132-12AA9BF2ABE3}" type="pres">
      <dgm:prSet presAssocID="{3DC7EA05-3B8F-408A-A780-3BDB9B0D503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A630EA3E-31F5-4211-864A-DE33F9817DB3}" type="pres">
      <dgm:prSet presAssocID="{3DC7EA05-3B8F-408A-A780-3BDB9B0D503D}" presName="spaceRect" presStyleCnt="0"/>
      <dgm:spPr/>
    </dgm:pt>
    <dgm:pt modelId="{C1612F8C-1F03-4D37-AC8E-33A927988BFA}" type="pres">
      <dgm:prSet presAssocID="{3DC7EA05-3B8F-408A-A780-3BDB9B0D503D}" presName="parTx" presStyleLbl="revTx" presStyleIdx="3" presStyleCnt="4">
        <dgm:presLayoutVars>
          <dgm:chMax val="0"/>
          <dgm:chPref val="0"/>
        </dgm:presLayoutVars>
      </dgm:prSet>
      <dgm:spPr/>
    </dgm:pt>
  </dgm:ptLst>
  <dgm:cxnLst>
    <dgm:cxn modelId="{A5B3B402-1FDC-43D6-8DC9-A494A8C93FCF}" type="presOf" srcId="{0350CEA7-3E12-47BB-AA57-8ECDDD0F484A}" destId="{DDBBD224-DE7B-42E7-ADF0-7CF059E50AFA}" srcOrd="0" destOrd="0" presId="urn:microsoft.com/office/officeart/2018/2/layout/IconVerticalSolidList"/>
    <dgm:cxn modelId="{512C731E-CF74-44D2-98F6-BB8FB9142890}" type="presOf" srcId="{D3FDB391-C885-4CED-ABCB-5E4A0192674A}" destId="{2CDB4091-A8CE-40B8-AF55-182538DD809B}" srcOrd="0" destOrd="0" presId="urn:microsoft.com/office/officeart/2018/2/layout/IconVerticalSolidList"/>
    <dgm:cxn modelId="{5225B73A-5B65-4256-AC17-C71EDCFADC48}" type="presOf" srcId="{CA6A0B40-37FC-4CC4-B1D5-F8C00F8B2F57}" destId="{ADB425A2-31BA-462A-9FDD-AE6590C7D034}" srcOrd="0" destOrd="0" presId="urn:microsoft.com/office/officeart/2018/2/layout/IconVerticalSolidList"/>
    <dgm:cxn modelId="{1B828361-DA2C-4789-9ACE-43DE58844275}" srcId="{D3FDB391-C885-4CED-ABCB-5E4A0192674A}" destId="{55A4EA54-7237-4335-87D8-D107A9EFF8D1}" srcOrd="1" destOrd="0" parTransId="{2353C0B7-7CC0-4C58-83AF-8752E5A46CDA}" sibTransId="{9B4B3D87-0F34-4ACE-9CEA-E73F7864FCA2}"/>
    <dgm:cxn modelId="{86D285B7-4BDD-4952-969E-703A4CB21BED}" type="presOf" srcId="{3DC7EA05-3B8F-408A-A780-3BDB9B0D503D}" destId="{C1612F8C-1F03-4D37-AC8E-33A927988BFA}" srcOrd="0" destOrd="0" presId="urn:microsoft.com/office/officeart/2018/2/layout/IconVerticalSolidList"/>
    <dgm:cxn modelId="{DE1623BA-4602-4E54-91A8-3D799B6CB3C2}" type="presOf" srcId="{55A4EA54-7237-4335-87D8-D107A9EFF8D1}" destId="{54CED473-F79F-4841-BA24-D9F0E9C44B2E}" srcOrd="0" destOrd="0" presId="urn:microsoft.com/office/officeart/2018/2/layout/IconVerticalSolidList"/>
    <dgm:cxn modelId="{F0D62EEC-B81C-4552-8B84-4F134BC13193}" srcId="{D3FDB391-C885-4CED-ABCB-5E4A0192674A}" destId="{CA6A0B40-37FC-4CC4-B1D5-F8C00F8B2F57}" srcOrd="2" destOrd="0" parTransId="{566A26BC-9B2E-40A6-90EB-1D0FCD4D25FF}" sibTransId="{60FE678A-E249-4970-8781-3DB5B4424443}"/>
    <dgm:cxn modelId="{6EA539F3-587E-4369-A8DF-CDA5EAA96BD2}" srcId="{D3FDB391-C885-4CED-ABCB-5E4A0192674A}" destId="{0350CEA7-3E12-47BB-AA57-8ECDDD0F484A}" srcOrd="0" destOrd="0" parTransId="{6239487D-4652-463E-B30F-73133F466513}" sibTransId="{00DCD518-CDA2-4C4C-B00E-D4FC5B15DADD}"/>
    <dgm:cxn modelId="{045FE1F7-BF3D-41BD-8F25-5FC533CBDF4B}" srcId="{D3FDB391-C885-4CED-ABCB-5E4A0192674A}" destId="{3DC7EA05-3B8F-408A-A780-3BDB9B0D503D}" srcOrd="3" destOrd="0" parTransId="{731A538A-B70C-4D71-90DF-9FB4A8720704}" sibTransId="{9F1B8FE4-EEB9-43D4-B1D5-8A74C71B412F}"/>
    <dgm:cxn modelId="{88F59370-99C5-4A46-B4DA-5809940C800E}" type="presParOf" srcId="{2CDB4091-A8CE-40B8-AF55-182538DD809B}" destId="{5DF2BDB6-3036-4890-AF57-2A9053672443}" srcOrd="0" destOrd="0" presId="urn:microsoft.com/office/officeart/2018/2/layout/IconVerticalSolidList"/>
    <dgm:cxn modelId="{B08D22F4-E73C-46CE-A5BC-2BB9442BD95A}" type="presParOf" srcId="{5DF2BDB6-3036-4890-AF57-2A9053672443}" destId="{4705D2D4-DA57-457F-B4DC-FA8BE013A4EC}" srcOrd="0" destOrd="0" presId="urn:microsoft.com/office/officeart/2018/2/layout/IconVerticalSolidList"/>
    <dgm:cxn modelId="{FBA026AE-1C13-402F-9F46-375AF7C1C100}" type="presParOf" srcId="{5DF2BDB6-3036-4890-AF57-2A9053672443}" destId="{12EF43E8-E5A1-4CE1-847C-475070DC8AD2}" srcOrd="1" destOrd="0" presId="urn:microsoft.com/office/officeart/2018/2/layout/IconVerticalSolidList"/>
    <dgm:cxn modelId="{9CE81D62-7237-4AE5-B330-E8050C5FDCA1}" type="presParOf" srcId="{5DF2BDB6-3036-4890-AF57-2A9053672443}" destId="{AE0B89C4-F41B-45EC-9146-D324002A4278}" srcOrd="2" destOrd="0" presId="urn:microsoft.com/office/officeart/2018/2/layout/IconVerticalSolidList"/>
    <dgm:cxn modelId="{7E86C683-F1CF-4EB5-877F-7BB0811ED34C}" type="presParOf" srcId="{5DF2BDB6-3036-4890-AF57-2A9053672443}" destId="{DDBBD224-DE7B-42E7-ADF0-7CF059E50AFA}" srcOrd="3" destOrd="0" presId="urn:microsoft.com/office/officeart/2018/2/layout/IconVerticalSolidList"/>
    <dgm:cxn modelId="{A606100E-3188-4F35-B0CA-6981D143553A}" type="presParOf" srcId="{2CDB4091-A8CE-40B8-AF55-182538DD809B}" destId="{CED5F525-20D7-4A1A-9EEB-29DE85BB2633}" srcOrd="1" destOrd="0" presId="urn:microsoft.com/office/officeart/2018/2/layout/IconVerticalSolidList"/>
    <dgm:cxn modelId="{54DF1B23-A2E6-461C-A24D-74186F49DC91}" type="presParOf" srcId="{2CDB4091-A8CE-40B8-AF55-182538DD809B}" destId="{DC7E2260-F1AA-4236-AE5B-746B6E0326E5}" srcOrd="2" destOrd="0" presId="urn:microsoft.com/office/officeart/2018/2/layout/IconVerticalSolidList"/>
    <dgm:cxn modelId="{3E8E2A17-E8C1-4100-8E67-46DC2C25FCD4}" type="presParOf" srcId="{DC7E2260-F1AA-4236-AE5B-746B6E0326E5}" destId="{7A4E4A3E-15B3-4BD6-83DC-92F5B04BE457}" srcOrd="0" destOrd="0" presId="urn:microsoft.com/office/officeart/2018/2/layout/IconVerticalSolidList"/>
    <dgm:cxn modelId="{62AAF057-8F8B-424D-8B87-CA1BD39FA6C5}" type="presParOf" srcId="{DC7E2260-F1AA-4236-AE5B-746B6E0326E5}" destId="{86FD12C5-3FAE-447C-A788-0DEEFAE55B02}" srcOrd="1" destOrd="0" presId="urn:microsoft.com/office/officeart/2018/2/layout/IconVerticalSolidList"/>
    <dgm:cxn modelId="{F56062BF-59B2-441D-A307-01F1884F8D0A}" type="presParOf" srcId="{DC7E2260-F1AA-4236-AE5B-746B6E0326E5}" destId="{4B84BAF7-2F8B-4284-A388-8936FACA12E0}" srcOrd="2" destOrd="0" presId="urn:microsoft.com/office/officeart/2018/2/layout/IconVerticalSolidList"/>
    <dgm:cxn modelId="{5F826F59-BC21-4948-BC81-9C0F56E84B3E}" type="presParOf" srcId="{DC7E2260-F1AA-4236-AE5B-746B6E0326E5}" destId="{54CED473-F79F-4841-BA24-D9F0E9C44B2E}" srcOrd="3" destOrd="0" presId="urn:microsoft.com/office/officeart/2018/2/layout/IconVerticalSolidList"/>
    <dgm:cxn modelId="{C119CFD1-B6C0-46E9-AA17-E8331C8519EA}" type="presParOf" srcId="{2CDB4091-A8CE-40B8-AF55-182538DD809B}" destId="{D55F0332-A8B3-47CB-A40D-4D947836F051}" srcOrd="3" destOrd="0" presId="urn:microsoft.com/office/officeart/2018/2/layout/IconVerticalSolidList"/>
    <dgm:cxn modelId="{F5BCABCE-8BF3-400C-9912-F5278BC49D07}" type="presParOf" srcId="{2CDB4091-A8CE-40B8-AF55-182538DD809B}" destId="{AB25DF8F-4BC8-46F6-AD33-8FCF3A3F2DCE}" srcOrd="4" destOrd="0" presId="urn:microsoft.com/office/officeart/2018/2/layout/IconVerticalSolidList"/>
    <dgm:cxn modelId="{48411B26-38C7-48D0-8CC9-BA8E1205A250}" type="presParOf" srcId="{AB25DF8F-4BC8-46F6-AD33-8FCF3A3F2DCE}" destId="{C16CCEF2-F9B3-4D6D-B6F8-446683770886}" srcOrd="0" destOrd="0" presId="urn:microsoft.com/office/officeart/2018/2/layout/IconVerticalSolidList"/>
    <dgm:cxn modelId="{46B3401F-B3D6-464F-8E2B-3B5D35BA559C}" type="presParOf" srcId="{AB25DF8F-4BC8-46F6-AD33-8FCF3A3F2DCE}" destId="{549E066A-9B7D-400F-9B41-56D567966697}" srcOrd="1" destOrd="0" presId="urn:microsoft.com/office/officeart/2018/2/layout/IconVerticalSolidList"/>
    <dgm:cxn modelId="{55C1DEB0-31BE-4FCB-85E8-DD6D9026AD4C}" type="presParOf" srcId="{AB25DF8F-4BC8-46F6-AD33-8FCF3A3F2DCE}" destId="{59EFA194-7F03-472F-B7AE-0505C58F2E05}" srcOrd="2" destOrd="0" presId="urn:microsoft.com/office/officeart/2018/2/layout/IconVerticalSolidList"/>
    <dgm:cxn modelId="{79444541-D410-4077-B623-66CC8244E838}" type="presParOf" srcId="{AB25DF8F-4BC8-46F6-AD33-8FCF3A3F2DCE}" destId="{ADB425A2-31BA-462A-9FDD-AE6590C7D034}" srcOrd="3" destOrd="0" presId="urn:microsoft.com/office/officeart/2018/2/layout/IconVerticalSolidList"/>
    <dgm:cxn modelId="{E3F2F704-4E21-419F-BA34-46FB7319CAEC}" type="presParOf" srcId="{2CDB4091-A8CE-40B8-AF55-182538DD809B}" destId="{9E0BD8D0-AA2C-4DBA-BE0A-226C5D735D2C}" srcOrd="5" destOrd="0" presId="urn:microsoft.com/office/officeart/2018/2/layout/IconVerticalSolidList"/>
    <dgm:cxn modelId="{DE664A49-F8FB-481B-880F-288595F400DA}" type="presParOf" srcId="{2CDB4091-A8CE-40B8-AF55-182538DD809B}" destId="{48DA6315-7D4F-43A6-B648-6C78D4E27CB8}" srcOrd="6" destOrd="0" presId="urn:microsoft.com/office/officeart/2018/2/layout/IconVerticalSolidList"/>
    <dgm:cxn modelId="{AC4F1A7A-1F6A-40B1-B7DE-0212A3CFAFE3}" type="presParOf" srcId="{48DA6315-7D4F-43A6-B648-6C78D4E27CB8}" destId="{8CEDED4B-9114-4372-940C-E5025D524A18}" srcOrd="0" destOrd="0" presId="urn:microsoft.com/office/officeart/2018/2/layout/IconVerticalSolidList"/>
    <dgm:cxn modelId="{5908EDF9-D16A-4263-8159-E0B252DBE0A3}" type="presParOf" srcId="{48DA6315-7D4F-43A6-B648-6C78D4E27CB8}" destId="{993A2512-4DFE-412A-9132-12AA9BF2ABE3}" srcOrd="1" destOrd="0" presId="urn:microsoft.com/office/officeart/2018/2/layout/IconVerticalSolidList"/>
    <dgm:cxn modelId="{48BD0A60-1160-4C7B-AFC7-10B471CA47A9}" type="presParOf" srcId="{48DA6315-7D4F-43A6-B648-6C78D4E27CB8}" destId="{A630EA3E-31F5-4211-864A-DE33F9817DB3}" srcOrd="2" destOrd="0" presId="urn:microsoft.com/office/officeart/2018/2/layout/IconVerticalSolidList"/>
    <dgm:cxn modelId="{6765FC17-6A85-4BAD-8CCD-C4F3EFF39119}" type="presParOf" srcId="{48DA6315-7D4F-43A6-B648-6C78D4E27CB8}" destId="{C1612F8C-1F03-4D37-AC8E-33A927988B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8129DD-206D-4DC7-9999-8393A898004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28FBE67-58D2-4FE0-88BF-47621AF43EEE}">
      <dgm:prSet/>
      <dgm:spPr/>
      <dgm:t>
        <a:bodyPr/>
        <a:lstStyle/>
        <a:p>
          <a:r>
            <a:rPr lang="es-ES"/>
            <a:t>Barnes, J Mondragon Unibertsitatea.</a:t>
          </a:r>
          <a:endParaRPr lang="en-US"/>
        </a:p>
      </dgm:t>
    </dgm:pt>
    <dgm:pt modelId="{F41E38D2-3BFD-4767-80B6-7FB538B91780}" type="parTrans" cxnId="{BBCFA74E-C22E-4B87-8F45-4793C78412ED}">
      <dgm:prSet/>
      <dgm:spPr/>
      <dgm:t>
        <a:bodyPr/>
        <a:lstStyle/>
        <a:p>
          <a:endParaRPr lang="en-US"/>
        </a:p>
      </dgm:t>
    </dgm:pt>
    <dgm:pt modelId="{1D1C4C1F-7239-43DA-AF85-DE155AC5627C}" type="sibTrans" cxnId="{BBCFA74E-C22E-4B87-8F45-4793C78412ED}">
      <dgm:prSet/>
      <dgm:spPr/>
      <dgm:t>
        <a:bodyPr/>
        <a:lstStyle/>
        <a:p>
          <a:endParaRPr lang="en-US"/>
        </a:p>
      </dgm:t>
    </dgm:pt>
    <dgm:pt modelId="{0DF7CC4A-9840-439B-9571-0FE73AF854A8}">
      <dgm:prSet/>
      <dgm:spPr/>
      <dgm:t>
        <a:bodyPr/>
        <a:lstStyle/>
        <a:p>
          <a:r>
            <a:rPr lang="es-ES"/>
            <a:t>Cenoz, J. (ed) (2008) </a:t>
          </a:r>
          <a:r>
            <a:rPr lang="es-ES" u="sng"/>
            <a:t>Teaching through Basque: achievements and challenges</a:t>
          </a:r>
          <a:r>
            <a:rPr lang="es-ES"/>
            <a:t>. Clevedon: Multilingual Matters.</a:t>
          </a:r>
          <a:br>
            <a:rPr lang="es-ES"/>
          </a:br>
          <a:br>
            <a:rPr lang="es-ES"/>
          </a:br>
          <a:r>
            <a:rPr lang="es-ES"/>
            <a:t>Cenoz, J. (2009) </a:t>
          </a:r>
          <a:r>
            <a:rPr lang="es-ES" u="sng"/>
            <a:t>Towards  Multilingual Education: Basque educational research from an international perspective</a:t>
          </a:r>
          <a:r>
            <a:rPr lang="es-ES"/>
            <a:t>. Clevedon: Multilingual Matters. </a:t>
          </a:r>
          <a:endParaRPr lang="en-US"/>
        </a:p>
      </dgm:t>
    </dgm:pt>
    <dgm:pt modelId="{94820CB6-1BB1-49DF-8762-2166F6EBCA63}" type="parTrans" cxnId="{FBFA8CF7-A406-4FD8-87DA-703849EAB6F4}">
      <dgm:prSet/>
      <dgm:spPr/>
      <dgm:t>
        <a:bodyPr/>
        <a:lstStyle/>
        <a:p>
          <a:endParaRPr lang="en-US"/>
        </a:p>
      </dgm:t>
    </dgm:pt>
    <dgm:pt modelId="{9801C93C-533E-436E-AFDA-EBA624FD6E44}" type="sibTrans" cxnId="{FBFA8CF7-A406-4FD8-87DA-703849EAB6F4}">
      <dgm:prSet/>
      <dgm:spPr/>
      <dgm:t>
        <a:bodyPr/>
        <a:lstStyle/>
        <a:p>
          <a:endParaRPr lang="en-US"/>
        </a:p>
      </dgm:t>
    </dgm:pt>
    <dgm:pt modelId="{B2AA5B8A-31CB-40C2-AC17-3982568B6600}">
      <dgm:prSet/>
      <dgm:spPr/>
      <dgm:t>
        <a:bodyPr/>
        <a:lstStyle/>
        <a:p>
          <a:r>
            <a:rPr lang="en-US"/>
            <a:t>Lasagabaster, D. (2007). Language Use and Language Attitudes in the Basque Country. In D. Lasagabaster and A. Huguet (Eds) Multilingualism in European Bilingual Contexts. Language Use and Attitudes. Multilingual Matters.</a:t>
          </a:r>
        </a:p>
      </dgm:t>
    </dgm:pt>
    <dgm:pt modelId="{4F4711B2-A067-4EB1-8E60-B9F13DC6CA0B}" type="parTrans" cxnId="{3EE6FA5F-65F2-403C-915F-7C5B01B7EF8A}">
      <dgm:prSet/>
      <dgm:spPr/>
      <dgm:t>
        <a:bodyPr/>
        <a:lstStyle/>
        <a:p>
          <a:endParaRPr lang="en-US"/>
        </a:p>
      </dgm:t>
    </dgm:pt>
    <dgm:pt modelId="{8979581A-B616-4237-8615-CDCB63BEECD1}" type="sibTrans" cxnId="{3EE6FA5F-65F2-403C-915F-7C5B01B7EF8A}">
      <dgm:prSet/>
      <dgm:spPr/>
      <dgm:t>
        <a:bodyPr/>
        <a:lstStyle/>
        <a:p>
          <a:endParaRPr lang="en-US"/>
        </a:p>
      </dgm:t>
    </dgm:pt>
    <dgm:pt modelId="{59D5DEDD-0F15-4799-8D91-594345F8A2E6}" type="pres">
      <dgm:prSet presAssocID="{CA8129DD-206D-4DC7-9999-8393A8980049}" presName="root" presStyleCnt="0">
        <dgm:presLayoutVars>
          <dgm:dir/>
          <dgm:resizeHandles val="exact"/>
        </dgm:presLayoutVars>
      </dgm:prSet>
      <dgm:spPr/>
    </dgm:pt>
    <dgm:pt modelId="{AE3F621B-3C7B-4A47-9383-DEAEFD9C5A33}" type="pres">
      <dgm:prSet presAssocID="{728FBE67-58D2-4FE0-88BF-47621AF43EEE}" presName="compNode" presStyleCnt="0"/>
      <dgm:spPr/>
    </dgm:pt>
    <dgm:pt modelId="{F4BD8C85-13B5-4E23-89D2-87FCCA79AEED}" type="pres">
      <dgm:prSet presAssocID="{728FBE67-58D2-4FE0-88BF-47621AF43EEE}" presName="bgRect" presStyleLbl="bgShp" presStyleIdx="0" presStyleCnt="3"/>
      <dgm:spPr/>
    </dgm:pt>
    <dgm:pt modelId="{A0EA3643-5333-415A-9207-F29F7FB35CC4}" type="pres">
      <dgm:prSet presAssocID="{728FBE67-58D2-4FE0-88BF-47621AF43E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D85F4F61-2D6C-42E7-99CA-503AEE6174F7}" type="pres">
      <dgm:prSet presAssocID="{728FBE67-58D2-4FE0-88BF-47621AF43EEE}" presName="spaceRect" presStyleCnt="0"/>
      <dgm:spPr/>
    </dgm:pt>
    <dgm:pt modelId="{F0AFD0C9-71BA-4B2B-B3E7-A75BEA3C913D}" type="pres">
      <dgm:prSet presAssocID="{728FBE67-58D2-4FE0-88BF-47621AF43EEE}" presName="parTx" presStyleLbl="revTx" presStyleIdx="0" presStyleCnt="3">
        <dgm:presLayoutVars>
          <dgm:chMax val="0"/>
          <dgm:chPref val="0"/>
        </dgm:presLayoutVars>
      </dgm:prSet>
      <dgm:spPr/>
    </dgm:pt>
    <dgm:pt modelId="{4D5AF527-FF32-4CF0-A5E9-AE7D78B69512}" type="pres">
      <dgm:prSet presAssocID="{1D1C4C1F-7239-43DA-AF85-DE155AC5627C}" presName="sibTrans" presStyleCnt="0"/>
      <dgm:spPr/>
    </dgm:pt>
    <dgm:pt modelId="{8A237616-05D8-4B63-8232-7246194DC3B8}" type="pres">
      <dgm:prSet presAssocID="{0DF7CC4A-9840-439B-9571-0FE73AF854A8}" presName="compNode" presStyleCnt="0"/>
      <dgm:spPr/>
    </dgm:pt>
    <dgm:pt modelId="{C746BD5E-149C-4B0E-AD83-C65A587EAE94}" type="pres">
      <dgm:prSet presAssocID="{0DF7CC4A-9840-439B-9571-0FE73AF854A8}" presName="bgRect" presStyleLbl="bgShp" presStyleIdx="1" presStyleCnt="3"/>
      <dgm:spPr/>
    </dgm:pt>
    <dgm:pt modelId="{7681B7BE-8F29-4E21-85BB-3B82890DE372}" type="pres">
      <dgm:prSet presAssocID="{0DF7CC4A-9840-439B-9571-0FE73AF854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5F4E955-78FA-46AB-B4CA-E701761F1792}" type="pres">
      <dgm:prSet presAssocID="{0DF7CC4A-9840-439B-9571-0FE73AF854A8}" presName="spaceRect" presStyleCnt="0"/>
      <dgm:spPr/>
    </dgm:pt>
    <dgm:pt modelId="{BDB25411-11B4-4F06-8D32-10F899667945}" type="pres">
      <dgm:prSet presAssocID="{0DF7CC4A-9840-439B-9571-0FE73AF854A8}" presName="parTx" presStyleLbl="revTx" presStyleIdx="1" presStyleCnt="3">
        <dgm:presLayoutVars>
          <dgm:chMax val="0"/>
          <dgm:chPref val="0"/>
        </dgm:presLayoutVars>
      </dgm:prSet>
      <dgm:spPr/>
    </dgm:pt>
    <dgm:pt modelId="{A1BFE153-76F8-48E5-AC08-93E231C11FAE}" type="pres">
      <dgm:prSet presAssocID="{9801C93C-533E-436E-AFDA-EBA624FD6E44}" presName="sibTrans" presStyleCnt="0"/>
      <dgm:spPr/>
    </dgm:pt>
    <dgm:pt modelId="{71A2B429-38CA-42E2-8E3B-6809367AD135}" type="pres">
      <dgm:prSet presAssocID="{B2AA5B8A-31CB-40C2-AC17-3982568B6600}" presName="compNode" presStyleCnt="0"/>
      <dgm:spPr/>
    </dgm:pt>
    <dgm:pt modelId="{0779525B-64FF-4221-8067-E163A29408DA}" type="pres">
      <dgm:prSet presAssocID="{B2AA5B8A-31CB-40C2-AC17-3982568B6600}" presName="bgRect" presStyleLbl="bgShp" presStyleIdx="2" presStyleCnt="3"/>
      <dgm:spPr/>
    </dgm:pt>
    <dgm:pt modelId="{844D487D-0C9B-4AE5-8A42-414A21A5C1E8}" type="pres">
      <dgm:prSet presAssocID="{B2AA5B8A-31CB-40C2-AC17-3982568B66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5B902EFB-564C-4718-B1D5-32B8C86A0794}" type="pres">
      <dgm:prSet presAssocID="{B2AA5B8A-31CB-40C2-AC17-3982568B6600}" presName="spaceRect" presStyleCnt="0"/>
      <dgm:spPr/>
    </dgm:pt>
    <dgm:pt modelId="{8611C87D-EDF2-4E62-8A3E-DD401FE2EDF1}" type="pres">
      <dgm:prSet presAssocID="{B2AA5B8A-31CB-40C2-AC17-3982568B6600}" presName="parTx" presStyleLbl="revTx" presStyleIdx="2" presStyleCnt="3">
        <dgm:presLayoutVars>
          <dgm:chMax val="0"/>
          <dgm:chPref val="0"/>
        </dgm:presLayoutVars>
      </dgm:prSet>
      <dgm:spPr/>
    </dgm:pt>
  </dgm:ptLst>
  <dgm:cxnLst>
    <dgm:cxn modelId="{23B3773F-F1AD-4C5A-91A4-CFA389E21A77}" type="presOf" srcId="{728FBE67-58D2-4FE0-88BF-47621AF43EEE}" destId="{F0AFD0C9-71BA-4B2B-B3E7-A75BEA3C913D}" srcOrd="0" destOrd="0" presId="urn:microsoft.com/office/officeart/2018/2/layout/IconVerticalSolidList"/>
    <dgm:cxn modelId="{3EE6FA5F-65F2-403C-915F-7C5B01B7EF8A}" srcId="{CA8129DD-206D-4DC7-9999-8393A8980049}" destId="{B2AA5B8A-31CB-40C2-AC17-3982568B6600}" srcOrd="2" destOrd="0" parTransId="{4F4711B2-A067-4EB1-8E60-B9F13DC6CA0B}" sibTransId="{8979581A-B616-4237-8615-CDCB63BEECD1}"/>
    <dgm:cxn modelId="{BBCFA74E-C22E-4B87-8F45-4793C78412ED}" srcId="{CA8129DD-206D-4DC7-9999-8393A8980049}" destId="{728FBE67-58D2-4FE0-88BF-47621AF43EEE}" srcOrd="0" destOrd="0" parTransId="{F41E38D2-3BFD-4767-80B6-7FB538B91780}" sibTransId="{1D1C4C1F-7239-43DA-AF85-DE155AC5627C}"/>
    <dgm:cxn modelId="{CC4B9876-92DB-4ACF-B3F0-CF0815224352}" type="presOf" srcId="{CA8129DD-206D-4DC7-9999-8393A8980049}" destId="{59D5DEDD-0F15-4799-8D91-594345F8A2E6}" srcOrd="0" destOrd="0" presId="urn:microsoft.com/office/officeart/2018/2/layout/IconVerticalSolidList"/>
    <dgm:cxn modelId="{18CB65BC-32C0-428F-A476-610D60C722BC}" type="presOf" srcId="{0DF7CC4A-9840-439B-9571-0FE73AF854A8}" destId="{BDB25411-11B4-4F06-8D32-10F899667945}" srcOrd="0" destOrd="0" presId="urn:microsoft.com/office/officeart/2018/2/layout/IconVerticalSolidList"/>
    <dgm:cxn modelId="{A7B9DFCD-133E-446C-A263-4D37DEDF3C37}" type="presOf" srcId="{B2AA5B8A-31CB-40C2-AC17-3982568B6600}" destId="{8611C87D-EDF2-4E62-8A3E-DD401FE2EDF1}" srcOrd="0" destOrd="0" presId="urn:microsoft.com/office/officeart/2018/2/layout/IconVerticalSolidList"/>
    <dgm:cxn modelId="{FBFA8CF7-A406-4FD8-87DA-703849EAB6F4}" srcId="{CA8129DD-206D-4DC7-9999-8393A8980049}" destId="{0DF7CC4A-9840-439B-9571-0FE73AF854A8}" srcOrd="1" destOrd="0" parTransId="{94820CB6-1BB1-49DF-8762-2166F6EBCA63}" sibTransId="{9801C93C-533E-436E-AFDA-EBA624FD6E44}"/>
    <dgm:cxn modelId="{EF45F726-E638-4F28-9FD3-9C2414E848AA}" type="presParOf" srcId="{59D5DEDD-0F15-4799-8D91-594345F8A2E6}" destId="{AE3F621B-3C7B-4A47-9383-DEAEFD9C5A33}" srcOrd="0" destOrd="0" presId="urn:microsoft.com/office/officeart/2018/2/layout/IconVerticalSolidList"/>
    <dgm:cxn modelId="{900131B4-B03D-4105-93F7-FC4C5DD714C6}" type="presParOf" srcId="{AE3F621B-3C7B-4A47-9383-DEAEFD9C5A33}" destId="{F4BD8C85-13B5-4E23-89D2-87FCCA79AEED}" srcOrd="0" destOrd="0" presId="urn:microsoft.com/office/officeart/2018/2/layout/IconVerticalSolidList"/>
    <dgm:cxn modelId="{D0500DBC-E3BA-4950-A231-E753D432DA1E}" type="presParOf" srcId="{AE3F621B-3C7B-4A47-9383-DEAEFD9C5A33}" destId="{A0EA3643-5333-415A-9207-F29F7FB35CC4}" srcOrd="1" destOrd="0" presId="urn:microsoft.com/office/officeart/2018/2/layout/IconVerticalSolidList"/>
    <dgm:cxn modelId="{6B0B5399-F411-4653-8090-86226803228E}" type="presParOf" srcId="{AE3F621B-3C7B-4A47-9383-DEAEFD9C5A33}" destId="{D85F4F61-2D6C-42E7-99CA-503AEE6174F7}" srcOrd="2" destOrd="0" presId="urn:microsoft.com/office/officeart/2018/2/layout/IconVerticalSolidList"/>
    <dgm:cxn modelId="{180FDD40-BE41-43B0-8588-893546E5DB44}" type="presParOf" srcId="{AE3F621B-3C7B-4A47-9383-DEAEFD9C5A33}" destId="{F0AFD0C9-71BA-4B2B-B3E7-A75BEA3C913D}" srcOrd="3" destOrd="0" presId="urn:microsoft.com/office/officeart/2018/2/layout/IconVerticalSolidList"/>
    <dgm:cxn modelId="{09772273-9D18-44DF-AB19-74ABD1AD25A2}" type="presParOf" srcId="{59D5DEDD-0F15-4799-8D91-594345F8A2E6}" destId="{4D5AF527-FF32-4CF0-A5E9-AE7D78B69512}" srcOrd="1" destOrd="0" presId="urn:microsoft.com/office/officeart/2018/2/layout/IconVerticalSolidList"/>
    <dgm:cxn modelId="{6F68DEFA-C5A5-4545-A76A-B6E444A0658C}" type="presParOf" srcId="{59D5DEDD-0F15-4799-8D91-594345F8A2E6}" destId="{8A237616-05D8-4B63-8232-7246194DC3B8}" srcOrd="2" destOrd="0" presId="urn:microsoft.com/office/officeart/2018/2/layout/IconVerticalSolidList"/>
    <dgm:cxn modelId="{BBBA91D3-242A-4523-ADFE-1A960D422C6C}" type="presParOf" srcId="{8A237616-05D8-4B63-8232-7246194DC3B8}" destId="{C746BD5E-149C-4B0E-AD83-C65A587EAE94}" srcOrd="0" destOrd="0" presId="urn:microsoft.com/office/officeart/2018/2/layout/IconVerticalSolidList"/>
    <dgm:cxn modelId="{27E5F6EC-7264-4271-86F3-480ECC64CDDF}" type="presParOf" srcId="{8A237616-05D8-4B63-8232-7246194DC3B8}" destId="{7681B7BE-8F29-4E21-85BB-3B82890DE372}" srcOrd="1" destOrd="0" presId="urn:microsoft.com/office/officeart/2018/2/layout/IconVerticalSolidList"/>
    <dgm:cxn modelId="{0A55AB9A-0555-4EF1-A34E-A0A99EAAF578}" type="presParOf" srcId="{8A237616-05D8-4B63-8232-7246194DC3B8}" destId="{B5F4E955-78FA-46AB-B4CA-E701761F1792}" srcOrd="2" destOrd="0" presId="urn:microsoft.com/office/officeart/2018/2/layout/IconVerticalSolidList"/>
    <dgm:cxn modelId="{8B7665BD-6A48-4C4D-9D85-9F8FC50206AD}" type="presParOf" srcId="{8A237616-05D8-4B63-8232-7246194DC3B8}" destId="{BDB25411-11B4-4F06-8D32-10F899667945}" srcOrd="3" destOrd="0" presId="urn:microsoft.com/office/officeart/2018/2/layout/IconVerticalSolidList"/>
    <dgm:cxn modelId="{F2AD7E6C-478F-4ABE-BA86-3850F242BEA1}" type="presParOf" srcId="{59D5DEDD-0F15-4799-8D91-594345F8A2E6}" destId="{A1BFE153-76F8-48E5-AC08-93E231C11FAE}" srcOrd="3" destOrd="0" presId="urn:microsoft.com/office/officeart/2018/2/layout/IconVerticalSolidList"/>
    <dgm:cxn modelId="{42FBD333-84C0-47BA-AF45-EC9155A20A17}" type="presParOf" srcId="{59D5DEDD-0F15-4799-8D91-594345F8A2E6}" destId="{71A2B429-38CA-42E2-8E3B-6809367AD135}" srcOrd="4" destOrd="0" presId="urn:microsoft.com/office/officeart/2018/2/layout/IconVerticalSolidList"/>
    <dgm:cxn modelId="{0D64E660-5CC1-437C-8BAE-7BE4289B26F2}" type="presParOf" srcId="{71A2B429-38CA-42E2-8E3B-6809367AD135}" destId="{0779525B-64FF-4221-8067-E163A29408DA}" srcOrd="0" destOrd="0" presId="urn:microsoft.com/office/officeart/2018/2/layout/IconVerticalSolidList"/>
    <dgm:cxn modelId="{9B237352-6157-4AE5-BE0B-81DE52BAC272}" type="presParOf" srcId="{71A2B429-38CA-42E2-8E3B-6809367AD135}" destId="{844D487D-0C9B-4AE5-8A42-414A21A5C1E8}" srcOrd="1" destOrd="0" presId="urn:microsoft.com/office/officeart/2018/2/layout/IconVerticalSolidList"/>
    <dgm:cxn modelId="{DB09FEFE-C6D3-46F7-ACF0-81716D97B4BA}" type="presParOf" srcId="{71A2B429-38CA-42E2-8E3B-6809367AD135}" destId="{5B902EFB-564C-4718-B1D5-32B8C86A0794}" srcOrd="2" destOrd="0" presId="urn:microsoft.com/office/officeart/2018/2/layout/IconVerticalSolidList"/>
    <dgm:cxn modelId="{2278E62C-34D4-4D2F-B9CE-FFD21D9AE60D}" type="presParOf" srcId="{71A2B429-38CA-42E2-8E3B-6809367AD135}" destId="{8611C87D-EDF2-4E62-8A3E-DD401FE2ED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05D2D4-DA57-457F-B4DC-FA8BE013A4EC}">
      <dsp:nvSpPr>
        <dsp:cNvPr id="0" name=""/>
        <dsp:cNvSpPr/>
      </dsp:nvSpPr>
      <dsp:spPr>
        <a:xfrm>
          <a:off x="0" y="2066"/>
          <a:ext cx="6628804" cy="10474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F43E8-E5A1-4CE1-847C-475070DC8AD2}">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BBD224-DE7B-42E7-ADF0-7CF059E50AFA}">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References:</a:t>
          </a:r>
          <a:endParaRPr lang="en-US" sz="2000" kern="1200"/>
        </a:p>
      </dsp:txBody>
      <dsp:txXfrm>
        <a:off x="1209819" y="2066"/>
        <a:ext cx="5418984" cy="1047462"/>
      </dsp:txXfrm>
    </dsp:sp>
    <dsp:sp modelId="{7A4E4A3E-15B3-4BD6-83DC-92F5B04BE457}">
      <dsp:nvSpPr>
        <dsp:cNvPr id="0" name=""/>
        <dsp:cNvSpPr/>
      </dsp:nvSpPr>
      <dsp:spPr>
        <a:xfrm>
          <a:off x="0" y="1311395"/>
          <a:ext cx="6628804" cy="10474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FD12C5-3FAE-447C-A788-0DEEFAE55B02}">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CED473-F79F-4841-BA24-D9F0E9C44B2E}">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Baker ,C (2000) A Parents’ and Teachers’ Guide to Bilingualism  (Second Edition) Multilingual Matters</a:t>
          </a:r>
          <a:endParaRPr lang="en-US" sz="2000" kern="1200"/>
        </a:p>
      </dsp:txBody>
      <dsp:txXfrm>
        <a:off x="1209819" y="1311395"/>
        <a:ext cx="5418984" cy="1047462"/>
      </dsp:txXfrm>
    </dsp:sp>
    <dsp:sp modelId="{C16CCEF2-F9B3-4D6D-B6F8-446683770886}">
      <dsp:nvSpPr>
        <dsp:cNvPr id="0" name=""/>
        <dsp:cNvSpPr/>
      </dsp:nvSpPr>
      <dsp:spPr>
        <a:xfrm>
          <a:off x="0" y="2620723"/>
          <a:ext cx="6628804" cy="10474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E066A-9B7D-400F-9B41-56D567966697}">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B425A2-31BA-462A-9FDD-AE6590C7D034}">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Baker, C (2001) Foundations of Bilingual Education and Bilingualism, Multilingual Matters</a:t>
          </a:r>
          <a:endParaRPr lang="en-US" sz="2000" kern="1200"/>
        </a:p>
      </dsp:txBody>
      <dsp:txXfrm>
        <a:off x="1209819" y="2620723"/>
        <a:ext cx="5418984" cy="1047462"/>
      </dsp:txXfrm>
    </dsp:sp>
    <dsp:sp modelId="{8CEDED4B-9114-4372-940C-E5025D524A18}">
      <dsp:nvSpPr>
        <dsp:cNvPr id="0" name=""/>
        <dsp:cNvSpPr/>
      </dsp:nvSpPr>
      <dsp:spPr>
        <a:xfrm>
          <a:off x="0" y="3930051"/>
          <a:ext cx="6628804" cy="10474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3A2512-4DFE-412A-9132-12AA9BF2ABE3}">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1612F8C-1F03-4D37-AC8E-33A927988BFA}">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89000">
            <a:lnSpc>
              <a:spcPct val="90000"/>
            </a:lnSpc>
            <a:spcBef>
              <a:spcPct val="0"/>
            </a:spcBef>
            <a:spcAft>
              <a:spcPct val="35000"/>
            </a:spcAft>
            <a:buNone/>
          </a:pPr>
          <a:r>
            <a:rPr lang="en-GB" sz="2000" kern="1200"/>
            <a:t>Baker, C and Clapham, J (2001) The Nature and Needs of Bilingual Pupils, UWB Press </a:t>
          </a:r>
          <a:endParaRPr lang="en-US" sz="2000" kern="1200"/>
        </a:p>
      </dsp:txBody>
      <dsp:txXfrm>
        <a:off x="1209819" y="3930051"/>
        <a:ext cx="5418984" cy="1047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D8C85-13B5-4E23-89D2-87FCCA79AEED}">
      <dsp:nvSpPr>
        <dsp:cNvPr id="0" name=""/>
        <dsp:cNvSpPr/>
      </dsp:nvSpPr>
      <dsp:spPr>
        <a:xfrm>
          <a:off x="0" y="4860"/>
          <a:ext cx="6628804" cy="144145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A3643-5333-415A-9207-F29F7FB35CC4}">
      <dsp:nvSpPr>
        <dsp:cNvPr id="0" name=""/>
        <dsp:cNvSpPr/>
      </dsp:nvSpPr>
      <dsp:spPr>
        <a:xfrm>
          <a:off x="436039" y="329187"/>
          <a:ext cx="793574" cy="7927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AFD0C9-71BA-4B2B-B3E7-A75BEA3C913D}">
      <dsp:nvSpPr>
        <dsp:cNvPr id="0" name=""/>
        <dsp:cNvSpPr/>
      </dsp:nvSpPr>
      <dsp:spPr>
        <a:xfrm>
          <a:off x="1665653" y="4860"/>
          <a:ext cx="4830684" cy="144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3" tIns="152703" rIns="152703" bIns="152703" numCol="1" spcCol="1270" anchor="ctr" anchorCtr="0">
          <a:noAutofit/>
        </a:bodyPr>
        <a:lstStyle/>
        <a:p>
          <a:pPr marL="0" lvl="0" indent="0" algn="l" defTabSz="622300">
            <a:lnSpc>
              <a:spcPct val="90000"/>
            </a:lnSpc>
            <a:spcBef>
              <a:spcPct val="0"/>
            </a:spcBef>
            <a:spcAft>
              <a:spcPct val="35000"/>
            </a:spcAft>
            <a:buNone/>
          </a:pPr>
          <a:r>
            <a:rPr lang="es-ES" sz="1400" kern="1200"/>
            <a:t>Barnes, J Mondragon Unibertsitatea.</a:t>
          </a:r>
          <a:endParaRPr lang="en-US" sz="1400" kern="1200"/>
        </a:p>
      </dsp:txBody>
      <dsp:txXfrm>
        <a:off x="1665653" y="4860"/>
        <a:ext cx="4830684" cy="1442862"/>
      </dsp:txXfrm>
    </dsp:sp>
    <dsp:sp modelId="{C746BD5E-149C-4B0E-AD83-C65A587EAE94}">
      <dsp:nvSpPr>
        <dsp:cNvPr id="0" name=""/>
        <dsp:cNvSpPr/>
      </dsp:nvSpPr>
      <dsp:spPr>
        <a:xfrm>
          <a:off x="0" y="1768359"/>
          <a:ext cx="6628804" cy="144145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1B7BE-8F29-4E21-85BB-3B82890DE372}">
      <dsp:nvSpPr>
        <dsp:cNvPr id="0" name=""/>
        <dsp:cNvSpPr/>
      </dsp:nvSpPr>
      <dsp:spPr>
        <a:xfrm>
          <a:off x="436039" y="2092686"/>
          <a:ext cx="793574" cy="7927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B25411-11B4-4F06-8D32-10F899667945}">
      <dsp:nvSpPr>
        <dsp:cNvPr id="0" name=""/>
        <dsp:cNvSpPr/>
      </dsp:nvSpPr>
      <dsp:spPr>
        <a:xfrm>
          <a:off x="1665653" y="1768359"/>
          <a:ext cx="4830684" cy="144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3" tIns="152703" rIns="152703" bIns="152703" numCol="1" spcCol="1270" anchor="ctr" anchorCtr="0">
          <a:noAutofit/>
        </a:bodyPr>
        <a:lstStyle/>
        <a:p>
          <a:pPr marL="0" lvl="0" indent="0" algn="l" defTabSz="622300">
            <a:lnSpc>
              <a:spcPct val="90000"/>
            </a:lnSpc>
            <a:spcBef>
              <a:spcPct val="0"/>
            </a:spcBef>
            <a:spcAft>
              <a:spcPct val="35000"/>
            </a:spcAft>
            <a:buNone/>
          </a:pPr>
          <a:r>
            <a:rPr lang="es-ES" sz="1400" kern="1200"/>
            <a:t>Cenoz, J. (ed) (2008) </a:t>
          </a:r>
          <a:r>
            <a:rPr lang="es-ES" sz="1400" u="sng" kern="1200"/>
            <a:t>Teaching through Basque: achievements and challenges</a:t>
          </a:r>
          <a:r>
            <a:rPr lang="es-ES" sz="1400" kern="1200"/>
            <a:t>. Clevedon: Multilingual Matters.</a:t>
          </a:r>
          <a:br>
            <a:rPr lang="es-ES" sz="1400" kern="1200"/>
          </a:br>
          <a:br>
            <a:rPr lang="es-ES" sz="1400" kern="1200"/>
          </a:br>
          <a:r>
            <a:rPr lang="es-ES" sz="1400" kern="1200"/>
            <a:t>Cenoz, J. (2009) </a:t>
          </a:r>
          <a:r>
            <a:rPr lang="es-ES" sz="1400" u="sng" kern="1200"/>
            <a:t>Towards  Multilingual Education: Basque educational research from an international perspective</a:t>
          </a:r>
          <a:r>
            <a:rPr lang="es-ES" sz="1400" kern="1200"/>
            <a:t>. Clevedon: Multilingual Matters. </a:t>
          </a:r>
          <a:endParaRPr lang="en-US" sz="1400" kern="1200"/>
        </a:p>
      </dsp:txBody>
      <dsp:txXfrm>
        <a:off x="1665653" y="1768359"/>
        <a:ext cx="4830684" cy="1442862"/>
      </dsp:txXfrm>
    </dsp:sp>
    <dsp:sp modelId="{0779525B-64FF-4221-8067-E163A29408DA}">
      <dsp:nvSpPr>
        <dsp:cNvPr id="0" name=""/>
        <dsp:cNvSpPr/>
      </dsp:nvSpPr>
      <dsp:spPr>
        <a:xfrm>
          <a:off x="0" y="3531857"/>
          <a:ext cx="6628804" cy="144145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D487D-0C9B-4AE5-8A42-414A21A5C1E8}">
      <dsp:nvSpPr>
        <dsp:cNvPr id="0" name=""/>
        <dsp:cNvSpPr/>
      </dsp:nvSpPr>
      <dsp:spPr>
        <a:xfrm>
          <a:off x="436039" y="3856184"/>
          <a:ext cx="793574" cy="7927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11C87D-EDF2-4E62-8A3E-DD401FE2EDF1}">
      <dsp:nvSpPr>
        <dsp:cNvPr id="0" name=""/>
        <dsp:cNvSpPr/>
      </dsp:nvSpPr>
      <dsp:spPr>
        <a:xfrm>
          <a:off x="1665653" y="3531857"/>
          <a:ext cx="4830684" cy="1442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3" tIns="152703" rIns="152703" bIns="152703" numCol="1" spcCol="1270" anchor="ctr" anchorCtr="0">
          <a:noAutofit/>
        </a:bodyPr>
        <a:lstStyle/>
        <a:p>
          <a:pPr marL="0" lvl="0" indent="0" algn="l" defTabSz="622300">
            <a:lnSpc>
              <a:spcPct val="90000"/>
            </a:lnSpc>
            <a:spcBef>
              <a:spcPct val="0"/>
            </a:spcBef>
            <a:spcAft>
              <a:spcPct val="35000"/>
            </a:spcAft>
            <a:buNone/>
          </a:pPr>
          <a:r>
            <a:rPr lang="en-US" sz="1400" kern="1200"/>
            <a:t>Lasagabaster, D. (2007). Language Use and Language Attitudes in the Basque Country. In D. Lasagabaster and A. Huguet (Eds) Multilingualism in European Bilingual Contexts. Language Use and Attitudes. Multilingual Matters.</a:t>
          </a:r>
        </a:p>
      </dsp:txBody>
      <dsp:txXfrm>
        <a:off x="1665653" y="3531857"/>
        <a:ext cx="4830684" cy="14428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440421E-CC73-45CC-BBFD-B0C1455C5966}" type="datetimeFigureOut">
              <a:rPr lang="en-GB" smtClean="0"/>
              <a:t>03/11/2021</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BEAD80CD-319D-4B50-9042-120F0B20B98F}" type="slidenum">
              <a:rPr lang="en-GB" smtClean="0"/>
              <a:t>‹#›</a:t>
            </a:fld>
            <a:endParaRPr lang="en-GB"/>
          </a:p>
        </p:txBody>
      </p:sp>
    </p:spTree>
    <p:extLst>
      <p:ext uri="{BB962C8B-B14F-4D97-AF65-F5344CB8AC3E}">
        <p14:creationId xmlns:p14="http://schemas.microsoft.com/office/powerpoint/2010/main" val="1133755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3D1CFAD-1F3F-4A2F-AD3A-8673011E1637}" type="slidenum">
              <a:rPr lang="es-ES" altLang="en-US"/>
              <a:pPr>
                <a:spcBef>
                  <a:spcPct val="0"/>
                </a:spcBef>
              </a:pPr>
              <a:t>3</a:t>
            </a:fld>
            <a:endParaRPr lang="es-ES" altLang="en-US"/>
          </a:p>
        </p:txBody>
      </p:sp>
    </p:spTree>
    <p:extLst>
      <p:ext uri="{BB962C8B-B14F-4D97-AF65-F5344CB8AC3E}">
        <p14:creationId xmlns:p14="http://schemas.microsoft.com/office/powerpoint/2010/main" val="1231039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1226028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31801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2005872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62E65A7-9214-4272-88D5-5DE7C255C9EE}"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578930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62E65A7-9214-4272-88D5-5DE7C255C9EE}" type="datetimeFigureOut">
              <a:rPr lang="en-GB" smtClean="0"/>
              <a:t>03/11/2021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1604101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2E65A7-9214-4272-88D5-5DE7C255C9EE}" type="datetimeFigureOut">
              <a:rPr lang="en-GB" smtClean="0"/>
              <a:t>03/11/2021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3010007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2E65A7-9214-4272-88D5-5DE7C255C9EE}" type="datetimeFigureOut">
              <a:rPr lang="en-GB" smtClean="0"/>
              <a:t>03/11/2021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22100122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62E65A7-9214-4272-88D5-5DE7C255C9EE}"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2564182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2E65A7-9214-4272-88D5-5DE7C255C9EE}" type="datetimeFigureOut">
              <a:rPr lang="en-GB" smtClean="0"/>
              <a:t>03/11/2021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3995446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4011384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72241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6993301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47639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3407819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4211631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62E65A7-9214-4272-88D5-5DE7C255C9EE}" type="datetimeFigureOut">
              <a:rPr lang="en-GB" smtClean="0"/>
              <a:t>03/11/2021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09CAED-F3C0-489A-9225-430A5C447B32}" type="slidenum">
              <a:rPr lang="en-GB" smtClean="0"/>
              <a:t>‹#›</a:t>
            </a:fld>
            <a:endParaRPr lang="en-GB"/>
          </a:p>
        </p:txBody>
      </p:sp>
    </p:spTree>
    <p:extLst>
      <p:ext uri="{BB962C8B-B14F-4D97-AF65-F5344CB8AC3E}">
        <p14:creationId xmlns:p14="http://schemas.microsoft.com/office/powerpoint/2010/main" val="164875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62E65A7-9214-4272-88D5-5DE7C255C9EE}" type="datetimeFigureOut">
              <a:rPr lang="en-GB" smtClean="0"/>
              <a:t>03/11/2021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09CAED-F3C0-489A-9225-430A5C447B32}" type="slidenum">
              <a:rPr lang="en-GB" smtClean="0"/>
              <a:t>‹#›</a:t>
            </a:fld>
            <a:endParaRPr lang="en-GB"/>
          </a:p>
        </p:txBody>
      </p:sp>
    </p:spTree>
    <p:extLst>
      <p:ext uri="{BB962C8B-B14F-4D97-AF65-F5344CB8AC3E}">
        <p14:creationId xmlns:p14="http://schemas.microsoft.com/office/powerpoint/2010/main" val="18061262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youtube.com/watch?v=3KswIJwGknA"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8.xml.rels><?xml version="1.0" encoding="UTF-8" standalone="yes"?>
<Relationships xmlns="http://schemas.openxmlformats.org/package/2006/relationships"><Relationship Id="rId3" Type="http://schemas.openxmlformats.org/officeDocument/2006/relationships/hyperlink" Target="http://wales.gov.uk/topics/educationandskills/publications/guidance/welshmededstrat/?lang=en" TargetMode="External"/><Relationship Id="rId2" Type="http://schemas.openxmlformats.org/officeDocument/2006/relationships/hyperlink" Target="http://www.bangor.ac.uk/addysg/publications/Welsh_mediumBE.pdf" TargetMode="External"/><Relationship Id="rId1" Type="http://schemas.openxmlformats.org/officeDocument/2006/relationships/slideLayout" Target="../slideLayouts/slideLayout7.xml"/><Relationship Id="rId5" Type="http://schemas.openxmlformats.org/officeDocument/2006/relationships/hyperlink" Target="http://www.ingentaconnect.com/content/jbp/aila/2008/00000021/00000001/art00006" TargetMode="External"/><Relationship Id="rId4" Type="http://schemas.openxmlformats.org/officeDocument/2006/relationships/hyperlink" Target="http://wales.gov.uk/docs/dcells/publications/100420welshmediumstrategyen.pdf"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hyperlink" Target="mailto:jc390@exeter.ac.uk/" TargetMode="External"/><Relationship Id="rId4" Type="http://schemas.openxmlformats.org/officeDocument/2006/relationships/hyperlink" Target="mailto:eds075@bangor.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19136" y="1020871"/>
            <a:ext cx="6960759" cy="2849671"/>
          </a:xfrm>
        </p:spPr>
        <p:txBody>
          <a:bodyPr>
            <a:normAutofit/>
          </a:bodyPr>
          <a:lstStyle/>
          <a:p>
            <a:pPr algn="l">
              <a:lnSpc>
                <a:spcPct val="90000"/>
              </a:lnSpc>
            </a:pPr>
            <a:r>
              <a:rPr lang="en-GB" sz="4700">
                <a:solidFill>
                  <a:srgbClr val="FFFFFF"/>
                </a:solidFill>
              </a:rPr>
              <a:t>An Introduction to Bilingualism, Multilingualism and other ‘isms’.</a:t>
            </a:r>
          </a:p>
        </p:txBody>
      </p:sp>
      <p:sp>
        <p:nvSpPr>
          <p:cNvPr id="3" name="Subtitle 2"/>
          <p:cNvSpPr>
            <a:spLocks noGrp="1"/>
          </p:cNvSpPr>
          <p:nvPr>
            <p:ph type="subTitle" idx="1"/>
          </p:nvPr>
        </p:nvSpPr>
        <p:spPr>
          <a:xfrm>
            <a:off x="4548104" y="3962088"/>
            <a:ext cx="6112077" cy="1186108"/>
          </a:xfrm>
        </p:spPr>
        <p:txBody>
          <a:bodyPr>
            <a:normAutofit/>
          </a:bodyPr>
          <a:lstStyle/>
          <a:p>
            <a:pPr algn="l"/>
            <a:r>
              <a:rPr lang="en-GB">
                <a:solidFill>
                  <a:srgbClr val="FFFFFF">
                    <a:alpha val="70000"/>
                  </a:srgbClr>
                </a:solidFill>
              </a:rPr>
              <a:t>Dr Jessica Clapham</a:t>
            </a:r>
          </a:p>
          <a:p>
            <a:pPr algn="l"/>
            <a:r>
              <a:rPr lang="en-GB">
                <a:solidFill>
                  <a:srgbClr val="FFFFFF">
                    <a:alpha val="70000"/>
                  </a:srgbClr>
                </a:solidFill>
              </a:rPr>
              <a:t>Linguistics and Education</a:t>
            </a:r>
          </a:p>
          <a:p>
            <a:pPr algn="l"/>
            <a:r>
              <a:rPr lang="en-GB">
                <a:solidFill>
                  <a:srgbClr val="FFFFFF">
                    <a:alpha val="70000"/>
                  </a:srgbClr>
                </a:solidFill>
              </a:rPr>
              <a:t>Bangor University</a:t>
            </a: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39003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Outline</a:t>
            </a:r>
          </a:p>
        </p:txBody>
      </p:sp>
      <p:sp>
        <p:nvSpPr>
          <p:cNvPr id="4" name="Rectangle 1"/>
          <p:cNvSpPr>
            <a:spLocks noGrp="1" noChangeArrowheads="1"/>
          </p:cNvSpPr>
          <p:nvPr>
            <p:ph idx="1"/>
          </p:nvPr>
        </p:nvSpPr>
        <p:spPr bwMode="auto">
          <a:xfrm>
            <a:off x="673754" y="2160590"/>
            <a:ext cx="3973943" cy="34401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tabLst>
                <a:tab pos="228600" algn="l"/>
              </a:tabLst>
              <a:defRPr>
                <a:solidFill>
                  <a:schemeClr val="tx1"/>
                </a:solidFill>
                <a:latin typeface="Arial" panose="020B0604020202020204" pitchFamily="34" charset="0"/>
              </a:defRPr>
            </a:lvl1pPr>
            <a:lvl2pPr eaLnBrk="0" fontAlgn="base" hangingPunct="0">
              <a:spcBef>
                <a:spcPct val="0"/>
              </a:spcBef>
              <a:spcAft>
                <a:spcPct val="0"/>
              </a:spcAft>
              <a:tabLst>
                <a:tab pos="228600" algn="l"/>
              </a:tabLst>
              <a:defRPr>
                <a:solidFill>
                  <a:schemeClr val="tx1"/>
                </a:solidFill>
                <a:latin typeface="Arial" panose="020B0604020202020204" pitchFamily="34" charset="0"/>
              </a:defRPr>
            </a:lvl2pPr>
            <a:lvl3pPr eaLnBrk="0" fontAlgn="base" hangingPunct="0">
              <a:spcBef>
                <a:spcPct val="0"/>
              </a:spcBef>
              <a:spcAft>
                <a:spcPct val="0"/>
              </a:spcAft>
              <a:tabLst>
                <a:tab pos="228600" algn="l"/>
              </a:tabLst>
              <a:defRPr>
                <a:solidFill>
                  <a:schemeClr val="tx1"/>
                </a:solidFill>
                <a:latin typeface="Arial" panose="020B0604020202020204" pitchFamily="34" charset="0"/>
              </a:defRPr>
            </a:lvl3pPr>
            <a:lvl4pPr eaLnBrk="0" fontAlgn="base" hangingPunct="0">
              <a:spcBef>
                <a:spcPct val="0"/>
              </a:spcBef>
              <a:spcAft>
                <a:spcPct val="0"/>
              </a:spcAft>
              <a:tabLst>
                <a:tab pos="228600" algn="l"/>
              </a:tabLst>
              <a:defRPr>
                <a:solidFill>
                  <a:schemeClr val="tx1"/>
                </a:solidFill>
                <a:latin typeface="Arial" panose="020B0604020202020204" pitchFamily="34" charset="0"/>
              </a:defRPr>
            </a:lvl4pPr>
            <a:lvl5pPr eaLnBrk="0" fontAlgn="base" hangingPunct="0">
              <a:spcBef>
                <a:spcPct val="0"/>
              </a:spcBef>
              <a:spcAft>
                <a:spcPct val="0"/>
              </a:spcAft>
              <a:tabLst>
                <a:tab pos="228600" algn="l"/>
              </a:tabLst>
              <a:defRPr>
                <a:solidFill>
                  <a:schemeClr val="tx1"/>
                </a:solidFill>
                <a:latin typeface="Arial" panose="020B0604020202020204" pitchFamily="34" charset="0"/>
              </a:defRPr>
            </a:lvl5pPr>
            <a:lvl6pPr eaLnBrk="0" fontAlgn="base" hangingPunct="0">
              <a:spcBef>
                <a:spcPct val="0"/>
              </a:spcBef>
              <a:spcAft>
                <a:spcPct val="0"/>
              </a:spcAft>
              <a:tabLst>
                <a:tab pos="228600" algn="l"/>
              </a:tabLst>
              <a:defRPr>
                <a:solidFill>
                  <a:schemeClr val="tx1"/>
                </a:solidFill>
                <a:latin typeface="Arial" panose="020B0604020202020204" pitchFamily="34" charset="0"/>
              </a:defRPr>
            </a:lvl6pPr>
            <a:lvl7pPr eaLnBrk="0" fontAlgn="base" hangingPunct="0">
              <a:spcBef>
                <a:spcPct val="0"/>
              </a:spcBef>
              <a:spcAft>
                <a:spcPct val="0"/>
              </a:spcAft>
              <a:tabLst>
                <a:tab pos="228600" algn="l"/>
              </a:tabLst>
              <a:defRPr>
                <a:solidFill>
                  <a:schemeClr val="tx1"/>
                </a:solidFill>
                <a:latin typeface="Arial" panose="020B0604020202020204" pitchFamily="34" charset="0"/>
              </a:defRPr>
            </a:lvl7pPr>
            <a:lvl8pPr eaLnBrk="0" fontAlgn="base" hangingPunct="0">
              <a:spcBef>
                <a:spcPct val="0"/>
              </a:spcBef>
              <a:spcAft>
                <a:spcPct val="0"/>
              </a:spcAft>
              <a:tabLst>
                <a:tab pos="228600" algn="l"/>
              </a:tabLst>
              <a:defRPr>
                <a:solidFill>
                  <a:schemeClr val="tx1"/>
                </a:solidFill>
                <a:latin typeface="Arial" panose="020B0604020202020204" pitchFamily="34" charset="0"/>
              </a:defRPr>
            </a:lvl8pPr>
            <a:lvl9pPr eaLnBrk="0" fontAlgn="base" hangingPunct="0">
              <a:spcBef>
                <a:spcPct val="0"/>
              </a:spcBef>
              <a:spcAft>
                <a:spcPct val="0"/>
              </a:spcAft>
              <a:tabLst>
                <a:tab pos="228600" algn="l"/>
              </a:tabLs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FontTx/>
              <a:buNone/>
              <a:tabLst>
                <a:tab pos="228600" algn="l"/>
              </a:tabLst>
            </a:pPr>
            <a:r>
              <a:rPr kumimoji="0" lang="en-GB" altLang="en-US" sz="1700" b="0" i="0" u="none" strike="noStrike" cap="none" normalizeH="0" baseline="0">
                <a:ln>
                  <a:noFill/>
                </a:ln>
                <a:solidFill>
                  <a:schemeClr val="bg1"/>
                </a:solidFill>
                <a:effectLst/>
                <a:latin typeface="New York"/>
                <a:ea typeface="Times New Roman" panose="02020603050405020304" pitchFamily="18" charset="0"/>
                <a:cs typeface="Times New Roman" panose="02020603050405020304" pitchFamily="18" charset="0"/>
              </a:rPr>
              <a:t>	1. Becoming Bilingual </a:t>
            </a:r>
            <a:endParaRPr kumimoji="0" lang="en-GB" altLang="en-US" sz="17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tab pos="228600" algn="l"/>
              </a:tabLst>
            </a:pPr>
            <a:r>
              <a:rPr kumimoji="0" lang="en-GB" altLang="en-US" sz="1700" b="0" i="0" u="none" strike="noStrike" cap="none" normalizeH="0" baseline="0">
                <a:ln>
                  <a:noFill/>
                </a:ln>
                <a:solidFill>
                  <a:schemeClr val="bg1"/>
                </a:solidFill>
                <a:effectLst/>
                <a:latin typeface="New York"/>
                <a:ea typeface="Times New Roman" panose="02020603050405020304" pitchFamily="18" charset="0"/>
                <a:cs typeface="Times New Roman" panose="02020603050405020304" pitchFamily="18" charset="0"/>
              </a:rPr>
              <a:t>	2  The role of Bilingual Education</a:t>
            </a:r>
            <a:endParaRPr kumimoji="0" lang="en-GB" altLang="en-US" sz="1700" b="0" i="0" u="none" strike="noStrike" cap="none" normalizeH="0" baseline="0">
              <a:ln>
                <a:noFill/>
              </a:ln>
              <a:solidFill>
                <a:schemeClr val="bg1"/>
              </a:solidFill>
              <a:effectLst/>
            </a:endParaRPr>
          </a:p>
          <a:p>
            <a:pPr marL="0" marR="0" lvl="0" indent="0" defTabSz="914400" rtl="0" eaLnBrk="0" fontAlgn="base" latinLnBrk="0" hangingPunct="0">
              <a:lnSpc>
                <a:spcPct val="90000"/>
              </a:lnSpc>
              <a:spcBef>
                <a:spcPct val="0"/>
              </a:spcBef>
              <a:spcAft>
                <a:spcPts val="600"/>
              </a:spcAft>
              <a:buClrTx/>
              <a:buSzTx/>
              <a:buFontTx/>
              <a:buNone/>
              <a:tabLst>
                <a:tab pos="228600" algn="l"/>
              </a:tabLst>
            </a:pPr>
            <a:r>
              <a:rPr kumimoji="0" lang="en-GB" altLang="en-US" sz="1700" b="0" i="0" u="none" strike="noStrike" cap="none" normalizeH="0" baseline="0">
                <a:ln>
                  <a:noFill/>
                </a:ln>
                <a:solidFill>
                  <a:schemeClr val="bg1"/>
                </a:solidFill>
                <a:effectLst/>
                <a:latin typeface="New York"/>
                <a:ea typeface="Times New Roman" panose="02020603050405020304" pitchFamily="18" charset="0"/>
                <a:cs typeface="Times New Roman" panose="02020603050405020304" pitchFamily="18" charset="0"/>
              </a:rPr>
              <a:t>	3. Parents’ attitudes towards bilingualism</a:t>
            </a:r>
          </a:p>
          <a:p>
            <a:pPr marL="0" marR="0" lvl="0" indent="0" defTabSz="914400" rtl="0" eaLnBrk="0" fontAlgn="base" latinLnBrk="0" hangingPunct="0">
              <a:lnSpc>
                <a:spcPct val="90000"/>
              </a:lnSpc>
              <a:spcBef>
                <a:spcPct val="0"/>
              </a:spcBef>
              <a:spcAft>
                <a:spcPts val="600"/>
              </a:spcAft>
              <a:buClrTx/>
              <a:buSzTx/>
              <a:buFontTx/>
              <a:buNone/>
              <a:tabLst>
                <a:tab pos="228600" algn="l"/>
              </a:tabLst>
            </a:pPr>
            <a:r>
              <a:rPr kumimoji="0" lang="en-GB" altLang="en-US" sz="1700" b="0" i="0" u="none" strike="noStrike" cap="none" normalizeH="0" baseline="0">
                <a:ln>
                  <a:noFill/>
                </a:ln>
                <a:solidFill>
                  <a:schemeClr val="bg1"/>
                </a:solidFill>
                <a:effectLst/>
                <a:latin typeface="New York"/>
                <a:ea typeface="Times New Roman" panose="02020603050405020304" pitchFamily="18" charset="0"/>
                <a:cs typeface="Times New Roman" panose="02020603050405020304" pitchFamily="18" charset="0"/>
              </a:rPr>
              <a:t>   4.</a:t>
            </a:r>
            <a:r>
              <a:rPr kumimoji="0" lang="en-GB" altLang="en-US" sz="1700" b="0" i="0" u="none" strike="noStrike" cap="none" normalizeH="0">
                <a:ln>
                  <a:noFill/>
                </a:ln>
                <a:solidFill>
                  <a:schemeClr val="bg1"/>
                </a:solidFill>
                <a:effectLst/>
                <a:latin typeface="New York"/>
                <a:ea typeface="Times New Roman" panose="02020603050405020304" pitchFamily="18" charset="0"/>
                <a:cs typeface="Times New Roman" panose="02020603050405020304" pitchFamily="18" charset="0"/>
              </a:rPr>
              <a:t>Trilingualism</a:t>
            </a:r>
            <a:r>
              <a:rPr lang="en-GB" altLang="en-US" sz="1700">
                <a:solidFill>
                  <a:schemeClr val="bg1"/>
                </a:solidFill>
                <a:latin typeface="New York"/>
                <a:ea typeface="Times New Roman" panose="02020603050405020304" pitchFamily="18" charset="0"/>
                <a:cs typeface="Times New Roman" panose="02020603050405020304" pitchFamily="18" charset="0"/>
              </a:rPr>
              <a:t>, Multilingualism and Plurilingualism</a:t>
            </a:r>
          </a:p>
          <a:p>
            <a:pPr marL="0" marR="0" lvl="0" indent="0" defTabSz="914400" rtl="0" eaLnBrk="0" fontAlgn="base" latinLnBrk="0" hangingPunct="0">
              <a:lnSpc>
                <a:spcPct val="90000"/>
              </a:lnSpc>
              <a:spcBef>
                <a:spcPct val="0"/>
              </a:spcBef>
              <a:spcAft>
                <a:spcPts val="600"/>
              </a:spcAft>
              <a:buClrTx/>
              <a:buSzTx/>
              <a:buFontTx/>
              <a:buNone/>
              <a:tabLst>
                <a:tab pos="228600" algn="l"/>
              </a:tabLst>
            </a:pPr>
            <a:r>
              <a:rPr kumimoji="0" lang="en-GB" altLang="en-US" sz="1700" b="0" i="0" u="none" strike="noStrike" cap="none" normalizeH="0" baseline="0">
                <a:ln>
                  <a:noFill/>
                </a:ln>
                <a:solidFill>
                  <a:schemeClr val="bg1"/>
                </a:solidFill>
                <a:effectLst/>
                <a:latin typeface="New York"/>
                <a:ea typeface="Times New Roman" panose="02020603050405020304" pitchFamily="18" charset="0"/>
                <a:cs typeface="Times New Roman" panose="02020603050405020304" pitchFamily="18" charset="0"/>
              </a:rPr>
              <a:t>   5. A</a:t>
            </a:r>
            <a:r>
              <a:rPr kumimoji="0" lang="en-GB" altLang="en-US" sz="1700" b="0" i="0" u="none" strike="noStrike" cap="none" normalizeH="0">
                <a:ln>
                  <a:noFill/>
                </a:ln>
                <a:solidFill>
                  <a:schemeClr val="bg1"/>
                </a:solidFill>
                <a:effectLst/>
                <a:latin typeface="New York"/>
                <a:ea typeface="Times New Roman" panose="02020603050405020304" pitchFamily="18" charset="0"/>
                <a:cs typeface="Times New Roman" panose="02020603050405020304" pitchFamily="18" charset="0"/>
              </a:rPr>
              <a:t> historical perspective on the Multilingual Turn</a:t>
            </a:r>
          </a:p>
          <a:p>
            <a:pPr marL="0" marR="0" lvl="0" indent="0" defTabSz="914400" rtl="0" eaLnBrk="0" fontAlgn="base" latinLnBrk="0" hangingPunct="0">
              <a:lnSpc>
                <a:spcPct val="90000"/>
              </a:lnSpc>
              <a:spcBef>
                <a:spcPct val="0"/>
              </a:spcBef>
              <a:spcAft>
                <a:spcPts val="600"/>
              </a:spcAft>
              <a:buClrTx/>
              <a:buSzTx/>
              <a:buFontTx/>
              <a:buNone/>
              <a:tabLst>
                <a:tab pos="228600" algn="l"/>
              </a:tabLst>
            </a:pPr>
            <a:r>
              <a:rPr lang="en-GB" altLang="en-US" sz="1700" baseline="0">
                <a:solidFill>
                  <a:schemeClr val="bg1"/>
                </a:solidFill>
                <a:latin typeface="New York"/>
                <a:ea typeface="Times New Roman" panose="02020603050405020304" pitchFamily="18" charset="0"/>
                <a:cs typeface="Times New Roman" panose="02020603050405020304" pitchFamily="18" charset="0"/>
              </a:rPr>
              <a:t>	</a:t>
            </a:r>
            <a:r>
              <a:rPr lang="en-GB" altLang="en-US" sz="1700">
                <a:solidFill>
                  <a:schemeClr val="bg1"/>
                </a:solidFill>
                <a:latin typeface="New York"/>
                <a:ea typeface="Times New Roman" panose="02020603050405020304" pitchFamily="18" charset="0"/>
                <a:cs typeface="Times New Roman" panose="02020603050405020304" pitchFamily="18" charset="0"/>
              </a:rPr>
              <a:t>6. Languages across Lifespan</a:t>
            </a:r>
            <a:endParaRPr kumimoji="0" lang="en-GB" altLang="en-US" sz="1700" b="0" i="0" u="none" strike="noStrike" cap="none" normalizeH="0" baseline="0">
              <a:ln>
                <a:noFill/>
              </a:ln>
              <a:solidFill>
                <a:schemeClr val="bg1"/>
              </a:solidFill>
              <a:effectLst/>
              <a:latin typeface="New York"/>
              <a:ea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90000"/>
              </a:lnSpc>
              <a:spcBef>
                <a:spcPct val="0"/>
              </a:spcBef>
              <a:spcAft>
                <a:spcPts val="600"/>
              </a:spcAft>
              <a:buClrTx/>
              <a:buSzTx/>
              <a:buFontTx/>
              <a:buNone/>
              <a:tabLst>
                <a:tab pos="228600" algn="l"/>
              </a:tabLst>
            </a:pPr>
            <a:r>
              <a:rPr kumimoji="0" lang="en-GB" altLang="en-US" sz="1700" b="0" i="0" u="none" strike="noStrike" cap="none" normalizeH="0" baseline="0">
                <a:ln>
                  <a:noFill/>
                </a:ln>
                <a:solidFill>
                  <a:schemeClr val="bg1"/>
                </a:solidFill>
                <a:effectLst/>
              </a:rPr>
              <a:t>	7.</a:t>
            </a:r>
            <a:r>
              <a:rPr kumimoji="0" lang="en-GB" altLang="en-US" sz="1700" b="0" i="0" u="none" strike="noStrike" cap="none" normalizeH="0">
                <a:ln>
                  <a:noFill/>
                </a:ln>
                <a:solidFill>
                  <a:schemeClr val="bg1"/>
                </a:solidFill>
                <a:effectLst/>
              </a:rPr>
              <a:t> </a:t>
            </a:r>
            <a:r>
              <a:rPr kumimoji="0" lang="en-GB" altLang="en-US" sz="1700" b="0" i="0" u="none" strike="noStrike" cap="none" normalizeH="0" baseline="0">
                <a:ln>
                  <a:noFill/>
                </a:ln>
                <a:solidFill>
                  <a:schemeClr val="bg1"/>
                </a:solidFill>
                <a:effectLst/>
              </a:rPr>
              <a:t>The benefits of speaking more than one language</a:t>
            </a:r>
          </a:p>
          <a:p>
            <a:pPr marL="0" marR="0" lvl="0" indent="0" defTabSz="914400" rtl="0" eaLnBrk="0" fontAlgn="base" latinLnBrk="0" hangingPunct="0">
              <a:lnSpc>
                <a:spcPct val="90000"/>
              </a:lnSpc>
              <a:spcBef>
                <a:spcPct val="0"/>
              </a:spcBef>
              <a:spcAft>
                <a:spcPts val="600"/>
              </a:spcAft>
              <a:buClrTx/>
              <a:buSzTx/>
              <a:buFontTx/>
              <a:buNone/>
              <a:tabLst>
                <a:tab pos="228600" algn="l"/>
              </a:tabLst>
            </a:pPr>
            <a:r>
              <a:rPr kumimoji="0" lang="en-GB" altLang="en-US" sz="1700" b="0" i="0" u="none" strike="noStrike" cap="none" normalizeH="0" baseline="0">
                <a:ln>
                  <a:noFill/>
                </a:ln>
                <a:solidFill>
                  <a:schemeClr val="bg1"/>
                </a:solidFill>
                <a:effectLst/>
                <a:latin typeface="New York"/>
                <a:ea typeface="Times New Roman" panose="02020603050405020304" pitchFamily="18" charset="0"/>
                <a:cs typeface="Times New Roman" panose="02020603050405020304" pitchFamily="18" charset="0"/>
              </a:rPr>
              <a:t>	8.The future of bilingualism in Wales</a:t>
            </a:r>
            <a:endParaRPr kumimoji="0" lang="en-GB" altLang="en-US" sz="1700" b="0" i="0" u="none" strike="noStrike" cap="none" normalizeH="0" baseline="0">
              <a:ln>
                <a:noFill/>
              </a:ln>
              <a:solidFill>
                <a:schemeClr val="bg1"/>
              </a:solidFill>
              <a:effectLst/>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979580"/>
            <a:ext cx="5143500" cy="4886325"/>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99991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2 CuadroTexto"/>
          <p:cNvSpPr txBox="1">
            <a:spLocks noChangeArrowheads="1"/>
          </p:cNvSpPr>
          <p:nvPr/>
        </p:nvSpPr>
        <p:spPr bwMode="auto">
          <a:xfrm>
            <a:off x="1524000" y="3644901"/>
            <a:ext cx="8464550" cy="126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s-ES" altLang="en-US" sz="1400" b="1">
              <a:solidFill>
                <a:srgbClr val="33CC33"/>
              </a:solidFill>
            </a:endParaRPr>
          </a:p>
          <a:p>
            <a:pPr eaLnBrk="1" hangingPunct="1">
              <a:spcBef>
                <a:spcPct val="0"/>
              </a:spcBef>
              <a:buFontTx/>
              <a:buNone/>
            </a:pPr>
            <a:endParaRPr lang="es-ES" altLang="en-US" sz="1400" b="1">
              <a:solidFill>
                <a:srgbClr val="33CC33"/>
              </a:solidFill>
            </a:endParaRPr>
          </a:p>
          <a:p>
            <a:pPr eaLnBrk="1" hangingPunct="1">
              <a:spcBef>
                <a:spcPct val="0"/>
              </a:spcBef>
              <a:buFontTx/>
              <a:buNone/>
            </a:pPr>
            <a:endParaRPr lang="es-ES" altLang="en-US" sz="1400" b="1">
              <a:solidFill>
                <a:srgbClr val="33CC33"/>
              </a:solidFill>
            </a:endParaRPr>
          </a:p>
          <a:p>
            <a:pPr eaLnBrk="1" hangingPunct="1">
              <a:spcBef>
                <a:spcPct val="0"/>
              </a:spcBef>
              <a:buFontTx/>
              <a:buNone/>
            </a:pPr>
            <a:endParaRPr lang="es-ES" altLang="en-US" sz="1800" b="1"/>
          </a:p>
          <a:p>
            <a:pPr algn="ctr" eaLnBrk="1" hangingPunct="1">
              <a:spcBef>
                <a:spcPct val="0"/>
              </a:spcBef>
              <a:buFontTx/>
              <a:buNone/>
            </a:pPr>
            <a:endParaRPr lang="es-ES" altLang="en-US" sz="1600" b="1">
              <a:solidFill>
                <a:schemeClr val="accent2"/>
              </a:solidFill>
            </a:endParaRPr>
          </a:p>
        </p:txBody>
      </p:sp>
      <p:sp>
        <p:nvSpPr>
          <p:cNvPr id="20483" name="1 Título"/>
          <p:cNvSpPr>
            <a:spLocks noGrp="1"/>
          </p:cNvSpPr>
          <p:nvPr>
            <p:ph type="title"/>
          </p:nvPr>
        </p:nvSpPr>
        <p:spPr/>
        <p:txBody>
          <a:bodyPr/>
          <a:lstStyle/>
          <a:p>
            <a:pPr algn="l"/>
            <a:r>
              <a:rPr lang="es-ES" altLang="en-US" dirty="0"/>
              <a:t>     </a:t>
            </a:r>
            <a:r>
              <a:rPr lang="es-ES" altLang="en-US" dirty="0" err="1"/>
              <a:t>How</a:t>
            </a:r>
            <a:r>
              <a:rPr lang="es-ES" altLang="en-US" dirty="0"/>
              <a:t> </a:t>
            </a:r>
            <a:r>
              <a:rPr lang="es-ES" altLang="en-US" dirty="0" err="1"/>
              <a:t>many</a:t>
            </a:r>
            <a:r>
              <a:rPr lang="es-ES" altLang="en-US" dirty="0"/>
              <a:t> </a:t>
            </a:r>
            <a:r>
              <a:rPr lang="es-ES" altLang="en-US" dirty="0" err="1"/>
              <a:t>languages</a:t>
            </a:r>
            <a:r>
              <a:rPr lang="es-ES" altLang="en-US" dirty="0"/>
              <a:t>….?</a:t>
            </a:r>
          </a:p>
        </p:txBody>
      </p:sp>
      <p:sp>
        <p:nvSpPr>
          <p:cNvPr id="20484" name="2 Marcador de contenido"/>
          <p:cNvSpPr>
            <a:spLocks noGrp="1"/>
          </p:cNvSpPr>
          <p:nvPr>
            <p:ph idx="1"/>
          </p:nvPr>
        </p:nvSpPr>
        <p:spPr/>
        <p:txBody>
          <a:bodyPr/>
          <a:lstStyle/>
          <a:p>
            <a:pPr marL="0" indent="0">
              <a:buNone/>
            </a:pPr>
            <a:r>
              <a:rPr lang="es-ES" altLang="en-US" dirty="0"/>
              <a:t>                                …….do </a:t>
            </a:r>
            <a:r>
              <a:rPr lang="es-ES" altLang="en-US" dirty="0" err="1"/>
              <a:t>you</a:t>
            </a:r>
            <a:r>
              <a:rPr lang="es-ES" altLang="en-US" dirty="0"/>
              <a:t> </a:t>
            </a:r>
            <a:r>
              <a:rPr lang="es-ES" altLang="en-US" dirty="0" err="1"/>
              <a:t>speak</a:t>
            </a:r>
            <a:r>
              <a:rPr lang="es-ES" altLang="en-US" dirty="0"/>
              <a:t>?</a:t>
            </a:r>
          </a:p>
          <a:p>
            <a:pPr marL="0" indent="0">
              <a:buNone/>
            </a:pPr>
            <a:endParaRPr lang="es-ES" altLang="en-US" dirty="0"/>
          </a:p>
          <a:p>
            <a:pPr marL="0" indent="0">
              <a:buNone/>
            </a:pPr>
            <a:r>
              <a:rPr lang="es-ES" altLang="en-US" dirty="0"/>
              <a:t>                      </a:t>
            </a:r>
            <a:r>
              <a:rPr lang="es-ES" altLang="en-US" dirty="0" err="1"/>
              <a:t>How</a:t>
            </a:r>
            <a:r>
              <a:rPr lang="es-ES" altLang="en-US" dirty="0"/>
              <a:t> </a:t>
            </a:r>
            <a:r>
              <a:rPr lang="es-ES" altLang="en-US" dirty="0" err="1"/>
              <a:t>well</a:t>
            </a:r>
            <a:r>
              <a:rPr lang="es-ES" altLang="en-US" dirty="0"/>
              <a:t> do </a:t>
            </a:r>
            <a:r>
              <a:rPr lang="es-ES" altLang="en-US" dirty="0" err="1"/>
              <a:t>you</a:t>
            </a:r>
            <a:r>
              <a:rPr lang="es-ES" altLang="en-US" dirty="0"/>
              <a:t> </a:t>
            </a:r>
            <a:r>
              <a:rPr lang="es-ES" altLang="en-US" dirty="0" err="1"/>
              <a:t>know</a:t>
            </a:r>
            <a:r>
              <a:rPr lang="es-ES" altLang="en-US" dirty="0"/>
              <a:t> </a:t>
            </a:r>
            <a:r>
              <a:rPr lang="es-ES" altLang="en-US" dirty="0" err="1"/>
              <a:t>them</a:t>
            </a:r>
            <a:r>
              <a:rPr lang="es-ES" altLang="en-US" dirty="0"/>
              <a:t>?</a:t>
            </a:r>
          </a:p>
          <a:p>
            <a:pPr marL="0" indent="0">
              <a:buNone/>
            </a:pPr>
            <a:r>
              <a:rPr lang="es-ES" altLang="en-US" dirty="0"/>
              <a:t>                      </a:t>
            </a:r>
            <a:r>
              <a:rPr lang="es-ES" altLang="en-US" dirty="0" err="1"/>
              <a:t>Where</a:t>
            </a:r>
            <a:r>
              <a:rPr lang="es-ES" altLang="en-US" dirty="0"/>
              <a:t> do </a:t>
            </a:r>
            <a:r>
              <a:rPr lang="es-ES" altLang="en-US" dirty="0" err="1"/>
              <a:t>you</a:t>
            </a:r>
            <a:r>
              <a:rPr lang="es-ES" altLang="en-US" dirty="0"/>
              <a:t> use </a:t>
            </a:r>
            <a:r>
              <a:rPr lang="es-ES" altLang="en-US" dirty="0" err="1"/>
              <a:t>them</a:t>
            </a:r>
            <a:r>
              <a:rPr lang="es-ES" altLang="en-US" dirty="0"/>
              <a:t>?</a:t>
            </a:r>
          </a:p>
          <a:p>
            <a:pPr marL="0" indent="0">
              <a:buNone/>
            </a:pPr>
            <a:endParaRPr lang="es-ES" altLang="en-US" dirty="0"/>
          </a:p>
          <a:p>
            <a:pPr marL="0" indent="0">
              <a:buNone/>
            </a:pPr>
            <a:r>
              <a:rPr lang="es-ES" altLang="en-US" dirty="0"/>
              <a:t>                      </a:t>
            </a:r>
            <a:r>
              <a:rPr lang="es-ES" altLang="en-US" dirty="0" err="1"/>
              <a:t>How</a:t>
            </a:r>
            <a:r>
              <a:rPr lang="es-ES" altLang="en-US" dirty="0"/>
              <a:t> </a:t>
            </a:r>
            <a:r>
              <a:rPr lang="es-ES" altLang="en-US" dirty="0" err="1"/>
              <a:t>did</a:t>
            </a:r>
            <a:r>
              <a:rPr lang="es-ES" altLang="en-US" dirty="0"/>
              <a:t> </a:t>
            </a:r>
            <a:r>
              <a:rPr lang="es-ES" altLang="en-US" dirty="0" err="1"/>
              <a:t>you</a:t>
            </a:r>
            <a:r>
              <a:rPr lang="es-ES" altLang="en-US" dirty="0"/>
              <a:t> </a:t>
            </a:r>
            <a:r>
              <a:rPr lang="es-ES" altLang="en-US" dirty="0" err="1"/>
              <a:t>learn</a:t>
            </a:r>
            <a:r>
              <a:rPr lang="es-ES" altLang="en-US" dirty="0"/>
              <a:t> </a:t>
            </a:r>
            <a:r>
              <a:rPr lang="es-ES" altLang="en-US" dirty="0" err="1"/>
              <a:t>them</a:t>
            </a:r>
            <a:r>
              <a:rPr lang="es-ES" altLang="en-US" dirty="0"/>
              <a:t>?</a:t>
            </a:r>
          </a:p>
        </p:txBody>
      </p:sp>
      <p:sp>
        <p:nvSpPr>
          <p:cNvPr id="20485" name="Diapositibaren zenbakiaren leku-marka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0" hangingPunct="0">
              <a:spcBef>
                <a:spcPct val="0"/>
              </a:spcBef>
              <a:buFontTx/>
              <a:buNone/>
            </a:pPr>
            <a:fld id="{E15EA415-961B-41EF-8B54-3362E910B252}" type="slidenum">
              <a:rPr lang="es-ES" altLang="en-US" sz="1400"/>
              <a:pPr eaLnBrk="0" hangingPunct="0">
                <a:spcBef>
                  <a:spcPct val="0"/>
                </a:spcBef>
                <a:buFontTx/>
                <a:buNone/>
              </a:pPr>
              <a:t>3</a:t>
            </a:fld>
            <a:endParaRPr lang="es-ES" altLang="en-US" sz="1400"/>
          </a:p>
        </p:txBody>
      </p:sp>
      <p:sp>
        <p:nvSpPr>
          <p:cNvPr id="20486" name="Rectangle 5"/>
          <p:cNvSpPr>
            <a:spLocks noChangeArrowheads="1"/>
          </p:cNvSpPr>
          <p:nvPr/>
        </p:nvSpPr>
        <p:spPr bwMode="auto">
          <a:xfrm>
            <a:off x="1524001" y="98425"/>
            <a:ext cx="220663"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US" altLang="en-US" sz="1100">
                <a:solidFill>
                  <a:srgbClr val="1F497D"/>
                </a:solidFill>
                <a:latin typeface="Calibri" panose="020F0502020204030204" pitchFamily="34" charset="0"/>
                <a:ea typeface="Calibri" panose="020F0502020204030204" pitchFamily="34" charset="0"/>
                <a:cs typeface="Times New Roman" panose="02020603050405020304" pitchFamily="18" charset="0"/>
              </a:rPr>
              <a:t>.</a:t>
            </a:r>
            <a:endParaRPr lang="en-US" altLang="en-US" sz="180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5200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77334" y="609600"/>
            <a:ext cx="3843375" cy="5175624"/>
          </a:xfrm>
        </p:spPr>
        <p:txBody>
          <a:bodyPr anchor="ctr">
            <a:normAutofit/>
          </a:bodyPr>
          <a:lstStyle/>
          <a:p>
            <a:r>
              <a:rPr lang="en-GB" dirty="0">
                <a:solidFill>
                  <a:schemeClr val="tx1">
                    <a:lumMod val="85000"/>
                    <a:lumOff val="15000"/>
                  </a:schemeClr>
                </a:solidFill>
              </a:rPr>
              <a:t>Becoming Bilingual</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16084" y="609601"/>
            <a:ext cx="5511296" cy="5175624"/>
          </a:xfrm>
        </p:spPr>
        <p:txBody>
          <a:bodyPr anchor="ctr">
            <a:normAutofit/>
          </a:bodyPr>
          <a:lstStyle/>
          <a:p>
            <a:r>
              <a:rPr lang="en-GB" b="1">
                <a:solidFill>
                  <a:srgbClr val="FFFFFF"/>
                </a:solidFill>
              </a:rPr>
              <a:t>Becoming Bilingual: </a:t>
            </a:r>
            <a:endParaRPr lang="en-GB">
              <a:solidFill>
                <a:srgbClr val="FFFFFF"/>
              </a:solidFill>
            </a:endParaRPr>
          </a:p>
          <a:p>
            <a:r>
              <a:rPr lang="en-GB">
                <a:solidFill>
                  <a:srgbClr val="FFFFFF"/>
                </a:solidFill>
              </a:rPr>
              <a:t>	Full or balanced bilingualism is idealised and rare. A child who can understand the delivery of the curriculum in school in either language, and operate in classroom activity in either language would be an example of a balanced bilingual. Most bilinguals will use their competence across all situations for different purposes. If a person is asked whether he or she speaks two languages, the question is ambiguous. A person may be able to speak two languages, but tends to speak only one language in practice. Alternatively, the individual may regularly speak two languages, but competence in one language may be limited. It is possible that a student may use one language for conversation and another for writing and reading. We need to distinguish between ability and use.</a:t>
            </a:r>
          </a:p>
          <a:p>
            <a:endParaRPr lang="en-GB">
              <a:solidFill>
                <a:srgbClr val="FFFFFF"/>
              </a:solidFill>
            </a:endParaRPr>
          </a:p>
        </p:txBody>
      </p:sp>
    </p:spTree>
    <p:extLst>
      <p:ext uri="{BB962C8B-B14F-4D97-AF65-F5344CB8AC3E}">
        <p14:creationId xmlns:p14="http://schemas.microsoft.com/office/powerpoint/2010/main" val="329580569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Routes to </a:t>
            </a:r>
            <a:r>
              <a:rPr lang="en-GB" dirty="0" err="1"/>
              <a:t>Bilingualsim</a:t>
            </a:r>
            <a:endParaRPr lang="en-GB" dirty="0"/>
          </a:p>
        </p:txBody>
      </p:sp>
      <p:sp>
        <p:nvSpPr>
          <p:cNvPr id="3" name="Content Placeholder 2"/>
          <p:cNvSpPr>
            <a:spLocks noGrp="1"/>
          </p:cNvSpPr>
          <p:nvPr>
            <p:ph idx="1"/>
          </p:nvPr>
        </p:nvSpPr>
        <p:spPr/>
        <p:txBody>
          <a:bodyPr>
            <a:normAutofit fontScale="85000" lnSpcReduction="10000"/>
          </a:bodyPr>
          <a:lstStyle/>
          <a:p>
            <a:r>
              <a:rPr lang="en-GB" dirty="0"/>
              <a:t>There are various routes to bilingualism. Such routes include learning two languages early in the home; acquiring a second language in the street, in the wider community, in the nursery school, secondary school, learning a second or foreign language as an adult.</a:t>
            </a:r>
          </a:p>
          <a:p>
            <a:r>
              <a:rPr lang="en-GB" dirty="0"/>
              <a:t>	An important distinction needs to be made between </a:t>
            </a:r>
            <a:r>
              <a:rPr lang="en-GB" b="1" dirty="0"/>
              <a:t>simultaneous</a:t>
            </a:r>
            <a:r>
              <a:rPr lang="en-GB" dirty="0"/>
              <a:t> and </a:t>
            </a:r>
            <a:r>
              <a:rPr lang="en-GB" b="1" dirty="0"/>
              <a:t>sequential</a:t>
            </a:r>
            <a:r>
              <a:rPr lang="en-GB" dirty="0"/>
              <a:t> childhood bilingualism.</a:t>
            </a:r>
          </a:p>
          <a:p>
            <a:r>
              <a:rPr lang="en-GB" dirty="0"/>
              <a:t>	</a:t>
            </a:r>
            <a:r>
              <a:rPr lang="en-GB" b="1" dirty="0"/>
              <a:t>Simultaneous</a:t>
            </a:r>
            <a:r>
              <a:rPr lang="en-GB" dirty="0"/>
              <a:t> childhood bilingualism refers to a child acquiring two languages early in life. For example, where one parent speaks English to the child, the other parent speaks Welsh, the child may learn both languages at the same time.</a:t>
            </a:r>
          </a:p>
          <a:p>
            <a:r>
              <a:rPr lang="en-GB" dirty="0"/>
              <a:t>	</a:t>
            </a:r>
            <a:r>
              <a:rPr lang="en-GB" b="1" dirty="0"/>
              <a:t>Sequential</a:t>
            </a:r>
            <a:r>
              <a:rPr lang="en-GB" dirty="0"/>
              <a:t> childhood bilingualism is when the child learns one language first, and then a second language later in life. An example would be when a child learns the language of the home, then goes to nursery or primary school and learns a second language. </a:t>
            </a:r>
          </a:p>
          <a:p>
            <a:r>
              <a:rPr lang="en-GB" dirty="0"/>
              <a:t>Before the age of three, the acquisition of two languages is likely to be natural, informal and untutored. After the age of three, there is an increase in likelihood of the second language being acquired by formal instruction.</a:t>
            </a:r>
          </a:p>
          <a:p>
            <a:endParaRPr lang="en-GB" dirty="0"/>
          </a:p>
        </p:txBody>
      </p:sp>
    </p:spTree>
    <p:extLst>
      <p:ext uri="{BB962C8B-B14F-4D97-AF65-F5344CB8AC3E}">
        <p14:creationId xmlns:p14="http://schemas.microsoft.com/office/powerpoint/2010/main" val="1602897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research into bilingualism and educational attainment </a:t>
            </a:r>
          </a:p>
        </p:txBody>
      </p:sp>
      <p:pic>
        <p:nvPicPr>
          <p:cNvPr id="4" name="Content Placeholder 3"/>
          <p:cNvPicPr>
            <a:picLocks noGrp="1" noChangeAspect="1"/>
          </p:cNvPicPr>
          <p:nvPr>
            <p:ph idx="1"/>
          </p:nvPr>
        </p:nvPicPr>
        <p:blipFill>
          <a:blip r:embed="rId2">
            <a:duotone>
              <a:prstClr val="black"/>
              <a:schemeClr val="accent3">
                <a:tint val="45000"/>
                <a:satMod val="400000"/>
              </a:schemeClr>
            </a:duotone>
            <a:extLst>
              <a:ext uri="{28A0092B-C50C-407E-A947-70E740481C1C}">
                <a14:useLocalDpi xmlns:a14="http://schemas.microsoft.com/office/drawing/2010/main" val="0"/>
              </a:ext>
            </a:extLst>
          </a:blip>
          <a:stretch>
            <a:fillRect/>
          </a:stretch>
        </p:blipFill>
        <p:spPr>
          <a:xfrm>
            <a:off x="2935706" y="1840392"/>
            <a:ext cx="5245768" cy="4371473"/>
          </a:xfrm>
        </p:spPr>
      </p:pic>
    </p:spTree>
    <p:extLst>
      <p:ext uri="{BB962C8B-B14F-4D97-AF65-F5344CB8AC3E}">
        <p14:creationId xmlns:p14="http://schemas.microsoft.com/office/powerpoint/2010/main" val="622169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What are the goals of bilingual education?</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endParaRPr lang="en-GB" dirty="0"/>
          </a:p>
          <a:p>
            <a:r>
              <a:rPr lang="en-GB" sz="2400" dirty="0"/>
              <a:t>Teachers are expected to create bilingual pupils and problems do occur</a:t>
            </a:r>
          </a:p>
          <a:p>
            <a:pPr marL="0" indent="0">
              <a:buNone/>
            </a:pPr>
            <a:r>
              <a:rPr lang="en-GB" sz="2400" dirty="0"/>
              <a:t> Sometimes children are expected to operate in the second language and they    don’t have the level of language to cope with the curriculum. </a:t>
            </a:r>
          </a:p>
          <a:p>
            <a:pPr marL="0" indent="0">
              <a:buNone/>
            </a:pPr>
            <a:r>
              <a:rPr lang="en-GB" sz="2400" dirty="0"/>
              <a:t> Research into ESL taught to Spanish speaking children attending English medium schools showed signs of failure as children often never reached the appropriate level. There is a danger that some children’s language will not be sufficiently developed in order to cope with the more difficult technical language of the curriculum.</a:t>
            </a:r>
          </a:p>
        </p:txBody>
      </p:sp>
    </p:spTree>
    <p:extLst>
      <p:ext uri="{BB962C8B-B14F-4D97-AF65-F5344CB8AC3E}">
        <p14:creationId xmlns:p14="http://schemas.microsoft.com/office/powerpoint/2010/main" val="1581767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Attitudes to language</a:t>
            </a:r>
          </a:p>
        </p:txBody>
      </p:sp>
      <p:sp>
        <p:nvSpPr>
          <p:cNvPr id="3" name="Content Placeholder 2"/>
          <p:cNvSpPr>
            <a:spLocks noGrp="1"/>
          </p:cNvSpPr>
          <p:nvPr>
            <p:ph idx="1"/>
          </p:nvPr>
        </p:nvSpPr>
        <p:spPr/>
        <p:txBody>
          <a:bodyPr/>
          <a:lstStyle/>
          <a:p>
            <a:endParaRPr lang="en-GB" dirty="0"/>
          </a:p>
          <a:p>
            <a:r>
              <a:rPr lang="en-GB" dirty="0"/>
              <a:t>The importance of positive attitudes to language cannot be overstated. Attitude to language tends to change with age. During the teenage period, attitude to Celtic minority languages tend, generally to become less favourable. Research is needed on changes that occur at different periods (e.g. in the 20’s, around the 40’s). By the age of 40 a person’s life history may be reviewed, past values be re-evaluated, and the future be re-assessed. This raises the question whether attitude change is purely social or partly physiological. </a:t>
            </a:r>
          </a:p>
        </p:txBody>
      </p:sp>
    </p:spTree>
    <p:extLst>
      <p:ext uri="{BB962C8B-B14F-4D97-AF65-F5344CB8AC3E}">
        <p14:creationId xmlns:p14="http://schemas.microsoft.com/office/powerpoint/2010/main" val="427632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Different models of Bilingual Education</a:t>
            </a:r>
            <a:br>
              <a:rPr lang="en-GB" dirty="0"/>
            </a:br>
            <a:endParaRPr lang="en-GB" dirty="0"/>
          </a:p>
        </p:txBody>
      </p:sp>
      <p:sp>
        <p:nvSpPr>
          <p:cNvPr id="3" name="Content Placeholder 2"/>
          <p:cNvSpPr>
            <a:spLocks noGrp="1"/>
          </p:cNvSpPr>
          <p:nvPr>
            <p:ph idx="1"/>
          </p:nvPr>
        </p:nvSpPr>
        <p:spPr/>
        <p:txBody>
          <a:bodyPr/>
          <a:lstStyle/>
          <a:p>
            <a:r>
              <a:rPr lang="en-GB" dirty="0"/>
              <a:t>Bilingual Education is ‘a simple label for a complex phenomenon’ (</a:t>
            </a:r>
            <a:r>
              <a:rPr lang="en-GB" dirty="0" err="1"/>
              <a:t>Cazden</a:t>
            </a:r>
            <a:r>
              <a:rPr lang="en-GB" dirty="0"/>
              <a:t> &amp; Snow,1990) We need to distinguish between education which uses and promotes two languages and education for minority children.</a:t>
            </a:r>
          </a:p>
          <a:p>
            <a:r>
              <a:rPr lang="en-GB" dirty="0"/>
              <a:t>There is a difference between a classroom where formal instruction is to foster bilingualism and a classroom where bilingual children are present, but bilingualism is not fostered in the curriculum. </a:t>
            </a:r>
          </a:p>
          <a:p>
            <a:r>
              <a:rPr lang="en-GB" dirty="0"/>
              <a:t>We can be more precise by specifying the major types of bilingual education:</a:t>
            </a:r>
          </a:p>
          <a:p>
            <a:endParaRPr lang="en-GB" dirty="0"/>
          </a:p>
        </p:txBody>
      </p:sp>
    </p:spTree>
    <p:extLst>
      <p:ext uri="{BB962C8B-B14F-4D97-AF65-F5344CB8AC3E}">
        <p14:creationId xmlns:p14="http://schemas.microsoft.com/office/powerpoint/2010/main" val="1420418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Bilingual about schools in Wales?</a:t>
            </a:r>
          </a:p>
        </p:txBody>
      </p:sp>
      <p:sp>
        <p:nvSpPr>
          <p:cNvPr id="3" name="Content Placeholder 2"/>
          <p:cNvSpPr>
            <a:spLocks noGrp="1"/>
          </p:cNvSpPr>
          <p:nvPr>
            <p:ph idx="1"/>
          </p:nvPr>
        </p:nvSpPr>
        <p:spPr/>
        <p:txBody>
          <a:bodyPr>
            <a:normAutofit fontScale="85000" lnSpcReduction="10000"/>
          </a:bodyPr>
          <a:lstStyle/>
          <a:p>
            <a:r>
              <a:rPr lang="en-GB" altLang="en-US" sz="2400" i="1" dirty="0">
                <a:solidFill>
                  <a:srgbClr val="0033CC"/>
                </a:solidFill>
                <a:latin typeface="Tahoma" panose="020B0604030504040204" pitchFamily="34" charset="0"/>
                <a:cs typeface="Tahoma" panose="020B0604030504040204" pitchFamily="34" charset="0"/>
              </a:rPr>
              <a:t>Schools in Wales </a:t>
            </a:r>
            <a:r>
              <a:rPr lang="en-GB" altLang="en-US" sz="2400" dirty="0">
                <a:solidFill>
                  <a:srgbClr val="0033CC"/>
                </a:solidFill>
                <a:latin typeface="Tahoma" panose="020B0604030504040204" pitchFamily="34" charset="0"/>
                <a:cs typeface="Tahoma" panose="020B0604030504040204" pitchFamily="34" charset="0"/>
              </a:rPr>
              <a:t>: </a:t>
            </a:r>
            <a:br>
              <a:rPr lang="en-GB" altLang="en-US" sz="2400" dirty="0">
                <a:solidFill>
                  <a:srgbClr val="0033CC"/>
                </a:solidFill>
                <a:latin typeface="Tahoma" panose="020B0604030504040204" pitchFamily="34" charset="0"/>
                <a:cs typeface="Tahoma" panose="020B0604030504040204" pitchFamily="34" charset="0"/>
              </a:rPr>
            </a:br>
            <a:r>
              <a:rPr lang="en-GB" altLang="en-US" sz="2400" dirty="0">
                <a:solidFill>
                  <a:srgbClr val="0033CC"/>
                </a:solidFill>
                <a:latin typeface="Tahoma" panose="020B0604030504040204" pitchFamily="34" charset="0"/>
                <a:cs typeface="Tahoma" panose="020B0604030504040204" pitchFamily="34" charset="0"/>
              </a:rPr>
              <a:t>Primary Schools</a:t>
            </a:r>
          </a:p>
          <a:p>
            <a:pPr lvl="1">
              <a:buClr>
                <a:srgbClr val="0000FF"/>
              </a:buClr>
              <a:buFont typeface="Wingdings" panose="05000000000000000000" pitchFamily="2" charset="2"/>
              <a:buChar char="Ø"/>
            </a:pPr>
            <a:r>
              <a:rPr lang="en-GB" altLang="en-US" sz="2600" dirty="0">
                <a:solidFill>
                  <a:srgbClr val="003300"/>
                </a:solidFill>
                <a:latin typeface="Tahoma" panose="020B0604030504040204" pitchFamily="34" charset="0"/>
                <a:cs typeface="Tahoma" panose="020B0604030504040204" pitchFamily="34" charset="0"/>
              </a:rPr>
              <a:t>30.0 % of primary schools have classes where Welsh is the </a:t>
            </a:r>
            <a:r>
              <a:rPr lang="en-GB" altLang="en-US" sz="2600" dirty="0">
                <a:solidFill>
                  <a:srgbClr val="FF0000"/>
                </a:solidFill>
                <a:latin typeface="Tahoma" panose="020B0604030504040204" pitchFamily="34" charset="0"/>
                <a:cs typeface="Tahoma" panose="020B0604030504040204" pitchFamily="34" charset="0"/>
              </a:rPr>
              <a:t>sole or main medium of teaching</a:t>
            </a:r>
            <a:r>
              <a:rPr lang="en-GB" altLang="en-US" sz="2600" dirty="0">
                <a:solidFill>
                  <a:srgbClr val="003300"/>
                </a:solidFill>
                <a:latin typeface="Tahoma" panose="020B0604030504040204" pitchFamily="34" charset="0"/>
                <a:cs typeface="Tahoma" panose="020B0604030504040204" pitchFamily="34" charset="0"/>
              </a:rPr>
              <a:t> (438 schools)</a:t>
            </a:r>
          </a:p>
          <a:p>
            <a:pPr marL="0" indent="0">
              <a:buNone/>
            </a:pPr>
            <a:endParaRPr lang="en-GB" altLang="en-US" sz="2600" dirty="0">
              <a:solidFill>
                <a:srgbClr val="003300"/>
              </a:solidFill>
              <a:latin typeface="Tahoma" panose="020B0604030504040204" pitchFamily="34" charset="0"/>
              <a:cs typeface="Tahoma" panose="020B0604030504040204" pitchFamily="34" charset="0"/>
            </a:endParaRPr>
          </a:p>
          <a:p>
            <a:pPr lvl="1">
              <a:buClr>
                <a:srgbClr val="0000FF"/>
              </a:buClr>
              <a:buFont typeface="Wingdings" panose="05000000000000000000" pitchFamily="2" charset="2"/>
              <a:buChar char="Ø"/>
            </a:pPr>
            <a:r>
              <a:rPr lang="en-GB" altLang="en-US" sz="2600" dirty="0">
                <a:solidFill>
                  <a:srgbClr val="003300"/>
                </a:solidFill>
                <a:latin typeface="Tahoma" panose="020B0604030504040204" pitchFamily="34" charset="0"/>
                <a:cs typeface="Tahoma" panose="020B0604030504040204" pitchFamily="34" charset="0"/>
              </a:rPr>
              <a:t>3.0% of primary schools have classes where Welsh is used as </a:t>
            </a:r>
            <a:r>
              <a:rPr lang="en-GB" altLang="en-US" sz="2600" dirty="0">
                <a:solidFill>
                  <a:srgbClr val="FF0000"/>
                </a:solidFill>
                <a:latin typeface="Tahoma" panose="020B0604030504040204" pitchFamily="34" charset="0"/>
                <a:cs typeface="Tahoma" panose="020B0604030504040204" pitchFamily="34" charset="0"/>
              </a:rPr>
              <a:t>a medium of teaching for part of the curriculum </a:t>
            </a:r>
            <a:r>
              <a:rPr lang="en-GB" altLang="en-US" sz="2600" dirty="0">
                <a:latin typeface="Tahoma" panose="020B0604030504040204" pitchFamily="34" charset="0"/>
                <a:cs typeface="Tahoma" panose="020B0604030504040204" pitchFamily="34" charset="0"/>
              </a:rPr>
              <a:t>(49 schools)</a:t>
            </a:r>
          </a:p>
          <a:p>
            <a:pPr lvl="1">
              <a:buNone/>
            </a:pPr>
            <a:endParaRPr lang="en-GB" altLang="en-US" sz="2600" dirty="0">
              <a:latin typeface="Tahoma" panose="020B0604030504040204" pitchFamily="34" charset="0"/>
              <a:cs typeface="Tahoma" panose="020B0604030504040204" pitchFamily="34" charset="0"/>
            </a:endParaRPr>
          </a:p>
          <a:p>
            <a:pPr lvl="1">
              <a:buClr>
                <a:srgbClr val="0000FF"/>
              </a:buClr>
              <a:buFont typeface="Wingdings" panose="05000000000000000000" pitchFamily="2" charset="2"/>
              <a:buChar char="Ø"/>
            </a:pPr>
            <a:r>
              <a:rPr lang="en-GB" altLang="en-US" sz="2600" dirty="0">
                <a:solidFill>
                  <a:srgbClr val="003300"/>
                </a:solidFill>
                <a:latin typeface="Tahoma" panose="020B0604030504040204" pitchFamily="34" charset="0"/>
                <a:cs typeface="Tahoma" panose="020B0604030504040204" pitchFamily="34" charset="0"/>
              </a:rPr>
              <a:t>67.0% of primary schools have classes where Welsh is taught as </a:t>
            </a:r>
            <a:r>
              <a:rPr lang="en-GB" altLang="en-US" sz="2600" dirty="0">
                <a:solidFill>
                  <a:srgbClr val="FF0000"/>
                </a:solidFill>
                <a:latin typeface="Tahoma" panose="020B0604030504040204" pitchFamily="34" charset="0"/>
                <a:cs typeface="Tahoma" panose="020B0604030504040204" pitchFamily="34" charset="0"/>
              </a:rPr>
              <a:t>a second language</a:t>
            </a:r>
            <a:r>
              <a:rPr lang="en-GB" altLang="en-US" sz="2600" dirty="0">
                <a:solidFill>
                  <a:srgbClr val="003300"/>
                </a:solidFill>
                <a:latin typeface="Tahoma" panose="020B0604030504040204" pitchFamily="34" charset="0"/>
                <a:cs typeface="Tahoma" panose="020B0604030504040204" pitchFamily="34" charset="0"/>
              </a:rPr>
              <a:t> (991 schools)</a:t>
            </a:r>
          </a:p>
        </p:txBody>
      </p:sp>
    </p:spTree>
    <p:extLst>
      <p:ext uri="{BB962C8B-B14F-4D97-AF65-F5344CB8AC3E}">
        <p14:creationId xmlns:p14="http://schemas.microsoft.com/office/powerpoint/2010/main" val="934271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 11 years of age</a:t>
            </a:r>
          </a:p>
        </p:txBody>
      </p:sp>
      <p:sp>
        <p:nvSpPr>
          <p:cNvPr id="3" name="Content Placeholder 2"/>
          <p:cNvSpPr>
            <a:spLocks noGrp="1"/>
          </p:cNvSpPr>
          <p:nvPr>
            <p:ph idx="1"/>
          </p:nvPr>
        </p:nvSpPr>
        <p:spPr/>
        <p:txBody>
          <a:bodyPr/>
          <a:lstStyle/>
          <a:p>
            <a:pPr marL="0" indent="0" algn="ctr"/>
            <a:r>
              <a:rPr lang="en-GB" altLang="en-US" sz="2400" u="sng" dirty="0">
                <a:solidFill>
                  <a:srgbClr val="003300"/>
                </a:solidFill>
                <a:latin typeface="Tahoma" panose="020B0604030504040204" pitchFamily="34" charset="0"/>
              </a:rPr>
              <a:t>Welsh-medium secondary schools</a:t>
            </a:r>
          </a:p>
          <a:p>
            <a:pPr marL="0" indent="0" algn="ctr"/>
            <a:endParaRPr lang="en-GB" altLang="en-US" sz="2400" u="sng" dirty="0">
              <a:solidFill>
                <a:srgbClr val="003300"/>
              </a:solidFill>
              <a:latin typeface="Tahoma" panose="020B0604030504040204" pitchFamily="34" charset="0"/>
            </a:endParaRPr>
          </a:p>
          <a:p>
            <a:pPr marL="0" indent="0"/>
            <a:r>
              <a:rPr lang="en-GB" altLang="en-US" sz="2400" dirty="0">
                <a:solidFill>
                  <a:srgbClr val="003300"/>
                </a:solidFill>
                <a:latin typeface="Tahoma" panose="020B0604030504040204" pitchFamily="34" charset="0"/>
              </a:rPr>
              <a:t>		55 schools  </a:t>
            </a:r>
          </a:p>
          <a:p>
            <a:pPr marL="0" indent="0"/>
            <a:endParaRPr lang="en-GB" altLang="en-US" sz="2400" dirty="0">
              <a:solidFill>
                <a:srgbClr val="003300"/>
              </a:solidFill>
              <a:latin typeface="Tahoma" panose="020B0604030504040204" pitchFamily="34" charset="0"/>
            </a:endParaRPr>
          </a:p>
          <a:p>
            <a:pPr marL="0" indent="0"/>
            <a:r>
              <a:rPr lang="en-GB" altLang="en-US" sz="2400" dirty="0">
                <a:solidFill>
                  <a:srgbClr val="003300"/>
                </a:solidFill>
                <a:latin typeface="Tahoma" panose="020B0604030504040204" pitchFamily="34" charset="0"/>
              </a:rPr>
              <a:t>		41,916 pupils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9070" y="2911642"/>
            <a:ext cx="3561695" cy="3946358"/>
          </a:xfrm>
          <a:prstGeom prst="rect">
            <a:avLst/>
          </a:prstGeom>
        </p:spPr>
      </p:pic>
    </p:spTree>
    <p:extLst>
      <p:ext uri="{BB962C8B-B14F-4D97-AF65-F5344CB8AC3E}">
        <p14:creationId xmlns:p14="http://schemas.microsoft.com/office/powerpoint/2010/main" val="19439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2008" r="11174"/>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sz="3300"/>
              <a:t>Different models of Bilingual education</a:t>
            </a:r>
          </a:p>
        </p:txBody>
      </p:sp>
      <p:sp>
        <p:nvSpPr>
          <p:cNvPr id="3" name="Content Placeholder 2"/>
          <p:cNvSpPr>
            <a:spLocks noGrp="1"/>
          </p:cNvSpPr>
          <p:nvPr>
            <p:ph idx="1"/>
          </p:nvPr>
        </p:nvSpPr>
        <p:spPr>
          <a:xfrm>
            <a:off x="677334" y="2160589"/>
            <a:ext cx="3851122" cy="3880773"/>
          </a:xfrm>
        </p:spPr>
        <p:txBody>
          <a:bodyPr>
            <a:normAutofit/>
          </a:bodyPr>
          <a:lstStyle/>
          <a:p>
            <a:pPr marL="514350" indent="-514350">
              <a:buFontTx/>
              <a:buAutoNum type="arabicPeriod"/>
            </a:pPr>
            <a:r>
              <a:rPr lang="en-GB" altLang="en-US" dirty="0">
                <a:latin typeface="Tahoma" panose="020B0604030504040204" pitchFamily="34" charset="0"/>
                <a:cs typeface="Tahoma" panose="020B0604030504040204" pitchFamily="34" charset="0"/>
              </a:rPr>
              <a:t>Welsh-medium Secondary School</a:t>
            </a:r>
          </a:p>
          <a:p>
            <a:pPr marL="514350" indent="-514350"/>
            <a:r>
              <a:rPr lang="en-GB" altLang="en-US" dirty="0">
                <a:latin typeface="Tahoma" panose="020B0604030504040204" pitchFamily="34" charset="0"/>
                <a:cs typeface="Tahoma" panose="020B0604030504040204" pitchFamily="34" charset="0"/>
              </a:rPr>
              <a:t>	- all subjects (apart from English) are taught through the medium of Welsh (but with some English terminology introduced)</a:t>
            </a:r>
          </a:p>
          <a:p>
            <a:pPr marL="514350" indent="-514350"/>
            <a:endParaRPr lang="en-GB" altLang="en-US" dirty="0">
              <a:latin typeface="Tahoma" panose="020B0604030504040204" pitchFamily="34" charset="0"/>
              <a:cs typeface="Tahoma" panose="020B0604030504040204" pitchFamily="34" charset="0"/>
            </a:endParaRPr>
          </a:p>
          <a:p>
            <a:pPr marL="514350" indent="-514350"/>
            <a:endParaRPr lang="en-GB" altLang="en-US" dirty="0">
              <a:latin typeface="Tahoma" panose="020B0604030504040204" pitchFamily="34" charset="0"/>
              <a:cs typeface="Tahoma" panose="020B0604030504040204" pitchFamily="34" charset="0"/>
            </a:endParaRPr>
          </a:p>
          <a:p>
            <a:pPr marL="514350" indent="-514350"/>
            <a:endParaRPr lang="en-GB" altLang="en-US" dirty="0">
              <a:latin typeface="Tahoma" panose="020B0604030504040204" pitchFamily="34" charset="0"/>
              <a:cs typeface="Tahoma" panose="020B0604030504040204" pitchFamily="34" charset="0"/>
            </a:endParaRPr>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31364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Bilingual Secondary School</a:t>
            </a:r>
          </a:p>
        </p:txBody>
      </p:sp>
      <p:sp>
        <p:nvSpPr>
          <p:cNvPr id="3" name="Content Placeholder 2"/>
          <p:cNvSpPr>
            <a:spLocks noGrp="1"/>
          </p:cNvSpPr>
          <p:nvPr>
            <p:ph idx="1"/>
          </p:nvPr>
        </p:nvSpPr>
        <p:spPr>
          <a:xfrm>
            <a:off x="4654295" y="816638"/>
            <a:ext cx="4619706" cy="5224724"/>
          </a:xfrm>
        </p:spPr>
        <p:txBody>
          <a:bodyPr anchor="ctr">
            <a:normAutofit/>
          </a:bodyPr>
          <a:lstStyle/>
          <a:p>
            <a:pPr marL="514350" indent="-514350"/>
            <a:r>
              <a:rPr lang="en-GB" altLang="en-US" dirty="0">
                <a:latin typeface="Tahoma" panose="020B0604030504040204" pitchFamily="34" charset="0"/>
                <a:cs typeface="Tahoma" panose="020B0604030504040204" pitchFamily="34" charset="0"/>
              </a:rPr>
              <a:t>	2. Bilingual secondary School</a:t>
            </a:r>
          </a:p>
          <a:p>
            <a:pPr marL="514350" indent="-514350"/>
            <a:r>
              <a:rPr lang="en-GB" altLang="en-US" dirty="0">
                <a:latin typeface="Tahoma" panose="020B0604030504040204" pitchFamily="34" charset="0"/>
                <a:cs typeface="Tahoma" panose="020B0604030504040204" pitchFamily="34" charset="0"/>
              </a:rPr>
              <a:t>3 categories:</a:t>
            </a:r>
          </a:p>
          <a:p>
            <a:pPr marL="514350" indent="-514350"/>
            <a:r>
              <a:rPr lang="en-GB" altLang="en-US" dirty="0">
                <a:latin typeface="Tahoma" panose="020B0604030504040204" pitchFamily="34" charset="0"/>
                <a:cs typeface="Tahoma" panose="020B0604030504040204" pitchFamily="34" charset="0"/>
              </a:rPr>
              <a:t>	- at least 80% of subjects taught through Welsh (excluding Welsh and English)</a:t>
            </a:r>
          </a:p>
          <a:p>
            <a:pPr marL="514350" indent="-514350"/>
            <a:endParaRPr lang="en-GB" altLang="en-US" dirty="0">
              <a:latin typeface="Tahoma" panose="020B0604030504040204" pitchFamily="34" charset="0"/>
              <a:cs typeface="Tahoma" panose="020B0604030504040204" pitchFamily="34" charset="0"/>
            </a:endParaRPr>
          </a:p>
          <a:p>
            <a:pPr marL="514350" indent="-514350"/>
            <a:r>
              <a:rPr lang="en-GB" altLang="en-US" dirty="0">
                <a:latin typeface="Tahoma" panose="020B0604030504040204" pitchFamily="34" charset="0"/>
                <a:cs typeface="Tahoma" panose="020B0604030504040204" pitchFamily="34" charset="0"/>
              </a:rPr>
              <a:t>	- 50% - 79% of subjects taught through Welsh (excluding Welsh and English)</a:t>
            </a:r>
          </a:p>
          <a:p>
            <a:pPr marL="514350" indent="-514350"/>
            <a:endParaRPr lang="en-GB" altLang="en-US" dirty="0">
              <a:latin typeface="Tahoma" panose="020B0604030504040204" pitchFamily="34" charset="0"/>
              <a:cs typeface="Tahoma" panose="020B0604030504040204" pitchFamily="34" charset="0"/>
            </a:endParaRPr>
          </a:p>
          <a:p>
            <a:pPr marL="514350" indent="-514350"/>
            <a:r>
              <a:rPr lang="en-GB" altLang="en-US" dirty="0">
                <a:latin typeface="Tahoma" panose="020B0604030504040204" pitchFamily="34" charset="0"/>
                <a:cs typeface="Tahoma" panose="020B0604030504040204" pitchFamily="34" charset="0"/>
              </a:rPr>
              <a:t>	- all subjects, except Welsh and English, taught to all pupils using both languages</a:t>
            </a:r>
          </a:p>
          <a:p>
            <a:endParaRPr lang="en-GB" dirty="0"/>
          </a:p>
        </p:txBody>
      </p:sp>
    </p:spTree>
    <p:extLst>
      <p:ext uri="{BB962C8B-B14F-4D97-AF65-F5344CB8AC3E}">
        <p14:creationId xmlns:p14="http://schemas.microsoft.com/office/powerpoint/2010/main" val="3052551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models</a:t>
            </a:r>
          </a:p>
        </p:txBody>
      </p:sp>
      <p:sp>
        <p:nvSpPr>
          <p:cNvPr id="3" name="Content Placeholder 2"/>
          <p:cNvSpPr>
            <a:spLocks noGrp="1"/>
          </p:cNvSpPr>
          <p:nvPr>
            <p:ph idx="1"/>
          </p:nvPr>
        </p:nvSpPr>
        <p:spPr/>
        <p:txBody>
          <a:bodyPr>
            <a:normAutofit fontScale="92500" lnSpcReduction="10000"/>
          </a:bodyPr>
          <a:lstStyle/>
          <a:p>
            <a:r>
              <a:rPr lang="en-GB" altLang="en-US" sz="2400" dirty="0">
                <a:latin typeface="Tahoma" panose="020B0604030504040204" pitchFamily="34" charset="0"/>
                <a:cs typeface="Tahoma" panose="020B0604030504040204" pitchFamily="34" charset="0"/>
              </a:rPr>
              <a:t>3. Predominantly English-medium Secondary School with significant use of Welsh</a:t>
            </a:r>
          </a:p>
          <a:p>
            <a:r>
              <a:rPr lang="en-GB" altLang="en-US" sz="2400" dirty="0">
                <a:latin typeface="Tahoma" panose="020B0604030504040204" pitchFamily="34" charset="0"/>
                <a:cs typeface="Tahoma" panose="020B0604030504040204" pitchFamily="34" charset="0"/>
              </a:rPr>
              <a:t>	- both languages are used in teaching, with 20%-49%  through Welsh</a:t>
            </a:r>
          </a:p>
          <a:p>
            <a:endParaRPr lang="en-GB" altLang="en-US" sz="2400" dirty="0">
              <a:latin typeface="Tahoma" panose="020B0604030504040204" pitchFamily="34" charset="0"/>
              <a:cs typeface="Tahoma" panose="020B0604030504040204" pitchFamily="34" charset="0"/>
            </a:endParaRPr>
          </a:p>
          <a:p>
            <a:r>
              <a:rPr lang="en-GB" altLang="en-US" sz="2400" dirty="0">
                <a:latin typeface="Tahoma" panose="020B0604030504040204" pitchFamily="34" charset="0"/>
                <a:cs typeface="Tahoma" panose="020B0604030504040204" pitchFamily="34" charset="0"/>
              </a:rPr>
              <a:t>4. Predominantly English-medium Secondary School</a:t>
            </a:r>
          </a:p>
          <a:p>
            <a:r>
              <a:rPr lang="en-GB" altLang="en-US" sz="2400" dirty="0">
                <a:latin typeface="Tahoma" panose="020B0604030504040204" pitchFamily="34" charset="0"/>
                <a:cs typeface="Tahoma" panose="020B0604030504040204" pitchFamily="34" charset="0"/>
              </a:rPr>
              <a:t>	- pupils mainly taught through English</a:t>
            </a:r>
          </a:p>
          <a:p>
            <a:r>
              <a:rPr lang="en-GB" altLang="en-US" sz="2400" dirty="0">
                <a:latin typeface="Tahoma" panose="020B0604030504040204" pitchFamily="34" charset="0"/>
                <a:cs typeface="Tahoma" panose="020B0604030504040204" pitchFamily="34" charset="0"/>
              </a:rPr>
              <a:t>	- Welsh is taught as a second language</a:t>
            </a:r>
          </a:p>
          <a:p>
            <a:r>
              <a:rPr lang="en-GB" altLang="en-US" sz="2400" dirty="0">
                <a:latin typeface="Tahoma" panose="020B0604030504040204" pitchFamily="34" charset="0"/>
                <a:cs typeface="Tahoma" panose="020B0604030504040204" pitchFamily="34" charset="0"/>
              </a:rPr>
              <a:t>	- 1 or 2 subjects may be taught through Welsh (or using both languages) as an option </a:t>
            </a:r>
          </a:p>
          <a:p>
            <a:endParaRPr lang="en-GB" dirty="0"/>
          </a:p>
        </p:txBody>
      </p:sp>
    </p:spTree>
    <p:extLst>
      <p:ext uri="{BB962C8B-B14F-4D97-AF65-F5344CB8AC3E}">
        <p14:creationId xmlns:p14="http://schemas.microsoft.com/office/powerpoint/2010/main" val="3439343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2400" dirty="0">
                <a:solidFill>
                  <a:srgbClr val="0033CC"/>
                </a:solidFill>
                <a:latin typeface="Tahoma" panose="020B0604030504040204" pitchFamily="34" charset="0"/>
              </a:rPr>
              <a:t>Colin Baker, ‘Bilingual Education in Wales’ in Hugo </a:t>
            </a:r>
            <a:r>
              <a:rPr lang="en-GB" altLang="en-US" sz="2400" dirty="0" err="1">
                <a:solidFill>
                  <a:srgbClr val="0033CC"/>
                </a:solidFill>
                <a:latin typeface="Tahoma" panose="020B0604030504040204" pitchFamily="34" charset="0"/>
              </a:rPr>
              <a:t>Baetens</a:t>
            </a:r>
            <a:r>
              <a:rPr lang="en-GB" altLang="en-US" sz="2400" dirty="0">
                <a:solidFill>
                  <a:srgbClr val="0033CC"/>
                </a:solidFill>
                <a:latin typeface="Tahoma" panose="020B0604030504040204" pitchFamily="34" charset="0"/>
              </a:rPr>
              <a:t> Beardmore (ed.), </a:t>
            </a:r>
            <a:r>
              <a:rPr lang="en-GB" altLang="en-US" sz="2400" i="1" dirty="0">
                <a:solidFill>
                  <a:srgbClr val="0033CC"/>
                </a:solidFill>
                <a:latin typeface="Tahoma" panose="020B0604030504040204" pitchFamily="34" charset="0"/>
              </a:rPr>
              <a:t>European Models of Bilingual Education, </a:t>
            </a:r>
            <a:r>
              <a:rPr lang="en-GB" altLang="en-US" sz="2400" dirty="0">
                <a:solidFill>
                  <a:srgbClr val="0033CC"/>
                </a:solidFill>
                <a:latin typeface="Tahoma" panose="020B0604030504040204" pitchFamily="34" charset="0"/>
              </a:rPr>
              <a:t>1993</a:t>
            </a:r>
            <a:endParaRPr lang="en-GB" sz="2400" dirty="0"/>
          </a:p>
        </p:txBody>
      </p:sp>
      <p:sp>
        <p:nvSpPr>
          <p:cNvPr id="3" name="Content Placeholder 2"/>
          <p:cNvSpPr>
            <a:spLocks noGrp="1"/>
          </p:cNvSpPr>
          <p:nvPr>
            <p:ph idx="1"/>
          </p:nvPr>
        </p:nvSpPr>
        <p:spPr/>
        <p:txBody>
          <a:bodyPr/>
          <a:lstStyle/>
          <a:p>
            <a:endParaRPr lang="en-GB" altLang="en-US" dirty="0">
              <a:latin typeface="Tahoma" panose="020B0604030504040204" pitchFamily="34" charset="0"/>
            </a:endParaRPr>
          </a:p>
          <a:p>
            <a:r>
              <a:rPr lang="en-GB" altLang="en-US" dirty="0">
                <a:latin typeface="Tahoma" panose="020B0604030504040204" pitchFamily="34" charset="0"/>
              </a:rPr>
              <a:t>There exists a wide variety of bilingual education provision in Wales.</a:t>
            </a:r>
          </a:p>
          <a:p>
            <a:r>
              <a:rPr lang="en-GB" altLang="en-US" dirty="0">
                <a:latin typeface="Tahoma" panose="020B0604030504040204" pitchFamily="34" charset="0"/>
              </a:rPr>
              <a:t>In between basically monolingual Welsh and monolingual English schools in Wales, there is the widest variety of practice of bilingual education. The </a:t>
            </a:r>
            <a:r>
              <a:rPr lang="en-GB" altLang="en-US" dirty="0">
                <a:solidFill>
                  <a:srgbClr val="FF0000"/>
                </a:solidFill>
                <a:latin typeface="Tahoma" panose="020B0604030504040204" pitchFamily="34" charset="0"/>
              </a:rPr>
              <a:t>kaleidoscopic variety </a:t>
            </a:r>
            <a:r>
              <a:rPr lang="en-GB" altLang="en-US" dirty="0">
                <a:latin typeface="Tahoma" panose="020B0604030504040204" pitchFamily="34" charset="0"/>
              </a:rPr>
              <a:t>of bilingual educational practice in Wales makes the production of a simple typology inherently dangerous . . . </a:t>
            </a:r>
          </a:p>
          <a:p>
            <a:r>
              <a:rPr lang="en-GB" altLang="en-US" dirty="0">
                <a:latin typeface="Tahoma" panose="020B0604030504040204" pitchFamily="34" charset="0"/>
              </a:rPr>
              <a:t>No existing typology of bilingual education in Wales captures the full </a:t>
            </a:r>
            <a:r>
              <a:rPr lang="en-GB" altLang="en-US" dirty="0">
                <a:solidFill>
                  <a:srgbClr val="FF0000"/>
                </a:solidFill>
                <a:latin typeface="Tahoma" panose="020B0604030504040204" pitchFamily="34" charset="0"/>
              </a:rPr>
              <a:t>kaleidoscope of colours </a:t>
            </a:r>
            <a:r>
              <a:rPr lang="en-GB" altLang="en-US" dirty="0">
                <a:latin typeface="Tahoma" panose="020B0604030504040204" pitchFamily="34" charset="0"/>
              </a:rPr>
              <a:t>that exist.’</a:t>
            </a:r>
          </a:p>
          <a:p>
            <a:endParaRPr lang="en-GB" dirty="0"/>
          </a:p>
        </p:txBody>
      </p:sp>
    </p:spTree>
    <p:extLst>
      <p:ext uri="{BB962C8B-B14F-4D97-AF65-F5344CB8AC3E}">
        <p14:creationId xmlns:p14="http://schemas.microsoft.com/office/powerpoint/2010/main" val="2272283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1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8" name="Rectangle 2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Title 4"/>
          <p:cNvSpPr>
            <a:spLocks noGrp="1"/>
          </p:cNvSpPr>
          <p:nvPr>
            <p:ph type="title"/>
          </p:nvPr>
        </p:nvSpPr>
        <p:spPr>
          <a:xfrm>
            <a:off x="673754" y="643467"/>
            <a:ext cx="4203045" cy="1375608"/>
          </a:xfrm>
        </p:spPr>
        <p:txBody>
          <a:bodyPr vert="horz" lIns="91440" tIns="45720" rIns="91440" bIns="45720" rtlCol="0" anchor="ctr">
            <a:normAutofit/>
          </a:bodyPr>
          <a:lstStyle/>
          <a:p>
            <a:pPr>
              <a:lnSpc>
                <a:spcPct val="90000"/>
              </a:lnSpc>
            </a:pPr>
            <a:r>
              <a:rPr lang="en-US" altLang="en-US" sz="2300">
                <a:solidFill>
                  <a:schemeClr val="bg1"/>
                </a:solidFill>
              </a:rPr>
              <a:t>Welsh Government (2009).</a:t>
            </a:r>
            <a:br>
              <a:rPr lang="en-US" altLang="en-US" sz="2300">
                <a:solidFill>
                  <a:schemeClr val="bg1"/>
                </a:solidFill>
              </a:rPr>
            </a:br>
            <a:r>
              <a:rPr lang="en-US" altLang="en-US" sz="2300" i="1">
                <a:solidFill>
                  <a:schemeClr val="bg1"/>
                </a:solidFill>
              </a:rPr>
              <a:t>Welsh-Medium Education Strategy,</a:t>
            </a:r>
            <a:br>
              <a:rPr lang="en-US" altLang="en-US" sz="2300" i="1">
                <a:solidFill>
                  <a:schemeClr val="bg1"/>
                </a:solidFill>
              </a:rPr>
            </a:br>
            <a:r>
              <a:rPr lang="en-US" altLang="en-US" sz="2300">
                <a:solidFill>
                  <a:schemeClr val="bg1"/>
                </a:solidFill>
              </a:rPr>
              <a:t>consultation document</a:t>
            </a:r>
            <a:endParaRPr lang="en-US" sz="2300">
              <a:solidFill>
                <a:schemeClr val="bg1"/>
              </a:solidFill>
            </a:endParaRPr>
          </a:p>
        </p:txBody>
      </p:sp>
      <p:sp>
        <p:nvSpPr>
          <p:cNvPr id="6" name="Content Placeholder 5"/>
          <p:cNvSpPr>
            <a:spLocks noGrp="1"/>
          </p:cNvSpPr>
          <p:nvPr>
            <p:ph sz="half" idx="2"/>
          </p:nvPr>
        </p:nvSpPr>
        <p:spPr>
          <a:xfrm>
            <a:off x="673754" y="2160590"/>
            <a:ext cx="3973943" cy="3440110"/>
          </a:xfrm>
        </p:spPr>
        <p:txBody>
          <a:bodyPr vert="horz" lIns="91440" tIns="45720" rIns="91440" bIns="45720" rtlCol="0">
            <a:normAutofit/>
          </a:bodyPr>
          <a:lstStyle/>
          <a:p>
            <a:pPr marL="0" indent="0"/>
            <a:endParaRPr lang="en-US" altLang="en-US">
              <a:solidFill>
                <a:schemeClr val="bg1"/>
              </a:solidFill>
            </a:endParaRPr>
          </a:p>
          <a:p>
            <a:pPr marL="0" indent="0"/>
            <a:r>
              <a:rPr lang="en-US" altLang="en-US">
                <a:solidFill>
                  <a:schemeClr val="bg1"/>
                </a:solidFill>
              </a:rPr>
              <a:t>‘Patterns of Welsh-medium and bilingual delivery across Wales are complex. Significant variations exist between authorities in terms of the policies implemented to promote and develop language skills in Welsh and English’ (5.1).</a:t>
            </a:r>
          </a:p>
          <a:p>
            <a:pPr marL="0" indent="0"/>
            <a:endParaRPr lang="en-US" altLang="en-US">
              <a:solidFill>
                <a:schemeClr val="bg1"/>
              </a:solidFill>
            </a:endParaRPr>
          </a:p>
        </p:txBody>
      </p:sp>
      <p:pic>
        <p:nvPicPr>
          <p:cNvPr id="4" name="Content Placeholder 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6947097" y="972608"/>
            <a:ext cx="3441307" cy="4900269"/>
          </a:xfrm>
          <a:prstGeom prst="rect">
            <a:avLst/>
          </a:prstGeom>
          <a:noFill/>
        </p:spPr>
      </p:pic>
      <p:sp>
        <p:nvSpPr>
          <p:cNvPr id="29" name="Isosceles Triangle 2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78182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Why do minority language pupils do better when they use their minority language? Colin Baker (1996) suggests that:</a:t>
            </a:r>
            <a:br>
              <a:rPr lang="en-GB" sz="2400" dirty="0"/>
            </a:br>
            <a:endParaRPr lang="en-GB" sz="2400" dirty="0"/>
          </a:p>
        </p:txBody>
      </p:sp>
      <p:sp>
        <p:nvSpPr>
          <p:cNvPr id="3" name="Content Placeholder 2"/>
          <p:cNvSpPr>
            <a:spLocks noGrp="1"/>
          </p:cNvSpPr>
          <p:nvPr>
            <p:ph idx="1"/>
          </p:nvPr>
        </p:nvSpPr>
        <p:spPr/>
        <p:txBody>
          <a:bodyPr>
            <a:normAutofit lnSpcReduction="10000"/>
          </a:bodyPr>
          <a:lstStyle/>
          <a:p>
            <a:r>
              <a:rPr lang="en-GB" dirty="0"/>
              <a:t>1. They build on existing linguistic and intellectual resources when moving from home to school.</a:t>
            </a:r>
          </a:p>
          <a:p>
            <a:r>
              <a:rPr lang="en-GB" dirty="0"/>
              <a:t> </a:t>
            </a:r>
          </a:p>
          <a:p>
            <a:r>
              <a:rPr lang="en-GB" dirty="0"/>
              <a:t>2. Concepts, skills and knowledge developed in L1 transfer easily to L2. When a child is taught multiplication in Spanish, this mathematical concept does not have to be retaught in English. Classroom teaching transfers relatively easily between languages when such languages are sufficiently developed to cope with concepts, content and curriculum materials.</a:t>
            </a:r>
          </a:p>
          <a:p>
            <a:r>
              <a:rPr lang="en-GB" dirty="0"/>
              <a:t> </a:t>
            </a:r>
          </a:p>
          <a:p>
            <a:r>
              <a:rPr lang="en-GB" dirty="0"/>
              <a:t>3. When a child is made to operate in a strange language the home language is denied. When the L1 is valued children remain confident in their ethnicity through self-esteem.</a:t>
            </a:r>
          </a:p>
        </p:txBody>
      </p:sp>
    </p:spTree>
    <p:extLst>
      <p:ext uri="{BB962C8B-B14F-4D97-AF65-F5344CB8AC3E}">
        <p14:creationId xmlns:p14="http://schemas.microsoft.com/office/powerpoint/2010/main" val="18699340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bilingual education </a:t>
            </a:r>
          </a:p>
        </p:txBody>
      </p:sp>
      <p:sp>
        <p:nvSpPr>
          <p:cNvPr id="3" name="Content Placeholder 2"/>
          <p:cNvSpPr>
            <a:spLocks noGrp="1"/>
          </p:cNvSpPr>
          <p:nvPr>
            <p:ph idx="1"/>
          </p:nvPr>
        </p:nvSpPr>
        <p:spPr/>
        <p:txBody>
          <a:bodyPr>
            <a:normAutofit lnSpcReduction="10000"/>
          </a:bodyPr>
          <a:lstStyle/>
          <a:p>
            <a:r>
              <a:rPr lang="en-GB" dirty="0"/>
              <a:t>4. The child’s home, parents, family and community are accepted and recognised by such a school. At its best, children in strong minority language schools perform better than monolinguals .</a:t>
            </a:r>
          </a:p>
          <a:p>
            <a:r>
              <a:rPr lang="en-GB" dirty="0"/>
              <a:t> </a:t>
            </a:r>
          </a:p>
          <a:p>
            <a:r>
              <a:rPr lang="en-GB" dirty="0"/>
              <a:t>	Baker(1995) summarises the international findings with regard to as follows:</a:t>
            </a:r>
          </a:p>
          <a:p>
            <a:r>
              <a:rPr lang="en-GB" dirty="0"/>
              <a:t> </a:t>
            </a:r>
          </a:p>
          <a:p>
            <a:r>
              <a:rPr lang="en-GB" dirty="0"/>
              <a:t>	“ Where children’s two languages are both well developed, there tend to be no negative and mostly positive benefits for being educated in their home language when that language is a minority language such as Welsh. International evidence suggests that language majority children (for example children from English -language homes) do not tend to suffer when educated through the medium of a minority language.”</a:t>
            </a:r>
          </a:p>
          <a:p>
            <a:endParaRPr lang="en-GB" dirty="0"/>
          </a:p>
        </p:txBody>
      </p:sp>
    </p:spTree>
    <p:extLst>
      <p:ext uri="{BB962C8B-B14F-4D97-AF65-F5344CB8AC3E}">
        <p14:creationId xmlns:p14="http://schemas.microsoft.com/office/powerpoint/2010/main" val="3639079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Successful Bilingual education</a:t>
            </a:r>
          </a:p>
        </p:txBody>
      </p:sp>
      <p:sp>
        <p:nvSpPr>
          <p:cNvPr id="3" name="Content Placeholder 2"/>
          <p:cNvSpPr>
            <a:spLocks noGrp="1"/>
          </p:cNvSpPr>
          <p:nvPr>
            <p:ph idx="1"/>
          </p:nvPr>
        </p:nvSpPr>
        <p:spPr>
          <a:xfrm>
            <a:off x="673754" y="2160590"/>
            <a:ext cx="3973943" cy="3440110"/>
          </a:xfrm>
        </p:spPr>
        <p:txBody>
          <a:bodyPr>
            <a:normAutofit/>
          </a:bodyPr>
          <a:lstStyle/>
          <a:p>
            <a:r>
              <a:rPr lang="en-GB" sz="1700">
                <a:solidFill>
                  <a:schemeClr val="bg1"/>
                </a:solidFill>
              </a:rPr>
              <a:t> </a:t>
            </a:r>
          </a:p>
          <a:p>
            <a:r>
              <a:rPr lang="en-GB" sz="1700">
                <a:solidFill>
                  <a:schemeClr val="bg1"/>
                </a:solidFill>
              </a:rPr>
              <a:t>What makes bilingual education more or less successful?</a:t>
            </a:r>
          </a:p>
          <a:p>
            <a:r>
              <a:rPr lang="en-GB" sz="1700">
                <a:solidFill>
                  <a:schemeClr val="bg1"/>
                </a:solidFill>
              </a:rPr>
              <a:t>(i) Early emphasis on L1, becoming bilingual by the age of 10.</a:t>
            </a:r>
          </a:p>
          <a:p>
            <a:r>
              <a:rPr lang="en-GB" sz="1700">
                <a:solidFill>
                  <a:schemeClr val="bg1"/>
                </a:solidFill>
              </a:rPr>
              <a:t>(ii) A clearly defined language policy in school.</a:t>
            </a:r>
          </a:p>
          <a:p>
            <a:r>
              <a:rPr lang="en-GB" sz="1700">
                <a:solidFill>
                  <a:schemeClr val="bg1"/>
                </a:solidFill>
              </a:rPr>
              <a:t>(iii) Partnership with parents in and out of school.  </a:t>
            </a:r>
          </a:p>
          <a:p>
            <a:r>
              <a:rPr lang="en-GB" sz="1700">
                <a:solidFill>
                  <a:schemeClr val="bg1"/>
                </a:solidFill>
              </a:rPr>
              <a:t> </a:t>
            </a:r>
          </a:p>
          <a:p>
            <a:endParaRPr lang="en-GB" sz="1700">
              <a:solidFill>
                <a:schemeClr val="bg1"/>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783252"/>
            <a:ext cx="5143500" cy="3278981"/>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017338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br>
              <a:rPr lang="en-GB" b="1" dirty="0"/>
            </a:br>
            <a:r>
              <a:rPr lang="en-GB" b="1" dirty="0"/>
              <a:t>Parents’ attitudes towards Bilingualism</a:t>
            </a:r>
            <a:br>
              <a:rPr lang="en-GB" dirty="0"/>
            </a:br>
            <a:endParaRPr lang="en-GB" dirty="0"/>
          </a:p>
        </p:txBody>
      </p:sp>
      <p:sp>
        <p:nvSpPr>
          <p:cNvPr id="3" name="Content Placeholder 2"/>
          <p:cNvSpPr>
            <a:spLocks noGrp="1"/>
          </p:cNvSpPr>
          <p:nvPr>
            <p:ph idx="1"/>
          </p:nvPr>
        </p:nvSpPr>
        <p:spPr>
          <a:xfrm>
            <a:off x="4654295" y="816638"/>
            <a:ext cx="4619706" cy="5224724"/>
          </a:xfrm>
        </p:spPr>
        <p:txBody>
          <a:bodyPr anchor="ctr">
            <a:normAutofit/>
          </a:bodyPr>
          <a:lstStyle/>
          <a:p>
            <a:pPr>
              <a:lnSpc>
                <a:spcPct val="90000"/>
              </a:lnSpc>
            </a:pPr>
            <a:r>
              <a:rPr lang="en-GB" sz="1500"/>
              <a:t>Schools cannot take full responsibility for ensuring that a child becomes bilingual.</a:t>
            </a:r>
          </a:p>
          <a:p>
            <a:pPr>
              <a:lnSpc>
                <a:spcPct val="90000"/>
              </a:lnSpc>
            </a:pPr>
            <a:r>
              <a:rPr lang="en-GB" sz="1500"/>
              <a:t> It is arguable that the support of parents for Welsh speaking pre-school playgroups has been more important in producing a bilingual policy than legislation (Baker, 1988) </a:t>
            </a:r>
          </a:p>
          <a:p>
            <a:pPr>
              <a:lnSpc>
                <a:spcPct val="90000"/>
              </a:lnSpc>
            </a:pPr>
            <a:r>
              <a:rPr lang="en-GB" sz="1500"/>
              <a:t>Historically, the use of Welsh by school children was discouraged and most Welsh born parents hoped for a good English education for their children to allow them to “get on “ in the world. </a:t>
            </a:r>
          </a:p>
          <a:p>
            <a:pPr>
              <a:lnSpc>
                <a:spcPct val="90000"/>
              </a:lnSpc>
            </a:pPr>
            <a:r>
              <a:rPr lang="en-GB" sz="1500"/>
              <a:t>The movement calling for Welsh medium education has been a grass root movement. Enthusiasm and commitment by those wishing to establish Welsh medium education resulted in the first Welsh medium school being established in 1939. Even in 1984 only 19% of Welsh primary schools educated their pupils through the medium of Welsh.</a:t>
            </a:r>
          </a:p>
          <a:p>
            <a:pPr>
              <a:lnSpc>
                <a:spcPct val="90000"/>
              </a:lnSpc>
            </a:pPr>
            <a:endParaRPr lang="en-GB" sz="1500"/>
          </a:p>
        </p:txBody>
      </p:sp>
    </p:spTree>
    <p:extLst>
      <p:ext uri="{BB962C8B-B14F-4D97-AF65-F5344CB8AC3E}">
        <p14:creationId xmlns:p14="http://schemas.microsoft.com/office/powerpoint/2010/main" val="1748669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In cross- language partnerships, is it more often the wife or husband who most influences any language shift within the family?</a:t>
            </a:r>
          </a:p>
        </p:txBody>
      </p:sp>
      <p:sp>
        <p:nvSpPr>
          <p:cNvPr id="3" name="Content Placeholder 2"/>
          <p:cNvSpPr>
            <a:spLocks noGrp="1"/>
          </p:cNvSpPr>
          <p:nvPr>
            <p:ph idx="1"/>
          </p:nvPr>
        </p:nvSpPr>
        <p:spPr/>
        <p:txBody>
          <a:bodyPr/>
          <a:lstStyle/>
          <a:p>
            <a:endParaRPr lang="en-GB" dirty="0"/>
          </a:p>
          <a:p>
            <a:r>
              <a:rPr lang="en-GB" dirty="0"/>
              <a:t>It is suggested that English speaking women with Welsh speaking partners who have been taught through the medium of Welsh will tend to use Welsh with children or at work.</a:t>
            </a:r>
          </a:p>
          <a:p>
            <a:r>
              <a:rPr lang="en-GB" dirty="0"/>
              <a:t> In contrast Welsh speaking women married to English speaking men will tend to use English more in most situations. Her data suggests that the father has the more influential role in choice of language within the family. </a:t>
            </a:r>
          </a:p>
          <a:p>
            <a:r>
              <a:rPr lang="en-GB" dirty="0"/>
              <a:t>At present this suggestion lacks confirmation. What do you think?</a:t>
            </a:r>
          </a:p>
        </p:txBody>
      </p:sp>
    </p:spTree>
    <p:extLst>
      <p:ext uri="{BB962C8B-B14F-4D97-AF65-F5344CB8AC3E}">
        <p14:creationId xmlns:p14="http://schemas.microsoft.com/office/powerpoint/2010/main" val="3072677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Bilingual policy</a:t>
            </a:r>
          </a:p>
        </p:txBody>
      </p:sp>
      <p:sp>
        <p:nvSpPr>
          <p:cNvPr id="3" name="Content Placeholder 2"/>
          <p:cNvSpPr>
            <a:spLocks noGrp="1"/>
          </p:cNvSpPr>
          <p:nvPr>
            <p:ph idx="1"/>
          </p:nvPr>
        </p:nvSpPr>
        <p:spPr/>
        <p:txBody>
          <a:bodyPr>
            <a:normAutofit/>
          </a:bodyPr>
          <a:lstStyle/>
          <a:p>
            <a:r>
              <a:rPr lang="en-GB" dirty="0"/>
              <a:t>There is still a shortage of teachers and Initial Teacher Training needs to focus on how a bilingual policy can be implemented in the classroom.</a:t>
            </a:r>
          </a:p>
          <a:p>
            <a:r>
              <a:rPr lang="en-GB" dirty="0"/>
              <a:t>Here are some of the questions which need to be addressed as further research:</a:t>
            </a:r>
          </a:p>
          <a:p>
            <a:r>
              <a:rPr lang="en-GB" dirty="0"/>
              <a:t> </a:t>
            </a:r>
          </a:p>
          <a:p>
            <a:r>
              <a:rPr lang="en-GB" dirty="0"/>
              <a:t>	(</a:t>
            </a:r>
            <a:r>
              <a:rPr lang="en-GB" dirty="0" err="1"/>
              <a:t>i</a:t>
            </a:r>
            <a:r>
              <a:rPr lang="en-GB" dirty="0"/>
              <a:t>) What is good bilingual methodology?</a:t>
            </a:r>
          </a:p>
          <a:p>
            <a:r>
              <a:rPr lang="en-GB" dirty="0"/>
              <a:t> </a:t>
            </a:r>
          </a:p>
          <a:p>
            <a:r>
              <a:rPr lang="en-GB" dirty="0"/>
              <a:t>	(ii) How do you integrate two languages successfully in the classroom?</a:t>
            </a:r>
          </a:p>
          <a:p>
            <a:r>
              <a:rPr lang="en-GB" b="1" dirty="0"/>
              <a:t> </a:t>
            </a:r>
            <a:endParaRPr lang="en-GB" dirty="0"/>
          </a:p>
          <a:p>
            <a:r>
              <a:rPr lang="en-GB" b="1" dirty="0"/>
              <a:t>	</a:t>
            </a:r>
            <a:r>
              <a:rPr lang="en-GB" dirty="0"/>
              <a:t>(ii) What inferences can be made on the basis of other </a:t>
            </a:r>
            <a:r>
              <a:rPr lang="en-GB" dirty="0" err="1"/>
              <a:t>countires</a:t>
            </a:r>
            <a:r>
              <a:rPr lang="en-GB" dirty="0"/>
              <a:t>?</a:t>
            </a:r>
          </a:p>
          <a:p>
            <a:endParaRPr lang="en-GB" dirty="0"/>
          </a:p>
        </p:txBody>
      </p:sp>
    </p:spTree>
    <p:extLst>
      <p:ext uri="{BB962C8B-B14F-4D97-AF65-F5344CB8AC3E}">
        <p14:creationId xmlns:p14="http://schemas.microsoft.com/office/powerpoint/2010/main" val="629093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Trilingualism</a:t>
            </a:r>
            <a:endParaRPr lang="en-GB" dirty="0"/>
          </a:p>
        </p:txBody>
      </p:sp>
      <p:sp>
        <p:nvSpPr>
          <p:cNvPr id="3" name="Content Placeholder 2"/>
          <p:cNvSpPr>
            <a:spLocks noGrp="1"/>
          </p:cNvSpPr>
          <p:nvPr>
            <p:ph idx="1"/>
          </p:nvPr>
        </p:nvSpPr>
        <p:spPr/>
        <p:txBody>
          <a:bodyPr/>
          <a:lstStyle/>
          <a:p>
            <a:pPr marL="0" indent="0">
              <a:buFontTx/>
              <a:buNone/>
              <a:defRPr/>
            </a:pPr>
            <a:endParaRPr lang="es-ES" dirty="0"/>
          </a:p>
          <a:p>
            <a:pPr marL="0" indent="0">
              <a:buFontTx/>
              <a:buNone/>
              <a:defRPr/>
            </a:pPr>
            <a:r>
              <a:rPr lang="es-ES" dirty="0"/>
              <a:t> </a:t>
            </a:r>
            <a:r>
              <a:rPr lang="es-ES" sz="2400" dirty="0" err="1"/>
              <a:t>Three</a:t>
            </a:r>
            <a:r>
              <a:rPr lang="es-ES" sz="2400" dirty="0"/>
              <a:t> </a:t>
            </a:r>
            <a:r>
              <a:rPr lang="es-ES" sz="2400" dirty="0" err="1"/>
              <a:t>languages</a:t>
            </a:r>
            <a:r>
              <a:rPr lang="es-ES" sz="2400" dirty="0"/>
              <a:t>        </a:t>
            </a:r>
          </a:p>
          <a:p>
            <a:pPr marL="0" indent="0">
              <a:buFontTx/>
              <a:buNone/>
              <a:defRPr/>
            </a:pPr>
            <a:endParaRPr lang="es-ES" sz="2400" dirty="0"/>
          </a:p>
          <a:p>
            <a:pPr marL="0" indent="0">
              <a:buFontTx/>
              <a:buNone/>
              <a:defRPr/>
            </a:pPr>
            <a:r>
              <a:rPr lang="es-ES" sz="2400" dirty="0"/>
              <a:t> ‘ …</a:t>
            </a:r>
            <a:r>
              <a:rPr lang="es-ES" sz="2400" dirty="0" err="1"/>
              <a:t>multilingualism</a:t>
            </a:r>
            <a:r>
              <a:rPr lang="es-ES" sz="2400" dirty="0"/>
              <a:t>, </a:t>
            </a:r>
            <a:r>
              <a:rPr lang="es-ES" sz="2400" dirty="0" err="1"/>
              <a:t>understood</a:t>
            </a:r>
            <a:r>
              <a:rPr lang="es-ES" sz="2400" dirty="0"/>
              <a:t> as </a:t>
            </a:r>
            <a:r>
              <a:rPr lang="es-ES" sz="2400" dirty="0" err="1"/>
              <a:t>going</a:t>
            </a:r>
            <a:r>
              <a:rPr lang="es-ES" sz="2400" dirty="0"/>
              <a:t> </a:t>
            </a:r>
            <a:r>
              <a:rPr lang="es-ES" sz="2400" dirty="0" err="1"/>
              <a:t>beyond</a:t>
            </a:r>
            <a:r>
              <a:rPr lang="es-ES" sz="2400" dirty="0"/>
              <a:t> </a:t>
            </a:r>
            <a:r>
              <a:rPr lang="es-ES" sz="2400" dirty="0" err="1"/>
              <a:t>second</a:t>
            </a:r>
            <a:r>
              <a:rPr lang="es-ES" sz="2400" dirty="0"/>
              <a:t> </a:t>
            </a:r>
            <a:r>
              <a:rPr lang="es-ES" sz="2400" dirty="0" err="1"/>
              <a:t>language</a:t>
            </a:r>
            <a:r>
              <a:rPr lang="es-ES" sz="2400" dirty="0"/>
              <a:t> </a:t>
            </a:r>
            <a:r>
              <a:rPr lang="es-ES" sz="2400" dirty="0" err="1"/>
              <a:t>acquisition</a:t>
            </a:r>
            <a:r>
              <a:rPr lang="es-ES" sz="2400" dirty="0"/>
              <a:t> and   </a:t>
            </a:r>
            <a:r>
              <a:rPr lang="es-ES" sz="2400" dirty="0" err="1"/>
              <a:t>bilingualism</a:t>
            </a:r>
            <a:r>
              <a:rPr lang="es-ES" sz="2400" dirty="0"/>
              <a:t>, to examine </a:t>
            </a:r>
            <a:r>
              <a:rPr lang="es-ES" sz="2400" dirty="0" err="1"/>
              <a:t>the</a:t>
            </a:r>
            <a:r>
              <a:rPr lang="es-ES" sz="2400" dirty="0"/>
              <a:t> </a:t>
            </a:r>
            <a:r>
              <a:rPr lang="es-ES" sz="2400" dirty="0" err="1"/>
              <a:t>acquisition</a:t>
            </a:r>
            <a:r>
              <a:rPr lang="es-ES" sz="2400" dirty="0"/>
              <a:t> and use of </a:t>
            </a:r>
            <a:r>
              <a:rPr lang="es-ES" sz="2400" dirty="0" err="1"/>
              <a:t>three</a:t>
            </a:r>
            <a:r>
              <a:rPr lang="es-ES" sz="2400" dirty="0"/>
              <a:t> </a:t>
            </a:r>
            <a:r>
              <a:rPr lang="es-ES" sz="2400" dirty="0" err="1"/>
              <a:t>or</a:t>
            </a:r>
            <a:r>
              <a:rPr lang="es-ES" sz="2400" dirty="0"/>
              <a:t> more </a:t>
            </a:r>
            <a:r>
              <a:rPr lang="es-ES" sz="2400" dirty="0" err="1"/>
              <a:t>languages</a:t>
            </a:r>
            <a:r>
              <a:rPr lang="es-ES" sz="2400" dirty="0"/>
              <a:t>…’ </a:t>
            </a:r>
          </a:p>
          <a:p>
            <a:pPr marL="0" indent="0">
              <a:buFontTx/>
              <a:buNone/>
              <a:defRPr/>
            </a:pPr>
            <a:r>
              <a:rPr lang="es-ES" sz="2400" dirty="0"/>
              <a:t>                                           (</a:t>
            </a:r>
            <a:r>
              <a:rPr lang="es-ES" sz="2400" dirty="0" err="1"/>
              <a:t>Todeva</a:t>
            </a:r>
            <a:r>
              <a:rPr lang="es-ES" sz="2400" dirty="0"/>
              <a:t> and </a:t>
            </a:r>
            <a:r>
              <a:rPr lang="es-ES" sz="2400" dirty="0" err="1"/>
              <a:t>Cenoz</a:t>
            </a:r>
            <a:r>
              <a:rPr lang="es-ES" sz="2400" dirty="0"/>
              <a:t> 2009, p3)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427482"/>
            <a:ext cx="5409398" cy="2941360"/>
          </a:xfrm>
          <a:prstGeom prst="rect">
            <a:avLst/>
          </a:prstGeom>
        </p:spPr>
      </p:pic>
    </p:spTree>
    <p:extLst>
      <p:ext uri="{BB962C8B-B14F-4D97-AF65-F5344CB8AC3E}">
        <p14:creationId xmlns:p14="http://schemas.microsoft.com/office/powerpoint/2010/main" val="26785737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GB">
                <a:solidFill>
                  <a:srgbClr val="FFFFFF"/>
                </a:solidFill>
              </a:rPr>
              <a:t>Multilingualism</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7251" y="1530490"/>
            <a:ext cx="3856774" cy="3885918"/>
          </a:xfrm>
          <a:prstGeom prst="rect">
            <a:avLst/>
          </a:prstGeom>
        </p:spPr>
      </p:pic>
      <p:sp>
        <p:nvSpPr>
          <p:cNvPr id="3" name="Content Placeholder 2"/>
          <p:cNvSpPr>
            <a:spLocks noGrp="1"/>
          </p:cNvSpPr>
          <p:nvPr>
            <p:ph idx="1"/>
          </p:nvPr>
        </p:nvSpPr>
        <p:spPr>
          <a:xfrm>
            <a:off x="7181725" y="2837329"/>
            <a:ext cx="4512988" cy="3317938"/>
          </a:xfrm>
        </p:spPr>
        <p:txBody>
          <a:bodyPr anchor="t">
            <a:normAutofit/>
          </a:bodyPr>
          <a:lstStyle/>
          <a:p>
            <a:pPr marL="0" indent="0">
              <a:buNone/>
            </a:pPr>
            <a:r>
              <a:rPr lang="en-US" altLang="en-US">
                <a:solidFill>
                  <a:srgbClr val="FFFFFF"/>
                </a:solidFill>
              </a:rPr>
              <a:t> 'Multilingualism' refers to the presence in a geographical area, large or small, of more than one 'variety of language' i.e. the mode of speaking of a social group whether it is formally recognised as a language or not; in such an area individuals may be monolingual, speaking only their own variety.</a:t>
            </a:r>
          </a:p>
          <a:p>
            <a:r>
              <a:rPr lang="en-US" altLang="en-US">
                <a:solidFill>
                  <a:srgbClr val="FFFFFF"/>
                </a:solidFill>
              </a:rPr>
              <a:t> (Council of Europe language education policy)</a:t>
            </a:r>
            <a:endParaRPr lang="en-GB">
              <a:solidFill>
                <a:srgbClr val="FFFFFF"/>
              </a:solidFill>
            </a:endParaRPr>
          </a:p>
        </p:txBody>
      </p:sp>
    </p:spTree>
    <p:extLst>
      <p:ext uri="{BB962C8B-B14F-4D97-AF65-F5344CB8AC3E}">
        <p14:creationId xmlns:p14="http://schemas.microsoft.com/office/powerpoint/2010/main" val="1831790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Plurilingualism</a:t>
            </a:r>
          </a:p>
        </p:txBody>
      </p:sp>
      <p:sp>
        <p:nvSpPr>
          <p:cNvPr id="3" name="Content Placeholder 2"/>
          <p:cNvSpPr>
            <a:spLocks noGrp="1"/>
          </p:cNvSpPr>
          <p:nvPr>
            <p:ph idx="1"/>
          </p:nvPr>
        </p:nvSpPr>
        <p:spPr>
          <a:xfrm>
            <a:off x="673754" y="2160590"/>
            <a:ext cx="3973943" cy="3440110"/>
          </a:xfrm>
        </p:spPr>
        <p:txBody>
          <a:bodyPr>
            <a:normAutofit/>
          </a:bodyPr>
          <a:lstStyle/>
          <a:p>
            <a:pPr>
              <a:lnSpc>
                <a:spcPct val="90000"/>
              </a:lnSpc>
              <a:defRPr/>
            </a:pPr>
            <a:endParaRPr lang="en-US" sz="1400" dirty="0">
              <a:solidFill>
                <a:schemeClr val="bg1"/>
              </a:solidFill>
            </a:endParaRPr>
          </a:p>
          <a:p>
            <a:pPr>
              <a:lnSpc>
                <a:spcPct val="90000"/>
              </a:lnSpc>
              <a:defRPr/>
            </a:pPr>
            <a:endParaRPr lang="en-US" sz="1400" dirty="0">
              <a:solidFill>
                <a:schemeClr val="bg1"/>
              </a:solidFill>
            </a:endParaRPr>
          </a:p>
          <a:p>
            <a:pPr>
              <a:lnSpc>
                <a:spcPct val="90000"/>
              </a:lnSpc>
              <a:defRPr/>
            </a:pPr>
            <a:endParaRPr lang="en-US" sz="1400" dirty="0">
              <a:solidFill>
                <a:schemeClr val="bg1"/>
              </a:solidFill>
            </a:endParaRPr>
          </a:p>
          <a:p>
            <a:pPr>
              <a:lnSpc>
                <a:spcPct val="90000"/>
              </a:lnSpc>
              <a:defRPr/>
            </a:pPr>
            <a:r>
              <a:rPr lang="en-US" sz="1400" dirty="0">
                <a:solidFill>
                  <a:schemeClr val="bg1"/>
                </a:solidFill>
              </a:rPr>
              <a:t>'Plurilingualism' refers to the repertoire of varieties of language which many individuals use,  and is therefore the opposite of monolingualism; it includes the language variety referred to as 'mother tongue' or 'first language' and any number of other languages or varieties. Thus in some multilingual areas some individuals are monolingual and some are plurilingual.</a:t>
            </a:r>
          </a:p>
          <a:p>
            <a:pPr marL="0" indent="0">
              <a:lnSpc>
                <a:spcPct val="90000"/>
              </a:lnSpc>
              <a:buFontTx/>
              <a:buNone/>
              <a:defRPr/>
            </a:pPr>
            <a:r>
              <a:rPr lang="en-US" sz="1400" dirty="0">
                <a:solidFill>
                  <a:schemeClr val="bg1"/>
                </a:solidFill>
              </a:rPr>
              <a:t>      (Council of Europe language education policy) </a:t>
            </a:r>
            <a:endParaRPr lang="es-ES" sz="1400" dirty="0">
              <a:solidFill>
                <a:schemeClr val="bg1"/>
              </a:solidFill>
            </a:endParaRPr>
          </a:p>
          <a:p>
            <a:pPr>
              <a:lnSpc>
                <a:spcPct val="90000"/>
              </a:lnSpc>
            </a:pPr>
            <a:endParaRPr lang="en-GB" sz="1400" dirty="0">
              <a:solidFill>
                <a:schemeClr val="bg1"/>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279617"/>
            <a:ext cx="5143500" cy="4286250"/>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2889845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Historical Perspective</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16084" y="609601"/>
            <a:ext cx="5511296" cy="5175624"/>
          </a:xfrm>
        </p:spPr>
        <p:txBody>
          <a:bodyPr anchor="ctr">
            <a:normAutofit/>
          </a:bodyPr>
          <a:lstStyle/>
          <a:p>
            <a:pPr marL="0" indent="0">
              <a:buFontTx/>
              <a:buNone/>
              <a:defRPr/>
            </a:pPr>
            <a:r>
              <a:rPr lang="es-ES">
                <a:solidFill>
                  <a:srgbClr val="FFFFFF"/>
                </a:solidFill>
              </a:rPr>
              <a:t>We estimate that most of the human language users in the world speak more than one language, i.e. that they are at least bilingual. In quantatitive terms, then, monolingualism may be the exception and multilingualism the norm.’</a:t>
            </a:r>
          </a:p>
          <a:p>
            <a:pPr marL="0" indent="0">
              <a:buFontTx/>
              <a:buNone/>
              <a:defRPr/>
            </a:pPr>
            <a:r>
              <a:rPr lang="es-ES">
                <a:solidFill>
                  <a:srgbClr val="FFFFFF"/>
                </a:solidFill>
              </a:rPr>
              <a:t>                                                                               (Auer and Wei 2007, p1)</a:t>
            </a:r>
          </a:p>
          <a:p>
            <a:pPr marL="0" indent="0">
              <a:buFontTx/>
              <a:buNone/>
              <a:defRPr/>
            </a:pPr>
            <a:r>
              <a:rPr lang="es-ES">
                <a:solidFill>
                  <a:srgbClr val="FFFFFF"/>
                </a:solidFill>
              </a:rPr>
              <a:t>                              </a:t>
            </a:r>
          </a:p>
          <a:p>
            <a:endParaRPr lang="en-GB">
              <a:solidFill>
                <a:srgbClr val="FFFFFF"/>
              </a:solidFill>
            </a:endParaRPr>
          </a:p>
        </p:txBody>
      </p:sp>
    </p:spTree>
    <p:extLst>
      <p:ext uri="{BB962C8B-B14F-4D97-AF65-F5344CB8AC3E}">
        <p14:creationId xmlns:p14="http://schemas.microsoft.com/office/powerpoint/2010/main" val="1831829587"/>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Historical Perspective</a:t>
            </a:r>
          </a:p>
        </p:txBody>
      </p:sp>
      <p:sp>
        <p:nvSpPr>
          <p:cNvPr id="3" name="Content Placeholder 2"/>
          <p:cNvSpPr>
            <a:spLocks noGrp="1"/>
          </p:cNvSpPr>
          <p:nvPr>
            <p:ph idx="1"/>
          </p:nvPr>
        </p:nvSpPr>
        <p:spPr>
          <a:xfrm>
            <a:off x="4654295" y="816638"/>
            <a:ext cx="4619706" cy="5224724"/>
          </a:xfrm>
        </p:spPr>
        <p:txBody>
          <a:bodyPr anchor="ctr">
            <a:normAutofit/>
          </a:bodyPr>
          <a:lstStyle/>
          <a:p>
            <a:pPr marL="0" indent="0">
              <a:buFontTx/>
              <a:buNone/>
              <a:defRPr/>
            </a:pPr>
            <a:r>
              <a:rPr lang="es-ES"/>
              <a:t> </a:t>
            </a:r>
          </a:p>
          <a:p>
            <a:pPr marL="0" indent="0">
              <a:buFontTx/>
              <a:buNone/>
              <a:defRPr/>
            </a:pPr>
            <a:r>
              <a:rPr lang="es-ES" err="1"/>
              <a:t>Monolingual</a:t>
            </a:r>
            <a:r>
              <a:rPr lang="es-ES"/>
              <a:t> </a:t>
            </a:r>
            <a:r>
              <a:rPr lang="es-ES" err="1"/>
              <a:t>bias</a:t>
            </a:r>
            <a:r>
              <a:rPr lang="es-ES"/>
              <a:t> of (</a:t>
            </a:r>
            <a:r>
              <a:rPr lang="es-ES" err="1"/>
              <a:t>particularly</a:t>
            </a:r>
            <a:r>
              <a:rPr lang="es-ES"/>
              <a:t>) </a:t>
            </a:r>
            <a:r>
              <a:rPr lang="es-ES" err="1"/>
              <a:t>European</a:t>
            </a:r>
            <a:r>
              <a:rPr lang="es-ES"/>
              <a:t> </a:t>
            </a:r>
            <a:r>
              <a:rPr lang="es-ES" err="1"/>
              <a:t>thinking</a:t>
            </a:r>
            <a:r>
              <a:rPr lang="es-ES"/>
              <a:t> </a:t>
            </a:r>
            <a:r>
              <a:rPr lang="es-ES" err="1"/>
              <a:t>about</a:t>
            </a:r>
            <a:r>
              <a:rPr lang="es-ES"/>
              <a:t> </a:t>
            </a:r>
            <a:r>
              <a:rPr lang="es-ES" err="1"/>
              <a:t>language</a:t>
            </a:r>
            <a:r>
              <a:rPr lang="es-ES"/>
              <a:t> </a:t>
            </a:r>
            <a:r>
              <a:rPr lang="es-ES" err="1"/>
              <a:t>that</a:t>
            </a:r>
            <a:r>
              <a:rPr lang="es-ES"/>
              <a:t> </a:t>
            </a:r>
            <a:r>
              <a:rPr lang="es-ES" err="1"/>
              <a:t>came</a:t>
            </a:r>
            <a:r>
              <a:rPr lang="es-ES"/>
              <a:t> </a:t>
            </a:r>
            <a:r>
              <a:rPr lang="es-ES" err="1"/>
              <a:t>into</a:t>
            </a:r>
            <a:r>
              <a:rPr lang="es-ES"/>
              <a:t> </a:t>
            </a:r>
            <a:r>
              <a:rPr lang="es-ES" err="1"/>
              <a:t>being</a:t>
            </a:r>
            <a:r>
              <a:rPr lang="es-ES"/>
              <a:t> </a:t>
            </a:r>
            <a:r>
              <a:rPr lang="es-ES" err="1"/>
              <a:t>during</a:t>
            </a:r>
            <a:r>
              <a:rPr lang="es-ES"/>
              <a:t> a </a:t>
            </a:r>
            <a:r>
              <a:rPr lang="es-ES" err="1"/>
              <a:t>phase</a:t>
            </a:r>
            <a:r>
              <a:rPr lang="es-ES"/>
              <a:t> of </a:t>
            </a:r>
            <a:r>
              <a:rPr lang="es-ES" err="1"/>
              <a:t>European</a:t>
            </a:r>
            <a:r>
              <a:rPr lang="es-ES"/>
              <a:t> </a:t>
            </a:r>
            <a:r>
              <a:rPr lang="es-ES" err="1"/>
              <a:t>history</a:t>
            </a:r>
            <a:r>
              <a:rPr lang="es-ES"/>
              <a:t> in </a:t>
            </a:r>
            <a:r>
              <a:rPr lang="es-ES" err="1"/>
              <a:t>which</a:t>
            </a:r>
            <a:r>
              <a:rPr lang="es-ES"/>
              <a:t> </a:t>
            </a:r>
            <a:r>
              <a:rPr lang="es-ES" err="1"/>
              <a:t>the</a:t>
            </a:r>
            <a:r>
              <a:rPr lang="es-ES"/>
              <a:t> </a:t>
            </a:r>
            <a:r>
              <a:rPr lang="es-ES" err="1"/>
              <a:t>nation</a:t>
            </a:r>
            <a:r>
              <a:rPr lang="es-ES"/>
              <a:t> </a:t>
            </a:r>
            <a:r>
              <a:rPr lang="es-ES" err="1"/>
              <a:t>states</a:t>
            </a:r>
            <a:r>
              <a:rPr lang="es-ES"/>
              <a:t> </a:t>
            </a:r>
            <a:r>
              <a:rPr lang="es-ES" err="1"/>
              <a:t>defined</a:t>
            </a:r>
            <a:r>
              <a:rPr lang="es-ES"/>
              <a:t> </a:t>
            </a:r>
            <a:r>
              <a:rPr lang="es-ES" err="1"/>
              <a:t>by</a:t>
            </a:r>
            <a:r>
              <a:rPr lang="es-ES"/>
              <a:t> </a:t>
            </a:r>
            <a:r>
              <a:rPr lang="es-ES" err="1"/>
              <a:t>the</a:t>
            </a:r>
            <a:r>
              <a:rPr lang="es-ES"/>
              <a:t> </a:t>
            </a:r>
            <a:r>
              <a:rPr lang="es-ES" err="1"/>
              <a:t>one</a:t>
            </a:r>
            <a:r>
              <a:rPr lang="es-ES"/>
              <a:t> (standard) </a:t>
            </a:r>
            <a:r>
              <a:rPr lang="es-ES" err="1"/>
              <a:t>themselves</a:t>
            </a:r>
            <a:r>
              <a:rPr lang="es-ES"/>
              <a:t> </a:t>
            </a:r>
            <a:r>
              <a:rPr lang="es-ES" err="1"/>
              <a:t>not</a:t>
            </a:r>
            <a:r>
              <a:rPr lang="es-ES"/>
              <a:t> in </a:t>
            </a:r>
            <a:r>
              <a:rPr lang="es-ES" err="1"/>
              <a:t>the</a:t>
            </a:r>
            <a:r>
              <a:rPr lang="es-ES"/>
              <a:t> </a:t>
            </a:r>
            <a:r>
              <a:rPr lang="es-ES" err="1"/>
              <a:t>least</a:t>
            </a:r>
            <a:r>
              <a:rPr lang="es-ES"/>
              <a:t> </a:t>
            </a:r>
            <a:r>
              <a:rPr lang="es-ES" err="1"/>
              <a:t>which</a:t>
            </a:r>
            <a:r>
              <a:rPr lang="es-ES"/>
              <a:t> </a:t>
            </a:r>
            <a:r>
              <a:rPr lang="es-ES" err="1"/>
              <a:t>was</a:t>
            </a:r>
            <a:r>
              <a:rPr lang="es-ES"/>
              <a:t> </a:t>
            </a:r>
            <a:r>
              <a:rPr lang="es-ES" err="1"/>
              <a:t>chosen</a:t>
            </a:r>
            <a:r>
              <a:rPr lang="es-ES"/>
              <a:t> to be </a:t>
            </a:r>
            <a:r>
              <a:rPr lang="es-ES" err="1"/>
              <a:t>the</a:t>
            </a:r>
            <a:r>
              <a:rPr lang="es-ES"/>
              <a:t> </a:t>
            </a:r>
            <a:r>
              <a:rPr lang="es-ES" err="1"/>
              <a:t>symbolic</a:t>
            </a:r>
            <a:r>
              <a:rPr lang="es-ES"/>
              <a:t> </a:t>
            </a:r>
            <a:r>
              <a:rPr lang="es-ES" err="1"/>
              <a:t>expression</a:t>
            </a:r>
            <a:r>
              <a:rPr lang="es-ES"/>
              <a:t> of </a:t>
            </a:r>
            <a:r>
              <a:rPr lang="es-ES" err="1"/>
              <a:t>their</a:t>
            </a:r>
            <a:r>
              <a:rPr lang="es-ES"/>
              <a:t> </a:t>
            </a:r>
            <a:r>
              <a:rPr lang="es-ES" err="1"/>
              <a:t>unity</a:t>
            </a:r>
            <a:r>
              <a:rPr lang="es-ES"/>
              <a:t>.’ (</a:t>
            </a:r>
            <a:r>
              <a:rPr lang="es-ES" err="1"/>
              <a:t>Auer</a:t>
            </a:r>
            <a:r>
              <a:rPr lang="es-ES"/>
              <a:t> and </a:t>
            </a:r>
            <a:r>
              <a:rPr lang="es-ES" err="1"/>
              <a:t>Wei</a:t>
            </a:r>
            <a:r>
              <a:rPr lang="es-ES"/>
              <a:t> 2007, p1)</a:t>
            </a:r>
          </a:p>
          <a:p>
            <a:pPr>
              <a:defRPr/>
            </a:pPr>
            <a:endParaRPr lang="es-ES" dirty="0"/>
          </a:p>
          <a:p>
            <a:endParaRPr lang="en-GB" dirty="0"/>
          </a:p>
        </p:txBody>
      </p:sp>
    </p:spTree>
    <p:extLst>
      <p:ext uri="{BB962C8B-B14F-4D97-AF65-F5344CB8AC3E}">
        <p14:creationId xmlns:p14="http://schemas.microsoft.com/office/powerpoint/2010/main" val="20162824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In a global world</a:t>
            </a:r>
          </a:p>
        </p:txBody>
      </p:sp>
      <p:sp>
        <p:nvSpPr>
          <p:cNvPr id="3" name="Content Placeholder 2"/>
          <p:cNvSpPr>
            <a:spLocks noGrp="1"/>
          </p:cNvSpPr>
          <p:nvPr>
            <p:ph idx="1"/>
          </p:nvPr>
        </p:nvSpPr>
        <p:spPr>
          <a:xfrm>
            <a:off x="4654295" y="816638"/>
            <a:ext cx="4619706" cy="5224724"/>
          </a:xfrm>
        </p:spPr>
        <p:txBody>
          <a:bodyPr anchor="ctr">
            <a:normAutofit/>
          </a:bodyPr>
          <a:lstStyle/>
          <a:p>
            <a:pPr marL="0" indent="0">
              <a:buFontTx/>
              <a:buNone/>
            </a:pPr>
            <a:r>
              <a:rPr lang="en-GB" altLang="en-US" dirty="0"/>
              <a:t>  </a:t>
            </a:r>
          </a:p>
          <a:p>
            <a:pPr marL="0" indent="0">
              <a:buFontTx/>
              <a:buNone/>
            </a:pPr>
            <a:r>
              <a:rPr lang="en-GB" altLang="en-US" dirty="0"/>
              <a:t>There are an increasing number of children who are growing up multilingual at home as a result of increased mobility between countries and more mixed marriages, let alone on the children of communities that have been multilingual for centuries in Africa, Asia and elsewhere.’</a:t>
            </a:r>
          </a:p>
          <a:p>
            <a:pPr marL="0" indent="0">
              <a:buFontTx/>
              <a:buNone/>
            </a:pPr>
            <a:r>
              <a:rPr lang="en-GB" altLang="en-US" dirty="0"/>
              <a:t>      </a:t>
            </a:r>
            <a:endParaRPr lang="es-ES" altLang="en-US" dirty="0"/>
          </a:p>
          <a:p>
            <a:pPr marL="0" indent="0">
              <a:buNone/>
            </a:pPr>
            <a:r>
              <a:rPr lang="es-ES" altLang="en-US" dirty="0"/>
              <a:t>			</a:t>
            </a:r>
            <a:r>
              <a:rPr lang="es-ES" altLang="en-US"/>
              <a:t>(Barnes 2006 p9)</a:t>
            </a:r>
            <a:endParaRPr lang="es-ES" altLang="en-US" dirty="0"/>
          </a:p>
          <a:p>
            <a:pPr marL="0" indent="0">
              <a:buFontTx/>
              <a:buNone/>
            </a:pPr>
            <a:r>
              <a:rPr lang="es-ES" altLang="en-US" dirty="0"/>
              <a:t>	             </a:t>
            </a:r>
            <a:endParaRPr lang="en-GB" dirty="0"/>
          </a:p>
        </p:txBody>
      </p:sp>
    </p:spTree>
    <p:extLst>
      <p:ext uri="{BB962C8B-B14F-4D97-AF65-F5344CB8AC3E}">
        <p14:creationId xmlns:p14="http://schemas.microsoft.com/office/powerpoint/2010/main" val="7346780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600199" y="4571999"/>
            <a:ext cx="7673801" cy="1087656"/>
          </a:xfrm>
        </p:spPr>
        <p:txBody>
          <a:bodyPr vert="horz" lIns="91440" tIns="45720" rIns="91440" bIns="45720" rtlCol="0" anchor="b">
            <a:normAutofit/>
          </a:bodyPr>
          <a:lstStyle/>
          <a:p>
            <a:pPr>
              <a:lnSpc>
                <a:spcPct val="90000"/>
              </a:lnSpc>
            </a:pPr>
            <a:r>
              <a:rPr lang="en-US" sz="3000" kern="1200">
                <a:solidFill>
                  <a:schemeClr val="accent1"/>
                </a:solidFill>
                <a:latin typeface="+mj-lt"/>
                <a:ea typeface="+mj-ea"/>
                <a:cs typeface="+mj-cs"/>
              </a:rPr>
              <a:t>Across Lifespan</a:t>
            </a:r>
            <a:br>
              <a:rPr lang="en-US" sz="3000" kern="1200">
                <a:solidFill>
                  <a:schemeClr val="accent1"/>
                </a:solidFill>
                <a:latin typeface="+mj-lt"/>
                <a:ea typeface="+mj-ea"/>
                <a:cs typeface="+mj-cs"/>
              </a:rPr>
            </a:br>
            <a:r>
              <a:rPr lang="en-US" sz="3000" kern="1200">
                <a:solidFill>
                  <a:schemeClr val="accent1"/>
                </a:solidFill>
                <a:latin typeface="+mj-lt"/>
                <a:ea typeface="+mj-ea"/>
                <a:cs typeface="+mj-cs"/>
              </a:rPr>
              <a:t>Infancy, early childhood and in the family</a:t>
            </a:r>
          </a:p>
        </p:txBody>
      </p:sp>
      <p:pic>
        <p:nvPicPr>
          <p:cNvPr id="4" name="Picture 7"/>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1600201" y="609600"/>
            <a:ext cx="6704479" cy="364235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48227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643467" y="816638"/>
            <a:ext cx="3367359" cy="5224724"/>
          </a:xfrm>
        </p:spPr>
        <p:txBody>
          <a:bodyPr anchor="ctr">
            <a:normAutofit/>
          </a:bodyPr>
          <a:lstStyle/>
          <a:p>
            <a:r>
              <a:rPr lang="en-GB" dirty="0"/>
              <a:t>Infancy, early childhood and in the family</a:t>
            </a:r>
          </a:p>
        </p:txBody>
      </p:sp>
      <p:sp>
        <p:nvSpPr>
          <p:cNvPr id="3" name="Content Placeholder 2"/>
          <p:cNvSpPr>
            <a:spLocks noGrp="1"/>
          </p:cNvSpPr>
          <p:nvPr>
            <p:ph idx="1"/>
          </p:nvPr>
        </p:nvSpPr>
        <p:spPr>
          <a:xfrm>
            <a:off x="4654295" y="816638"/>
            <a:ext cx="4619706" cy="5224724"/>
          </a:xfrm>
        </p:spPr>
        <p:txBody>
          <a:bodyPr anchor="ctr">
            <a:normAutofit/>
          </a:bodyPr>
          <a:lstStyle/>
          <a:p>
            <a:pPr marL="0" indent="0">
              <a:buFontTx/>
              <a:buNone/>
              <a:defRPr/>
            </a:pPr>
            <a:r>
              <a:rPr lang="es-ES"/>
              <a:t> </a:t>
            </a:r>
            <a:r>
              <a:rPr lang="es-ES" err="1"/>
              <a:t>Infancy</a:t>
            </a:r>
            <a:r>
              <a:rPr lang="es-ES"/>
              <a:t>, </a:t>
            </a:r>
            <a:r>
              <a:rPr lang="es-ES" err="1"/>
              <a:t>early</a:t>
            </a:r>
            <a:r>
              <a:rPr lang="es-ES"/>
              <a:t> </a:t>
            </a:r>
            <a:r>
              <a:rPr lang="es-ES" err="1"/>
              <a:t>childhood</a:t>
            </a:r>
            <a:r>
              <a:rPr lang="es-ES"/>
              <a:t> and in </a:t>
            </a:r>
            <a:r>
              <a:rPr lang="es-ES" err="1"/>
              <a:t>the</a:t>
            </a:r>
            <a:r>
              <a:rPr lang="es-ES"/>
              <a:t> </a:t>
            </a:r>
            <a:r>
              <a:rPr lang="es-ES" err="1"/>
              <a:t>family</a:t>
            </a:r>
            <a:endParaRPr lang="es-ES"/>
          </a:p>
          <a:p>
            <a:pPr marL="0" indent="0">
              <a:buFontTx/>
              <a:buNone/>
              <a:defRPr/>
            </a:pPr>
            <a:endParaRPr lang="es-ES"/>
          </a:p>
          <a:p>
            <a:pPr>
              <a:defRPr/>
            </a:pPr>
            <a:r>
              <a:rPr lang="es-ES" dirty="0" err="1"/>
              <a:t>Trilingualism</a:t>
            </a:r>
            <a:r>
              <a:rPr lang="es-ES" dirty="0"/>
              <a:t> as a </a:t>
            </a:r>
            <a:r>
              <a:rPr lang="es-ES" dirty="0" err="1"/>
              <a:t>first</a:t>
            </a:r>
            <a:r>
              <a:rPr lang="es-ES" dirty="0"/>
              <a:t> </a:t>
            </a:r>
            <a:r>
              <a:rPr lang="es-ES" dirty="0" err="1"/>
              <a:t>language</a:t>
            </a:r>
            <a:endParaRPr lang="es-ES" dirty="0"/>
          </a:p>
          <a:p>
            <a:pPr>
              <a:spcAft>
                <a:spcPts val="1000"/>
              </a:spcAft>
              <a:buFontTx/>
              <a:buNone/>
              <a:defRPr/>
            </a:pPr>
            <a:r>
              <a:rPr lang="en-GB" dirty="0">
                <a:latin typeface="Calibri"/>
                <a:ea typeface="SimSun"/>
                <a:cs typeface="Arial"/>
              </a:rPr>
              <a:t>                         Spanish French English</a:t>
            </a:r>
            <a:endParaRPr lang="es-ES">
              <a:latin typeface="Calibri"/>
              <a:ea typeface="SimSun"/>
              <a:cs typeface="Arial"/>
            </a:endParaRPr>
          </a:p>
          <a:p>
            <a:pPr>
              <a:spcAft>
                <a:spcPts val="1000"/>
              </a:spcAft>
              <a:defRPr/>
            </a:pPr>
            <a:r>
              <a:rPr lang="en-GB" u="sng">
                <a:latin typeface="Calibri"/>
                <a:ea typeface="SimSun"/>
                <a:cs typeface="Arial"/>
                <a:hlinkClick r:id="rId2"/>
              </a:rPr>
              <a:t>http://www.youtube.com/watch?v=3KswIJwGknA</a:t>
            </a:r>
            <a:endParaRPr lang="en-GB" u="sng">
              <a:latin typeface="Calibri"/>
              <a:ea typeface="SimSun"/>
              <a:cs typeface="Arial"/>
            </a:endParaRPr>
          </a:p>
          <a:p>
            <a:pPr>
              <a:spcAft>
                <a:spcPts val="1000"/>
              </a:spcAft>
              <a:defRPr/>
            </a:pPr>
            <a:endParaRPr lang="en-GB"/>
          </a:p>
        </p:txBody>
      </p:sp>
    </p:spTree>
    <p:extLst>
      <p:ext uri="{BB962C8B-B14F-4D97-AF65-F5344CB8AC3E}">
        <p14:creationId xmlns:p14="http://schemas.microsoft.com/office/powerpoint/2010/main" val="25382376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972" r="6613" b="-1"/>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title"/>
          </p:nvPr>
        </p:nvSpPr>
        <p:spPr>
          <a:xfrm>
            <a:off x="677333" y="609600"/>
            <a:ext cx="3851123" cy="1320800"/>
          </a:xfrm>
        </p:spPr>
        <p:txBody>
          <a:bodyPr>
            <a:normAutofit/>
          </a:bodyPr>
          <a:lstStyle/>
          <a:p>
            <a:r>
              <a:rPr lang="en-GB" dirty="0"/>
              <a:t>Early </a:t>
            </a:r>
            <a:r>
              <a:rPr lang="en-GB" dirty="0" err="1"/>
              <a:t>Trilingualism</a:t>
            </a:r>
            <a:endParaRPr lang="en-GB" dirty="0"/>
          </a:p>
        </p:txBody>
      </p:sp>
      <p:sp>
        <p:nvSpPr>
          <p:cNvPr id="3" name="Content Placeholder 2"/>
          <p:cNvSpPr>
            <a:spLocks noGrp="1"/>
          </p:cNvSpPr>
          <p:nvPr>
            <p:ph idx="1"/>
          </p:nvPr>
        </p:nvSpPr>
        <p:spPr>
          <a:xfrm>
            <a:off x="677334" y="2160589"/>
            <a:ext cx="3851122" cy="3880773"/>
          </a:xfrm>
        </p:spPr>
        <p:txBody>
          <a:bodyPr>
            <a:normAutofit/>
          </a:bodyPr>
          <a:lstStyle/>
          <a:p>
            <a:pPr marL="0" indent="0">
              <a:spcBef>
                <a:spcPct val="0"/>
              </a:spcBef>
              <a:buNone/>
              <a:defRPr/>
            </a:pPr>
            <a:r>
              <a:rPr lang="eu-ES"/>
              <a:t>● </a:t>
            </a:r>
            <a:r>
              <a:rPr lang="eu-ES" err="1"/>
              <a:t>Language</a:t>
            </a:r>
            <a:r>
              <a:rPr lang="eu-ES"/>
              <a:t> </a:t>
            </a:r>
            <a:r>
              <a:rPr lang="eu-ES" err="1"/>
              <a:t>awareness</a:t>
            </a:r>
            <a:r>
              <a:rPr lang="eu-ES"/>
              <a:t> </a:t>
            </a:r>
            <a:r>
              <a:rPr lang="eu-ES" err="1"/>
              <a:t>takes</a:t>
            </a:r>
            <a:r>
              <a:rPr lang="eu-ES"/>
              <a:t> </a:t>
            </a:r>
            <a:r>
              <a:rPr lang="eu-ES" err="1"/>
              <a:t>place</a:t>
            </a:r>
            <a:r>
              <a:rPr lang="eu-ES"/>
              <a:t> </a:t>
            </a:r>
            <a:r>
              <a:rPr lang="eu-ES" err="1"/>
              <a:t>across</a:t>
            </a:r>
            <a:r>
              <a:rPr lang="eu-ES"/>
              <a:t> </a:t>
            </a:r>
            <a:r>
              <a:rPr lang="eu-ES" err="1"/>
              <a:t>languages</a:t>
            </a:r>
            <a:r>
              <a:rPr lang="eu-ES"/>
              <a:t> (</a:t>
            </a:r>
            <a:r>
              <a:rPr lang="eu-ES" err="1"/>
              <a:t>Oksaar</a:t>
            </a:r>
            <a:r>
              <a:rPr lang="eu-ES"/>
              <a:t>, 1987; </a:t>
            </a:r>
            <a:r>
              <a:rPr lang="eu-ES" err="1"/>
              <a:t>Manova</a:t>
            </a:r>
            <a:r>
              <a:rPr lang="eu-ES"/>
              <a:t>, 2004; </a:t>
            </a:r>
            <a:r>
              <a:rPr lang="eu-ES" err="1"/>
              <a:t>Kazzazi</a:t>
            </a:r>
            <a:r>
              <a:rPr lang="eu-ES"/>
              <a:t>, 2007)</a:t>
            </a:r>
          </a:p>
          <a:p>
            <a:pPr marL="0" indent="0">
              <a:spcBef>
                <a:spcPct val="0"/>
              </a:spcBef>
              <a:buNone/>
              <a:defRPr/>
            </a:pPr>
            <a:endParaRPr lang="eu-ES"/>
          </a:p>
          <a:p>
            <a:pPr marL="0" indent="0">
              <a:spcBef>
                <a:spcPct val="0"/>
              </a:spcBef>
              <a:buNone/>
              <a:defRPr/>
            </a:pPr>
            <a:r>
              <a:rPr lang="eu-ES"/>
              <a:t>● </a:t>
            </a:r>
            <a:r>
              <a:rPr lang="eu-ES" err="1"/>
              <a:t>Explicit</a:t>
            </a:r>
            <a:r>
              <a:rPr lang="eu-ES"/>
              <a:t> </a:t>
            </a:r>
            <a:r>
              <a:rPr lang="eu-ES" err="1"/>
              <a:t>talking</a:t>
            </a:r>
            <a:r>
              <a:rPr lang="eu-ES"/>
              <a:t> </a:t>
            </a:r>
            <a:r>
              <a:rPr lang="eu-ES" err="1"/>
              <a:t>about</a:t>
            </a:r>
            <a:r>
              <a:rPr lang="eu-ES"/>
              <a:t> </a:t>
            </a:r>
            <a:r>
              <a:rPr lang="eu-ES" err="1"/>
              <a:t>talking</a:t>
            </a:r>
            <a:r>
              <a:rPr lang="eu-ES"/>
              <a:t> (</a:t>
            </a:r>
            <a:r>
              <a:rPr lang="eu-ES" err="1"/>
              <a:t>DeHouwer</a:t>
            </a:r>
            <a:r>
              <a:rPr lang="eu-ES"/>
              <a:t>, 1990; Cruz </a:t>
            </a:r>
            <a:r>
              <a:rPr lang="eu-ES" err="1"/>
              <a:t>Ferreira</a:t>
            </a:r>
            <a:r>
              <a:rPr lang="eu-ES"/>
              <a:t>, 2006; </a:t>
            </a:r>
            <a:r>
              <a:rPr lang="eu-ES" err="1"/>
              <a:t>Kazzazi</a:t>
            </a:r>
            <a:r>
              <a:rPr lang="eu-ES"/>
              <a:t>, 2007)</a:t>
            </a:r>
          </a:p>
          <a:p>
            <a:pPr marL="0" indent="0">
              <a:spcBef>
                <a:spcPct val="0"/>
              </a:spcBef>
              <a:buNone/>
              <a:defRPr/>
            </a:pPr>
            <a:endParaRPr lang="eu-ES"/>
          </a:p>
          <a:p>
            <a:pPr marL="0" indent="0">
              <a:spcBef>
                <a:spcPct val="0"/>
              </a:spcBef>
              <a:buNone/>
              <a:defRPr/>
            </a:pPr>
            <a:r>
              <a:rPr lang="eu-ES"/>
              <a:t>● </a:t>
            </a:r>
            <a:r>
              <a:rPr lang="eu-ES" err="1"/>
              <a:t>Sensitivity</a:t>
            </a:r>
            <a:r>
              <a:rPr lang="eu-ES"/>
              <a:t> to </a:t>
            </a:r>
            <a:r>
              <a:rPr lang="eu-ES" err="1"/>
              <a:t>other</a:t>
            </a:r>
            <a:r>
              <a:rPr lang="eu-ES"/>
              <a:t> </a:t>
            </a:r>
            <a:r>
              <a:rPr lang="eu-ES" err="1"/>
              <a:t>languages</a:t>
            </a:r>
            <a:r>
              <a:rPr lang="eu-ES"/>
              <a:t> </a:t>
            </a:r>
            <a:r>
              <a:rPr lang="eu-ES" err="1"/>
              <a:t>and</a:t>
            </a:r>
            <a:r>
              <a:rPr lang="eu-ES"/>
              <a:t> </a:t>
            </a:r>
            <a:r>
              <a:rPr lang="eu-ES" err="1"/>
              <a:t>accents</a:t>
            </a:r>
            <a:r>
              <a:rPr lang="eu-ES"/>
              <a:t> (Cruz </a:t>
            </a:r>
            <a:r>
              <a:rPr lang="eu-ES" err="1"/>
              <a:t>Ferreira</a:t>
            </a:r>
            <a:r>
              <a:rPr lang="eu-ES"/>
              <a:t>, 2006; </a:t>
            </a:r>
            <a:r>
              <a:rPr lang="eu-ES" err="1"/>
              <a:t>Kazzazi</a:t>
            </a:r>
            <a:r>
              <a:rPr lang="eu-ES"/>
              <a:t>, 2007; Wang, 2008)</a:t>
            </a:r>
          </a:p>
          <a:p>
            <a:pPr marL="0" indent="0">
              <a:spcBef>
                <a:spcPct val="0"/>
              </a:spcBef>
              <a:buNone/>
              <a:defRPr/>
            </a:pPr>
            <a:endParaRPr lang="eu-ES"/>
          </a:p>
          <a:p>
            <a:pPr marL="0" indent="0">
              <a:spcBef>
                <a:spcPct val="0"/>
              </a:spcBef>
              <a:buNone/>
              <a:defRPr/>
            </a:pPr>
            <a:endParaRPr lang="eu-ES"/>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05336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Early Trilingualism (2)</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116084" y="609601"/>
            <a:ext cx="5511296" cy="5175624"/>
          </a:xfrm>
        </p:spPr>
        <p:txBody>
          <a:bodyPr anchor="ctr">
            <a:normAutofit/>
          </a:bodyPr>
          <a:lstStyle/>
          <a:p>
            <a:pPr marL="0" indent="0">
              <a:spcBef>
                <a:spcPct val="0"/>
              </a:spcBef>
              <a:buNone/>
              <a:defRPr/>
            </a:pPr>
            <a:endParaRPr lang="eu-ES">
              <a:solidFill>
                <a:srgbClr val="FFFFFF"/>
              </a:solidFill>
            </a:endParaRPr>
          </a:p>
          <a:p>
            <a:pPr marL="0" indent="0">
              <a:spcBef>
                <a:spcPct val="0"/>
              </a:spcBef>
              <a:buNone/>
              <a:defRPr/>
            </a:pPr>
            <a:endParaRPr lang="eu-ES">
              <a:solidFill>
                <a:srgbClr val="FFFFFF"/>
              </a:solidFill>
            </a:endParaRPr>
          </a:p>
          <a:p>
            <a:pPr marL="0" indent="0">
              <a:spcBef>
                <a:spcPct val="0"/>
              </a:spcBef>
              <a:buNone/>
              <a:defRPr/>
            </a:pPr>
            <a:endParaRPr lang="eu-ES">
              <a:solidFill>
                <a:srgbClr val="FFFFFF"/>
              </a:solidFill>
            </a:endParaRPr>
          </a:p>
          <a:p>
            <a:pPr marL="0" indent="0">
              <a:spcBef>
                <a:spcPct val="0"/>
              </a:spcBef>
              <a:buNone/>
              <a:defRPr/>
            </a:pPr>
            <a:r>
              <a:rPr lang="eu-ES">
                <a:solidFill>
                  <a:srgbClr val="FFFFFF"/>
                </a:solidFill>
              </a:rPr>
              <a:t>Children’s reflections on their multilingual status (Barnes, 2004; Cruz Ferreira, 2006; Pietkäinen et al , 2008; Wang, 2008)</a:t>
            </a:r>
          </a:p>
          <a:p>
            <a:pPr marL="0" indent="0">
              <a:spcBef>
                <a:spcPct val="0"/>
              </a:spcBef>
              <a:buNone/>
              <a:defRPr/>
            </a:pPr>
            <a:endParaRPr lang="eu-ES">
              <a:solidFill>
                <a:srgbClr val="FFFFFF"/>
              </a:solidFill>
            </a:endParaRPr>
          </a:p>
          <a:p>
            <a:pPr marL="0" indent="0">
              <a:spcBef>
                <a:spcPct val="0"/>
              </a:spcBef>
              <a:buNone/>
              <a:defRPr/>
            </a:pPr>
            <a:r>
              <a:rPr lang="eu-ES">
                <a:solidFill>
                  <a:srgbClr val="FFFFFF"/>
                </a:solidFill>
              </a:rPr>
              <a:t>● Strategies and communicative competence (Barnes, 2008;  Quay, 2001, 2008;)</a:t>
            </a:r>
          </a:p>
          <a:p>
            <a:pPr marL="0" indent="0">
              <a:spcBef>
                <a:spcPct val="0"/>
              </a:spcBef>
              <a:buNone/>
              <a:defRPr/>
            </a:pPr>
            <a:endParaRPr lang="eu-ES">
              <a:solidFill>
                <a:srgbClr val="FFFFFF"/>
              </a:solidFill>
            </a:endParaRPr>
          </a:p>
          <a:p>
            <a:pPr marL="0" indent="0">
              <a:spcBef>
                <a:spcPct val="0"/>
              </a:spcBef>
              <a:buNone/>
              <a:defRPr/>
            </a:pPr>
            <a:r>
              <a:rPr lang="eu-ES">
                <a:solidFill>
                  <a:srgbClr val="FFFFFF"/>
                </a:solidFill>
              </a:rPr>
              <a:t>● Linguistic identity (Lotherington&amp; Eamer, 2008; Wang, 2008)</a:t>
            </a:r>
          </a:p>
          <a:p>
            <a:endParaRPr lang="en-GB">
              <a:solidFill>
                <a:srgbClr val="FFFFFF"/>
              </a:solidFill>
            </a:endParaRPr>
          </a:p>
        </p:txBody>
      </p:sp>
    </p:spTree>
    <p:extLst>
      <p:ext uri="{BB962C8B-B14F-4D97-AF65-F5344CB8AC3E}">
        <p14:creationId xmlns:p14="http://schemas.microsoft.com/office/powerpoint/2010/main" val="412161213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sz="3300">
                <a:solidFill>
                  <a:schemeClr val="bg1"/>
                </a:solidFill>
              </a:rPr>
              <a:t>Benefits of Learning other langauges</a:t>
            </a:r>
          </a:p>
        </p:txBody>
      </p:sp>
      <p:sp>
        <p:nvSpPr>
          <p:cNvPr id="3" name="Content Placeholder 2"/>
          <p:cNvSpPr>
            <a:spLocks noGrp="1"/>
          </p:cNvSpPr>
          <p:nvPr>
            <p:ph idx="1"/>
          </p:nvPr>
        </p:nvSpPr>
        <p:spPr>
          <a:xfrm>
            <a:off x="673754" y="2160590"/>
            <a:ext cx="3973943" cy="3440110"/>
          </a:xfrm>
        </p:spPr>
        <p:txBody>
          <a:bodyPr>
            <a:normAutofit/>
          </a:bodyPr>
          <a:lstStyle/>
          <a:p>
            <a:pPr>
              <a:defRPr/>
            </a:pPr>
            <a:r>
              <a:rPr lang="es-ES" sz="1700">
                <a:solidFill>
                  <a:schemeClr val="bg1"/>
                </a:solidFill>
              </a:rPr>
              <a:t>Metalinguistic awareness</a:t>
            </a:r>
          </a:p>
          <a:p>
            <a:pPr>
              <a:defRPr/>
            </a:pPr>
            <a:r>
              <a:rPr lang="es-ES" sz="1700">
                <a:solidFill>
                  <a:schemeClr val="bg1"/>
                </a:solidFill>
              </a:rPr>
              <a:t>Cognitive flexibility                            </a:t>
            </a:r>
          </a:p>
          <a:p>
            <a:pPr>
              <a:defRPr/>
            </a:pPr>
            <a:r>
              <a:rPr lang="es-ES" sz="1700">
                <a:solidFill>
                  <a:schemeClr val="bg1"/>
                </a:solidFill>
              </a:rPr>
              <a:t>Classification skills                                            </a:t>
            </a:r>
          </a:p>
          <a:p>
            <a:pPr>
              <a:defRPr/>
            </a:pPr>
            <a:r>
              <a:rPr lang="es-ES" sz="1700">
                <a:solidFill>
                  <a:schemeClr val="bg1"/>
                </a:solidFill>
              </a:rPr>
              <a:t>Concept formation</a:t>
            </a:r>
          </a:p>
          <a:p>
            <a:pPr>
              <a:defRPr/>
            </a:pPr>
            <a:r>
              <a:rPr lang="es-ES" sz="1700">
                <a:solidFill>
                  <a:schemeClr val="bg1"/>
                </a:solidFill>
              </a:rPr>
              <a:t>Reasoning</a:t>
            </a:r>
          </a:p>
          <a:p>
            <a:pPr>
              <a:defRPr/>
            </a:pPr>
            <a:r>
              <a:rPr lang="es-ES" sz="1700">
                <a:solidFill>
                  <a:schemeClr val="bg1"/>
                </a:solidFill>
              </a:rPr>
              <a:t>Visual-spatial skills</a:t>
            </a:r>
          </a:p>
          <a:p>
            <a:pPr>
              <a:defRPr/>
            </a:pPr>
            <a:r>
              <a:rPr lang="es-ES" sz="1700">
                <a:solidFill>
                  <a:schemeClr val="bg1"/>
                </a:solidFill>
              </a:rPr>
              <a:t>Story-telling skills</a:t>
            </a:r>
          </a:p>
          <a:p>
            <a:pPr>
              <a:defRPr/>
            </a:pPr>
            <a:r>
              <a:rPr lang="es-ES" sz="1700">
                <a:solidFill>
                  <a:schemeClr val="bg1"/>
                </a:solidFill>
              </a:rPr>
              <a:t>Semantic development</a:t>
            </a:r>
          </a:p>
          <a:p>
            <a:pPr>
              <a:defRPr/>
            </a:pPr>
            <a:r>
              <a:rPr lang="es-ES" sz="1700">
                <a:solidFill>
                  <a:schemeClr val="bg1"/>
                </a:solidFill>
              </a:rPr>
              <a:t>Attitudes (Todeva and Cenoz 2009) </a:t>
            </a:r>
          </a:p>
          <a:p>
            <a:endParaRPr lang="en-GB" sz="1700">
              <a:solidFill>
                <a:schemeClr val="bg1"/>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898981"/>
            <a:ext cx="5143500" cy="3047523"/>
          </a:xfrm>
          <a:prstGeom prst="rect">
            <a:avLst/>
          </a:prstGeom>
        </p:spPr>
      </p:pic>
      <p:sp>
        <p:nvSpPr>
          <p:cNvPr id="30"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5022762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type="title"/>
          </p:nvPr>
        </p:nvSpPr>
        <p:spPr bwMode="auto">
          <a:xfrm>
            <a:off x="1024128" y="1104191"/>
            <a:ext cx="579498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28600" algn="l"/>
              </a:tabLst>
              <a:defRPr>
                <a:solidFill>
                  <a:schemeClr val="tx1"/>
                </a:solidFill>
                <a:latin typeface="Arial" panose="020B0604020202020204" pitchFamily="34" charset="0"/>
              </a:defRPr>
            </a:lvl1pPr>
            <a:lvl2pPr eaLnBrk="0" fontAlgn="base" hangingPunct="0">
              <a:spcBef>
                <a:spcPct val="0"/>
              </a:spcBef>
              <a:spcAft>
                <a:spcPct val="0"/>
              </a:spcAft>
              <a:tabLst>
                <a:tab pos="228600" algn="l"/>
              </a:tabLst>
              <a:defRPr>
                <a:solidFill>
                  <a:schemeClr val="tx1"/>
                </a:solidFill>
                <a:latin typeface="Arial" panose="020B0604020202020204" pitchFamily="34" charset="0"/>
              </a:defRPr>
            </a:lvl2pPr>
            <a:lvl3pPr eaLnBrk="0" fontAlgn="base" hangingPunct="0">
              <a:spcBef>
                <a:spcPct val="0"/>
              </a:spcBef>
              <a:spcAft>
                <a:spcPct val="0"/>
              </a:spcAft>
              <a:tabLst>
                <a:tab pos="228600" algn="l"/>
              </a:tabLst>
              <a:defRPr>
                <a:solidFill>
                  <a:schemeClr val="tx1"/>
                </a:solidFill>
                <a:latin typeface="Arial" panose="020B0604020202020204" pitchFamily="34" charset="0"/>
              </a:defRPr>
            </a:lvl3pPr>
            <a:lvl4pPr eaLnBrk="0" fontAlgn="base" hangingPunct="0">
              <a:spcBef>
                <a:spcPct val="0"/>
              </a:spcBef>
              <a:spcAft>
                <a:spcPct val="0"/>
              </a:spcAft>
              <a:tabLst>
                <a:tab pos="228600" algn="l"/>
              </a:tabLst>
              <a:defRPr>
                <a:solidFill>
                  <a:schemeClr val="tx1"/>
                </a:solidFill>
                <a:latin typeface="Arial" panose="020B0604020202020204" pitchFamily="34" charset="0"/>
              </a:defRPr>
            </a:lvl4pPr>
            <a:lvl5pPr eaLnBrk="0" fontAlgn="base" hangingPunct="0">
              <a:spcBef>
                <a:spcPct val="0"/>
              </a:spcBef>
              <a:spcAft>
                <a:spcPct val="0"/>
              </a:spcAft>
              <a:tabLst>
                <a:tab pos="228600" algn="l"/>
              </a:tabLst>
              <a:defRPr>
                <a:solidFill>
                  <a:schemeClr val="tx1"/>
                </a:solidFill>
                <a:latin typeface="Arial" panose="020B0604020202020204" pitchFamily="34" charset="0"/>
              </a:defRPr>
            </a:lvl5pPr>
            <a:lvl6pPr eaLnBrk="0" fontAlgn="base" hangingPunct="0">
              <a:spcBef>
                <a:spcPct val="0"/>
              </a:spcBef>
              <a:spcAft>
                <a:spcPct val="0"/>
              </a:spcAft>
              <a:tabLst>
                <a:tab pos="228600" algn="l"/>
              </a:tabLst>
              <a:defRPr>
                <a:solidFill>
                  <a:schemeClr val="tx1"/>
                </a:solidFill>
                <a:latin typeface="Arial" panose="020B0604020202020204" pitchFamily="34" charset="0"/>
              </a:defRPr>
            </a:lvl6pPr>
            <a:lvl7pPr eaLnBrk="0" fontAlgn="base" hangingPunct="0">
              <a:spcBef>
                <a:spcPct val="0"/>
              </a:spcBef>
              <a:spcAft>
                <a:spcPct val="0"/>
              </a:spcAft>
              <a:tabLst>
                <a:tab pos="228600" algn="l"/>
              </a:tabLst>
              <a:defRPr>
                <a:solidFill>
                  <a:schemeClr val="tx1"/>
                </a:solidFill>
                <a:latin typeface="Arial" panose="020B0604020202020204" pitchFamily="34" charset="0"/>
              </a:defRPr>
            </a:lvl7pPr>
            <a:lvl8pPr eaLnBrk="0" fontAlgn="base" hangingPunct="0">
              <a:spcBef>
                <a:spcPct val="0"/>
              </a:spcBef>
              <a:spcAft>
                <a:spcPct val="0"/>
              </a:spcAft>
              <a:tabLst>
                <a:tab pos="228600" algn="l"/>
              </a:tabLst>
              <a:defRPr>
                <a:solidFill>
                  <a:schemeClr val="tx1"/>
                </a:solidFill>
                <a:latin typeface="Arial" panose="020B0604020202020204" pitchFamily="34" charset="0"/>
              </a:defRPr>
            </a:lvl8pPr>
            <a:lvl9pPr eaLnBrk="0" fontAlgn="base" hangingPunct="0">
              <a:spcBef>
                <a:spcPct val="0"/>
              </a:spcBef>
              <a:spcAft>
                <a:spcPct val="0"/>
              </a:spcAft>
              <a:tabLst>
                <a:tab pos="2286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2400" b="1" i="0" u="none" strike="noStrike" cap="none" normalizeH="0" baseline="0" dirty="0">
                <a:ln>
                  <a:noFill/>
                </a:ln>
                <a:solidFill>
                  <a:schemeClr val="tx1"/>
                </a:solidFill>
                <a:effectLst/>
                <a:latin typeface="New York"/>
                <a:ea typeface="Times New Roman" panose="02020603050405020304" pitchFamily="18" charset="0"/>
                <a:cs typeface="Times New Roman" panose="02020603050405020304" pitchFamily="18" charset="0"/>
              </a:rPr>
              <a:t>The Future of Bilingualism in Wales</a:t>
            </a:r>
            <a:endParaRPr kumimoji="0" lang="en-GB" altLang="en-US" sz="2400" b="0" i="0" u="none" strike="noStrike" cap="none" normalizeH="0" baseline="0" dirty="0">
              <a:ln>
                <a:noFill/>
              </a:ln>
              <a:solidFill>
                <a:schemeClr val="tx1"/>
              </a:solidFill>
              <a:effectLst/>
            </a:endParaRPr>
          </a:p>
        </p:txBody>
      </p:sp>
      <p:sp>
        <p:nvSpPr>
          <p:cNvPr id="7" name="Rectangle 3"/>
          <p:cNvSpPr>
            <a:spLocks noGrp="1" noChangeArrowheads="1"/>
          </p:cNvSpPr>
          <p:nvPr>
            <p:ph idx="1"/>
          </p:nvPr>
        </p:nvSpPr>
        <p:spPr bwMode="auto">
          <a:xfrm>
            <a:off x="1130968" y="1731413"/>
            <a:ext cx="51672673"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28600" algn="l"/>
              </a:tabLst>
              <a:defRPr>
                <a:solidFill>
                  <a:schemeClr val="tx1"/>
                </a:solidFill>
                <a:latin typeface="Arial" panose="020B0604020202020204" pitchFamily="34" charset="0"/>
              </a:defRPr>
            </a:lvl1pPr>
            <a:lvl2pPr eaLnBrk="0" fontAlgn="base" hangingPunct="0">
              <a:spcBef>
                <a:spcPct val="0"/>
              </a:spcBef>
              <a:spcAft>
                <a:spcPct val="0"/>
              </a:spcAft>
              <a:tabLst>
                <a:tab pos="228600" algn="l"/>
              </a:tabLst>
              <a:defRPr>
                <a:solidFill>
                  <a:schemeClr val="tx1"/>
                </a:solidFill>
                <a:latin typeface="Arial" panose="020B0604020202020204" pitchFamily="34" charset="0"/>
              </a:defRPr>
            </a:lvl2pPr>
            <a:lvl3pPr eaLnBrk="0" fontAlgn="base" hangingPunct="0">
              <a:spcBef>
                <a:spcPct val="0"/>
              </a:spcBef>
              <a:spcAft>
                <a:spcPct val="0"/>
              </a:spcAft>
              <a:tabLst>
                <a:tab pos="228600" algn="l"/>
              </a:tabLst>
              <a:defRPr>
                <a:solidFill>
                  <a:schemeClr val="tx1"/>
                </a:solidFill>
                <a:latin typeface="Arial" panose="020B0604020202020204" pitchFamily="34" charset="0"/>
              </a:defRPr>
            </a:lvl3pPr>
            <a:lvl4pPr eaLnBrk="0" fontAlgn="base" hangingPunct="0">
              <a:spcBef>
                <a:spcPct val="0"/>
              </a:spcBef>
              <a:spcAft>
                <a:spcPct val="0"/>
              </a:spcAft>
              <a:tabLst>
                <a:tab pos="228600" algn="l"/>
              </a:tabLst>
              <a:defRPr>
                <a:solidFill>
                  <a:schemeClr val="tx1"/>
                </a:solidFill>
                <a:latin typeface="Arial" panose="020B0604020202020204" pitchFamily="34" charset="0"/>
              </a:defRPr>
            </a:lvl4pPr>
            <a:lvl5pPr eaLnBrk="0" fontAlgn="base" hangingPunct="0">
              <a:spcBef>
                <a:spcPct val="0"/>
              </a:spcBef>
              <a:spcAft>
                <a:spcPct val="0"/>
              </a:spcAft>
              <a:tabLst>
                <a:tab pos="228600" algn="l"/>
              </a:tabLst>
              <a:defRPr>
                <a:solidFill>
                  <a:schemeClr val="tx1"/>
                </a:solidFill>
                <a:latin typeface="Arial" panose="020B0604020202020204" pitchFamily="34" charset="0"/>
              </a:defRPr>
            </a:lvl5pPr>
            <a:lvl6pPr eaLnBrk="0" fontAlgn="base" hangingPunct="0">
              <a:spcBef>
                <a:spcPct val="0"/>
              </a:spcBef>
              <a:spcAft>
                <a:spcPct val="0"/>
              </a:spcAft>
              <a:tabLst>
                <a:tab pos="228600" algn="l"/>
              </a:tabLst>
              <a:defRPr>
                <a:solidFill>
                  <a:schemeClr val="tx1"/>
                </a:solidFill>
                <a:latin typeface="Arial" panose="020B0604020202020204" pitchFamily="34" charset="0"/>
              </a:defRPr>
            </a:lvl6pPr>
            <a:lvl7pPr eaLnBrk="0" fontAlgn="base" hangingPunct="0">
              <a:spcBef>
                <a:spcPct val="0"/>
              </a:spcBef>
              <a:spcAft>
                <a:spcPct val="0"/>
              </a:spcAft>
              <a:tabLst>
                <a:tab pos="228600" algn="l"/>
              </a:tabLst>
              <a:defRPr>
                <a:solidFill>
                  <a:schemeClr val="tx1"/>
                </a:solidFill>
                <a:latin typeface="Arial" panose="020B0604020202020204" pitchFamily="34" charset="0"/>
              </a:defRPr>
            </a:lvl7pPr>
            <a:lvl8pPr eaLnBrk="0" fontAlgn="base" hangingPunct="0">
              <a:spcBef>
                <a:spcPct val="0"/>
              </a:spcBef>
              <a:spcAft>
                <a:spcPct val="0"/>
              </a:spcAft>
              <a:tabLst>
                <a:tab pos="228600" algn="l"/>
              </a:tabLst>
              <a:defRPr>
                <a:solidFill>
                  <a:schemeClr val="tx1"/>
                </a:solidFill>
                <a:latin typeface="Arial" panose="020B0604020202020204" pitchFamily="34" charset="0"/>
              </a:defRPr>
            </a:lvl8pPr>
            <a:lvl9pPr eaLnBrk="0" fontAlgn="base" hangingPunct="0">
              <a:spcBef>
                <a:spcPct val="0"/>
              </a:spcBef>
              <a:spcAft>
                <a:spcPct val="0"/>
              </a:spcAft>
              <a:tabLst>
                <a:tab pos="2286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Conclusions: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Teachers need to know more about bilingualism as a linguistic phenomenon.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endPar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Training courses do not seem to place it high on their list of priorities, perhaps because there is pressure</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 to include so much else.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endPar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When reference is made to bilingual education far too often bilingualism is linked to words like ‘support’,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‘difficulty’ and ‘problem’. The important findings of research into the cognitive effects of bilingualism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are still not widely known.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endPar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Teachers seem preoccupied with ‘coping’ with bilingual children rather than using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lang="en-GB" altLang="en-US" sz="1800" dirty="0">
                <a:latin typeface="New York" charset="0"/>
                <a:ea typeface="Times New Roman" panose="02020603050405020304" pitchFamily="18" charset="0"/>
                <a:cs typeface="Times New Roman" panose="02020603050405020304" pitchFamily="18" charset="0"/>
              </a:rPr>
              <a:t>la</a:t>
            </a: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nguage diversity as a teaching resource with all children.</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Baker (1993) suggests that the effectiveness of bilingual education in Wales is unknown.</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This partly reflects the political struggle for bilingual education which has sometimes seen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research irrelevant to the ideology, too expensive and of low priority compared with curriculum development. </a:t>
            </a:r>
          </a:p>
          <a:p>
            <a:pPr marL="0" marR="0" lvl="0" indent="0" algn="l" defTabSz="914400" rtl="0" eaLnBrk="0" fontAlgn="base" latinLnBrk="0" hangingPunct="0">
              <a:lnSpc>
                <a:spcPct val="100000"/>
              </a:lnSpc>
              <a:spcBef>
                <a:spcPct val="0"/>
              </a:spcBef>
              <a:spcAft>
                <a:spcPct val="0"/>
              </a:spcAft>
              <a:buClrTx/>
              <a:buSzTx/>
              <a:buFontTx/>
              <a:buNone/>
              <a:tabLst>
                <a:tab pos="228600" algn="l"/>
              </a:tabLst>
            </a:pPr>
            <a:r>
              <a:rPr kumimoji="0" lang="en-GB" altLang="en-US" sz="1800" b="0" i="0" u="none" strike="noStrike" cap="none" normalizeH="0" baseline="0" dirty="0">
                <a:ln>
                  <a:noFill/>
                </a:ln>
                <a:solidFill>
                  <a:schemeClr val="tx1"/>
                </a:solidFill>
                <a:effectLst/>
                <a:latin typeface="New York" charset="0"/>
                <a:ea typeface="Times New Roman" panose="02020603050405020304" pitchFamily="18" charset="0"/>
                <a:cs typeface="Times New Roman" panose="02020603050405020304" pitchFamily="18"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74526" y="0"/>
            <a:ext cx="3427663" cy="2039459"/>
          </a:xfrm>
          <a:prstGeom prst="rect">
            <a:avLst/>
          </a:prstGeom>
        </p:spPr>
      </p:pic>
    </p:spTree>
    <p:extLst>
      <p:ext uri="{BB962C8B-B14F-4D97-AF65-F5344CB8AC3E}">
        <p14:creationId xmlns:p14="http://schemas.microsoft.com/office/powerpoint/2010/main" val="692933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81723" y="609600"/>
            <a:ext cx="4512989" cy="2227730"/>
          </a:xfrm>
        </p:spPr>
        <p:txBody>
          <a:bodyPr anchor="ctr">
            <a:normAutofit/>
          </a:bodyPr>
          <a:lstStyle/>
          <a:p>
            <a:r>
              <a:rPr lang="en-GB">
                <a:solidFill>
                  <a:srgbClr val="FFFFFF"/>
                </a:solidFill>
              </a:rPr>
              <a:t>Evaluating Bilingual education</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1600000" flipH="1">
            <a:off x="1002951" y="1168399"/>
            <a:ext cx="3365374" cy="4610101"/>
          </a:xfrm>
          <a:prstGeom prst="rect">
            <a:avLst/>
          </a:prstGeom>
        </p:spPr>
      </p:pic>
      <p:sp>
        <p:nvSpPr>
          <p:cNvPr id="5" name="Content Placeholder 4"/>
          <p:cNvSpPr>
            <a:spLocks noGrp="1"/>
          </p:cNvSpPr>
          <p:nvPr>
            <p:ph idx="1"/>
          </p:nvPr>
        </p:nvSpPr>
        <p:spPr>
          <a:xfrm>
            <a:off x="7181725" y="2837329"/>
            <a:ext cx="4512988" cy="3317938"/>
          </a:xfrm>
        </p:spPr>
        <p:txBody>
          <a:bodyPr anchor="t">
            <a:normAutofit/>
          </a:bodyPr>
          <a:lstStyle/>
          <a:p>
            <a:pPr marL="0" lvl="0" indent="0" eaLnBrk="0" fontAlgn="base" hangingPunct="0">
              <a:spcBef>
                <a:spcPct val="0"/>
              </a:spcBef>
              <a:spcAft>
                <a:spcPct val="0"/>
              </a:spcAft>
              <a:buClrTx/>
              <a:buSzTx/>
              <a:buNone/>
              <a:tabLst>
                <a:tab pos="228600" algn="l"/>
              </a:tabLst>
            </a:pPr>
            <a:endParaRPr lang="en-GB" altLang="en-US">
              <a:solidFill>
                <a:srgbClr val="FFFFFF"/>
              </a:solidFill>
              <a:latin typeface="New York" charset="0"/>
              <a:ea typeface="Times New Roman" panose="02020603050405020304" pitchFamily="18" charset="0"/>
              <a:cs typeface="Times New Roman" panose="02020603050405020304" pitchFamily="18" charset="0"/>
            </a:endParaRPr>
          </a:p>
          <a:p>
            <a:pPr marL="0" lvl="0" indent="0" eaLnBrk="0" fontAlgn="base" hangingPunct="0">
              <a:spcBef>
                <a:spcPct val="0"/>
              </a:spcBef>
              <a:spcAft>
                <a:spcPct val="0"/>
              </a:spcAft>
              <a:buClrTx/>
              <a:buSzTx/>
              <a:buNone/>
              <a:tabLst>
                <a:tab pos="228600" algn="l"/>
              </a:tabLst>
            </a:pPr>
            <a:endParaRPr lang="en-GB" altLang="en-US">
              <a:solidFill>
                <a:srgbClr val="FFFFFF"/>
              </a:solidFill>
              <a:latin typeface="New York" charset="0"/>
              <a:ea typeface="Times New Roman" panose="02020603050405020304" pitchFamily="18" charset="0"/>
              <a:cs typeface="Times New Roman" panose="02020603050405020304" pitchFamily="18" charset="0"/>
            </a:endParaRPr>
          </a:p>
          <a:p>
            <a:pPr marL="0" lvl="0" indent="0" eaLnBrk="0" fontAlgn="base" hangingPunct="0">
              <a:spcBef>
                <a:spcPct val="0"/>
              </a:spcBef>
              <a:spcAft>
                <a:spcPct val="0"/>
              </a:spcAft>
              <a:buClrTx/>
              <a:buSzTx/>
              <a:buNone/>
              <a:tabLst>
                <a:tab pos="228600" algn="l"/>
              </a:tabLst>
            </a:pPr>
            <a:r>
              <a:rPr lang="en-GB" altLang="en-US">
                <a:solidFill>
                  <a:srgbClr val="FFFFFF"/>
                </a:solidFill>
                <a:latin typeface="New York" charset="0"/>
                <a:ea typeface="Times New Roman" panose="02020603050405020304" pitchFamily="18" charset="0"/>
                <a:cs typeface="Times New Roman" panose="02020603050405020304" pitchFamily="18" charset="0"/>
              </a:rPr>
              <a:t>“Welsh bilingual education has much to offer other countries in terms of teaching approaches.</a:t>
            </a:r>
          </a:p>
          <a:p>
            <a:pPr marL="0" lvl="0" indent="0" eaLnBrk="0" fontAlgn="base" hangingPunct="0">
              <a:spcBef>
                <a:spcPct val="0"/>
              </a:spcBef>
              <a:spcAft>
                <a:spcPct val="0"/>
              </a:spcAft>
              <a:buClrTx/>
              <a:buSzTx/>
              <a:buNone/>
              <a:tabLst>
                <a:tab pos="228600" algn="l"/>
              </a:tabLst>
            </a:pPr>
            <a:r>
              <a:rPr lang="en-GB" altLang="en-US">
                <a:solidFill>
                  <a:srgbClr val="FFFFFF"/>
                </a:solidFill>
                <a:latin typeface="New York" charset="0"/>
                <a:ea typeface="Times New Roman" panose="02020603050405020304" pitchFamily="18" charset="0"/>
                <a:cs typeface="Times New Roman" panose="02020603050405020304" pitchFamily="18" charset="0"/>
              </a:rPr>
              <a:t> It also has much to learn from  countries in Europe and North America in terms of understanding and evaluating bilingual education programmes.” Baker 1995</a:t>
            </a:r>
            <a:r>
              <a:rPr lang="en-GB" altLang="en-US">
                <a:solidFill>
                  <a:srgbClr val="FFFFFF"/>
                </a:solidFill>
              </a:rPr>
              <a:t>.       </a:t>
            </a:r>
            <a:endParaRPr lang="en-GB" altLang="en-US">
              <a:solidFill>
                <a:srgbClr val="FFFFFF"/>
              </a:solidFill>
              <a:latin typeface="Arial" panose="020B0604020202020204" pitchFamily="34" charset="0"/>
            </a:endParaRPr>
          </a:p>
          <a:p>
            <a:endParaRPr lang="en-GB">
              <a:solidFill>
                <a:srgbClr val="FFFFFF"/>
              </a:solidFill>
            </a:endParaRPr>
          </a:p>
        </p:txBody>
      </p:sp>
    </p:spTree>
    <p:extLst>
      <p:ext uri="{BB962C8B-B14F-4D97-AF65-F5344CB8AC3E}">
        <p14:creationId xmlns:p14="http://schemas.microsoft.com/office/powerpoint/2010/main" val="42791110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a:t>Further reading</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7BA7FD-D1CD-4AF0-94F4-356E44ED657B}"/>
              </a:ext>
            </a:extLst>
          </p:cNvPr>
          <p:cNvGraphicFramePr>
            <a:graphicFrameLocks noGrp="1"/>
          </p:cNvGraphicFramePr>
          <p:nvPr>
            <p:ph idx="1"/>
            <p:extLst>
              <p:ext uri="{D42A27DB-BD31-4B8C-83A1-F6EECF244321}">
                <p14:modId xmlns:p14="http://schemas.microsoft.com/office/powerpoint/2010/main" val="385918209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4101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a:t>Research in the Basque Country</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3783848-2FA7-4504-BE19-9E15D3C971A0}"/>
              </a:ext>
            </a:extLst>
          </p:cNvPr>
          <p:cNvGraphicFramePr>
            <a:graphicFrameLocks noGrp="1"/>
          </p:cNvGraphicFramePr>
          <p:nvPr>
            <p:ph idx="1"/>
            <p:extLst>
              <p:ext uri="{D42A27DB-BD31-4B8C-83A1-F6EECF244321}">
                <p14:modId xmlns:p14="http://schemas.microsoft.com/office/powerpoint/2010/main" val="144465080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87564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1859340"/>
            <a:ext cx="6096000" cy="5078313"/>
          </a:xfrm>
          <a:prstGeom prst="rect">
            <a:avLst/>
          </a:prstGeom>
        </p:spPr>
        <p:txBody>
          <a:bodyPr>
            <a:spAutoFit/>
          </a:bodyPr>
          <a:lstStyle/>
          <a:p>
            <a:r>
              <a:rPr lang="en-GB" altLang="en-US" b="0" dirty="0">
                <a:solidFill>
                  <a:schemeClr val="tx1"/>
                </a:solidFill>
                <a:latin typeface="Tahoma" panose="020B0604030504040204" pitchFamily="34" charset="0"/>
                <a:hlinkClick r:id="rId2"/>
              </a:rPr>
              <a:t>http://www.bangor.ac.uk/addysg/publications/Welsh_mediumBE.pdf</a:t>
            </a:r>
            <a:endParaRPr lang="en-GB" altLang="en-US" b="0" dirty="0">
              <a:solidFill>
                <a:schemeClr val="tx1"/>
              </a:solidFill>
              <a:latin typeface="Tahoma" panose="020B0604030504040204" pitchFamily="34" charset="0"/>
            </a:endParaRPr>
          </a:p>
          <a:p>
            <a:endParaRPr lang="en-GB" altLang="en-US" b="0" dirty="0">
              <a:solidFill>
                <a:schemeClr val="tx1"/>
              </a:solidFill>
              <a:latin typeface="Tahoma" panose="020B0604030504040204" pitchFamily="34" charset="0"/>
            </a:endParaRPr>
          </a:p>
          <a:p>
            <a:r>
              <a:rPr lang="en-GB" altLang="en-US" b="0" dirty="0">
                <a:solidFill>
                  <a:schemeClr val="tx1"/>
                </a:solidFill>
                <a:latin typeface="Tahoma" panose="020B0604030504040204" pitchFamily="34" charset="0"/>
                <a:hlinkClick r:id="rId3"/>
              </a:rPr>
              <a:t>http://wales.gov.uk/topics/educationandskills/publications/guidance/welshmededstrat/?lang=en</a:t>
            </a:r>
            <a:endParaRPr lang="en-GB" altLang="en-US" b="0" dirty="0">
              <a:solidFill>
                <a:schemeClr val="tx1"/>
              </a:solidFill>
              <a:latin typeface="Tahoma" panose="020B0604030504040204" pitchFamily="34" charset="0"/>
            </a:endParaRPr>
          </a:p>
          <a:p>
            <a:endParaRPr lang="en-GB" altLang="en-US" b="0" dirty="0">
              <a:solidFill>
                <a:schemeClr val="tx1"/>
              </a:solidFill>
              <a:latin typeface="Tahoma" panose="020B0604030504040204" pitchFamily="34" charset="0"/>
            </a:endParaRPr>
          </a:p>
          <a:p>
            <a:r>
              <a:rPr lang="en-GB" altLang="en-US" b="0" dirty="0">
                <a:solidFill>
                  <a:schemeClr val="tx1"/>
                </a:solidFill>
                <a:latin typeface="Tahoma" panose="020B0604030504040204" pitchFamily="34" charset="0"/>
                <a:hlinkClick r:id="rId4"/>
              </a:rPr>
              <a:t>http://wales.gov.uk/docs/dcells/publications/100420welshmediumstrategyen.pdf</a:t>
            </a:r>
            <a:endParaRPr lang="en-GB" altLang="en-US" b="0" dirty="0">
              <a:solidFill>
                <a:schemeClr val="tx1"/>
              </a:solidFill>
              <a:latin typeface="Tahoma" panose="020B0604030504040204" pitchFamily="34" charset="0"/>
            </a:endParaRPr>
          </a:p>
          <a:p>
            <a:endParaRPr lang="en-GB" altLang="en-US" b="0" dirty="0">
              <a:solidFill>
                <a:schemeClr val="tx1"/>
              </a:solidFill>
              <a:latin typeface="Tahoma" panose="020B0604030504040204" pitchFamily="34" charset="0"/>
            </a:endParaRPr>
          </a:p>
          <a:p>
            <a:r>
              <a:rPr lang="en-GB" altLang="en-US" b="0" dirty="0">
                <a:solidFill>
                  <a:schemeClr val="tx1"/>
                </a:solidFill>
                <a:latin typeface="Tahoma" panose="020B0604030504040204" pitchFamily="34" charset="0"/>
                <a:hlinkClick r:id="rId5"/>
              </a:rPr>
              <a:t>http://www.ingentaconnect.com/content/jbp/aila/2008/00000021/00000001/art00006</a:t>
            </a:r>
            <a:endParaRPr lang="en-GB" altLang="en-US" b="0" dirty="0">
              <a:solidFill>
                <a:schemeClr val="tx1"/>
              </a:solidFill>
              <a:latin typeface="Tahoma" panose="020B0604030504040204" pitchFamily="34" charset="0"/>
            </a:endParaRPr>
          </a:p>
          <a:p>
            <a:endParaRPr lang="en-GB" altLang="en-US" dirty="0">
              <a:latin typeface="Tahoma" panose="020B0604030504040204" pitchFamily="34" charset="0"/>
            </a:endParaRPr>
          </a:p>
          <a:p>
            <a:r>
              <a:rPr lang="en-GB" altLang="en-US" dirty="0">
                <a:latin typeface="Tahoma" panose="020B0604030504040204" pitchFamily="34" charset="0"/>
              </a:rPr>
              <a:t>&lt;iframe width="560" height="315" </a:t>
            </a:r>
            <a:r>
              <a:rPr lang="en-GB" altLang="en-US" dirty="0" err="1">
                <a:latin typeface="Tahoma" panose="020B0604030504040204" pitchFamily="34" charset="0"/>
              </a:rPr>
              <a:t>src</a:t>
            </a:r>
            <a:r>
              <a:rPr lang="en-GB" altLang="en-US" dirty="0">
                <a:latin typeface="Tahoma" panose="020B0604030504040204" pitchFamily="34" charset="0"/>
              </a:rPr>
              <a:t>="https://www.youtube.com/embed/3KswIJwGknA" </a:t>
            </a:r>
            <a:r>
              <a:rPr lang="en-GB" altLang="en-US" dirty="0" err="1">
                <a:latin typeface="Tahoma" panose="020B0604030504040204" pitchFamily="34" charset="0"/>
              </a:rPr>
              <a:t>frameborder</a:t>
            </a:r>
            <a:r>
              <a:rPr lang="en-GB" altLang="en-US" dirty="0">
                <a:latin typeface="Tahoma" panose="020B0604030504040204" pitchFamily="34" charset="0"/>
              </a:rPr>
              <a:t>="0" </a:t>
            </a:r>
            <a:r>
              <a:rPr lang="en-GB" altLang="en-US" dirty="0" err="1">
                <a:latin typeface="Tahoma" panose="020B0604030504040204" pitchFamily="34" charset="0"/>
              </a:rPr>
              <a:t>allowfullscreen</a:t>
            </a:r>
            <a:r>
              <a:rPr lang="en-GB" altLang="en-US" dirty="0">
                <a:latin typeface="Tahoma" panose="020B0604030504040204" pitchFamily="34" charset="0"/>
              </a:rPr>
              <a:t>&gt;&lt;/iframe&gt;</a:t>
            </a:r>
          </a:p>
          <a:p>
            <a:endParaRPr lang="en-GB" altLang="en-US" b="0" dirty="0">
              <a:solidFill>
                <a:schemeClr val="tx1"/>
              </a:solidFill>
              <a:latin typeface="Tahoma" panose="020B0604030504040204" pitchFamily="34" charset="0"/>
            </a:endParaRPr>
          </a:p>
          <a:p>
            <a:endParaRPr lang="en-GB" altLang="en-US" dirty="0">
              <a:latin typeface="Tahoma" panose="020B0604030504040204" pitchFamily="34" charset="0"/>
            </a:endParaRPr>
          </a:p>
          <a:p>
            <a:endParaRPr lang="en-GB" altLang="en-US" b="0" dirty="0">
              <a:solidFill>
                <a:schemeClr val="tx1"/>
              </a:solidFill>
              <a:latin typeface="Tahoma" panose="020B0604030504040204" pitchFamily="34" charset="0"/>
            </a:endParaRPr>
          </a:p>
        </p:txBody>
      </p:sp>
    </p:spTree>
    <p:extLst>
      <p:ext uri="{BB962C8B-B14F-4D97-AF65-F5344CB8AC3E}">
        <p14:creationId xmlns:p14="http://schemas.microsoft.com/office/powerpoint/2010/main" val="622467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print">
            <a:extLst>
              <a:ext uri="{28A0092B-C50C-407E-A947-70E740481C1C}">
                <a14:useLocalDpi xmlns:a14="http://schemas.microsoft.com/office/drawing/2010/main" val="0"/>
              </a:ext>
            </a:extLst>
          </a:blip>
          <a:srcRect l="8288"/>
          <a:stretch/>
        </p:blipFill>
        <p:spPr>
          <a:xfrm>
            <a:off x="452814" y="-1"/>
            <a:ext cx="4431171" cy="2621148"/>
          </a:xfrm>
          <a:custGeom>
            <a:avLst/>
            <a:gdLst>
              <a:gd name="connsiteX0" fmla="*/ 389783 w 4431171"/>
              <a:gd name="connsiteY0" fmla="*/ 0 h 2621148"/>
              <a:gd name="connsiteX1" fmla="*/ 4431171 w 4431171"/>
              <a:gd name="connsiteY1" fmla="*/ 0 h 2621148"/>
              <a:gd name="connsiteX2" fmla="*/ 4431171 w 4431171"/>
              <a:gd name="connsiteY2" fmla="*/ 1 h 2621148"/>
              <a:gd name="connsiteX3" fmla="*/ 3573751 w 4431171"/>
              <a:gd name="connsiteY3" fmla="*/ 1 h 2621148"/>
              <a:gd name="connsiteX4" fmla="*/ 3182231 w 4431171"/>
              <a:gd name="connsiteY4" fmla="*/ 2621148 h 2621148"/>
              <a:gd name="connsiteX5" fmla="*/ 0 w 4431171"/>
              <a:gd name="connsiteY5" fmla="*/ 2621148 h 2621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1171" h="2621148">
                <a:moveTo>
                  <a:pt x="389783" y="0"/>
                </a:moveTo>
                <a:lnTo>
                  <a:pt x="4431171" y="0"/>
                </a:lnTo>
                <a:lnTo>
                  <a:pt x="4431171" y="1"/>
                </a:lnTo>
                <a:lnTo>
                  <a:pt x="3573751" y="1"/>
                </a:lnTo>
                <a:lnTo>
                  <a:pt x="3182231" y="2621148"/>
                </a:lnTo>
                <a:lnTo>
                  <a:pt x="0" y="2621148"/>
                </a:lnTo>
                <a:close/>
              </a:path>
            </a:pathLst>
          </a:custGeom>
        </p:spPr>
      </p:pic>
      <p:sp>
        <p:nvSpPr>
          <p:cNvPr id="2" name="Title 1"/>
          <p:cNvSpPr>
            <a:spLocks noGrp="1"/>
          </p:cNvSpPr>
          <p:nvPr>
            <p:ph type="title"/>
          </p:nvPr>
        </p:nvSpPr>
        <p:spPr>
          <a:xfrm>
            <a:off x="4159225" y="609600"/>
            <a:ext cx="5114776" cy="1320800"/>
          </a:xfrm>
        </p:spPr>
        <p:txBody>
          <a:bodyPr>
            <a:normAutofit/>
          </a:bodyPr>
          <a:lstStyle/>
          <a:p>
            <a:r>
              <a:rPr lang="en-GB" dirty="0"/>
              <a:t>Contact Details</a:t>
            </a:r>
          </a:p>
        </p:txBody>
      </p:sp>
      <p:pic>
        <p:nvPicPr>
          <p:cNvPr id="7" name="Picture 6"/>
          <p:cNvPicPr>
            <a:picLocks noChangeAspect="1"/>
          </p:cNvPicPr>
          <p:nvPr/>
        </p:nvPicPr>
        <p:blipFill rotWithShape="1">
          <a:blip r:embed="rId3" cstate="print">
            <a:extLst>
              <a:ext uri="{28A0092B-C50C-407E-A947-70E740481C1C}">
                <a14:useLocalDpi xmlns:a14="http://schemas.microsoft.com/office/drawing/2010/main" val="0"/>
              </a:ext>
            </a:extLst>
          </a:blip>
          <a:srcRect l="14077" r="21577" b="1"/>
          <a:stretch/>
        </p:blipFill>
        <p:spPr>
          <a:xfrm>
            <a:off x="1" y="2621147"/>
            <a:ext cx="3635044" cy="4236853"/>
          </a:xfrm>
          <a:custGeom>
            <a:avLst/>
            <a:gdLst>
              <a:gd name="connsiteX0" fmla="*/ 452813 w 3635044"/>
              <a:gd name="connsiteY0" fmla="*/ 0 h 4236853"/>
              <a:gd name="connsiteX1" fmla="*/ 3635044 w 3635044"/>
              <a:gd name="connsiteY1" fmla="*/ 0 h 4236853"/>
              <a:gd name="connsiteX2" fmla="*/ 3002185 w 3635044"/>
              <a:gd name="connsiteY2" fmla="*/ 4236853 h 4236853"/>
              <a:gd name="connsiteX3" fmla="*/ 0 w 3635044"/>
              <a:gd name="connsiteY3" fmla="*/ 4236853 h 4236853"/>
              <a:gd name="connsiteX4" fmla="*/ 0 w 3635044"/>
              <a:gd name="connsiteY4" fmla="*/ 3045007 h 42368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5044" h="4236853">
                <a:moveTo>
                  <a:pt x="452813" y="0"/>
                </a:moveTo>
                <a:lnTo>
                  <a:pt x="3635044" y="0"/>
                </a:lnTo>
                <a:lnTo>
                  <a:pt x="3002185" y="4236853"/>
                </a:lnTo>
                <a:lnTo>
                  <a:pt x="0" y="4236853"/>
                </a:lnTo>
                <a:lnTo>
                  <a:pt x="0" y="3045007"/>
                </a:lnTo>
                <a:close/>
              </a:path>
            </a:pathLst>
          </a:custGeom>
        </p:spPr>
      </p:pic>
      <p:sp>
        <p:nvSpPr>
          <p:cNvPr id="23" name="Isosceles Triangle 30">
            <a:extLst>
              <a:ext uri="{FF2B5EF4-FFF2-40B4-BE49-F238E27FC236}">
                <a16:creationId xmlns:a16="http://schemas.microsoft.com/office/drawing/2014/main" id="{5212AA65-AC96-4A92-A0FD-EE0749BFF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4" name="Straight Connector 20">
            <a:extLst>
              <a:ext uri="{FF2B5EF4-FFF2-40B4-BE49-F238E27FC236}">
                <a16:creationId xmlns:a16="http://schemas.microsoft.com/office/drawing/2014/main" id="{38770F72-E528-4C5A-AE35-FC504F42A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4292" y="2621146"/>
            <a:ext cx="325647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159225" y="2160589"/>
            <a:ext cx="5114776" cy="3880773"/>
          </a:xfrm>
        </p:spPr>
        <p:txBody>
          <a:bodyPr>
            <a:normAutofit/>
          </a:bodyPr>
          <a:lstStyle/>
          <a:p>
            <a:r>
              <a:rPr lang="en-US" dirty="0"/>
              <a:t>Dr. Jessica Clapham</a:t>
            </a:r>
          </a:p>
          <a:p>
            <a:r>
              <a:rPr lang="en-US" dirty="0"/>
              <a:t>Course Director MA </a:t>
            </a:r>
            <a:r>
              <a:rPr lang="en-US"/>
              <a:t>TEFL </a:t>
            </a:r>
            <a:endParaRPr lang="en-US" dirty="0"/>
          </a:p>
          <a:p>
            <a:r>
              <a:rPr lang="en-US" dirty="0"/>
              <a:t>School of Literatures, Languages and Linguistics,</a:t>
            </a:r>
          </a:p>
          <a:p>
            <a:r>
              <a:rPr lang="en-US" dirty="0"/>
              <a:t>Bangor University.</a:t>
            </a:r>
          </a:p>
          <a:p>
            <a:r>
              <a:rPr lang="en-US" dirty="0"/>
              <a:t>Associate Researcher ESRC Bilingualism Centre, Bangor University.</a:t>
            </a:r>
          </a:p>
          <a:p>
            <a:r>
              <a:rPr lang="en-US" dirty="0">
                <a:hlinkClick r:id="rId4"/>
              </a:rPr>
              <a:t>eds075@bangor.ac.uk/</a:t>
            </a:r>
            <a:endParaRPr lang="en-US" dirty="0"/>
          </a:p>
          <a:p>
            <a:r>
              <a:rPr lang="en-US" dirty="0">
                <a:solidFill>
                  <a:srgbClr val="92D050"/>
                </a:solidFill>
              </a:rPr>
              <a:t>jessicaclapham631@gmail.com</a:t>
            </a:r>
          </a:p>
          <a:p>
            <a:r>
              <a:rPr lang="en-US" dirty="0">
                <a:hlinkClick r:id="rId5"/>
              </a:rPr>
              <a:t>jc390@exeter.ac.uk/</a:t>
            </a:r>
            <a:endParaRPr lang="en-US" dirty="0"/>
          </a:p>
          <a:p>
            <a:endParaRPr lang="en-GB" dirty="0"/>
          </a:p>
        </p:txBody>
      </p:sp>
    </p:spTree>
    <p:extLst>
      <p:ext uri="{BB962C8B-B14F-4D97-AF65-F5344CB8AC3E}">
        <p14:creationId xmlns:p14="http://schemas.microsoft.com/office/powerpoint/2010/main" val="30626349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2913</Words>
  <Application>Microsoft Office PowerPoint</Application>
  <PresentationFormat>Widescreen</PresentationFormat>
  <Paragraphs>240</Paragraphs>
  <Slides>39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Arial</vt:lpstr>
      <vt:lpstr>Calibri</vt:lpstr>
      <vt:lpstr>New York</vt:lpstr>
      <vt:lpstr>Tahoma</vt:lpstr>
      <vt:lpstr>Trebuchet MS</vt:lpstr>
      <vt:lpstr>Wingdings</vt:lpstr>
      <vt:lpstr>Wingdings 3</vt:lpstr>
      <vt:lpstr>Facet</vt:lpstr>
      <vt:lpstr>An Introduction to Bilingualism, Multilingualism and other ‘isms’.</vt:lpstr>
      <vt:lpstr>Outline</vt:lpstr>
      <vt:lpstr>     How many languages….?</vt:lpstr>
      <vt:lpstr>Becoming Bilingual</vt:lpstr>
      <vt:lpstr>Routes to Bilingualsim</vt:lpstr>
      <vt:lpstr>Initial research into bilingualism and educational attainment </vt:lpstr>
      <vt:lpstr> What are the goals of bilingual education? </vt:lpstr>
      <vt:lpstr>Attitudes to language</vt:lpstr>
      <vt:lpstr>Different models of Bilingual Education </vt:lpstr>
      <vt:lpstr>What is Bilingual about schools in Wales?</vt:lpstr>
      <vt:lpstr>After 11 years of age</vt:lpstr>
      <vt:lpstr>Different models of Bilingual education</vt:lpstr>
      <vt:lpstr>Bilingual Secondary School</vt:lpstr>
      <vt:lpstr>Other models</vt:lpstr>
      <vt:lpstr>Colin Baker, ‘Bilingual Education in Wales’ in Hugo Baetens Beardmore (ed.), European Models of Bilingual Education, 1993</vt:lpstr>
      <vt:lpstr>Welsh Government (2009). Welsh-Medium Education Strategy, consultation document</vt:lpstr>
      <vt:lpstr>Why do minority language pupils do better when they use their minority language? Colin Baker (1996) suggests that: </vt:lpstr>
      <vt:lpstr>bilingual education </vt:lpstr>
      <vt:lpstr>Successful Bilingual education</vt:lpstr>
      <vt:lpstr> Parents’ attitudes towards Bilingualism </vt:lpstr>
      <vt:lpstr>In cross- language partnerships, is it more often the wife or husband who most influences any language shift within the family?</vt:lpstr>
      <vt:lpstr>Implementing Bilingual policy</vt:lpstr>
      <vt:lpstr>Trilingualism</vt:lpstr>
      <vt:lpstr>Multilingualism</vt:lpstr>
      <vt:lpstr>Plurilingualism</vt:lpstr>
      <vt:lpstr>Historical Perspective</vt:lpstr>
      <vt:lpstr>Historical Perspective</vt:lpstr>
      <vt:lpstr>In a global world</vt:lpstr>
      <vt:lpstr>Across Lifespan Infancy, early childhood and in the family</vt:lpstr>
      <vt:lpstr>Infancy, early childhood and in the family</vt:lpstr>
      <vt:lpstr>Early Trilingualism</vt:lpstr>
      <vt:lpstr>Early Trilingualism (2)</vt:lpstr>
      <vt:lpstr>Benefits of Learning other langauges</vt:lpstr>
      <vt:lpstr>The Future of Bilingualism in Wales</vt:lpstr>
      <vt:lpstr>Evaluating Bilingual education</vt:lpstr>
      <vt:lpstr>Further reading</vt:lpstr>
      <vt:lpstr>Research in the Basque Country</vt:lpstr>
      <vt:lpstr>PowerPoint Presentation</vt:lpstr>
      <vt:lpstr>Contact Details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Bilingualism, Multilingualism and other ‘isms’.</dc:title>
  <dc:creator>Jessica Clapham</dc:creator>
  <cp:lastModifiedBy>Jessica Clapham</cp:lastModifiedBy>
  <cp:revision>2</cp:revision>
  <dcterms:created xsi:type="dcterms:W3CDTF">2019-08-26T14:38:46Z</dcterms:created>
  <dcterms:modified xsi:type="dcterms:W3CDTF">2021-11-03T17:21:00Z</dcterms:modified>
</cp:coreProperties>
</file>