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56" r:id="rId2"/>
    <p:sldId id="296" r:id="rId3"/>
    <p:sldId id="335" r:id="rId4"/>
    <p:sldId id="336" r:id="rId5"/>
    <p:sldId id="320" r:id="rId6"/>
    <p:sldId id="322" r:id="rId7"/>
    <p:sldId id="323" r:id="rId8"/>
    <p:sldId id="288" r:id="rId9"/>
    <p:sldId id="332" r:id="rId10"/>
    <p:sldId id="333" r:id="rId11"/>
    <p:sldId id="339" r:id="rId12"/>
    <p:sldId id="338" r:id="rId13"/>
    <p:sldId id="327" r:id="rId14"/>
    <p:sldId id="328" r:id="rId15"/>
    <p:sldId id="329" r:id="rId16"/>
    <p:sldId id="310" r:id="rId17"/>
    <p:sldId id="317" r:id="rId18"/>
    <p:sldId id="269" r:id="rId19"/>
    <p:sldId id="318" r:id="rId20"/>
    <p:sldId id="334" r:id="rId21"/>
    <p:sldId id="281" r:id="rId22"/>
    <p:sldId id="337" r:id="rId23"/>
    <p:sldId id="414" r:id="rId24"/>
    <p:sldId id="263" r:id="rId25"/>
    <p:sldId id="264" r:id="rId26"/>
    <p:sldId id="265" r:id="rId27"/>
    <p:sldId id="266" r:id="rId28"/>
    <p:sldId id="267" r:id="rId29"/>
    <p:sldId id="268" r:id="rId30"/>
    <p:sldId id="415" r:id="rId31"/>
    <p:sldId id="270" r:id="rId32"/>
    <p:sldId id="272" r:id="rId33"/>
    <p:sldId id="273" r:id="rId34"/>
    <p:sldId id="274" r:id="rId35"/>
    <p:sldId id="275" r:id="rId36"/>
    <p:sldId id="416" r:id="rId37"/>
    <p:sldId id="279"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08" d="100"/>
          <a:sy n="108" d="100"/>
        </p:scale>
        <p:origin x="65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309D67-939F-4CEF-BC03-A531456D5FE9}" type="datetimeFigureOut">
              <a:rPr lang="en-GB" smtClean="0"/>
              <a:t>27/02/2021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4709C3-045C-40F2-9C44-4D9A0F3312AD}" type="slidenum">
              <a:rPr lang="en-GB" smtClean="0"/>
              <a:t>‹#›</a:t>
            </a:fld>
            <a:endParaRPr lang="en-GB"/>
          </a:p>
        </p:txBody>
      </p:sp>
    </p:spTree>
    <p:extLst>
      <p:ext uri="{BB962C8B-B14F-4D97-AF65-F5344CB8AC3E}">
        <p14:creationId xmlns:p14="http://schemas.microsoft.com/office/powerpoint/2010/main" val="3303887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cdn.ihs.com/www/pdf/Brochure_Pricing-and-Purchasing-Corporate.pdf"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3" name="Rectangle 2"/>
          <p:cNvSpPr>
            <a:spLocks noGrp="1" noRot="1" noChangeAspect="1" noChangeArrowheads="1" noTextEdit="1"/>
          </p:cNvSpPr>
          <p:nvPr>
            <p:ph type="sldImg"/>
          </p:nvPr>
        </p:nvSpPr>
        <p:spPr>
          <a:ln/>
        </p:spPr>
      </p:sp>
      <p:sp>
        <p:nvSpPr>
          <p:cNvPr id="125954" name="Rectangle 3"/>
          <p:cNvSpPr>
            <a:spLocks noGrp="1" noChangeArrowheads="1"/>
          </p:cNvSpPr>
          <p:nvPr>
            <p:ph type="body" idx="1"/>
          </p:nvPr>
        </p:nvSpPr>
        <p:spPr>
          <a:noFill/>
          <a:ln w="9525"/>
        </p:spPr>
        <p:txBody>
          <a:bodyPr/>
          <a:lstStyle/>
          <a:p>
            <a:r>
              <a:rPr lang="en-GB" dirty="0"/>
              <a:t>20% increase in profit with a 1/66 saving. You would have to sell 20% more units to achieve the same profit margin.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E936CC0D-FC45-4608-953C-6D11FB629A4C}"/>
              </a:ext>
            </a:extLst>
          </p:cNvPr>
          <p:cNvSpPr>
            <a:spLocks noGrp="1" noRot="1" noChangeAspect="1" noTextEdit="1"/>
          </p:cNvSpPr>
          <p:nvPr>
            <p:ph type="sldImg"/>
          </p:nvPr>
        </p:nvSpPr>
        <p:spPr>
          <a:ln/>
        </p:spPr>
      </p:sp>
      <p:sp>
        <p:nvSpPr>
          <p:cNvPr id="66563" name="Notes Placeholder 2">
            <a:extLst>
              <a:ext uri="{FF2B5EF4-FFF2-40B4-BE49-F238E27FC236}">
                <a16:creationId xmlns:a16="http://schemas.microsoft.com/office/drawing/2014/main" id="{82BCFEF8-CB99-45B7-96D4-E0946E0A3D6B}"/>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Times New Roman" panose="02020603050405020304" pitchFamily="18" charset="0"/>
            </a:endParaRPr>
          </a:p>
        </p:txBody>
      </p:sp>
      <p:sp>
        <p:nvSpPr>
          <p:cNvPr id="66564" name="Slide Number Placeholder 3">
            <a:extLst>
              <a:ext uri="{FF2B5EF4-FFF2-40B4-BE49-F238E27FC236}">
                <a16:creationId xmlns:a16="http://schemas.microsoft.com/office/drawing/2014/main" id="{32A29AD0-174E-4EBA-86DE-ED3FAF3BB8D5}"/>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B9D993A-7380-49FA-AF8C-C7EE456500A9}" type="slidenum">
              <a:rPr lang="en-GB" altLang="en-US" sz="1300"/>
              <a:pPr/>
              <a:t>8</a:t>
            </a:fld>
            <a:endParaRPr lang="en-GB" altLang="en-US" sz="13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https://cdn.ihs.com/www/pdf/Brochure_Pricing-and-Purchasing-Corporate.pdf</a:t>
            </a:r>
            <a:endParaRPr lang="en-GB" dirty="0"/>
          </a:p>
        </p:txBody>
      </p:sp>
    </p:spTree>
    <p:extLst>
      <p:ext uri="{BB962C8B-B14F-4D97-AF65-F5344CB8AC3E}">
        <p14:creationId xmlns:p14="http://schemas.microsoft.com/office/powerpoint/2010/main" val="3716148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7A689-C7C9-4F97-88E3-A7AE2E4D0F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2FC8B8C-C77D-44DB-B2D9-CD53810FD2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A218CF3-22A5-4766-90F0-B4137CE62568}"/>
              </a:ext>
            </a:extLst>
          </p:cNvPr>
          <p:cNvSpPr>
            <a:spLocks noGrp="1"/>
          </p:cNvSpPr>
          <p:nvPr>
            <p:ph type="dt" sz="half" idx="10"/>
          </p:nvPr>
        </p:nvSpPr>
        <p:spPr/>
        <p:txBody>
          <a:bodyPr/>
          <a:lstStyle/>
          <a:p>
            <a:fld id="{35B405AD-E3C2-416F-9DA1-74AF2A4F8FE0}" type="datetimeFigureOut">
              <a:rPr lang="en-GB" smtClean="0"/>
              <a:t>27/02/2021</a:t>
            </a:fld>
            <a:endParaRPr lang="en-GB"/>
          </a:p>
        </p:txBody>
      </p:sp>
      <p:sp>
        <p:nvSpPr>
          <p:cNvPr id="5" name="Footer Placeholder 4">
            <a:extLst>
              <a:ext uri="{FF2B5EF4-FFF2-40B4-BE49-F238E27FC236}">
                <a16:creationId xmlns:a16="http://schemas.microsoft.com/office/drawing/2014/main" id="{C621534A-0D95-4BED-B201-F8194E1CC2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D066FA-86E2-4BB2-BF3D-F7408803DA88}"/>
              </a:ext>
            </a:extLst>
          </p:cNvPr>
          <p:cNvSpPr>
            <a:spLocks noGrp="1"/>
          </p:cNvSpPr>
          <p:nvPr>
            <p:ph type="sldNum" sz="quarter" idx="12"/>
          </p:nvPr>
        </p:nvSpPr>
        <p:spPr/>
        <p:txBody>
          <a:bodyPr/>
          <a:lstStyle/>
          <a:p>
            <a:fld id="{594BAE92-9A0B-4891-87E4-1C78B1B25463}" type="slidenum">
              <a:rPr lang="en-GB" smtClean="0"/>
              <a:t>‹#›</a:t>
            </a:fld>
            <a:endParaRPr lang="en-GB"/>
          </a:p>
        </p:txBody>
      </p:sp>
    </p:spTree>
    <p:extLst>
      <p:ext uri="{BB962C8B-B14F-4D97-AF65-F5344CB8AC3E}">
        <p14:creationId xmlns:p14="http://schemas.microsoft.com/office/powerpoint/2010/main" val="629685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B493A-65C9-4D18-A295-7B5A0C3224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6C7922-56A8-472C-A245-5E1CC94F8F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737979-F0C4-4283-B951-16ED712B1C89}"/>
              </a:ext>
            </a:extLst>
          </p:cNvPr>
          <p:cNvSpPr>
            <a:spLocks noGrp="1"/>
          </p:cNvSpPr>
          <p:nvPr>
            <p:ph type="dt" sz="half" idx="10"/>
          </p:nvPr>
        </p:nvSpPr>
        <p:spPr/>
        <p:txBody>
          <a:bodyPr/>
          <a:lstStyle/>
          <a:p>
            <a:fld id="{35B405AD-E3C2-416F-9DA1-74AF2A4F8FE0}" type="datetimeFigureOut">
              <a:rPr lang="en-GB" smtClean="0"/>
              <a:t>27/02/2021</a:t>
            </a:fld>
            <a:endParaRPr lang="en-GB"/>
          </a:p>
        </p:txBody>
      </p:sp>
      <p:sp>
        <p:nvSpPr>
          <p:cNvPr id="5" name="Footer Placeholder 4">
            <a:extLst>
              <a:ext uri="{FF2B5EF4-FFF2-40B4-BE49-F238E27FC236}">
                <a16:creationId xmlns:a16="http://schemas.microsoft.com/office/drawing/2014/main" id="{F110D94C-C29B-4802-A20D-D3AD8BBC32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E8B35E-E22B-4505-8874-B0BB1F8BD52D}"/>
              </a:ext>
            </a:extLst>
          </p:cNvPr>
          <p:cNvSpPr>
            <a:spLocks noGrp="1"/>
          </p:cNvSpPr>
          <p:nvPr>
            <p:ph type="sldNum" sz="quarter" idx="12"/>
          </p:nvPr>
        </p:nvSpPr>
        <p:spPr/>
        <p:txBody>
          <a:bodyPr/>
          <a:lstStyle/>
          <a:p>
            <a:fld id="{594BAE92-9A0B-4891-87E4-1C78B1B25463}" type="slidenum">
              <a:rPr lang="en-GB" smtClean="0"/>
              <a:t>‹#›</a:t>
            </a:fld>
            <a:endParaRPr lang="en-GB"/>
          </a:p>
        </p:txBody>
      </p:sp>
    </p:spTree>
    <p:extLst>
      <p:ext uri="{BB962C8B-B14F-4D97-AF65-F5344CB8AC3E}">
        <p14:creationId xmlns:p14="http://schemas.microsoft.com/office/powerpoint/2010/main" val="21995139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7A380-DEE2-4CA2-BB79-00317A10585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139731B-8309-492D-B032-39B0C94A52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DA417D-5638-425A-ADE3-5EDEE7AA9EB2}"/>
              </a:ext>
            </a:extLst>
          </p:cNvPr>
          <p:cNvSpPr>
            <a:spLocks noGrp="1"/>
          </p:cNvSpPr>
          <p:nvPr>
            <p:ph type="dt" sz="half" idx="10"/>
          </p:nvPr>
        </p:nvSpPr>
        <p:spPr/>
        <p:txBody>
          <a:bodyPr/>
          <a:lstStyle/>
          <a:p>
            <a:fld id="{35B405AD-E3C2-416F-9DA1-74AF2A4F8FE0}" type="datetimeFigureOut">
              <a:rPr lang="en-GB" smtClean="0"/>
              <a:t>27/02/2021</a:t>
            </a:fld>
            <a:endParaRPr lang="en-GB"/>
          </a:p>
        </p:txBody>
      </p:sp>
      <p:sp>
        <p:nvSpPr>
          <p:cNvPr id="5" name="Footer Placeholder 4">
            <a:extLst>
              <a:ext uri="{FF2B5EF4-FFF2-40B4-BE49-F238E27FC236}">
                <a16:creationId xmlns:a16="http://schemas.microsoft.com/office/drawing/2014/main" id="{4734C81F-0FCF-475A-845B-73905791E3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DB6EC1-43B6-40EF-B130-A5ECB1AE67FC}"/>
              </a:ext>
            </a:extLst>
          </p:cNvPr>
          <p:cNvSpPr>
            <a:spLocks noGrp="1"/>
          </p:cNvSpPr>
          <p:nvPr>
            <p:ph type="sldNum" sz="quarter" idx="12"/>
          </p:nvPr>
        </p:nvSpPr>
        <p:spPr/>
        <p:txBody>
          <a:bodyPr/>
          <a:lstStyle/>
          <a:p>
            <a:fld id="{594BAE92-9A0B-4891-87E4-1C78B1B25463}" type="slidenum">
              <a:rPr lang="en-GB" smtClean="0"/>
              <a:t>‹#›</a:t>
            </a:fld>
            <a:endParaRPr lang="en-GB"/>
          </a:p>
        </p:txBody>
      </p:sp>
    </p:spTree>
    <p:extLst>
      <p:ext uri="{BB962C8B-B14F-4D97-AF65-F5344CB8AC3E}">
        <p14:creationId xmlns:p14="http://schemas.microsoft.com/office/powerpoint/2010/main" val="1931283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1AE5A-2A39-4AE3-B3C5-7D8285EE48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339E77-2FAC-4A9C-91AF-5D5EF2E7188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B08267-C643-4BA7-A29F-D57439E4E74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52CAFE-6F6C-4014-A28C-8F2258960B45}"/>
              </a:ext>
            </a:extLst>
          </p:cNvPr>
          <p:cNvSpPr>
            <a:spLocks noGrp="1"/>
          </p:cNvSpPr>
          <p:nvPr>
            <p:ph type="dt" sz="half" idx="10"/>
          </p:nvPr>
        </p:nvSpPr>
        <p:spPr/>
        <p:txBody>
          <a:bodyPr/>
          <a:lstStyle/>
          <a:p>
            <a:fld id="{35B405AD-E3C2-416F-9DA1-74AF2A4F8FE0}" type="datetimeFigureOut">
              <a:rPr lang="en-GB" smtClean="0"/>
              <a:t>27/02/2021</a:t>
            </a:fld>
            <a:endParaRPr lang="en-GB"/>
          </a:p>
        </p:txBody>
      </p:sp>
      <p:sp>
        <p:nvSpPr>
          <p:cNvPr id="6" name="Footer Placeholder 5">
            <a:extLst>
              <a:ext uri="{FF2B5EF4-FFF2-40B4-BE49-F238E27FC236}">
                <a16:creationId xmlns:a16="http://schemas.microsoft.com/office/drawing/2014/main" id="{071FE5C3-7339-494C-B2EA-DCCF450BCA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A07437-D091-4C8F-BB82-90A171F6872F}"/>
              </a:ext>
            </a:extLst>
          </p:cNvPr>
          <p:cNvSpPr>
            <a:spLocks noGrp="1"/>
          </p:cNvSpPr>
          <p:nvPr>
            <p:ph type="sldNum" sz="quarter" idx="12"/>
          </p:nvPr>
        </p:nvSpPr>
        <p:spPr/>
        <p:txBody>
          <a:bodyPr/>
          <a:lstStyle/>
          <a:p>
            <a:fld id="{594BAE92-9A0B-4891-87E4-1C78B1B25463}" type="slidenum">
              <a:rPr lang="en-GB" smtClean="0"/>
              <a:t>‹#›</a:t>
            </a:fld>
            <a:endParaRPr lang="en-GB"/>
          </a:p>
        </p:txBody>
      </p:sp>
    </p:spTree>
    <p:extLst>
      <p:ext uri="{BB962C8B-B14F-4D97-AF65-F5344CB8AC3E}">
        <p14:creationId xmlns:p14="http://schemas.microsoft.com/office/powerpoint/2010/main" val="2435998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2CFF7-4B44-431F-BE19-F96CDFE898D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372D37-265E-4EBE-841D-AC4D6AB92B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FD71093-4B32-415B-B830-3AEECC59AC1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FA81DF1-CCFE-448B-A25C-80F2492497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E4EDB3-15CF-43F3-8552-345D41D1BA4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66755AF-463B-48C3-B28C-344AC6580575}"/>
              </a:ext>
            </a:extLst>
          </p:cNvPr>
          <p:cNvSpPr>
            <a:spLocks noGrp="1"/>
          </p:cNvSpPr>
          <p:nvPr>
            <p:ph type="dt" sz="half" idx="10"/>
          </p:nvPr>
        </p:nvSpPr>
        <p:spPr/>
        <p:txBody>
          <a:bodyPr/>
          <a:lstStyle/>
          <a:p>
            <a:fld id="{35B405AD-E3C2-416F-9DA1-74AF2A4F8FE0}" type="datetimeFigureOut">
              <a:rPr lang="en-GB" smtClean="0"/>
              <a:t>27/02/2021</a:t>
            </a:fld>
            <a:endParaRPr lang="en-GB"/>
          </a:p>
        </p:txBody>
      </p:sp>
      <p:sp>
        <p:nvSpPr>
          <p:cNvPr id="8" name="Footer Placeholder 7">
            <a:extLst>
              <a:ext uri="{FF2B5EF4-FFF2-40B4-BE49-F238E27FC236}">
                <a16:creationId xmlns:a16="http://schemas.microsoft.com/office/drawing/2014/main" id="{21C63026-ED96-431B-AA4B-2B3D35A03BA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901C61-D73D-43A5-8302-1D398D1637A4}"/>
              </a:ext>
            </a:extLst>
          </p:cNvPr>
          <p:cNvSpPr>
            <a:spLocks noGrp="1"/>
          </p:cNvSpPr>
          <p:nvPr>
            <p:ph type="sldNum" sz="quarter" idx="12"/>
          </p:nvPr>
        </p:nvSpPr>
        <p:spPr/>
        <p:txBody>
          <a:bodyPr/>
          <a:lstStyle/>
          <a:p>
            <a:fld id="{594BAE92-9A0B-4891-87E4-1C78B1B25463}" type="slidenum">
              <a:rPr lang="en-GB" smtClean="0"/>
              <a:t>‹#›</a:t>
            </a:fld>
            <a:endParaRPr lang="en-GB"/>
          </a:p>
        </p:txBody>
      </p:sp>
    </p:spTree>
    <p:extLst>
      <p:ext uri="{BB962C8B-B14F-4D97-AF65-F5344CB8AC3E}">
        <p14:creationId xmlns:p14="http://schemas.microsoft.com/office/powerpoint/2010/main" val="27289091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15C74-409E-498A-AF04-F99EA17C376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DAD374-5CC0-4E55-BFCD-2038272C75FF}"/>
              </a:ext>
            </a:extLst>
          </p:cNvPr>
          <p:cNvSpPr>
            <a:spLocks noGrp="1"/>
          </p:cNvSpPr>
          <p:nvPr>
            <p:ph type="dt" sz="half" idx="10"/>
          </p:nvPr>
        </p:nvSpPr>
        <p:spPr/>
        <p:txBody>
          <a:bodyPr/>
          <a:lstStyle/>
          <a:p>
            <a:fld id="{35B405AD-E3C2-416F-9DA1-74AF2A4F8FE0}" type="datetimeFigureOut">
              <a:rPr lang="en-GB" smtClean="0"/>
              <a:t>27/02/2021</a:t>
            </a:fld>
            <a:endParaRPr lang="en-GB"/>
          </a:p>
        </p:txBody>
      </p:sp>
      <p:sp>
        <p:nvSpPr>
          <p:cNvPr id="4" name="Footer Placeholder 3">
            <a:extLst>
              <a:ext uri="{FF2B5EF4-FFF2-40B4-BE49-F238E27FC236}">
                <a16:creationId xmlns:a16="http://schemas.microsoft.com/office/drawing/2014/main" id="{5435D1BC-073F-46CF-BEBF-B16E2487B7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DA0A10-8AB7-4BCE-A4D5-B0E719A7DA91}"/>
              </a:ext>
            </a:extLst>
          </p:cNvPr>
          <p:cNvSpPr>
            <a:spLocks noGrp="1"/>
          </p:cNvSpPr>
          <p:nvPr>
            <p:ph type="sldNum" sz="quarter" idx="12"/>
          </p:nvPr>
        </p:nvSpPr>
        <p:spPr/>
        <p:txBody>
          <a:bodyPr/>
          <a:lstStyle/>
          <a:p>
            <a:fld id="{594BAE92-9A0B-4891-87E4-1C78B1B25463}" type="slidenum">
              <a:rPr lang="en-GB" smtClean="0"/>
              <a:t>‹#›</a:t>
            </a:fld>
            <a:endParaRPr lang="en-GB"/>
          </a:p>
        </p:txBody>
      </p:sp>
    </p:spTree>
    <p:extLst>
      <p:ext uri="{BB962C8B-B14F-4D97-AF65-F5344CB8AC3E}">
        <p14:creationId xmlns:p14="http://schemas.microsoft.com/office/powerpoint/2010/main" val="2612197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990479-98C7-48B4-9AB1-D4F69A3A71C0}"/>
              </a:ext>
            </a:extLst>
          </p:cNvPr>
          <p:cNvSpPr>
            <a:spLocks noGrp="1"/>
          </p:cNvSpPr>
          <p:nvPr>
            <p:ph type="dt" sz="half" idx="10"/>
          </p:nvPr>
        </p:nvSpPr>
        <p:spPr/>
        <p:txBody>
          <a:bodyPr/>
          <a:lstStyle/>
          <a:p>
            <a:fld id="{35B405AD-E3C2-416F-9DA1-74AF2A4F8FE0}" type="datetimeFigureOut">
              <a:rPr lang="en-GB" smtClean="0"/>
              <a:t>27/02/2021</a:t>
            </a:fld>
            <a:endParaRPr lang="en-GB"/>
          </a:p>
        </p:txBody>
      </p:sp>
      <p:sp>
        <p:nvSpPr>
          <p:cNvPr id="3" name="Footer Placeholder 2">
            <a:extLst>
              <a:ext uri="{FF2B5EF4-FFF2-40B4-BE49-F238E27FC236}">
                <a16:creationId xmlns:a16="http://schemas.microsoft.com/office/drawing/2014/main" id="{B11E4140-31B0-42D2-9089-5C6569CE8E5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1BC47C5-000E-4736-83BC-3550CE56FD96}"/>
              </a:ext>
            </a:extLst>
          </p:cNvPr>
          <p:cNvSpPr>
            <a:spLocks noGrp="1"/>
          </p:cNvSpPr>
          <p:nvPr>
            <p:ph type="sldNum" sz="quarter" idx="12"/>
          </p:nvPr>
        </p:nvSpPr>
        <p:spPr/>
        <p:txBody>
          <a:bodyPr/>
          <a:lstStyle/>
          <a:p>
            <a:fld id="{594BAE92-9A0B-4891-87E4-1C78B1B25463}" type="slidenum">
              <a:rPr lang="en-GB" smtClean="0"/>
              <a:t>‹#›</a:t>
            </a:fld>
            <a:endParaRPr lang="en-GB"/>
          </a:p>
        </p:txBody>
      </p:sp>
    </p:spTree>
    <p:extLst>
      <p:ext uri="{BB962C8B-B14F-4D97-AF65-F5344CB8AC3E}">
        <p14:creationId xmlns:p14="http://schemas.microsoft.com/office/powerpoint/2010/main" val="1238736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30C10-C641-4BE8-B594-9DF6DE6E3B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B8A69E9-AD5F-443B-9492-93C1D1A221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301371-EE04-4298-857A-12D26460C8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E149E2-A4D7-424E-84B3-FD75BF4AACDF}"/>
              </a:ext>
            </a:extLst>
          </p:cNvPr>
          <p:cNvSpPr>
            <a:spLocks noGrp="1"/>
          </p:cNvSpPr>
          <p:nvPr>
            <p:ph type="dt" sz="half" idx="10"/>
          </p:nvPr>
        </p:nvSpPr>
        <p:spPr/>
        <p:txBody>
          <a:bodyPr/>
          <a:lstStyle/>
          <a:p>
            <a:fld id="{35B405AD-E3C2-416F-9DA1-74AF2A4F8FE0}" type="datetimeFigureOut">
              <a:rPr lang="en-GB" smtClean="0"/>
              <a:t>27/02/2021</a:t>
            </a:fld>
            <a:endParaRPr lang="en-GB"/>
          </a:p>
        </p:txBody>
      </p:sp>
      <p:sp>
        <p:nvSpPr>
          <p:cNvPr id="6" name="Footer Placeholder 5">
            <a:extLst>
              <a:ext uri="{FF2B5EF4-FFF2-40B4-BE49-F238E27FC236}">
                <a16:creationId xmlns:a16="http://schemas.microsoft.com/office/drawing/2014/main" id="{21DC83C5-2728-4909-88E2-29FE603E0F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CABEA1-5D16-4ABD-B829-496EB85C0EA4}"/>
              </a:ext>
            </a:extLst>
          </p:cNvPr>
          <p:cNvSpPr>
            <a:spLocks noGrp="1"/>
          </p:cNvSpPr>
          <p:nvPr>
            <p:ph type="sldNum" sz="quarter" idx="12"/>
          </p:nvPr>
        </p:nvSpPr>
        <p:spPr/>
        <p:txBody>
          <a:bodyPr/>
          <a:lstStyle/>
          <a:p>
            <a:fld id="{594BAE92-9A0B-4891-87E4-1C78B1B25463}" type="slidenum">
              <a:rPr lang="en-GB" smtClean="0"/>
              <a:t>‹#›</a:t>
            </a:fld>
            <a:endParaRPr lang="en-GB"/>
          </a:p>
        </p:txBody>
      </p:sp>
    </p:spTree>
    <p:extLst>
      <p:ext uri="{BB962C8B-B14F-4D97-AF65-F5344CB8AC3E}">
        <p14:creationId xmlns:p14="http://schemas.microsoft.com/office/powerpoint/2010/main" val="18746929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C3409-04CC-4179-BB2D-F1893A0C9C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9DAF176-C6A2-41B1-9674-E4813F0863A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E556D59-3E70-4BE3-9B19-E0B32E8F6F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5D3EBE-96A2-4430-8E0A-F23E7C5821E2}"/>
              </a:ext>
            </a:extLst>
          </p:cNvPr>
          <p:cNvSpPr>
            <a:spLocks noGrp="1"/>
          </p:cNvSpPr>
          <p:nvPr>
            <p:ph type="dt" sz="half" idx="10"/>
          </p:nvPr>
        </p:nvSpPr>
        <p:spPr/>
        <p:txBody>
          <a:bodyPr/>
          <a:lstStyle/>
          <a:p>
            <a:fld id="{35B405AD-E3C2-416F-9DA1-74AF2A4F8FE0}" type="datetimeFigureOut">
              <a:rPr lang="en-GB" smtClean="0"/>
              <a:t>27/02/2021</a:t>
            </a:fld>
            <a:endParaRPr lang="en-GB"/>
          </a:p>
        </p:txBody>
      </p:sp>
      <p:sp>
        <p:nvSpPr>
          <p:cNvPr id="6" name="Footer Placeholder 5">
            <a:extLst>
              <a:ext uri="{FF2B5EF4-FFF2-40B4-BE49-F238E27FC236}">
                <a16:creationId xmlns:a16="http://schemas.microsoft.com/office/drawing/2014/main" id="{114179E3-C62E-4B48-A14E-6BAD2F8DB7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D1C770-B699-452D-B2E7-3F51149D6D36}"/>
              </a:ext>
            </a:extLst>
          </p:cNvPr>
          <p:cNvSpPr>
            <a:spLocks noGrp="1"/>
          </p:cNvSpPr>
          <p:nvPr>
            <p:ph type="sldNum" sz="quarter" idx="12"/>
          </p:nvPr>
        </p:nvSpPr>
        <p:spPr/>
        <p:txBody>
          <a:bodyPr/>
          <a:lstStyle/>
          <a:p>
            <a:fld id="{594BAE92-9A0B-4891-87E4-1C78B1B25463}" type="slidenum">
              <a:rPr lang="en-GB" smtClean="0"/>
              <a:t>‹#›</a:t>
            </a:fld>
            <a:endParaRPr lang="en-GB"/>
          </a:p>
        </p:txBody>
      </p:sp>
    </p:spTree>
    <p:extLst>
      <p:ext uri="{BB962C8B-B14F-4D97-AF65-F5344CB8AC3E}">
        <p14:creationId xmlns:p14="http://schemas.microsoft.com/office/powerpoint/2010/main" val="3311709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9608C-8ED0-4F32-991A-B14531F82F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823AE4-2125-44E2-AB29-A3D7BB8B268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F0216C-B090-4E4D-B018-2E05F18FE004}"/>
              </a:ext>
            </a:extLst>
          </p:cNvPr>
          <p:cNvSpPr>
            <a:spLocks noGrp="1"/>
          </p:cNvSpPr>
          <p:nvPr>
            <p:ph type="dt" sz="half" idx="10"/>
          </p:nvPr>
        </p:nvSpPr>
        <p:spPr/>
        <p:txBody>
          <a:bodyPr/>
          <a:lstStyle/>
          <a:p>
            <a:fld id="{35B405AD-E3C2-416F-9DA1-74AF2A4F8FE0}" type="datetimeFigureOut">
              <a:rPr lang="en-GB" smtClean="0"/>
              <a:t>27/02/2021</a:t>
            </a:fld>
            <a:endParaRPr lang="en-GB"/>
          </a:p>
        </p:txBody>
      </p:sp>
      <p:sp>
        <p:nvSpPr>
          <p:cNvPr id="5" name="Footer Placeholder 4">
            <a:extLst>
              <a:ext uri="{FF2B5EF4-FFF2-40B4-BE49-F238E27FC236}">
                <a16:creationId xmlns:a16="http://schemas.microsoft.com/office/drawing/2014/main" id="{497C63BB-1615-490C-A5C8-C8CC4B79B5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0A60FF-B127-43A6-88FA-B6C0DAE9CA49}"/>
              </a:ext>
            </a:extLst>
          </p:cNvPr>
          <p:cNvSpPr>
            <a:spLocks noGrp="1"/>
          </p:cNvSpPr>
          <p:nvPr>
            <p:ph type="sldNum" sz="quarter" idx="12"/>
          </p:nvPr>
        </p:nvSpPr>
        <p:spPr/>
        <p:txBody>
          <a:bodyPr/>
          <a:lstStyle/>
          <a:p>
            <a:fld id="{594BAE92-9A0B-4891-87E4-1C78B1B25463}" type="slidenum">
              <a:rPr lang="en-GB" smtClean="0"/>
              <a:t>‹#›</a:t>
            </a:fld>
            <a:endParaRPr lang="en-GB"/>
          </a:p>
        </p:txBody>
      </p:sp>
    </p:spTree>
    <p:extLst>
      <p:ext uri="{BB962C8B-B14F-4D97-AF65-F5344CB8AC3E}">
        <p14:creationId xmlns:p14="http://schemas.microsoft.com/office/powerpoint/2010/main" val="21099678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1FE782-F78E-46BF-A5BF-A0D68B67775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A6C353-B53E-4D11-A684-9D7206A9694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BC5977-169F-4CA4-8A97-D0F9DA0D8118}"/>
              </a:ext>
            </a:extLst>
          </p:cNvPr>
          <p:cNvSpPr>
            <a:spLocks noGrp="1"/>
          </p:cNvSpPr>
          <p:nvPr>
            <p:ph type="dt" sz="half" idx="10"/>
          </p:nvPr>
        </p:nvSpPr>
        <p:spPr/>
        <p:txBody>
          <a:bodyPr/>
          <a:lstStyle/>
          <a:p>
            <a:fld id="{35B405AD-E3C2-416F-9DA1-74AF2A4F8FE0}" type="datetimeFigureOut">
              <a:rPr lang="en-GB" smtClean="0"/>
              <a:t>27/02/2021</a:t>
            </a:fld>
            <a:endParaRPr lang="en-GB"/>
          </a:p>
        </p:txBody>
      </p:sp>
      <p:sp>
        <p:nvSpPr>
          <p:cNvPr id="5" name="Footer Placeholder 4">
            <a:extLst>
              <a:ext uri="{FF2B5EF4-FFF2-40B4-BE49-F238E27FC236}">
                <a16:creationId xmlns:a16="http://schemas.microsoft.com/office/drawing/2014/main" id="{CCB7F913-0926-45E9-8C04-227B1D03AC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E17C72-8730-469B-A149-2EA34D5FA8A6}"/>
              </a:ext>
            </a:extLst>
          </p:cNvPr>
          <p:cNvSpPr>
            <a:spLocks noGrp="1"/>
          </p:cNvSpPr>
          <p:nvPr>
            <p:ph type="sldNum" sz="quarter" idx="12"/>
          </p:nvPr>
        </p:nvSpPr>
        <p:spPr/>
        <p:txBody>
          <a:bodyPr/>
          <a:lstStyle/>
          <a:p>
            <a:fld id="{594BAE92-9A0B-4891-87E4-1C78B1B25463}" type="slidenum">
              <a:rPr lang="en-GB" smtClean="0"/>
              <a:t>‹#›</a:t>
            </a:fld>
            <a:endParaRPr lang="en-GB"/>
          </a:p>
        </p:txBody>
      </p:sp>
    </p:spTree>
    <p:extLst>
      <p:ext uri="{BB962C8B-B14F-4D97-AF65-F5344CB8AC3E}">
        <p14:creationId xmlns:p14="http://schemas.microsoft.com/office/powerpoint/2010/main" val="733263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981200"/>
            <a:ext cx="5080000" cy="4114800"/>
          </a:xfrm>
        </p:spPr>
        <p:txBody>
          <a:bodyPr/>
          <a:lstStyle/>
          <a:p>
            <a:pPr lvl="0"/>
            <a:endParaRPr lang="en-GB" noProof="0"/>
          </a:p>
        </p:txBody>
      </p:sp>
      <p:sp>
        <p:nvSpPr>
          <p:cNvPr id="5" name="Rectangle 4"/>
          <p:cNvSpPr>
            <a:spLocks noGrp="1" noChangeArrowheads="1"/>
          </p:cNvSpPr>
          <p:nvPr>
            <p:ph type="sldNum" sz="quarter" idx="10"/>
          </p:nvPr>
        </p:nvSpPr>
        <p:spPr>
          <a:ln/>
        </p:spPr>
        <p:txBody>
          <a:bodyPr/>
          <a:lstStyle>
            <a:lvl1pPr>
              <a:defRPr/>
            </a:lvl1pPr>
          </a:lstStyle>
          <a:p>
            <a:pPr>
              <a:defRPr/>
            </a:pPr>
            <a:fld id="{94B8757B-1F38-4901-81A7-CF7CA0AEB8C5}" type="slidenum">
              <a:rPr lang="en-GB"/>
              <a:pPr>
                <a:defRPr/>
              </a:pPr>
              <a:t>‹#›</a:t>
            </a:fld>
            <a:endParaRPr lang="en-GB" sz="1400"/>
          </a:p>
        </p:txBody>
      </p:sp>
    </p:spTree>
    <p:extLst>
      <p:ext uri="{BB962C8B-B14F-4D97-AF65-F5344CB8AC3E}">
        <p14:creationId xmlns:p14="http://schemas.microsoft.com/office/powerpoint/2010/main" val="2462193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16F4A5C-5017-4D83-BF33-CE44275F84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5416F3-1A75-4321-B2C5-FE2AAFA739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698FE9-070F-4FC4-9506-215CF1E15A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B405AD-E3C2-416F-9DA1-74AF2A4F8FE0}" type="datetimeFigureOut">
              <a:rPr lang="en-GB" smtClean="0"/>
              <a:t>27/02/2021</a:t>
            </a:fld>
            <a:endParaRPr lang="en-GB"/>
          </a:p>
        </p:txBody>
      </p:sp>
      <p:sp>
        <p:nvSpPr>
          <p:cNvPr id="5" name="Footer Placeholder 4">
            <a:extLst>
              <a:ext uri="{FF2B5EF4-FFF2-40B4-BE49-F238E27FC236}">
                <a16:creationId xmlns:a16="http://schemas.microsoft.com/office/drawing/2014/main" id="{0E0E4064-6128-4E7E-8F71-0026323ED3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0A6FA90-CEBB-4317-9FD2-C2CDB8F4795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4BAE92-9A0B-4891-87E4-1C78B1B25463}" type="slidenum">
              <a:rPr lang="en-GB" smtClean="0"/>
              <a:t>‹#›</a:t>
            </a:fld>
            <a:endParaRPr lang="en-GB"/>
          </a:p>
        </p:txBody>
      </p:sp>
      <p:sp>
        <p:nvSpPr>
          <p:cNvPr id="8" name="TextBox 7">
            <a:extLst>
              <a:ext uri="{FF2B5EF4-FFF2-40B4-BE49-F238E27FC236}">
                <a16:creationId xmlns:a16="http://schemas.microsoft.com/office/drawing/2014/main" id="{A23CE00A-8F10-4140-892C-52ABE71BBAB8}"/>
              </a:ext>
            </a:extLst>
          </p:cNvPr>
          <p:cNvSpPr txBox="1"/>
          <p:nvPr userDrawn="1">
            <p:extLst>
              <p:ext uri="{1162E1C5-73C7-4A58-AE30-91384D911F3F}">
                <p184:classification xmlns:p184="http://schemas.microsoft.com/office/powerpoint/2018/4/main" val="hdr"/>
              </p:ext>
            </p:extLst>
          </p:nvPr>
        </p:nvSpPr>
        <p:spPr>
          <a:xfrm>
            <a:off x="1088072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spTree>
    <p:extLst>
      <p:ext uri="{BB962C8B-B14F-4D97-AF65-F5344CB8AC3E}">
        <p14:creationId xmlns:p14="http://schemas.microsoft.com/office/powerpoint/2010/main" val="42395119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fortune.com/fortune500/apple/"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oleObject" Target="../embeddings/oleObject1.bin"/><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oleObject" Target="../embeddings/oleObject2.bin"/><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oleObject" Target="../embeddings/oleObject3.bin"/><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cscmp.org/supply-chain-management-definition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lpi.worldbank.org/international/global"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D210A-D52B-48B7-B501-ABC4AB83EB03}"/>
              </a:ext>
            </a:extLst>
          </p:cNvPr>
          <p:cNvSpPr>
            <a:spLocks noGrp="1"/>
          </p:cNvSpPr>
          <p:nvPr>
            <p:ph type="ctrTitle"/>
          </p:nvPr>
        </p:nvSpPr>
        <p:spPr/>
        <p:txBody>
          <a:bodyPr/>
          <a:lstStyle/>
          <a:p>
            <a:r>
              <a:rPr lang="en-GB" dirty="0"/>
              <a:t>Project Management Contexts</a:t>
            </a:r>
          </a:p>
        </p:txBody>
      </p:sp>
      <p:sp>
        <p:nvSpPr>
          <p:cNvPr id="3" name="Subtitle 2">
            <a:extLst>
              <a:ext uri="{FF2B5EF4-FFF2-40B4-BE49-F238E27FC236}">
                <a16:creationId xmlns:a16="http://schemas.microsoft.com/office/drawing/2014/main" id="{C3A59B5E-5D4B-4F47-8132-9E3D1B5799B6}"/>
              </a:ext>
            </a:extLst>
          </p:cNvPr>
          <p:cNvSpPr>
            <a:spLocks noGrp="1"/>
          </p:cNvSpPr>
          <p:nvPr>
            <p:ph type="subTitle" idx="1"/>
          </p:nvPr>
        </p:nvSpPr>
        <p:spPr/>
        <p:txBody>
          <a:bodyPr/>
          <a:lstStyle/>
          <a:p>
            <a:r>
              <a:rPr lang="en-GB" dirty="0"/>
              <a:t>Supply Chain Management</a:t>
            </a:r>
          </a:p>
        </p:txBody>
      </p:sp>
    </p:spTree>
    <p:extLst>
      <p:ext uri="{BB962C8B-B14F-4D97-AF65-F5344CB8AC3E}">
        <p14:creationId xmlns:p14="http://schemas.microsoft.com/office/powerpoint/2010/main" val="1369893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7F5CBA6-2A7D-4407-8C59-D56654D6F6EE}"/>
              </a:ext>
            </a:extLst>
          </p:cNvPr>
          <p:cNvSpPr>
            <a:spLocks noGrp="1"/>
          </p:cNvSpPr>
          <p:nvPr>
            <p:ph type="title"/>
          </p:nvPr>
        </p:nvSpPr>
        <p:spPr/>
        <p:txBody>
          <a:bodyPr/>
          <a:lstStyle/>
          <a:p>
            <a:r>
              <a:rPr lang="en-GB" dirty="0"/>
              <a:t>Session Overview</a:t>
            </a:r>
          </a:p>
        </p:txBody>
      </p:sp>
      <p:sp>
        <p:nvSpPr>
          <p:cNvPr id="3" name="Content Placeholder 2"/>
          <p:cNvSpPr>
            <a:spLocks noGrp="1"/>
          </p:cNvSpPr>
          <p:nvPr>
            <p:ph idx="1"/>
          </p:nvPr>
        </p:nvSpPr>
        <p:spPr/>
        <p:txBody>
          <a:bodyPr>
            <a:normAutofit/>
          </a:bodyPr>
          <a:lstStyle/>
          <a:p>
            <a:r>
              <a:rPr lang="en-GB" sz="2400" b="1" dirty="0"/>
              <a:t>Introduction to Supply Chain Management</a:t>
            </a:r>
          </a:p>
          <a:p>
            <a:r>
              <a:rPr lang="en-GB" sz="2400" b="1" dirty="0"/>
              <a:t>Realise the role and importance of Purchasing &amp; Supply Chain Management</a:t>
            </a:r>
          </a:p>
          <a:p>
            <a:r>
              <a:rPr lang="en-GB" sz="2400" b="1" dirty="0"/>
              <a:t>Overview of logistics operations management</a:t>
            </a:r>
          </a:p>
          <a:p>
            <a:pPr>
              <a:buNone/>
            </a:pPr>
            <a:endParaRPr lang="en-GB" dirty="0"/>
          </a:p>
          <a:p>
            <a:pPr>
              <a:buNone/>
            </a:pPr>
            <a:endParaRPr lang="en-GB" dirty="0"/>
          </a:p>
          <a:p>
            <a:pPr>
              <a:buNone/>
            </a:pPr>
            <a:endParaRPr lang="en-GB" dirty="0"/>
          </a:p>
          <a:p>
            <a:pPr>
              <a:buNone/>
            </a:pPr>
            <a:endParaRPr lang="en-GB" dirty="0"/>
          </a:p>
        </p:txBody>
      </p:sp>
      <p:sp>
        <p:nvSpPr>
          <p:cNvPr id="4" name="Slide Number Placeholder 3"/>
          <p:cNvSpPr>
            <a:spLocks noGrp="1"/>
          </p:cNvSpPr>
          <p:nvPr>
            <p:ph type="sldNum" sz="quarter" idx="12"/>
          </p:nvPr>
        </p:nvSpPr>
        <p:spPr/>
        <p:txBody>
          <a:bodyPr/>
          <a:lstStyle/>
          <a:p>
            <a:pPr fontAlgn="base">
              <a:spcBef>
                <a:spcPct val="0"/>
              </a:spcBef>
              <a:spcAft>
                <a:spcPct val="0"/>
              </a:spcAft>
              <a:defRPr/>
            </a:pPr>
            <a:fld id="{D0853F59-3843-4FB5-B695-D008A021CFAB}" type="slidenum">
              <a:rPr lang="en-US">
                <a:solidFill>
                  <a:prstClr val="black">
                    <a:tint val="75000"/>
                  </a:prstClr>
                </a:solidFill>
                <a:latin typeface="Arial" charset="0"/>
                <a:cs typeface="Arial" charset="0"/>
              </a:rPr>
              <a:pPr fontAlgn="base">
                <a:spcBef>
                  <a:spcPct val="0"/>
                </a:spcBef>
                <a:spcAft>
                  <a:spcPct val="0"/>
                </a:spcAft>
                <a:defRPr/>
              </a:pPr>
              <a:t>2</a:t>
            </a:fld>
            <a:endParaRPr lang="en-US" dirty="0">
              <a:solidFill>
                <a:prstClr val="black">
                  <a:tint val="75000"/>
                </a:prstClr>
              </a:solidFill>
              <a:latin typeface="Arial" charset="0"/>
              <a:cs typeface="Arial"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F14DD-CA9B-4F69-BCB3-3806F6AB5FBE}"/>
              </a:ext>
            </a:extLst>
          </p:cNvPr>
          <p:cNvSpPr>
            <a:spLocks noGrp="1"/>
          </p:cNvSpPr>
          <p:nvPr>
            <p:ph type="title"/>
          </p:nvPr>
        </p:nvSpPr>
        <p:spPr/>
        <p:txBody>
          <a:bodyPr/>
          <a:lstStyle/>
          <a:p>
            <a:r>
              <a:rPr lang="en-GB" sz="4400" b="1" dirty="0"/>
              <a:t>The Value of Purchasing and Supply Chain Management</a:t>
            </a:r>
            <a:endParaRPr lang="en-GB" dirty="0"/>
          </a:p>
        </p:txBody>
      </p:sp>
      <p:sp>
        <p:nvSpPr>
          <p:cNvPr id="3" name="Content Placeholder 2"/>
          <p:cNvSpPr>
            <a:spLocks noGrp="1"/>
          </p:cNvSpPr>
          <p:nvPr>
            <p:ph idx="1"/>
          </p:nvPr>
        </p:nvSpPr>
        <p:spPr/>
        <p:txBody>
          <a:bodyPr>
            <a:normAutofit/>
          </a:bodyPr>
          <a:lstStyle/>
          <a:p>
            <a:pPr>
              <a:buFontTx/>
              <a:buNone/>
            </a:pPr>
            <a:r>
              <a:rPr lang="en-GB" sz="2000" b="1" dirty="0"/>
              <a:t>The Value of Purchasing and Supply Chain Management:</a:t>
            </a:r>
          </a:p>
          <a:p>
            <a:r>
              <a:rPr lang="en-GB" sz="2000" b="1" dirty="0"/>
              <a:t>Every seller has a buyer!</a:t>
            </a:r>
          </a:p>
          <a:p>
            <a:r>
              <a:rPr lang="en-GB" sz="2000" b="1" dirty="0"/>
              <a:t>50-80% of value of final goods or services are sourced from suppliers</a:t>
            </a:r>
          </a:p>
          <a:p>
            <a:r>
              <a:rPr lang="en-GB" sz="2000" b="1" dirty="0"/>
              <a:t>Supply management has a direct impact upon the following</a:t>
            </a:r>
          </a:p>
          <a:p>
            <a:pPr lvl="1"/>
            <a:r>
              <a:rPr lang="en-GB" sz="1600" b="1" dirty="0"/>
              <a:t>Quality of the goods and services sold to the customer</a:t>
            </a:r>
          </a:p>
          <a:p>
            <a:pPr lvl="1"/>
            <a:r>
              <a:rPr lang="en-GB" sz="1600" b="1" dirty="0"/>
              <a:t>Cost (as opposed to price) of materials and services</a:t>
            </a:r>
          </a:p>
          <a:p>
            <a:pPr lvl="1"/>
            <a:r>
              <a:rPr lang="en-GB" sz="1600" b="1" dirty="0"/>
              <a:t>Continuity of operation</a:t>
            </a:r>
          </a:p>
          <a:p>
            <a:pPr lvl="1"/>
            <a:r>
              <a:rPr lang="en-GB" sz="1600" b="1" dirty="0"/>
              <a:t>Reputation</a:t>
            </a:r>
          </a:p>
          <a:p>
            <a:pPr lvl="1"/>
            <a:r>
              <a:rPr lang="en-GB" sz="1600" b="1" dirty="0"/>
              <a:t>Environmental impact of firm</a:t>
            </a:r>
          </a:p>
          <a:p>
            <a:pPr lvl="1"/>
            <a:r>
              <a:rPr lang="en-GB" sz="1600" b="1" dirty="0"/>
              <a:t>Ethical behaviour of the firm</a:t>
            </a:r>
          </a:p>
          <a:p>
            <a:pPr marL="0" indent="0">
              <a:buNone/>
            </a:pPr>
            <a:endParaRPr lang="en-GB" sz="2000" dirty="0"/>
          </a:p>
          <a:p>
            <a:pPr>
              <a:buNone/>
            </a:pPr>
            <a:endParaRPr lang="en-GB" dirty="0"/>
          </a:p>
          <a:p>
            <a:pPr>
              <a:buNone/>
            </a:pPr>
            <a:endParaRPr lang="en-GB" dirty="0"/>
          </a:p>
          <a:p>
            <a:pPr>
              <a:buNone/>
            </a:pPr>
            <a:endParaRPr lang="en-GB" dirty="0"/>
          </a:p>
        </p:txBody>
      </p:sp>
      <p:sp>
        <p:nvSpPr>
          <p:cNvPr id="4" name="Slide Number Placeholder 3"/>
          <p:cNvSpPr>
            <a:spLocks noGrp="1"/>
          </p:cNvSpPr>
          <p:nvPr>
            <p:ph type="sldNum" sz="quarter" idx="12"/>
          </p:nvPr>
        </p:nvSpPr>
        <p:spPr/>
        <p:txBody>
          <a:bodyPr/>
          <a:lstStyle/>
          <a:p>
            <a:pPr fontAlgn="base">
              <a:spcBef>
                <a:spcPct val="0"/>
              </a:spcBef>
              <a:spcAft>
                <a:spcPct val="0"/>
              </a:spcAft>
              <a:defRPr/>
            </a:pPr>
            <a:fld id="{D0853F59-3843-4FB5-B695-D008A021CFAB}" type="slidenum">
              <a:rPr lang="en-US">
                <a:solidFill>
                  <a:prstClr val="black">
                    <a:tint val="75000"/>
                  </a:prstClr>
                </a:solidFill>
                <a:latin typeface="Arial" charset="0"/>
                <a:cs typeface="Arial" charset="0"/>
              </a:rPr>
              <a:pPr fontAlgn="base">
                <a:spcBef>
                  <a:spcPct val="0"/>
                </a:spcBef>
                <a:spcAft>
                  <a:spcPct val="0"/>
                </a:spcAft>
                <a:defRPr/>
              </a:pPr>
              <a:t>3</a:t>
            </a:fld>
            <a:endParaRPr lang="en-US" dirty="0">
              <a:solidFill>
                <a:prstClr val="black">
                  <a:tint val="75000"/>
                </a:prstClr>
              </a:solidFill>
              <a:latin typeface="Arial" charset="0"/>
              <a:cs typeface="Arial" charset="0"/>
            </a:endParaRPr>
          </a:p>
        </p:txBody>
      </p:sp>
    </p:spTree>
    <p:extLst>
      <p:ext uri="{BB962C8B-B14F-4D97-AF65-F5344CB8AC3E}">
        <p14:creationId xmlns:p14="http://schemas.microsoft.com/office/powerpoint/2010/main" val="38126974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C5A6C-8A7F-4E8E-A83A-94F0BFC58280}"/>
              </a:ext>
            </a:extLst>
          </p:cNvPr>
          <p:cNvSpPr>
            <a:spLocks noGrp="1"/>
          </p:cNvSpPr>
          <p:nvPr>
            <p:ph type="title"/>
          </p:nvPr>
        </p:nvSpPr>
        <p:spPr/>
        <p:txBody>
          <a:bodyPr/>
          <a:lstStyle/>
          <a:p>
            <a:r>
              <a:rPr lang="en-GB" dirty="0"/>
              <a:t>Purchasing objective</a:t>
            </a:r>
          </a:p>
        </p:txBody>
      </p:sp>
      <p:sp>
        <p:nvSpPr>
          <p:cNvPr id="3" name="Content Placeholder 2"/>
          <p:cNvSpPr>
            <a:spLocks noGrp="1"/>
          </p:cNvSpPr>
          <p:nvPr>
            <p:ph idx="1"/>
          </p:nvPr>
        </p:nvSpPr>
        <p:spPr/>
        <p:txBody>
          <a:bodyPr>
            <a:normAutofit/>
          </a:bodyPr>
          <a:lstStyle/>
          <a:p>
            <a:r>
              <a:rPr lang="en-GB" sz="2000" dirty="0"/>
              <a:t>“</a:t>
            </a:r>
            <a:r>
              <a:rPr lang="en-GB" dirty="0"/>
              <a:t>To acquire the right quality material, at the right quantity, from the right source, at the right price at the right time.”</a:t>
            </a:r>
          </a:p>
          <a:p>
            <a:pPr marL="0" indent="0">
              <a:buNone/>
            </a:pPr>
            <a:endParaRPr lang="en-GB" sz="2000" dirty="0"/>
          </a:p>
          <a:p>
            <a:pPr marL="0" indent="0">
              <a:buNone/>
            </a:pPr>
            <a:r>
              <a:rPr lang="en-GB" sz="2000" dirty="0"/>
              <a:t>Baily et-al (2015)</a:t>
            </a:r>
          </a:p>
          <a:p>
            <a:pPr>
              <a:buNone/>
            </a:pPr>
            <a:endParaRPr lang="en-GB" dirty="0"/>
          </a:p>
          <a:p>
            <a:pPr>
              <a:buNone/>
            </a:pPr>
            <a:endParaRPr lang="en-GB" dirty="0"/>
          </a:p>
          <a:p>
            <a:pPr>
              <a:buNone/>
            </a:pPr>
            <a:endParaRPr lang="en-GB" dirty="0"/>
          </a:p>
        </p:txBody>
      </p:sp>
      <p:sp>
        <p:nvSpPr>
          <p:cNvPr id="4" name="Slide Number Placeholder 3"/>
          <p:cNvSpPr>
            <a:spLocks noGrp="1"/>
          </p:cNvSpPr>
          <p:nvPr>
            <p:ph type="sldNum" sz="quarter" idx="12"/>
          </p:nvPr>
        </p:nvSpPr>
        <p:spPr/>
        <p:txBody>
          <a:bodyPr/>
          <a:lstStyle/>
          <a:p>
            <a:pPr fontAlgn="base">
              <a:spcBef>
                <a:spcPct val="0"/>
              </a:spcBef>
              <a:spcAft>
                <a:spcPct val="0"/>
              </a:spcAft>
              <a:defRPr/>
            </a:pPr>
            <a:fld id="{D0853F59-3843-4FB5-B695-D008A021CFAB}" type="slidenum">
              <a:rPr lang="en-US">
                <a:solidFill>
                  <a:prstClr val="black">
                    <a:tint val="75000"/>
                  </a:prstClr>
                </a:solidFill>
                <a:latin typeface="Arial" charset="0"/>
                <a:cs typeface="Arial" charset="0"/>
              </a:rPr>
              <a:pPr fontAlgn="base">
                <a:spcBef>
                  <a:spcPct val="0"/>
                </a:spcBef>
                <a:spcAft>
                  <a:spcPct val="0"/>
                </a:spcAft>
                <a:defRPr/>
              </a:pPr>
              <a:t>4</a:t>
            </a:fld>
            <a:endParaRPr lang="en-US" dirty="0">
              <a:solidFill>
                <a:prstClr val="black">
                  <a:tint val="75000"/>
                </a:prstClr>
              </a:solidFill>
              <a:latin typeface="Arial" charset="0"/>
              <a:cs typeface="Arial" charset="0"/>
            </a:endParaRPr>
          </a:p>
        </p:txBody>
      </p:sp>
    </p:spTree>
    <p:extLst>
      <p:ext uri="{BB962C8B-B14F-4D97-AF65-F5344CB8AC3E}">
        <p14:creationId xmlns:p14="http://schemas.microsoft.com/office/powerpoint/2010/main" val="37541159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p:nvPr>
        </p:nvSpPr>
        <p:spPr/>
        <p:txBody>
          <a:bodyPr>
            <a:normAutofit/>
          </a:bodyPr>
          <a:lstStyle/>
          <a:p>
            <a:r>
              <a:rPr lang="en-GB" sz="3600" b="1" u="sng"/>
              <a:t>The Major Tasks Of The Purchasing Function</a:t>
            </a:r>
          </a:p>
        </p:txBody>
      </p:sp>
      <p:sp>
        <p:nvSpPr>
          <p:cNvPr id="104451" name="Rectangle 3"/>
          <p:cNvSpPr>
            <a:spLocks noGrp="1" noChangeArrowheads="1"/>
          </p:cNvSpPr>
          <p:nvPr>
            <p:ph idx="1"/>
          </p:nvPr>
        </p:nvSpPr>
        <p:spPr>
          <a:xfrm>
            <a:off x="899020" y="1690688"/>
            <a:ext cx="7772400" cy="4114800"/>
          </a:xfrm>
        </p:spPr>
        <p:txBody>
          <a:bodyPr>
            <a:normAutofit fontScale="92500" lnSpcReduction="10000"/>
          </a:bodyPr>
          <a:lstStyle/>
          <a:p>
            <a:r>
              <a:rPr lang="en-GB" b="1" dirty="0"/>
              <a:t>Specifying</a:t>
            </a:r>
          </a:p>
          <a:p>
            <a:r>
              <a:rPr lang="en-GB" b="1" dirty="0"/>
              <a:t>Source location</a:t>
            </a:r>
          </a:p>
          <a:p>
            <a:r>
              <a:rPr lang="en-GB" b="1" dirty="0"/>
              <a:t>Vendor rating</a:t>
            </a:r>
          </a:p>
          <a:p>
            <a:r>
              <a:rPr lang="en-GB" b="1" dirty="0"/>
              <a:t>Source development</a:t>
            </a:r>
          </a:p>
          <a:p>
            <a:r>
              <a:rPr lang="en-GB" b="1" dirty="0"/>
              <a:t>Negotiating</a:t>
            </a:r>
          </a:p>
          <a:p>
            <a:r>
              <a:rPr lang="en-GB" b="1" dirty="0"/>
              <a:t>Competitive bidding</a:t>
            </a:r>
          </a:p>
          <a:p>
            <a:r>
              <a:rPr lang="en-GB" b="1" dirty="0"/>
              <a:t>Expediting &amp; contract management</a:t>
            </a:r>
          </a:p>
          <a:p>
            <a:r>
              <a:rPr lang="en-GB" b="1" dirty="0"/>
              <a:t>Research</a:t>
            </a:r>
          </a:p>
          <a:p>
            <a:pPr>
              <a:buFontTx/>
              <a:buNone/>
            </a:pPr>
            <a:r>
              <a:rPr lang="en-GB" b="1" dirty="0"/>
              <a:t> </a:t>
            </a:r>
          </a:p>
        </p:txBody>
      </p:sp>
      <p:sp>
        <p:nvSpPr>
          <p:cNvPr id="104449" name="Slide Number Placeholder 3"/>
          <p:cNvSpPr>
            <a:spLocks noGrp="1"/>
          </p:cNvSpPr>
          <p:nvPr>
            <p:ph type="sldNum" sz="quarter" idx="12"/>
          </p:nvPr>
        </p:nvSpPr>
        <p:spPr>
          <a:noFill/>
        </p:spPr>
        <p:txBody>
          <a:bodyPr/>
          <a:lstStyle/>
          <a:p>
            <a:fld id="{16D20A02-F231-4988-9466-042300B854D4}" type="slidenum">
              <a:rPr lang="en-GB" smtClean="0">
                <a:cs typeface="Arial" charset="0"/>
              </a:rPr>
              <a:pPr/>
              <a:t>5</a:t>
            </a:fld>
            <a:endParaRPr lang="en-GB" sz="1400">
              <a:cs typeface="Arial" charset="0"/>
            </a:endParaRP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3906" name="Rectangle 2"/>
          <p:cNvSpPr>
            <a:spLocks noGrp="1" noChangeArrowheads="1"/>
          </p:cNvSpPr>
          <p:nvPr>
            <p:ph type="title"/>
          </p:nvPr>
        </p:nvSpPr>
        <p:spPr/>
        <p:txBody>
          <a:bodyPr/>
          <a:lstStyle/>
          <a:p>
            <a:r>
              <a:rPr lang="en-GB" sz="3600" b="1" u="sng"/>
              <a:t>Importance Of Purchasing &amp; Supply</a:t>
            </a:r>
            <a:endParaRPr lang="en-GB" sz="2800" b="1"/>
          </a:p>
        </p:txBody>
      </p:sp>
      <p:sp>
        <p:nvSpPr>
          <p:cNvPr id="123907" name="Rectangle 3"/>
          <p:cNvSpPr>
            <a:spLocks noGrp="1" noChangeArrowheads="1"/>
          </p:cNvSpPr>
          <p:nvPr>
            <p:ph idx="1"/>
          </p:nvPr>
        </p:nvSpPr>
        <p:spPr/>
        <p:txBody>
          <a:bodyPr/>
          <a:lstStyle/>
          <a:p>
            <a:r>
              <a:rPr lang="en-GB" b="1" dirty="0"/>
              <a:t>Reduction in “purchases” (input cost) gives a large increase in profits</a:t>
            </a:r>
          </a:p>
          <a:p>
            <a:r>
              <a:rPr lang="en-GB" b="1" dirty="0"/>
              <a:t>Growing trend to Outsource many critical areas</a:t>
            </a:r>
          </a:p>
          <a:p>
            <a:r>
              <a:rPr lang="en-GB" b="1" dirty="0"/>
              <a:t>Business reputation relies on suppliers</a:t>
            </a:r>
          </a:p>
          <a:p>
            <a:r>
              <a:rPr lang="en-GB" b="1" dirty="0"/>
              <a:t>Supply/value chains and global market makes procurement vital role</a:t>
            </a:r>
          </a:p>
        </p:txBody>
      </p:sp>
      <p:sp>
        <p:nvSpPr>
          <p:cNvPr id="123905" name="Slide Number Placeholder 3"/>
          <p:cNvSpPr>
            <a:spLocks noGrp="1"/>
          </p:cNvSpPr>
          <p:nvPr>
            <p:ph type="sldNum" sz="quarter" idx="12"/>
          </p:nvPr>
        </p:nvSpPr>
        <p:spPr>
          <a:noFill/>
        </p:spPr>
        <p:txBody>
          <a:bodyPr/>
          <a:lstStyle/>
          <a:p>
            <a:fld id="{85BF38C6-5BDD-4CA7-9A97-66106090FEFD}" type="slidenum">
              <a:rPr lang="en-GB" smtClean="0">
                <a:cs typeface="Arial" charset="0"/>
              </a:rPr>
              <a:pPr/>
              <a:t>6</a:t>
            </a:fld>
            <a:endParaRPr lang="en-GB" sz="1400">
              <a:cs typeface="Arial"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ChangeArrowheads="1"/>
          </p:cNvSpPr>
          <p:nvPr>
            <p:ph type="title"/>
          </p:nvPr>
        </p:nvSpPr>
        <p:spPr/>
        <p:txBody>
          <a:bodyPr/>
          <a:lstStyle/>
          <a:p>
            <a:r>
              <a:rPr lang="en-GB" sz="3600" b="1" u="sng"/>
              <a:t>Contribution Of Purchasing &amp; Supply</a:t>
            </a:r>
            <a:endParaRPr lang="en-GB" sz="2800" b="1"/>
          </a:p>
        </p:txBody>
      </p:sp>
      <p:sp>
        <p:nvSpPr>
          <p:cNvPr id="124929" name="Slide Number Placeholder 2"/>
          <p:cNvSpPr>
            <a:spLocks noGrp="1"/>
          </p:cNvSpPr>
          <p:nvPr>
            <p:ph type="sldNum" sz="quarter" idx="12"/>
          </p:nvPr>
        </p:nvSpPr>
        <p:spPr>
          <a:noFill/>
        </p:spPr>
        <p:txBody>
          <a:bodyPr/>
          <a:lstStyle/>
          <a:p>
            <a:fld id="{737AEF0A-19FD-49EC-8082-530E8C1ABC30}" type="slidenum">
              <a:rPr lang="en-GB" smtClean="0">
                <a:cs typeface="Arial" charset="0"/>
              </a:rPr>
              <a:pPr/>
              <a:t>7</a:t>
            </a:fld>
            <a:endParaRPr lang="en-GB" sz="1400">
              <a:cs typeface="Arial" charset="0"/>
            </a:endParaRPr>
          </a:p>
        </p:txBody>
      </p:sp>
      <p:sp>
        <p:nvSpPr>
          <p:cNvPr id="124931" name="Rectangle 3"/>
          <p:cNvSpPr>
            <a:spLocks noChangeArrowheads="1"/>
          </p:cNvSpPr>
          <p:nvPr/>
        </p:nvSpPr>
        <p:spPr bwMode="auto">
          <a:xfrm>
            <a:off x="2640013" y="2636839"/>
            <a:ext cx="7200900" cy="3241675"/>
          </a:xfrm>
          <a:prstGeom prst="rect">
            <a:avLst/>
          </a:prstGeom>
          <a:noFill/>
          <a:ln w="57150">
            <a:solidFill>
              <a:schemeClr val="tx1"/>
            </a:solidFill>
            <a:miter lim="800000"/>
            <a:headEnd/>
            <a:tailEnd/>
          </a:ln>
        </p:spPr>
        <p:txBody>
          <a:bodyPr wrap="none" anchor="ctr"/>
          <a:lstStyle/>
          <a:p>
            <a:pPr eaLnBrk="0" hangingPunct="0"/>
            <a:endParaRPr lang="en-US"/>
          </a:p>
        </p:txBody>
      </p:sp>
      <p:sp>
        <p:nvSpPr>
          <p:cNvPr id="124932" name="Line 4"/>
          <p:cNvSpPr>
            <a:spLocks noChangeShapeType="1"/>
          </p:cNvSpPr>
          <p:nvPr/>
        </p:nvSpPr>
        <p:spPr bwMode="auto">
          <a:xfrm>
            <a:off x="2640013" y="3644900"/>
            <a:ext cx="7200900" cy="0"/>
          </a:xfrm>
          <a:prstGeom prst="line">
            <a:avLst/>
          </a:prstGeom>
          <a:noFill/>
          <a:ln w="57150">
            <a:solidFill>
              <a:schemeClr val="tx1"/>
            </a:solidFill>
            <a:round/>
            <a:headEnd/>
            <a:tailEnd/>
          </a:ln>
        </p:spPr>
        <p:txBody>
          <a:bodyPr/>
          <a:lstStyle/>
          <a:p>
            <a:endParaRPr lang="en-US"/>
          </a:p>
        </p:txBody>
      </p:sp>
      <p:sp>
        <p:nvSpPr>
          <p:cNvPr id="124933" name="Line 5"/>
          <p:cNvSpPr>
            <a:spLocks noChangeShapeType="1"/>
          </p:cNvSpPr>
          <p:nvPr/>
        </p:nvSpPr>
        <p:spPr bwMode="auto">
          <a:xfrm>
            <a:off x="2640013" y="4724400"/>
            <a:ext cx="7200900" cy="0"/>
          </a:xfrm>
          <a:prstGeom prst="line">
            <a:avLst/>
          </a:prstGeom>
          <a:noFill/>
          <a:ln w="57150">
            <a:solidFill>
              <a:schemeClr val="tx1"/>
            </a:solidFill>
            <a:round/>
            <a:headEnd/>
            <a:tailEnd/>
          </a:ln>
        </p:spPr>
        <p:txBody>
          <a:bodyPr/>
          <a:lstStyle/>
          <a:p>
            <a:endParaRPr lang="en-US"/>
          </a:p>
        </p:txBody>
      </p:sp>
      <p:sp>
        <p:nvSpPr>
          <p:cNvPr id="124934" name="Line 6"/>
          <p:cNvSpPr>
            <a:spLocks noChangeShapeType="1"/>
          </p:cNvSpPr>
          <p:nvPr/>
        </p:nvSpPr>
        <p:spPr bwMode="auto">
          <a:xfrm>
            <a:off x="6240463" y="2636839"/>
            <a:ext cx="0" cy="3240087"/>
          </a:xfrm>
          <a:prstGeom prst="line">
            <a:avLst/>
          </a:prstGeom>
          <a:noFill/>
          <a:ln w="57150">
            <a:solidFill>
              <a:schemeClr val="tx1"/>
            </a:solidFill>
            <a:round/>
            <a:headEnd/>
            <a:tailEnd/>
          </a:ln>
        </p:spPr>
        <p:txBody>
          <a:bodyPr/>
          <a:lstStyle/>
          <a:p>
            <a:endParaRPr lang="en-US"/>
          </a:p>
        </p:txBody>
      </p:sp>
      <p:sp>
        <p:nvSpPr>
          <p:cNvPr id="124935" name="Line 7"/>
          <p:cNvSpPr>
            <a:spLocks noChangeShapeType="1"/>
          </p:cNvSpPr>
          <p:nvPr/>
        </p:nvSpPr>
        <p:spPr bwMode="auto">
          <a:xfrm>
            <a:off x="4367213" y="2636839"/>
            <a:ext cx="0" cy="3240087"/>
          </a:xfrm>
          <a:prstGeom prst="line">
            <a:avLst/>
          </a:prstGeom>
          <a:noFill/>
          <a:ln w="57150">
            <a:solidFill>
              <a:schemeClr val="tx1"/>
            </a:solidFill>
            <a:round/>
            <a:headEnd/>
            <a:tailEnd/>
          </a:ln>
        </p:spPr>
        <p:txBody>
          <a:bodyPr/>
          <a:lstStyle/>
          <a:p>
            <a:endParaRPr lang="en-US"/>
          </a:p>
        </p:txBody>
      </p:sp>
      <p:sp>
        <p:nvSpPr>
          <p:cNvPr id="124936" name="Line 8"/>
          <p:cNvSpPr>
            <a:spLocks noChangeShapeType="1"/>
          </p:cNvSpPr>
          <p:nvPr/>
        </p:nvSpPr>
        <p:spPr bwMode="auto">
          <a:xfrm>
            <a:off x="8183563" y="2636839"/>
            <a:ext cx="0" cy="3240087"/>
          </a:xfrm>
          <a:prstGeom prst="line">
            <a:avLst/>
          </a:prstGeom>
          <a:noFill/>
          <a:ln w="57150">
            <a:solidFill>
              <a:schemeClr val="tx1"/>
            </a:solidFill>
            <a:round/>
            <a:headEnd/>
            <a:tailEnd/>
          </a:ln>
        </p:spPr>
        <p:txBody>
          <a:bodyPr/>
          <a:lstStyle/>
          <a:p>
            <a:endParaRPr lang="en-US"/>
          </a:p>
        </p:txBody>
      </p:sp>
      <p:sp>
        <p:nvSpPr>
          <p:cNvPr id="124937" name="Text Box 9"/>
          <p:cNvSpPr txBox="1">
            <a:spLocks noChangeArrowheads="1"/>
          </p:cNvSpPr>
          <p:nvPr/>
        </p:nvSpPr>
        <p:spPr bwMode="auto">
          <a:xfrm>
            <a:off x="2855913" y="2852738"/>
            <a:ext cx="775662" cy="369332"/>
          </a:xfrm>
          <a:prstGeom prst="rect">
            <a:avLst/>
          </a:prstGeom>
          <a:noFill/>
          <a:ln w="12700">
            <a:noFill/>
            <a:miter lim="800000"/>
            <a:headEnd/>
            <a:tailEnd/>
          </a:ln>
        </p:spPr>
        <p:txBody>
          <a:bodyPr wrap="none">
            <a:spAutoFit/>
          </a:bodyPr>
          <a:lstStyle/>
          <a:p>
            <a:pPr eaLnBrk="0" hangingPunct="0"/>
            <a:r>
              <a:rPr lang="en-GB" dirty="0" err="1"/>
              <a:t>Mat’ls</a:t>
            </a:r>
            <a:endParaRPr lang="en-GB" dirty="0"/>
          </a:p>
        </p:txBody>
      </p:sp>
      <p:sp>
        <p:nvSpPr>
          <p:cNvPr id="124938" name="Text Box 10"/>
          <p:cNvSpPr txBox="1">
            <a:spLocks noChangeArrowheads="1"/>
          </p:cNvSpPr>
          <p:nvPr/>
        </p:nvSpPr>
        <p:spPr bwMode="auto">
          <a:xfrm>
            <a:off x="4727576" y="2852738"/>
            <a:ext cx="701923" cy="369332"/>
          </a:xfrm>
          <a:prstGeom prst="rect">
            <a:avLst/>
          </a:prstGeom>
          <a:noFill/>
          <a:ln w="12700">
            <a:noFill/>
            <a:miter lim="800000"/>
            <a:headEnd/>
            <a:tailEnd/>
          </a:ln>
        </p:spPr>
        <p:txBody>
          <a:bodyPr wrap="none">
            <a:spAutoFit/>
          </a:bodyPr>
          <a:lstStyle/>
          <a:p>
            <a:pPr eaLnBrk="0" hangingPunct="0"/>
            <a:r>
              <a:rPr lang="en-GB"/>
              <a:t>Profit</a:t>
            </a:r>
          </a:p>
        </p:txBody>
      </p:sp>
      <p:sp>
        <p:nvSpPr>
          <p:cNvPr id="124939" name="Text Box 11"/>
          <p:cNvSpPr txBox="1">
            <a:spLocks noChangeArrowheads="1"/>
          </p:cNvSpPr>
          <p:nvPr/>
        </p:nvSpPr>
        <p:spPr bwMode="auto">
          <a:xfrm>
            <a:off x="6383339" y="2852738"/>
            <a:ext cx="1008609" cy="369332"/>
          </a:xfrm>
          <a:prstGeom prst="rect">
            <a:avLst/>
          </a:prstGeom>
          <a:noFill/>
          <a:ln w="12700">
            <a:noFill/>
            <a:miter lim="800000"/>
            <a:headEnd/>
            <a:tailEnd/>
          </a:ln>
        </p:spPr>
        <p:txBody>
          <a:bodyPr wrap="none">
            <a:spAutoFit/>
          </a:bodyPr>
          <a:lstStyle/>
          <a:p>
            <a:pPr eaLnBrk="0" hangingPunct="0"/>
            <a:r>
              <a:rPr lang="en-GB"/>
              <a:t>O/Heads</a:t>
            </a:r>
          </a:p>
        </p:txBody>
      </p:sp>
      <p:sp>
        <p:nvSpPr>
          <p:cNvPr id="124940" name="Text Box 12"/>
          <p:cNvSpPr txBox="1">
            <a:spLocks noChangeArrowheads="1"/>
          </p:cNvSpPr>
          <p:nvPr/>
        </p:nvSpPr>
        <p:spPr bwMode="auto">
          <a:xfrm>
            <a:off x="8401051" y="2852738"/>
            <a:ext cx="659155" cy="369332"/>
          </a:xfrm>
          <a:prstGeom prst="rect">
            <a:avLst/>
          </a:prstGeom>
          <a:noFill/>
          <a:ln w="12700">
            <a:noFill/>
            <a:miter lim="800000"/>
            <a:headEnd/>
            <a:tailEnd/>
          </a:ln>
        </p:spPr>
        <p:txBody>
          <a:bodyPr wrap="none">
            <a:spAutoFit/>
          </a:bodyPr>
          <a:lstStyle/>
          <a:p>
            <a:pPr eaLnBrk="0" hangingPunct="0"/>
            <a:r>
              <a:rPr lang="en-GB"/>
              <a:t>Sales</a:t>
            </a:r>
          </a:p>
        </p:txBody>
      </p:sp>
      <p:sp>
        <p:nvSpPr>
          <p:cNvPr id="124941" name="Text Box 13"/>
          <p:cNvSpPr txBox="1">
            <a:spLocks noChangeArrowheads="1"/>
          </p:cNvSpPr>
          <p:nvPr/>
        </p:nvSpPr>
        <p:spPr bwMode="auto">
          <a:xfrm>
            <a:off x="8451851" y="3829050"/>
            <a:ext cx="652743" cy="369332"/>
          </a:xfrm>
          <a:prstGeom prst="rect">
            <a:avLst/>
          </a:prstGeom>
          <a:noFill/>
          <a:ln w="12700">
            <a:noFill/>
            <a:miter lim="800000"/>
            <a:headEnd/>
            <a:tailEnd/>
          </a:ln>
        </p:spPr>
        <p:txBody>
          <a:bodyPr wrap="none">
            <a:spAutoFit/>
          </a:bodyPr>
          <a:lstStyle/>
          <a:p>
            <a:pPr eaLnBrk="0" hangingPunct="0"/>
            <a:r>
              <a:rPr lang="en-GB"/>
              <a:t>£100</a:t>
            </a:r>
          </a:p>
        </p:txBody>
      </p:sp>
      <p:sp>
        <p:nvSpPr>
          <p:cNvPr id="124942" name="Text Box 14"/>
          <p:cNvSpPr txBox="1">
            <a:spLocks noChangeArrowheads="1"/>
          </p:cNvSpPr>
          <p:nvPr/>
        </p:nvSpPr>
        <p:spPr bwMode="auto">
          <a:xfrm>
            <a:off x="8543926" y="5013325"/>
            <a:ext cx="652743" cy="369332"/>
          </a:xfrm>
          <a:prstGeom prst="rect">
            <a:avLst/>
          </a:prstGeom>
          <a:noFill/>
          <a:ln w="12700">
            <a:noFill/>
            <a:miter lim="800000"/>
            <a:headEnd/>
            <a:tailEnd/>
          </a:ln>
        </p:spPr>
        <p:txBody>
          <a:bodyPr wrap="none">
            <a:spAutoFit/>
          </a:bodyPr>
          <a:lstStyle/>
          <a:p>
            <a:pPr eaLnBrk="0" hangingPunct="0"/>
            <a:r>
              <a:rPr lang="en-GB"/>
              <a:t>£100</a:t>
            </a:r>
          </a:p>
        </p:txBody>
      </p:sp>
      <p:sp>
        <p:nvSpPr>
          <p:cNvPr id="124943" name="Text Box 15"/>
          <p:cNvSpPr txBox="1">
            <a:spLocks noChangeArrowheads="1"/>
          </p:cNvSpPr>
          <p:nvPr/>
        </p:nvSpPr>
        <p:spPr bwMode="auto">
          <a:xfrm>
            <a:off x="6816725" y="3933825"/>
            <a:ext cx="535724" cy="369332"/>
          </a:xfrm>
          <a:prstGeom prst="rect">
            <a:avLst/>
          </a:prstGeom>
          <a:noFill/>
          <a:ln w="12700">
            <a:noFill/>
            <a:miter lim="800000"/>
            <a:headEnd/>
            <a:tailEnd/>
          </a:ln>
        </p:spPr>
        <p:txBody>
          <a:bodyPr wrap="none">
            <a:spAutoFit/>
          </a:bodyPr>
          <a:lstStyle/>
          <a:p>
            <a:pPr eaLnBrk="0" hangingPunct="0"/>
            <a:r>
              <a:rPr lang="en-GB"/>
              <a:t>£29</a:t>
            </a:r>
          </a:p>
        </p:txBody>
      </p:sp>
      <p:sp>
        <p:nvSpPr>
          <p:cNvPr id="124944" name="Text Box 16"/>
          <p:cNvSpPr txBox="1">
            <a:spLocks noChangeArrowheads="1"/>
          </p:cNvSpPr>
          <p:nvPr/>
        </p:nvSpPr>
        <p:spPr bwMode="auto">
          <a:xfrm>
            <a:off x="6816725" y="5013325"/>
            <a:ext cx="535724" cy="369332"/>
          </a:xfrm>
          <a:prstGeom prst="rect">
            <a:avLst/>
          </a:prstGeom>
          <a:noFill/>
          <a:ln w="12700">
            <a:noFill/>
            <a:miter lim="800000"/>
            <a:headEnd/>
            <a:tailEnd/>
          </a:ln>
        </p:spPr>
        <p:txBody>
          <a:bodyPr wrap="none">
            <a:spAutoFit/>
          </a:bodyPr>
          <a:lstStyle/>
          <a:p>
            <a:pPr eaLnBrk="0" hangingPunct="0"/>
            <a:r>
              <a:rPr lang="en-GB"/>
              <a:t>£29</a:t>
            </a:r>
          </a:p>
        </p:txBody>
      </p:sp>
      <p:sp>
        <p:nvSpPr>
          <p:cNvPr id="124945" name="Text Box 17"/>
          <p:cNvSpPr txBox="1">
            <a:spLocks noChangeArrowheads="1"/>
          </p:cNvSpPr>
          <p:nvPr/>
        </p:nvSpPr>
        <p:spPr bwMode="auto">
          <a:xfrm>
            <a:off x="3071813" y="3933825"/>
            <a:ext cx="535724" cy="369332"/>
          </a:xfrm>
          <a:prstGeom prst="rect">
            <a:avLst/>
          </a:prstGeom>
          <a:noFill/>
          <a:ln w="12700">
            <a:noFill/>
            <a:miter lim="800000"/>
            <a:headEnd/>
            <a:tailEnd/>
          </a:ln>
        </p:spPr>
        <p:txBody>
          <a:bodyPr wrap="none">
            <a:spAutoFit/>
          </a:bodyPr>
          <a:lstStyle/>
          <a:p>
            <a:pPr eaLnBrk="0" hangingPunct="0"/>
            <a:r>
              <a:rPr lang="en-GB"/>
              <a:t>£66</a:t>
            </a:r>
          </a:p>
        </p:txBody>
      </p:sp>
      <p:sp>
        <p:nvSpPr>
          <p:cNvPr id="124946" name="Text Box 18"/>
          <p:cNvSpPr txBox="1">
            <a:spLocks noChangeArrowheads="1"/>
          </p:cNvSpPr>
          <p:nvPr/>
        </p:nvSpPr>
        <p:spPr bwMode="auto">
          <a:xfrm>
            <a:off x="3000375" y="5084763"/>
            <a:ext cx="651140" cy="369332"/>
          </a:xfrm>
          <a:prstGeom prst="rect">
            <a:avLst/>
          </a:prstGeom>
          <a:noFill/>
          <a:ln w="12700">
            <a:noFill/>
            <a:miter lim="800000"/>
            <a:headEnd/>
            <a:tailEnd/>
          </a:ln>
        </p:spPr>
        <p:txBody>
          <a:bodyPr wrap="none">
            <a:spAutoFit/>
          </a:bodyPr>
          <a:lstStyle/>
          <a:p>
            <a:pPr eaLnBrk="0" hangingPunct="0"/>
            <a:r>
              <a:rPr lang="en-GB" dirty="0"/>
              <a:t>£65*</a:t>
            </a:r>
          </a:p>
        </p:txBody>
      </p:sp>
      <p:sp>
        <p:nvSpPr>
          <p:cNvPr id="124947" name="Text Box 19"/>
          <p:cNvSpPr txBox="1">
            <a:spLocks noChangeArrowheads="1"/>
          </p:cNvSpPr>
          <p:nvPr/>
        </p:nvSpPr>
        <p:spPr bwMode="auto">
          <a:xfrm>
            <a:off x="5140325" y="3900488"/>
            <a:ext cx="418704" cy="369332"/>
          </a:xfrm>
          <a:prstGeom prst="rect">
            <a:avLst/>
          </a:prstGeom>
          <a:noFill/>
          <a:ln w="12700">
            <a:noFill/>
            <a:miter lim="800000"/>
            <a:headEnd/>
            <a:tailEnd/>
          </a:ln>
        </p:spPr>
        <p:txBody>
          <a:bodyPr wrap="none">
            <a:spAutoFit/>
          </a:bodyPr>
          <a:lstStyle/>
          <a:p>
            <a:pPr eaLnBrk="0" hangingPunct="0"/>
            <a:r>
              <a:rPr lang="en-GB"/>
              <a:t>£5</a:t>
            </a:r>
          </a:p>
        </p:txBody>
      </p:sp>
      <p:sp>
        <p:nvSpPr>
          <p:cNvPr id="124948" name="Text Box 20"/>
          <p:cNvSpPr txBox="1">
            <a:spLocks noChangeArrowheads="1"/>
          </p:cNvSpPr>
          <p:nvPr/>
        </p:nvSpPr>
        <p:spPr bwMode="auto">
          <a:xfrm>
            <a:off x="5067300" y="5053013"/>
            <a:ext cx="418704" cy="369332"/>
          </a:xfrm>
          <a:prstGeom prst="rect">
            <a:avLst/>
          </a:prstGeom>
          <a:noFill/>
          <a:ln w="12700">
            <a:noFill/>
            <a:miter lim="800000"/>
            <a:headEnd/>
            <a:tailEnd/>
          </a:ln>
        </p:spPr>
        <p:txBody>
          <a:bodyPr wrap="none">
            <a:spAutoFit/>
          </a:bodyPr>
          <a:lstStyle/>
          <a:p>
            <a:pPr eaLnBrk="0" hangingPunct="0"/>
            <a:r>
              <a:rPr lang="en-GB"/>
              <a:t>£6</a:t>
            </a:r>
          </a:p>
        </p:txBody>
      </p:sp>
      <p:sp>
        <p:nvSpPr>
          <p:cNvPr id="2" name="TextBox 1">
            <a:extLst>
              <a:ext uri="{FF2B5EF4-FFF2-40B4-BE49-F238E27FC236}">
                <a16:creationId xmlns:a16="http://schemas.microsoft.com/office/drawing/2014/main" id="{2C779BED-3540-4794-9F1B-ED56945805A5}"/>
              </a:ext>
            </a:extLst>
          </p:cNvPr>
          <p:cNvSpPr txBox="1"/>
          <p:nvPr/>
        </p:nvSpPr>
        <p:spPr>
          <a:xfrm>
            <a:off x="838200" y="6147779"/>
            <a:ext cx="11102266" cy="646331"/>
          </a:xfrm>
          <a:prstGeom prst="rect">
            <a:avLst/>
          </a:prstGeom>
          <a:noFill/>
        </p:spPr>
        <p:txBody>
          <a:bodyPr wrap="square" rtlCol="0">
            <a:spAutoFit/>
          </a:bodyPr>
          <a:lstStyle/>
          <a:p>
            <a:r>
              <a:rPr lang="en-GB" dirty="0"/>
              <a:t>*20% increase in profit with a 1/66 saving. You would have to sell 20% more units to achieve the same profit margin. </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2">
            <a:extLst>
              <a:ext uri="{FF2B5EF4-FFF2-40B4-BE49-F238E27FC236}">
                <a16:creationId xmlns:a16="http://schemas.microsoft.com/office/drawing/2014/main" id="{E5E31D56-115B-4A06-9EE7-4034158DD50B}"/>
              </a:ext>
            </a:extLst>
          </p:cNvPr>
          <p:cNvSpPr txBox="1">
            <a:spLocks noChangeArrowheads="1"/>
          </p:cNvSpPr>
          <p:nvPr/>
        </p:nvSpPr>
        <p:spPr bwMode="auto">
          <a:xfrm>
            <a:off x="1843088" y="5895976"/>
            <a:ext cx="8534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20000"/>
              </a:spcBef>
            </a:pPr>
            <a:r>
              <a:rPr lang="en-GB" altLang="en-US" sz="1800" dirty="0">
                <a:latin typeface="Arial" panose="020B0604020202020204" pitchFamily="34" charset="0"/>
              </a:rPr>
              <a:t>The price/cost iceberg</a:t>
            </a:r>
          </a:p>
        </p:txBody>
      </p:sp>
      <p:pic>
        <p:nvPicPr>
          <p:cNvPr id="25603" name="Picture 3" descr="F:\Powerpoint\Pe_Uk\PE152-Baily\Final files\Gif\ch01\C01NF005.gif">
            <a:extLst>
              <a:ext uri="{FF2B5EF4-FFF2-40B4-BE49-F238E27FC236}">
                <a16:creationId xmlns:a16="http://schemas.microsoft.com/office/drawing/2014/main" id="{0A7133C0-8D81-48A1-9308-C1C83C115C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6113" y="787400"/>
            <a:ext cx="8356600" cy="481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pPr>
              <a:defRPr/>
            </a:pPr>
            <a:fld id="{5298AD68-9F3D-4675-91BD-0D680D107F99}" type="slidenum">
              <a:rPr lang="en-GB" smtClean="0"/>
              <a:pPr>
                <a:defRPr/>
              </a:pPr>
              <a:t>9</a:t>
            </a:fld>
            <a:endParaRPr lang="en-GB" sz="1400"/>
          </a:p>
        </p:txBody>
      </p:sp>
      <p:sp>
        <p:nvSpPr>
          <p:cNvPr id="4" name="Rectangle 3"/>
          <p:cNvSpPr/>
          <p:nvPr/>
        </p:nvSpPr>
        <p:spPr>
          <a:xfrm>
            <a:off x="2351584" y="1052737"/>
            <a:ext cx="7632848" cy="3970318"/>
          </a:xfrm>
          <a:prstGeom prst="rect">
            <a:avLst/>
          </a:prstGeom>
        </p:spPr>
        <p:txBody>
          <a:bodyPr wrap="square">
            <a:spAutoFit/>
          </a:bodyPr>
          <a:lstStyle/>
          <a:p>
            <a:r>
              <a:rPr lang="en-GB" sz="2800" dirty="0"/>
              <a:t>Launched 16 September 2016</a:t>
            </a:r>
          </a:p>
          <a:p>
            <a:endParaRPr lang="en-GB" sz="2800" dirty="0"/>
          </a:p>
          <a:p>
            <a:r>
              <a:rPr lang="en-GB" sz="2800" dirty="0"/>
              <a:t>Example i Phone 7 (32GB)</a:t>
            </a:r>
          </a:p>
          <a:p>
            <a:r>
              <a:rPr lang="en-GB" sz="2800" dirty="0"/>
              <a:t>The total bill of materials, or cost of the iPhone 7’s (32GB) components, add up to $219.80, </a:t>
            </a:r>
          </a:p>
          <a:p>
            <a:r>
              <a:rPr lang="en-GB" sz="2800" dirty="0"/>
              <a:t>The company estimated that actually building the iPhone 7 costs </a:t>
            </a:r>
            <a:r>
              <a:rPr lang="en-GB" sz="2800" dirty="0">
                <a:hlinkClick r:id="rId2">
                  <a:extLst>
                    <a:ext uri="{A12FA001-AC4F-418D-AE19-62706E023703}">
                      <ahyp:hlinkClr xmlns:ahyp="http://schemas.microsoft.com/office/drawing/2018/hyperlinkcolor" val="tx"/>
                    </a:ext>
                  </a:extLst>
                </a:hlinkClick>
              </a:rPr>
              <a:t>Apple</a:t>
            </a:r>
            <a:r>
              <a:rPr lang="en-GB" sz="2800" dirty="0"/>
              <a:t> $5, bringing.</a:t>
            </a:r>
          </a:p>
          <a:p>
            <a:endParaRPr lang="en-GB" sz="2800" dirty="0"/>
          </a:p>
          <a:p>
            <a:r>
              <a:rPr lang="en-GB" sz="2800" dirty="0"/>
              <a:t>Total manufacturing cost to $224.80. </a:t>
            </a:r>
          </a:p>
        </p:txBody>
      </p:sp>
      <p:pic>
        <p:nvPicPr>
          <p:cNvPr id="2" name="Picture 1">
            <a:extLst>
              <a:ext uri="{FF2B5EF4-FFF2-40B4-BE49-F238E27FC236}">
                <a16:creationId xmlns:a16="http://schemas.microsoft.com/office/drawing/2014/main" id="{70BFF2E1-D46A-4267-B77B-41467C4AE7F8}"/>
              </a:ext>
            </a:extLst>
          </p:cNvPr>
          <p:cNvPicPr>
            <a:picLocks noChangeAspect="1"/>
          </p:cNvPicPr>
          <p:nvPr/>
        </p:nvPicPr>
        <p:blipFill>
          <a:blip r:embed="rId3"/>
          <a:stretch>
            <a:fillRect/>
          </a:stretch>
        </p:blipFill>
        <p:spPr>
          <a:xfrm>
            <a:off x="2135560" y="332656"/>
            <a:ext cx="1790700" cy="457200"/>
          </a:xfrm>
          <a:prstGeom prst="rect">
            <a:avLst/>
          </a:prstGeom>
        </p:spPr>
      </p:pic>
    </p:spTree>
    <p:extLst>
      <p:ext uri="{BB962C8B-B14F-4D97-AF65-F5344CB8AC3E}">
        <p14:creationId xmlns:p14="http://schemas.microsoft.com/office/powerpoint/2010/main" val="2503478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3420591-E259-4ADB-8F05-B306406C6DFF}" type="slidenum">
              <a:rPr lang="en-GB" smtClean="0"/>
              <a:pPr>
                <a:defRPr/>
              </a:pPr>
              <a:t>10</a:t>
            </a:fld>
            <a:endParaRPr lang="en-GB" sz="1400"/>
          </a:p>
        </p:txBody>
      </p:sp>
      <p:sp>
        <p:nvSpPr>
          <p:cNvPr id="3" name="Rectangle 2"/>
          <p:cNvSpPr/>
          <p:nvPr/>
        </p:nvSpPr>
        <p:spPr>
          <a:xfrm>
            <a:off x="2819636" y="1562508"/>
            <a:ext cx="6552728" cy="2308324"/>
          </a:xfrm>
          <a:prstGeom prst="rect">
            <a:avLst/>
          </a:prstGeom>
        </p:spPr>
        <p:txBody>
          <a:bodyPr wrap="square">
            <a:spAutoFit/>
          </a:bodyPr>
          <a:lstStyle/>
          <a:p>
            <a:r>
              <a:rPr lang="en-GB" sz="3600" b="1" dirty="0"/>
              <a:t>the iPhone 7 total evaluated costs $649, giving the company a profit of more than $424 on each unit it sells. </a:t>
            </a:r>
          </a:p>
        </p:txBody>
      </p:sp>
    </p:spTree>
    <p:extLst>
      <p:ext uri="{BB962C8B-B14F-4D97-AF65-F5344CB8AC3E}">
        <p14:creationId xmlns:p14="http://schemas.microsoft.com/office/powerpoint/2010/main" val="34067567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98067FF-49E4-41E0-B576-41914E7D92F3}"/>
              </a:ext>
            </a:extLst>
          </p:cNvPr>
          <p:cNvSpPr>
            <a:spLocks noGrp="1"/>
          </p:cNvSpPr>
          <p:nvPr>
            <p:ph type="sldNum" sz="quarter" idx="12"/>
          </p:nvPr>
        </p:nvSpPr>
        <p:spPr/>
        <p:txBody>
          <a:bodyPr/>
          <a:lstStyle/>
          <a:p>
            <a:pPr>
              <a:defRPr/>
            </a:pPr>
            <a:fld id="{83420591-E259-4ADB-8F05-B306406C6DFF}" type="slidenum">
              <a:rPr lang="en-GB" smtClean="0"/>
              <a:pPr>
                <a:defRPr/>
              </a:pPr>
              <a:t>11</a:t>
            </a:fld>
            <a:endParaRPr lang="en-GB" sz="1400"/>
          </a:p>
        </p:txBody>
      </p:sp>
      <p:pic>
        <p:nvPicPr>
          <p:cNvPr id="4" name="Picture 3" descr="A picture containing woman, white&#10;&#10;Description automatically generated">
            <a:extLst>
              <a:ext uri="{FF2B5EF4-FFF2-40B4-BE49-F238E27FC236}">
                <a16:creationId xmlns:a16="http://schemas.microsoft.com/office/drawing/2014/main" id="{A1741495-03AD-4970-AD68-FFE0D678AE3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40016" y="452211"/>
            <a:ext cx="3277344" cy="2594183"/>
          </a:xfrm>
          <a:prstGeom prst="rect">
            <a:avLst/>
          </a:prstGeom>
        </p:spPr>
      </p:pic>
      <p:sp>
        <p:nvSpPr>
          <p:cNvPr id="5" name="Rectangle 4">
            <a:extLst>
              <a:ext uri="{FF2B5EF4-FFF2-40B4-BE49-F238E27FC236}">
                <a16:creationId xmlns:a16="http://schemas.microsoft.com/office/drawing/2014/main" id="{DE1DE73F-D0F8-4CC0-B6B2-16A29FADE05A}"/>
              </a:ext>
            </a:extLst>
          </p:cNvPr>
          <p:cNvSpPr/>
          <p:nvPr/>
        </p:nvSpPr>
        <p:spPr>
          <a:xfrm>
            <a:off x="1847528" y="2204864"/>
            <a:ext cx="7931224" cy="4462760"/>
          </a:xfrm>
          <a:prstGeom prst="rect">
            <a:avLst/>
          </a:prstGeom>
        </p:spPr>
        <p:txBody>
          <a:bodyPr wrap="square">
            <a:spAutoFit/>
          </a:bodyPr>
          <a:lstStyle/>
          <a:p>
            <a:r>
              <a:rPr lang="en-GB" sz="2400" dirty="0"/>
              <a:t>Launched 20 September 2019</a:t>
            </a:r>
          </a:p>
          <a:p>
            <a:r>
              <a:rPr lang="en-GB" sz="2000" dirty="0">
                <a:solidFill>
                  <a:srgbClr val="2E2E2E"/>
                </a:solidFill>
                <a:latin typeface="Univers" panose="020B0503020202020204" pitchFamily="34" charset="0"/>
              </a:rPr>
              <a:t>iPhone 11 Pro Max</a:t>
            </a:r>
          </a:p>
          <a:p>
            <a:endParaRPr lang="en-GB" sz="2000" dirty="0">
              <a:solidFill>
                <a:srgbClr val="2E2E2E"/>
              </a:solidFill>
              <a:latin typeface="Univers" panose="020B0503020202020204" pitchFamily="34" charset="0"/>
            </a:endParaRPr>
          </a:p>
          <a:p>
            <a:r>
              <a:rPr lang="en-GB" sz="2000" dirty="0">
                <a:solidFill>
                  <a:srgbClr val="2E2E2E"/>
                </a:solidFill>
                <a:latin typeface="Univers" panose="020B0503020202020204" pitchFamily="34" charset="0"/>
              </a:rPr>
              <a:t>Cost Break Down:</a:t>
            </a:r>
          </a:p>
          <a:p>
            <a:r>
              <a:rPr lang="en-GB" sz="2000" dirty="0">
                <a:solidFill>
                  <a:srgbClr val="2E2E2E"/>
                </a:solidFill>
                <a:latin typeface="Univers" panose="020B0503020202020204" pitchFamily="34" charset="0"/>
              </a:rPr>
              <a:t>Screen $66.50, </a:t>
            </a:r>
          </a:p>
          <a:p>
            <a:r>
              <a:rPr lang="en-GB" sz="2000" dirty="0">
                <a:solidFill>
                  <a:srgbClr val="2E2E2E"/>
                </a:solidFill>
                <a:latin typeface="Univers" panose="020B0503020202020204" pitchFamily="34" charset="0"/>
              </a:rPr>
              <a:t>Battery $10.50, </a:t>
            </a:r>
          </a:p>
          <a:p>
            <a:r>
              <a:rPr lang="en-GB" sz="2000" dirty="0">
                <a:solidFill>
                  <a:srgbClr val="2E2E2E"/>
                </a:solidFill>
                <a:latin typeface="Univers" panose="020B0503020202020204" pitchFamily="34" charset="0"/>
              </a:rPr>
              <a:t>Triple camera $73.50, </a:t>
            </a:r>
          </a:p>
          <a:p>
            <a:r>
              <a:rPr lang="en-GB" sz="2000" dirty="0">
                <a:solidFill>
                  <a:srgbClr val="2E2E2E"/>
                </a:solidFill>
                <a:latin typeface="Univers" panose="020B0503020202020204" pitchFamily="34" charset="0"/>
              </a:rPr>
              <a:t>Processor, modems, and memory equal a total of $159. Everything else — sensors, holding material, assembly (which we assume means labour) and more— all come to $181.</a:t>
            </a:r>
          </a:p>
          <a:p>
            <a:pPr algn="ctr"/>
            <a:r>
              <a:rPr lang="en-GB" sz="2000" dirty="0">
                <a:solidFill>
                  <a:srgbClr val="2E2E2E"/>
                </a:solidFill>
                <a:latin typeface="Univers" panose="020B0503020202020204" pitchFamily="34" charset="0"/>
              </a:rPr>
              <a:t>Total Manufacturing Cost of $490.50. </a:t>
            </a:r>
          </a:p>
          <a:p>
            <a:pPr algn="ctr"/>
            <a:r>
              <a:rPr lang="en-GB" sz="2000" dirty="0">
                <a:solidFill>
                  <a:srgbClr val="2E2E2E"/>
                </a:solidFill>
                <a:latin typeface="Univers" panose="020B0503020202020204" pitchFamily="34" charset="0"/>
              </a:rPr>
              <a:t>(Increase of $265.7 in 3 years) </a:t>
            </a:r>
          </a:p>
          <a:p>
            <a:r>
              <a:rPr lang="en-GB" sz="2000" dirty="0">
                <a:solidFill>
                  <a:srgbClr val="2E2E2E"/>
                </a:solidFill>
                <a:latin typeface="Univers" panose="020B0503020202020204" pitchFamily="34" charset="0"/>
              </a:rPr>
              <a:t>That’s less than half of Apple’s $1099 retail price for the iPhone 11 Pro Max. </a:t>
            </a:r>
            <a:endParaRPr lang="en-GB" sz="2000" dirty="0"/>
          </a:p>
        </p:txBody>
      </p:sp>
    </p:spTree>
    <p:extLst>
      <p:ext uri="{BB962C8B-B14F-4D97-AF65-F5344CB8AC3E}">
        <p14:creationId xmlns:p14="http://schemas.microsoft.com/office/powerpoint/2010/main" val="31667365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1E4782D-F5A8-451C-B76E-AFD6E100A9CD}"/>
              </a:ext>
            </a:extLst>
          </p:cNvPr>
          <p:cNvSpPr>
            <a:spLocks noGrp="1"/>
          </p:cNvSpPr>
          <p:nvPr>
            <p:ph type="sldNum" sz="quarter" idx="12"/>
          </p:nvPr>
        </p:nvSpPr>
        <p:spPr/>
        <p:txBody>
          <a:bodyPr/>
          <a:lstStyle/>
          <a:p>
            <a:pPr>
              <a:defRPr/>
            </a:pPr>
            <a:fld id="{83420591-E259-4ADB-8F05-B306406C6DFF}" type="slidenum">
              <a:rPr lang="en-GB" smtClean="0"/>
              <a:pPr>
                <a:defRPr/>
              </a:pPr>
              <a:t>12</a:t>
            </a:fld>
            <a:endParaRPr lang="en-GB" sz="1400"/>
          </a:p>
        </p:txBody>
      </p:sp>
      <p:pic>
        <p:nvPicPr>
          <p:cNvPr id="3" name="Picture 2">
            <a:extLst>
              <a:ext uri="{FF2B5EF4-FFF2-40B4-BE49-F238E27FC236}">
                <a16:creationId xmlns:a16="http://schemas.microsoft.com/office/drawing/2014/main" id="{C11A4399-7555-4DF6-AE7C-BF0734DD5AC9}"/>
              </a:ext>
            </a:extLst>
          </p:cNvPr>
          <p:cNvPicPr>
            <a:picLocks noChangeAspect="1"/>
          </p:cNvPicPr>
          <p:nvPr/>
        </p:nvPicPr>
        <p:blipFill>
          <a:blip r:embed="rId3"/>
          <a:stretch>
            <a:fillRect/>
          </a:stretch>
        </p:blipFill>
        <p:spPr>
          <a:xfrm>
            <a:off x="1524000" y="-26633"/>
            <a:ext cx="1390650" cy="1333500"/>
          </a:xfrm>
          <a:prstGeom prst="rect">
            <a:avLst/>
          </a:prstGeom>
        </p:spPr>
      </p:pic>
      <p:sp>
        <p:nvSpPr>
          <p:cNvPr id="4" name="Rectangle 3">
            <a:extLst>
              <a:ext uri="{FF2B5EF4-FFF2-40B4-BE49-F238E27FC236}">
                <a16:creationId xmlns:a16="http://schemas.microsoft.com/office/drawing/2014/main" id="{5B45CE27-E0EF-414C-B5AC-9A5C6B79F66F}"/>
              </a:ext>
            </a:extLst>
          </p:cNvPr>
          <p:cNvSpPr/>
          <p:nvPr/>
        </p:nvSpPr>
        <p:spPr>
          <a:xfrm>
            <a:off x="2570848" y="982176"/>
            <a:ext cx="8064896" cy="4154984"/>
          </a:xfrm>
          <a:prstGeom prst="rect">
            <a:avLst/>
          </a:prstGeom>
        </p:spPr>
        <p:txBody>
          <a:bodyPr wrap="square">
            <a:spAutoFit/>
          </a:bodyPr>
          <a:lstStyle/>
          <a:p>
            <a:r>
              <a:rPr lang="en-GB" sz="2400" dirty="0"/>
              <a:t>The IHS Pricing &amp; Purchasing Service enables supply chain cost savings by providing timely, accurate cost and price analysis. </a:t>
            </a:r>
          </a:p>
          <a:p>
            <a:endParaRPr lang="en-GB" sz="2400" dirty="0"/>
          </a:p>
          <a:p>
            <a:r>
              <a:rPr lang="en-GB" sz="2400" dirty="0"/>
              <a:t>With a better understanding of suppliers’ cost structures and market dynamics, organizations can effectively negotiate prices, strategically time buys, and boost the bottom line. </a:t>
            </a:r>
          </a:p>
          <a:p>
            <a:endParaRPr lang="en-GB" sz="2400" dirty="0"/>
          </a:p>
          <a:p>
            <a:r>
              <a:rPr lang="en-GB" sz="2400" dirty="0"/>
              <a:t>With a database of more than 500,000 historic prices and thousands of price, wage and input cost forecasts, IHS has been providing forecasts of key commodity, labour, and input costs since 1970 --</a:t>
            </a:r>
          </a:p>
        </p:txBody>
      </p:sp>
    </p:spTree>
    <p:extLst>
      <p:ext uri="{BB962C8B-B14F-4D97-AF65-F5344CB8AC3E}">
        <p14:creationId xmlns:p14="http://schemas.microsoft.com/office/powerpoint/2010/main" val="9672273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p:txBody>
          <a:bodyPr>
            <a:normAutofit/>
          </a:bodyPr>
          <a:lstStyle/>
          <a:p>
            <a:r>
              <a:rPr lang="en-GB" sz="3600" b="1" u="sng"/>
              <a:t>Internal Customers of Purchasing and Supply</a:t>
            </a:r>
            <a:endParaRPr lang="en-GB" sz="4000"/>
          </a:p>
        </p:txBody>
      </p:sp>
      <p:sp>
        <p:nvSpPr>
          <p:cNvPr id="132097" name="Slide Number Placeholder 2"/>
          <p:cNvSpPr>
            <a:spLocks noGrp="1"/>
          </p:cNvSpPr>
          <p:nvPr>
            <p:ph type="sldNum" sz="quarter" idx="12"/>
          </p:nvPr>
        </p:nvSpPr>
        <p:spPr>
          <a:noFill/>
        </p:spPr>
        <p:txBody>
          <a:bodyPr/>
          <a:lstStyle/>
          <a:p>
            <a:fld id="{7C39E39A-8629-4BF0-A2EC-FC6D88B9FFAF}" type="slidenum">
              <a:rPr lang="en-GB" smtClean="0">
                <a:cs typeface="Arial" charset="0"/>
              </a:rPr>
              <a:pPr/>
              <a:t>13</a:t>
            </a:fld>
            <a:endParaRPr lang="en-GB" sz="1400">
              <a:cs typeface="Arial" charset="0"/>
            </a:endParaRPr>
          </a:p>
        </p:txBody>
      </p:sp>
      <p:sp>
        <p:nvSpPr>
          <p:cNvPr id="132099" name="Rectangle 3"/>
          <p:cNvSpPr>
            <a:spLocks noChangeArrowheads="1"/>
          </p:cNvSpPr>
          <p:nvPr/>
        </p:nvSpPr>
        <p:spPr bwMode="auto">
          <a:xfrm>
            <a:off x="5035550" y="3276600"/>
            <a:ext cx="2120900" cy="831850"/>
          </a:xfrm>
          <a:prstGeom prst="rect">
            <a:avLst/>
          </a:prstGeom>
          <a:solidFill>
            <a:schemeClr val="bg1"/>
          </a:solidFill>
          <a:ln w="12700">
            <a:solidFill>
              <a:schemeClr val="tx1"/>
            </a:solidFill>
            <a:miter lim="800000"/>
            <a:headEnd/>
            <a:tailEnd/>
          </a:ln>
        </p:spPr>
        <p:txBody>
          <a:bodyPr wrap="none" anchor="ctr"/>
          <a:lstStyle/>
          <a:p>
            <a:pPr eaLnBrk="0" hangingPunct="0"/>
            <a:endParaRPr lang="en-US"/>
          </a:p>
        </p:txBody>
      </p:sp>
      <p:sp>
        <p:nvSpPr>
          <p:cNvPr id="132100" name="Oval 4"/>
          <p:cNvSpPr>
            <a:spLocks noChangeArrowheads="1"/>
          </p:cNvSpPr>
          <p:nvPr/>
        </p:nvSpPr>
        <p:spPr bwMode="auto">
          <a:xfrm>
            <a:off x="3581400" y="2133600"/>
            <a:ext cx="2413000" cy="660400"/>
          </a:xfrm>
          <a:prstGeom prst="ellipse">
            <a:avLst/>
          </a:prstGeom>
          <a:solidFill>
            <a:schemeClr val="bg1"/>
          </a:solidFill>
          <a:ln w="25400">
            <a:solidFill>
              <a:schemeClr val="tx1"/>
            </a:solidFill>
            <a:round/>
            <a:headEnd/>
            <a:tailEnd/>
          </a:ln>
        </p:spPr>
        <p:txBody>
          <a:bodyPr wrap="none" anchor="ctr"/>
          <a:lstStyle/>
          <a:p>
            <a:pPr eaLnBrk="0" hangingPunct="0"/>
            <a:endParaRPr lang="en-US"/>
          </a:p>
        </p:txBody>
      </p:sp>
      <p:sp>
        <p:nvSpPr>
          <p:cNvPr id="132101" name="Oval 5"/>
          <p:cNvSpPr>
            <a:spLocks noChangeArrowheads="1"/>
          </p:cNvSpPr>
          <p:nvPr/>
        </p:nvSpPr>
        <p:spPr bwMode="auto">
          <a:xfrm>
            <a:off x="7404100" y="2298700"/>
            <a:ext cx="1879600" cy="660400"/>
          </a:xfrm>
          <a:prstGeom prst="ellipse">
            <a:avLst/>
          </a:prstGeom>
          <a:solidFill>
            <a:schemeClr val="bg1"/>
          </a:solidFill>
          <a:ln w="25400">
            <a:solidFill>
              <a:schemeClr val="tx1"/>
            </a:solidFill>
            <a:round/>
            <a:headEnd/>
            <a:tailEnd/>
          </a:ln>
        </p:spPr>
        <p:txBody>
          <a:bodyPr wrap="none" anchor="ctr"/>
          <a:lstStyle/>
          <a:p>
            <a:pPr eaLnBrk="0" hangingPunct="0"/>
            <a:endParaRPr lang="en-US"/>
          </a:p>
        </p:txBody>
      </p:sp>
      <p:sp>
        <p:nvSpPr>
          <p:cNvPr id="132102" name="Oval 6"/>
          <p:cNvSpPr>
            <a:spLocks noChangeArrowheads="1"/>
          </p:cNvSpPr>
          <p:nvPr/>
        </p:nvSpPr>
        <p:spPr bwMode="auto">
          <a:xfrm>
            <a:off x="2527300" y="3365500"/>
            <a:ext cx="1879600" cy="660400"/>
          </a:xfrm>
          <a:prstGeom prst="ellipse">
            <a:avLst/>
          </a:prstGeom>
          <a:solidFill>
            <a:schemeClr val="bg1"/>
          </a:solidFill>
          <a:ln w="25400">
            <a:solidFill>
              <a:schemeClr val="tx1"/>
            </a:solidFill>
            <a:round/>
            <a:headEnd/>
            <a:tailEnd/>
          </a:ln>
        </p:spPr>
        <p:txBody>
          <a:bodyPr wrap="none" anchor="ctr"/>
          <a:lstStyle/>
          <a:p>
            <a:pPr eaLnBrk="0" hangingPunct="0"/>
            <a:endParaRPr lang="en-US"/>
          </a:p>
        </p:txBody>
      </p:sp>
      <p:sp>
        <p:nvSpPr>
          <p:cNvPr id="132103" name="Oval 7"/>
          <p:cNvSpPr>
            <a:spLocks noChangeArrowheads="1"/>
          </p:cNvSpPr>
          <p:nvPr/>
        </p:nvSpPr>
        <p:spPr bwMode="auto">
          <a:xfrm>
            <a:off x="5041900" y="5041900"/>
            <a:ext cx="1879600" cy="660400"/>
          </a:xfrm>
          <a:prstGeom prst="ellipse">
            <a:avLst/>
          </a:prstGeom>
          <a:solidFill>
            <a:schemeClr val="bg1"/>
          </a:solidFill>
          <a:ln w="25400">
            <a:solidFill>
              <a:schemeClr val="tx1"/>
            </a:solidFill>
            <a:round/>
            <a:headEnd/>
            <a:tailEnd/>
          </a:ln>
        </p:spPr>
        <p:txBody>
          <a:bodyPr wrap="none" anchor="ctr"/>
          <a:lstStyle/>
          <a:p>
            <a:pPr eaLnBrk="0" hangingPunct="0"/>
            <a:endParaRPr lang="en-US"/>
          </a:p>
        </p:txBody>
      </p:sp>
      <p:sp>
        <p:nvSpPr>
          <p:cNvPr id="132104" name="Oval 8"/>
          <p:cNvSpPr>
            <a:spLocks noChangeArrowheads="1"/>
          </p:cNvSpPr>
          <p:nvPr/>
        </p:nvSpPr>
        <p:spPr bwMode="auto">
          <a:xfrm>
            <a:off x="7175500" y="4737100"/>
            <a:ext cx="2413000" cy="1054100"/>
          </a:xfrm>
          <a:prstGeom prst="ellipse">
            <a:avLst/>
          </a:prstGeom>
          <a:solidFill>
            <a:schemeClr val="bg1"/>
          </a:solidFill>
          <a:ln w="25400">
            <a:solidFill>
              <a:schemeClr val="tx1"/>
            </a:solidFill>
            <a:round/>
            <a:headEnd/>
            <a:tailEnd/>
          </a:ln>
        </p:spPr>
        <p:txBody>
          <a:bodyPr wrap="none" anchor="ctr"/>
          <a:lstStyle/>
          <a:p>
            <a:pPr eaLnBrk="0" hangingPunct="0"/>
            <a:endParaRPr lang="en-US"/>
          </a:p>
        </p:txBody>
      </p:sp>
      <p:sp>
        <p:nvSpPr>
          <p:cNvPr id="132105" name="Oval 9"/>
          <p:cNvSpPr>
            <a:spLocks noChangeArrowheads="1"/>
          </p:cNvSpPr>
          <p:nvPr/>
        </p:nvSpPr>
        <p:spPr bwMode="auto">
          <a:xfrm>
            <a:off x="2984500" y="4584700"/>
            <a:ext cx="1498600" cy="584200"/>
          </a:xfrm>
          <a:prstGeom prst="ellipse">
            <a:avLst/>
          </a:prstGeom>
          <a:solidFill>
            <a:schemeClr val="bg1"/>
          </a:solidFill>
          <a:ln w="25400">
            <a:solidFill>
              <a:schemeClr val="tx1"/>
            </a:solidFill>
            <a:round/>
            <a:headEnd/>
            <a:tailEnd/>
          </a:ln>
        </p:spPr>
        <p:txBody>
          <a:bodyPr wrap="none" anchor="ctr"/>
          <a:lstStyle/>
          <a:p>
            <a:pPr eaLnBrk="0" hangingPunct="0"/>
            <a:endParaRPr lang="en-US"/>
          </a:p>
        </p:txBody>
      </p:sp>
      <p:sp>
        <p:nvSpPr>
          <p:cNvPr id="132106" name="Oval 10"/>
          <p:cNvSpPr>
            <a:spLocks noChangeArrowheads="1"/>
          </p:cNvSpPr>
          <p:nvPr/>
        </p:nvSpPr>
        <p:spPr bwMode="auto">
          <a:xfrm>
            <a:off x="7937500" y="3517900"/>
            <a:ext cx="1498600" cy="584200"/>
          </a:xfrm>
          <a:prstGeom prst="ellipse">
            <a:avLst/>
          </a:prstGeom>
          <a:solidFill>
            <a:schemeClr val="bg1"/>
          </a:solidFill>
          <a:ln w="25400">
            <a:solidFill>
              <a:schemeClr val="tx1"/>
            </a:solidFill>
            <a:round/>
            <a:headEnd/>
            <a:tailEnd/>
          </a:ln>
        </p:spPr>
        <p:txBody>
          <a:bodyPr wrap="none" anchor="ctr"/>
          <a:lstStyle/>
          <a:p>
            <a:pPr eaLnBrk="0" hangingPunct="0"/>
            <a:endParaRPr lang="en-US"/>
          </a:p>
        </p:txBody>
      </p:sp>
      <p:sp>
        <p:nvSpPr>
          <p:cNvPr id="132107" name="Rectangle 11"/>
          <p:cNvSpPr>
            <a:spLocks noChangeArrowheads="1"/>
          </p:cNvSpPr>
          <p:nvPr/>
        </p:nvSpPr>
        <p:spPr bwMode="auto">
          <a:xfrm>
            <a:off x="7516814" y="4849813"/>
            <a:ext cx="1556389" cy="828432"/>
          </a:xfrm>
          <a:prstGeom prst="rect">
            <a:avLst/>
          </a:prstGeom>
          <a:noFill/>
          <a:ln w="12700">
            <a:noFill/>
            <a:miter lim="800000"/>
            <a:headEnd/>
            <a:tailEnd/>
          </a:ln>
        </p:spPr>
        <p:txBody>
          <a:bodyPr wrap="none" lIns="90488" tIns="44450" rIns="90488" bIns="44450">
            <a:spAutoFit/>
          </a:bodyPr>
          <a:lstStyle/>
          <a:p>
            <a:pPr eaLnBrk="0" hangingPunct="0"/>
            <a:r>
              <a:rPr lang="en-GB" sz="2400"/>
              <a:t>Production</a:t>
            </a:r>
          </a:p>
          <a:p>
            <a:pPr eaLnBrk="0" hangingPunct="0"/>
            <a:r>
              <a:rPr lang="en-GB" sz="2400"/>
              <a:t>or Process</a:t>
            </a:r>
          </a:p>
        </p:txBody>
      </p:sp>
      <p:sp>
        <p:nvSpPr>
          <p:cNvPr id="132108" name="Rectangle 12"/>
          <p:cNvSpPr>
            <a:spLocks noChangeArrowheads="1"/>
          </p:cNvSpPr>
          <p:nvPr/>
        </p:nvSpPr>
        <p:spPr bwMode="auto">
          <a:xfrm>
            <a:off x="5181601" y="3276600"/>
            <a:ext cx="1865313" cy="828432"/>
          </a:xfrm>
          <a:prstGeom prst="rect">
            <a:avLst/>
          </a:prstGeom>
          <a:noFill/>
          <a:ln w="25400">
            <a:noFill/>
            <a:miter lim="800000"/>
            <a:headEnd/>
            <a:tailEnd/>
          </a:ln>
        </p:spPr>
        <p:txBody>
          <a:bodyPr lIns="90488" tIns="44450" rIns="90488" bIns="44450">
            <a:spAutoFit/>
          </a:bodyPr>
          <a:lstStyle/>
          <a:p>
            <a:pPr eaLnBrk="0" hangingPunct="0"/>
            <a:r>
              <a:rPr lang="en-GB" sz="2400"/>
              <a:t>Purchasing</a:t>
            </a:r>
          </a:p>
          <a:p>
            <a:pPr eaLnBrk="0" hangingPunct="0"/>
            <a:r>
              <a:rPr lang="en-GB" sz="2400"/>
              <a:t>(Supplier)</a:t>
            </a:r>
          </a:p>
        </p:txBody>
      </p:sp>
      <p:sp>
        <p:nvSpPr>
          <p:cNvPr id="132109" name="Rectangle 13"/>
          <p:cNvSpPr>
            <a:spLocks noChangeArrowheads="1"/>
          </p:cNvSpPr>
          <p:nvPr/>
        </p:nvSpPr>
        <p:spPr bwMode="auto">
          <a:xfrm>
            <a:off x="3886200" y="2209800"/>
            <a:ext cx="1663918" cy="459100"/>
          </a:xfrm>
          <a:prstGeom prst="rect">
            <a:avLst/>
          </a:prstGeom>
          <a:noFill/>
          <a:ln w="12700">
            <a:noFill/>
            <a:miter lim="800000"/>
            <a:headEnd/>
            <a:tailEnd/>
          </a:ln>
        </p:spPr>
        <p:txBody>
          <a:bodyPr wrap="none" lIns="90488" tIns="44450" rIns="90488" bIns="44450">
            <a:spAutoFit/>
          </a:bodyPr>
          <a:lstStyle/>
          <a:p>
            <a:pPr eaLnBrk="0" hangingPunct="0"/>
            <a:r>
              <a:rPr lang="en-GB" sz="2400"/>
              <a:t>Engineering</a:t>
            </a:r>
          </a:p>
        </p:txBody>
      </p:sp>
      <p:sp>
        <p:nvSpPr>
          <p:cNvPr id="132110" name="Rectangle 14"/>
          <p:cNvSpPr>
            <a:spLocks noChangeArrowheads="1"/>
          </p:cNvSpPr>
          <p:nvPr/>
        </p:nvSpPr>
        <p:spPr bwMode="auto">
          <a:xfrm>
            <a:off x="2868614" y="3478213"/>
            <a:ext cx="962765" cy="459100"/>
          </a:xfrm>
          <a:prstGeom prst="rect">
            <a:avLst/>
          </a:prstGeom>
          <a:noFill/>
          <a:ln w="12700">
            <a:noFill/>
            <a:miter lim="800000"/>
            <a:headEnd/>
            <a:tailEnd/>
          </a:ln>
        </p:spPr>
        <p:txBody>
          <a:bodyPr wrap="none" lIns="90488" tIns="44450" rIns="90488" bIns="44450">
            <a:spAutoFit/>
          </a:bodyPr>
          <a:lstStyle/>
          <a:p>
            <a:pPr eaLnBrk="0" hangingPunct="0"/>
            <a:r>
              <a:rPr lang="en-GB" sz="2400"/>
              <a:t>Stores</a:t>
            </a:r>
          </a:p>
        </p:txBody>
      </p:sp>
      <p:sp>
        <p:nvSpPr>
          <p:cNvPr id="132111" name="Rectangle 15"/>
          <p:cNvSpPr>
            <a:spLocks noChangeArrowheads="1"/>
          </p:cNvSpPr>
          <p:nvPr/>
        </p:nvSpPr>
        <p:spPr bwMode="auto">
          <a:xfrm>
            <a:off x="3097213" y="4621213"/>
            <a:ext cx="1046954" cy="459100"/>
          </a:xfrm>
          <a:prstGeom prst="rect">
            <a:avLst/>
          </a:prstGeom>
          <a:noFill/>
          <a:ln w="12700">
            <a:noFill/>
            <a:miter lim="800000"/>
            <a:headEnd/>
            <a:tailEnd/>
          </a:ln>
        </p:spPr>
        <p:txBody>
          <a:bodyPr wrap="none" lIns="90488" tIns="44450" rIns="90488" bIns="44450">
            <a:spAutoFit/>
          </a:bodyPr>
          <a:lstStyle/>
          <a:p>
            <a:pPr eaLnBrk="0" hangingPunct="0"/>
            <a:r>
              <a:rPr lang="en-GB" sz="2400"/>
              <a:t>Offices</a:t>
            </a:r>
          </a:p>
        </p:txBody>
      </p:sp>
      <p:sp>
        <p:nvSpPr>
          <p:cNvPr id="132112" name="Rectangle 16"/>
          <p:cNvSpPr>
            <a:spLocks noChangeArrowheads="1"/>
          </p:cNvSpPr>
          <p:nvPr/>
        </p:nvSpPr>
        <p:spPr bwMode="auto">
          <a:xfrm>
            <a:off x="5154613" y="5154613"/>
            <a:ext cx="1378840" cy="459100"/>
          </a:xfrm>
          <a:prstGeom prst="rect">
            <a:avLst/>
          </a:prstGeom>
          <a:noFill/>
          <a:ln w="12700">
            <a:noFill/>
            <a:miter lim="800000"/>
            <a:headEnd/>
            <a:tailEnd/>
          </a:ln>
        </p:spPr>
        <p:txBody>
          <a:bodyPr wrap="none" lIns="90488" tIns="44450" rIns="90488" bIns="44450">
            <a:spAutoFit/>
          </a:bodyPr>
          <a:lstStyle/>
          <a:p>
            <a:pPr eaLnBrk="0" hangingPunct="0"/>
            <a:r>
              <a:rPr lang="en-GB" sz="2400"/>
              <a:t>Transport</a:t>
            </a:r>
          </a:p>
        </p:txBody>
      </p:sp>
      <p:sp>
        <p:nvSpPr>
          <p:cNvPr id="132113" name="Rectangle 17"/>
          <p:cNvSpPr>
            <a:spLocks noChangeArrowheads="1"/>
          </p:cNvSpPr>
          <p:nvPr/>
        </p:nvSpPr>
        <p:spPr bwMode="auto">
          <a:xfrm>
            <a:off x="8202613" y="3554413"/>
            <a:ext cx="886462" cy="459100"/>
          </a:xfrm>
          <a:prstGeom prst="rect">
            <a:avLst/>
          </a:prstGeom>
          <a:noFill/>
          <a:ln w="12700">
            <a:noFill/>
            <a:miter lim="800000"/>
            <a:headEnd/>
            <a:tailEnd/>
          </a:ln>
        </p:spPr>
        <p:txBody>
          <a:bodyPr wrap="none" lIns="90488" tIns="44450" rIns="90488" bIns="44450">
            <a:spAutoFit/>
          </a:bodyPr>
          <a:lstStyle/>
          <a:p>
            <a:pPr eaLnBrk="0" hangingPunct="0"/>
            <a:r>
              <a:rPr lang="en-GB" sz="2400"/>
              <a:t>R &amp; D</a:t>
            </a:r>
          </a:p>
        </p:txBody>
      </p:sp>
      <p:sp>
        <p:nvSpPr>
          <p:cNvPr id="132114" name="Rectangle 18"/>
          <p:cNvSpPr>
            <a:spLocks noChangeArrowheads="1"/>
          </p:cNvSpPr>
          <p:nvPr/>
        </p:nvSpPr>
        <p:spPr bwMode="auto">
          <a:xfrm>
            <a:off x="7821613" y="2411413"/>
            <a:ext cx="815930" cy="459100"/>
          </a:xfrm>
          <a:prstGeom prst="rect">
            <a:avLst/>
          </a:prstGeom>
          <a:noFill/>
          <a:ln w="12700">
            <a:noFill/>
            <a:miter lim="800000"/>
            <a:headEnd/>
            <a:tailEnd/>
          </a:ln>
        </p:spPr>
        <p:txBody>
          <a:bodyPr wrap="none" lIns="90488" tIns="44450" rIns="90488" bIns="44450">
            <a:spAutoFit/>
          </a:bodyPr>
          <a:lstStyle/>
          <a:p>
            <a:pPr eaLnBrk="0" hangingPunct="0"/>
            <a:r>
              <a:rPr lang="en-GB" sz="2400"/>
              <a:t>Sales</a:t>
            </a:r>
          </a:p>
        </p:txBody>
      </p:sp>
      <p:sp>
        <p:nvSpPr>
          <p:cNvPr id="132115" name="Line 19"/>
          <p:cNvSpPr>
            <a:spLocks noChangeShapeType="1"/>
          </p:cNvSpPr>
          <p:nvPr/>
        </p:nvSpPr>
        <p:spPr bwMode="auto">
          <a:xfrm>
            <a:off x="4876800" y="2743200"/>
            <a:ext cx="762000" cy="533400"/>
          </a:xfrm>
          <a:prstGeom prst="line">
            <a:avLst/>
          </a:prstGeom>
          <a:noFill/>
          <a:ln w="25400">
            <a:solidFill>
              <a:schemeClr val="tx1"/>
            </a:solidFill>
            <a:round/>
            <a:headEnd/>
            <a:tailEnd/>
          </a:ln>
        </p:spPr>
        <p:txBody>
          <a:bodyPr wrap="none" anchor="ctr"/>
          <a:lstStyle/>
          <a:p>
            <a:endParaRPr lang="en-US"/>
          </a:p>
        </p:txBody>
      </p:sp>
      <p:sp>
        <p:nvSpPr>
          <p:cNvPr id="132116" name="Line 20"/>
          <p:cNvSpPr>
            <a:spLocks noChangeShapeType="1"/>
          </p:cNvSpPr>
          <p:nvPr/>
        </p:nvSpPr>
        <p:spPr bwMode="auto">
          <a:xfrm>
            <a:off x="4432300" y="3733800"/>
            <a:ext cx="584200" cy="0"/>
          </a:xfrm>
          <a:prstGeom prst="line">
            <a:avLst/>
          </a:prstGeom>
          <a:noFill/>
          <a:ln w="25400">
            <a:solidFill>
              <a:schemeClr val="tx1"/>
            </a:solidFill>
            <a:round/>
            <a:headEnd/>
            <a:tailEnd/>
          </a:ln>
        </p:spPr>
        <p:txBody>
          <a:bodyPr wrap="none" anchor="ctr"/>
          <a:lstStyle/>
          <a:p>
            <a:endParaRPr lang="en-US"/>
          </a:p>
        </p:txBody>
      </p:sp>
      <p:sp>
        <p:nvSpPr>
          <p:cNvPr id="132117" name="Line 21"/>
          <p:cNvSpPr>
            <a:spLocks noChangeShapeType="1"/>
          </p:cNvSpPr>
          <p:nvPr/>
        </p:nvSpPr>
        <p:spPr bwMode="auto">
          <a:xfrm flipV="1">
            <a:off x="4432300" y="4102100"/>
            <a:ext cx="889000" cy="635000"/>
          </a:xfrm>
          <a:prstGeom prst="line">
            <a:avLst/>
          </a:prstGeom>
          <a:noFill/>
          <a:ln w="25400">
            <a:solidFill>
              <a:schemeClr val="tx1"/>
            </a:solidFill>
            <a:round/>
            <a:headEnd/>
            <a:tailEnd/>
          </a:ln>
        </p:spPr>
        <p:txBody>
          <a:bodyPr wrap="none" anchor="ctr"/>
          <a:lstStyle/>
          <a:p>
            <a:endParaRPr lang="en-US"/>
          </a:p>
        </p:txBody>
      </p:sp>
      <p:sp>
        <p:nvSpPr>
          <p:cNvPr id="132118" name="Line 22"/>
          <p:cNvSpPr>
            <a:spLocks noChangeShapeType="1"/>
          </p:cNvSpPr>
          <p:nvPr/>
        </p:nvSpPr>
        <p:spPr bwMode="auto">
          <a:xfrm flipV="1">
            <a:off x="6019800" y="4102100"/>
            <a:ext cx="0" cy="939800"/>
          </a:xfrm>
          <a:prstGeom prst="line">
            <a:avLst/>
          </a:prstGeom>
          <a:noFill/>
          <a:ln w="25400">
            <a:solidFill>
              <a:schemeClr val="tx1"/>
            </a:solidFill>
            <a:round/>
            <a:headEnd/>
            <a:tailEnd/>
          </a:ln>
        </p:spPr>
        <p:txBody>
          <a:bodyPr wrap="none" anchor="ctr"/>
          <a:lstStyle/>
          <a:p>
            <a:endParaRPr lang="en-US"/>
          </a:p>
        </p:txBody>
      </p:sp>
      <p:sp>
        <p:nvSpPr>
          <p:cNvPr id="132119" name="Line 23"/>
          <p:cNvSpPr>
            <a:spLocks noChangeShapeType="1"/>
          </p:cNvSpPr>
          <p:nvPr/>
        </p:nvSpPr>
        <p:spPr bwMode="auto">
          <a:xfrm flipH="1" flipV="1">
            <a:off x="6997700" y="4102100"/>
            <a:ext cx="711200" cy="711200"/>
          </a:xfrm>
          <a:prstGeom prst="line">
            <a:avLst/>
          </a:prstGeom>
          <a:noFill/>
          <a:ln w="25400">
            <a:solidFill>
              <a:schemeClr val="tx1"/>
            </a:solidFill>
            <a:round/>
            <a:headEnd/>
            <a:tailEnd/>
          </a:ln>
        </p:spPr>
        <p:txBody>
          <a:bodyPr wrap="none" anchor="ctr"/>
          <a:lstStyle/>
          <a:p>
            <a:endParaRPr lang="en-US"/>
          </a:p>
        </p:txBody>
      </p:sp>
      <p:sp>
        <p:nvSpPr>
          <p:cNvPr id="132120" name="Line 24"/>
          <p:cNvSpPr>
            <a:spLocks noChangeShapeType="1"/>
          </p:cNvSpPr>
          <p:nvPr/>
        </p:nvSpPr>
        <p:spPr bwMode="auto">
          <a:xfrm flipH="1">
            <a:off x="7150100" y="3810000"/>
            <a:ext cx="787400" cy="0"/>
          </a:xfrm>
          <a:prstGeom prst="line">
            <a:avLst/>
          </a:prstGeom>
          <a:noFill/>
          <a:ln w="25400">
            <a:solidFill>
              <a:schemeClr val="tx1"/>
            </a:solidFill>
            <a:round/>
            <a:headEnd/>
            <a:tailEnd/>
          </a:ln>
        </p:spPr>
        <p:txBody>
          <a:bodyPr wrap="none" anchor="ctr"/>
          <a:lstStyle/>
          <a:p>
            <a:endParaRPr lang="en-US"/>
          </a:p>
        </p:txBody>
      </p:sp>
      <p:sp>
        <p:nvSpPr>
          <p:cNvPr id="132121" name="Line 25"/>
          <p:cNvSpPr>
            <a:spLocks noChangeShapeType="1"/>
          </p:cNvSpPr>
          <p:nvPr/>
        </p:nvSpPr>
        <p:spPr bwMode="auto">
          <a:xfrm flipH="1">
            <a:off x="6781800" y="2755900"/>
            <a:ext cx="698500" cy="520700"/>
          </a:xfrm>
          <a:prstGeom prst="line">
            <a:avLst/>
          </a:prstGeom>
          <a:noFill/>
          <a:ln w="25400">
            <a:solidFill>
              <a:schemeClr val="tx1"/>
            </a:solidFill>
            <a:round/>
            <a:headEnd/>
            <a:tailEnd/>
          </a:ln>
        </p:spPr>
        <p:txBody>
          <a:bodyPr wrap="none" anchor="ctr"/>
          <a:lstStyle/>
          <a:p>
            <a:endParaRPr lang="en-US"/>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26" name="Rectangle 2"/>
          <p:cNvSpPr>
            <a:spLocks noGrp="1" noChangeArrowheads="1"/>
          </p:cNvSpPr>
          <p:nvPr>
            <p:ph type="title"/>
          </p:nvPr>
        </p:nvSpPr>
        <p:spPr/>
        <p:txBody>
          <a:bodyPr/>
          <a:lstStyle/>
          <a:p>
            <a:r>
              <a:rPr lang="en-GB" sz="3600" b="1"/>
              <a:t>What Businesses?</a:t>
            </a:r>
            <a:endParaRPr lang="en-GB"/>
          </a:p>
        </p:txBody>
      </p:sp>
      <p:sp>
        <p:nvSpPr>
          <p:cNvPr id="133123" name="Rectangle 3"/>
          <p:cNvSpPr>
            <a:spLocks noGrp="1" noChangeArrowheads="1"/>
          </p:cNvSpPr>
          <p:nvPr>
            <p:ph type="body" sz="half" idx="1"/>
          </p:nvPr>
        </p:nvSpPr>
        <p:spPr>
          <a:xfrm>
            <a:off x="2209800" y="1981200"/>
            <a:ext cx="4419600" cy="4114800"/>
          </a:xfrm>
        </p:spPr>
        <p:txBody>
          <a:bodyPr/>
          <a:lstStyle/>
          <a:p>
            <a:r>
              <a:rPr lang="en-GB" b="1"/>
              <a:t>Public v Private</a:t>
            </a:r>
            <a:r>
              <a:rPr lang="en-GB"/>
              <a:t> </a:t>
            </a:r>
          </a:p>
          <a:p>
            <a:r>
              <a:rPr lang="en-GB" b="1"/>
              <a:t>Primary, Secondary, Tertiary</a:t>
            </a:r>
          </a:p>
          <a:p>
            <a:r>
              <a:rPr lang="en-GB" b="1"/>
              <a:t>Financial, Retailing, Manufacturing, Wholesale trades, Construction, Mining Quarrying/Farming, Services, Transport, </a:t>
            </a:r>
            <a:endParaRPr lang="en-GB"/>
          </a:p>
        </p:txBody>
      </p:sp>
      <p:graphicFrame>
        <p:nvGraphicFramePr>
          <p:cNvPr id="133124" name="Object 4"/>
          <p:cNvGraphicFramePr>
            <a:graphicFrameLocks noGrp="1" noChangeAspect="1"/>
          </p:cNvGraphicFramePr>
          <p:nvPr>
            <p:ph type="clipArt" sz="half" idx="2"/>
          </p:nvPr>
        </p:nvGraphicFramePr>
        <p:xfrm>
          <a:off x="7400925" y="3290889"/>
          <a:ext cx="1352550" cy="1495425"/>
        </p:xfrm>
        <a:graphic>
          <a:graphicData uri="http://schemas.openxmlformats.org/presentationml/2006/ole">
            <mc:AlternateContent xmlns:mc="http://schemas.openxmlformats.org/markup-compatibility/2006">
              <mc:Choice xmlns:v="urn:schemas-microsoft-com:vml" Requires="v">
                <p:oleObj name="Clip" r:id="rId2" imgW="1352520" imgH="1495440" progId="">
                  <p:embed/>
                </p:oleObj>
              </mc:Choice>
              <mc:Fallback>
                <p:oleObj name="Clip" r:id="rId2" imgW="1352520" imgH="1495440" progId="">
                  <p:embed/>
                  <p:pic>
                    <p:nvPicPr>
                      <p:cNvPr id="133124"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0925" y="3290889"/>
                        <a:ext cx="1352550" cy="14954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33125" name="Slide Number Placeholder 4"/>
          <p:cNvSpPr>
            <a:spLocks noGrp="1"/>
          </p:cNvSpPr>
          <p:nvPr>
            <p:ph type="sldNum" sz="quarter" idx="10"/>
          </p:nvPr>
        </p:nvSpPr>
        <p:spPr>
          <a:noFill/>
        </p:spPr>
        <p:txBody>
          <a:bodyPr/>
          <a:lstStyle/>
          <a:p>
            <a:fld id="{60F9B028-AC9B-4A14-B596-DAABF44BBD96}" type="slidenum">
              <a:rPr lang="en-GB" smtClean="0">
                <a:cs typeface="Arial" charset="0"/>
              </a:rPr>
              <a:pPr/>
              <a:t>14</a:t>
            </a:fld>
            <a:endParaRPr lang="en-GB" sz="1400">
              <a:cs typeface="Arial"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50" name="Rectangle 2"/>
          <p:cNvSpPr>
            <a:spLocks noGrp="1" noChangeArrowheads="1"/>
          </p:cNvSpPr>
          <p:nvPr>
            <p:ph type="title"/>
          </p:nvPr>
        </p:nvSpPr>
        <p:spPr/>
        <p:txBody>
          <a:bodyPr/>
          <a:lstStyle/>
          <a:p>
            <a:r>
              <a:rPr lang="en-GB" sz="3600" b="1"/>
              <a:t>What is Purchased?</a:t>
            </a:r>
            <a:endParaRPr lang="en-GB"/>
          </a:p>
        </p:txBody>
      </p:sp>
      <p:sp>
        <p:nvSpPr>
          <p:cNvPr id="134151" name="Rectangle 3"/>
          <p:cNvSpPr>
            <a:spLocks noGrp="1" noChangeArrowheads="1"/>
          </p:cNvSpPr>
          <p:nvPr>
            <p:ph type="body" sz="half" idx="1"/>
          </p:nvPr>
        </p:nvSpPr>
        <p:spPr>
          <a:xfrm>
            <a:off x="2209800" y="1981200"/>
            <a:ext cx="4419600" cy="4114800"/>
          </a:xfrm>
        </p:spPr>
        <p:txBody>
          <a:bodyPr/>
          <a:lstStyle/>
          <a:p>
            <a:pPr algn="just"/>
            <a:r>
              <a:rPr lang="en-GB" b="1"/>
              <a:t>Raw materials:</a:t>
            </a:r>
            <a:r>
              <a:rPr lang="en-GB"/>
              <a:t> </a:t>
            </a:r>
          </a:p>
          <a:p>
            <a:pPr algn="just"/>
            <a:r>
              <a:rPr lang="en-GB" b="1"/>
              <a:t>Packaging materials</a:t>
            </a:r>
          </a:p>
          <a:p>
            <a:pPr algn="just"/>
            <a:r>
              <a:rPr lang="en-GB" b="1"/>
              <a:t>Semi - finished goods</a:t>
            </a:r>
          </a:p>
          <a:p>
            <a:pPr algn="just"/>
            <a:r>
              <a:rPr lang="en-GB" b="1"/>
              <a:t>Finished goods </a:t>
            </a:r>
          </a:p>
          <a:p>
            <a:pPr algn="just"/>
            <a:r>
              <a:rPr lang="en-GB" b="1"/>
              <a:t>Machines &amp; spares</a:t>
            </a:r>
            <a:endParaRPr lang="en-GB"/>
          </a:p>
          <a:p>
            <a:pPr algn="just"/>
            <a:r>
              <a:rPr lang="en-GB" b="1"/>
              <a:t>Services</a:t>
            </a:r>
            <a:r>
              <a:rPr lang="en-GB"/>
              <a:t> </a:t>
            </a:r>
          </a:p>
          <a:p>
            <a:pPr algn="just"/>
            <a:r>
              <a:rPr lang="en-GB" b="1"/>
              <a:t>Office Equipment</a:t>
            </a:r>
            <a:endParaRPr lang="en-GB"/>
          </a:p>
        </p:txBody>
      </p:sp>
      <p:graphicFrame>
        <p:nvGraphicFramePr>
          <p:cNvPr id="134148" name="Object 4"/>
          <p:cNvGraphicFramePr>
            <a:graphicFrameLocks noGrp="1" noChangeAspect="1"/>
          </p:cNvGraphicFramePr>
          <p:nvPr>
            <p:ph type="clipArt" sz="half" idx="2"/>
          </p:nvPr>
        </p:nvGraphicFramePr>
        <p:xfrm>
          <a:off x="6375400" y="1990726"/>
          <a:ext cx="3606800" cy="3876675"/>
        </p:xfrm>
        <a:graphic>
          <a:graphicData uri="http://schemas.openxmlformats.org/presentationml/2006/ole">
            <mc:AlternateContent xmlns:mc="http://schemas.openxmlformats.org/markup-compatibility/2006">
              <mc:Choice xmlns:v="urn:schemas-microsoft-com:vml" Requires="v">
                <p:oleObj name="Clip" r:id="rId2" imgW="3181320" imgH="3419640" progId="">
                  <p:embed/>
                </p:oleObj>
              </mc:Choice>
              <mc:Fallback>
                <p:oleObj name="Clip" r:id="rId2" imgW="3181320" imgH="3419640" progId="">
                  <p:embed/>
                  <p:pic>
                    <p:nvPicPr>
                      <p:cNvPr id="134148"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5400" y="1990726"/>
                        <a:ext cx="3606800" cy="38766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34149" name="Slide Number Placeholder 4"/>
          <p:cNvSpPr>
            <a:spLocks noGrp="1"/>
          </p:cNvSpPr>
          <p:nvPr>
            <p:ph type="sldNum" sz="quarter" idx="10"/>
          </p:nvPr>
        </p:nvSpPr>
        <p:spPr>
          <a:noFill/>
        </p:spPr>
        <p:txBody>
          <a:bodyPr/>
          <a:lstStyle/>
          <a:p>
            <a:fld id="{085CC220-0EB6-47DA-8921-AC1D7F67506B}" type="slidenum">
              <a:rPr lang="en-GB" smtClean="0">
                <a:cs typeface="Arial" charset="0"/>
              </a:rPr>
              <a:pPr/>
              <a:t>15</a:t>
            </a:fld>
            <a:endParaRPr lang="en-GB" sz="1400">
              <a:cs typeface="Arial"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8" name="Rectangle 2"/>
          <p:cNvSpPr>
            <a:spLocks noGrp="1" noChangeArrowheads="1"/>
          </p:cNvSpPr>
          <p:nvPr>
            <p:ph type="title"/>
          </p:nvPr>
        </p:nvSpPr>
        <p:spPr>
          <a:xfrm>
            <a:off x="2783632" y="355518"/>
            <a:ext cx="7772400" cy="1143000"/>
          </a:xfrm>
        </p:spPr>
        <p:txBody>
          <a:bodyPr/>
          <a:lstStyle/>
          <a:p>
            <a:r>
              <a:rPr lang="en-GB" dirty="0"/>
              <a:t>What Are Supply Chains</a:t>
            </a:r>
          </a:p>
        </p:txBody>
      </p:sp>
      <p:sp>
        <p:nvSpPr>
          <p:cNvPr id="110599" name="Rectangle 3"/>
          <p:cNvSpPr>
            <a:spLocks noGrp="1" noChangeArrowheads="1"/>
          </p:cNvSpPr>
          <p:nvPr>
            <p:ph type="body" sz="half" idx="1"/>
          </p:nvPr>
        </p:nvSpPr>
        <p:spPr>
          <a:xfrm>
            <a:off x="1828800" y="1752600"/>
            <a:ext cx="5105400" cy="4114800"/>
          </a:xfrm>
        </p:spPr>
        <p:txBody>
          <a:bodyPr/>
          <a:lstStyle/>
          <a:p>
            <a:pPr>
              <a:buFontTx/>
              <a:buNone/>
            </a:pPr>
            <a:r>
              <a:rPr lang="en-GB" sz="2600" dirty="0"/>
              <a:t>	</a:t>
            </a:r>
            <a:r>
              <a:rPr lang="en-GB" dirty="0"/>
              <a:t> Baily et-al (2005)</a:t>
            </a:r>
            <a:r>
              <a:rPr lang="en-GB" sz="2600" dirty="0"/>
              <a:t> (P 17) says SCM ;</a:t>
            </a:r>
          </a:p>
          <a:p>
            <a:pPr>
              <a:buFontTx/>
              <a:buNone/>
            </a:pPr>
            <a:r>
              <a:rPr lang="en-GB" sz="2600" dirty="0"/>
              <a:t>	“is about the linkages of the immediate seller/buyer relationships into a longer series of events.  A company’s suppliers have their own suppliers, and often our direct customers are not our ultimate customers</a:t>
            </a:r>
          </a:p>
        </p:txBody>
      </p:sp>
      <p:graphicFrame>
        <p:nvGraphicFramePr>
          <p:cNvPr id="110596" name="Object 4"/>
          <p:cNvGraphicFramePr>
            <a:graphicFrameLocks noGrp="1" noChangeAspect="1"/>
          </p:cNvGraphicFramePr>
          <p:nvPr>
            <p:ph type="clipArt" sz="half" idx="2"/>
          </p:nvPr>
        </p:nvGraphicFramePr>
        <p:xfrm>
          <a:off x="7235826" y="2781301"/>
          <a:ext cx="3116263" cy="1298575"/>
        </p:xfrm>
        <a:graphic>
          <a:graphicData uri="http://schemas.openxmlformats.org/presentationml/2006/ole">
            <mc:AlternateContent xmlns:mc="http://schemas.openxmlformats.org/markup-compatibility/2006">
              <mc:Choice xmlns:v="urn:schemas-microsoft-com:vml" Requires="v">
                <p:oleObj name="Clip" r:id="rId2" imgW="4229280" imgH="1762200" progId="">
                  <p:embed/>
                </p:oleObj>
              </mc:Choice>
              <mc:Fallback>
                <p:oleObj name="Clip" r:id="rId2" imgW="4229280" imgH="1762200" progId="">
                  <p:embed/>
                  <p:pic>
                    <p:nvPicPr>
                      <p:cNvPr id="110596"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5826" y="2781301"/>
                        <a:ext cx="3116263" cy="12985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10597" name="Slide Number Placeholder 4"/>
          <p:cNvSpPr>
            <a:spLocks noGrp="1"/>
          </p:cNvSpPr>
          <p:nvPr>
            <p:ph type="sldNum" sz="quarter" idx="10"/>
          </p:nvPr>
        </p:nvSpPr>
        <p:spPr>
          <a:noFill/>
        </p:spPr>
        <p:txBody>
          <a:bodyPr/>
          <a:lstStyle/>
          <a:p>
            <a:fld id="{15CFCEEF-7EB7-4FAE-BEE5-64551FCCDEBC}" type="slidenum">
              <a:rPr lang="en-GB" smtClean="0">
                <a:cs typeface="Arial" charset="0"/>
              </a:rPr>
              <a:pPr/>
              <a:t>16</a:t>
            </a:fld>
            <a:endParaRPr lang="en-GB" sz="1400">
              <a:cs typeface="Arial" charset="0"/>
            </a:endParaRP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p:cNvSpPr>
            <a:spLocks noGrp="1" noChangeArrowheads="1"/>
          </p:cNvSpPr>
          <p:nvPr>
            <p:ph type="title"/>
          </p:nvPr>
        </p:nvSpPr>
        <p:spPr>
          <a:xfrm>
            <a:off x="2135188" y="188913"/>
            <a:ext cx="7772400" cy="1143000"/>
          </a:xfrm>
        </p:spPr>
        <p:txBody>
          <a:bodyPr>
            <a:normAutofit/>
          </a:bodyPr>
          <a:lstStyle/>
          <a:p>
            <a:r>
              <a:rPr lang="en-GB" sz="3600"/>
              <a:t>The Supply Chain Structure</a:t>
            </a:r>
            <a:br>
              <a:rPr lang="en-GB" sz="3600"/>
            </a:br>
            <a:r>
              <a:rPr lang="en-GB" sz="3600"/>
              <a:t>A Linear View</a:t>
            </a:r>
          </a:p>
        </p:txBody>
      </p:sp>
      <p:sp>
        <p:nvSpPr>
          <p:cNvPr id="136193" name="Slide Number Placeholder 2"/>
          <p:cNvSpPr>
            <a:spLocks noGrp="1"/>
          </p:cNvSpPr>
          <p:nvPr>
            <p:ph type="sldNum" sz="quarter" idx="12"/>
          </p:nvPr>
        </p:nvSpPr>
        <p:spPr>
          <a:noFill/>
        </p:spPr>
        <p:txBody>
          <a:bodyPr/>
          <a:lstStyle/>
          <a:p>
            <a:fld id="{306DB10F-B40E-402C-B539-3B54241977EF}" type="slidenum">
              <a:rPr lang="en-GB" smtClean="0">
                <a:cs typeface="Arial" charset="0"/>
              </a:rPr>
              <a:pPr/>
              <a:t>17</a:t>
            </a:fld>
            <a:endParaRPr lang="en-GB" sz="1400">
              <a:cs typeface="Arial" charset="0"/>
            </a:endParaRPr>
          </a:p>
        </p:txBody>
      </p:sp>
      <p:sp>
        <p:nvSpPr>
          <p:cNvPr id="136195" name="Text Box 3"/>
          <p:cNvSpPr txBox="1">
            <a:spLocks noChangeArrowheads="1"/>
          </p:cNvSpPr>
          <p:nvPr/>
        </p:nvSpPr>
        <p:spPr bwMode="auto">
          <a:xfrm>
            <a:off x="1774825" y="1773238"/>
            <a:ext cx="8642350" cy="1569660"/>
          </a:xfrm>
          <a:prstGeom prst="rect">
            <a:avLst/>
          </a:prstGeom>
          <a:noFill/>
          <a:ln w="9525">
            <a:noFill/>
            <a:miter lim="800000"/>
            <a:headEnd/>
            <a:tailEnd/>
          </a:ln>
        </p:spPr>
        <p:txBody>
          <a:bodyPr>
            <a:spAutoFit/>
          </a:bodyPr>
          <a:lstStyle/>
          <a:p>
            <a:pPr eaLnBrk="0" hangingPunct="0"/>
            <a:r>
              <a:rPr lang="en-US" sz="2400"/>
              <a:t>“The concept of a supply chain suggests a simple &amp; linear series of processes linked together to form a chain.  A typical supermarket supply chain can be viewed from such links.” </a:t>
            </a:r>
          </a:p>
          <a:p>
            <a:pPr eaLnBrk="0" hangingPunct="0"/>
            <a:r>
              <a:rPr lang="en-US" sz="2400"/>
              <a:t>(Source: Hoek &amp; Harrison 2002)</a:t>
            </a:r>
          </a:p>
        </p:txBody>
      </p:sp>
      <p:sp>
        <p:nvSpPr>
          <p:cNvPr id="136196" name="Rectangle 4"/>
          <p:cNvSpPr>
            <a:spLocks noChangeArrowheads="1"/>
          </p:cNvSpPr>
          <p:nvPr/>
        </p:nvSpPr>
        <p:spPr bwMode="auto">
          <a:xfrm>
            <a:off x="2209800" y="3810000"/>
            <a:ext cx="1143000" cy="609600"/>
          </a:xfrm>
          <a:prstGeom prst="rect">
            <a:avLst/>
          </a:prstGeom>
          <a:solidFill>
            <a:schemeClr val="bg1"/>
          </a:solidFill>
          <a:ln w="9525">
            <a:solidFill>
              <a:schemeClr val="tx1"/>
            </a:solidFill>
            <a:miter lim="800000"/>
            <a:headEnd/>
            <a:tailEnd/>
          </a:ln>
        </p:spPr>
        <p:txBody>
          <a:bodyPr wrap="none" anchor="ctr"/>
          <a:lstStyle/>
          <a:p>
            <a:pPr eaLnBrk="0" hangingPunct="0"/>
            <a:endParaRPr lang="en-US"/>
          </a:p>
        </p:txBody>
      </p:sp>
      <p:sp>
        <p:nvSpPr>
          <p:cNvPr id="136197" name="Rectangle 5"/>
          <p:cNvSpPr>
            <a:spLocks noChangeArrowheads="1"/>
          </p:cNvSpPr>
          <p:nvPr/>
        </p:nvSpPr>
        <p:spPr bwMode="auto">
          <a:xfrm>
            <a:off x="3733800" y="3810000"/>
            <a:ext cx="1219200" cy="609600"/>
          </a:xfrm>
          <a:prstGeom prst="rect">
            <a:avLst/>
          </a:prstGeom>
          <a:solidFill>
            <a:schemeClr val="bg1"/>
          </a:solidFill>
          <a:ln w="9525">
            <a:solidFill>
              <a:schemeClr val="tx1"/>
            </a:solidFill>
            <a:miter lim="800000"/>
            <a:headEnd/>
            <a:tailEnd/>
          </a:ln>
        </p:spPr>
        <p:txBody>
          <a:bodyPr wrap="none" anchor="ctr"/>
          <a:lstStyle/>
          <a:p>
            <a:pPr eaLnBrk="0" hangingPunct="0"/>
            <a:endParaRPr lang="en-US"/>
          </a:p>
        </p:txBody>
      </p:sp>
      <p:sp>
        <p:nvSpPr>
          <p:cNvPr id="136198" name="Rectangle 6"/>
          <p:cNvSpPr>
            <a:spLocks noChangeArrowheads="1"/>
          </p:cNvSpPr>
          <p:nvPr/>
        </p:nvSpPr>
        <p:spPr bwMode="auto">
          <a:xfrm>
            <a:off x="5257800" y="3810000"/>
            <a:ext cx="1143000" cy="609600"/>
          </a:xfrm>
          <a:prstGeom prst="rect">
            <a:avLst/>
          </a:prstGeom>
          <a:solidFill>
            <a:schemeClr val="bg1"/>
          </a:solidFill>
          <a:ln w="9525">
            <a:solidFill>
              <a:schemeClr val="tx1"/>
            </a:solidFill>
            <a:miter lim="800000"/>
            <a:headEnd/>
            <a:tailEnd/>
          </a:ln>
        </p:spPr>
        <p:txBody>
          <a:bodyPr wrap="none" anchor="ctr"/>
          <a:lstStyle/>
          <a:p>
            <a:pPr eaLnBrk="0" hangingPunct="0"/>
            <a:endParaRPr lang="en-US"/>
          </a:p>
        </p:txBody>
      </p:sp>
      <p:sp>
        <p:nvSpPr>
          <p:cNvPr id="136199" name="Rectangle 7"/>
          <p:cNvSpPr>
            <a:spLocks noChangeArrowheads="1"/>
          </p:cNvSpPr>
          <p:nvPr/>
        </p:nvSpPr>
        <p:spPr bwMode="auto">
          <a:xfrm>
            <a:off x="6781800" y="3810000"/>
            <a:ext cx="1143000" cy="609600"/>
          </a:xfrm>
          <a:prstGeom prst="rect">
            <a:avLst/>
          </a:prstGeom>
          <a:solidFill>
            <a:schemeClr val="bg1"/>
          </a:solidFill>
          <a:ln w="9525">
            <a:solidFill>
              <a:schemeClr val="tx1"/>
            </a:solidFill>
            <a:miter lim="800000"/>
            <a:headEnd/>
            <a:tailEnd/>
          </a:ln>
        </p:spPr>
        <p:txBody>
          <a:bodyPr wrap="none" anchor="ctr"/>
          <a:lstStyle/>
          <a:p>
            <a:pPr eaLnBrk="0" hangingPunct="0"/>
            <a:endParaRPr lang="en-US"/>
          </a:p>
        </p:txBody>
      </p:sp>
      <p:sp>
        <p:nvSpPr>
          <p:cNvPr id="136200" name="Rectangle 8"/>
          <p:cNvSpPr>
            <a:spLocks noChangeArrowheads="1"/>
          </p:cNvSpPr>
          <p:nvPr/>
        </p:nvSpPr>
        <p:spPr bwMode="auto">
          <a:xfrm>
            <a:off x="8305800" y="3810000"/>
            <a:ext cx="1143000" cy="609600"/>
          </a:xfrm>
          <a:prstGeom prst="rect">
            <a:avLst/>
          </a:prstGeom>
          <a:solidFill>
            <a:schemeClr val="bg1"/>
          </a:solidFill>
          <a:ln w="9525">
            <a:solidFill>
              <a:schemeClr val="tx1"/>
            </a:solidFill>
            <a:miter lim="800000"/>
            <a:headEnd/>
            <a:tailEnd/>
          </a:ln>
        </p:spPr>
        <p:txBody>
          <a:bodyPr wrap="none" anchor="ctr"/>
          <a:lstStyle/>
          <a:p>
            <a:pPr eaLnBrk="0" hangingPunct="0"/>
            <a:endParaRPr lang="en-US"/>
          </a:p>
        </p:txBody>
      </p:sp>
      <p:sp>
        <p:nvSpPr>
          <p:cNvPr id="136201" name="AutoShape 9"/>
          <p:cNvSpPr>
            <a:spLocks noChangeArrowheads="1"/>
          </p:cNvSpPr>
          <p:nvPr/>
        </p:nvSpPr>
        <p:spPr bwMode="auto">
          <a:xfrm>
            <a:off x="3352800" y="4038600"/>
            <a:ext cx="381000" cy="76200"/>
          </a:xfrm>
          <a:prstGeom prst="rightArrow">
            <a:avLst>
              <a:gd name="adj1" fmla="val 50000"/>
              <a:gd name="adj2" fmla="val 125000"/>
            </a:avLst>
          </a:prstGeom>
          <a:solidFill>
            <a:schemeClr val="tx1"/>
          </a:solidFill>
          <a:ln w="9525">
            <a:solidFill>
              <a:schemeClr val="tx1"/>
            </a:solidFill>
            <a:miter lim="800000"/>
            <a:headEnd/>
            <a:tailEnd/>
          </a:ln>
        </p:spPr>
        <p:txBody>
          <a:bodyPr wrap="none" anchor="ctr"/>
          <a:lstStyle/>
          <a:p>
            <a:pPr eaLnBrk="0" hangingPunct="0"/>
            <a:endParaRPr lang="en-US"/>
          </a:p>
        </p:txBody>
      </p:sp>
      <p:sp>
        <p:nvSpPr>
          <p:cNvPr id="136202" name="AutoShape 10"/>
          <p:cNvSpPr>
            <a:spLocks noChangeArrowheads="1"/>
          </p:cNvSpPr>
          <p:nvPr/>
        </p:nvSpPr>
        <p:spPr bwMode="auto">
          <a:xfrm>
            <a:off x="7924800" y="4038600"/>
            <a:ext cx="381000" cy="76200"/>
          </a:xfrm>
          <a:prstGeom prst="rightArrow">
            <a:avLst>
              <a:gd name="adj1" fmla="val 50000"/>
              <a:gd name="adj2" fmla="val 125000"/>
            </a:avLst>
          </a:prstGeom>
          <a:solidFill>
            <a:schemeClr val="tx1"/>
          </a:solidFill>
          <a:ln w="9525">
            <a:solidFill>
              <a:schemeClr val="tx1"/>
            </a:solidFill>
            <a:miter lim="800000"/>
            <a:headEnd/>
            <a:tailEnd/>
          </a:ln>
        </p:spPr>
        <p:txBody>
          <a:bodyPr wrap="none" anchor="ctr"/>
          <a:lstStyle/>
          <a:p>
            <a:pPr eaLnBrk="0" hangingPunct="0"/>
            <a:endParaRPr lang="en-US"/>
          </a:p>
        </p:txBody>
      </p:sp>
      <p:sp>
        <p:nvSpPr>
          <p:cNvPr id="136203" name="AutoShape 11"/>
          <p:cNvSpPr>
            <a:spLocks noChangeArrowheads="1"/>
          </p:cNvSpPr>
          <p:nvPr/>
        </p:nvSpPr>
        <p:spPr bwMode="auto">
          <a:xfrm>
            <a:off x="6400800" y="4038600"/>
            <a:ext cx="381000" cy="76200"/>
          </a:xfrm>
          <a:prstGeom prst="rightArrow">
            <a:avLst>
              <a:gd name="adj1" fmla="val 50000"/>
              <a:gd name="adj2" fmla="val 125000"/>
            </a:avLst>
          </a:prstGeom>
          <a:solidFill>
            <a:schemeClr val="tx1"/>
          </a:solidFill>
          <a:ln w="9525">
            <a:solidFill>
              <a:schemeClr val="tx1"/>
            </a:solidFill>
            <a:miter lim="800000"/>
            <a:headEnd/>
            <a:tailEnd/>
          </a:ln>
        </p:spPr>
        <p:txBody>
          <a:bodyPr wrap="none" anchor="ctr"/>
          <a:lstStyle/>
          <a:p>
            <a:pPr eaLnBrk="0" hangingPunct="0"/>
            <a:endParaRPr lang="en-US"/>
          </a:p>
        </p:txBody>
      </p:sp>
      <p:sp>
        <p:nvSpPr>
          <p:cNvPr id="136204" name="AutoShape 12"/>
          <p:cNvSpPr>
            <a:spLocks noChangeArrowheads="1"/>
          </p:cNvSpPr>
          <p:nvPr/>
        </p:nvSpPr>
        <p:spPr bwMode="auto">
          <a:xfrm>
            <a:off x="4953000" y="4038600"/>
            <a:ext cx="304800" cy="76200"/>
          </a:xfrm>
          <a:prstGeom prst="rightArrow">
            <a:avLst>
              <a:gd name="adj1" fmla="val 50000"/>
              <a:gd name="adj2" fmla="val 100000"/>
            </a:avLst>
          </a:prstGeom>
          <a:solidFill>
            <a:schemeClr val="tx1"/>
          </a:solidFill>
          <a:ln w="9525">
            <a:solidFill>
              <a:schemeClr val="tx1"/>
            </a:solidFill>
            <a:miter lim="800000"/>
            <a:headEnd/>
            <a:tailEnd/>
          </a:ln>
        </p:spPr>
        <p:txBody>
          <a:bodyPr wrap="none" anchor="ctr"/>
          <a:lstStyle/>
          <a:p>
            <a:pPr eaLnBrk="0" hangingPunct="0"/>
            <a:endParaRPr lang="en-US"/>
          </a:p>
        </p:txBody>
      </p:sp>
      <p:sp>
        <p:nvSpPr>
          <p:cNvPr id="136205" name="Text Box 13"/>
          <p:cNvSpPr txBox="1">
            <a:spLocks noChangeArrowheads="1"/>
          </p:cNvSpPr>
          <p:nvPr/>
        </p:nvSpPr>
        <p:spPr bwMode="auto">
          <a:xfrm>
            <a:off x="2209800" y="3810001"/>
            <a:ext cx="1056700" cy="646331"/>
          </a:xfrm>
          <a:prstGeom prst="rect">
            <a:avLst/>
          </a:prstGeom>
          <a:noFill/>
          <a:ln w="9525">
            <a:noFill/>
            <a:miter lim="800000"/>
            <a:headEnd/>
            <a:tailEnd/>
          </a:ln>
        </p:spPr>
        <p:txBody>
          <a:bodyPr wrap="none">
            <a:spAutoFit/>
          </a:bodyPr>
          <a:lstStyle/>
          <a:p>
            <a:pPr eaLnBrk="0" hangingPunct="0"/>
            <a:r>
              <a:rPr lang="en-US">
                <a:latin typeface="Times New Roman" pitchFamily="18" charset="0"/>
              </a:rPr>
              <a:t>    Raw </a:t>
            </a:r>
          </a:p>
          <a:p>
            <a:pPr eaLnBrk="0" hangingPunct="0"/>
            <a:r>
              <a:rPr lang="en-US">
                <a:latin typeface="Times New Roman" pitchFamily="18" charset="0"/>
              </a:rPr>
              <a:t>Materials</a:t>
            </a:r>
            <a:endParaRPr lang="en-US" sz="2400">
              <a:latin typeface="Times New Roman" pitchFamily="18" charset="0"/>
            </a:endParaRPr>
          </a:p>
        </p:txBody>
      </p:sp>
      <p:sp>
        <p:nvSpPr>
          <p:cNvPr id="136206" name="Text Box 14"/>
          <p:cNvSpPr txBox="1">
            <a:spLocks noChangeArrowheads="1"/>
          </p:cNvSpPr>
          <p:nvPr/>
        </p:nvSpPr>
        <p:spPr bwMode="auto">
          <a:xfrm>
            <a:off x="3581400" y="3810001"/>
            <a:ext cx="1396536" cy="646331"/>
          </a:xfrm>
          <a:prstGeom prst="rect">
            <a:avLst/>
          </a:prstGeom>
          <a:noFill/>
          <a:ln w="9525">
            <a:noFill/>
            <a:miter lim="800000"/>
            <a:headEnd/>
            <a:tailEnd/>
          </a:ln>
        </p:spPr>
        <p:txBody>
          <a:bodyPr wrap="none">
            <a:spAutoFit/>
          </a:bodyPr>
          <a:lstStyle/>
          <a:p>
            <a:pPr eaLnBrk="0" hangingPunct="0"/>
            <a:r>
              <a:rPr lang="en-US">
                <a:latin typeface="Times New Roman" pitchFamily="18" charset="0"/>
              </a:rPr>
              <a:t>    Supplier</a:t>
            </a:r>
          </a:p>
          <a:p>
            <a:pPr eaLnBrk="0" hangingPunct="0"/>
            <a:r>
              <a:rPr lang="en-US">
                <a:latin typeface="Times New Roman" pitchFamily="18" charset="0"/>
              </a:rPr>
              <a:t> manufacture</a:t>
            </a:r>
            <a:endParaRPr lang="en-US" sz="2400">
              <a:latin typeface="Times New Roman" pitchFamily="18" charset="0"/>
            </a:endParaRPr>
          </a:p>
        </p:txBody>
      </p:sp>
      <p:sp>
        <p:nvSpPr>
          <p:cNvPr id="136207" name="Text Box 15"/>
          <p:cNvSpPr txBox="1">
            <a:spLocks noChangeArrowheads="1"/>
          </p:cNvSpPr>
          <p:nvPr/>
        </p:nvSpPr>
        <p:spPr bwMode="auto">
          <a:xfrm>
            <a:off x="5334001" y="3810001"/>
            <a:ext cx="966931" cy="646331"/>
          </a:xfrm>
          <a:prstGeom prst="rect">
            <a:avLst/>
          </a:prstGeom>
          <a:noFill/>
          <a:ln w="9525">
            <a:noFill/>
            <a:miter lim="800000"/>
            <a:headEnd/>
            <a:tailEnd/>
          </a:ln>
        </p:spPr>
        <p:txBody>
          <a:bodyPr wrap="none">
            <a:spAutoFit/>
          </a:bodyPr>
          <a:lstStyle/>
          <a:p>
            <a:pPr eaLnBrk="0" hangingPunct="0"/>
            <a:r>
              <a:rPr lang="en-US">
                <a:latin typeface="Times New Roman" pitchFamily="18" charset="0"/>
              </a:rPr>
              <a:t>Supplier</a:t>
            </a:r>
          </a:p>
          <a:p>
            <a:pPr eaLnBrk="0" hangingPunct="0"/>
            <a:r>
              <a:rPr lang="en-US">
                <a:latin typeface="Times New Roman" pitchFamily="18" charset="0"/>
              </a:rPr>
              <a:t>   NDC</a:t>
            </a:r>
            <a:endParaRPr lang="en-US" sz="2400">
              <a:latin typeface="Times New Roman" pitchFamily="18" charset="0"/>
            </a:endParaRPr>
          </a:p>
        </p:txBody>
      </p:sp>
      <p:sp>
        <p:nvSpPr>
          <p:cNvPr id="136208" name="Text Box 16"/>
          <p:cNvSpPr txBox="1">
            <a:spLocks noChangeArrowheads="1"/>
          </p:cNvSpPr>
          <p:nvPr/>
        </p:nvSpPr>
        <p:spPr bwMode="auto">
          <a:xfrm>
            <a:off x="6934200" y="3810000"/>
            <a:ext cx="800100" cy="641350"/>
          </a:xfrm>
          <a:prstGeom prst="rect">
            <a:avLst/>
          </a:prstGeom>
          <a:noFill/>
          <a:ln w="9525">
            <a:noFill/>
            <a:miter lim="800000"/>
            <a:headEnd/>
            <a:tailEnd/>
          </a:ln>
        </p:spPr>
        <p:txBody>
          <a:bodyPr wrap="none">
            <a:spAutoFit/>
          </a:bodyPr>
          <a:lstStyle/>
          <a:p>
            <a:pPr eaLnBrk="0" hangingPunct="0"/>
            <a:r>
              <a:rPr lang="en-US">
                <a:latin typeface="Times New Roman" pitchFamily="18" charset="0"/>
              </a:rPr>
              <a:t>Tesco </a:t>
            </a:r>
          </a:p>
          <a:p>
            <a:pPr eaLnBrk="0" hangingPunct="0"/>
            <a:r>
              <a:rPr lang="en-US">
                <a:latin typeface="Times New Roman" pitchFamily="18" charset="0"/>
              </a:rPr>
              <a:t> RDC</a:t>
            </a:r>
            <a:endParaRPr lang="en-US" sz="2400">
              <a:latin typeface="Times New Roman" pitchFamily="18" charset="0"/>
            </a:endParaRPr>
          </a:p>
        </p:txBody>
      </p:sp>
      <p:sp>
        <p:nvSpPr>
          <p:cNvPr id="136209" name="Text Box 17"/>
          <p:cNvSpPr txBox="1">
            <a:spLocks noChangeArrowheads="1"/>
          </p:cNvSpPr>
          <p:nvPr/>
        </p:nvSpPr>
        <p:spPr bwMode="auto">
          <a:xfrm>
            <a:off x="8305800" y="3733800"/>
            <a:ext cx="1127232" cy="738664"/>
          </a:xfrm>
          <a:prstGeom prst="rect">
            <a:avLst/>
          </a:prstGeom>
          <a:noFill/>
          <a:ln w="9525">
            <a:noFill/>
            <a:miter lim="800000"/>
            <a:headEnd/>
            <a:tailEnd/>
          </a:ln>
        </p:spPr>
        <p:txBody>
          <a:bodyPr wrap="none">
            <a:spAutoFit/>
          </a:bodyPr>
          <a:lstStyle/>
          <a:p>
            <a:pPr eaLnBrk="0" hangingPunct="0"/>
            <a:r>
              <a:rPr lang="en-US" sz="2400">
                <a:latin typeface="Times New Roman" pitchFamily="18" charset="0"/>
              </a:rPr>
              <a:t>  </a:t>
            </a:r>
            <a:r>
              <a:rPr lang="en-US">
                <a:latin typeface="Times New Roman" pitchFamily="18" charset="0"/>
              </a:rPr>
              <a:t>Tesco </a:t>
            </a:r>
          </a:p>
          <a:p>
            <a:pPr eaLnBrk="0" hangingPunct="0"/>
            <a:r>
              <a:rPr lang="en-US">
                <a:latin typeface="Times New Roman" pitchFamily="18" charset="0"/>
              </a:rPr>
              <a:t>back store</a:t>
            </a:r>
            <a:endParaRPr lang="en-US" sz="2400">
              <a:latin typeface="Times New Roman" pitchFamily="18" charset="0"/>
            </a:endParaRPr>
          </a:p>
        </p:txBody>
      </p:sp>
      <p:sp>
        <p:nvSpPr>
          <p:cNvPr id="136210" name="Text Box 18"/>
          <p:cNvSpPr txBox="1">
            <a:spLocks noChangeArrowheads="1"/>
          </p:cNvSpPr>
          <p:nvPr/>
        </p:nvSpPr>
        <p:spPr bwMode="auto">
          <a:xfrm>
            <a:off x="2193925" y="4533900"/>
            <a:ext cx="3524250" cy="641350"/>
          </a:xfrm>
          <a:prstGeom prst="rect">
            <a:avLst/>
          </a:prstGeom>
          <a:noFill/>
          <a:ln w="9525">
            <a:noFill/>
            <a:miter lim="800000"/>
            <a:headEnd/>
            <a:tailEnd/>
          </a:ln>
        </p:spPr>
        <p:txBody>
          <a:bodyPr wrap="none">
            <a:spAutoFit/>
          </a:bodyPr>
          <a:lstStyle/>
          <a:p>
            <a:pPr eaLnBrk="0" hangingPunct="0"/>
            <a:r>
              <a:rPr lang="en-US">
                <a:latin typeface="Times New Roman" pitchFamily="18" charset="0"/>
              </a:rPr>
              <a:t>NDC - National Distribution Centre</a:t>
            </a:r>
          </a:p>
          <a:p>
            <a:pPr eaLnBrk="0" hangingPunct="0"/>
            <a:r>
              <a:rPr lang="en-US">
                <a:latin typeface="Times New Roman" pitchFamily="18" charset="0"/>
              </a:rPr>
              <a:t>RDC - Regional Distribution Centre</a:t>
            </a:r>
            <a:endParaRPr lang="en-US" sz="2400">
              <a:latin typeface="Times New Roman"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Box 1">
            <a:extLst>
              <a:ext uri="{FF2B5EF4-FFF2-40B4-BE49-F238E27FC236}">
                <a16:creationId xmlns:a16="http://schemas.microsoft.com/office/drawing/2014/main" id="{7696F240-B27A-46DF-B305-5A757827CAEE}"/>
              </a:ext>
            </a:extLst>
          </p:cNvPr>
          <p:cNvSpPr txBox="1">
            <a:spLocks noChangeArrowheads="1"/>
          </p:cNvSpPr>
          <p:nvPr/>
        </p:nvSpPr>
        <p:spPr bwMode="auto">
          <a:xfrm>
            <a:off x="1751014" y="260351"/>
            <a:ext cx="8593137"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07FA3"/>
              </a:buClr>
              <a:buChar char="•"/>
              <a:defRPr sz="3200">
                <a:solidFill>
                  <a:schemeClr val="tx1"/>
                </a:solidFill>
                <a:latin typeface="Arial" panose="020B0604020202020204" pitchFamily="34" charset="0"/>
              </a:defRPr>
            </a:lvl1pPr>
            <a:lvl2pPr marL="742950" indent="-285750">
              <a:spcBef>
                <a:spcPct val="20000"/>
              </a:spcBef>
              <a:buClr>
                <a:srgbClr val="007FA3"/>
              </a:buClr>
              <a:buChar char="–"/>
              <a:defRPr sz="2800">
                <a:solidFill>
                  <a:schemeClr val="tx1"/>
                </a:solidFill>
                <a:latin typeface="Arial" panose="020B0604020202020204" pitchFamily="34" charset="0"/>
              </a:defRPr>
            </a:lvl2pPr>
            <a:lvl3pPr marL="1143000" indent="-228600">
              <a:spcBef>
                <a:spcPct val="20000"/>
              </a:spcBef>
              <a:buClr>
                <a:srgbClr val="007FA3"/>
              </a:buClr>
              <a:buChar char="•"/>
              <a:defRPr sz="2400">
                <a:solidFill>
                  <a:schemeClr val="tx1"/>
                </a:solidFill>
                <a:latin typeface="Arial" panose="020B0604020202020204" pitchFamily="34" charset="0"/>
              </a:defRPr>
            </a:lvl3pPr>
            <a:lvl4pPr marL="1600200" indent="-228600">
              <a:spcBef>
                <a:spcPct val="20000"/>
              </a:spcBef>
              <a:buClr>
                <a:srgbClr val="007FA3"/>
              </a:buClr>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ClrTx/>
              <a:buFontTx/>
              <a:buNone/>
            </a:pPr>
            <a:r>
              <a:rPr lang="en-US" altLang="en-US" b="1" dirty="0">
                <a:solidFill>
                  <a:srgbClr val="007FA3"/>
                </a:solidFill>
              </a:rPr>
              <a:t>Figure 1.1</a:t>
            </a:r>
            <a:br>
              <a:rPr lang="en-US" altLang="en-US" b="1" dirty="0">
                <a:solidFill>
                  <a:srgbClr val="007FA3"/>
                </a:solidFill>
              </a:rPr>
            </a:br>
            <a:r>
              <a:rPr lang="en-US" altLang="en-US" b="1" dirty="0">
                <a:solidFill>
                  <a:srgbClr val="007FA3"/>
                </a:solidFill>
              </a:rPr>
              <a:t>From cow to customer Harrison et-al (2019)</a:t>
            </a:r>
            <a:endParaRPr lang="en-IN" altLang="en-US" sz="1800" dirty="0"/>
          </a:p>
        </p:txBody>
      </p:sp>
      <p:pic>
        <p:nvPicPr>
          <p:cNvPr id="8195" name="Picture 1">
            <a:extLst>
              <a:ext uri="{FF2B5EF4-FFF2-40B4-BE49-F238E27FC236}">
                <a16:creationId xmlns:a16="http://schemas.microsoft.com/office/drawing/2014/main" id="{A2C3EF13-51DF-46CF-90B3-05267730A07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31975" y="2085975"/>
            <a:ext cx="8528050" cy="2686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a:xfrm>
            <a:off x="1524000" y="0"/>
            <a:ext cx="9144000" cy="1143000"/>
          </a:xfrm>
        </p:spPr>
        <p:txBody>
          <a:bodyPr>
            <a:normAutofit/>
          </a:bodyPr>
          <a:lstStyle/>
          <a:p>
            <a:r>
              <a:rPr lang="en-GB" sz="3600"/>
              <a:t>The Supply Chain Structure</a:t>
            </a:r>
            <a:br>
              <a:rPr lang="en-GB" sz="3600"/>
            </a:br>
            <a:r>
              <a:rPr lang="en-GB" sz="3600"/>
              <a:t>“The Principle Flows” </a:t>
            </a:r>
          </a:p>
        </p:txBody>
      </p:sp>
      <p:sp>
        <p:nvSpPr>
          <p:cNvPr id="138241" name="Slide Number Placeholder 2"/>
          <p:cNvSpPr>
            <a:spLocks noGrp="1"/>
          </p:cNvSpPr>
          <p:nvPr>
            <p:ph type="sldNum" sz="quarter" idx="12"/>
          </p:nvPr>
        </p:nvSpPr>
        <p:spPr>
          <a:noFill/>
        </p:spPr>
        <p:txBody>
          <a:bodyPr/>
          <a:lstStyle/>
          <a:p>
            <a:fld id="{89821C09-5DD0-451D-80C7-BA0CE47E651D}" type="slidenum">
              <a:rPr lang="en-GB" smtClean="0">
                <a:cs typeface="Arial" charset="0"/>
              </a:rPr>
              <a:pPr/>
              <a:t>19</a:t>
            </a:fld>
            <a:endParaRPr lang="en-GB" sz="1400">
              <a:cs typeface="Arial" charset="0"/>
            </a:endParaRPr>
          </a:p>
        </p:txBody>
      </p:sp>
      <p:grpSp>
        <p:nvGrpSpPr>
          <p:cNvPr id="138243" name="Group 3"/>
          <p:cNvGrpSpPr>
            <a:grpSpLocks/>
          </p:cNvGrpSpPr>
          <p:nvPr/>
        </p:nvGrpSpPr>
        <p:grpSpPr bwMode="auto">
          <a:xfrm>
            <a:off x="1644651" y="1408113"/>
            <a:ext cx="8851900" cy="3154362"/>
            <a:chOff x="76" y="887"/>
            <a:chExt cx="5576" cy="1987"/>
          </a:xfrm>
        </p:grpSpPr>
        <p:sp>
          <p:nvSpPr>
            <p:cNvPr id="138245" name="Rectangle 4"/>
            <p:cNvSpPr>
              <a:spLocks noChangeArrowheads="1"/>
            </p:cNvSpPr>
            <p:nvPr/>
          </p:nvSpPr>
          <p:spPr bwMode="auto">
            <a:xfrm>
              <a:off x="586" y="1434"/>
              <a:ext cx="768" cy="1440"/>
            </a:xfrm>
            <a:prstGeom prst="rect">
              <a:avLst/>
            </a:prstGeom>
            <a:solidFill>
              <a:schemeClr val="bg1"/>
            </a:solidFill>
            <a:ln w="9525">
              <a:solidFill>
                <a:schemeClr val="tx1"/>
              </a:solidFill>
              <a:miter lim="800000"/>
              <a:headEnd/>
              <a:tailEnd/>
            </a:ln>
          </p:spPr>
          <p:txBody>
            <a:bodyPr wrap="none" anchor="ctr"/>
            <a:lstStyle/>
            <a:p>
              <a:pPr algn="ctr" eaLnBrk="0" hangingPunct="0"/>
              <a:endParaRPr lang="en-US" sz="2400">
                <a:latin typeface="Times New Roman" pitchFamily="18" charset="0"/>
              </a:endParaRPr>
            </a:p>
          </p:txBody>
        </p:sp>
        <p:sp>
          <p:nvSpPr>
            <p:cNvPr id="138246" name="Rectangle 5"/>
            <p:cNvSpPr>
              <a:spLocks noChangeArrowheads="1"/>
            </p:cNvSpPr>
            <p:nvPr/>
          </p:nvSpPr>
          <p:spPr bwMode="auto">
            <a:xfrm>
              <a:off x="1546" y="1434"/>
              <a:ext cx="768" cy="1440"/>
            </a:xfrm>
            <a:prstGeom prst="rect">
              <a:avLst/>
            </a:prstGeom>
            <a:solidFill>
              <a:schemeClr val="bg1"/>
            </a:solidFill>
            <a:ln w="9525">
              <a:solidFill>
                <a:schemeClr val="tx1"/>
              </a:solidFill>
              <a:miter lim="800000"/>
              <a:headEnd/>
              <a:tailEnd/>
            </a:ln>
          </p:spPr>
          <p:txBody>
            <a:bodyPr wrap="none" anchor="ctr"/>
            <a:lstStyle/>
            <a:p>
              <a:pPr algn="ctr" eaLnBrk="0" hangingPunct="0"/>
              <a:endParaRPr lang="en-US" sz="2000">
                <a:latin typeface="Times New Roman" pitchFamily="18" charset="0"/>
              </a:endParaRPr>
            </a:p>
          </p:txBody>
        </p:sp>
        <p:sp>
          <p:nvSpPr>
            <p:cNvPr id="138247" name="Rectangle 6"/>
            <p:cNvSpPr>
              <a:spLocks noChangeArrowheads="1"/>
            </p:cNvSpPr>
            <p:nvPr/>
          </p:nvSpPr>
          <p:spPr bwMode="auto">
            <a:xfrm>
              <a:off x="2458" y="1434"/>
              <a:ext cx="768" cy="1440"/>
            </a:xfrm>
            <a:prstGeom prst="rect">
              <a:avLst/>
            </a:prstGeom>
            <a:solidFill>
              <a:schemeClr val="bg1"/>
            </a:solidFill>
            <a:ln w="9525">
              <a:solidFill>
                <a:schemeClr val="tx1"/>
              </a:solidFill>
              <a:miter lim="800000"/>
              <a:headEnd/>
              <a:tailEnd/>
            </a:ln>
          </p:spPr>
          <p:txBody>
            <a:bodyPr wrap="none" anchor="ctr"/>
            <a:lstStyle/>
            <a:p>
              <a:pPr algn="ctr" eaLnBrk="0" hangingPunct="0"/>
              <a:endParaRPr lang="en-US" sz="2400">
                <a:latin typeface="Times New Roman" pitchFamily="18" charset="0"/>
              </a:endParaRPr>
            </a:p>
          </p:txBody>
        </p:sp>
        <p:sp>
          <p:nvSpPr>
            <p:cNvPr id="138248" name="Rectangle 7"/>
            <p:cNvSpPr>
              <a:spLocks noChangeArrowheads="1"/>
            </p:cNvSpPr>
            <p:nvPr/>
          </p:nvSpPr>
          <p:spPr bwMode="auto">
            <a:xfrm>
              <a:off x="3370" y="1434"/>
              <a:ext cx="768" cy="1440"/>
            </a:xfrm>
            <a:prstGeom prst="rect">
              <a:avLst/>
            </a:prstGeom>
            <a:solidFill>
              <a:schemeClr val="bg1"/>
            </a:solidFill>
            <a:ln w="9525">
              <a:solidFill>
                <a:schemeClr val="tx1"/>
              </a:solidFill>
              <a:miter lim="800000"/>
              <a:headEnd/>
              <a:tailEnd/>
            </a:ln>
          </p:spPr>
          <p:txBody>
            <a:bodyPr wrap="none" anchor="ctr"/>
            <a:lstStyle/>
            <a:p>
              <a:pPr algn="ctr" eaLnBrk="0" hangingPunct="0"/>
              <a:endParaRPr lang="en-US" sz="2400">
                <a:latin typeface="Times New Roman" pitchFamily="18" charset="0"/>
              </a:endParaRPr>
            </a:p>
          </p:txBody>
        </p:sp>
        <p:sp>
          <p:nvSpPr>
            <p:cNvPr id="138249" name="Rectangle 8"/>
            <p:cNvSpPr>
              <a:spLocks noChangeArrowheads="1"/>
            </p:cNvSpPr>
            <p:nvPr/>
          </p:nvSpPr>
          <p:spPr bwMode="auto">
            <a:xfrm>
              <a:off x="4282" y="1434"/>
              <a:ext cx="768" cy="1440"/>
            </a:xfrm>
            <a:prstGeom prst="rect">
              <a:avLst/>
            </a:prstGeom>
            <a:solidFill>
              <a:schemeClr val="bg1"/>
            </a:solidFill>
            <a:ln w="9525">
              <a:solidFill>
                <a:schemeClr val="tx1"/>
              </a:solidFill>
              <a:miter lim="800000"/>
              <a:headEnd/>
              <a:tailEnd/>
            </a:ln>
          </p:spPr>
          <p:txBody>
            <a:bodyPr wrap="none" anchor="ctr"/>
            <a:lstStyle/>
            <a:p>
              <a:pPr algn="ctr" eaLnBrk="0" hangingPunct="0"/>
              <a:endParaRPr lang="en-US" sz="2400">
                <a:latin typeface="Times New Roman" pitchFamily="18" charset="0"/>
              </a:endParaRPr>
            </a:p>
          </p:txBody>
        </p:sp>
        <p:sp>
          <p:nvSpPr>
            <p:cNvPr id="138250" name="Line 9"/>
            <p:cNvSpPr>
              <a:spLocks noChangeShapeType="1"/>
            </p:cNvSpPr>
            <p:nvPr/>
          </p:nvSpPr>
          <p:spPr bwMode="auto">
            <a:xfrm flipH="1">
              <a:off x="113" y="1570"/>
              <a:ext cx="5424" cy="0"/>
            </a:xfrm>
            <a:prstGeom prst="line">
              <a:avLst/>
            </a:prstGeom>
            <a:noFill/>
            <a:ln w="9525">
              <a:solidFill>
                <a:schemeClr val="tx1"/>
              </a:solidFill>
              <a:round/>
              <a:headEnd/>
              <a:tailEnd type="triangle" w="med" len="med"/>
            </a:ln>
          </p:spPr>
          <p:txBody>
            <a:bodyPr wrap="none" anchor="ctr"/>
            <a:lstStyle/>
            <a:p>
              <a:endParaRPr lang="en-US"/>
            </a:p>
          </p:txBody>
        </p:sp>
        <p:sp>
          <p:nvSpPr>
            <p:cNvPr id="138251" name="Line 10"/>
            <p:cNvSpPr>
              <a:spLocks noChangeShapeType="1"/>
            </p:cNvSpPr>
            <p:nvPr/>
          </p:nvSpPr>
          <p:spPr bwMode="auto">
            <a:xfrm>
              <a:off x="158" y="2115"/>
              <a:ext cx="5424" cy="0"/>
            </a:xfrm>
            <a:prstGeom prst="line">
              <a:avLst/>
            </a:prstGeom>
            <a:noFill/>
            <a:ln w="9525">
              <a:solidFill>
                <a:schemeClr val="tx1"/>
              </a:solidFill>
              <a:round/>
              <a:headEnd/>
              <a:tailEnd type="triangle" w="med" len="med"/>
            </a:ln>
          </p:spPr>
          <p:txBody>
            <a:bodyPr wrap="none" anchor="ctr"/>
            <a:lstStyle/>
            <a:p>
              <a:endParaRPr lang="en-US"/>
            </a:p>
          </p:txBody>
        </p:sp>
        <p:sp>
          <p:nvSpPr>
            <p:cNvPr id="138252" name="Line 11"/>
            <p:cNvSpPr>
              <a:spLocks noChangeShapeType="1"/>
            </p:cNvSpPr>
            <p:nvPr/>
          </p:nvSpPr>
          <p:spPr bwMode="auto">
            <a:xfrm flipH="1">
              <a:off x="158" y="2614"/>
              <a:ext cx="5376" cy="0"/>
            </a:xfrm>
            <a:prstGeom prst="line">
              <a:avLst/>
            </a:prstGeom>
            <a:noFill/>
            <a:ln w="9525">
              <a:solidFill>
                <a:schemeClr val="tx1"/>
              </a:solidFill>
              <a:round/>
              <a:headEnd/>
              <a:tailEnd type="triangle" w="med" len="med"/>
            </a:ln>
          </p:spPr>
          <p:txBody>
            <a:bodyPr wrap="none" anchor="ctr"/>
            <a:lstStyle/>
            <a:p>
              <a:endParaRPr lang="en-US"/>
            </a:p>
          </p:txBody>
        </p:sp>
        <p:sp>
          <p:nvSpPr>
            <p:cNvPr id="138253" name="Text Box 12"/>
            <p:cNvSpPr txBox="1">
              <a:spLocks noChangeArrowheads="1"/>
            </p:cNvSpPr>
            <p:nvPr/>
          </p:nvSpPr>
          <p:spPr bwMode="auto">
            <a:xfrm>
              <a:off x="76" y="1950"/>
              <a:ext cx="491" cy="465"/>
            </a:xfrm>
            <a:prstGeom prst="rect">
              <a:avLst/>
            </a:prstGeom>
            <a:noFill/>
            <a:ln w="9525">
              <a:noFill/>
              <a:miter lim="800000"/>
              <a:headEnd/>
              <a:tailEnd/>
            </a:ln>
          </p:spPr>
          <p:txBody>
            <a:bodyPr wrap="none">
              <a:spAutoFit/>
            </a:bodyPr>
            <a:lstStyle/>
            <a:p>
              <a:pPr algn="ctr" eaLnBrk="0" hangingPunct="0"/>
              <a:r>
                <a:rPr lang="en-GB" sz="1400"/>
                <a:t>Goods</a:t>
              </a:r>
            </a:p>
            <a:p>
              <a:pPr algn="ctr" eaLnBrk="0" hangingPunct="0"/>
              <a:r>
                <a:rPr lang="en-GB" sz="1400"/>
                <a:t>or</a:t>
              </a:r>
            </a:p>
            <a:p>
              <a:pPr algn="ctr" eaLnBrk="0" hangingPunct="0"/>
              <a:r>
                <a:rPr lang="en-GB" sz="1400"/>
                <a:t>Services</a:t>
              </a:r>
            </a:p>
          </p:txBody>
        </p:sp>
        <p:sp>
          <p:nvSpPr>
            <p:cNvPr id="138254" name="Text Box 13"/>
            <p:cNvSpPr txBox="1">
              <a:spLocks noChangeArrowheads="1"/>
            </p:cNvSpPr>
            <p:nvPr/>
          </p:nvSpPr>
          <p:spPr bwMode="auto">
            <a:xfrm>
              <a:off x="5077" y="2384"/>
              <a:ext cx="575" cy="213"/>
            </a:xfrm>
            <a:prstGeom prst="rect">
              <a:avLst/>
            </a:prstGeom>
            <a:noFill/>
            <a:ln w="9525">
              <a:noFill/>
              <a:miter lim="800000"/>
              <a:headEnd/>
              <a:tailEnd/>
            </a:ln>
          </p:spPr>
          <p:txBody>
            <a:bodyPr wrap="none">
              <a:spAutoFit/>
            </a:bodyPr>
            <a:lstStyle/>
            <a:p>
              <a:pPr algn="ctr" eaLnBrk="0" hangingPunct="0"/>
              <a:r>
                <a:rPr lang="en-GB" sz="1600"/>
                <a:t>Payment</a:t>
              </a:r>
            </a:p>
          </p:txBody>
        </p:sp>
        <p:sp>
          <p:nvSpPr>
            <p:cNvPr id="138255" name="Text Box 14"/>
            <p:cNvSpPr txBox="1">
              <a:spLocks noChangeArrowheads="1"/>
            </p:cNvSpPr>
            <p:nvPr/>
          </p:nvSpPr>
          <p:spPr bwMode="auto">
            <a:xfrm>
              <a:off x="4839" y="887"/>
              <a:ext cx="739" cy="523"/>
            </a:xfrm>
            <a:prstGeom prst="rect">
              <a:avLst/>
            </a:prstGeom>
            <a:noFill/>
            <a:ln w="9525">
              <a:noFill/>
              <a:miter lim="800000"/>
              <a:headEnd/>
              <a:tailEnd/>
            </a:ln>
          </p:spPr>
          <p:txBody>
            <a:bodyPr wrap="none">
              <a:spAutoFit/>
            </a:bodyPr>
            <a:lstStyle/>
            <a:p>
              <a:pPr algn="ctr" eaLnBrk="0" hangingPunct="0"/>
              <a:r>
                <a:rPr lang="en-GB" sz="1600"/>
                <a:t>Information</a:t>
              </a:r>
            </a:p>
            <a:p>
              <a:pPr algn="ctr" eaLnBrk="0" hangingPunct="0"/>
              <a:r>
                <a:rPr lang="en-GB" sz="1600"/>
                <a:t>  (orders &amp; </a:t>
              </a:r>
            </a:p>
            <a:p>
              <a:pPr algn="ctr" eaLnBrk="0" hangingPunct="0"/>
              <a:r>
                <a:rPr lang="en-GB" sz="1600"/>
                <a:t>schedules)</a:t>
              </a:r>
            </a:p>
          </p:txBody>
        </p:sp>
        <p:sp>
          <p:nvSpPr>
            <p:cNvPr id="138256" name="Text Box 15"/>
            <p:cNvSpPr txBox="1">
              <a:spLocks noChangeArrowheads="1"/>
            </p:cNvSpPr>
            <p:nvPr/>
          </p:nvSpPr>
          <p:spPr bwMode="auto">
            <a:xfrm>
              <a:off x="657" y="1570"/>
              <a:ext cx="606" cy="388"/>
            </a:xfrm>
            <a:prstGeom prst="rect">
              <a:avLst/>
            </a:prstGeom>
            <a:noFill/>
            <a:ln w="9525">
              <a:noFill/>
              <a:miter lim="800000"/>
              <a:headEnd/>
              <a:tailEnd/>
            </a:ln>
          </p:spPr>
          <p:txBody>
            <a:bodyPr wrap="none">
              <a:spAutoFit/>
            </a:bodyPr>
            <a:lstStyle/>
            <a:p>
              <a:pPr algn="ctr" eaLnBrk="0" hangingPunct="0"/>
              <a:r>
                <a:rPr lang="en-GB" sz="2000">
                  <a:latin typeface="Times New Roman" pitchFamily="18" charset="0"/>
                </a:rPr>
                <a:t> </a:t>
              </a:r>
              <a:r>
                <a:rPr lang="en-GB" sz="1400"/>
                <a:t>Supplier’s</a:t>
              </a:r>
            </a:p>
            <a:p>
              <a:pPr algn="ctr" eaLnBrk="0" hangingPunct="0"/>
              <a:r>
                <a:rPr lang="en-GB" sz="1400"/>
                <a:t> Suppliers</a:t>
              </a:r>
            </a:p>
          </p:txBody>
        </p:sp>
        <p:sp>
          <p:nvSpPr>
            <p:cNvPr id="138257" name="Text Box 16"/>
            <p:cNvSpPr txBox="1">
              <a:spLocks noChangeArrowheads="1"/>
            </p:cNvSpPr>
            <p:nvPr/>
          </p:nvSpPr>
          <p:spPr bwMode="auto">
            <a:xfrm>
              <a:off x="1655" y="1661"/>
              <a:ext cx="495" cy="194"/>
            </a:xfrm>
            <a:prstGeom prst="rect">
              <a:avLst/>
            </a:prstGeom>
            <a:noFill/>
            <a:ln w="9525">
              <a:noFill/>
              <a:miter lim="800000"/>
              <a:headEnd/>
              <a:tailEnd/>
            </a:ln>
          </p:spPr>
          <p:txBody>
            <a:bodyPr wrap="none">
              <a:spAutoFit/>
            </a:bodyPr>
            <a:lstStyle/>
            <a:p>
              <a:pPr eaLnBrk="0" hangingPunct="0"/>
              <a:r>
                <a:rPr lang="en-GB" sz="1400"/>
                <a:t>Supplier</a:t>
              </a:r>
            </a:p>
          </p:txBody>
        </p:sp>
        <p:sp>
          <p:nvSpPr>
            <p:cNvPr id="138258" name="Text Box 17"/>
            <p:cNvSpPr txBox="1">
              <a:spLocks noChangeArrowheads="1"/>
            </p:cNvSpPr>
            <p:nvPr/>
          </p:nvSpPr>
          <p:spPr bwMode="auto">
            <a:xfrm>
              <a:off x="2670" y="1661"/>
              <a:ext cx="323" cy="194"/>
            </a:xfrm>
            <a:prstGeom prst="rect">
              <a:avLst/>
            </a:prstGeom>
            <a:noFill/>
            <a:ln w="9525">
              <a:noFill/>
              <a:miter lim="800000"/>
              <a:headEnd/>
              <a:tailEnd/>
            </a:ln>
          </p:spPr>
          <p:txBody>
            <a:bodyPr wrap="none">
              <a:spAutoFit/>
            </a:bodyPr>
            <a:lstStyle/>
            <a:p>
              <a:pPr algn="ctr" eaLnBrk="0" hangingPunct="0"/>
              <a:r>
                <a:rPr lang="en-GB" sz="1400"/>
                <a:t>Firm</a:t>
              </a:r>
            </a:p>
          </p:txBody>
        </p:sp>
        <p:sp>
          <p:nvSpPr>
            <p:cNvPr id="138259" name="Text Box 18"/>
            <p:cNvSpPr txBox="1">
              <a:spLocks noChangeArrowheads="1"/>
            </p:cNvSpPr>
            <p:nvPr/>
          </p:nvSpPr>
          <p:spPr bwMode="auto">
            <a:xfrm>
              <a:off x="3462" y="1661"/>
              <a:ext cx="562" cy="194"/>
            </a:xfrm>
            <a:prstGeom prst="rect">
              <a:avLst/>
            </a:prstGeom>
            <a:noFill/>
            <a:ln w="9525">
              <a:noFill/>
              <a:miter lim="800000"/>
              <a:headEnd/>
              <a:tailEnd/>
            </a:ln>
          </p:spPr>
          <p:txBody>
            <a:bodyPr wrap="none">
              <a:spAutoFit/>
            </a:bodyPr>
            <a:lstStyle/>
            <a:p>
              <a:pPr algn="ctr" eaLnBrk="0" hangingPunct="0"/>
              <a:r>
                <a:rPr lang="en-GB" sz="1400"/>
                <a:t>Customer</a:t>
              </a:r>
            </a:p>
          </p:txBody>
        </p:sp>
        <p:sp>
          <p:nvSpPr>
            <p:cNvPr id="138260" name="Text Box 19"/>
            <p:cNvSpPr txBox="1">
              <a:spLocks noChangeArrowheads="1"/>
            </p:cNvSpPr>
            <p:nvPr/>
          </p:nvSpPr>
          <p:spPr bwMode="auto">
            <a:xfrm>
              <a:off x="4335" y="1616"/>
              <a:ext cx="633" cy="330"/>
            </a:xfrm>
            <a:prstGeom prst="rect">
              <a:avLst/>
            </a:prstGeom>
            <a:noFill/>
            <a:ln w="9525">
              <a:noFill/>
              <a:miter lim="800000"/>
              <a:headEnd/>
              <a:tailEnd/>
            </a:ln>
          </p:spPr>
          <p:txBody>
            <a:bodyPr wrap="none">
              <a:spAutoFit/>
            </a:bodyPr>
            <a:lstStyle/>
            <a:p>
              <a:pPr algn="ctr" eaLnBrk="0" hangingPunct="0"/>
              <a:r>
                <a:rPr lang="en-GB" sz="1400"/>
                <a:t>Customer’s</a:t>
              </a:r>
            </a:p>
            <a:p>
              <a:pPr algn="ctr" eaLnBrk="0" hangingPunct="0"/>
              <a:r>
                <a:rPr lang="en-GB" sz="1400"/>
                <a:t>Customers</a:t>
              </a:r>
            </a:p>
          </p:txBody>
        </p:sp>
      </p:grpSp>
      <p:sp>
        <p:nvSpPr>
          <p:cNvPr id="138244" name="Text Box 20"/>
          <p:cNvSpPr txBox="1">
            <a:spLocks noChangeArrowheads="1"/>
          </p:cNvSpPr>
          <p:nvPr/>
        </p:nvSpPr>
        <p:spPr bwMode="auto">
          <a:xfrm>
            <a:off x="1774826" y="5044783"/>
            <a:ext cx="2355838" cy="584775"/>
          </a:xfrm>
          <a:prstGeom prst="rect">
            <a:avLst/>
          </a:prstGeom>
          <a:noFill/>
          <a:ln w="9525">
            <a:noFill/>
            <a:miter lim="800000"/>
            <a:headEnd/>
            <a:tailEnd/>
          </a:ln>
        </p:spPr>
        <p:txBody>
          <a:bodyPr wrap="none">
            <a:spAutoFit/>
          </a:bodyPr>
          <a:lstStyle/>
          <a:p>
            <a:pPr eaLnBrk="0" hangingPunct="0"/>
            <a:r>
              <a:rPr lang="en-GB" sz="1600" dirty="0"/>
              <a:t>Source: Baily et-al (2015)  </a:t>
            </a:r>
          </a:p>
          <a:p>
            <a:pPr eaLnBrk="0" hangingPunct="0"/>
            <a:r>
              <a:rPr lang="en-GB" sz="1600" dirty="0"/>
              <a:t>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pPr>
              <a:defRPr/>
            </a:pPr>
            <a:fld id="{5298AD68-9F3D-4675-91BD-0D680D107F99}" type="slidenum">
              <a:rPr lang="en-GB" smtClean="0"/>
              <a:pPr>
                <a:defRPr/>
              </a:pPr>
              <a:t>20</a:t>
            </a:fld>
            <a:endParaRPr lang="en-GB" sz="140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31505" y="180589"/>
            <a:ext cx="9143999" cy="6128927"/>
          </a:xfrm>
          <a:prstGeom prst="rect">
            <a:avLst/>
          </a:prstGeom>
        </p:spPr>
      </p:pic>
      <p:sp>
        <p:nvSpPr>
          <p:cNvPr id="5" name="TextBox 4"/>
          <p:cNvSpPr txBox="1"/>
          <p:nvPr/>
        </p:nvSpPr>
        <p:spPr>
          <a:xfrm>
            <a:off x="1631504" y="6277302"/>
            <a:ext cx="3168352" cy="400110"/>
          </a:xfrm>
          <a:prstGeom prst="rect">
            <a:avLst/>
          </a:prstGeom>
          <a:noFill/>
        </p:spPr>
        <p:txBody>
          <a:bodyPr wrap="square" rtlCol="0">
            <a:spAutoFit/>
          </a:bodyPr>
          <a:lstStyle/>
          <a:p>
            <a:r>
              <a:rPr lang="en-GB" sz="2000" dirty="0"/>
              <a:t>Business Insider 2016</a:t>
            </a:r>
          </a:p>
        </p:txBody>
      </p:sp>
    </p:spTree>
    <p:extLst>
      <p:ext uri="{BB962C8B-B14F-4D97-AF65-F5344CB8AC3E}">
        <p14:creationId xmlns:p14="http://schemas.microsoft.com/office/powerpoint/2010/main" val="24946209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Box 1">
            <a:extLst>
              <a:ext uri="{FF2B5EF4-FFF2-40B4-BE49-F238E27FC236}">
                <a16:creationId xmlns:a16="http://schemas.microsoft.com/office/drawing/2014/main" id="{A15A3DE5-286E-4425-8EFF-40B04C2AE4A8}"/>
              </a:ext>
            </a:extLst>
          </p:cNvPr>
          <p:cNvSpPr txBox="1">
            <a:spLocks noChangeArrowheads="1"/>
          </p:cNvSpPr>
          <p:nvPr/>
        </p:nvSpPr>
        <p:spPr bwMode="auto">
          <a:xfrm>
            <a:off x="1751014" y="260351"/>
            <a:ext cx="8593137"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07FA3"/>
              </a:buClr>
              <a:buChar char="•"/>
              <a:defRPr sz="3200">
                <a:solidFill>
                  <a:schemeClr val="tx1"/>
                </a:solidFill>
                <a:latin typeface="Arial" panose="020B0604020202020204" pitchFamily="34" charset="0"/>
              </a:defRPr>
            </a:lvl1pPr>
            <a:lvl2pPr marL="742950" indent="-285750">
              <a:spcBef>
                <a:spcPct val="20000"/>
              </a:spcBef>
              <a:buClr>
                <a:srgbClr val="007FA3"/>
              </a:buClr>
              <a:buChar char="–"/>
              <a:defRPr sz="2800">
                <a:solidFill>
                  <a:schemeClr val="tx1"/>
                </a:solidFill>
                <a:latin typeface="Arial" panose="020B0604020202020204" pitchFamily="34" charset="0"/>
              </a:defRPr>
            </a:lvl2pPr>
            <a:lvl3pPr marL="1143000" indent="-228600">
              <a:spcBef>
                <a:spcPct val="20000"/>
              </a:spcBef>
              <a:buClr>
                <a:srgbClr val="007FA3"/>
              </a:buClr>
              <a:buChar char="•"/>
              <a:defRPr sz="2400">
                <a:solidFill>
                  <a:schemeClr val="tx1"/>
                </a:solidFill>
                <a:latin typeface="Arial" panose="020B0604020202020204" pitchFamily="34" charset="0"/>
              </a:defRPr>
            </a:lvl3pPr>
            <a:lvl4pPr marL="1600200" indent="-228600">
              <a:spcBef>
                <a:spcPct val="20000"/>
              </a:spcBef>
              <a:buClr>
                <a:srgbClr val="007FA3"/>
              </a:buClr>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lvl="0">
              <a:spcBef>
                <a:spcPct val="0"/>
              </a:spcBef>
              <a:buClrTx/>
              <a:buNone/>
            </a:pPr>
            <a:r>
              <a:rPr lang="en-US" altLang="en-US" b="1" dirty="0">
                <a:solidFill>
                  <a:srgbClr val="007FA3"/>
                </a:solidFill>
              </a:rPr>
              <a:t>Figure 1.2</a:t>
            </a:r>
            <a:br>
              <a:rPr lang="en-US" altLang="en-US" b="1" dirty="0">
                <a:solidFill>
                  <a:srgbClr val="007FA3"/>
                </a:solidFill>
              </a:rPr>
            </a:br>
            <a:r>
              <a:rPr lang="en-US" altLang="en-US" b="1" dirty="0">
                <a:solidFill>
                  <a:srgbClr val="007FA3"/>
                </a:solidFill>
              </a:rPr>
              <a:t>Supply network </a:t>
            </a:r>
            <a:r>
              <a:rPr lang="en-US" altLang="en-US" sz="1800" dirty="0">
                <a:solidFill>
                  <a:srgbClr val="007FA3"/>
                </a:solidFill>
              </a:rPr>
              <a:t>Harrison et-al (2019)</a:t>
            </a:r>
            <a:endParaRPr lang="en-IN" altLang="en-US" sz="1800" dirty="0">
              <a:solidFill>
                <a:srgbClr val="000000"/>
              </a:solidFill>
            </a:endParaRPr>
          </a:p>
        </p:txBody>
      </p:sp>
      <p:sp>
        <p:nvSpPr>
          <p:cNvPr id="9219" name="TextBox 1">
            <a:extLst>
              <a:ext uri="{FF2B5EF4-FFF2-40B4-BE49-F238E27FC236}">
                <a16:creationId xmlns:a16="http://schemas.microsoft.com/office/drawing/2014/main" id="{FA178779-39BF-4CE6-A623-45D625A59B7B}"/>
              </a:ext>
            </a:extLst>
          </p:cNvPr>
          <p:cNvSpPr txBox="1">
            <a:spLocks noChangeArrowheads="1"/>
          </p:cNvSpPr>
          <p:nvPr/>
        </p:nvSpPr>
        <p:spPr bwMode="auto">
          <a:xfrm>
            <a:off x="1751014" y="6021388"/>
            <a:ext cx="7597775"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07FA3"/>
              </a:buClr>
              <a:buChar char="•"/>
              <a:defRPr sz="3200">
                <a:solidFill>
                  <a:schemeClr val="tx1"/>
                </a:solidFill>
                <a:latin typeface="Arial" panose="020B0604020202020204" pitchFamily="34" charset="0"/>
              </a:defRPr>
            </a:lvl1pPr>
            <a:lvl2pPr marL="742950" indent="-285750">
              <a:spcBef>
                <a:spcPct val="20000"/>
              </a:spcBef>
              <a:buClr>
                <a:srgbClr val="007FA3"/>
              </a:buClr>
              <a:buChar char="–"/>
              <a:defRPr sz="2800">
                <a:solidFill>
                  <a:schemeClr val="tx1"/>
                </a:solidFill>
                <a:latin typeface="Arial" panose="020B0604020202020204" pitchFamily="34" charset="0"/>
              </a:defRPr>
            </a:lvl2pPr>
            <a:lvl3pPr marL="1143000" indent="-228600">
              <a:spcBef>
                <a:spcPct val="20000"/>
              </a:spcBef>
              <a:buClr>
                <a:srgbClr val="007FA3"/>
              </a:buClr>
              <a:buChar char="•"/>
              <a:defRPr sz="2400">
                <a:solidFill>
                  <a:schemeClr val="tx1"/>
                </a:solidFill>
                <a:latin typeface="Arial" panose="020B0604020202020204" pitchFamily="34" charset="0"/>
              </a:defRPr>
            </a:lvl3pPr>
            <a:lvl4pPr marL="1600200" indent="-228600">
              <a:spcBef>
                <a:spcPct val="20000"/>
              </a:spcBef>
              <a:buClr>
                <a:srgbClr val="007FA3"/>
              </a:buClr>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ClrTx/>
              <a:buNone/>
              <a:defRPr/>
            </a:pPr>
            <a:r>
              <a:rPr lang="en-US" altLang="en-US" sz="800" i="1">
                <a:solidFill>
                  <a:srgbClr val="000000"/>
                </a:solidFill>
              </a:rPr>
              <a:t>Source</a:t>
            </a:r>
            <a:r>
              <a:rPr lang="en-US" altLang="en-US" sz="800">
                <a:solidFill>
                  <a:srgbClr val="000000"/>
                </a:solidFill>
              </a:rPr>
              <a:t>: </a:t>
            </a:r>
            <a:r>
              <a:rPr lang="da-DK" altLang="en-US" sz="800">
                <a:solidFill>
                  <a:srgbClr val="000000"/>
                </a:solidFill>
              </a:rPr>
              <a:t>After Slack et al., 1997</a:t>
            </a:r>
            <a:endParaRPr lang="en-IN" altLang="en-US" sz="800">
              <a:solidFill>
                <a:srgbClr val="000000"/>
              </a:solidFill>
            </a:endParaRPr>
          </a:p>
        </p:txBody>
      </p:sp>
      <p:pic>
        <p:nvPicPr>
          <p:cNvPr id="9220" name="Picture 1">
            <a:extLst>
              <a:ext uri="{FF2B5EF4-FFF2-40B4-BE49-F238E27FC236}">
                <a16:creationId xmlns:a16="http://schemas.microsoft.com/office/drawing/2014/main" id="{B0C10837-BA9F-41E1-B63C-E1186EE9F51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73250" y="1438276"/>
            <a:ext cx="8445500" cy="451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fontAlgn="base">
              <a:spcBef>
                <a:spcPct val="0"/>
              </a:spcBef>
              <a:spcAft>
                <a:spcPct val="0"/>
              </a:spcAft>
              <a:defRPr/>
            </a:pPr>
            <a:fld id="{D0853F59-3843-4FB5-B695-D008A021CFAB}" type="slidenum">
              <a:rPr lang="en-US">
                <a:solidFill>
                  <a:prstClr val="black">
                    <a:tint val="75000"/>
                  </a:prstClr>
                </a:solidFill>
                <a:latin typeface="Arial" charset="0"/>
                <a:cs typeface="Arial" charset="0"/>
              </a:rPr>
              <a:pPr fontAlgn="base">
                <a:spcBef>
                  <a:spcPct val="0"/>
                </a:spcBef>
                <a:spcAft>
                  <a:spcPct val="0"/>
                </a:spcAft>
                <a:defRPr/>
              </a:pPr>
              <a:t>22</a:t>
            </a:fld>
            <a:endParaRPr lang="en-US" dirty="0">
              <a:solidFill>
                <a:prstClr val="black">
                  <a:tint val="75000"/>
                </a:prstClr>
              </a:solidFill>
              <a:latin typeface="Arial" charset="0"/>
              <a:cs typeface="Arial" charset="0"/>
            </a:endParaRPr>
          </a:p>
        </p:txBody>
      </p:sp>
      <p:sp>
        <p:nvSpPr>
          <p:cNvPr id="7" name="Rectangle 6">
            <a:extLst>
              <a:ext uri="{FF2B5EF4-FFF2-40B4-BE49-F238E27FC236}">
                <a16:creationId xmlns:a16="http://schemas.microsoft.com/office/drawing/2014/main" id="{4F06B987-F8D7-4D0A-A0BB-DA48478BEF19}"/>
              </a:ext>
            </a:extLst>
          </p:cNvPr>
          <p:cNvSpPr/>
          <p:nvPr/>
        </p:nvSpPr>
        <p:spPr>
          <a:xfrm>
            <a:off x="443883" y="1196752"/>
            <a:ext cx="9972597" cy="4832092"/>
          </a:xfrm>
          <a:prstGeom prst="rect">
            <a:avLst/>
          </a:prstGeom>
        </p:spPr>
        <p:txBody>
          <a:bodyPr wrap="square">
            <a:spAutoFit/>
          </a:bodyPr>
          <a:lstStyle/>
          <a:p>
            <a:pPr>
              <a:spcBef>
                <a:spcPct val="20000"/>
              </a:spcBef>
              <a:buFontTx/>
              <a:buChar char="•"/>
            </a:pPr>
            <a:r>
              <a:rPr lang="en-US" altLang="en-US" sz="2000" dirty="0">
                <a:solidFill>
                  <a:srgbClr val="000000"/>
                </a:solidFill>
                <a:latin typeface="Arial" panose="020B0604020202020204" pitchFamily="34" charset="0"/>
              </a:rPr>
              <a:t>To supply the </a:t>
            </a:r>
            <a:r>
              <a:rPr lang="en-US" altLang="en-US" sz="2000" dirty="0" err="1">
                <a:solidFill>
                  <a:srgbClr val="000000"/>
                </a:solidFill>
                <a:latin typeface="Arial" panose="020B0604020202020204" pitchFamily="34" charset="0"/>
              </a:rPr>
              <a:t>organisation</a:t>
            </a:r>
            <a:r>
              <a:rPr lang="en-US" altLang="en-US" sz="2000" dirty="0">
                <a:solidFill>
                  <a:srgbClr val="000000"/>
                </a:solidFill>
                <a:latin typeface="Arial" panose="020B0604020202020204" pitchFamily="34" charset="0"/>
              </a:rPr>
              <a:t> with a flow of materials and services to meet its needs.</a:t>
            </a:r>
          </a:p>
          <a:p>
            <a:pPr>
              <a:spcBef>
                <a:spcPct val="20000"/>
              </a:spcBef>
              <a:buFontTx/>
              <a:buChar char="•"/>
            </a:pPr>
            <a:r>
              <a:rPr lang="en-US" altLang="en-US" sz="2000" dirty="0">
                <a:solidFill>
                  <a:srgbClr val="000000"/>
                </a:solidFill>
                <a:latin typeface="Arial" panose="020B0604020202020204" pitchFamily="34" charset="0"/>
              </a:rPr>
              <a:t>To ensure continuity of supply by maintaining effective relationships with existing sources and by developing other sources of supply either as alternatives or to meet emerging or planned needs.</a:t>
            </a:r>
          </a:p>
          <a:p>
            <a:pPr>
              <a:spcBef>
                <a:spcPct val="20000"/>
              </a:spcBef>
              <a:buFontTx/>
              <a:buChar char="•"/>
            </a:pPr>
            <a:r>
              <a:rPr lang="en-US" altLang="en-US" sz="2000" dirty="0">
                <a:solidFill>
                  <a:srgbClr val="000000"/>
                </a:solidFill>
                <a:latin typeface="Arial" panose="020B0604020202020204" pitchFamily="34" charset="0"/>
              </a:rPr>
              <a:t>To buy efficiently and wisely, obtaining by ethical means the best value for every pound spent.</a:t>
            </a:r>
          </a:p>
          <a:p>
            <a:pPr>
              <a:spcBef>
                <a:spcPct val="20000"/>
              </a:spcBef>
              <a:buFontTx/>
              <a:buChar char="•"/>
            </a:pPr>
            <a:r>
              <a:rPr lang="en-US" altLang="en-US" sz="2000" dirty="0">
                <a:solidFill>
                  <a:srgbClr val="000000"/>
                </a:solidFill>
                <a:latin typeface="Arial" panose="020B0604020202020204" pitchFamily="34" charset="0"/>
              </a:rPr>
              <a:t>To maintain sound cooperative relationships with other departments, providing information and advice as necessary to ensure the effective operation of the </a:t>
            </a:r>
            <a:r>
              <a:rPr lang="en-US" altLang="en-US" sz="2000" dirty="0" err="1">
                <a:solidFill>
                  <a:srgbClr val="000000"/>
                </a:solidFill>
                <a:latin typeface="Arial" panose="020B0604020202020204" pitchFamily="34" charset="0"/>
              </a:rPr>
              <a:t>organisation</a:t>
            </a:r>
            <a:r>
              <a:rPr lang="en-US" altLang="en-US" sz="2000" dirty="0">
                <a:solidFill>
                  <a:srgbClr val="000000"/>
                </a:solidFill>
                <a:latin typeface="Arial" panose="020B0604020202020204" pitchFamily="34" charset="0"/>
              </a:rPr>
              <a:t> as a whole.</a:t>
            </a:r>
          </a:p>
          <a:p>
            <a:pPr>
              <a:spcBef>
                <a:spcPct val="20000"/>
              </a:spcBef>
              <a:buFontTx/>
              <a:buChar char="•"/>
            </a:pPr>
            <a:r>
              <a:rPr lang="en-US" altLang="en-US" sz="2000" dirty="0">
                <a:solidFill>
                  <a:srgbClr val="000000"/>
                </a:solidFill>
                <a:latin typeface="Arial" panose="020B0604020202020204" pitchFamily="34" charset="0"/>
              </a:rPr>
              <a:t>To develop staff, policies, procedures and </a:t>
            </a:r>
            <a:r>
              <a:rPr lang="en-US" altLang="en-US" sz="2000" dirty="0" err="1">
                <a:solidFill>
                  <a:srgbClr val="000000"/>
                </a:solidFill>
                <a:latin typeface="Arial" panose="020B0604020202020204" pitchFamily="34" charset="0"/>
              </a:rPr>
              <a:t>organisation</a:t>
            </a:r>
            <a:r>
              <a:rPr lang="en-US" altLang="en-US" sz="2000" dirty="0">
                <a:solidFill>
                  <a:srgbClr val="000000"/>
                </a:solidFill>
                <a:latin typeface="Arial" panose="020B0604020202020204" pitchFamily="34" charset="0"/>
              </a:rPr>
              <a:t> to ensure the achievement of these objectives.</a:t>
            </a:r>
          </a:p>
          <a:p>
            <a:pPr>
              <a:spcBef>
                <a:spcPct val="20000"/>
              </a:spcBef>
              <a:buFontTx/>
              <a:buChar char="•"/>
            </a:pPr>
            <a:r>
              <a:rPr lang="en-US" altLang="en-US" sz="2000" dirty="0">
                <a:solidFill>
                  <a:srgbClr val="000000"/>
                </a:solidFill>
                <a:latin typeface="Arial" panose="020B0604020202020204" pitchFamily="34" charset="0"/>
              </a:rPr>
              <a:t>Baily (2015)</a:t>
            </a:r>
          </a:p>
          <a:p>
            <a:pPr>
              <a:spcBef>
                <a:spcPct val="20000"/>
              </a:spcBef>
            </a:pPr>
            <a:endParaRPr lang="en-GB" sz="2000" dirty="0"/>
          </a:p>
          <a:p>
            <a:pPr>
              <a:spcBef>
                <a:spcPct val="20000"/>
              </a:spcBef>
              <a:buFontTx/>
              <a:buChar char="•"/>
            </a:pPr>
            <a:endParaRPr lang="en-US" altLang="en-US" sz="2000" dirty="0">
              <a:solidFill>
                <a:srgbClr val="000000"/>
              </a:solidFill>
              <a:latin typeface="Arial" panose="020B0604020202020204" pitchFamily="34" charset="0"/>
            </a:endParaRPr>
          </a:p>
        </p:txBody>
      </p:sp>
      <p:sp>
        <p:nvSpPr>
          <p:cNvPr id="8" name="Rectangle 7">
            <a:extLst>
              <a:ext uri="{FF2B5EF4-FFF2-40B4-BE49-F238E27FC236}">
                <a16:creationId xmlns:a16="http://schemas.microsoft.com/office/drawing/2014/main" id="{7F2AF7DA-BFFA-4762-B1D5-93C09CD69931}"/>
              </a:ext>
            </a:extLst>
          </p:cNvPr>
          <p:cNvSpPr/>
          <p:nvPr/>
        </p:nvSpPr>
        <p:spPr>
          <a:xfrm>
            <a:off x="861135" y="143677"/>
            <a:ext cx="8451542" cy="646331"/>
          </a:xfrm>
          <a:prstGeom prst="rect">
            <a:avLst/>
          </a:prstGeom>
        </p:spPr>
        <p:txBody>
          <a:bodyPr wrap="square">
            <a:spAutoFit/>
          </a:bodyPr>
          <a:lstStyle/>
          <a:p>
            <a:pPr algn="ctr"/>
            <a:r>
              <a:rPr lang="en-GB" altLang="en-US" dirty="0"/>
              <a:t>In Summary</a:t>
            </a:r>
          </a:p>
          <a:p>
            <a:pPr algn="ctr"/>
            <a:r>
              <a:rPr lang="en-GB" altLang="en-US" dirty="0"/>
              <a:t>The scope of purchasing</a:t>
            </a:r>
            <a:endParaRPr lang="en-GB" dirty="0"/>
          </a:p>
        </p:txBody>
      </p:sp>
    </p:spTree>
    <p:extLst>
      <p:ext uri="{BB962C8B-B14F-4D97-AF65-F5344CB8AC3E}">
        <p14:creationId xmlns:p14="http://schemas.microsoft.com/office/powerpoint/2010/main" val="4080531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5A54D2C-A9EB-4C0B-AAF1-CED009FD5FF4}"/>
              </a:ext>
            </a:extLst>
          </p:cNvPr>
          <p:cNvSpPr>
            <a:spLocks noGrp="1"/>
          </p:cNvSpPr>
          <p:nvPr>
            <p:ph type="sldNum" sz="quarter" idx="12"/>
          </p:nvPr>
        </p:nvSpPr>
        <p:spPr/>
        <p:txBody>
          <a:bodyPr/>
          <a:lstStyle/>
          <a:p>
            <a:fld id="{B41A6EBD-EB9A-BB4E-90CB-DE95023EFE98}" type="slidenum">
              <a:rPr lang="en-US" smtClean="0"/>
              <a:pPr/>
              <a:t>23</a:t>
            </a:fld>
            <a:endParaRPr lang="en-US" dirty="0"/>
          </a:p>
        </p:txBody>
      </p:sp>
      <p:pic>
        <p:nvPicPr>
          <p:cNvPr id="3" name="Picture 2">
            <a:extLst>
              <a:ext uri="{FF2B5EF4-FFF2-40B4-BE49-F238E27FC236}">
                <a16:creationId xmlns:a16="http://schemas.microsoft.com/office/drawing/2014/main" id="{6266C683-7619-44B6-8EC0-6125517C3947}"/>
              </a:ext>
            </a:extLst>
          </p:cNvPr>
          <p:cNvPicPr>
            <a:picLocks noChangeAspect="1"/>
          </p:cNvPicPr>
          <p:nvPr/>
        </p:nvPicPr>
        <p:blipFill>
          <a:blip r:embed="rId2"/>
          <a:stretch>
            <a:fillRect/>
          </a:stretch>
        </p:blipFill>
        <p:spPr>
          <a:xfrm>
            <a:off x="2783632" y="1364601"/>
            <a:ext cx="6336704" cy="3949284"/>
          </a:xfrm>
          <a:prstGeom prst="rect">
            <a:avLst/>
          </a:prstGeom>
        </p:spPr>
      </p:pic>
    </p:spTree>
    <p:extLst>
      <p:ext uri="{BB962C8B-B14F-4D97-AF65-F5344CB8AC3E}">
        <p14:creationId xmlns:p14="http://schemas.microsoft.com/office/powerpoint/2010/main" val="12883806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The definition of logistics…?</a:t>
            </a:r>
          </a:p>
        </p:txBody>
      </p:sp>
      <p:pic>
        <p:nvPicPr>
          <p:cNvPr id="4" name="Content Placeholder 3" descr="one.JPG"/>
          <p:cNvPicPr>
            <a:picLocks noGrp="1" noChangeAspect="1"/>
          </p:cNvPicPr>
          <p:nvPr>
            <p:ph idx="1"/>
          </p:nvPr>
        </p:nvPicPr>
        <p:blipFill>
          <a:blip r:embed="rId2" cstate="print"/>
          <a:stretch>
            <a:fillRect/>
          </a:stretch>
        </p:blipFill>
        <p:spPr>
          <a:xfrm>
            <a:off x="1905000" y="1524000"/>
            <a:ext cx="3810000" cy="2743200"/>
          </a:xfrm>
          <a:prstGeom prst="rect">
            <a:avLst/>
          </a:prstGeom>
          <a:ln>
            <a:noFill/>
          </a:ln>
          <a:effectLst>
            <a:softEdge rad="112500"/>
          </a:effectLst>
        </p:spPr>
      </p:pic>
      <p:pic>
        <p:nvPicPr>
          <p:cNvPr id="5" name="Picture 4" descr="two.JPG"/>
          <p:cNvPicPr>
            <a:picLocks noChangeAspect="1"/>
          </p:cNvPicPr>
          <p:nvPr/>
        </p:nvPicPr>
        <p:blipFill>
          <a:blip r:embed="rId3" cstate="print"/>
          <a:stretch>
            <a:fillRect/>
          </a:stretch>
        </p:blipFill>
        <p:spPr>
          <a:xfrm>
            <a:off x="4114800" y="3804700"/>
            <a:ext cx="4267200" cy="3053301"/>
          </a:xfrm>
          <a:prstGeom prst="rect">
            <a:avLst/>
          </a:prstGeom>
          <a:ln>
            <a:noFill/>
          </a:ln>
          <a:effectLst>
            <a:softEdge rad="112500"/>
          </a:effectLst>
        </p:spPr>
      </p:pic>
      <p:pic>
        <p:nvPicPr>
          <p:cNvPr id="6" name="Picture 5" descr="three.JPG"/>
          <p:cNvPicPr>
            <a:picLocks noChangeAspect="1"/>
          </p:cNvPicPr>
          <p:nvPr/>
        </p:nvPicPr>
        <p:blipFill>
          <a:blip r:embed="rId4" cstate="print"/>
          <a:stretch>
            <a:fillRect/>
          </a:stretch>
        </p:blipFill>
        <p:spPr>
          <a:xfrm>
            <a:off x="6248400" y="1524000"/>
            <a:ext cx="3886200" cy="2857500"/>
          </a:xfrm>
          <a:prstGeom prst="rect">
            <a:avLst/>
          </a:prstGeom>
          <a:ln>
            <a:noFill/>
          </a:ln>
          <a:effectLst>
            <a:softEdge rad="112500"/>
          </a:effectLst>
        </p:spPr>
      </p:pic>
    </p:spTree>
    <p:extLst>
      <p:ext uri="{BB962C8B-B14F-4D97-AF65-F5344CB8AC3E}">
        <p14:creationId xmlns:p14="http://schemas.microsoft.com/office/powerpoint/2010/main" val="3399440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17" presetClass="entr" presetSubtype="1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p:cTn id="14" dur="500" fill="hold"/>
                                        <p:tgtEl>
                                          <p:spTgt spid="6"/>
                                        </p:tgtEl>
                                        <p:attrNameLst>
                                          <p:attrName>ppt_w</p:attrName>
                                        </p:attrNameLst>
                                      </p:cBhvr>
                                      <p:tavLst>
                                        <p:tav tm="0">
                                          <p:val>
                                            <p:fltVal val="0"/>
                                          </p:val>
                                        </p:tav>
                                        <p:tav tm="100000">
                                          <p:val>
                                            <p:strVal val="#ppt_w"/>
                                          </p:val>
                                        </p:tav>
                                      </p:tavLst>
                                    </p:anim>
                                    <p:anim calcmode="lin" valueType="num">
                                      <p:cBhvr>
                                        <p:cTn id="15" dur="5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16" fill="hold">
                      <p:stCondLst>
                        <p:cond delay="indefinite"/>
                      </p:stCondLst>
                      <p:childTnLst>
                        <p:par>
                          <p:cTn id="17" fill="hold">
                            <p:stCondLst>
                              <p:cond delay="0"/>
                            </p:stCondLst>
                            <p:childTnLst>
                              <p:par>
                                <p:cTn id="18" presetID="26" presetClass="entr" presetSubtype="0"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wipe(down)">
                                      <p:cBhvr>
                                        <p:cTn id="20" dur="580">
                                          <p:stCondLst>
                                            <p:cond delay="0"/>
                                          </p:stCondLst>
                                        </p:cTn>
                                        <p:tgtEl>
                                          <p:spTgt spid="5"/>
                                        </p:tgtEl>
                                      </p:cBhvr>
                                    </p:animEffect>
                                    <p:anim calcmode="lin" valueType="num">
                                      <p:cBhvr>
                                        <p:cTn id="21"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22"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23"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24"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25"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26" dur="26">
                                          <p:stCondLst>
                                            <p:cond delay="650"/>
                                          </p:stCondLst>
                                        </p:cTn>
                                        <p:tgtEl>
                                          <p:spTgt spid="5"/>
                                        </p:tgtEl>
                                      </p:cBhvr>
                                      <p:to x="100000" y="60000"/>
                                    </p:animScale>
                                    <p:animScale>
                                      <p:cBhvr>
                                        <p:cTn id="27" dur="166" decel="50000">
                                          <p:stCondLst>
                                            <p:cond delay="676"/>
                                          </p:stCondLst>
                                        </p:cTn>
                                        <p:tgtEl>
                                          <p:spTgt spid="5"/>
                                        </p:tgtEl>
                                      </p:cBhvr>
                                      <p:to x="100000" y="100000"/>
                                    </p:animScale>
                                    <p:animScale>
                                      <p:cBhvr>
                                        <p:cTn id="28" dur="26">
                                          <p:stCondLst>
                                            <p:cond delay="1312"/>
                                          </p:stCondLst>
                                        </p:cTn>
                                        <p:tgtEl>
                                          <p:spTgt spid="5"/>
                                        </p:tgtEl>
                                      </p:cBhvr>
                                      <p:to x="100000" y="80000"/>
                                    </p:animScale>
                                    <p:animScale>
                                      <p:cBhvr>
                                        <p:cTn id="29" dur="166" decel="50000">
                                          <p:stCondLst>
                                            <p:cond delay="1338"/>
                                          </p:stCondLst>
                                        </p:cTn>
                                        <p:tgtEl>
                                          <p:spTgt spid="5"/>
                                        </p:tgtEl>
                                      </p:cBhvr>
                                      <p:to x="100000" y="100000"/>
                                    </p:animScale>
                                    <p:animScale>
                                      <p:cBhvr>
                                        <p:cTn id="30" dur="26">
                                          <p:stCondLst>
                                            <p:cond delay="1642"/>
                                          </p:stCondLst>
                                        </p:cTn>
                                        <p:tgtEl>
                                          <p:spTgt spid="5"/>
                                        </p:tgtEl>
                                      </p:cBhvr>
                                      <p:to x="100000" y="90000"/>
                                    </p:animScale>
                                    <p:animScale>
                                      <p:cBhvr>
                                        <p:cTn id="31" dur="166" decel="50000">
                                          <p:stCondLst>
                                            <p:cond delay="1668"/>
                                          </p:stCondLst>
                                        </p:cTn>
                                        <p:tgtEl>
                                          <p:spTgt spid="5"/>
                                        </p:tgtEl>
                                      </p:cBhvr>
                                      <p:to x="100000" y="100000"/>
                                    </p:animScale>
                                    <p:animScale>
                                      <p:cBhvr>
                                        <p:cTn id="32" dur="26">
                                          <p:stCondLst>
                                            <p:cond delay="1808"/>
                                          </p:stCondLst>
                                        </p:cTn>
                                        <p:tgtEl>
                                          <p:spTgt spid="5"/>
                                        </p:tgtEl>
                                      </p:cBhvr>
                                      <p:to x="100000" y="95000"/>
                                    </p:animScale>
                                    <p:animScale>
                                      <p:cBhvr>
                                        <p:cTn id="33"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Logistics Definition…</a:t>
            </a:r>
          </a:p>
        </p:txBody>
      </p:sp>
      <p:sp>
        <p:nvSpPr>
          <p:cNvPr id="3" name="Content Placeholder 2"/>
          <p:cNvSpPr>
            <a:spLocks noGrp="1"/>
          </p:cNvSpPr>
          <p:nvPr>
            <p:ph idx="1"/>
          </p:nvPr>
        </p:nvSpPr>
        <p:spPr>
          <a:xfrm>
            <a:off x="165204" y="1389611"/>
            <a:ext cx="11787447" cy="4709160"/>
          </a:xfrm>
        </p:spPr>
        <p:txBody>
          <a:bodyPr>
            <a:normAutofit/>
          </a:bodyPr>
          <a:lstStyle/>
          <a:p>
            <a:pPr algn="just">
              <a:lnSpc>
                <a:spcPct val="80000"/>
              </a:lnSpc>
            </a:pPr>
            <a:r>
              <a:rPr lang="en-US" sz="2800" b="1" dirty="0"/>
              <a:t>Logistics</a:t>
            </a:r>
            <a:r>
              <a:rPr lang="en-US" sz="2800" dirty="0"/>
              <a:t> (CSCMP)– “...</a:t>
            </a:r>
            <a:r>
              <a:rPr lang="en-GB" dirty="0"/>
              <a:t>Logistics management is that </a:t>
            </a:r>
            <a:r>
              <a:rPr lang="en-GB" b="1" dirty="0">
                <a:solidFill>
                  <a:srgbClr val="FF0000"/>
                </a:solidFill>
              </a:rPr>
              <a:t>part of supply chain management </a:t>
            </a:r>
            <a:r>
              <a:rPr lang="en-GB" dirty="0"/>
              <a:t>that plans, implements, and controls the efficient, effective forward and reverse flow and storage of goods, services and related information between the </a:t>
            </a:r>
            <a:r>
              <a:rPr lang="en-GB" b="1" dirty="0">
                <a:solidFill>
                  <a:srgbClr val="FF0000"/>
                </a:solidFill>
              </a:rPr>
              <a:t>point of origin </a:t>
            </a:r>
            <a:r>
              <a:rPr lang="en-GB" dirty="0"/>
              <a:t>and the </a:t>
            </a:r>
            <a:r>
              <a:rPr lang="en-GB" b="1" dirty="0">
                <a:solidFill>
                  <a:srgbClr val="FF0000"/>
                </a:solidFill>
              </a:rPr>
              <a:t>point of consumption </a:t>
            </a:r>
            <a:r>
              <a:rPr lang="en-GB" dirty="0"/>
              <a:t>in order to </a:t>
            </a:r>
            <a:r>
              <a:rPr lang="en-GB" b="1" dirty="0">
                <a:solidFill>
                  <a:srgbClr val="FF0000"/>
                </a:solidFill>
              </a:rPr>
              <a:t>meet customers' requirements.</a:t>
            </a:r>
            <a:r>
              <a:rPr lang="en-US" sz="2800" b="1" dirty="0">
                <a:solidFill>
                  <a:srgbClr val="FF0000"/>
                </a:solidFill>
              </a:rPr>
              <a:t> </a:t>
            </a:r>
          </a:p>
          <a:p>
            <a:pPr>
              <a:lnSpc>
                <a:spcPct val="80000"/>
              </a:lnSpc>
            </a:pPr>
            <a:endParaRPr lang="en-US" sz="2800" dirty="0"/>
          </a:p>
          <a:p>
            <a:pPr lvl="1">
              <a:lnSpc>
                <a:spcPct val="80000"/>
              </a:lnSpc>
              <a:buFontTx/>
              <a:buNone/>
            </a:pPr>
            <a:r>
              <a:rPr lang="en-US" sz="1600" dirty="0"/>
              <a:t>(Reference: Council of Supply Chain Management Professionals, https://cscmp.org/supply-chain-management-definitions)</a:t>
            </a:r>
            <a:r>
              <a:rPr lang="en-US" sz="2400" dirty="0"/>
              <a:t> </a:t>
            </a:r>
          </a:p>
          <a:p>
            <a:pPr lvl="1">
              <a:lnSpc>
                <a:spcPct val="80000"/>
              </a:lnSpc>
              <a:buFontTx/>
              <a:buNone/>
            </a:pPr>
            <a:endParaRPr lang="en-US" sz="2400" dirty="0"/>
          </a:p>
          <a:p>
            <a:endParaRPr lang="en-US" dirty="0"/>
          </a:p>
        </p:txBody>
      </p:sp>
    </p:spTree>
    <p:extLst>
      <p:ext uri="{BB962C8B-B14F-4D97-AF65-F5344CB8AC3E}">
        <p14:creationId xmlns:p14="http://schemas.microsoft.com/office/powerpoint/2010/main" val="2518050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2"/>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Logistics Definition </a:t>
            </a:r>
          </a:p>
        </p:txBody>
      </p:sp>
      <p:sp>
        <p:nvSpPr>
          <p:cNvPr id="3" name="Content Placeholder 2"/>
          <p:cNvSpPr>
            <a:spLocks noGrp="1"/>
          </p:cNvSpPr>
          <p:nvPr>
            <p:ph idx="1"/>
          </p:nvPr>
        </p:nvSpPr>
        <p:spPr>
          <a:xfrm>
            <a:off x="166255" y="1388225"/>
            <a:ext cx="11953701" cy="5164975"/>
          </a:xfrm>
        </p:spPr>
        <p:txBody>
          <a:bodyPr>
            <a:normAutofit fontScale="92500"/>
          </a:bodyPr>
          <a:lstStyle/>
          <a:p>
            <a:pPr algn="just"/>
            <a:r>
              <a:rPr lang="en-GB" dirty="0"/>
              <a:t>Logistics management activities typically include inbound and outbound transportation management, fleet management, warehousing, materials handling, order fulfilment, logistics network design, inventory management, supply/demand planning, and management of third party logistics services providers. To varying degrees, the logistics function also includes sourcing and procurement, production planning and scheduling, packaging and assembly, and customer service. It is </a:t>
            </a:r>
            <a:r>
              <a:rPr lang="en-GB" b="1" dirty="0">
                <a:solidFill>
                  <a:schemeClr val="accent1">
                    <a:lumMod val="75000"/>
                  </a:schemeClr>
                </a:solidFill>
                <a:effectLst>
                  <a:outerShdw blurRad="38100" dist="38100" dir="2700000" algn="tl">
                    <a:srgbClr val="000000">
                      <a:alpha val="43137"/>
                    </a:srgbClr>
                  </a:outerShdw>
                </a:effectLst>
              </a:rPr>
              <a:t>involved in all levels of planning and execution--strategic, operational and tactical</a:t>
            </a:r>
            <a:r>
              <a:rPr lang="en-GB" dirty="0"/>
              <a:t>. </a:t>
            </a:r>
          </a:p>
          <a:p>
            <a:pPr algn="just"/>
            <a:r>
              <a:rPr lang="en-GB" dirty="0"/>
              <a:t>Logistics management is an </a:t>
            </a:r>
            <a:r>
              <a:rPr lang="en-GB" b="1" dirty="0">
                <a:solidFill>
                  <a:schemeClr val="accent1">
                    <a:lumMod val="75000"/>
                  </a:schemeClr>
                </a:solidFill>
                <a:effectLst>
                  <a:outerShdw blurRad="38100" dist="38100" dir="2700000" algn="tl">
                    <a:srgbClr val="000000">
                      <a:alpha val="43137"/>
                    </a:srgbClr>
                  </a:outerShdw>
                </a:effectLst>
              </a:rPr>
              <a:t>integrating function</a:t>
            </a:r>
            <a:r>
              <a:rPr lang="en-GB" dirty="0"/>
              <a:t>, which coordinates and optimizes all logistics activities, as well as </a:t>
            </a:r>
            <a:r>
              <a:rPr lang="en-GB" b="1" dirty="0">
                <a:solidFill>
                  <a:schemeClr val="accent1">
                    <a:lumMod val="75000"/>
                  </a:schemeClr>
                </a:solidFill>
              </a:rPr>
              <a:t>integrates logistics activities with other functions </a:t>
            </a:r>
            <a:r>
              <a:rPr lang="en-GB" dirty="0"/>
              <a:t>including marketing, sales manufacturing, finance, and information technology.</a:t>
            </a:r>
          </a:p>
          <a:p>
            <a:endParaRPr lang="en-GB" dirty="0"/>
          </a:p>
          <a:p>
            <a:r>
              <a:rPr lang="en-GB" dirty="0">
                <a:hlinkClick r:id="rId2"/>
              </a:rPr>
              <a:t>https://cscmp.org/supply-chain-management-definitions</a:t>
            </a:r>
            <a:endParaRPr lang="en-GB" dirty="0"/>
          </a:p>
          <a:p>
            <a:endParaRPr lang="en-GB" dirty="0"/>
          </a:p>
        </p:txBody>
      </p:sp>
    </p:spTree>
    <p:extLst>
      <p:ext uri="{BB962C8B-B14F-4D97-AF65-F5344CB8AC3E}">
        <p14:creationId xmlns:p14="http://schemas.microsoft.com/office/powerpoint/2010/main" val="3648040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Basics</a:t>
            </a:r>
          </a:p>
        </p:txBody>
      </p:sp>
      <p:sp>
        <p:nvSpPr>
          <p:cNvPr id="3" name="Line 3"/>
          <p:cNvSpPr>
            <a:spLocks noChangeShapeType="1"/>
          </p:cNvSpPr>
          <p:nvPr/>
        </p:nvSpPr>
        <p:spPr bwMode="auto">
          <a:xfrm>
            <a:off x="3810000" y="1828800"/>
            <a:ext cx="1447800" cy="0"/>
          </a:xfrm>
          <a:prstGeom prst="line">
            <a:avLst/>
          </a:prstGeom>
          <a:noFill/>
          <a:ln w="9525">
            <a:solidFill>
              <a:schemeClr val="tx1"/>
            </a:solidFill>
            <a:round/>
            <a:headEnd/>
            <a:tailEnd/>
          </a:ln>
          <a:effectLst/>
        </p:spPr>
        <p:txBody>
          <a:bodyPr/>
          <a:lstStyle/>
          <a:p>
            <a:endParaRPr lang="en-US"/>
          </a:p>
        </p:txBody>
      </p:sp>
      <p:sp>
        <p:nvSpPr>
          <p:cNvPr id="4" name="Text Box 4"/>
          <p:cNvSpPr txBox="1">
            <a:spLocks noChangeArrowheads="1"/>
          </p:cNvSpPr>
          <p:nvPr/>
        </p:nvSpPr>
        <p:spPr bwMode="auto">
          <a:xfrm>
            <a:off x="1828800" y="1600200"/>
            <a:ext cx="2057400" cy="1555750"/>
          </a:xfrm>
          <a:prstGeom prst="rect">
            <a:avLst/>
          </a:prstGeom>
          <a:noFill/>
          <a:ln w="9525">
            <a:noFill/>
            <a:miter lim="800000"/>
            <a:headEnd/>
            <a:tailEnd/>
          </a:ln>
          <a:effectLst/>
        </p:spPr>
        <p:txBody>
          <a:bodyPr>
            <a:spAutoFit/>
          </a:bodyPr>
          <a:lstStyle/>
          <a:p>
            <a:pPr eaLnBrk="1" hangingPunct="1">
              <a:spcBef>
                <a:spcPct val="50000"/>
              </a:spcBef>
            </a:pPr>
            <a:r>
              <a:rPr lang="en-US" sz="1200" dirty="0">
                <a:latin typeface="Verdana" pitchFamily="34" charset="0"/>
              </a:rPr>
              <a:t>Demand Forecasting</a:t>
            </a:r>
          </a:p>
          <a:p>
            <a:pPr eaLnBrk="1" hangingPunct="1">
              <a:spcBef>
                <a:spcPct val="50000"/>
              </a:spcBef>
            </a:pPr>
            <a:r>
              <a:rPr lang="en-US" sz="1200" dirty="0">
                <a:latin typeface="Verdana" pitchFamily="34" charset="0"/>
              </a:rPr>
              <a:t>Purchasing</a:t>
            </a:r>
          </a:p>
          <a:p>
            <a:pPr eaLnBrk="1" hangingPunct="1">
              <a:spcBef>
                <a:spcPct val="50000"/>
              </a:spcBef>
            </a:pPr>
            <a:r>
              <a:rPr lang="en-US" sz="1200" dirty="0">
                <a:latin typeface="Verdana" pitchFamily="34" charset="0"/>
              </a:rPr>
              <a:t>Requirements Planning</a:t>
            </a:r>
          </a:p>
          <a:p>
            <a:pPr eaLnBrk="1" hangingPunct="1">
              <a:spcBef>
                <a:spcPct val="50000"/>
              </a:spcBef>
            </a:pPr>
            <a:r>
              <a:rPr lang="en-US" sz="1200" dirty="0">
                <a:latin typeface="Verdana" pitchFamily="34" charset="0"/>
              </a:rPr>
              <a:t>Production Planning</a:t>
            </a:r>
          </a:p>
          <a:p>
            <a:pPr eaLnBrk="1" hangingPunct="1">
              <a:spcBef>
                <a:spcPct val="50000"/>
              </a:spcBef>
            </a:pPr>
            <a:r>
              <a:rPr lang="en-US" sz="1200" dirty="0">
                <a:latin typeface="Verdana" pitchFamily="34" charset="0"/>
              </a:rPr>
              <a:t>Manufacturing Inventory</a:t>
            </a:r>
          </a:p>
        </p:txBody>
      </p:sp>
      <p:sp>
        <p:nvSpPr>
          <p:cNvPr id="5" name="Line 5"/>
          <p:cNvSpPr>
            <a:spLocks noChangeShapeType="1"/>
          </p:cNvSpPr>
          <p:nvPr/>
        </p:nvSpPr>
        <p:spPr bwMode="auto">
          <a:xfrm>
            <a:off x="3810000" y="2133600"/>
            <a:ext cx="1219200" cy="0"/>
          </a:xfrm>
          <a:prstGeom prst="line">
            <a:avLst/>
          </a:prstGeom>
          <a:noFill/>
          <a:ln w="9525">
            <a:solidFill>
              <a:schemeClr val="tx1"/>
            </a:solidFill>
            <a:round/>
            <a:headEnd/>
            <a:tailEnd/>
          </a:ln>
          <a:effectLst/>
        </p:spPr>
        <p:txBody>
          <a:bodyPr/>
          <a:lstStyle/>
          <a:p>
            <a:endParaRPr lang="en-US"/>
          </a:p>
        </p:txBody>
      </p:sp>
      <p:sp>
        <p:nvSpPr>
          <p:cNvPr id="6" name="Line 6"/>
          <p:cNvSpPr>
            <a:spLocks noChangeShapeType="1"/>
          </p:cNvSpPr>
          <p:nvPr/>
        </p:nvSpPr>
        <p:spPr bwMode="auto">
          <a:xfrm>
            <a:off x="3810000" y="2514600"/>
            <a:ext cx="990600" cy="0"/>
          </a:xfrm>
          <a:prstGeom prst="line">
            <a:avLst/>
          </a:prstGeom>
          <a:noFill/>
          <a:ln w="9525">
            <a:solidFill>
              <a:schemeClr val="tx1"/>
            </a:solidFill>
            <a:round/>
            <a:headEnd/>
            <a:tailEnd/>
          </a:ln>
          <a:effectLst/>
        </p:spPr>
        <p:txBody>
          <a:bodyPr/>
          <a:lstStyle/>
          <a:p>
            <a:endParaRPr lang="en-US"/>
          </a:p>
        </p:txBody>
      </p:sp>
      <p:sp>
        <p:nvSpPr>
          <p:cNvPr id="7" name="Line 7"/>
          <p:cNvSpPr>
            <a:spLocks noChangeShapeType="1"/>
          </p:cNvSpPr>
          <p:nvPr/>
        </p:nvSpPr>
        <p:spPr bwMode="auto">
          <a:xfrm>
            <a:off x="6172200" y="2971800"/>
            <a:ext cx="1066800" cy="304800"/>
          </a:xfrm>
          <a:prstGeom prst="line">
            <a:avLst/>
          </a:prstGeom>
          <a:noFill/>
          <a:ln w="9525">
            <a:solidFill>
              <a:schemeClr val="tx1"/>
            </a:solidFill>
            <a:round/>
            <a:headEnd/>
            <a:tailEnd/>
          </a:ln>
          <a:effectLst/>
        </p:spPr>
        <p:txBody>
          <a:bodyPr/>
          <a:lstStyle/>
          <a:p>
            <a:endParaRPr lang="en-US"/>
          </a:p>
        </p:txBody>
      </p:sp>
      <p:sp>
        <p:nvSpPr>
          <p:cNvPr id="8" name="Line 9"/>
          <p:cNvSpPr>
            <a:spLocks noChangeShapeType="1"/>
          </p:cNvSpPr>
          <p:nvPr/>
        </p:nvSpPr>
        <p:spPr bwMode="auto">
          <a:xfrm>
            <a:off x="5029200" y="2133600"/>
            <a:ext cx="381000" cy="838200"/>
          </a:xfrm>
          <a:prstGeom prst="line">
            <a:avLst/>
          </a:prstGeom>
          <a:noFill/>
          <a:ln w="9525">
            <a:solidFill>
              <a:schemeClr val="tx1"/>
            </a:solidFill>
            <a:round/>
            <a:headEnd/>
            <a:tailEnd/>
          </a:ln>
          <a:effectLst/>
        </p:spPr>
        <p:txBody>
          <a:bodyPr/>
          <a:lstStyle/>
          <a:p>
            <a:endParaRPr lang="en-US"/>
          </a:p>
        </p:txBody>
      </p:sp>
      <p:sp>
        <p:nvSpPr>
          <p:cNvPr id="9" name="Line 10"/>
          <p:cNvSpPr>
            <a:spLocks noChangeShapeType="1"/>
          </p:cNvSpPr>
          <p:nvPr/>
        </p:nvSpPr>
        <p:spPr bwMode="auto">
          <a:xfrm>
            <a:off x="4800600" y="2514600"/>
            <a:ext cx="228600" cy="457200"/>
          </a:xfrm>
          <a:prstGeom prst="line">
            <a:avLst/>
          </a:prstGeom>
          <a:noFill/>
          <a:ln w="9525">
            <a:solidFill>
              <a:schemeClr val="tx1"/>
            </a:solidFill>
            <a:round/>
            <a:headEnd/>
            <a:tailEnd/>
          </a:ln>
          <a:effectLst/>
        </p:spPr>
        <p:txBody>
          <a:bodyPr/>
          <a:lstStyle/>
          <a:p>
            <a:endParaRPr lang="en-US"/>
          </a:p>
        </p:txBody>
      </p:sp>
      <p:sp>
        <p:nvSpPr>
          <p:cNvPr id="10" name="Line 11"/>
          <p:cNvSpPr>
            <a:spLocks noChangeShapeType="1"/>
          </p:cNvSpPr>
          <p:nvPr/>
        </p:nvSpPr>
        <p:spPr bwMode="auto">
          <a:xfrm>
            <a:off x="3810000" y="2743200"/>
            <a:ext cx="685800" cy="0"/>
          </a:xfrm>
          <a:prstGeom prst="line">
            <a:avLst/>
          </a:prstGeom>
          <a:noFill/>
          <a:ln w="9525">
            <a:solidFill>
              <a:schemeClr val="tx1"/>
            </a:solidFill>
            <a:round/>
            <a:headEnd/>
            <a:tailEnd/>
          </a:ln>
          <a:effectLst/>
        </p:spPr>
        <p:txBody>
          <a:bodyPr/>
          <a:lstStyle/>
          <a:p>
            <a:endParaRPr lang="en-US"/>
          </a:p>
        </p:txBody>
      </p:sp>
      <p:sp>
        <p:nvSpPr>
          <p:cNvPr id="11" name="Line 12"/>
          <p:cNvSpPr>
            <a:spLocks noChangeShapeType="1"/>
          </p:cNvSpPr>
          <p:nvPr/>
        </p:nvSpPr>
        <p:spPr bwMode="auto">
          <a:xfrm>
            <a:off x="4495800" y="2743200"/>
            <a:ext cx="76200" cy="228600"/>
          </a:xfrm>
          <a:prstGeom prst="line">
            <a:avLst/>
          </a:prstGeom>
          <a:noFill/>
          <a:ln w="9525">
            <a:solidFill>
              <a:schemeClr val="tx1"/>
            </a:solidFill>
            <a:round/>
            <a:headEnd/>
            <a:tailEnd/>
          </a:ln>
          <a:effectLst/>
        </p:spPr>
        <p:txBody>
          <a:bodyPr/>
          <a:lstStyle/>
          <a:p>
            <a:endParaRPr lang="en-US"/>
          </a:p>
        </p:txBody>
      </p:sp>
      <p:sp>
        <p:nvSpPr>
          <p:cNvPr id="12" name="Line 13"/>
          <p:cNvSpPr>
            <a:spLocks noChangeShapeType="1"/>
          </p:cNvSpPr>
          <p:nvPr/>
        </p:nvSpPr>
        <p:spPr bwMode="auto">
          <a:xfrm>
            <a:off x="3810000" y="3276600"/>
            <a:ext cx="685800" cy="0"/>
          </a:xfrm>
          <a:prstGeom prst="line">
            <a:avLst/>
          </a:prstGeom>
          <a:noFill/>
          <a:ln w="9525">
            <a:solidFill>
              <a:schemeClr val="tx1"/>
            </a:solidFill>
            <a:round/>
            <a:headEnd/>
            <a:tailEnd/>
          </a:ln>
          <a:effectLst/>
        </p:spPr>
        <p:txBody>
          <a:bodyPr/>
          <a:lstStyle/>
          <a:p>
            <a:endParaRPr lang="en-US"/>
          </a:p>
        </p:txBody>
      </p:sp>
      <p:sp>
        <p:nvSpPr>
          <p:cNvPr id="13" name="Line 14"/>
          <p:cNvSpPr>
            <a:spLocks noChangeShapeType="1"/>
          </p:cNvSpPr>
          <p:nvPr/>
        </p:nvSpPr>
        <p:spPr bwMode="auto">
          <a:xfrm>
            <a:off x="3810000" y="3581400"/>
            <a:ext cx="838200" cy="0"/>
          </a:xfrm>
          <a:prstGeom prst="line">
            <a:avLst/>
          </a:prstGeom>
          <a:noFill/>
          <a:ln w="9525">
            <a:solidFill>
              <a:schemeClr val="tx1"/>
            </a:solidFill>
            <a:round/>
            <a:headEnd/>
            <a:tailEnd/>
          </a:ln>
          <a:effectLst/>
        </p:spPr>
        <p:txBody>
          <a:bodyPr/>
          <a:lstStyle/>
          <a:p>
            <a:endParaRPr lang="en-US"/>
          </a:p>
        </p:txBody>
      </p:sp>
      <p:sp>
        <p:nvSpPr>
          <p:cNvPr id="14" name="Line 15"/>
          <p:cNvSpPr>
            <a:spLocks noChangeShapeType="1"/>
          </p:cNvSpPr>
          <p:nvPr/>
        </p:nvSpPr>
        <p:spPr bwMode="auto">
          <a:xfrm>
            <a:off x="3810000" y="3810000"/>
            <a:ext cx="685800" cy="0"/>
          </a:xfrm>
          <a:prstGeom prst="line">
            <a:avLst/>
          </a:prstGeom>
          <a:noFill/>
          <a:ln w="9525">
            <a:solidFill>
              <a:schemeClr val="tx1"/>
            </a:solidFill>
            <a:round/>
            <a:headEnd/>
            <a:tailEnd/>
          </a:ln>
          <a:effectLst/>
        </p:spPr>
        <p:txBody>
          <a:bodyPr/>
          <a:lstStyle/>
          <a:p>
            <a:endParaRPr lang="en-US"/>
          </a:p>
        </p:txBody>
      </p:sp>
      <p:sp>
        <p:nvSpPr>
          <p:cNvPr id="15" name="Line 18"/>
          <p:cNvSpPr>
            <a:spLocks noChangeShapeType="1"/>
          </p:cNvSpPr>
          <p:nvPr/>
        </p:nvSpPr>
        <p:spPr bwMode="auto">
          <a:xfrm flipV="1">
            <a:off x="7848600" y="3886200"/>
            <a:ext cx="1295400" cy="2362200"/>
          </a:xfrm>
          <a:prstGeom prst="line">
            <a:avLst/>
          </a:prstGeom>
          <a:noFill/>
          <a:ln w="9525">
            <a:solidFill>
              <a:schemeClr val="tx1"/>
            </a:solidFill>
            <a:prstDash val="dash"/>
            <a:round/>
            <a:headEnd/>
            <a:tailEnd/>
          </a:ln>
          <a:effectLst/>
        </p:spPr>
        <p:txBody>
          <a:bodyPr/>
          <a:lstStyle/>
          <a:p>
            <a:endParaRPr lang="en-US"/>
          </a:p>
        </p:txBody>
      </p:sp>
      <p:sp>
        <p:nvSpPr>
          <p:cNvPr id="16" name="Text Box 19"/>
          <p:cNvSpPr txBox="1">
            <a:spLocks noChangeArrowheads="1"/>
          </p:cNvSpPr>
          <p:nvPr/>
        </p:nvSpPr>
        <p:spPr bwMode="auto">
          <a:xfrm>
            <a:off x="5562600" y="2057401"/>
            <a:ext cx="1644650" cy="366713"/>
          </a:xfrm>
          <a:prstGeom prst="rect">
            <a:avLst/>
          </a:prstGeom>
          <a:noFill/>
          <a:ln w="9525">
            <a:noFill/>
            <a:miter lim="800000"/>
            <a:headEnd/>
            <a:tailEnd/>
          </a:ln>
          <a:effectLst/>
        </p:spPr>
        <p:txBody>
          <a:bodyPr wrap="none">
            <a:spAutoFit/>
          </a:bodyPr>
          <a:lstStyle/>
          <a:p>
            <a:pPr eaLnBrk="1" hangingPunct="1"/>
            <a:r>
              <a:rPr lang="en-US" b="1" dirty="0">
                <a:solidFill>
                  <a:srgbClr val="FF0000"/>
                </a:solidFill>
                <a:effectLst>
                  <a:outerShdw blurRad="38100" dist="38100" dir="2700000" algn="tl">
                    <a:srgbClr val="000000"/>
                  </a:outerShdw>
                </a:effectLst>
                <a:latin typeface="Arial" charset="0"/>
              </a:rPr>
              <a:t>Materials Mgt</a:t>
            </a:r>
          </a:p>
        </p:txBody>
      </p:sp>
      <p:sp>
        <p:nvSpPr>
          <p:cNvPr id="17" name="Text Box 21"/>
          <p:cNvSpPr txBox="1">
            <a:spLocks noChangeArrowheads="1"/>
          </p:cNvSpPr>
          <p:nvPr/>
        </p:nvSpPr>
        <p:spPr bwMode="auto">
          <a:xfrm>
            <a:off x="7315200" y="2895601"/>
            <a:ext cx="1187450" cy="366713"/>
          </a:xfrm>
          <a:prstGeom prst="rect">
            <a:avLst/>
          </a:prstGeom>
          <a:noFill/>
          <a:ln w="9525">
            <a:noFill/>
            <a:miter lim="800000"/>
            <a:headEnd/>
            <a:tailEnd/>
          </a:ln>
          <a:effectLst/>
        </p:spPr>
        <p:txBody>
          <a:bodyPr wrap="none">
            <a:spAutoFit/>
          </a:bodyPr>
          <a:lstStyle/>
          <a:p>
            <a:pPr eaLnBrk="1" hangingPunct="1"/>
            <a:r>
              <a:rPr lang="en-US" b="1">
                <a:solidFill>
                  <a:srgbClr val="FF0000"/>
                </a:solidFill>
                <a:effectLst>
                  <a:outerShdw blurRad="38100" dist="38100" dir="2700000" algn="tl">
                    <a:srgbClr val="000000"/>
                  </a:outerShdw>
                </a:effectLst>
                <a:latin typeface="Arial" charset="0"/>
              </a:rPr>
              <a:t>Logistics</a:t>
            </a:r>
          </a:p>
        </p:txBody>
      </p:sp>
      <p:sp>
        <p:nvSpPr>
          <p:cNvPr id="18" name="Text Box 22"/>
          <p:cNvSpPr txBox="1">
            <a:spLocks noChangeArrowheads="1"/>
          </p:cNvSpPr>
          <p:nvPr/>
        </p:nvSpPr>
        <p:spPr bwMode="auto">
          <a:xfrm>
            <a:off x="9636126" y="3276601"/>
            <a:ext cx="1031875" cy="1006475"/>
          </a:xfrm>
          <a:prstGeom prst="rect">
            <a:avLst/>
          </a:prstGeom>
          <a:noFill/>
          <a:ln w="9525">
            <a:noFill/>
            <a:miter lim="800000"/>
            <a:headEnd/>
            <a:tailEnd/>
          </a:ln>
          <a:effectLst/>
        </p:spPr>
        <p:txBody>
          <a:bodyPr wrap="none">
            <a:spAutoFit/>
          </a:bodyPr>
          <a:lstStyle/>
          <a:p>
            <a:pPr eaLnBrk="1" hangingPunct="1"/>
            <a:r>
              <a:rPr lang="en-US" sz="2000" b="1">
                <a:solidFill>
                  <a:srgbClr val="FF0000"/>
                </a:solidFill>
                <a:effectLst>
                  <a:outerShdw blurRad="38100" dist="38100" dir="2700000" algn="tl">
                    <a:srgbClr val="000000"/>
                  </a:outerShdw>
                </a:effectLst>
                <a:latin typeface="Arial" charset="0"/>
              </a:rPr>
              <a:t>Supply</a:t>
            </a:r>
          </a:p>
          <a:p>
            <a:pPr eaLnBrk="1" hangingPunct="1"/>
            <a:r>
              <a:rPr lang="en-US" sz="2000" b="1">
                <a:solidFill>
                  <a:srgbClr val="FF0000"/>
                </a:solidFill>
                <a:effectLst>
                  <a:outerShdw blurRad="38100" dist="38100" dir="2700000" algn="tl">
                    <a:srgbClr val="000000"/>
                  </a:outerShdw>
                </a:effectLst>
                <a:latin typeface="Arial" charset="0"/>
              </a:rPr>
              <a:t>Chain</a:t>
            </a:r>
          </a:p>
          <a:p>
            <a:pPr eaLnBrk="1" hangingPunct="1"/>
            <a:r>
              <a:rPr lang="en-US" sz="2000" b="1">
                <a:solidFill>
                  <a:srgbClr val="FF0000"/>
                </a:solidFill>
                <a:effectLst>
                  <a:outerShdw blurRad="38100" dist="38100" dir="2700000" algn="tl">
                    <a:srgbClr val="000000"/>
                  </a:outerShdw>
                </a:effectLst>
                <a:latin typeface="Arial" charset="0"/>
              </a:rPr>
              <a:t>Mgt</a:t>
            </a:r>
          </a:p>
        </p:txBody>
      </p:sp>
      <p:sp>
        <p:nvSpPr>
          <p:cNvPr id="19" name="Text Box 23"/>
          <p:cNvSpPr txBox="1">
            <a:spLocks noChangeArrowheads="1"/>
          </p:cNvSpPr>
          <p:nvPr/>
        </p:nvSpPr>
        <p:spPr bwMode="auto">
          <a:xfrm>
            <a:off x="3810000" y="5562601"/>
            <a:ext cx="2009974" cy="1015663"/>
          </a:xfrm>
          <a:prstGeom prst="rect">
            <a:avLst/>
          </a:prstGeom>
          <a:noFill/>
          <a:ln w="9525">
            <a:noFill/>
            <a:miter lim="800000"/>
            <a:headEnd/>
            <a:tailEnd/>
          </a:ln>
          <a:effectLst/>
        </p:spPr>
        <p:txBody>
          <a:bodyPr wrap="none">
            <a:spAutoFit/>
          </a:bodyPr>
          <a:lstStyle/>
          <a:p>
            <a:pPr eaLnBrk="1" hangingPunct="1"/>
            <a:r>
              <a:rPr lang="en-US" sz="1200">
                <a:latin typeface="Verdana" pitchFamily="34" charset="0"/>
              </a:rPr>
              <a:t>Strategic Planning</a:t>
            </a:r>
          </a:p>
          <a:p>
            <a:pPr eaLnBrk="1" hangingPunct="1"/>
            <a:r>
              <a:rPr lang="en-US" sz="1200">
                <a:latin typeface="Verdana" pitchFamily="34" charset="0"/>
              </a:rPr>
              <a:t>Information Technology</a:t>
            </a:r>
          </a:p>
          <a:p>
            <a:pPr eaLnBrk="1" hangingPunct="1"/>
            <a:r>
              <a:rPr lang="en-US" sz="1200">
                <a:latin typeface="Verdana" pitchFamily="34" charset="0"/>
              </a:rPr>
              <a:t>Marketing, R&amp;D</a:t>
            </a:r>
          </a:p>
          <a:p>
            <a:pPr eaLnBrk="1" hangingPunct="1"/>
            <a:r>
              <a:rPr lang="en-US" sz="1200">
                <a:latin typeface="Verdana" pitchFamily="34" charset="0"/>
              </a:rPr>
              <a:t>Sales</a:t>
            </a:r>
          </a:p>
          <a:p>
            <a:pPr eaLnBrk="1" hangingPunct="1"/>
            <a:endParaRPr lang="en-US" sz="1200">
              <a:latin typeface="Verdana" pitchFamily="34" charset="0"/>
            </a:endParaRPr>
          </a:p>
        </p:txBody>
      </p:sp>
      <p:sp>
        <p:nvSpPr>
          <p:cNvPr id="20" name="Text Box 24"/>
          <p:cNvSpPr txBox="1">
            <a:spLocks noChangeArrowheads="1"/>
          </p:cNvSpPr>
          <p:nvPr/>
        </p:nvSpPr>
        <p:spPr bwMode="auto">
          <a:xfrm>
            <a:off x="2743200" y="4038600"/>
            <a:ext cx="2159950" cy="1292662"/>
          </a:xfrm>
          <a:prstGeom prst="rect">
            <a:avLst/>
          </a:prstGeom>
          <a:noFill/>
          <a:ln w="9525">
            <a:noFill/>
            <a:miter lim="800000"/>
            <a:headEnd/>
            <a:tailEnd/>
          </a:ln>
          <a:effectLst/>
        </p:spPr>
        <p:txBody>
          <a:bodyPr wrap="none">
            <a:spAutoFit/>
          </a:bodyPr>
          <a:lstStyle/>
          <a:p>
            <a:pPr eaLnBrk="1" hangingPunct="1"/>
            <a:r>
              <a:rPr lang="en-US" sz="1200" dirty="0">
                <a:solidFill>
                  <a:schemeClr val="accent1">
                    <a:lumMod val="75000"/>
                  </a:schemeClr>
                </a:solidFill>
                <a:effectLst>
                  <a:outerShdw blurRad="38100" dist="38100" dir="2700000" algn="tl">
                    <a:srgbClr val="000000">
                      <a:alpha val="43137"/>
                    </a:srgbClr>
                  </a:outerShdw>
                </a:effectLst>
                <a:latin typeface="Verdana" pitchFamily="34" charset="0"/>
              </a:rPr>
              <a:t>Finished Goods Inventory</a:t>
            </a:r>
          </a:p>
          <a:p>
            <a:pPr eaLnBrk="1" hangingPunct="1"/>
            <a:r>
              <a:rPr lang="en-US" sz="1200" dirty="0">
                <a:solidFill>
                  <a:schemeClr val="accent1">
                    <a:lumMod val="75000"/>
                  </a:schemeClr>
                </a:solidFill>
                <a:effectLst>
                  <a:outerShdw blurRad="38100" dist="38100" dir="2700000" algn="tl">
                    <a:srgbClr val="000000">
                      <a:alpha val="43137"/>
                    </a:srgbClr>
                  </a:outerShdw>
                </a:effectLst>
                <a:latin typeface="Verdana" pitchFamily="34" charset="0"/>
              </a:rPr>
              <a:t>Distribution Planning</a:t>
            </a:r>
          </a:p>
          <a:p>
            <a:pPr eaLnBrk="1" hangingPunct="1"/>
            <a:r>
              <a:rPr lang="en-US" sz="1200" dirty="0">
                <a:solidFill>
                  <a:schemeClr val="accent1">
                    <a:lumMod val="75000"/>
                  </a:schemeClr>
                </a:solidFill>
                <a:effectLst>
                  <a:outerShdw blurRad="38100" dist="38100" dir="2700000" algn="tl">
                    <a:srgbClr val="000000">
                      <a:alpha val="43137"/>
                    </a:srgbClr>
                  </a:outerShdw>
                </a:effectLst>
                <a:latin typeface="Verdana" pitchFamily="34" charset="0"/>
              </a:rPr>
              <a:t>Order Processing</a:t>
            </a:r>
          </a:p>
          <a:p>
            <a:pPr eaLnBrk="1" hangingPunct="1"/>
            <a:r>
              <a:rPr lang="en-US" sz="1200" dirty="0">
                <a:solidFill>
                  <a:schemeClr val="accent1">
                    <a:lumMod val="75000"/>
                  </a:schemeClr>
                </a:solidFill>
                <a:effectLst>
                  <a:outerShdw blurRad="38100" dist="38100" dir="2700000" algn="tl">
                    <a:srgbClr val="000000">
                      <a:alpha val="43137"/>
                    </a:srgbClr>
                  </a:outerShdw>
                </a:effectLst>
                <a:latin typeface="Verdana" pitchFamily="34" charset="0"/>
              </a:rPr>
              <a:t>Transportation</a:t>
            </a:r>
          </a:p>
          <a:p>
            <a:pPr eaLnBrk="1" hangingPunct="1"/>
            <a:r>
              <a:rPr lang="en-US" sz="1200" dirty="0">
                <a:solidFill>
                  <a:schemeClr val="accent1">
                    <a:lumMod val="75000"/>
                  </a:schemeClr>
                </a:solidFill>
                <a:effectLst>
                  <a:outerShdw blurRad="38100" dist="38100" dir="2700000" algn="tl">
                    <a:srgbClr val="000000">
                      <a:alpha val="43137"/>
                    </a:srgbClr>
                  </a:outerShdw>
                </a:effectLst>
                <a:latin typeface="Verdana" pitchFamily="34" charset="0"/>
              </a:rPr>
              <a:t>Customer Service</a:t>
            </a:r>
          </a:p>
          <a:p>
            <a:pPr eaLnBrk="1" hangingPunct="1"/>
            <a:endParaRPr lang="en-US" dirty="0">
              <a:latin typeface="Verdana" pitchFamily="34" charset="0"/>
            </a:endParaRPr>
          </a:p>
        </p:txBody>
      </p:sp>
      <p:sp>
        <p:nvSpPr>
          <p:cNvPr id="21" name="Line 25"/>
          <p:cNvSpPr>
            <a:spLocks noChangeShapeType="1"/>
          </p:cNvSpPr>
          <p:nvPr/>
        </p:nvSpPr>
        <p:spPr bwMode="auto">
          <a:xfrm>
            <a:off x="4953000" y="4191000"/>
            <a:ext cx="228600" cy="0"/>
          </a:xfrm>
          <a:prstGeom prst="line">
            <a:avLst/>
          </a:prstGeom>
          <a:noFill/>
          <a:ln w="9525">
            <a:solidFill>
              <a:schemeClr val="tx1"/>
            </a:solidFill>
            <a:round/>
            <a:headEnd/>
            <a:tailEnd/>
          </a:ln>
          <a:effectLst/>
        </p:spPr>
        <p:txBody>
          <a:bodyPr/>
          <a:lstStyle/>
          <a:p>
            <a:endParaRPr lang="en-US"/>
          </a:p>
        </p:txBody>
      </p:sp>
      <p:sp>
        <p:nvSpPr>
          <p:cNvPr id="22" name="Line 26"/>
          <p:cNvSpPr>
            <a:spLocks noChangeShapeType="1"/>
          </p:cNvSpPr>
          <p:nvPr/>
        </p:nvSpPr>
        <p:spPr bwMode="auto">
          <a:xfrm>
            <a:off x="4953000" y="4419600"/>
            <a:ext cx="381000" cy="0"/>
          </a:xfrm>
          <a:prstGeom prst="line">
            <a:avLst/>
          </a:prstGeom>
          <a:noFill/>
          <a:ln w="9525">
            <a:solidFill>
              <a:schemeClr val="tx1"/>
            </a:solidFill>
            <a:round/>
            <a:headEnd/>
            <a:tailEnd/>
          </a:ln>
          <a:effectLst/>
        </p:spPr>
        <p:txBody>
          <a:bodyPr/>
          <a:lstStyle/>
          <a:p>
            <a:endParaRPr lang="en-US"/>
          </a:p>
        </p:txBody>
      </p:sp>
      <p:sp>
        <p:nvSpPr>
          <p:cNvPr id="23" name="Line 27"/>
          <p:cNvSpPr>
            <a:spLocks noChangeShapeType="1"/>
          </p:cNvSpPr>
          <p:nvPr/>
        </p:nvSpPr>
        <p:spPr bwMode="auto">
          <a:xfrm>
            <a:off x="4953000" y="4572000"/>
            <a:ext cx="609600" cy="0"/>
          </a:xfrm>
          <a:prstGeom prst="line">
            <a:avLst/>
          </a:prstGeom>
          <a:noFill/>
          <a:ln w="9525">
            <a:solidFill>
              <a:schemeClr val="tx1"/>
            </a:solidFill>
            <a:round/>
            <a:headEnd/>
            <a:tailEnd/>
          </a:ln>
          <a:effectLst/>
        </p:spPr>
        <p:txBody>
          <a:bodyPr/>
          <a:lstStyle/>
          <a:p>
            <a:endParaRPr lang="en-US"/>
          </a:p>
        </p:txBody>
      </p:sp>
      <p:sp>
        <p:nvSpPr>
          <p:cNvPr id="24" name="Line 28"/>
          <p:cNvSpPr>
            <a:spLocks noChangeShapeType="1"/>
          </p:cNvSpPr>
          <p:nvPr/>
        </p:nvSpPr>
        <p:spPr bwMode="auto">
          <a:xfrm>
            <a:off x="4953000" y="4800600"/>
            <a:ext cx="762000" cy="0"/>
          </a:xfrm>
          <a:prstGeom prst="line">
            <a:avLst/>
          </a:prstGeom>
          <a:noFill/>
          <a:ln w="9525">
            <a:solidFill>
              <a:schemeClr val="tx1"/>
            </a:solidFill>
            <a:round/>
            <a:headEnd/>
            <a:tailEnd/>
          </a:ln>
          <a:effectLst/>
        </p:spPr>
        <p:txBody>
          <a:bodyPr/>
          <a:lstStyle/>
          <a:p>
            <a:endParaRPr lang="en-US"/>
          </a:p>
        </p:txBody>
      </p:sp>
      <p:sp>
        <p:nvSpPr>
          <p:cNvPr id="25" name="Line 29"/>
          <p:cNvSpPr>
            <a:spLocks noChangeShapeType="1"/>
          </p:cNvSpPr>
          <p:nvPr/>
        </p:nvSpPr>
        <p:spPr bwMode="auto">
          <a:xfrm flipV="1">
            <a:off x="5334000" y="3581400"/>
            <a:ext cx="457200" cy="838200"/>
          </a:xfrm>
          <a:prstGeom prst="line">
            <a:avLst/>
          </a:prstGeom>
          <a:noFill/>
          <a:ln w="9525">
            <a:solidFill>
              <a:schemeClr val="tx1"/>
            </a:solidFill>
            <a:round/>
            <a:headEnd/>
            <a:tailEnd/>
          </a:ln>
          <a:effectLst/>
        </p:spPr>
        <p:txBody>
          <a:bodyPr/>
          <a:lstStyle/>
          <a:p>
            <a:endParaRPr lang="en-US"/>
          </a:p>
        </p:txBody>
      </p:sp>
      <p:sp>
        <p:nvSpPr>
          <p:cNvPr id="26" name="Line 30"/>
          <p:cNvSpPr>
            <a:spLocks noChangeShapeType="1"/>
          </p:cNvSpPr>
          <p:nvPr/>
        </p:nvSpPr>
        <p:spPr bwMode="auto">
          <a:xfrm flipV="1">
            <a:off x="5562600" y="3581400"/>
            <a:ext cx="533400" cy="990600"/>
          </a:xfrm>
          <a:prstGeom prst="line">
            <a:avLst/>
          </a:prstGeom>
          <a:noFill/>
          <a:ln w="9525">
            <a:solidFill>
              <a:schemeClr val="tx1"/>
            </a:solidFill>
            <a:round/>
            <a:headEnd/>
            <a:tailEnd/>
          </a:ln>
          <a:effectLst/>
        </p:spPr>
        <p:txBody>
          <a:bodyPr/>
          <a:lstStyle/>
          <a:p>
            <a:endParaRPr lang="en-US"/>
          </a:p>
        </p:txBody>
      </p:sp>
      <p:sp>
        <p:nvSpPr>
          <p:cNvPr id="27" name="Line 32"/>
          <p:cNvSpPr>
            <a:spLocks noChangeShapeType="1"/>
          </p:cNvSpPr>
          <p:nvPr/>
        </p:nvSpPr>
        <p:spPr bwMode="auto">
          <a:xfrm flipV="1">
            <a:off x="5181600" y="3581400"/>
            <a:ext cx="304800" cy="609600"/>
          </a:xfrm>
          <a:prstGeom prst="line">
            <a:avLst/>
          </a:prstGeom>
          <a:noFill/>
          <a:ln w="9525">
            <a:solidFill>
              <a:schemeClr val="tx1"/>
            </a:solidFill>
            <a:round/>
            <a:headEnd/>
            <a:tailEnd/>
          </a:ln>
          <a:effectLst/>
        </p:spPr>
        <p:txBody>
          <a:bodyPr/>
          <a:lstStyle/>
          <a:p>
            <a:endParaRPr lang="en-US"/>
          </a:p>
        </p:txBody>
      </p:sp>
      <p:sp>
        <p:nvSpPr>
          <p:cNvPr id="28" name="Line 33"/>
          <p:cNvSpPr>
            <a:spLocks noChangeShapeType="1"/>
          </p:cNvSpPr>
          <p:nvPr/>
        </p:nvSpPr>
        <p:spPr bwMode="auto">
          <a:xfrm flipV="1">
            <a:off x="5715000" y="3581400"/>
            <a:ext cx="685800" cy="1219200"/>
          </a:xfrm>
          <a:prstGeom prst="line">
            <a:avLst/>
          </a:prstGeom>
          <a:noFill/>
          <a:ln w="9525">
            <a:solidFill>
              <a:schemeClr val="tx1"/>
            </a:solidFill>
            <a:round/>
            <a:headEnd/>
            <a:tailEnd/>
          </a:ln>
          <a:effectLst/>
        </p:spPr>
        <p:txBody>
          <a:bodyPr/>
          <a:lstStyle/>
          <a:p>
            <a:endParaRPr lang="en-US"/>
          </a:p>
        </p:txBody>
      </p:sp>
      <p:sp>
        <p:nvSpPr>
          <p:cNvPr id="29" name="Line 34"/>
          <p:cNvSpPr>
            <a:spLocks noChangeShapeType="1"/>
          </p:cNvSpPr>
          <p:nvPr/>
        </p:nvSpPr>
        <p:spPr bwMode="auto">
          <a:xfrm flipV="1">
            <a:off x="6934200" y="3276600"/>
            <a:ext cx="304800" cy="304800"/>
          </a:xfrm>
          <a:prstGeom prst="line">
            <a:avLst/>
          </a:prstGeom>
          <a:noFill/>
          <a:ln w="9525">
            <a:solidFill>
              <a:schemeClr val="tx1"/>
            </a:solidFill>
            <a:round/>
            <a:headEnd/>
            <a:tailEnd/>
          </a:ln>
          <a:effectLst/>
        </p:spPr>
        <p:txBody>
          <a:bodyPr/>
          <a:lstStyle/>
          <a:p>
            <a:endParaRPr lang="en-US"/>
          </a:p>
        </p:txBody>
      </p:sp>
      <p:sp>
        <p:nvSpPr>
          <p:cNvPr id="30" name="Line 35"/>
          <p:cNvSpPr>
            <a:spLocks noChangeShapeType="1"/>
          </p:cNvSpPr>
          <p:nvPr/>
        </p:nvSpPr>
        <p:spPr bwMode="auto">
          <a:xfrm>
            <a:off x="5486400" y="5715000"/>
            <a:ext cx="2667000" cy="0"/>
          </a:xfrm>
          <a:prstGeom prst="line">
            <a:avLst/>
          </a:prstGeom>
          <a:noFill/>
          <a:ln w="9525">
            <a:solidFill>
              <a:schemeClr val="tx1"/>
            </a:solidFill>
            <a:round/>
            <a:headEnd/>
            <a:tailEnd/>
          </a:ln>
          <a:effectLst/>
        </p:spPr>
        <p:txBody>
          <a:bodyPr/>
          <a:lstStyle/>
          <a:p>
            <a:endParaRPr lang="en-US"/>
          </a:p>
        </p:txBody>
      </p:sp>
      <p:sp>
        <p:nvSpPr>
          <p:cNvPr id="31" name="Line 36"/>
          <p:cNvSpPr>
            <a:spLocks noChangeShapeType="1"/>
          </p:cNvSpPr>
          <p:nvPr/>
        </p:nvSpPr>
        <p:spPr bwMode="auto">
          <a:xfrm>
            <a:off x="5867400" y="5943600"/>
            <a:ext cx="1371600" cy="0"/>
          </a:xfrm>
          <a:prstGeom prst="line">
            <a:avLst/>
          </a:prstGeom>
          <a:noFill/>
          <a:ln w="9525">
            <a:solidFill>
              <a:schemeClr val="tx1"/>
            </a:solidFill>
            <a:prstDash val="dash"/>
            <a:round/>
            <a:headEnd/>
            <a:tailEnd/>
          </a:ln>
          <a:effectLst/>
        </p:spPr>
        <p:txBody>
          <a:bodyPr/>
          <a:lstStyle/>
          <a:p>
            <a:endParaRPr lang="en-US"/>
          </a:p>
        </p:txBody>
      </p:sp>
      <p:sp>
        <p:nvSpPr>
          <p:cNvPr id="32" name="Line 37"/>
          <p:cNvSpPr>
            <a:spLocks noChangeShapeType="1"/>
          </p:cNvSpPr>
          <p:nvPr/>
        </p:nvSpPr>
        <p:spPr bwMode="auto">
          <a:xfrm>
            <a:off x="5867400" y="6096000"/>
            <a:ext cx="1600200" cy="0"/>
          </a:xfrm>
          <a:prstGeom prst="line">
            <a:avLst/>
          </a:prstGeom>
          <a:noFill/>
          <a:ln w="9525">
            <a:solidFill>
              <a:schemeClr val="tx1"/>
            </a:solidFill>
            <a:prstDash val="dash"/>
            <a:round/>
            <a:headEnd/>
            <a:tailEnd/>
          </a:ln>
          <a:effectLst/>
        </p:spPr>
        <p:txBody>
          <a:bodyPr/>
          <a:lstStyle/>
          <a:p>
            <a:endParaRPr lang="en-US"/>
          </a:p>
        </p:txBody>
      </p:sp>
      <p:sp>
        <p:nvSpPr>
          <p:cNvPr id="33" name="Line 38"/>
          <p:cNvSpPr>
            <a:spLocks noChangeShapeType="1"/>
          </p:cNvSpPr>
          <p:nvPr/>
        </p:nvSpPr>
        <p:spPr bwMode="auto">
          <a:xfrm>
            <a:off x="5867400" y="6248400"/>
            <a:ext cx="1981200" cy="0"/>
          </a:xfrm>
          <a:prstGeom prst="line">
            <a:avLst/>
          </a:prstGeom>
          <a:noFill/>
          <a:ln w="9525">
            <a:solidFill>
              <a:schemeClr val="tx1"/>
            </a:solidFill>
            <a:prstDash val="dash"/>
            <a:round/>
            <a:headEnd/>
            <a:tailEnd/>
          </a:ln>
          <a:effectLst/>
        </p:spPr>
        <p:txBody>
          <a:bodyPr/>
          <a:lstStyle/>
          <a:p>
            <a:endParaRPr lang="en-US"/>
          </a:p>
        </p:txBody>
      </p:sp>
      <p:sp>
        <p:nvSpPr>
          <p:cNvPr id="34" name="Line 39"/>
          <p:cNvSpPr>
            <a:spLocks noChangeShapeType="1"/>
          </p:cNvSpPr>
          <p:nvPr/>
        </p:nvSpPr>
        <p:spPr bwMode="auto">
          <a:xfrm flipV="1">
            <a:off x="7239000" y="5715000"/>
            <a:ext cx="152400" cy="228600"/>
          </a:xfrm>
          <a:prstGeom prst="line">
            <a:avLst/>
          </a:prstGeom>
          <a:noFill/>
          <a:ln w="9525">
            <a:solidFill>
              <a:schemeClr val="tx1"/>
            </a:solidFill>
            <a:prstDash val="dash"/>
            <a:round/>
            <a:headEnd/>
            <a:tailEnd/>
          </a:ln>
          <a:effectLst/>
        </p:spPr>
        <p:txBody>
          <a:bodyPr/>
          <a:lstStyle/>
          <a:p>
            <a:endParaRPr lang="en-US"/>
          </a:p>
        </p:txBody>
      </p:sp>
      <p:sp>
        <p:nvSpPr>
          <p:cNvPr id="35" name="Line 40"/>
          <p:cNvSpPr>
            <a:spLocks noChangeShapeType="1"/>
          </p:cNvSpPr>
          <p:nvPr/>
        </p:nvSpPr>
        <p:spPr bwMode="auto">
          <a:xfrm flipV="1">
            <a:off x="7467600" y="5715000"/>
            <a:ext cx="228600" cy="381000"/>
          </a:xfrm>
          <a:prstGeom prst="line">
            <a:avLst/>
          </a:prstGeom>
          <a:noFill/>
          <a:ln w="9525">
            <a:solidFill>
              <a:schemeClr val="tx1"/>
            </a:solidFill>
            <a:prstDash val="dash"/>
            <a:round/>
            <a:headEnd/>
            <a:tailEnd/>
          </a:ln>
          <a:effectLst/>
        </p:spPr>
        <p:txBody>
          <a:bodyPr/>
          <a:lstStyle/>
          <a:p>
            <a:endParaRPr lang="en-US"/>
          </a:p>
        </p:txBody>
      </p:sp>
      <p:sp>
        <p:nvSpPr>
          <p:cNvPr id="36" name="Line 41"/>
          <p:cNvSpPr>
            <a:spLocks noChangeShapeType="1"/>
          </p:cNvSpPr>
          <p:nvPr/>
        </p:nvSpPr>
        <p:spPr bwMode="auto">
          <a:xfrm>
            <a:off x="9144000" y="3886200"/>
            <a:ext cx="304800" cy="0"/>
          </a:xfrm>
          <a:prstGeom prst="line">
            <a:avLst/>
          </a:prstGeom>
          <a:noFill/>
          <a:ln w="9525">
            <a:solidFill>
              <a:schemeClr val="tx1"/>
            </a:solidFill>
            <a:round/>
            <a:headEnd/>
            <a:tailEnd/>
          </a:ln>
          <a:effectLst/>
        </p:spPr>
        <p:txBody>
          <a:bodyPr/>
          <a:lstStyle/>
          <a:p>
            <a:endParaRPr lang="en-US"/>
          </a:p>
        </p:txBody>
      </p:sp>
      <p:sp>
        <p:nvSpPr>
          <p:cNvPr id="37" name="Line 42"/>
          <p:cNvSpPr>
            <a:spLocks noChangeShapeType="1"/>
          </p:cNvSpPr>
          <p:nvPr/>
        </p:nvSpPr>
        <p:spPr bwMode="auto">
          <a:xfrm>
            <a:off x="8229600" y="3276600"/>
            <a:ext cx="914400" cy="609600"/>
          </a:xfrm>
          <a:prstGeom prst="line">
            <a:avLst/>
          </a:prstGeom>
          <a:noFill/>
          <a:ln w="9525">
            <a:solidFill>
              <a:schemeClr val="tx1"/>
            </a:solidFill>
            <a:round/>
            <a:headEnd/>
            <a:tailEnd/>
          </a:ln>
          <a:effectLst/>
        </p:spPr>
        <p:txBody>
          <a:bodyPr/>
          <a:lstStyle/>
          <a:p>
            <a:endParaRPr lang="en-US"/>
          </a:p>
        </p:txBody>
      </p:sp>
      <p:sp>
        <p:nvSpPr>
          <p:cNvPr id="38" name="Text Box 43"/>
          <p:cNvSpPr txBox="1">
            <a:spLocks noChangeArrowheads="1"/>
          </p:cNvSpPr>
          <p:nvPr/>
        </p:nvSpPr>
        <p:spPr bwMode="auto">
          <a:xfrm>
            <a:off x="1828801" y="3200401"/>
            <a:ext cx="1756635" cy="830997"/>
          </a:xfrm>
          <a:prstGeom prst="rect">
            <a:avLst/>
          </a:prstGeom>
          <a:noFill/>
          <a:ln w="9525">
            <a:noFill/>
            <a:miter lim="800000"/>
            <a:headEnd/>
            <a:tailEnd/>
          </a:ln>
          <a:effectLst/>
        </p:spPr>
        <p:txBody>
          <a:bodyPr wrap="none">
            <a:spAutoFit/>
          </a:bodyPr>
          <a:lstStyle/>
          <a:p>
            <a:r>
              <a:rPr lang="en-US" sz="1200" dirty="0">
                <a:solidFill>
                  <a:schemeClr val="accent1">
                    <a:lumMod val="75000"/>
                  </a:schemeClr>
                </a:solidFill>
                <a:effectLst>
                  <a:outerShdw blurRad="38100" dist="38100" dir="2700000" algn="tl">
                    <a:srgbClr val="000000">
                      <a:alpha val="43137"/>
                    </a:srgbClr>
                  </a:outerShdw>
                </a:effectLst>
                <a:latin typeface="Verdana" pitchFamily="34" charset="0"/>
              </a:rPr>
              <a:t>Warehousing</a:t>
            </a:r>
          </a:p>
          <a:p>
            <a:r>
              <a:rPr lang="en-US" sz="1200" dirty="0">
                <a:solidFill>
                  <a:schemeClr val="accent1">
                    <a:lumMod val="75000"/>
                  </a:schemeClr>
                </a:solidFill>
                <a:effectLst>
                  <a:outerShdw blurRad="38100" dist="38100" dir="2700000" algn="tl">
                    <a:srgbClr val="000000">
                      <a:alpha val="43137"/>
                    </a:srgbClr>
                  </a:outerShdw>
                </a:effectLst>
                <a:latin typeface="Verdana" pitchFamily="34" charset="0"/>
              </a:rPr>
              <a:t>Materials Handling</a:t>
            </a:r>
          </a:p>
          <a:p>
            <a:r>
              <a:rPr lang="en-US" sz="1200" dirty="0">
                <a:solidFill>
                  <a:schemeClr val="accent1">
                    <a:lumMod val="75000"/>
                  </a:schemeClr>
                </a:solidFill>
                <a:effectLst>
                  <a:outerShdw blurRad="38100" dist="38100" dir="2700000" algn="tl">
                    <a:srgbClr val="000000">
                      <a:alpha val="43137"/>
                    </a:srgbClr>
                  </a:outerShdw>
                </a:effectLst>
                <a:latin typeface="Verdana" pitchFamily="34" charset="0"/>
              </a:rPr>
              <a:t>Industrial Packaging</a:t>
            </a:r>
          </a:p>
          <a:p>
            <a:endParaRPr lang="en-US" sz="1200" dirty="0">
              <a:latin typeface="Verdana" pitchFamily="34" charset="0"/>
            </a:endParaRPr>
          </a:p>
        </p:txBody>
      </p:sp>
      <p:sp>
        <p:nvSpPr>
          <p:cNvPr id="39" name="Line 44"/>
          <p:cNvSpPr>
            <a:spLocks noChangeShapeType="1"/>
          </p:cNvSpPr>
          <p:nvPr/>
        </p:nvSpPr>
        <p:spPr bwMode="auto">
          <a:xfrm>
            <a:off x="3810000" y="2971800"/>
            <a:ext cx="2362200" cy="0"/>
          </a:xfrm>
          <a:prstGeom prst="line">
            <a:avLst/>
          </a:prstGeom>
          <a:noFill/>
          <a:ln w="9525">
            <a:solidFill>
              <a:schemeClr val="tx1"/>
            </a:solidFill>
            <a:round/>
            <a:headEnd/>
            <a:tailEnd/>
          </a:ln>
          <a:effectLst/>
        </p:spPr>
        <p:txBody>
          <a:bodyPr wrap="none"/>
          <a:lstStyle/>
          <a:p>
            <a:endParaRPr lang="en-US"/>
          </a:p>
        </p:txBody>
      </p:sp>
      <p:sp>
        <p:nvSpPr>
          <p:cNvPr id="40" name="Line 45"/>
          <p:cNvSpPr>
            <a:spLocks noChangeShapeType="1"/>
          </p:cNvSpPr>
          <p:nvPr/>
        </p:nvSpPr>
        <p:spPr bwMode="auto">
          <a:xfrm>
            <a:off x="4953000" y="5029200"/>
            <a:ext cx="990600" cy="0"/>
          </a:xfrm>
          <a:prstGeom prst="line">
            <a:avLst/>
          </a:prstGeom>
          <a:noFill/>
          <a:ln w="9525">
            <a:solidFill>
              <a:schemeClr val="tx1"/>
            </a:solidFill>
            <a:round/>
            <a:headEnd/>
            <a:tailEnd/>
          </a:ln>
          <a:effectLst/>
        </p:spPr>
        <p:txBody>
          <a:bodyPr wrap="none"/>
          <a:lstStyle/>
          <a:p>
            <a:endParaRPr lang="en-US"/>
          </a:p>
        </p:txBody>
      </p:sp>
      <p:sp>
        <p:nvSpPr>
          <p:cNvPr id="41" name="Line 46"/>
          <p:cNvSpPr>
            <a:spLocks noChangeShapeType="1"/>
          </p:cNvSpPr>
          <p:nvPr/>
        </p:nvSpPr>
        <p:spPr bwMode="auto">
          <a:xfrm flipV="1">
            <a:off x="5943600" y="3581400"/>
            <a:ext cx="762000" cy="1447800"/>
          </a:xfrm>
          <a:prstGeom prst="line">
            <a:avLst/>
          </a:prstGeom>
          <a:noFill/>
          <a:ln w="9525">
            <a:solidFill>
              <a:schemeClr val="tx1"/>
            </a:solidFill>
            <a:round/>
            <a:headEnd/>
            <a:tailEnd/>
          </a:ln>
          <a:effectLst/>
        </p:spPr>
        <p:txBody>
          <a:bodyPr wrap="none"/>
          <a:lstStyle/>
          <a:p>
            <a:endParaRPr lang="en-US"/>
          </a:p>
        </p:txBody>
      </p:sp>
      <p:sp>
        <p:nvSpPr>
          <p:cNvPr id="42" name="Line 47"/>
          <p:cNvSpPr>
            <a:spLocks noChangeShapeType="1"/>
          </p:cNvSpPr>
          <p:nvPr/>
        </p:nvSpPr>
        <p:spPr bwMode="auto">
          <a:xfrm>
            <a:off x="5257800" y="1828800"/>
            <a:ext cx="533400" cy="1143000"/>
          </a:xfrm>
          <a:prstGeom prst="line">
            <a:avLst/>
          </a:prstGeom>
          <a:noFill/>
          <a:ln w="9525">
            <a:solidFill>
              <a:schemeClr val="tx1"/>
            </a:solidFill>
            <a:round/>
            <a:headEnd/>
            <a:tailEnd/>
          </a:ln>
          <a:effectLst/>
        </p:spPr>
        <p:txBody>
          <a:bodyPr wrap="none"/>
          <a:lstStyle/>
          <a:p>
            <a:endParaRPr lang="en-US"/>
          </a:p>
        </p:txBody>
      </p:sp>
      <p:sp>
        <p:nvSpPr>
          <p:cNvPr id="43" name="Line 16"/>
          <p:cNvSpPr>
            <a:spLocks noChangeShapeType="1"/>
          </p:cNvSpPr>
          <p:nvPr/>
        </p:nvSpPr>
        <p:spPr bwMode="auto">
          <a:xfrm>
            <a:off x="4495800" y="3276600"/>
            <a:ext cx="152400" cy="304800"/>
          </a:xfrm>
          <a:prstGeom prst="line">
            <a:avLst/>
          </a:prstGeom>
          <a:noFill/>
          <a:ln w="9525">
            <a:solidFill>
              <a:schemeClr val="tx1"/>
            </a:solidFill>
            <a:round/>
            <a:headEnd/>
            <a:tailEnd/>
          </a:ln>
          <a:effectLst/>
        </p:spPr>
        <p:txBody>
          <a:bodyPr/>
          <a:lstStyle/>
          <a:p>
            <a:endParaRPr lang="en-US"/>
          </a:p>
        </p:txBody>
      </p:sp>
      <p:sp>
        <p:nvSpPr>
          <p:cNvPr id="44" name="Line 17"/>
          <p:cNvSpPr>
            <a:spLocks noChangeShapeType="1"/>
          </p:cNvSpPr>
          <p:nvPr/>
        </p:nvSpPr>
        <p:spPr bwMode="auto">
          <a:xfrm flipV="1">
            <a:off x="4495800" y="3581400"/>
            <a:ext cx="152400" cy="228600"/>
          </a:xfrm>
          <a:prstGeom prst="line">
            <a:avLst/>
          </a:prstGeom>
          <a:noFill/>
          <a:ln w="9525">
            <a:solidFill>
              <a:schemeClr val="tx1"/>
            </a:solidFill>
            <a:round/>
            <a:headEnd/>
            <a:tailEnd/>
          </a:ln>
          <a:effectLst/>
        </p:spPr>
        <p:txBody>
          <a:bodyPr/>
          <a:lstStyle/>
          <a:p>
            <a:endParaRPr lang="en-US"/>
          </a:p>
        </p:txBody>
      </p:sp>
      <p:sp>
        <p:nvSpPr>
          <p:cNvPr id="45" name="Line 31"/>
          <p:cNvSpPr>
            <a:spLocks noChangeShapeType="1"/>
          </p:cNvSpPr>
          <p:nvPr/>
        </p:nvSpPr>
        <p:spPr bwMode="auto">
          <a:xfrm>
            <a:off x="4648200" y="3581400"/>
            <a:ext cx="2286000" cy="0"/>
          </a:xfrm>
          <a:prstGeom prst="line">
            <a:avLst/>
          </a:prstGeom>
          <a:noFill/>
          <a:ln w="9525">
            <a:solidFill>
              <a:schemeClr val="tx1"/>
            </a:solidFill>
            <a:round/>
            <a:headEnd/>
            <a:tailEnd/>
          </a:ln>
          <a:effectLst/>
        </p:spPr>
        <p:txBody>
          <a:bodyPr/>
          <a:lstStyle/>
          <a:p>
            <a:endParaRPr lang="en-US"/>
          </a:p>
        </p:txBody>
      </p:sp>
      <p:sp>
        <p:nvSpPr>
          <p:cNvPr id="46" name="Line 8"/>
          <p:cNvSpPr>
            <a:spLocks noChangeShapeType="1"/>
          </p:cNvSpPr>
          <p:nvPr/>
        </p:nvSpPr>
        <p:spPr bwMode="auto">
          <a:xfrm>
            <a:off x="7239000" y="3276600"/>
            <a:ext cx="990600" cy="0"/>
          </a:xfrm>
          <a:prstGeom prst="line">
            <a:avLst/>
          </a:prstGeom>
          <a:noFill/>
          <a:ln w="9525">
            <a:solidFill>
              <a:schemeClr val="tx1"/>
            </a:solidFill>
            <a:round/>
            <a:headEnd/>
            <a:tailEnd/>
          </a:ln>
          <a:effectLst/>
        </p:spPr>
        <p:txBody>
          <a:bodyPr/>
          <a:lstStyle/>
          <a:p>
            <a:endParaRPr lang="en-US"/>
          </a:p>
        </p:txBody>
      </p:sp>
    </p:spTree>
    <p:extLst>
      <p:ext uri="{BB962C8B-B14F-4D97-AF65-F5344CB8AC3E}">
        <p14:creationId xmlns:p14="http://schemas.microsoft.com/office/powerpoint/2010/main" val="1323939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strips(downLeft)">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8"/>
                                        </p:tgtEl>
                                        <p:attrNameLst>
                                          <p:attrName>style.visibility</p:attrName>
                                        </p:attrNameLst>
                                      </p:cBhvr>
                                      <p:to>
                                        <p:strVal val="visible"/>
                                      </p:to>
                                    </p:set>
                                    <p:animEffect transition="in" filter="wipe(down)">
                                      <p:cBhvr>
                                        <p:cTn id="17" dur="500"/>
                                        <p:tgtEl>
                                          <p:spTgt spid="3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wipe(down)">
                                      <p:cBhvr>
                                        <p:cTn id="22" dur="20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strips(downLeft)">
                                      <p:cBhvr>
                                        <p:cTn id="27" dur="500"/>
                                        <p:tgtEl>
                                          <p:spTgt spid="17"/>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19"/>
                                        </p:tgtEl>
                                        <p:attrNameLst>
                                          <p:attrName>style.visibility</p:attrName>
                                        </p:attrNameLst>
                                      </p:cBhvr>
                                      <p:to>
                                        <p:strVal val="visible"/>
                                      </p:to>
                                    </p:set>
                                    <p:animEffect transition="in" filter="wipe(down)">
                                      <p:cBhvr>
                                        <p:cTn id="32" dur="2000"/>
                                        <p:tgtEl>
                                          <p:spTgt spid="19"/>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8"/>
                                        </p:tgtEl>
                                        <p:attrNameLst>
                                          <p:attrName>style.visibility</p:attrName>
                                        </p:attrNameLst>
                                      </p:cBhvr>
                                      <p:to>
                                        <p:strVal val="visible"/>
                                      </p:to>
                                    </p:set>
                                    <p:animEffect transition="in" filter="randombar(horizontal)">
                                      <p:cBhvr>
                                        <p:cTn id="3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6" grpId="0"/>
      <p:bldP spid="17" grpId="0"/>
      <p:bldP spid="18" grpId="0"/>
      <p:bldP spid="19" grpId="0"/>
      <p:bldP spid="20" grpId="0"/>
      <p:bldP spid="3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do Logistics Managers Do?</a:t>
            </a:r>
            <a:endParaRPr lang="en-GB" dirty="0"/>
          </a:p>
        </p:txBody>
      </p:sp>
      <p:sp>
        <p:nvSpPr>
          <p:cNvPr id="3" name="Content Placeholder 2"/>
          <p:cNvSpPr>
            <a:spLocks noGrp="1"/>
          </p:cNvSpPr>
          <p:nvPr>
            <p:ph idx="1"/>
          </p:nvPr>
        </p:nvSpPr>
        <p:spPr/>
        <p:txBody>
          <a:bodyPr>
            <a:normAutofit lnSpcReduction="10000"/>
          </a:bodyPr>
          <a:lstStyle/>
          <a:p>
            <a:r>
              <a:rPr lang="en-US" dirty="0"/>
              <a:t>Manage inbound deliveries</a:t>
            </a:r>
          </a:p>
          <a:p>
            <a:r>
              <a:rPr lang="en-US" dirty="0"/>
              <a:t>Inventory management</a:t>
            </a:r>
          </a:p>
          <a:p>
            <a:r>
              <a:rPr lang="en-US" dirty="0"/>
              <a:t>Production planning</a:t>
            </a:r>
          </a:p>
          <a:p>
            <a:r>
              <a:rPr lang="en-US" dirty="0"/>
              <a:t>Routing and scheduling</a:t>
            </a:r>
          </a:p>
          <a:p>
            <a:r>
              <a:rPr lang="en-US" dirty="0"/>
              <a:t>Fleet management</a:t>
            </a:r>
          </a:p>
          <a:p>
            <a:r>
              <a:rPr lang="en-US" dirty="0"/>
              <a:t>Manage assets</a:t>
            </a:r>
          </a:p>
          <a:p>
            <a:r>
              <a:rPr lang="en-US" dirty="0"/>
              <a:t>Schedule </a:t>
            </a:r>
            <a:r>
              <a:rPr lang="en-US" dirty="0" err="1"/>
              <a:t>labour</a:t>
            </a:r>
            <a:endParaRPr lang="en-US" dirty="0"/>
          </a:p>
          <a:p>
            <a:r>
              <a:rPr lang="en-US" dirty="0"/>
              <a:t>Negotiate contract terms</a:t>
            </a:r>
          </a:p>
          <a:p>
            <a:pPr marL="137160" indent="0" algn="ctr">
              <a:buNone/>
            </a:pPr>
            <a:r>
              <a:rPr lang="en-US" dirty="0"/>
              <a:t>Balance the cost to serve!</a:t>
            </a:r>
          </a:p>
          <a:p>
            <a:endParaRPr lang="en-GB" dirty="0"/>
          </a:p>
        </p:txBody>
      </p:sp>
    </p:spTree>
    <p:extLst>
      <p:ext uri="{BB962C8B-B14F-4D97-AF65-F5344CB8AC3E}">
        <p14:creationId xmlns:p14="http://schemas.microsoft.com/office/powerpoint/2010/main" val="25197217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Evolution in Logistical Thinking</a:t>
            </a:r>
          </a:p>
        </p:txBody>
      </p:sp>
      <p:sp>
        <p:nvSpPr>
          <p:cNvPr id="3" name="Content Placeholder 2"/>
          <p:cNvSpPr>
            <a:spLocks noGrp="1"/>
          </p:cNvSpPr>
          <p:nvPr>
            <p:ph idx="1"/>
          </p:nvPr>
        </p:nvSpPr>
        <p:spPr>
          <a:xfrm>
            <a:off x="1752600" y="1600200"/>
            <a:ext cx="8610600" cy="4876800"/>
          </a:xfrm>
        </p:spPr>
        <p:txBody>
          <a:bodyPr>
            <a:normAutofit fontScale="92500"/>
          </a:bodyPr>
          <a:lstStyle/>
          <a:p>
            <a:r>
              <a:rPr lang="en-GB" sz="2400" dirty="0"/>
              <a:t>Transportation Efficiency					3000 BC</a:t>
            </a:r>
          </a:p>
          <a:p>
            <a:r>
              <a:rPr lang="en-GB" sz="2400" dirty="0"/>
              <a:t>Total Cost Awareness						1950 AD</a:t>
            </a:r>
          </a:p>
          <a:p>
            <a:r>
              <a:rPr lang="en-GB" sz="2400" dirty="0"/>
              <a:t>Customer Service						1955</a:t>
            </a:r>
          </a:p>
          <a:p>
            <a:r>
              <a:rPr lang="en-GB" sz="2400" dirty="0"/>
              <a:t>Comprehensive Outsourcing					1965</a:t>
            </a:r>
          </a:p>
          <a:p>
            <a:r>
              <a:rPr lang="en-GB" sz="2400" dirty="0"/>
              <a:t>Operational Integration and Quality                           (Six Sigma)	1975</a:t>
            </a:r>
          </a:p>
          <a:p>
            <a:r>
              <a:rPr lang="en-GB" sz="2400" dirty="0"/>
              <a:t>Financial Positioning and Operational Excellence		1985</a:t>
            </a:r>
          </a:p>
          <a:p>
            <a:r>
              <a:rPr lang="en-GB" sz="2400" dirty="0"/>
              <a:t>Globalization							1990</a:t>
            </a:r>
          </a:p>
          <a:p>
            <a:r>
              <a:rPr lang="en-GB" sz="2400" dirty="0"/>
              <a:t>Customer Relationships and Enterprise Extension		1995</a:t>
            </a:r>
          </a:p>
          <a:p>
            <a:r>
              <a:rPr lang="en-GB" sz="2400" dirty="0"/>
              <a:t>Supply Chain Integrative Management				2000</a:t>
            </a:r>
          </a:p>
          <a:p>
            <a:r>
              <a:rPr lang="en-GB" sz="2400" dirty="0"/>
              <a:t>Responsive Supply Chain Management			2005</a:t>
            </a:r>
          </a:p>
          <a:p>
            <a:r>
              <a:rPr lang="en-GB" sz="2400" dirty="0"/>
              <a:t>Industry 4.0							2010+</a:t>
            </a:r>
          </a:p>
          <a:p>
            <a:endParaRPr lang="en-GB" dirty="0"/>
          </a:p>
        </p:txBody>
      </p:sp>
      <p:sp>
        <p:nvSpPr>
          <p:cNvPr id="4" name="TextBox 3"/>
          <p:cNvSpPr txBox="1"/>
          <p:nvPr/>
        </p:nvSpPr>
        <p:spPr>
          <a:xfrm>
            <a:off x="2133600" y="6345649"/>
            <a:ext cx="5963236" cy="307777"/>
          </a:xfrm>
          <a:prstGeom prst="rect">
            <a:avLst/>
          </a:prstGeom>
          <a:noFill/>
        </p:spPr>
        <p:txBody>
          <a:bodyPr wrap="none" rtlCol="0">
            <a:spAutoFit/>
          </a:bodyPr>
          <a:lstStyle/>
          <a:p>
            <a:r>
              <a:rPr lang="en-GB" sz="1400" dirty="0"/>
              <a:t>Source: </a:t>
            </a:r>
            <a:r>
              <a:rPr lang="en-GB" sz="1400" dirty="0" err="1"/>
              <a:t>Dr.</a:t>
            </a:r>
            <a:r>
              <a:rPr lang="en-GB" sz="1400" dirty="0"/>
              <a:t> Donald J. Bowersox, FedEx Summit, February 2008, February 2008</a:t>
            </a:r>
          </a:p>
        </p:txBody>
      </p:sp>
    </p:spTree>
    <p:extLst>
      <p:ext uri="{BB962C8B-B14F-4D97-AF65-F5344CB8AC3E}">
        <p14:creationId xmlns:p14="http://schemas.microsoft.com/office/powerpoint/2010/main" val="1928012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circle(in)">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circle(in)">
                                      <p:cBhvr>
                                        <p:cTn id="42" dur="20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circle(in)">
                                      <p:cBhvr>
                                        <p:cTn id="47" dur="20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circle(in)">
                                      <p:cBhvr>
                                        <p:cTn id="52" dur="20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6" presetClass="entr" presetSubtype="16" fill="hold" grpId="0"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circle(in)">
                                      <p:cBhvr>
                                        <p:cTn id="5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Logistics</a:t>
            </a:r>
          </a:p>
        </p:txBody>
      </p:sp>
      <p:sp>
        <p:nvSpPr>
          <p:cNvPr id="3" name="Content Placeholder 2"/>
          <p:cNvSpPr>
            <a:spLocks noGrp="1"/>
          </p:cNvSpPr>
          <p:nvPr>
            <p:ph idx="1"/>
          </p:nvPr>
        </p:nvSpPr>
        <p:spPr>
          <a:xfrm>
            <a:off x="465513" y="1413164"/>
            <a:ext cx="11487138" cy="5140036"/>
          </a:xfrm>
        </p:spPr>
        <p:txBody>
          <a:bodyPr>
            <a:normAutofit lnSpcReduction="10000"/>
          </a:bodyPr>
          <a:lstStyle/>
          <a:p>
            <a:r>
              <a:rPr lang="en-US" dirty="0"/>
              <a:t>Top ten countries in World Bank’s 2018 report on logistics competitiveness? </a:t>
            </a:r>
            <a:r>
              <a:rPr lang="en-US" sz="2200" dirty="0">
                <a:hlinkClick r:id="rId2"/>
              </a:rPr>
              <a:t>http://lpi.worldbank.org/international/global</a:t>
            </a:r>
            <a:endParaRPr lang="en-US" sz="2200" dirty="0"/>
          </a:p>
          <a:p>
            <a:endParaRPr lang="en-US" dirty="0"/>
          </a:p>
          <a:p>
            <a:pPr lvl="1"/>
            <a:r>
              <a:rPr lang="en-US" dirty="0"/>
              <a:t>Criteria – customs, infrastructure, int’l shipments, logistics competence, tracking/tracing, timeliness </a:t>
            </a:r>
          </a:p>
          <a:p>
            <a:endParaRPr lang="en-US" dirty="0"/>
          </a:p>
          <a:p>
            <a:r>
              <a:rPr lang="en-US" dirty="0"/>
              <a:t>LPI score based on</a:t>
            </a:r>
          </a:p>
          <a:p>
            <a:pPr lvl="1"/>
            <a:r>
              <a:rPr lang="en-US" dirty="0"/>
              <a:t>Customs Efficiency</a:t>
            </a:r>
          </a:p>
          <a:p>
            <a:pPr lvl="1"/>
            <a:r>
              <a:rPr lang="en-US" dirty="0"/>
              <a:t>Logistics Infrastructure</a:t>
            </a:r>
          </a:p>
          <a:p>
            <a:pPr lvl="1"/>
            <a:r>
              <a:rPr lang="en-US" dirty="0"/>
              <a:t>International Shipment Ease</a:t>
            </a:r>
          </a:p>
          <a:p>
            <a:pPr lvl="1"/>
            <a:r>
              <a:rPr lang="en-US" dirty="0"/>
              <a:t>Competence and Quality</a:t>
            </a:r>
          </a:p>
          <a:p>
            <a:pPr lvl="1"/>
            <a:r>
              <a:rPr lang="en-US" dirty="0"/>
              <a:t>Track and Trace</a:t>
            </a:r>
          </a:p>
          <a:p>
            <a:pPr lvl="1"/>
            <a:r>
              <a:rPr lang="en-US" dirty="0"/>
              <a:t>Timeliness</a:t>
            </a:r>
          </a:p>
          <a:p>
            <a:pPr lvl="1"/>
            <a:endParaRPr lang="en-US" dirty="0"/>
          </a:p>
        </p:txBody>
      </p:sp>
    </p:spTree>
    <p:extLst>
      <p:ext uri="{BB962C8B-B14F-4D97-AF65-F5344CB8AC3E}">
        <p14:creationId xmlns:p14="http://schemas.microsoft.com/office/powerpoint/2010/main" val="1248459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heel(1)">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wheel(1)">
                                      <p:cBhvr>
                                        <p:cTn id="17" dur="20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wheel(1)">
                                      <p:cBhvr>
                                        <p:cTn id="22" dur="20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wheel(1)">
                                      <p:cBhvr>
                                        <p:cTn id="27" dur="20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wheel(1)">
                                      <p:cBhvr>
                                        <p:cTn id="32" dur="20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wheel(1)">
                                      <p:cBhvr>
                                        <p:cTn id="37" dur="2000"/>
                                        <p:tgtEl>
                                          <p:spTgt spid="3">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1" presetClass="entr" presetSubtype="1" fill="hold" grpId="0"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wheel(1)">
                                      <p:cBhvr>
                                        <p:cTn id="42" dur="2000"/>
                                        <p:tgtEl>
                                          <p:spTgt spid="3">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1" presetClass="entr" presetSubtype="1"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wheel(1)">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2"/>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LPI World Ranking 2018</a:t>
            </a:r>
            <a:endParaRPr lang="en-GB" dirty="0"/>
          </a:p>
        </p:txBody>
      </p:sp>
      <p:graphicFrame>
        <p:nvGraphicFramePr>
          <p:cNvPr id="4" name="Content Placeholder 3"/>
          <p:cNvGraphicFramePr>
            <a:graphicFrameLocks noGrp="1"/>
          </p:cNvGraphicFramePr>
          <p:nvPr>
            <p:ph idx="1"/>
          </p:nvPr>
        </p:nvGraphicFramePr>
        <p:xfrm>
          <a:off x="1504603" y="1582271"/>
          <a:ext cx="7814208" cy="4594084"/>
        </p:xfrm>
        <a:graphic>
          <a:graphicData uri="http://schemas.openxmlformats.org/drawingml/2006/table">
            <a:tbl>
              <a:tblPr firstRow="1" bandRow="1">
                <a:tableStyleId>{5C22544A-7EE6-4342-B048-85BDC9FD1C3A}</a:tableStyleId>
              </a:tblPr>
              <a:tblGrid>
                <a:gridCol w="2604736">
                  <a:extLst>
                    <a:ext uri="{9D8B030D-6E8A-4147-A177-3AD203B41FA5}">
                      <a16:colId xmlns:a16="http://schemas.microsoft.com/office/drawing/2014/main" val="1197545873"/>
                    </a:ext>
                  </a:extLst>
                </a:gridCol>
                <a:gridCol w="2604736">
                  <a:extLst>
                    <a:ext uri="{9D8B030D-6E8A-4147-A177-3AD203B41FA5}">
                      <a16:colId xmlns:a16="http://schemas.microsoft.com/office/drawing/2014/main" val="704495575"/>
                    </a:ext>
                  </a:extLst>
                </a:gridCol>
                <a:gridCol w="2604736">
                  <a:extLst>
                    <a:ext uri="{9D8B030D-6E8A-4147-A177-3AD203B41FA5}">
                      <a16:colId xmlns:a16="http://schemas.microsoft.com/office/drawing/2014/main" val="667817075"/>
                    </a:ext>
                  </a:extLst>
                </a:gridCol>
              </a:tblGrid>
              <a:tr h="417644">
                <a:tc>
                  <a:txBody>
                    <a:bodyPr/>
                    <a:lstStyle/>
                    <a:p>
                      <a:pPr algn="ctr"/>
                      <a:r>
                        <a:rPr lang="en-US" dirty="0"/>
                        <a:t>Country</a:t>
                      </a:r>
                      <a:endParaRPr lang="en-GB" dirty="0"/>
                    </a:p>
                  </a:txBody>
                  <a:tcPr/>
                </a:tc>
                <a:tc>
                  <a:txBody>
                    <a:bodyPr/>
                    <a:lstStyle/>
                    <a:p>
                      <a:pPr algn="ctr"/>
                      <a:r>
                        <a:rPr lang="en-US" dirty="0"/>
                        <a:t>LPI Rank</a:t>
                      </a:r>
                      <a:endParaRPr lang="en-GB" dirty="0"/>
                    </a:p>
                  </a:txBody>
                  <a:tcPr/>
                </a:tc>
                <a:tc>
                  <a:txBody>
                    <a:bodyPr/>
                    <a:lstStyle/>
                    <a:p>
                      <a:pPr algn="ctr"/>
                      <a:r>
                        <a:rPr lang="en-US" dirty="0"/>
                        <a:t>LPI Score</a:t>
                      </a:r>
                      <a:endParaRPr lang="en-GB" dirty="0"/>
                    </a:p>
                  </a:txBody>
                  <a:tcPr/>
                </a:tc>
                <a:extLst>
                  <a:ext uri="{0D108BD9-81ED-4DB2-BD59-A6C34878D82A}">
                    <a16:rowId xmlns:a16="http://schemas.microsoft.com/office/drawing/2014/main" val="3939254646"/>
                  </a:ext>
                </a:extLst>
              </a:tr>
              <a:tr h="417644">
                <a:tc>
                  <a:txBody>
                    <a:bodyPr/>
                    <a:lstStyle/>
                    <a:p>
                      <a:pPr algn="ctr"/>
                      <a:r>
                        <a:rPr lang="en-US" dirty="0"/>
                        <a:t>Germany</a:t>
                      </a:r>
                      <a:endParaRPr lang="en-GB" dirty="0"/>
                    </a:p>
                  </a:txBody>
                  <a:tcPr/>
                </a:tc>
                <a:tc>
                  <a:txBody>
                    <a:bodyPr/>
                    <a:lstStyle/>
                    <a:p>
                      <a:pPr algn="ctr"/>
                      <a:r>
                        <a:rPr lang="en-US" dirty="0"/>
                        <a:t>1</a:t>
                      </a:r>
                      <a:endParaRPr lang="en-GB" dirty="0"/>
                    </a:p>
                  </a:txBody>
                  <a:tcPr/>
                </a:tc>
                <a:tc>
                  <a:txBody>
                    <a:bodyPr/>
                    <a:lstStyle/>
                    <a:p>
                      <a:pPr algn="ctr"/>
                      <a:r>
                        <a:rPr lang="en-US" dirty="0"/>
                        <a:t>4.2</a:t>
                      </a:r>
                      <a:endParaRPr lang="en-GB" dirty="0"/>
                    </a:p>
                  </a:txBody>
                  <a:tcPr/>
                </a:tc>
                <a:extLst>
                  <a:ext uri="{0D108BD9-81ED-4DB2-BD59-A6C34878D82A}">
                    <a16:rowId xmlns:a16="http://schemas.microsoft.com/office/drawing/2014/main" val="2785622567"/>
                  </a:ext>
                </a:extLst>
              </a:tr>
              <a:tr h="417644">
                <a:tc>
                  <a:txBody>
                    <a:bodyPr/>
                    <a:lstStyle/>
                    <a:p>
                      <a:pPr algn="ctr"/>
                      <a:r>
                        <a:rPr lang="en-US" dirty="0"/>
                        <a:t>Sweden</a:t>
                      </a:r>
                      <a:endParaRPr lang="en-GB" dirty="0"/>
                    </a:p>
                  </a:txBody>
                  <a:tcPr/>
                </a:tc>
                <a:tc>
                  <a:txBody>
                    <a:bodyPr/>
                    <a:lstStyle/>
                    <a:p>
                      <a:pPr algn="ctr"/>
                      <a:r>
                        <a:rPr lang="en-US" dirty="0"/>
                        <a:t>2</a:t>
                      </a:r>
                      <a:endParaRPr lang="en-GB" dirty="0"/>
                    </a:p>
                  </a:txBody>
                  <a:tcPr/>
                </a:tc>
                <a:tc>
                  <a:txBody>
                    <a:bodyPr/>
                    <a:lstStyle/>
                    <a:p>
                      <a:pPr algn="ctr"/>
                      <a:r>
                        <a:rPr lang="en-US" dirty="0"/>
                        <a:t>4.05</a:t>
                      </a:r>
                      <a:endParaRPr lang="en-GB" dirty="0"/>
                    </a:p>
                  </a:txBody>
                  <a:tcPr/>
                </a:tc>
                <a:extLst>
                  <a:ext uri="{0D108BD9-81ED-4DB2-BD59-A6C34878D82A}">
                    <a16:rowId xmlns:a16="http://schemas.microsoft.com/office/drawing/2014/main" val="2198249197"/>
                  </a:ext>
                </a:extLst>
              </a:tr>
              <a:tr h="417644">
                <a:tc>
                  <a:txBody>
                    <a:bodyPr/>
                    <a:lstStyle/>
                    <a:p>
                      <a:pPr algn="ctr"/>
                      <a:r>
                        <a:rPr lang="en-US" dirty="0"/>
                        <a:t>Belgium</a:t>
                      </a:r>
                      <a:endParaRPr lang="en-GB" dirty="0"/>
                    </a:p>
                  </a:txBody>
                  <a:tcPr/>
                </a:tc>
                <a:tc>
                  <a:txBody>
                    <a:bodyPr/>
                    <a:lstStyle/>
                    <a:p>
                      <a:pPr algn="ctr"/>
                      <a:r>
                        <a:rPr lang="en-US" dirty="0"/>
                        <a:t>3</a:t>
                      </a:r>
                      <a:endParaRPr lang="en-GB" dirty="0"/>
                    </a:p>
                  </a:txBody>
                  <a:tcPr/>
                </a:tc>
                <a:tc>
                  <a:txBody>
                    <a:bodyPr/>
                    <a:lstStyle/>
                    <a:p>
                      <a:pPr algn="ctr"/>
                      <a:r>
                        <a:rPr lang="en-US" dirty="0"/>
                        <a:t>4.04</a:t>
                      </a:r>
                      <a:endParaRPr lang="en-GB" dirty="0"/>
                    </a:p>
                  </a:txBody>
                  <a:tcPr/>
                </a:tc>
                <a:extLst>
                  <a:ext uri="{0D108BD9-81ED-4DB2-BD59-A6C34878D82A}">
                    <a16:rowId xmlns:a16="http://schemas.microsoft.com/office/drawing/2014/main" val="865403190"/>
                  </a:ext>
                </a:extLst>
              </a:tr>
              <a:tr h="417644">
                <a:tc>
                  <a:txBody>
                    <a:bodyPr/>
                    <a:lstStyle/>
                    <a:p>
                      <a:pPr algn="ctr"/>
                      <a:r>
                        <a:rPr lang="en-US" dirty="0"/>
                        <a:t>Austria</a:t>
                      </a:r>
                      <a:endParaRPr lang="en-GB" dirty="0"/>
                    </a:p>
                  </a:txBody>
                  <a:tcPr/>
                </a:tc>
                <a:tc>
                  <a:txBody>
                    <a:bodyPr/>
                    <a:lstStyle/>
                    <a:p>
                      <a:pPr algn="ctr"/>
                      <a:r>
                        <a:rPr lang="en-US" dirty="0"/>
                        <a:t>4</a:t>
                      </a:r>
                      <a:endParaRPr lang="en-GB" dirty="0"/>
                    </a:p>
                  </a:txBody>
                  <a:tcPr/>
                </a:tc>
                <a:tc>
                  <a:txBody>
                    <a:bodyPr/>
                    <a:lstStyle/>
                    <a:p>
                      <a:pPr algn="ctr"/>
                      <a:r>
                        <a:rPr lang="en-US" dirty="0"/>
                        <a:t>4.03</a:t>
                      </a:r>
                      <a:endParaRPr lang="en-GB" dirty="0"/>
                    </a:p>
                  </a:txBody>
                  <a:tcPr/>
                </a:tc>
                <a:extLst>
                  <a:ext uri="{0D108BD9-81ED-4DB2-BD59-A6C34878D82A}">
                    <a16:rowId xmlns:a16="http://schemas.microsoft.com/office/drawing/2014/main" val="3527889696"/>
                  </a:ext>
                </a:extLst>
              </a:tr>
              <a:tr h="417644">
                <a:tc>
                  <a:txBody>
                    <a:bodyPr/>
                    <a:lstStyle/>
                    <a:p>
                      <a:pPr algn="ctr"/>
                      <a:r>
                        <a:rPr lang="en-US" dirty="0"/>
                        <a:t>Japan</a:t>
                      </a:r>
                      <a:endParaRPr lang="en-GB" dirty="0"/>
                    </a:p>
                  </a:txBody>
                  <a:tcPr/>
                </a:tc>
                <a:tc>
                  <a:txBody>
                    <a:bodyPr/>
                    <a:lstStyle/>
                    <a:p>
                      <a:pPr algn="ctr"/>
                      <a:r>
                        <a:rPr lang="en-US" dirty="0"/>
                        <a:t>5</a:t>
                      </a:r>
                      <a:endParaRPr lang="en-GB" dirty="0"/>
                    </a:p>
                  </a:txBody>
                  <a:tcPr/>
                </a:tc>
                <a:tc>
                  <a:txBody>
                    <a:bodyPr/>
                    <a:lstStyle/>
                    <a:p>
                      <a:pPr algn="ctr"/>
                      <a:r>
                        <a:rPr lang="en-US" dirty="0"/>
                        <a:t>4.03</a:t>
                      </a:r>
                      <a:endParaRPr lang="en-GB" dirty="0"/>
                    </a:p>
                  </a:txBody>
                  <a:tcPr/>
                </a:tc>
                <a:extLst>
                  <a:ext uri="{0D108BD9-81ED-4DB2-BD59-A6C34878D82A}">
                    <a16:rowId xmlns:a16="http://schemas.microsoft.com/office/drawing/2014/main" val="1305851237"/>
                  </a:ext>
                </a:extLst>
              </a:tr>
              <a:tr h="417644">
                <a:tc>
                  <a:txBody>
                    <a:bodyPr/>
                    <a:lstStyle/>
                    <a:p>
                      <a:pPr algn="ctr"/>
                      <a:r>
                        <a:rPr lang="en-US" dirty="0"/>
                        <a:t>Netherlands</a:t>
                      </a:r>
                      <a:endParaRPr lang="en-GB" dirty="0"/>
                    </a:p>
                  </a:txBody>
                  <a:tcPr/>
                </a:tc>
                <a:tc>
                  <a:txBody>
                    <a:bodyPr/>
                    <a:lstStyle/>
                    <a:p>
                      <a:pPr algn="ctr"/>
                      <a:r>
                        <a:rPr lang="en-US" dirty="0"/>
                        <a:t>6</a:t>
                      </a:r>
                      <a:endParaRPr lang="en-GB" dirty="0"/>
                    </a:p>
                  </a:txBody>
                  <a:tcPr/>
                </a:tc>
                <a:tc>
                  <a:txBody>
                    <a:bodyPr/>
                    <a:lstStyle/>
                    <a:p>
                      <a:pPr algn="ctr"/>
                      <a:r>
                        <a:rPr lang="en-US" dirty="0"/>
                        <a:t>4.02</a:t>
                      </a:r>
                      <a:endParaRPr lang="en-GB" dirty="0"/>
                    </a:p>
                  </a:txBody>
                  <a:tcPr/>
                </a:tc>
                <a:extLst>
                  <a:ext uri="{0D108BD9-81ED-4DB2-BD59-A6C34878D82A}">
                    <a16:rowId xmlns:a16="http://schemas.microsoft.com/office/drawing/2014/main" val="2384352386"/>
                  </a:ext>
                </a:extLst>
              </a:tr>
              <a:tr h="417644">
                <a:tc>
                  <a:txBody>
                    <a:bodyPr/>
                    <a:lstStyle/>
                    <a:p>
                      <a:pPr algn="ctr"/>
                      <a:r>
                        <a:rPr lang="en-US" dirty="0"/>
                        <a:t>Singapore</a:t>
                      </a:r>
                      <a:endParaRPr lang="en-GB" dirty="0"/>
                    </a:p>
                  </a:txBody>
                  <a:tcPr/>
                </a:tc>
                <a:tc>
                  <a:txBody>
                    <a:bodyPr/>
                    <a:lstStyle/>
                    <a:p>
                      <a:pPr algn="ctr"/>
                      <a:r>
                        <a:rPr lang="en-US" dirty="0"/>
                        <a:t>7</a:t>
                      </a:r>
                      <a:endParaRPr lang="en-GB" dirty="0"/>
                    </a:p>
                  </a:txBody>
                  <a:tcPr/>
                </a:tc>
                <a:tc>
                  <a:txBody>
                    <a:bodyPr/>
                    <a:lstStyle/>
                    <a:p>
                      <a:pPr algn="ctr"/>
                      <a:r>
                        <a:rPr lang="en-US" dirty="0"/>
                        <a:t>4</a:t>
                      </a:r>
                      <a:endParaRPr lang="en-GB" dirty="0"/>
                    </a:p>
                  </a:txBody>
                  <a:tcPr/>
                </a:tc>
                <a:extLst>
                  <a:ext uri="{0D108BD9-81ED-4DB2-BD59-A6C34878D82A}">
                    <a16:rowId xmlns:a16="http://schemas.microsoft.com/office/drawing/2014/main" val="509628631"/>
                  </a:ext>
                </a:extLst>
              </a:tr>
              <a:tr h="417644">
                <a:tc>
                  <a:txBody>
                    <a:bodyPr/>
                    <a:lstStyle/>
                    <a:p>
                      <a:pPr algn="ctr"/>
                      <a:r>
                        <a:rPr lang="en-US" dirty="0"/>
                        <a:t>Denmark</a:t>
                      </a:r>
                      <a:endParaRPr lang="en-GB" dirty="0"/>
                    </a:p>
                  </a:txBody>
                  <a:tcPr/>
                </a:tc>
                <a:tc>
                  <a:txBody>
                    <a:bodyPr/>
                    <a:lstStyle/>
                    <a:p>
                      <a:pPr algn="ctr"/>
                      <a:r>
                        <a:rPr lang="en-US" dirty="0"/>
                        <a:t>8</a:t>
                      </a:r>
                      <a:endParaRPr lang="en-GB" dirty="0"/>
                    </a:p>
                  </a:txBody>
                  <a:tcPr/>
                </a:tc>
                <a:tc>
                  <a:txBody>
                    <a:bodyPr/>
                    <a:lstStyle/>
                    <a:p>
                      <a:pPr algn="ctr"/>
                      <a:r>
                        <a:rPr lang="en-US" dirty="0"/>
                        <a:t>3.99</a:t>
                      </a:r>
                      <a:endParaRPr lang="en-GB" dirty="0"/>
                    </a:p>
                  </a:txBody>
                  <a:tcPr/>
                </a:tc>
                <a:extLst>
                  <a:ext uri="{0D108BD9-81ED-4DB2-BD59-A6C34878D82A}">
                    <a16:rowId xmlns:a16="http://schemas.microsoft.com/office/drawing/2014/main" val="470176920"/>
                  </a:ext>
                </a:extLst>
              </a:tr>
              <a:tr h="417644">
                <a:tc>
                  <a:txBody>
                    <a:bodyPr/>
                    <a:lstStyle/>
                    <a:p>
                      <a:pPr algn="ctr"/>
                      <a:r>
                        <a:rPr lang="en-US" dirty="0"/>
                        <a:t>United Kingdom</a:t>
                      </a:r>
                      <a:endParaRPr lang="en-GB" dirty="0"/>
                    </a:p>
                  </a:txBody>
                  <a:tcPr/>
                </a:tc>
                <a:tc>
                  <a:txBody>
                    <a:bodyPr/>
                    <a:lstStyle/>
                    <a:p>
                      <a:pPr algn="ctr"/>
                      <a:r>
                        <a:rPr lang="en-US" dirty="0"/>
                        <a:t>9</a:t>
                      </a:r>
                      <a:endParaRPr lang="en-GB" dirty="0"/>
                    </a:p>
                  </a:txBody>
                  <a:tcPr/>
                </a:tc>
                <a:tc>
                  <a:txBody>
                    <a:bodyPr/>
                    <a:lstStyle/>
                    <a:p>
                      <a:pPr algn="ctr"/>
                      <a:r>
                        <a:rPr lang="en-US" dirty="0"/>
                        <a:t>3.99</a:t>
                      </a:r>
                      <a:endParaRPr lang="en-GB" dirty="0"/>
                    </a:p>
                  </a:txBody>
                  <a:tcPr/>
                </a:tc>
                <a:extLst>
                  <a:ext uri="{0D108BD9-81ED-4DB2-BD59-A6C34878D82A}">
                    <a16:rowId xmlns:a16="http://schemas.microsoft.com/office/drawing/2014/main" val="3691092504"/>
                  </a:ext>
                </a:extLst>
              </a:tr>
              <a:tr h="417644">
                <a:tc>
                  <a:txBody>
                    <a:bodyPr/>
                    <a:lstStyle/>
                    <a:p>
                      <a:pPr algn="ctr"/>
                      <a:r>
                        <a:rPr lang="en-US" dirty="0"/>
                        <a:t>Finland</a:t>
                      </a:r>
                      <a:endParaRPr lang="en-GB" dirty="0"/>
                    </a:p>
                  </a:txBody>
                  <a:tcPr/>
                </a:tc>
                <a:tc>
                  <a:txBody>
                    <a:bodyPr/>
                    <a:lstStyle/>
                    <a:p>
                      <a:pPr algn="ctr"/>
                      <a:r>
                        <a:rPr lang="en-US" dirty="0"/>
                        <a:t>10</a:t>
                      </a:r>
                      <a:endParaRPr lang="en-GB" dirty="0"/>
                    </a:p>
                  </a:txBody>
                  <a:tcPr/>
                </a:tc>
                <a:tc>
                  <a:txBody>
                    <a:bodyPr/>
                    <a:lstStyle/>
                    <a:p>
                      <a:pPr algn="ctr"/>
                      <a:r>
                        <a:rPr lang="en-US" dirty="0"/>
                        <a:t>3.97</a:t>
                      </a:r>
                      <a:endParaRPr lang="en-GB" dirty="0"/>
                    </a:p>
                  </a:txBody>
                  <a:tcPr/>
                </a:tc>
                <a:extLst>
                  <a:ext uri="{0D108BD9-81ED-4DB2-BD59-A6C34878D82A}">
                    <a16:rowId xmlns:a16="http://schemas.microsoft.com/office/drawing/2014/main" val="2660538746"/>
                  </a:ext>
                </a:extLst>
              </a:tr>
            </a:tbl>
          </a:graphicData>
        </a:graphic>
      </p:graphicFrame>
    </p:spTree>
    <p:extLst>
      <p:ext uri="{BB962C8B-B14F-4D97-AF65-F5344CB8AC3E}">
        <p14:creationId xmlns:p14="http://schemas.microsoft.com/office/powerpoint/2010/main" val="22700363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UK Challenges</a:t>
            </a:r>
            <a:endParaRPr lang="en-GB" dirty="0"/>
          </a:p>
        </p:txBody>
      </p:sp>
      <p:sp>
        <p:nvSpPr>
          <p:cNvPr id="3" name="Content Placeholder 2"/>
          <p:cNvSpPr>
            <a:spLocks noGrp="1"/>
          </p:cNvSpPr>
          <p:nvPr>
            <p:ph idx="1"/>
          </p:nvPr>
        </p:nvSpPr>
        <p:spPr/>
        <p:txBody>
          <a:bodyPr/>
          <a:lstStyle/>
          <a:p>
            <a:r>
              <a:rPr lang="en-US" dirty="0"/>
              <a:t>Rising fuel prices</a:t>
            </a:r>
          </a:p>
          <a:p>
            <a:r>
              <a:rPr lang="en-US" dirty="0"/>
              <a:t>Driver shortage</a:t>
            </a:r>
          </a:p>
          <a:p>
            <a:r>
              <a:rPr lang="en-US" dirty="0"/>
              <a:t>Driver wages</a:t>
            </a:r>
          </a:p>
          <a:p>
            <a:r>
              <a:rPr lang="en-US" dirty="0"/>
              <a:t>Congestion</a:t>
            </a:r>
          </a:p>
          <a:p>
            <a:r>
              <a:rPr lang="en-US" dirty="0"/>
              <a:t>ULEZ</a:t>
            </a:r>
          </a:p>
          <a:p>
            <a:r>
              <a:rPr lang="en-US" dirty="0"/>
              <a:t>Limited warehouse space</a:t>
            </a:r>
          </a:p>
          <a:p>
            <a:r>
              <a:rPr lang="en-US" dirty="0" err="1"/>
              <a:t>Brexit</a:t>
            </a:r>
            <a:endParaRPr lang="en-GB" dirty="0"/>
          </a:p>
        </p:txBody>
      </p:sp>
    </p:spTree>
    <p:extLst>
      <p:ext uri="{BB962C8B-B14F-4D97-AF65-F5344CB8AC3E}">
        <p14:creationId xmlns:p14="http://schemas.microsoft.com/office/powerpoint/2010/main" val="29722440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Global Trends Affecting Logistics</a:t>
            </a:r>
            <a:br>
              <a:rPr lang="en-GB" dirty="0"/>
            </a:br>
            <a:endParaRPr lang="en-GB" dirty="0"/>
          </a:p>
        </p:txBody>
      </p:sp>
      <p:sp>
        <p:nvSpPr>
          <p:cNvPr id="3" name="Content Placeholder 2"/>
          <p:cNvSpPr>
            <a:spLocks noGrp="1"/>
          </p:cNvSpPr>
          <p:nvPr>
            <p:ph idx="1"/>
          </p:nvPr>
        </p:nvSpPr>
        <p:spPr>
          <a:xfrm>
            <a:off x="526472" y="1409008"/>
            <a:ext cx="10604269" cy="4876800"/>
          </a:xfrm>
        </p:spPr>
        <p:txBody>
          <a:bodyPr>
            <a:normAutofit/>
          </a:bodyPr>
          <a:lstStyle/>
          <a:p>
            <a:r>
              <a:rPr lang="en-US" dirty="0"/>
              <a:t>Using technology to improve logistics</a:t>
            </a:r>
          </a:p>
          <a:p>
            <a:pPr lvl="1"/>
            <a:r>
              <a:rPr lang="en-US" dirty="0" err="1"/>
              <a:t>Blockchain</a:t>
            </a:r>
            <a:endParaRPr lang="en-US" dirty="0"/>
          </a:p>
          <a:p>
            <a:pPr lvl="1"/>
            <a:r>
              <a:rPr lang="en-US" dirty="0"/>
              <a:t>AI</a:t>
            </a:r>
          </a:p>
          <a:p>
            <a:pPr lvl="1"/>
            <a:r>
              <a:rPr lang="en-US" dirty="0"/>
              <a:t>Big Data Analytics</a:t>
            </a:r>
          </a:p>
          <a:p>
            <a:r>
              <a:rPr lang="en-US" dirty="0"/>
              <a:t>Consumer delivery expectations</a:t>
            </a:r>
          </a:p>
          <a:p>
            <a:pPr lvl="1"/>
            <a:r>
              <a:rPr lang="en-US" dirty="0"/>
              <a:t>Multi-modal</a:t>
            </a:r>
          </a:p>
          <a:p>
            <a:pPr lvl="1"/>
            <a:r>
              <a:rPr lang="en-US" dirty="0"/>
              <a:t>Multi-vendor</a:t>
            </a:r>
          </a:p>
          <a:p>
            <a:pPr lvl="1"/>
            <a:r>
              <a:rPr lang="en-US" dirty="0"/>
              <a:t>Next day/ same day</a:t>
            </a:r>
            <a:endParaRPr lang="en-GB" dirty="0"/>
          </a:p>
        </p:txBody>
      </p:sp>
    </p:spTree>
    <p:extLst>
      <p:ext uri="{BB962C8B-B14F-4D97-AF65-F5344CB8AC3E}">
        <p14:creationId xmlns:p14="http://schemas.microsoft.com/office/powerpoint/2010/main" val="2149945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More trends</a:t>
            </a:r>
          </a:p>
        </p:txBody>
      </p:sp>
      <p:sp>
        <p:nvSpPr>
          <p:cNvPr id="3" name="Content Placeholder 2"/>
          <p:cNvSpPr>
            <a:spLocks noGrp="1"/>
          </p:cNvSpPr>
          <p:nvPr>
            <p:ph idx="1"/>
          </p:nvPr>
        </p:nvSpPr>
        <p:spPr/>
        <p:txBody>
          <a:bodyPr>
            <a:normAutofit/>
          </a:bodyPr>
          <a:lstStyle/>
          <a:p>
            <a:r>
              <a:rPr lang="en-US" dirty="0"/>
              <a:t>Large carrier networks</a:t>
            </a:r>
          </a:p>
          <a:p>
            <a:pPr lvl="1"/>
            <a:r>
              <a:rPr lang="en-US" dirty="0"/>
              <a:t>Multiple companies/ LSP’s</a:t>
            </a:r>
          </a:p>
          <a:p>
            <a:r>
              <a:rPr lang="en-US" dirty="0"/>
              <a:t>Transparency/ Visibility</a:t>
            </a:r>
          </a:p>
          <a:p>
            <a:r>
              <a:rPr lang="en-US" dirty="0"/>
              <a:t>Global e-commerce</a:t>
            </a:r>
          </a:p>
          <a:p>
            <a:pPr lvl="1"/>
            <a:r>
              <a:rPr lang="en-US" dirty="0"/>
              <a:t>Connected supply chains</a:t>
            </a:r>
          </a:p>
          <a:p>
            <a:pPr marL="585216" lvl="1" indent="0">
              <a:buNone/>
            </a:pPr>
            <a:endParaRPr lang="en-GB" dirty="0"/>
          </a:p>
        </p:txBody>
      </p:sp>
    </p:spTree>
    <p:extLst>
      <p:ext uri="{BB962C8B-B14F-4D97-AF65-F5344CB8AC3E}">
        <p14:creationId xmlns:p14="http://schemas.microsoft.com/office/powerpoint/2010/main" val="28662399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 Trends</a:t>
            </a:r>
          </a:p>
        </p:txBody>
      </p:sp>
      <p:sp>
        <p:nvSpPr>
          <p:cNvPr id="3" name="Content Placeholder 2"/>
          <p:cNvSpPr>
            <a:spLocks noGrp="1"/>
          </p:cNvSpPr>
          <p:nvPr>
            <p:ph idx="1"/>
          </p:nvPr>
        </p:nvSpPr>
        <p:spPr/>
        <p:txBody>
          <a:bodyPr/>
          <a:lstStyle/>
          <a:p>
            <a:r>
              <a:rPr lang="en-GB" b="1" dirty="0"/>
              <a:t>Some of the reaction from companies – logistics approaches</a:t>
            </a:r>
          </a:p>
          <a:p>
            <a:pPr lvl="1"/>
            <a:r>
              <a:rPr lang="en-GB" b="1" dirty="0"/>
              <a:t>Omni-channel Logistics</a:t>
            </a:r>
          </a:p>
          <a:p>
            <a:pPr lvl="1"/>
            <a:r>
              <a:rPr lang="en-GB" b="1" dirty="0"/>
              <a:t>The Cloud</a:t>
            </a:r>
          </a:p>
          <a:p>
            <a:pPr lvl="1"/>
            <a:r>
              <a:rPr lang="en-GB" b="1" dirty="0"/>
              <a:t>Warehouse Automation and Robots</a:t>
            </a:r>
          </a:p>
          <a:p>
            <a:pPr lvl="1"/>
            <a:r>
              <a:rPr lang="en-GB" b="1" dirty="0"/>
              <a:t>Distribution Network Evolution</a:t>
            </a:r>
          </a:p>
          <a:p>
            <a:pPr lvl="1"/>
            <a:r>
              <a:rPr lang="en-GB" b="1" dirty="0"/>
              <a:t>Autonomous Trucks</a:t>
            </a:r>
          </a:p>
          <a:p>
            <a:pPr lvl="1"/>
            <a:r>
              <a:rPr lang="en-US" b="1" i="1" dirty="0" err="1"/>
              <a:t>IIoT</a:t>
            </a:r>
            <a:endParaRPr lang="en-GB" b="1" i="1" dirty="0"/>
          </a:p>
          <a:p>
            <a:pPr lvl="1"/>
            <a:r>
              <a:rPr lang="en-GB" b="1" dirty="0">
                <a:solidFill>
                  <a:schemeClr val="accent1">
                    <a:lumMod val="75000"/>
                  </a:schemeClr>
                </a:solidFill>
                <a:effectLst>
                  <a:outerShdw blurRad="38100" dist="38100" dir="2700000" algn="tl">
                    <a:srgbClr val="000000">
                      <a:alpha val="43137"/>
                    </a:srgbClr>
                  </a:outerShdw>
                </a:effectLst>
              </a:rPr>
              <a:t>Sustainable Logistics</a:t>
            </a:r>
          </a:p>
          <a:p>
            <a:pPr lvl="1"/>
            <a:endParaRPr lang="en-GB" dirty="0"/>
          </a:p>
        </p:txBody>
      </p:sp>
      <p:pic>
        <p:nvPicPr>
          <p:cNvPr id="4" name="Picture 3"/>
          <p:cNvPicPr>
            <a:picLocks noChangeAspect="1"/>
          </p:cNvPicPr>
          <p:nvPr/>
        </p:nvPicPr>
        <p:blipFill>
          <a:blip r:embed="rId2"/>
          <a:stretch>
            <a:fillRect/>
          </a:stretch>
        </p:blipFill>
        <p:spPr>
          <a:xfrm>
            <a:off x="6669672" y="4294023"/>
            <a:ext cx="3221258" cy="2417192"/>
          </a:xfrm>
          <a:prstGeom prst="rect">
            <a:avLst/>
          </a:prstGeom>
        </p:spPr>
      </p:pic>
      <p:sp>
        <p:nvSpPr>
          <p:cNvPr id="5" name="Curved Up Arrow 4"/>
          <p:cNvSpPr/>
          <p:nvPr/>
        </p:nvSpPr>
        <p:spPr>
          <a:xfrm rot="2565925">
            <a:off x="5046285" y="5668913"/>
            <a:ext cx="1426070" cy="508158"/>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103959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up)">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up)">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up)">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up)">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up)">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1"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wipe(up)">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1"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wipe(up)">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45" presetClass="entr" presetSubtype="0" fill="hold" grpId="0" nodeType="clickEffect">
                                  <p:stCondLst>
                                    <p:cond delay="0"/>
                                  </p:stCondLst>
                                  <p:childTnLst>
                                    <p:set>
                                      <p:cBhvr>
                                        <p:cTn id="46" dur="1" fill="hold">
                                          <p:stCondLst>
                                            <p:cond delay="0"/>
                                          </p:stCondLst>
                                        </p:cTn>
                                        <p:tgtEl>
                                          <p:spTgt spid="5"/>
                                        </p:tgtEl>
                                        <p:attrNameLst>
                                          <p:attrName>style.visibility</p:attrName>
                                        </p:attrNameLst>
                                      </p:cBhvr>
                                      <p:to>
                                        <p:strVal val="visible"/>
                                      </p:to>
                                    </p:set>
                                    <p:animEffect transition="in" filter="fade">
                                      <p:cBhvr>
                                        <p:cTn id="47" dur="2000"/>
                                        <p:tgtEl>
                                          <p:spTgt spid="5"/>
                                        </p:tgtEl>
                                      </p:cBhvr>
                                    </p:animEffect>
                                    <p:anim calcmode="lin" valueType="num">
                                      <p:cBhvr>
                                        <p:cTn id="48" dur="2000" fill="hold"/>
                                        <p:tgtEl>
                                          <p:spTgt spid="5"/>
                                        </p:tgtEl>
                                        <p:attrNameLst>
                                          <p:attrName>ppt_w</p:attrName>
                                        </p:attrNameLst>
                                      </p:cBhvr>
                                      <p:tavLst>
                                        <p:tav tm="0" fmla="#ppt_w*sin(2.5*pi*$)">
                                          <p:val>
                                            <p:fltVal val="0"/>
                                          </p:val>
                                        </p:tav>
                                        <p:tav tm="100000">
                                          <p:val>
                                            <p:fltVal val="1"/>
                                          </p:val>
                                        </p:tav>
                                      </p:tavLst>
                                    </p:anim>
                                    <p:anim calcmode="lin" valueType="num">
                                      <p:cBhvr>
                                        <p:cTn id="49"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50" fill="hold">
                      <p:stCondLst>
                        <p:cond delay="indefinite"/>
                      </p:stCondLst>
                      <p:childTnLst>
                        <p:par>
                          <p:cTn id="51" fill="hold">
                            <p:stCondLst>
                              <p:cond delay="0"/>
                            </p:stCondLst>
                            <p:childTnLst>
                              <p:par>
                                <p:cTn id="52" presetID="31" presetClass="entr" presetSubtype="0" fill="hold" nodeType="clickEffect">
                                  <p:stCondLst>
                                    <p:cond delay="0"/>
                                  </p:stCondLst>
                                  <p:childTnLst>
                                    <p:set>
                                      <p:cBhvr>
                                        <p:cTn id="53" dur="1" fill="hold">
                                          <p:stCondLst>
                                            <p:cond delay="0"/>
                                          </p:stCondLst>
                                        </p:cTn>
                                        <p:tgtEl>
                                          <p:spTgt spid="4"/>
                                        </p:tgtEl>
                                        <p:attrNameLst>
                                          <p:attrName>style.visibility</p:attrName>
                                        </p:attrNameLst>
                                      </p:cBhvr>
                                      <p:to>
                                        <p:strVal val="visible"/>
                                      </p:to>
                                    </p:set>
                                    <p:anim calcmode="lin" valueType="num">
                                      <p:cBhvr>
                                        <p:cTn id="54" dur="1000" fill="hold"/>
                                        <p:tgtEl>
                                          <p:spTgt spid="4"/>
                                        </p:tgtEl>
                                        <p:attrNameLst>
                                          <p:attrName>ppt_w</p:attrName>
                                        </p:attrNameLst>
                                      </p:cBhvr>
                                      <p:tavLst>
                                        <p:tav tm="0">
                                          <p:val>
                                            <p:fltVal val="0"/>
                                          </p:val>
                                        </p:tav>
                                        <p:tav tm="100000">
                                          <p:val>
                                            <p:strVal val="#ppt_w"/>
                                          </p:val>
                                        </p:tav>
                                      </p:tavLst>
                                    </p:anim>
                                    <p:anim calcmode="lin" valueType="num">
                                      <p:cBhvr>
                                        <p:cTn id="55" dur="1000" fill="hold"/>
                                        <p:tgtEl>
                                          <p:spTgt spid="4"/>
                                        </p:tgtEl>
                                        <p:attrNameLst>
                                          <p:attrName>ppt_h</p:attrName>
                                        </p:attrNameLst>
                                      </p:cBhvr>
                                      <p:tavLst>
                                        <p:tav tm="0">
                                          <p:val>
                                            <p:fltVal val="0"/>
                                          </p:val>
                                        </p:tav>
                                        <p:tav tm="100000">
                                          <p:val>
                                            <p:strVal val="#ppt_h"/>
                                          </p:val>
                                        </p:tav>
                                      </p:tavLst>
                                    </p:anim>
                                    <p:anim calcmode="lin" valueType="num">
                                      <p:cBhvr>
                                        <p:cTn id="56" dur="1000" fill="hold"/>
                                        <p:tgtEl>
                                          <p:spTgt spid="4"/>
                                        </p:tgtEl>
                                        <p:attrNameLst>
                                          <p:attrName>style.rotation</p:attrName>
                                        </p:attrNameLst>
                                      </p:cBhvr>
                                      <p:tavLst>
                                        <p:tav tm="0">
                                          <p:val>
                                            <p:fltVal val="90"/>
                                          </p:val>
                                        </p:tav>
                                        <p:tav tm="100000">
                                          <p:val>
                                            <p:fltVal val="0"/>
                                          </p:val>
                                        </p:tav>
                                      </p:tavLst>
                                    </p:anim>
                                    <p:animEffect transition="in" filter="fade">
                                      <p:cBhvr>
                                        <p:cTn id="5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2"/>
      <p:bldP spid="5"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0CC3B-17EA-4782-ABA5-E7F76BCD4AF9}"/>
              </a:ext>
            </a:extLst>
          </p:cNvPr>
          <p:cNvSpPr>
            <a:spLocks noGrp="1"/>
          </p:cNvSpPr>
          <p:nvPr>
            <p:ph type="title"/>
          </p:nvPr>
        </p:nvSpPr>
        <p:spPr/>
        <p:txBody>
          <a:bodyPr/>
          <a:lstStyle/>
          <a:p>
            <a:r>
              <a:rPr lang="en-GB" dirty="0"/>
              <a:t>Contexts and Project Management</a:t>
            </a:r>
          </a:p>
        </p:txBody>
      </p:sp>
      <p:sp>
        <p:nvSpPr>
          <p:cNvPr id="3" name="Content Placeholder 2">
            <a:extLst>
              <a:ext uri="{FF2B5EF4-FFF2-40B4-BE49-F238E27FC236}">
                <a16:creationId xmlns:a16="http://schemas.microsoft.com/office/drawing/2014/main" id="{25F15D93-5C3D-4B72-B5E2-57576AC50709}"/>
              </a:ext>
            </a:extLst>
          </p:cNvPr>
          <p:cNvSpPr>
            <a:spLocks noGrp="1"/>
          </p:cNvSpPr>
          <p:nvPr>
            <p:ph idx="1"/>
          </p:nvPr>
        </p:nvSpPr>
        <p:spPr/>
        <p:txBody>
          <a:bodyPr/>
          <a:lstStyle/>
          <a:p>
            <a:r>
              <a:rPr lang="en-GB" dirty="0"/>
              <a:t>A project is a unique, transient endeavour, undertaken to achieve planned objectives, which could be defined in terms of outputs, outcomes or benefits. A project is usually deemed to be a success if it achieves the objectives according to their acceptance criteria, within an agreed timescale and budget.</a:t>
            </a:r>
          </a:p>
          <a:p>
            <a:r>
              <a:rPr lang="en-GB" dirty="0"/>
              <a:t>Operations: manufacturing, supply, logistics, services are highly complex and must adapt to the demands of the customer and the external environment. </a:t>
            </a:r>
          </a:p>
          <a:p>
            <a:r>
              <a:rPr lang="en-GB" dirty="0"/>
              <a:t>This adaption is achieved through project management </a:t>
            </a:r>
          </a:p>
        </p:txBody>
      </p:sp>
    </p:spTree>
    <p:extLst>
      <p:ext uri="{BB962C8B-B14F-4D97-AF65-F5344CB8AC3E}">
        <p14:creationId xmlns:p14="http://schemas.microsoft.com/office/powerpoint/2010/main" val="26302935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How do you learn about Management?</a:t>
            </a:r>
            <a:endParaRPr lang="en-GB" dirty="0"/>
          </a:p>
        </p:txBody>
      </p:sp>
      <p:sp>
        <p:nvSpPr>
          <p:cNvPr id="3" name="Content Placeholder 2"/>
          <p:cNvSpPr>
            <a:spLocks noGrp="1"/>
          </p:cNvSpPr>
          <p:nvPr>
            <p:ph idx="1"/>
          </p:nvPr>
        </p:nvSpPr>
        <p:spPr/>
        <p:txBody>
          <a:bodyPr>
            <a:normAutofit lnSpcReduction="10000"/>
          </a:bodyPr>
          <a:lstStyle/>
          <a:p>
            <a:r>
              <a:rPr lang="en-US" dirty="0"/>
              <a:t>Traditional sources, for example:</a:t>
            </a:r>
          </a:p>
          <a:p>
            <a:pPr lvl="1"/>
            <a:r>
              <a:rPr lang="en-US" dirty="0"/>
              <a:t>European Journal of Operational Research</a:t>
            </a:r>
          </a:p>
          <a:p>
            <a:pPr lvl="1"/>
            <a:r>
              <a:rPr lang="en-US" dirty="0"/>
              <a:t>Transportation Research</a:t>
            </a:r>
          </a:p>
          <a:p>
            <a:pPr lvl="1"/>
            <a:r>
              <a:rPr lang="en-US" dirty="0"/>
              <a:t>Production Planning and Control</a:t>
            </a:r>
          </a:p>
          <a:p>
            <a:pPr lvl="1"/>
            <a:r>
              <a:rPr lang="en-US" dirty="0"/>
              <a:t>Journal of Operations Management</a:t>
            </a:r>
          </a:p>
          <a:p>
            <a:r>
              <a:rPr lang="en-US" dirty="0"/>
              <a:t>Alternative Sources, for example:</a:t>
            </a:r>
          </a:p>
          <a:p>
            <a:pPr lvl="1"/>
            <a:r>
              <a:rPr lang="en-US" dirty="0"/>
              <a:t>APM</a:t>
            </a:r>
          </a:p>
          <a:p>
            <a:pPr lvl="1"/>
            <a:r>
              <a:rPr lang="en-US" dirty="0"/>
              <a:t>Harvard Business Review</a:t>
            </a:r>
          </a:p>
          <a:p>
            <a:pPr lvl="1"/>
            <a:r>
              <a:rPr lang="en-US" dirty="0"/>
              <a:t>The Economist</a:t>
            </a:r>
          </a:p>
          <a:p>
            <a:pPr lvl="1"/>
            <a:r>
              <a:rPr lang="en-US" dirty="0"/>
              <a:t>Twitter</a:t>
            </a:r>
          </a:p>
          <a:p>
            <a:pPr lvl="1"/>
            <a:r>
              <a:rPr lang="en-US" dirty="0"/>
              <a:t>LinkedIn</a:t>
            </a:r>
            <a:endParaRPr lang="en-GB" dirty="0"/>
          </a:p>
        </p:txBody>
      </p:sp>
    </p:spTree>
    <p:extLst>
      <p:ext uri="{BB962C8B-B14F-4D97-AF65-F5344CB8AC3E}">
        <p14:creationId xmlns:p14="http://schemas.microsoft.com/office/powerpoint/2010/main" val="16399352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TotalTime>
  <Words>1716</Words>
  <Application>Microsoft Office PowerPoint</Application>
  <PresentationFormat>Widescreen</PresentationFormat>
  <Paragraphs>322</Paragraphs>
  <Slides>37</Slides>
  <Notes>3</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37</vt:i4>
      </vt:variant>
    </vt:vector>
  </HeadingPairs>
  <TitlesOfParts>
    <vt:vector size="45" baseType="lpstr">
      <vt:lpstr>Arial</vt:lpstr>
      <vt:lpstr>Calibri</vt:lpstr>
      <vt:lpstr>Calibri Light</vt:lpstr>
      <vt:lpstr>Times New Roman</vt:lpstr>
      <vt:lpstr>Univers</vt:lpstr>
      <vt:lpstr>Verdana</vt:lpstr>
      <vt:lpstr>Office Theme</vt:lpstr>
      <vt:lpstr>Clip</vt:lpstr>
      <vt:lpstr>Project Management Contexts</vt:lpstr>
      <vt:lpstr>Session Overview</vt:lpstr>
      <vt:lpstr>The Value of Purchasing and Supply Chain Management</vt:lpstr>
      <vt:lpstr>Purchasing objective</vt:lpstr>
      <vt:lpstr>The Major Tasks Of The Purchasing Function</vt:lpstr>
      <vt:lpstr>Importance Of Purchasing &amp; Supply</vt:lpstr>
      <vt:lpstr>Contribution Of Purchasing &amp; Supply</vt:lpstr>
      <vt:lpstr>PowerPoint Presentation</vt:lpstr>
      <vt:lpstr>PowerPoint Presentation</vt:lpstr>
      <vt:lpstr>PowerPoint Presentation</vt:lpstr>
      <vt:lpstr>PowerPoint Presentation</vt:lpstr>
      <vt:lpstr>PowerPoint Presentation</vt:lpstr>
      <vt:lpstr>Internal Customers of Purchasing and Supply</vt:lpstr>
      <vt:lpstr>What Businesses?</vt:lpstr>
      <vt:lpstr>What is Purchased?</vt:lpstr>
      <vt:lpstr>What Are Supply Chains</vt:lpstr>
      <vt:lpstr>The Supply Chain Structure A Linear View</vt:lpstr>
      <vt:lpstr>PowerPoint Presentation</vt:lpstr>
      <vt:lpstr>The Supply Chain Structure “The Principle Flows” </vt:lpstr>
      <vt:lpstr>PowerPoint Presentation</vt:lpstr>
      <vt:lpstr>PowerPoint Presentation</vt:lpstr>
      <vt:lpstr>PowerPoint Presentation</vt:lpstr>
      <vt:lpstr>PowerPoint Presentation</vt:lpstr>
      <vt:lpstr>The definition of logistics…?</vt:lpstr>
      <vt:lpstr>Logistics Definition…</vt:lpstr>
      <vt:lpstr>Logistics Definition </vt:lpstr>
      <vt:lpstr>The Basics</vt:lpstr>
      <vt:lpstr>What do Logistics Managers Do?</vt:lpstr>
      <vt:lpstr>Evolution in Logistical Thinking</vt:lpstr>
      <vt:lpstr>Logistics</vt:lpstr>
      <vt:lpstr>LPI World Ranking 2018</vt:lpstr>
      <vt:lpstr>UK Challenges</vt:lpstr>
      <vt:lpstr> Global Trends Affecting Logistics </vt:lpstr>
      <vt:lpstr>More trends</vt:lpstr>
      <vt:lpstr>Top Trends</vt:lpstr>
      <vt:lpstr>Contexts and Project Management</vt:lpstr>
      <vt:lpstr>How do you learn about Management?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Stuart Milligan</dc:creator>
  <cp:lastModifiedBy>Stuart Milligan</cp:lastModifiedBy>
  <cp:revision>4</cp:revision>
  <dcterms:created xsi:type="dcterms:W3CDTF">2021-02-27T15:08:59Z</dcterms:created>
  <dcterms:modified xsi:type="dcterms:W3CDTF">2021-02-27T15:40:31Z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53f0066-c24e-444c-9c2a-7427c31ebeab_Enabled">
    <vt:lpwstr>true</vt:lpwstr>
  </property>
  <property fmtid="{D5CDD505-2E9C-101B-9397-08002B2CF9AE}" pid="3" name="MSIP_Label_553f0066-c24e-444c-9c2a-7427c31ebeab_SetDate">
    <vt:lpwstr>2021-02-27T15:08:59Z</vt:lpwstr>
  </property>
  <property fmtid="{D5CDD505-2E9C-101B-9397-08002B2CF9AE}" pid="4" name="MSIP_Label_553f0066-c24e-444c-9c2a-7427c31ebeab_Method">
    <vt:lpwstr>Standard</vt:lpwstr>
  </property>
  <property fmtid="{D5CDD505-2E9C-101B-9397-08002B2CF9AE}" pid="5" name="MSIP_Label_553f0066-c24e-444c-9c2a-7427c31ebeab_Name">
    <vt:lpwstr>553f0066-c24e-444c-9c2a-7427c31ebeab</vt:lpwstr>
  </property>
  <property fmtid="{D5CDD505-2E9C-101B-9397-08002B2CF9AE}" pid="6" name="MSIP_Label_553f0066-c24e-444c-9c2a-7427c31ebeab_SiteId">
    <vt:lpwstr>e5aafe7c-971b-4ab7-b039-141ad36acec0</vt:lpwstr>
  </property>
  <property fmtid="{D5CDD505-2E9C-101B-9397-08002B2CF9AE}" pid="7" name="MSIP_Label_553f0066-c24e-444c-9c2a-7427c31ebeab_ActionId">
    <vt:lpwstr>51128286-3913-4bbc-a145-dcd633e3c479</vt:lpwstr>
  </property>
  <property fmtid="{D5CDD505-2E9C-101B-9397-08002B2CF9AE}" pid="8" name="MSIP_Label_553f0066-c24e-444c-9c2a-7427c31ebeab_ContentBits">
    <vt:lpwstr>1</vt:lpwstr>
  </property>
  <property fmtid="{D5CDD505-2E9C-101B-9397-08002B2CF9AE}" pid="9" name="ClassificationContentMarkingHeaderLocations">
    <vt:lpwstr>Office Theme:8</vt:lpwstr>
  </property>
  <property fmtid="{D5CDD505-2E9C-101B-9397-08002B2CF9AE}" pid="10" name="ClassificationContentMarkingHeaderText">
    <vt:lpwstr>PUBLIC / CYHOEDDUS</vt:lpwstr>
  </property>
</Properties>
</file>