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56" r:id="rId2"/>
    <p:sldId id="257" r:id="rId3"/>
    <p:sldId id="258" r:id="rId4"/>
    <p:sldId id="312" r:id="rId5"/>
    <p:sldId id="314" r:id="rId6"/>
    <p:sldId id="259" r:id="rId7"/>
    <p:sldId id="260" r:id="rId8"/>
    <p:sldId id="310" r:id="rId9"/>
    <p:sldId id="311" r:id="rId10"/>
    <p:sldId id="261" r:id="rId11"/>
    <p:sldId id="262" r:id="rId12"/>
    <p:sldId id="265" r:id="rId13"/>
    <p:sldId id="266" r:id="rId14"/>
    <p:sldId id="263" r:id="rId15"/>
    <p:sldId id="264" r:id="rId16"/>
    <p:sldId id="267" r:id="rId17"/>
    <p:sldId id="268" r:id="rId18"/>
    <p:sldId id="269" r:id="rId19"/>
    <p:sldId id="270" r:id="rId20"/>
    <p:sldId id="336" r:id="rId21"/>
    <p:sldId id="330" r:id="rId22"/>
    <p:sldId id="285" r:id="rId23"/>
    <p:sldId id="309" r:id="rId24"/>
    <p:sldId id="308" r:id="rId25"/>
    <p:sldId id="337" r:id="rId26"/>
    <p:sldId id="315" r:id="rId27"/>
    <p:sldId id="316" r:id="rId28"/>
    <p:sldId id="317" r:id="rId29"/>
    <p:sldId id="341" r:id="rId30"/>
    <p:sldId id="272" r:id="rId31"/>
    <p:sldId id="342" r:id="rId32"/>
    <p:sldId id="318" r:id="rId33"/>
    <p:sldId id="273" r:id="rId34"/>
    <p:sldId id="275" r:id="rId35"/>
    <p:sldId id="319" r:id="rId36"/>
    <p:sldId id="320" r:id="rId37"/>
    <p:sldId id="321" r:id="rId38"/>
    <p:sldId id="332" r:id="rId39"/>
    <p:sldId id="274" r:id="rId40"/>
    <p:sldId id="335" r:id="rId41"/>
    <p:sldId id="325" r:id="rId42"/>
    <p:sldId id="327" r:id="rId43"/>
    <p:sldId id="328" r:id="rId44"/>
    <p:sldId id="334" r:id="rId45"/>
    <p:sldId id="338" r:id="rId46"/>
    <p:sldId id="343" r:id="rId47"/>
    <p:sldId id="344" r:id="rId48"/>
    <p:sldId id="345" r:id="rId49"/>
    <p:sldId id="346" r:id="rId50"/>
    <p:sldId id="329"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154" autoAdjust="0"/>
  </p:normalViewPr>
  <p:slideViewPr>
    <p:cSldViewPr snapToGrid="0">
      <p:cViewPr varScale="1">
        <p:scale>
          <a:sx n="102" d="100"/>
          <a:sy n="102" d="100"/>
        </p:scale>
        <p:origin x="1920" y="9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CBDDF0-C745-49E7-B39E-50C4B0D0A8D9}" type="datetimeFigureOut">
              <a:rPr lang="en-GB" smtClean="0"/>
              <a:t>28/11/2019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F90B3-77FD-483C-AFC6-E18738AC8159}" type="slidenum">
              <a:rPr lang="en-GB" smtClean="0"/>
              <a:t>‹#›</a:t>
            </a:fld>
            <a:endParaRPr lang="en-GB"/>
          </a:p>
        </p:txBody>
      </p:sp>
    </p:spTree>
    <p:extLst>
      <p:ext uri="{BB962C8B-B14F-4D97-AF65-F5344CB8AC3E}">
        <p14:creationId xmlns:p14="http://schemas.microsoft.com/office/powerpoint/2010/main" val="3666111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youth.gov/feature-article/gang-prevention-overview-research-and-programs"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97861/gang-violence-summary.pdf"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nidirect.gov.uk/articles/preventing-involvement-crime"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28228/CAPRICORN_resource.pdf"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www.gov.uk/government/publications/preventing-offending-and-re-offending-by-children"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crimeandjustice.org.uk/publications/cjm/article/child-criminalisation-and-mistake-early-intervention"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rimeandjustice.org.uk/publications/cjm/article/child-criminalisation-and-mistake-early-intervention"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https://www.gov.uk/if-my-child-gets-in-trouble-with-police</a:t>
            </a:r>
          </a:p>
        </p:txBody>
      </p:sp>
      <p:sp>
        <p:nvSpPr>
          <p:cNvPr id="4" name="Slide Number Placeholder 3"/>
          <p:cNvSpPr>
            <a:spLocks noGrp="1"/>
          </p:cNvSpPr>
          <p:nvPr>
            <p:ph type="sldNum" sz="quarter" idx="5"/>
          </p:nvPr>
        </p:nvSpPr>
        <p:spPr/>
        <p:txBody>
          <a:bodyPr/>
          <a:lstStyle/>
          <a:p>
            <a:fld id="{8F1F90B3-77FD-483C-AFC6-E18738AC8159}" type="slidenum">
              <a:rPr lang="en-GB" smtClean="0"/>
              <a:t>2</a:t>
            </a:fld>
            <a:endParaRPr lang="en-GB"/>
          </a:p>
        </p:txBody>
      </p:sp>
    </p:spTree>
    <p:extLst>
      <p:ext uri="{BB962C8B-B14F-4D97-AF65-F5344CB8AC3E}">
        <p14:creationId xmlns:p14="http://schemas.microsoft.com/office/powerpoint/2010/main" val="1572921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https://www.kingsleynapley.co.uk/insights/blogs/criminal-law-blog/youth-justice-time-to-change-the-age-of-criminal-responsibility</a:t>
            </a:r>
          </a:p>
        </p:txBody>
      </p:sp>
      <p:sp>
        <p:nvSpPr>
          <p:cNvPr id="4" name="Slide Number Placeholder 3"/>
          <p:cNvSpPr>
            <a:spLocks noGrp="1"/>
          </p:cNvSpPr>
          <p:nvPr>
            <p:ph type="sldNum" sz="quarter" idx="5"/>
          </p:nvPr>
        </p:nvSpPr>
        <p:spPr/>
        <p:txBody>
          <a:bodyPr/>
          <a:lstStyle/>
          <a:p>
            <a:fld id="{8F1F90B3-77FD-483C-AFC6-E18738AC8159}" type="slidenum">
              <a:rPr lang="en-GB" smtClean="0"/>
              <a:t>4</a:t>
            </a:fld>
            <a:endParaRPr lang="en-GB"/>
          </a:p>
        </p:txBody>
      </p:sp>
    </p:spTree>
    <p:extLst>
      <p:ext uri="{BB962C8B-B14F-4D97-AF65-F5344CB8AC3E}">
        <p14:creationId xmlns:p14="http://schemas.microsoft.com/office/powerpoint/2010/main" val="2917909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https://assets.publishing.service.gov.uk/government/uploads/system/uploads/attachment_data/file/832222/youth_justice_statistics_infographic_2017_2018.pdf</a:t>
            </a:r>
          </a:p>
          <a:p>
            <a:endParaRPr lang="en-GB" dirty="0"/>
          </a:p>
          <a:p>
            <a:r>
              <a:rPr lang="en-GB" dirty="0"/>
              <a:t>https://assets.publishing.service.gov.uk/government/uploads/system/uploads/attachment_data/file/774866/youth_justice_statistics_bulletin_2017_2018.pdf</a:t>
            </a:r>
          </a:p>
        </p:txBody>
      </p:sp>
      <p:sp>
        <p:nvSpPr>
          <p:cNvPr id="4" name="Slide Number Placeholder 3"/>
          <p:cNvSpPr>
            <a:spLocks noGrp="1"/>
          </p:cNvSpPr>
          <p:nvPr>
            <p:ph type="sldNum" sz="quarter" idx="5"/>
          </p:nvPr>
        </p:nvSpPr>
        <p:spPr/>
        <p:txBody>
          <a:bodyPr/>
          <a:lstStyle/>
          <a:p>
            <a:fld id="{8F1F90B3-77FD-483C-AFC6-E18738AC8159}" type="slidenum">
              <a:rPr lang="en-GB" smtClean="0"/>
              <a:t>6</a:t>
            </a:fld>
            <a:endParaRPr lang="en-GB"/>
          </a:p>
        </p:txBody>
      </p:sp>
    </p:spTree>
    <p:extLst>
      <p:ext uri="{BB962C8B-B14F-4D97-AF65-F5344CB8AC3E}">
        <p14:creationId xmlns:p14="http://schemas.microsoft.com/office/powerpoint/2010/main" val="1580587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https://assets.publishing.service.gov.uk/government/uploads/system/uploads/attachment_data/file/774866/youth_justice_statistics_bulletin_2017_2018.pdf</a:t>
            </a:r>
          </a:p>
        </p:txBody>
      </p:sp>
      <p:sp>
        <p:nvSpPr>
          <p:cNvPr id="4" name="Slide Number Placeholder 3"/>
          <p:cNvSpPr>
            <a:spLocks noGrp="1"/>
          </p:cNvSpPr>
          <p:nvPr>
            <p:ph type="sldNum" sz="quarter" idx="5"/>
          </p:nvPr>
        </p:nvSpPr>
        <p:spPr/>
        <p:txBody>
          <a:bodyPr/>
          <a:lstStyle/>
          <a:p>
            <a:fld id="{8F1F90B3-77FD-483C-AFC6-E18738AC8159}" type="slidenum">
              <a:rPr lang="en-GB" smtClean="0"/>
              <a:t>8</a:t>
            </a:fld>
            <a:endParaRPr lang="en-GB"/>
          </a:p>
        </p:txBody>
      </p:sp>
    </p:spTree>
    <p:extLst>
      <p:ext uri="{BB962C8B-B14F-4D97-AF65-F5344CB8AC3E}">
        <p14:creationId xmlns:p14="http://schemas.microsoft.com/office/powerpoint/2010/main" val="2677657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a:t>
            </a:r>
            <a:r>
              <a:rPr lang="en-GB" baseline="30000" dirty="0"/>
              <a:t>th</a:t>
            </a:r>
            <a:r>
              <a:rPr lang="en-GB" dirty="0"/>
              <a:t> February 1993</a:t>
            </a:r>
          </a:p>
        </p:txBody>
      </p:sp>
      <p:sp>
        <p:nvSpPr>
          <p:cNvPr id="4" name="Slide Number Placeholder 3"/>
          <p:cNvSpPr>
            <a:spLocks noGrp="1"/>
          </p:cNvSpPr>
          <p:nvPr>
            <p:ph type="sldNum" sz="quarter" idx="5"/>
          </p:nvPr>
        </p:nvSpPr>
        <p:spPr/>
        <p:txBody>
          <a:bodyPr/>
          <a:lstStyle/>
          <a:p>
            <a:fld id="{8F1F90B3-77FD-483C-AFC6-E18738AC8159}" type="slidenum">
              <a:rPr lang="en-GB" smtClean="0"/>
              <a:t>10</a:t>
            </a:fld>
            <a:endParaRPr lang="en-GB"/>
          </a:p>
        </p:txBody>
      </p:sp>
    </p:spTree>
    <p:extLst>
      <p:ext uri="{BB962C8B-B14F-4D97-AF65-F5344CB8AC3E}">
        <p14:creationId xmlns:p14="http://schemas.microsoft.com/office/powerpoint/2010/main" val="4286817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https://www.theguardian.com/uk/2000/nov/01/bulger.familyandrelationships</a:t>
            </a:r>
          </a:p>
        </p:txBody>
      </p:sp>
      <p:sp>
        <p:nvSpPr>
          <p:cNvPr id="4" name="Slide Number Placeholder 3"/>
          <p:cNvSpPr>
            <a:spLocks noGrp="1"/>
          </p:cNvSpPr>
          <p:nvPr>
            <p:ph type="sldNum" sz="quarter" idx="5"/>
          </p:nvPr>
        </p:nvSpPr>
        <p:spPr/>
        <p:txBody>
          <a:bodyPr/>
          <a:lstStyle/>
          <a:p>
            <a:fld id="{8F1F90B3-77FD-483C-AFC6-E18738AC8159}" type="slidenum">
              <a:rPr lang="en-GB" smtClean="0"/>
              <a:t>11</a:t>
            </a:fld>
            <a:endParaRPr lang="en-GB"/>
          </a:p>
        </p:txBody>
      </p:sp>
    </p:spTree>
    <p:extLst>
      <p:ext uri="{BB962C8B-B14F-4D97-AF65-F5344CB8AC3E}">
        <p14:creationId xmlns:p14="http://schemas.microsoft.com/office/powerpoint/2010/main" val="3087484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https://www.independent.co.uk/news/uk/the-bulger-murder-jon-was-fearful-weak-and-he-was-provoked-in-interviews-with-the-press-association-1506474.html</a:t>
            </a:r>
          </a:p>
        </p:txBody>
      </p:sp>
      <p:sp>
        <p:nvSpPr>
          <p:cNvPr id="4" name="Slide Number Placeholder 3"/>
          <p:cNvSpPr>
            <a:spLocks noGrp="1"/>
          </p:cNvSpPr>
          <p:nvPr>
            <p:ph type="sldNum" sz="quarter" idx="5"/>
          </p:nvPr>
        </p:nvSpPr>
        <p:spPr/>
        <p:txBody>
          <a:bodyPr/>
          <a:lstStyle/>
          <a:p>
            <a:fld id="{8F1F90B3-77FD-483C-AFC6-E18738AC8159}" type="slidenum">
              <a:rPr lang="en-GB" smtClean="0"/>
              <a:t>13</a:t>
            </a:fld>
            <a:endParaRPr lang="en-GB"/>
          </a:p>
        </p:txBody>
      </p:sp>
    </p:spTree>
    <p:extLst>
      <p:ext uri="{BB962C8B-B14F-4D97-AF65-F5344CB8AC3E}">
        <p14:creationId xmlns:p14="http://schemas.microsoft.com/office/powerpoint/2010/main" val="492691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https://www.theguardian.com/theguardian/2010/mar/20/norway-town-forgave-child-killers</a:t>
            </a:r>
          </a:p>
        </p:txBody>
      </p:sp>
      <p:sp>
        <p:nvSpPr>
          <p:cNvPr id="4" name="Slide Number Placeholder 3"/>
          <p:cNvSpPr>
            <a:spLocks noGrp="1"/>
          </p:cNvSpPr>
          <p:nvPr>
            <p:ph type="sldNum" sz="quarter" idx="5"/>
          </p:nvPr>
        </p:nvSpPr>
        <p:spPr/>
        <p:txBody>
          <a:bodyPr/>
          <a:lstStyle/>
          <a:p>
            <a:fld id="{8F1F90B3-77FD-483C-AFC6-E18738AC8159}" type="slidenum">
              <a:rPr lang="en-GB" smtClean="0"/>
              <a:t>19</a:t>
            </a:fld>
            <a:endParaRPr lang="en-GB"/>
          </a:p>
        </p:txBody>
      </p:sp>
    </p:spTree>
    <p:extLst>
      <p:ext uri="{BB962C8B-B14F-4D97-AF65-F5344CB8AC3E}">
        <p14:creationId xmlns:p14="http://schemas.microsoft.com/office/powerpoint/2010/main" val="2304113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https://www.independent.co.uk/news/bulger-ruling-after-six-years-psychiatrists-have-little-more-insight-into-the-killers-motives-1132868.html</a:t>
            </a:r>
          </a:p>
          <a:p>
            <a:endParaRPr lang="en-GB" dirty="0"/>
          </a:p>
          <a:p>
            <a:r>
              <a:rPr lang="en-GB" dirty="0"/>
              <a:t>https://inews.co.uk/news/uk/james-bulger-killers-jon-venables-robert-thompson-murder-now-494467</a:t>
            </a:r>
          </a:p>
        </p:txBody>
      </p:sp>
      <p:sp>
        <p:nvSpPr>
          <p:cNvPr id="4" name="Slide Number Placeholder 3"/>
          <p:cNvSpPr>
            <a:spLocks noGrp="1"/>
          </p:cNvSpPr>
          <p:nvPr>
            <p:ph type="sldNum" sz="quarter" idx="5"/>
          </p:nvPr>
        </p:nvSpPr>
        <p:spPr/>
        <p:txBody>
          <a:bodyPr/>
          <a:lstStyle/>
          <a:p>
            <a:fld id="{8F1F90B3-77FD-483C-AFC6-E18738AC8159}" type="slidenum">
              <a:rPr lang="en-GB" smtClean="0"/>
              <a:t>20</a:t>
            </a:fld>
            <a:endParaRPr lang="en-GB"/>
          </a:p>
        </p:txBody>
      </p:sp>
    </p:spTree>
    <p:extLst>
      <p:ext uri="{BB962C8B-B14F-4D97-AF65-F5344CB8AC3E}">
        <p14:creationId xmlns:p14="http://schemas.microsoft.com/office/powerpoint/2010/main" val="578528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https://youth.gov/feature-article/gang-prevention-overview-research-and-programs</a:t>
            </a:r>
            <a:endParaRPr lang="en-GB" dirty="0" smtClean="0"/>
          </a:p>
          <a:p>
            <a:endParaRPr lang="en-GB" dirty="0" smtClean="0"/>
          </a:p>
          <a:p>
            <a:r>
              <a:rPr lang="en-GB" dirty="0" smtClean="0">
                <a:hlinkClick r:id="rId4"/>
              </a:rPr>
              <a:t>https://assets.publishing.service.gov.uk/government/uploads/system/uploads/attachment_data/file/97861/gang-violence-summary.pdf</a:t>
            </a:r>
            <a:endParaRPr lang="en-GB" dirty="0"/>
          </a:p>
        </p:txBody>
      </p:sp>
      <p:sp>
        <p:nvSpPr>
          <p:cNvPr id="4" name="Slide Number Placeholder 3"/>
          <p:cNvSpPr>
            <a:spLocks noGrp="1"/>
          </p:cNvSpPr>
          <p:nvPr>
            <p:ph type="sldNum" sz="quarter" idx="10"/>
          </p:nvPr>
        </p:nvSpPr>
        <p:spPr/>
        <p:txBody>
          <a:bodyPr/>
          <a:lstStyle/>
          <a:p>
            <a:fld id="{8F1F90B3-77FD-483C-AFC6-E18738AC8159}" type="slidenum">
              <a:rPr lang="en-GB" smtClean="0"/>
              <a:t>21</a:t>
            </a:fld>
            <a:endParaRPr lang="en-GB"/>
          </a:p>
        </p:txBody>
      </p:sp>
    </p:spTree>
    <p:extLst>
      <p:ext uri="{BB962C8B-B14F-4D97-AF65-F5344CB8AC3E}">
        <p14:creationId xmlns:p14="http://schemas.microsoft.com/office/powerpoint/2010/main" val="29142635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read:https</a:t>
            </a:r>
            <a:r>
              <a:rPr lang="en-GB" dirty="0"/>
              <a:t>://www.telegraph.co.uk/women/womens-life/10857716/Britains-gangster-girls-The-dark-side-of-female-empowerment-The-rise-of-women-and-females-running-gangs.html</a:t>
            </a:r>
          </a:p>
        </p:txBody>
      </p:sp>
      <p:sp>
        <p:nvSpPr>
          <p:cNvPr id="4" name="Slide Number Placeholder 3"/>
          <p:cNvSpPr>
            <a:spLocks noGrp="1"/>
          </p:cNvSpPr>
          <p:nvPr>
            <p:ph type="sldNum" sz="quarter" idx="5"/>
          </p:nvPr>
        </p:nvSpPr>
        <p:spPr/>
        <p:txBody>
          <a:bodyPr/>
          <a:lstStyle/>
          <a:p>
            <a:fld id="{7E39CD75-A2FE-4FCC-AF30-CF432BA48166}" type="slidenum">
              <a:rPr lang="en-GB" smtClean="0"/>
              <a:t>22</a:t>
            </a:fld>
            <a:endParaRPr lang="en-GB"/>
          </a:p>
        </p:txBody>
      </p:sp>
    </p:spTree>
    <p:extLst>
      <p:ext uri="{BB962C8B-B14F-4D97-AF65-F5344CB8AC3E}">
        <p14:creationId xmlns:p14="http://schemas.microsoft.com/office/powerpoint/2010/main" val="3325526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https://www.nidirect.gov.uk/articles/preventing-involvement-crime</a:t>
            </a:r>
            <a:endParaRPr lang="en-GB" dirty="0"/>
          </a:p>
        </p:txBody>
      </p:sp>
      <p:sp>
        <p:nvSpPr>
          <p:cNvPr id="4" name="Slide Number Placeholder 3"/>
          <p:cNvSpPr>
            <a:spLocks noGrp="1"/>
          </p:cNvSpPr>
          <p:nvPr>
            <p:ph type="sldNum" sz="quarter" idx="10"/>
          </p:nvPr>
        </p:nvSpPr>
        <p:spPr/>
        <p:txBody>
          <a:bodyPr/>
          <a:lstStyle/>
          <a:p>
            <a:fld id="{11D8EE51-4CB5-48B3-A266-27693FA935E2}" type="slidenum">
              <a:rPr lang="en-GB" smtClean="0"/>
              <a:t>26</a:t>
            </a:fld>
            <a:endParaRPr lang="en-GB"/>
          </a:p>
        </p:txBody>
      </p:sp>
    </p:spTree>
    <p:extLst>
      <p:ext uri="{BB962C8B-B14F-4D97-AF65-F5344CB8AC3E}">
        <p14:creationId xmlns:p14="http://schemas.microsoft.com/office/powerpoint/2010/main" val="754681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https://www.msd.govt.nz/about-msd-and-our-work/publications-resources/journals-and-magazines/social-policy-journal/spj37/37-the-relationship-between-school-and-youth-offending.html</a:t>
            </a:r>
          </a:p>
        </p:txBody>
      </p:sp>
      <p:sp>
        <p:nvSpPr>
          <p:cNvPr id="4" name="Slide Number Placeholder 3"/>
          <p:cNvSpPr>
            <a:spLocks noGrp="1"/>
          </p:cNvSpPr>
          <p:nvPr>
            <p:ph type="sldNum" sz="quarter" idx="5"/>
          </p:nvPr>
        </p:nvSpPr>
        <p:spPr/>
        <p:txBody>
          <a:bodyPr/>
          <a:lstStyle/>
          <a:p>
            <a:fld id="{8F1F90B3-77FD-483C-AFC6-E18738AC8159}" type="slidenum">
              <a:rPr lang="en-GB" smtClean="0"/>
              <a:t>27</a:t>
            </a:fld>
            <a:endParaRPr lang="en-GB"/>
          </a:p>
        </p:txBody>
      </p:sp>
    </p:spTree>
    <p:extLst>
      <p:ext uri="{BB962C8B-B14F-4D97-AF65-F5344CB8AC3E}">
        <p14:creationId xmlns:p14="http://schemas.microsoft.com/office/powerpoint/2010/main" val="38344720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https://assets.publishing.service.gov.uk/government/uploads/system/uploads/attachment_data/file/828228/CAPRICORN_resource.pdf</a:t>
            </a:r>
            <a:endParaRPr lang="en-GB" dirty="0" smtClean="0"/>
          </a:p>
          <a:p>
            <a:endParaRPr lang="en-GB" dirty="0" smtClean="0"/>
          </a:p>
          <a:p>
            <a:r>
              <a:rPr lang="en-GB" dirty="0" smtClean="0">
                <a:hlinkClick r:id="rId4"/>
              </a:rPr>
              <a:t>https://www.gov.uk/government/publications/preventing-offending-and-re-offending-by-children</a:t>
            </a:r>
            <a:endParaRPr lang="en-GB" dirty="0"/>
          </a:p>
        </p:txBody>
      </p:sp>
      <p:sp>
        <p:nvSpPr>
          <p:cNvPr id="4" name="Slide Number Placeholder 3"/>
          <p:cNvSpPr>
            <a:spLocks noGrp="1"/>
          </p:cNvSpPr>
          <p:nvPr>
            <p:ph type="sldNum" sz="quarter" idx="10"/>
          </p:nvPr>
        </p:nvSpPr>
        <p:spPr/>
        <p:txBody>
          <a:bodyPr/>
          <a:lstStyle/>
          <a:p>
            <a:fld id="{8F1F90B3-77FD-483C-AFC6-E18738AC8159}" type="slidenum">
              <a:rPr lang="en-GB" smtClean="0"/>
              <a:t>30</a:t>
            </a:fld>
            <a:endParaRPr lang="en-GB"/>
          </a:p>
        </p:txBody>
      </p:sp>
    </p:spTree>
    <p:extLst>
      <p:ext uri="{BB962C8B-B14F-4D97-AF65-F5344CB8AC3E}">
        <p14:creationId xmlns:p14="http://schemas.microsoft.com/office/powerpoint/2010/main" val="29517739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£3733.00 per family</a:t>
            </a:r>
          </a:p>
        </p:txBody>
      </p:sp>
      <p:sp>
        <p:nvSpPr>
          <p:cNvPr id="4" name="Slide Number Placeholder 3"/>
          <p:cNvSpPr>
            <a:spLocks noGrp="1"/>
          </p:cNvSpPr>
          <p:nvPr>
            <p:ph type="sldNum" sz="quarter" idx="10"/>
          </p:nvPr>
        </p:nvSpPr>
        <p:spPr/>
        <p:txBody>
          <a:bodyPr/>
          <a:lstStyle/>
          <a:p>
            <a:fld id="{C1682172-F4CF-4A57-BD3F-31D3A4965C33}" type="slidenum">
              <a:rPr lang="en-GB" smtClean="0"/>
              <a:t>32</a:t>
            </a:fld>
            <a:endParaRPr lang="en-GB"/>
          </a:p>
        </p:txBody>
      </p:sp>
    </p:spTree>
    <p:extLst>
      <p:ext uri="{BB962C8B-B14F-4D97-AF65-F5344CB8AC3E}">
        <p14:creationId xmlns:p14="http://schemas.microsoft.com/office/powerpoint/2010/main" val="31966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Riots after the death of Mark Duggan.</a:t>
            </a:r>
          </a:p>
          <a:p>
            <a:r>
              <a:rPr lang="en-GB" baseline="0" dirty="0"/>
              <a:t>Happened in Hackney, Brixton, Tottenham </a:t>
            </a:r>
          </a:p>
          <a:p>
            <a:r>
              <a:rPr lang="en-GB" sz="1200" b="0" i="0" kern="1200" dirty="0">
                <a:solidFill>
                  <a:schemeClr val="tx1"/>
                </a:solidFill>
                <a:effectLst/>
                <a:latin typeface="+mn-lt"/>
                <a:ea typeface="+mn-ea"/>
                <a:cs typeface="+mn-cs"/>
              </a:rPr>
              <a:t>David Cameron Oldbury speech (New Statesman, 15.12.11)</a:t>
            </a:r>
          </a:p>
          <a:p>
            <a:r>
              <a:rPr lang="en-GB" dirty="0"/>
              <a:t>Daily Telegraph (20.07.12) Louise Casey</a:t>
            </a:r>
          </a:p>
        </p:txBody>
      </p:sp>
      <p:sp>
        <p:nvSpPr>
          <p:cNvPr id="4" name="Slide Number Placeholder 3"/>
          <p:cNvSpPr>
            <a:spLocks noGrp="1"/>
          </p:cNvSpPr>
          <p:nvPr>
            <p:ph type="sldNum" sz="quarter" idx="10"/>
          </p:nvPr>
        </p:nvSpPr>
        <p:spPr/>
        <p:txBody>
          <a:bodyPr/>
          <a:lstStyle/>
          <a:p>
            <a:fld id="{C1682172-F4CF-4A57-BD3F-31D3A4965C33}" type="slidenum">
              <a:rPr lang="en-GB" smtClean="0"/>
              <a:t>33</a:t>
            </a:fld>
            <a:endParaRPr lang="en-GB"/>
          </a:p>
        </p:txBody>
      </p:sp>
    </p:spTree>
    <p:extLst>
      <p:ext uri="{BB962C8B-B14F-4D97-AF65-F5344CB8AC3E}">
        <p14:creationId xmlns:p14="http://schemas.microsoft.com/office/powerpoint/2010/main" val="3102442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Daily Mail (10.06.12) Pickles</a:t>
            </a:r>
          </a:p>
          <a:p>
            <a:r>
              <a:rPr lang="en-GB" dirty="0"/>
              <a:t> </a:t>
            </a:r>
          </a:p>
        </p:txBody>
      </p:sp>
      <p:sp>
        <p:nvSpPr>
          <p:cNvPr id="4" name="Slide Number Placeholder 3"/>
          <p:cNvSpPr>
            <a:spLocks noGrp="1"/>
          </p:cNvSpPr>
          <p:nvPr>
            <p:ph type="sldNum" sz="quarter" idx="10"/>
          </p:nvPr>
        </p:nvSpPr>
        <p:spPr/>
        <p:txBody>
          <a:bodyPr/>
          <a:lstStyle/>
          <a:p>
            <a:fld id="{C1682172-F4CF-4A57-BD3F-31D3A4965C33}" type="slidenum">
              <a:rPr lang="en-GB" smtClean="0"/>
              <a:t>34</a:t>
            </a:fld>
            <a:endParaRPr lang="en-GB"/>
          </a:p>
        </p:txBody>
      </p:sp>
    </p:spTree>
    <p:extLst>
      <p:ext uri="{BB962C8B-B14F-4D97-AF65-F5344CB8AC3E}">
        <p14:creationId xmlns:p14="http://schemas.microsoft.com/office/powerpoint/2010/main" val="38627149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ln>
            <a:miter lim="800000"/>
            <a:headEnd/>
            <a:tailEnd/>
          </a:ln>
        </p:spPr>
        <p:txBody>
          <a:bodyPr/>
          <a:lstStyle>
            <a:lvl1pPr defTabSz="912813">
              <a:defRPr>
                <a:solidFill>
                  <a:schemeClr val="tx1"/>
                </a:solidFill>
                <a:latin typeface="Arial" panose="020B0604020202020204" pitchFamily="34" charset="0"/>
              </a:defRPr>
            </a:lvl1pPr>
            <a:lvl2pPr marL="742950" indent="-285750" defTabSz="912813">
              <a:defRPr>
                <a:solidFill>
                  <a:schemeClr val="tx1"/>
                </a:solidFill>
                <a:latin typeface="Arial" panose="020B0604020202020204" pitchFamily="34" charset="0"/>
              </a:defRPr>
            </a:lvl2pPr>
            <a:lvl3pPr marL="1143000" indent="-228600" defTabSz="912813">
              <a:defRPr>
                <a:solidFill>
                  <a:schemeClr val="tx1"/>
                </a:solidFill>
                <a:latin typeface="Arial" panose="020B0604020202020204" pitchFamily="34" charset="0"/>
              </a:defRPr>
            </a:lvl3pPr>
            <a:lvl4pPr marL="1600200" indent="-228600" defTabSz="912813">
              <a:defRPr>
                <a:solidFill>
                  <a:schemeClr val="tx1"/>
                </a:solidFill>
                <a:latin typeface="Arial" panose="020B0604020202020204" pitchFamily="34" charset="0"/>
              </a:defRPr>
            </a:lvl4pPr>
            <a:lvl5pPr marL="2057400" indent="-228600" defTabSz="912813">
              <a:defRPr>
                <a:solidFill>
                  <a:schemeClr val="tx1"/>
                </a:solidFill>
                <a:latin typeface="Arial" panose="020B0604020202020204" pitchFamily="34" charset="0"/>
              </a:defRPr>
            </a:lvl5pPr>
            <a:lvl6pPr marL="2514600" indent="-228600" defTabSz="912813" fontAlgn="base">
              <a:spcBef>
                <a:spcPct val="0"/>
              </a:spcBef>
              <a:spcAft>
                <a:spcPct val="0"/>
              </a:spcAft>
              <a:defRPr>
                <a:solidFill>
                  <a:schemeClr val="tx1"/>
                </a:solidFill>
                <a:latin typeface="Arial" panose="020B0604020202020204" pitchFamily="34" charset="0"/>
              </a:defRPr>
            </a:lvl6pPr>
            <a:lvl7pPr marL="2971800" indent="-228600" defTabSz="912813" fontAlgn="base">
              <a:spcBef>
                <a:spcPct val="0"/>
              </a:spcBef>
              <a:spcAft>
                <a:spcPct val="0"/>
              </a:spcAft>
              <a:defRPr>
                <a:solidFill>
                  <a:schemeClr val="tx1"/>
                </a:solidFill>
                <a:latin typeface="Arial" panose="020B0604020202020204" pitchFamily="34" charset="0"/>
              </a:defRPr>
            </a:lvl7pPr>
            <a:lvl8pPr marL="3429000" indent="-228600" defTabSz="912813" fontAlgn="base">
              <a:spcBef>
                <a:spcPct val="0"/>
              </a:spcBef>
              <a:spcAft>
                <a:spcPct val="0"/>
              </a:spcAft>
              <a:defRPr>
                <a:solidFill>
                  <a:schemeClr val="tx1"/>
                </a:solidFill>
                <a:latin typeface="Arial" panose="020B0604020202020204" pitchFamily="34" charset="0"/>
              </a:defRPr>
            </a:lvl8pPr>
            <a:lvl9pPr marL="3886200" indent="-228600" defTabSz="912813" fontAlgn="base">
              <a:spcBef>
                <a:spcPct val="0"/>
              </a:spcBef>
              <a:spcAft>
                <a:spcPct val="0"/>
              </a:spcAft>
              <a:defRPr>
                <a:solidFill>
                  <a:schemeClr val="tx1"/>
                </a:solidFill>
                <a:latin typeface="Arial" panose="020B0604020202020204" pitchFamily="34" charset="0"/>
              </a:defRPr>
            </a:lvl9pPr>
          </a:lstStyle>
          <a:p>
            <a:fld id="{E961190F-0B80-43A3-A5BD-CFF0D54B2A59}" type="slidenum">
              <a:rPr lang="en-GB" altLang="en-US">
                <a:latin typeface="Calibri" panose="020F0502020204030204" pitchFamily="34" charset="0"/>
              </a:rPr>
              <a:pPr/>
              <a:t>36</a:t>
            </a:fld>
            <a:endParaRPr lang="en-GB" altLang="en-US">
              <a:latin typeface="Calibri" panose="020F0502020204030204" pitchFamily="34" charset="0"/>
            </a:endParaRPr>
          </a:p>
        </p:txBody>
      </p:sp>
      <p:sp>
        <p:nvSpPr>
          <p:cNvPr id="6861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695" tIns="45848" rIns="91695" bIns="45848" numCol="1" anchor="t" anchorCtr="0" compatLnSpc="1">
            <a:prstTxWarp prst="textNoShape">
              <a:avLst/>
            </a:prstTxWarp>
          </a:bodyPr>
          <a:lstStyle/>
          <a:p>
            <a:pPr eaLnBrk="1" hangingPunct="1">
              <a:spcBef>
                <a:spcPct val="0"/>
              </a:spcBef>
            </a:pPr>
            <a:endParaRPr lang="en-US" altLang="en-US"/>
          </a:p>
        </p:txBody>
      </p:sp>
    </p:spTree>
    <p:extLst>
      <p:ext uri="{BB962C8B-B14F-4D97-AF65-F5344CB8AC3E}">
        <p14:creationId xmlns:p14="http://schemas.microsoft.com/office/powerpoint/2010/main" val="3259397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Continuum need of support</a:t>
            </a:r>
          </a:p>
        </p:txBody>
      </p:sp>
      <p:sp>
        <p:nvSpPr>
          <p:cNvPr id="4" name="Slide Number Placeholder 3"/>
          <p:cNvSpPr>
            <a:spLocks noGrp="1"/>
          </p:cNvSpPr>
          <p:nvPr>
            <p:ph type="sldNum" sz="quarter" idx="5"/>
          </p:nvPr>
        </p:nvSpPr>
        <p:spPr/>
        <p:txBody>
          <a:bodyPr/>
          <a:lstStyle/>
          <a:p>
            <a:fld id="{8F1F90B3-77FD-483C-AFC6-E18738AC8159}" type="slidenum">
              <a:rPr lang="en-GB" smtClean="0"/>
              <a:t>38</a:t>
            </a:fld>
            <a:endParaRPr lang="en-GB"/>
          </a:p>
        </p:txBody>
      </p:sp>
    </p:spTree>
    <p:extLst>
      <p:ext uri="{BB962C8B-B14F-4D97-AF65-F5344CB8AC3E}">
        <p14:creationId xmlns:p14="http://schemas.microsoft.com/office/powerpoint/2010/main" val="6362026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9% of those in the program were lone parent families. Underage pregnancy was statistically insignificant, with the under-18 conception rate at 2%. 90% of adults had not been convicted of a criminal offence and 93% of adults had no record of anti-social behaviour. Among children, 88% of children had no record of anti-social behaviour. 3% of adults were recorded as treated for alcohol dependency and a further 3% of adults for drug dependency. The families were reported to suffer from high levels of health problems and disabilities. 46% had an adult or adults suffering a mental health problem; 33% of children had mental health problems. 32% of adults and 20% of children had a long-standing physical illness or disability; 39% had a child or children with SEN statements; 46% had a child with school problems; 15% had a child with a temporary exclusion. The families were also poor and in social housing: 74% of households were workless; 83% received out of work benefits; 27% were in rent arrears; 21% were at risk of eviction.</a:t>
            </a:r>
            <a:endParaRPr lang="en-GB" dirty="0"/>
          </a:p>
        </p:txBody>
      </p:sp>
      <p:sp>
        <p:nvSpPr>
          <p:cNvPr id="4" name="Slide Number Placeholder 3"/>
          <p:cNvSpPr>
            <a:spLocks noGrp="1"/>
          </p:cNvSpPr>
          <p:nvPr>
            <p:ph type="sldNum" sz="quarter" idx="10"/>
          </p:nvPr>
        </p:nvSpPr>
        <p:spPr/>
        <p:txBody>
          <a:bodyPr/>
          <a:lstStyle/>
          <a:p>
            <a:fld id="{C1682172-F4CF-4A57-BD3F-31D3A4965C33}" type="slidenum">
              <a:rPr lang="en-GB" smtClean="0"/>
              <a:t>39</a:t>
            </a:fld>
            <a:endParaRPr lang="en-GB"/>
          </a:p>
        </p:txBody>
      </p:sp>
    </p:spTree>
    <p:extLst>
      <p:ext uri="{BB962C8B-B14F-4D97-AF65-F5344CB8AC3E}">
        <p14:creationId xmlns:p14="http://schemas.microsoft.com/office/powerpoint/2010/main" val="23748153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 – where</a:t>
            </a:r>
            <a:r>
              <a:rPr lang="en-GB" baseline="0" dirty="0"/>
              <a:t> they live/come from maybe a hard area, no one works all receiving benefits.</a:t>
            </a:r>
          </a:p>
          <a:p>
            <a:r>
              <a:rPr lang="en-GB" baseline="0" dirty="0"/>
              <a:t>History – with Social services, police, YOT hate the fact they get involved in issues, will not conform to society’s rules </a:t>
            </a:r>
          </a:p>
          <a:p>
            <a:r>
              <a:rPr lang="en-GB" baseline="0" dirty="0"/>
              <a:t>Happy being known as a certain person/family. Happy to take drugs and not work etc.</a:t>
            </a:r>
          </a:p>
          <a:p>
            <a:r>
              <a:rPr lang="en-GB" baseline="0" dirty="0"/>
              <a:t>Don’t want to change as it means a change of life style or maybe to hard to change i.e. drink/drug problems</a:t>
            </a:r>
          </a:p>
          <a:p>
            <a:r>
              <a:rPr lang="en-GB" baseline="0" dirty="0"/>
              <a:t>Have to go to work and no benefits. Why do that?</a:t>
            </a:r>
          </a:p>
          <a:p>
            <a:endParaRPr lang="en-GB" dirty="0"/>
          </a:p>
        </p:txBody>
      </p:sp>
      <p:sp>
        <p:nvSpPr>
          <p:cNvPr id="4" name="Slide Number Placeholder 3"/>
          <p:cNvSpPr>
            <a:spLocks noGrp="1"/>
          </p:cNvSpPr>
          <p:nvPr>
            <p:ph type="sldNum" sz="quarter" idx="10"/>
          </p:nvPr>
        </p:nvSpPr>
        <p:spPr/>
        <p:txBody>
          <a:bodyPr/>
          <a:lstStyle/>
          <a:p>
            <a:fld id="{C1682172-F4CF-4A57-BD3F-31D3A4965C33}" type="slidenum">
              <a:rPr lang="en-GB" smtClean="0"/>
              <a:t>43</a:t>
            </a:fld>
            <a:endParaRPr lang="en-GB"/>
          </a:p>
        </p:txBody>
      </p:sp>
    </p:spTree>
    <p:extLst>
      <p:ext uri="{BB962C8B-B14F-4D97-AF65-F5344CB8AC3E}">
        <p14:creationId xmlns:p14="http://schemas.microsoft.com/office/powerpoint/2010/main" val="35741323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https://www.gov.uk/government/news/funding-boost-to-help-pupils-affected-by-domestic-abuse</a:t>
            </a:r>
          </a:p>
        </p:txBody>
      </p:sp>
      <p:sp>
        <p:nvSpPr>
          <p:cNvPr id="4" name="Slide Number Placeholder 3"/>
          <p:cNvSpPr>
            <a:spLocks noGrp="1"/>
          </p:cNvSpPr>
          <p:nvPr>
            <p:ph type="sldNum" sz="quarter" idx="5"/>
          </p:nvPr>
        </p:nvSpPr>
        <p:spPr/>
        <p:txBody>
          <a:bodyPr/>
          <a:lstStyle/>
          <a:p>
            <a:fld id="{8F1F90B3-77FD-483C-AFC6-E18738AC8159}" type="slidenum">
              <a:rPr lang="en-GB" smtClean="0"/>
              <a:t>45</a:t>
            </a:fld>
            <a:endParaRPr lang="en-GB"/>
          </a:p>
        </p:txBody>
      </p:sp>
    </p:spTree>
    <p:extLst>
      <p:ext uri="{BB962C8B-B14F-4D97-AF65-F5344CB8AC3E}">
        <p14:creationId xmlns:p14="http://schemas.microsoft.com/office/powerpoint/2010/main" val="3407798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https://www.crimeandjustice.org.uk/publications/cjm/article/child-criminalisation-and-mistake-early-intervention</a:t>
            </a:r>
            <a:endParaRPr lang="en-GB" dirty="0"/>
          </a:p>
        </p:txBody>
      </p:sp>
      <p:sp>
        <p:nvSpPr>
          <p:cNvPr id="4" name="Slide Number Placeholder 3"/>
          <p:cNvSpPr>
            <a:spLocks noGrp="1"/>
          </p:cNvSpPr>
          <p:nvPr>
            <p:ph type="sldNum" sz="quarter" idx="10"/>
          </p:nvPr>
        </p:nvSpPr>
        <p:spPr/>
        <p:txBody>
          <a:bodyPr/>
          <a:lstStyle/>
          <a:p>
            <a:fld id="{8F1F90B3-77FD-483C-AFC6-E18738AC8159}" type="slidenum">
              <a:rPr lang="en-GB" smtClean="0"/>
              <a:t>46</a:t>
            </a:fld>
            <a:endParaRPr lang="en-GB"/>
          </a:p>
        </p:txBody>
      </p:sp>
    </p:spTree>
    <p:extLst>
      <p:ext uri="{BB962C8B-B14F-4D97-AF65-F5344CB8AC3E}">
        <p14:creationId xmlns:p14="http://schemas.microsoft.com/office/powerpoint/2010/main" val="28845793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https://www.crimeandjustice.org.uk/publications/cjm/article/child-criminalisation-and-mistake-early-intervention</a:t>
            </a:r>
            <a:endParaRPr lang="en-GB" dirty="0"/>
          </a:p>
        </p:txBody>
      </p:sp>
      <p:sp>
        <p:nvSpPr>
          <p:cNvPr id="4" name="Slide Number Placeholder 3"/>
          <p:cNvSpPr>
            <a:spLocks noGrp="1"/>
          </p:cNvSpPr>
          <p:nvPr>
            <p:ph type="sldNum" sz="quarter" idx="10"/>
          </p:nvPr>
        </p:nvSpPr>
        <p:spPr/>
        <p:txBody>
          <a:bodyPr/>
          <a:lstStyle/>
          <a:p>
            <a:fld id="{8F1F90B3-77FD-483C-AFC6-E18738AC8159}" type="slidenum">
              <a:rPr lang="en-GB" smtClean="0"/>
              <a:t>49</a:t>
            </a:fld>
            <a:endParaRPr lang="en-GB"/>
          </a:p>
        </p:txBody>
      </p:sp>
    </p:spTree>
    <p:extLst>
      <p:ext uri="{BB962C8B-B14F-4D97-AF65-F5344CB8AC3E}">
        <p14:creationId xmlns:p14="http://schemas.microsoft.com/office/powerpoint/2010/main" val="39152040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gov.scot/publications/preventing-offending-getting-right-children-young-people/pages/4/" TargetMode="External"/><Relationship Id="rId2" Type="http://schemas.openxmlformats.org/officeDocument/2006/relationships/hyperlink" Target="https://dera.ioe.ac.uk/5557/1/RR623.pdf"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374572/Youth_Justice_Strategy_English.PDF"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hyperlink" Target="https://www.crimeandjustice.org.uk/publications/cjm/article/child-criminalisation-and-mistake-early-intervention" TargetMode="External"/><Relationship Id="rId3" Type="http://schemas.openxmlformats.org/officeDocument/2006/relationships/hyperlink" Target="https://www.law.ox.ac.uk/sites/files/oxlaw/crime_and_the_family_mt16.pdf" TargetMode="External"/><Relationship Id="rId7" Type="http://schemas.openxmlformats.org/officeDocument/2006/relationships/hyperlink" Target="https://www.gov.uk/government/news/funding-boost-to-help-pupils-affected-by-domestic-abuse" TargetMode="External"/><Relationship Id="rId2" Type="http://schemas.openxmlformats.org/officeDocument/2006/relationships/hyperlink" Target="https://assets.publishing.service.gov.uk/government/uploads/system/uploads/attachment_data/file/6151/2183663.pdf" TargetMode="External"/><Relationship Id="rId1" Type="http://schemas.openxmlformats.org/officeDocument/2006/relationships/slideLayout" Target="../slideLayouts/slideLayout2.xml"/><Relationship Id="rId6" Type="http://schemas.openxmlformats.org/officeDocument/2006/relationships/hyperlink" Target="https://www.bbc.co.uk/news/education-44725966" TargetMode="External"/><Relationship Id="rId5" Type="http://schemas.openxmlformats.org/officeDocument/2006/relationships/hyperlink" Target="https://www.familylives.org.uk/advice/teenagers/behaviour/what-is-a-parenting-order/" TargetMode="External"/><Relationship Id="rId4" Type="http://schemas.openxmlformats.org/officeDocument/2006/relationships/hyperlink" Target="https://www.theguardian.com/society/2016/oct/17/governments-448m-troubled-families-scheme-has-had-little-impact-thinktan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0E2B73-956C-4B5A-B133-0EF7E9DFD9DD}"/>
              </a:ext>
            </a:extLst>
          </p:cNvPr>
          <p:cNvSpPr>
            <a:spLocks noGrp="1"/>
          </p:cNvSpPr>
          <p:nvPr>
            <p:ph type="ctrTitle"/>
          </p:nvPr>
        </p:nvSpPr>
        <p:spPr/>
        <p:txBody>
          <a:bodyPr/>
          <a:lstStyle/>
          <a:p>
            <a:r>
              <a:rPr lang="en-GB" dirty="0"/>
              <a:t>Early Intervention</a:t>
            </a:r>
          </a:p>
        </p:txBody>
      </p:sp>
      <p:sp>
        <p:nvSpPr>
          <p:cNvPr id="3" name="Subtitle 2">
            <a:extLst>
              <a:ext uri="{FF2B5EF4-FFF2-40B4-BE49-F238E27FC236}">
                <a16:creationId xmlns:a16="http://schemas.microsoft.com/office/drawing/2014/main" xmlns="" id="{87A00BA0-076D-4D40-B363-A500B3DA584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4079677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A50D7D-53FF-4054-B267-7E796BBD324C}"/>
              </a:ext>
            </a:extLst>
          </p:cNvPr>
          <p:cNvSpPr>
            <a:spLocks noGrp="1"/>
          </p:cNvSpPr>
          <p:nvPr>
            <p:ph type="title"/>
          </p:nvPr>
        </p:nvSpPr>
        <p:spPr/>
        <p:txBody>
          <a:bodyPr>
            <a:normAutofit/>
          </a:bodyPr>
          <a:lstStyle/>
          <a:p>
            <a:r>
              <a:rPr lang="en-GB" dirty="0"/>
              <a:t>Age of Criminal Responsibility</a:t>
            </a:r>
          </a:p>
        </p:txBody>
      </p:sp>
      <p:sp>
        <p:nvSpPr>
          <p:cNvPr id="3" name="Content Placeholder 2">
            <a:extLst>
              <a:ext uri="{FF2B5EF4-FFF2-40B4-BE49-F238E27FC236}">
                <a16:creationId xmlns:a16="http://schemas.microsoft.com/office/drawing/2014/main" xmlns="" id="{E641FE2E-9E1F-4633-B101-D5615DFD5FF5}"/>
              </a:ext>
            </a:extLst>
          </p:cNvPr>
          <p:cNvSpPr>
            <a:spLocks noGrp="1"/>
          </p:cNvSpPr>
          <p:nvPr>
            <p:ph idx="1"/>
          </p:nvPr>
        </p:nvSpPr>
        <p:spPr/>
        <p:txBody>
          <a:bodyPr/>
          <a:lstStyle/>
          <a:p>
            <a:r>
              <a:rPr lang="en-GB" dirty="0"/>
              <a:t>England and Wales is 10 years old.</a:t>
            </a:r>
          </a:p>
          <a:p>
            <a:r>
              <a:rPr lang="en-GB" dirty="0"/>
              <a:t>Children under 10 cannot be charged </a:t>
            </a:r>
            <a:r>
              <a:rPr lang="en-GB" dirty="0" smtClean="0"/>
              <a:t>but </a:t>
            </a:r>
            <a:r>
              <a:rPr lang="en-GB" dirty="0"/>
              <a:t>can be given a:</a:t>
            </a:r>
          </a:p>
          <a:p>
            <a:r>
              <a:rPr lang="en-GB" dirty="0"/>
              <a:t>Local Child Curfew</a:t>
            </a:r>
          </a:p>
          <a:p>
            <a:r>
              <a:rPr lang="en-GB" dirty="0"/>
              <a:t>Child Safety Order</a:t>
            </a:r>
          </a:p>
          <a:p>
            <a:r>
              <a:rPr lang="en-GB" dirty="0"/>
              <a:t>Parents can also be held responsible</a:t>
            </a:r>
          </a:p>
          <a:p>
            <a:endParaRPr lang="en-GB" dirty="0"/>
          </a:p>
        </p:txBody>
      </p:sp>
    </p:spTree>
    <p:extLst>
      <p:ext uri="{BB962C8B-B14F-4D97-AF65-F5344CB8AC3E}">
        <p14:creationId xmlns:p14="http://schemas.microsoft.com/office/powerpoint/2010/main" val="24828548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980592-A594-4F52-976A-09FAA8410831}"/>
              </a:ext>
            </a:extLst>
          </p:cNvPr>
          <p:cNvSpPr>
            <a:spLocks noGrp="1"/>
          </p:cNvSpPr>
          <p:nvPr>
            <p:ph type="title"/>
          </p:nvPr>
        </p:nvSpPr>
        <p:spPr>
          <a:xfrm>
            <a:off x="457200" y="274638"/>
            <a:ext cx="8229600" cy="790487"/>
          </a:xfrm>
        </p:spPr>
        <p:txBody>
          <a:bodyPr/>
          <a:lstStyle/>
          <a:p>
            <a:r>
              <a:rPr lang="en-GB" dirty="0"/>
              <a:t>Scotland</a:t>
            </a:r>
          </a:p>
        </p:txBody>
      </p:sp>
      <p:sp>
        <p:nvSpPr>
          <p:cNvPr id="3" name="Content Placeholder 2">
            <a:extLst>
              <a:ext uri="{FF2B5EF4-FFF2-40B4-BE49-F238E27FC236}">
                <a16:creationId xmlns:a16="http://schemas.microsoft.com/office/drawing/2014/main" xmlns="" id="{866235A2-217F-41BE-9179-4197FD7C697A}"/>
              </a:ext>
            </a:extLst>
          </p:cNvPr>
          <p:cNvSpPr>
            <a:spLocks noGrp="1"/>
          </p:cNvSpPr>
          <p:nvPr>
            <p:ph idx="1"/>
          </p:nvPr>
        </p:nvSpPr>
        <p:spPr>
          <a:xfrm>
            <a:off x="457200" y="1065125"/>
            <a:ext cx="8229600" cy="4452109"/>
          </a:xfrm>
        </p:spPr>
        <p:txBody>
          <a:bodyPr>
            <a:normAutofit fontScale="92500" lnSpcReduction="10000"/>
          </a:bodyPr>
          <a:lstStyle/>
          <a:p>
            <a:r>
              <a:rPr lang="en-GB" dirty="0"/>
              <a:t>Criminal responsibility is 8 years old. All children over 8 can be arrested &amp; charged for a crime.</a:t>
            </a:r>
          </a:p>
          <a:p>
            <a:r>
              <a:rPr lang="en-GB" dirty="0"/>
              <a:t>The age of criminal prosecution is 12 years old.</a:t>
            </a:r>
          </a:p>
          <a:p>
            <a:r>
              <a:rPr lang="en-GB" dirty="0"/>
              <a:t>Children aged between 8 and 11 cases are dealt in a Children's Hearing.  </a:t>
            </a:r>
          </a:p>
          <a:p>
            <a:r>
              <a:rPr lang="en-GB" dirty="0"/>
              <a:t>Children aged 12 to 16 can be taken to court but only for serious crimes</a:t>
            </a:r>
          </a:p>
          <a:p>
            <a:endParaRPr lang="en-GB" dirty="0"/>
          </a:p>
        </p:txBody>
      </p:sp>
    </p:spTree>
    <p:extLst>
      <p:ext uri="{BB962C8B-B14F-4D97-AF65-F5344CB8AC3E}">
        <p14:creationId xmlns:p14="http://schemas.microsoft.com/office/powerpoint/2010/main" val="42055364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C92882-31B6-4F38-BC01-0F9054AE67BC}"/>
              </a:ext>
            </a:extLst>
          </p:cNvPr>
          <p:cNvSpPr>
            <a:spLocks noGrp="1"/>
          </p:cNvSpPr>
          <p:nvPr>
            <p:ph type="title"/>
          </p:nvPr>
        </p:nvSpPr>
        <p:spPr/>
        <p:txBody>
          <a:bodyPr/>
          <a:lstStyle/>
          <a:p>
            <a:r>
              <a:rPr lang="en-GB" dirty="0"/>
              <a:t>Age of Criminal Responsibility </a:t>
            </a:r>
          </a:p>
        </p:txBody>
      </p:sp>
      <p:sp>
        <p:nvSpPr>
          <p:cNvPr id="3" name="Content Placeholder 2">
            <a:extLst>
              <a:ext uri="{FF2B5EF4-FFF2-40B4-BE49-F238E27FC236}">
                <a16:creationId xmlns:a16="http://schemas.microsoft.com/office/drawing/2014/main" xmlns="" id="{4553E604-E4DF-453A-B7FC-4CA000DB9E53}"/>
              </a:ext>
            </a:extLst>
          </p:cNvPr>
          <p:cNvSpPr>
            <a:spLocks noGrp="1"/>
          </p:cNvSpPr>
          <p:nvPr>
            <p:ph idx="1"/>
          </p:nvPr>
        </p:nvSpPr>
        <p:spPr/>
        <p:txBody>
          <a:bodyPr>
            <a:normAutofit fontScale="85000" lnSpcReduction="10000"/>
          </a:bodyPr>
          <a:lstStyle/>
          <a:p>
            <a:r>
              <a:rPr lang="en-GB" dirty="0"/>
              <a:t>Is 10 too young? </a:t>
            </a:r>
          </a:p>
          <a:p>
            <a:pPr lvl="1"/>
            <a:r>
              <a:rPr lang="en-GB" dirty="0"/>
              <a:t>Discuss</a:t>
            </a:r>
          </a:p>
          <a:p>
            <a:pPr lvl="1"/>
            <a:r>
              <a:rPr lang="en-GB" dirty="0"/>
              <a:t>In our Law several offences which are targeted at the inability of children to make good decisions.</a:t>
            </a:r>
          </a:p>
          <a:p>
            <a:pPr lvl="1"/>
            <a:r>
              <a:rPr lang="en-GB" dirty="0"/>
              <a:t>s5 of the Sexual Offences Act 2003 states that a child under 13 cannot consent to sex even if they agree to it.  </a:t>
            </a:r>
          </a:p>
          <a:p>
            <a:pPr lvl="1"/>
            <a:r>
              <a:rPr lang="en-GB" dirty="0"/>
              <a:t>No matter what a child wants or think they want, they are, by definition, too immature to understand the consequences of or consent to certain behaviour. </a:t>
            </a:r>
          </a:p>
        </p:txBody>
      </p:sp>
    </p:spTree>
    <p:extLst>
      <p:ext uri="{BB962C8B-B14F-4D97-AF65-F5344CB8AC3E}">
        <p14:creationId xmlns:p14="http://schemas.microsoft.com/office/powerpoint/2010/main" val="425476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31983-8AA9-4DAD-889B-D3F2A4F9F4FF}"/>
              </a:ext>
            </a:extLst>
          </p:cNvPr>
          <p:cNvSpPr>
            <a:spLocks noGrp="1"/>
          </p:cNvSpPr>
          <p:nvPr>
            <p:ph type="title"/>
          </p:nvPr>
        </p:nvSpPr>
        <p:spPr>
          <a:xfrm>
            <a:off x="508001" y="331596"/>
            <a:ext cx="6447501" cy="1075173"/>
          </a:xfrm>
        </p:spPr>
        <p:txBody>
          <a:bodyPr anchor="t">
            <a:normAutofit/>
          </a:bodyPr>
          <a:lstStyle/>
          <a:p>
            <a:r>
              <a:rPr lang="en-GB" sz="3200" dirty="0"/>
              <a:t>Criminal Responsibility Across the World</a:t>
            </a:r>
          </a:p>
        </p:txBody>
      </p:sp>
      <p:pic>
        <p:nvPicPr>
          <p:cNvPr id="7" name="Graphic 6" descr="Children">
            <a:extLst>
              <a:ext uri="{FF2B5EF4-FFF2-40B4-BE49-F238E27FC236}">
                <a16:creationId xmlns:a16="http://schemas.microsoft.com/office/drawing/2014/main" xmlns="" id="{946AF2CA-D3A7-4E2B-B18B-6F82B3F86D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13106" y="2476749"/>
            <a:ext cx="914243" cy="2014864"/>
          </a:xfrm>
          <a:prstGeom prst="rect">
            <a:avLst/>
          </a:prstGeom>
        </p:spPr>
      </p:pic>
      <p:sp>
        <p:nvSpPr>
          <p:cNvPr id="3" name="Content Placeholder 2">
            <a:extLst>
              <a:ext uri="{FF2B5EF4-FFF2-40B4-BE49-F238E27FC236}">
                <a16:creationId xmlns:a16="http://schemas.microsoft.com/office/drawing/2014/main" xmlns="" id="{7A53C8B0-C383-4782-9556-0E7C1CBF5673}"/>
              </a:ext>
            </a:extLst>
          </p:cNvPr>
          <p:cNvSpPr>
            <a:spLocks noGrp="1"/>
          </p:cNvSpPr>
          <p:nvPr>
            <p:ph idx="1"/>
          </p:nvPr>
        </p:nvSpPr>
        <p:spPr>
          <a:xfrm>
            <a:off x="1959429" y="1406769"/>
            <a:ext cx="5888334" cy="3828422"/>
          </a:xfrm>
        </p:spPr>
        <p:txBody>
          <a:bodyPr>
            <a:normAutofit/>
          </a:bodyPr>
          <a:lstStyle/>
          <a:p>
            <a:pPr>
              <a:lnSpc>
                <a:spcPct val="90000"/>
              </a:lnSpc>
            </a:pPr>
            <a:r>
              <a:rPr lang="en-GB" sz="1800" dirty="0"/>
              <a:t>The United Nations -  Rights of the Child, stated that a minimum age of criminal responsibility low 12 is not acceptable.</a:t>
            </a:r>
          </a:p>
          <a:p>
            <a:pPr>
              <a:lnSpc>
                <a:spcPct val="90000"/>
              </a:lnSpc>
            </a:pPr>
            <a:r>
              <a:rPr lang="en-GB" sz="1800" dirty="0"/>
              <a:t>Holland – 12 			New Zealand – 10 </a:t>
            </a:r>
          </a:p>
          <a:p>
            <a:pPr>
              <a:lnSpc>
                <a:spcPct val="90000"/>
              </a:lnSpc>
            </a:pPr>
            <a:r>
              <a:rPr lang="en-GB" sz="1800" dirty="0"/>
              <a:t>France – 13			Norway - 15</a:t>
            </a:r>
          </a:p>
          <a:p>
            <a:pPr>
              <a:lnSpc>
                <a:spcPct val="90000"/>
              </a:lnSpc>
            </a:pPr>
            <a:r>
              <a:rPr lang="en-GB" sz="1800" dirty="0"/>
              <a:t>Italy – 14 			Spain – 16</a:t>
            </a:r>
          </a:p>
          <a:p>
            <a:pPr>
              <a:lnSpc>
                <a:spcPct val="90000"/>
              </a:lnSpc>
            </a:pPr>
            <a:r>
              <a:rPr lang="en-GB" sz="1800" dirty="0"/>
              <a:t>Singapore  - 7			Iran – Girls 9 					Boys 15</a:t>
            </a:r>
          </a:p>
          <a:p>
            <a:pPr marL="0" indent="0">
              <a:lnSpc>
                <a:spcPct val="90000"/>
              </a:lnSpc>
              <a:buNone/>
            </a:pPr>
            <a:endParaRPr lang="en-GB" sz="1800" dirty="0"/>
          </a:p>
          <a:p>
            <a:pPr>
              <a:lnSpc>
                <a:spcPct val="90000"/>
              </a:lnSpc>
            </a:pPr>
            <a:r>
              <a:rPr lang="en-GB" sz="1800" dirty="0"/>
              <a:t>USA each state differs the youngest being Oklahoma 7 years old. Many American states do not have a minimum </a:t>
            </a:r>
          </a:p>
          <a:p>
            <a:pPr>
              <a:lnSpc>
                <a:spcPct val="90000"/>
              </a:lnSpc>
            </a:pPr>
            <a:endParaRPr lang="en-GB" sz="1125" dirty="0"/>
          </a:p>
        </p:txBody>
      </p:sp>
    </p:spTree>
    <p:extLst>
      <p:ext uri="{BB962C8B-B14F-4D97-AF65-F5344CB8AC3E}">
        <p14:creationId xmlns:p14="http://schemas.microsoft.com/office/powerpoint/2010/main" val="6125695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832F99-8258-4750-A408-92D087E3CD72}"/>
              </a:ext>
            </a:extLst>
          </p:cNvPr>
          <p:cNvSpPr>
            <a:spLocks noGrp="1"/>
          </p:cNvSpPr>
          <p:nvPr>
            <p:ph type="title"/>
          </p:nvPr>
        </p:nvSpPr>
        <p:spPr>
          <a:xfrm>
            <a:off x="457200" y="274638"/>
            <a:ext cx="8229600" cy="388553"/>
          </a:xfrm>
        </p:spPr>
        <p:txBody>
          <a:bodyPr>
            <a:normAutofit/>
          </a:bodyPr>
          <a:lstStyle/>
          <a:p>
            <a:r>
              <a:rPr lang="en-GB" sz="1800" dirty="0"/>
              <a:t>Youth Justice Statistics, England and Wales,  April 2017 to March 2018 </a:t>
            </a:r>
          </a:p>
        </p:txBody>
      </p:sp>
      <p:pic>
        <p:nvPicPr>
          <p:cNvPr id="4" name="Content Placeholder 3">
            <a:extLst>
              <a:ext uri="{FF2B5EF4-FFF2-40B4-BE49-F238E27FC236}">
                <a16:creationId xmlns:a16="http://schemas.microsoft.com/office/drawing/2014/main" xmlns="" id="{084CFBE8-ACB4-440F-B3EA-DFBDFE57718F}"/>
              </a:ext>
            </a:extLst>
          </p:cNvPr>
          <p:cNvPicPr>
            <a:picLocks noGrp="1" noChangeAspect="1"/>
          </p:cNvPicPr>
          <p:nvPr>
            <p:ph idx="1"/>
          </p:nvPr>
        </p:nvPicPr>
        <p:blipFill>
          <a:blip r:embed="rId3"/>
          <a:stretch>
            <a:fillRect/>
          </a:stretch>
        </p:blipFill>
        <p:spPr>
          <a:xfrm>
            <a:off x="703385" y="733176"/>
            <a:ext cx="7566408" cy="4783388"/>
          </a:xfrm>
          <a:prstGeom prst="rect">
            <a:avLst/>
          </a:prstGeom>
        </p:spPr>
      </p:pic>
    </p:spTree>
    <p:extLst>
      <p:ext uri="{BB962C8B-B14F-4D97-AF65-F5344CB8AC3E}">
        <p14:creationId xmlns:p14="http://schemas.microsoft.com/office/powerpoint/2010/main" val="161486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9EBA52-E4C3-4A82-908B-3FE7331FB36C}"/>
              </a:ext>
            </a:extLst>
          </p:cNvPr>
          <p:cNvSpPr>
            <a:spLocks noGrp="1"/>
          </p:cNvSpPr>
          <p:nvPr>
            <p:ph type="title"/>
          </p:nvPr>
        </p:nvSpPr>
        <p:spPr>
          <a:xfrm>
            <a:off x="457200" y="274638"/>
            <a:ext cx="8229600" cy="123824"/>
          </a:xfrm>
        </p:spPr>
        <p:txBody>
          <a:bodyPr>
            <a:noAutofit/>
          </a:bodyPr>
          <a:lstStyle/>
          <a:p>
            <a:r>
              <a:rPr lang="en-GB" sz="2000" dirty="0"/>
              <a:t>April 2018 to March 2018</a:t>
            </a:r>
          </a:p>
        </p:txBody>
      </p:sp>
      <p:pic>
        <p:nvPicPr>
          <p:cNvPr id="4" name="Content Placeholder 3">
            <a:extLst>
              <a:ext uri="{FF2B5EF4-FFF2-40B4-BE49-F238E27FC236}">
                <a16:creationId xmlns:a16="http://schemas.microsoft.com/office/drawing/2014/main" xmlns="" id="{A35BA13F-9D9D-4BB9-B153-84A285D3E849}"/>
              </a:ext>
            </a:extLst>
          </p:cNvPr>
          <p:cNvPicPr>
            <a:picLocks noGrp="1" noChangeAspect="1"/>
          </p:cNvPicPr>
          <p:nvPr>
            <p:ph idx="1"/>
          </p:nvPr>
        </p:nvPicPr>
        <p:blipFill>
          <a:blip r:embed="rId2"/>
          <a:stretch>
            <a:fillRect/>
          </a:stretch>
        </p:blipFill>
        <p:spPr>
          <a:xfrm>
            <a:off x="160774" y="773724"/>
            <a:ext cx="8229600" cy="4084710"/>
          </a:xfrm>
          <a:prstGeom prst="rect">
            <a:avLst/>
          </a:prstGeom>
        </p:spPr>
      </p:pic>
      <p:pic>
        <p:nvPicPr>
          <p:cNvPr id="5" name="Picture 4">
            <a:extLst>
              <a:ext uri="{FF2B5EF4-FFF2-40B4-BE49-F238E27FC236}">
                <a16:creationId xmlns:a16="http://schemas.microsoft.com/office/drawing/2014/main" xmlns="" id="{1F8871FF-6EE2-454A-990A-C4B14F6F55C5}"/>
              </a:ext>
            </a:extLst>
          </p:cNvPr>
          <p:cNvPicPr>
            <a:picLocks noChangeAspect="1"/>
          </p:cNvPicPr>
          <p:nvPr/>
        </p:nvPicPr>
        <p:blipFill>
          <a:blip r:embed="rId3"/>
          <a:stretch>
            <a:fillRect/>
          </a:stretch>
        </p:blipFill>
        <p:spPr>
          <a:xfrm>
            <a:off x="4344814" y="4768987"/>
            <a:ext cx="3502949" cy="878187"/>
          </a:xfrm>
          <a:prstGeom prst="rect">
            <a:avLst/>
          </a:prstGeom>
        </p:spPr>
      </p:pic>
    </p:spTree>
    <p:extLst>
      <p:ext uri="{BB962C8B-B14F-4D97-AF65-F5344CB8AC3E}">
        <p14:creationId xmlns:p14="http://schemas.microsoft.com/office/powerpoint/2010/main" val="19242378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A35F97-778C-4003-A9AC-BFA90555B2BA}"/>
              </a:ext>
            </a:extLst>
          </p:cNvPr>
          <p:cNvSpPr>
            <a:spLocks noGrp="1"/>
          </p:cNvSpPr>
          <p:nvPr>
            <p:ph type="title"/>
          </p:nvPr>
        </p:nvSpPr>
        <p:spPr>
          <a:xfrm>
            <a:off x="457200" y="274638"/>
            <a:ext cx="8229600" cy="338311"/>
          </a:xfrm>
        </p:spPr>
        <p:txBody>
          <a:bodyPr>
            <a:noAutofit/>
          </a:bodyPr>
          <a:lstStyle/>
          <a:p>
            <a:r>
              <a:rPr lang="en-GB" sz="1800" dirty="0"/>
              <a:t>Offences Committed </a:t>
            </a:r>
          </a:p>
        </p:txBody>
      </p:sp>
      <p:pic>
        <p:nvPicPr>
          <p:cNvPr id="4" name="Content Placeholder 3">
            <a:extLst>
              <a:ext uri="{FF2B5EF4-FFF2-40B4-BE49-F238E27FC236}">
                <a16:creationId xmlns:a16="http://schemas.microsoft.com/office/drawing/2014/main" xmlns="" id="{BA5065C6-F346-4510-BAC0-5E455163E936}"/>
              </a:ext>
            </a:extLst>
          </p:cNvPr>
          <p:cNvPicPr>
            <a:picLocks noGrp="1" noChangeAspect="1"/>
          </p:cNvPicPr>
          <p:nvPr>
            <p:ph idx="1"/>
          </p:nvPr>
        </p:nvPicPr>
        <p:blipFill>
          <a:blip r:embed="rId3"/>
          <a:stretch>
            <a:fillRect/>
          </a:stretch>
        </p:blipFill>
        <p:spPr>
          <a:xfrm>
            <a:off x="198203" y="776519"/>
            <a:ext cx="8747593" cy="4740045"/>
          </a:xfrm>
          <a:prstGeom prst="rect">
            <a:avLst/>
          </a:prstGeom>
        </p:spPr>
      </p:pic>
    </p:spTree>
    <p:extLst>
      <p:ext uri="{BB962C8B-B14F-4D97-AF65-F5344CB8AC3E}">
        <p14:creationId xmlns:p14="http://schemas.microsoft.com/office/powerpoint/2010/main" val="18217299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F9E0B6-C613-4AEC-A5DD-CC880718DFED}"/>
              </a:ext>
            </a:extLst>
          </p:cNvPr>
          <p:cNvSpPr>
            <a:spLocks noGrp="1"/>
          </p:cNvSpPr>
          <p:nvPr>
            <p:ph type="title"/>
          </p:nvPr>
        </p:nvSpPr>
        <p:spPr>
          <a:xfrm>
            <a:off x="457200" y="274638"/>
            <a:ext cx="8229600" cy="117248"/>
          </a:xfrm>
        </p:spPr>
        <p:txBody>
          <a:bodyPr>
            <a:normAutofit fontScale="90000"/>
          </a:bodyPr>
          <a:lstStyle/>
          <a:p>
            <a:endParaRPr lang="en-GB" dirty="0"/>
          </a:p>
        </p:txBody>
      </p:sp>
      <p:pic>
        <p:nvPicPr>
          <p:cNvPr id="4" name="Content Placeholder 3">
            <a:extLst>
              <a:ext uri="{FF2B5EF4-FFF2-40B4-BE49-F238E27FC236}">
                <a16:creationId xmlns:a16="http://schemas.microsoft.com/office/drawing/2014/main" xmlns="" id="{268C3C3E-195A-4A19-84AA-1E29F538B84A}"/>
              </a:ext>
            </a:extLst>
          </p:cNvPr>
          <p:cNvPicPr>
            <a:picLocks noGrp="1" noChangeAspect="1"/>
          </p:cNvPicPr>
          <p:nvPr>
            <p:ph idx="1"/>
          </p:nvPr>
        </p:nvPicPr>
        <p:blipFill>
          <a:blip r:embed="rId2"/>
          <a:stretch>
            <a:fillRect/>
          </a:stretch>
        </p:blipFill>
        <p:spPr>
          <a:xfrm>
            <a:off x="92038" y="160775"/>
            <a:ext cx="8972548" cy="5355790"/>
          </a:xfrm>
          <a:prstGeom prst="rect">
            <a:avLst/>
          </a:prstGeom>
        </p:spPr>
      </p:pic>
    </p:spTree>
    <p:extLst>
      <p:ext uri="{BB962C8B-B14F-4D97-AF65-F5344CB8AC3E}">
        <p14:creationId xmlns:p14="http://schemas.microsoft.com/office/powerpoint/2010/main" val="18579942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4E7AC8-4F03-48D9-A0CF-E72B542E9667}"/>
              </a:ext>
            </a:extLst>
          </p:cNvPr>
          <p:cNvSpPr>
            <a:spLocks noGrp="1"/>
          </p:cNvSpPr>
          <p:nvPr>
            <p:ph type="title"/>
          </p:nvPr>
        </p:nvSpPr>
        <p:spPr/>
        <p:txBody>
          <a:bodyPr/>
          <a:lstStyle/>
          <a:p>
            <a:r>
              <a:rPr lang="en-GB" dirty="0"/>
              <a:t>Venables &amp; Thompson</a:t>
            </a:r>
          </a:p>
        </p:txBody>
      </p:sp>
      <p:pic>
        <p:nvPicPr>
          <p:cNvPr id="4" name="Content Placeholder 3">
            <a:extLst>
              <a:ext uri="{FF2B5EF4-FFF2-40B4-BE49-F238E27FC236}">
                <a16:creationId xmlns:a16="http://schemas.microsoft.com/office/drawing/2014/main" xmlns="" id="{BDD37400-85F2-4290-B505-8AD1A782A3DA}"/>
              </a:ext>
            </a:extLst>
          </p:cNvPr>
          <p:cNvPicPr>
            <a:picLocks noGrp="1" noChangeAspect="1"/>
          </p:cNvPicPr>
          <p:nvPr>
            <p:ph idx="1"/>
          </p:nvPr>
        </p:nvPicPr>
        <p:blipFill>
          <a:blip r:embed="rId3"/>
          <a:stretch>
            <a:fillRect/>
          </a:stretch>
        </p:blipFill>
        <p:spPr>
          <a:xfrm>
            <a:off x="1306286" y="1710524"/>
            <a:ext cx="6702250" cy="3633990"/>
          </a:xfrm>
          <a:prstGeom prst="rect">
            <a:avLst/>
          </a:prstGeom>
        </p:spPr>
      </p:pic>
    </p:spTree>
    <p:extLst>
      <p:ext uri="{BB962C8B-B14F-4D97-AF65-F5344CB8AC3E}">
        <p14:creationId xmlns:p14="http://schemas.microsoft.com/office/powerpoint/2010/main" val="12924400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ACE6FF-6ECD-41B9-A7F0-4C7C97477040}"/>
              </a:ext>
            </a:extLst>
          </p:cNvPr>
          <p:cNvSpPr>
            <a:spLocks noGrp="1"/>
          </p:cNvSpPr>
          <p:nvPr>
            <p:ph type="title"/>
          </p:nvPr>
        </p:nvSpPr>
        <p:spPr/>
        <p:txBody>
          <a:bodyPr/>
          <a:lstStyle/>
          <a:p>
            <a:r>
              <a:rPr lang="en-GB" dirty="0"/>
              <a:t>Thompson and Venables</a:t>
            </a:r>
          </a:p>
        </p:txBody>
      </p:sp>
      <p:sp>
        <p:nvSpPr>
          <p:cNvPr id="3" name="Content Placeholder 2">
            <a:extLst>
              <a:ext uri="{FF2B5EF4-FFF2-40B4-BE49-F238E27FC236}">
                <a16:creationId xmlns:a16="http://schemas.microsoft.com/office/drawing/2014/main" xmlns="" id="{26CF374D-49A7-4221-8BCA-5B1FD8788DD5}"/>
              </a:ext>
            </a:extLst>
          </p:cNvPr>
          <p:cNvSpPr>
            <a:spLocks noGrp="1"/>
          </p:cNvSpPr>
          <p:nvPr>
            <p:ph idx="1"/>
          </p:nvPr>
        </p:nvSpPr>
        <p:spPr/>
        <p:txBody>
          <a:bodyPr>
            <a:normAutofit lnSpcReduction="10000"/>
          </a:bodyPr>
          <a:lstStyle/>
          <a:p>
            <a:pPr marL="0" indent="0">
              <a:buNone/>
            </a:pPr>
            <a:r>
              <a:rPr lang="en-GB" dirty="0"/>
              <a:t>Both had similarities in backgrounds:</a:t>
            </a:r>
          </a:p>
          <a:p>
            <a:pPr marL="0" indent="0">
              <a:buNone/>
            </a:pPr>
            <a:r>
              <a:rPr lang="en-GB" dirty="0"/>
              <a:t>Parents had separated</a:t>
            </a:r>
          </a:p>
          <a:p>
            <a:pPr marL="0" indent="0">
              <a:buNone/>
            </a:pPr>
            <a:r>
              <a:rPr lang="en-GB" dirty="0"/>
              <a:t>Poor school attendance, learning and behaviour issues at school. </a:t>
            </a:r>
          </a:p>
          <a:p>
            <a:pPr marL="0" indent="0">
              <a:buNone/>
            </a:pPr>
            <a:r>
              <a:rPr lang="en-GB" dirty="0"/>
              <a:t>Shoplifting quite often</a:t>
            </a:r>
          </a:p>
          <a:p>
            <a:pPr marL="0" indent="0">
              <a:buNone/>
            </a:pPr>
            <a:r>
              <a:rPr lang="en-GB" dirty="0"/>
              <a:t>History of violence</a:t>
            </a:r>
          </a:p>
          <a:p>
            <a:pPr marL="0" indent="0">
              <a:buNone/>
            </a:pPr>
            <a:r>
              <a:rPr lang="en-GB" dirty="0"/>
              <a:t>Picture of a empty, broken young life?</a:t>
            </a:r>
          </a:p>
        </p:txBody>
      </p:sp>
    </p:spTree>
    <p:extLst>
      <p:ext uri="{BB962C8B-B14F-4D97-AF65-F5344CB8AC3E}">
        <p14:creationId xmlns:p14="http://schemas.microsoft.com/office/powerpoint/2010/main" val="5500486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07F6A3-ACAF-4095-8370-47B6C5F7AF1E}"/>
              </a:ext>
            </a:extLst>
          </p:cNvPr>
          <p:cNvSpPr>
            <a:spLocks noGrp="1"/>
          </p:cNvSpPr>
          <p:nvPr>
            <p:ph type="title"/>
          </p:nvPr>
        </p:nvSpPr>
        <p:spPr>
          <a:xfrm>
            <a:off x="457200" y="274638"/>
            <a:ext cx="8229600" cy="509133"/>
          </a:xfrm>
        </p:spPr>
        <p:txBody>
          <a:bodyPr>
            <a:normAutofit fontScale="90000"/>
          </a:bodyPr>
          <a:lstStyle/>
          <a:p>
            <a:r>
              <a:rPr lang="en-GB" sz="2800" dirty="0"/>
              <a:t>Thompson </a:t>
            </a:r>
          </a:p>
        </p:txBody>
      </p:sp>
      <p:sp>
        <p:nvSpPr>
          <p:cNvPr id="3" name="Content Placeholder 2">
            <a:extLst>
              <a:ext uri="{FF2B5EF4-FFF2-40B4-BE49-F238E27FC236}">
                <a16:creationId xmlns:a16="http://schemas.microsoft.com/office/drawing/2014/main" xmlns="" id="{3A10FE08-83B9-4ACF-8364-82A0A6E02F16}"/>
              </a:ext>
            </a:extLst>
          </p:cNvPr>
          <p:cNvSpPr>
            <a:spLocks noGrp="1"/>
          </p:cNvSpPr>
          <p:nvPr>
            <p:ph idx="1"/>
          </p:nvPr>
        </p:nvSpPr>
        <p:spPr>
          <a:xfrm>
            <a:off x="457200" y="783771"/>
            <a:ext cx="8229600" cy="4843306"/>
          </a:xfrm>
        </p:spPr>
        <p:txBody>
          <a:bodyPr>
            <a:noAutofit/>
          </a:bodyPr>
          <a:lstStyle/>
          <a:p>
            <a:r>
              <a:rPr lang="en-GB" sz="2200" dirty="0"/>
              <a:t>Thompson was child  5 out of 7 children.</a:t>
            </a:r>
          </a:p>
          <a:p>
            <a:r>
              <a:rPr lang="en-GB" sz="2200" dirty="0"/>
              <a:t>Difficult child</a:t>
            </a:r>
          </a:p>
          <a:p>
            <a:r>
              <a:rPr lang="en-GB" sz="2200" dirty="0"/>
              <a:t>Dad walked out of home 5yrs. before murders. </a:t>
            </a:r>
          </a:p>
          <a:p>
            <a:r>
              <a:rPr lang="en-GB" sz="2200" dirty="0"/>
              <a:t>Mum often found in pubs rather than looking after the children in her chaotic home.</a:t>
            </a:r>
          </a:p>
          <a:p>
            <a:r>
              <a:rPr lang="en-GB" sz="2200" dirty="0"/>
              <a:t>Social Services were involved but not enough to be taken away.</a:t>
            </a:r>
          </a:p>
          <a:p>
            <a:r>
              <a:rPr lang="en-GB" sz="2200" dirty="0"/>
              <a:t>Serious violent incidents happened at home – (battering, torture, biting)</a:t>
            </a:r>
          </a:p>
          <a:p>
            <a:r>
              <a:rPr lang="en-GB" sz="2200" dirty="0"/>
              <a:t>Mum took one son to Police station after he had threatened his older brother with a knife. </a:t>
            </a:r>
          </a:p>
          <a:p>
            <a:r>
              <a:rPr lang="en-GB" sz="2200" dirty="0"/>
              <a:t>Child </a:t>
            </a:r>
            <a:r>
              <a:rPr lang="en-GB" sz="2200" dirty="0" smtClean="0"/>
              <a:t>begged to be taken </a:t>
            </a:r>
            <a:r>
              <a:rPr lang="en-GB" sz="2200" dirty="0"/>
              <a:t>into care but on return to house tried to kill himself. </a:t>
            </a:r>
          </a:p>
        </p:txBody>
      </p:sp>
    </p:spTree>
    <p:extLst>
      <p:ext uri="{BB962C8B-B14F-4D97-AF65-F5344CB8AC3E}">
        <p14:creationId xmlns:p14="http://schemas.microsoft.com/office/powerpoint/2010/main" val="32054193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92F9761-F160-488B-9B58-48D10C233A37}"/>
              </a:ext>
            </a:extLst>
          </p:cNvPr>
          <p:cNvSpPr>
            <a:spLocks noGrp="1"/>
          </p:cNvSpPr>
          <p:nvPr>
            <p:ph type="title"/>
          </p:nvPr>
        </p:nvSpPr>
        <p:spPr>
          <a:xfrm>
            <a:off x="457200" y="274638"/>
            <a:ext cx="8229600" cy="589520"/>
          </a:xfrm>
        </p:spPr>
        <p:txBody>
          <a:bodyPr>
            <a:normAutofit fontScale="90000"/>
          </a:bodyPr>
          <a:lstStyle/>
          <a:p>
            <a:r>
              <a:rPr lang="en-GB" dirty="0"/>
              <a:t>Venables</a:t>
            </a:r>
          </a:p>
        </p:txBody>
      </p:sp>
      <p:sp>
        <p:nvSpPr>
          <p:cNvPr id="3" name="Content Placeholder 2">
            <a:extLst>
              <a:ext uri="{FF2B5EF4-FFF2-40B4-BE49-F238E27FC236}">
                <a16:creationId xmlns:a16="http://schemas.microsoft.com/office/drawing/2014/main" xmlns="" id="{2E660C4B-08EE-4401-800B-C8D7151CD504}"/>
              </a:ext>
            </a:extLst>
          </p:cNvPr>
          <p:cNvSpPr>
            <a:spLocks noGrp="1"/>
          </p:cNvSpPr>
          <p:nvPr>
            <p:ph idx="1"/>
          </p:nvPr>
        </p:nvSpPr>
        <p:spPr>
          <a:xfrm>
            <a:off x="457200" y="864158"/>
            <a:ext cx="8229600" cy="4653075"/>
          </a:xfrm>
        </p:spPr>
        <p:txBody>
          <a:bodyPr/>
          <a:lstStyle/>
          <a:p>
            <a:r>
              <a:rPr lang="en-GB" dirty="0"/>
              <a:t>Parents separated but both looked after the children.</a:t>
            </a:r>
          </a:p>
          <a:p>
            <a:r>
              <a:rPr lang="en-GB" dirty="0"/>
              <a:t>Siblings had learning difficulties</a:t>
            </a:r>
          </a:p>
          <a:p>
            <a:r>
              <a:rPr lang="en-GB" dirty="0"/>
              <a:t>Evidence of hyperactivity  </a:t>
            </a:r>
          </a:p>
          <a:p>
            <a:r>
              <a:rPr lang="en-GB" dirty="0"/>
              <a:t>Parents said he was weak – didn’t like to be liked or loved</a:t>
            </a:r>
          </a:p>
          <a:p>
            <a:r>
              <a:rPr lang="en-GB" dirty="0"/>
              <a:t>Feared Thompson older brothers</a:t>
            </a:r>
          </a:p>
          <a:p>
            <a:r>
              <a:rPr lang="en-GB" dirty="0"/>
              <a:t>Feared Mother </a:t>
            </a:r>
          </a:p>
          <a:p>
            <a:endParaRPr lang="en-GB" dirty="0"/>
          </a:p>
          <a:p>
            <a:endParaRPr lang="en-GB" dirty="0"/>
          </a:p>
        </p:txBody>
      </p:sp>
    </p:spTree>
    <p:extLst>
      <p:ext uri="{BB962C8B-B14F-4D97-AF65-F5344CB8AC3E}">
        <p14:creationId xmlns:p14="http://schemas.microsoft.com/office/powerpoint/2010/main" val="42569253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FA9A7D-CE3E-49F1-9C70-5D2E2B6F4577}"/>
              </a:ext>
            </a:extLst>
          </p:cNvPr>
          <p:cNvSpPr>
            <a:spLocks noGrp="1"/>
          </p:cNvSpPr>
          <p:nvPr>
            <p:ph type="title"/>
          </p:nvPr>
        </p:nvSpPr>
        <p:spPr>
          <a:xfrm>
            <a:off x="457200" y="457201"/>
            <a:ext cx="8229600" cy="567731"/>
          </a:xfrm>
        </p:spPr>
        <p:txBody>
          <a:bodyPr>
            <a:normAutofit fontScale="90000"/>
          </a:bodyPr>
          <a:lstStyle/>
          <a:p>
            <a:r>
              <a:rPr lang="en-GB" sz="3200" dirty="0"/>
              <a:t>Media Image</a:t>
            </a:r>
          </a:p>
        </p:txBody>
      </p:sp>
      <p:sp>
        <p:nvSpPr>
          <p:cNvPr id="3" name="Content Placeholder 2">
            <a:extLst>
              <a:ext uri="{FF2B5EF4-FFF2-40B4-BE49-F238E27FC236}">
                <a16:creationId xmlns:a16="http://schemas.microsoft.com/office/drawing/2014/main" xmlns="" id="{456E648A-7A72-4935-8011-CD1734919E59}"/>
              </a:ext>
            </a:extLst>
          </p:cNvPr>
          <p:cNvSpPr>
            <a:spLocks noGrp="1"/>
          </p:cNvSpPr>
          <p:nvPr>
            <p:ph idx="1"/>
          </p:nvPr>
        </p:nvSpPr>
        <p:spPr>
          <a:xfrm>
            <a:off x="457200" y="1145512"/>
            <a:ext cx="8229600" cy="4371721"/>
          </a:xfrm>
        </p:spPr>
        <p:txBody>
          <a:bodyPr>
            <a:normAutofit fontScale="92500"/>
          </a:bodyPr>
          <a:lstStyle/>
          <a:p>
            <a:r>
              <a:rPr lang="en-GB" sz="2800" dirty="0"/>
              <a:t>Determine to prove that they were evil.</a:t>
            </a:r>
          </a:p>
          <a:p>
            <a:r>
              <a:rPr lang="en-GB" sz="2800" dirty="0"/>
              <a:t>Neighbours told of pigeons being killed.</a:t>
            </a:r>
          </a:p>
          <a:p>
            <a:r>
              <a:rPr lang="en-GB" sz="2800" dirty="0"/>
              <a:t>Charity collection boxes being stolen</a:t>
            </a:r>
          </a:p>
          <a:p>
            <a:r>
              <a:rPr lang="en-GB" sz="2800" dirty="0"/>
              <a:t>Assaulted in the classroom</a:t>
            </a:r>
          </a:p>
          <a:p>
            <a:r>
              <a:rPr lang="en-GB" sz="2800" dirty="0"/>
              <a:t>Bad parenting from broken homes with trashy TV</a:t>
            </a:r>
          </a:p>
          <a:p>
            <a:r>
              <a:rPr lang="en-GB" sz="2800" dirty="0"/>
              <a:t>Thompson mum was portrayed as an alcoholic</a:t>
            </a:r>
          </a:p>
          <a:p>
            <a:r>
              <a:rPr lang="en-GB" sz="2800" dirty="0"/>
              <a:t>Venables mum as ‘loose woman’ with many male friends</a:t>
            </a:r>
          </a:p>
          <a:p>
            <a:r>
              <a:rPr lang="en-GB" sz="2800" dirty="0"/>
              <a:t>All contribute to the vacuum to offend</a:t>
            </a:r>
          </a:p>
        </p:txBody>
      </p:sp>
    </p:spTree>
    <p:extLst>
      <p:ext uri="{BB962C8B-B14F-4D97-AF65-F5344CB8AC3E}">
        <p14:creationId xmlns:p14="http://schemas.microsoft.com/office/powerpoint/2010/main" val="31042301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4F0770-F226-4E67-9B19-8A6BD188A739}"/>
              </a:ext>
            </a:extLst>
          </p:cNvPr>
          <p:cNvSpPr>
            <a:spLocks noGrp="1"/>
          </p:cNvSpPr>
          <p:nvPr>
            <p:ph type="title"/>
          </p:nvPr>
        </p:nvSpPr>
        <p:spPr>
          <a:xfrm>
            <a:off x="457200" y="274639"/>
            <a:ext cx="8229600" cy="519182"/>
          </a:xfrm>
        </p:spPr>
        <p:txBody>
          <a:bodyPr>
            <a:normAutofit/>
          </a:bodyPr>
          <a:lstStyle/>
          <a:p>
            <a:r>
              <a:rPr lang="en-GB" sz="2800" dirty="0"/>
              <a:t>Mothers also guilty </a:t>
            </a:r>
          </a:p>
        </p:txBody>
      </p:sp>
      <p:sp>
        <p:nvSpPr>
          <p:cNvPr id="3" name="Content Placeholder 2">
            <a:extLst>
              <a:ext uri="{FF2B5EF4-FFF2-40B4-BE49-F238E27FC236}">
                <a16:creationId xmlns:a16="http://schemas.microsoft.com/office/drawing/2014/main" xmlns="" id="{1B3A0BDD-6006-45D3-B4AC-208F184BCA97}"/>
              </a:ext>
            </a:extLst>
          </p:cNvPr>
          <p:cNvSpPr>
            <a:spLocks noGrp="1"/>
          </p:cNvSpPr>
          <p:nvPr>
            <p:ph idx="1"/>
          </p:nvPr>
        </p:nvSpPr>
        <p:spPr>
          <a:xfrm>
            <a:off x="457200" y="964642"/>
            <a:ext cx="8229600" cy="4552591"/>
          </a:xfrm>
        </p:spPr>
        <p:txBody>
          <a:bodyPr>
            <a:normAutofit/>
          </a:bodyPr>
          <a:lstStyle/>
          <a:p>
            <a:r>
              <a:rPr lang="en-GB" sz="2400" dirty="0"/>
              <a:t>Parents of Thompson and Venables could were also on trial - </a:t>
            </a:r>
            <a:r>
              <a:rPr lang="en-GB" sz="2400" b="1" dirty="0"/>
              <a:t>that the blame for this terrible murder was placed at the door of their shambolic households.</a:t>
            </a:r>
          </a:p>
          <a:p>
            <a:r>
              <a:rPr lang="en-GB" sz="2400" dirty="0"/>
              <a:t>After the trial, Mr Justice Morland laid the moral responsibility squarely with the parents. He said a public debate about </a:t>
            </a:r>
            <a:r>
              <a:rPr lang="en-GB" sz="2400" b="1" dirty="0"/>
              <a:t>the parenting and family background of Thompson and Venables was required.</a:t>
            </a:r>
          </a:p>
          <a:p>
            <a:r>
              <a:rPr lang="en-GB" sz="2400" dirty="0"/>
              <a:t>A public decision on guilt – mugshots, CCTV images, family background was all unearthed. </a:t>
            </a:r>
          </a:p>
        </p:txBody>
      </p:sp>
    </p:spTree>
    <p:extLst>
      <p:ext uri="{BB962C8B-B14F-4D97-AF65-F5344CB8AC3E}">
        <p14:creationId xmlns:p14="http://schemas.microsoft.com/office/powerpoint/2010/main" val="37927823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94D3F2-0486-4D75-AEC3-8532F4C469C5}"/>
              </a:ext>
            </a:extLst>
          </p:cNvPr>
          <p:cNvSpPr>
            <a:spLocks noGrp="1"/>
          </p:cNvSpPr>
          <p:nvPr>
            <p:ph type="title"/>
          </p:nvPr>
        </p:nvSpPr>
        <p:spPr>
          <a:xfrm>
            <a:off x="457200" y="274638"/>
            <a:ext cx="8229600" cy="880922"/>
          </a:xfrm>
        </p:spPr>
        <p:txBody>
          <a:bodyPr/>
          <a:lstStyle/>
          <a:p>
            <a:r>
              <a:rPr lang="en-GB" dirty="0"/>
              <a:t>The Trondheim case</a:t>
            </a:r>
          </a:p>
        </p:txBody>
      </p:sp>
      <p:sp>
        <p:nvSpPr>
          <p:cNvPr id="3" name="Content Placeholder 2">
            <a:extLst>
              <a:ext uri="{FF2B5EF4-FFF2-40B4-BE49-F238E27FC236}">
                <a16:creationId xmlns:a16="http://schemas.microsoft.com/office/drawing/2014/main" xmlns="" id="{6CFA9761-2AB4-4004-94EE-EC83E4B75840}"/>
              </a:ext>
            </a:extLst>
          </p:cNvPr>
          <p:cNvSpPr>
            <a:spLocks noGrp="1"/>
          </p:cNvSpPr>
          <p:nvPr>
            <p:ph idx="1"/>
          </p:nvPr>
        </p:nvSpPr>
        <p:spPr>
          <a:xfrm>
            <a:off x="457200" y="1155560"/>
            <a:ext cx="8229600" cy="4361673"/>
          </a:xfrm>
        </p:spPr>
        <p:txBody>
          <a:bodyPr/>
          <a:lstStyle/>
          <a:p>
            <a:r>
              <a:rPr lang="en-GB" dirty="0"/>
              <a:t>In 1994, in Trondheim, five-year-old Silje Redergard was beaten to death by two little boys. </a:t>
            </a:r>
          </a:p>
          <a:p>
            <a:r>
              <a:rPr lang="en-GB" dirty="0"/>
              <a:t>Echoes the Bulger killing as one of the boys is in trouble again</a:t>
            </a:r>
          </a:p>
          <a:p>
            <a:r>
              <a:rPr lang="en-GB" dirty="0"/>
              <a:t>In Norway the killing was dealt in a different way</a:t>
            </a:r>
          </a:p>
        </p:txBody>
      </p:sp>
    </p:spTree>
    <p:extLst>
      <p:ext uri="{BB962C8B-B14F-4D97-AF65-F5344CB8AC3E}">
        <p14:creationId xmlns:p14="http://schemas.microsoft.com/office/powerpoint/2010/main" val="5617881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B9DF59-BB06-4847-839E-8DC7DC29697A}"/>
              </a:ext>
            </a:extLst>
          </p:cNvPr>
          <p:cNvSpPr>
            <a:spLocks noGrp="1"/>
          </p:cNvSpPr>
          <p:nvPr>
            <p:ph type="title"/>
          </p:nvPr>
        </p:nvSpPr>
        <p:spPr>
          <a:xfrm>
            <a:off x="457200" y="274638"/>
            <a:ext cx="8229600" cy="458892"/>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xmlns="" id="{2282BAE4-76C1-413E-9B0E-57B8490F2295}"/>
              </a:ext>
            </a:extLst>
          </p:cNvPr>
          <p:cNvSpPr>
            <a:spLocks noGrp="1"/>
          </p:cNvSpPr>
          <p:nvPr>
            <p:ph idx="1"/>
          </p:nvPr>
        </p:nvSpPr>
        <p:spPr>
          <a:xfrm>
            <a:off x="457200" y="914400"/>
            <a:ext cx="8229600" cy="4602833"/>
          </a:xfrm>
        </p:spPr>
        <p:txBody>
          <a:bodyPr>
            <a:normAutofit fontScale="92500" lnSpcReduction="20000"/>
          </a:bodyPr>
          <a:lstStyle/>
          <a:p>
            <a:r>
              <a:rPr lang="en-GB" dirty="0"/>
              <a:t>15 October 1994</a:t>
            </a:r>
          </a:p>
          <a:p>
            <a:r>
              <a:rPr lang="en-GB" dirty="0" err="1"/>
              <a:t>Siljie</a:t>
            </a:r>
            <a:r>
              <a:rPr lang="en-GB" dirty="0"/>
              <a:t> &amp; two six-year-old boys, were playing on a football field </a:t>
            </a:r>
          </a:p>
          <a:p>
            <a:r>
              <a:rPr lang="en-GB" dirty="0"/>
              <a:t>Their parents were neighbours but didn’t know each other but children had played together before.</a:t>
            </a:r>
          </a:p>
          <a:p>
            <a:r>
              <a:rPr lang="en-GB" dirty="0"/>
              <a:t>Something happened that trigged a reaction </a:t>
            </a:r>
          </a:p>
          <a:p>
            <a:r>
              <a:rPr lang="en-GB" dirty="0"/>
              <a:t>The boys turned onto the girl punching, kicking and beating her with stones.</a:t>
            </a:r>
          </a:p>
          <a:p>
            <a:r>
              <a:rPr lang="en-GB" dirty="0"/>
              <a:t>They stripped her and ran away, leaving her to die in the snow.</a:t>
            </a:r>
          </a:p>
        </p:txBody>
      </p:sp>
    </p:spTree>
    <p:extLst>
      <p:ext uri="{BB962C8B-B14F-4D97-AF65-F5344CB8AC3E}">
        <p14:creationId xmlns:p14="http://schemas.microsoft.com/office/powerpoint/2010/main" val="36822067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E90C51-4892-4DCE-B341-EC3BB79AEAA9}"/>
              </a:ext>
            </a:extLst>
          </p:cNvPr>
          <p:cNvSpPr>
            <a:spLocks noGrp="1"/>
          </p:cNvSpPr>
          <p:nvPr>
            <p:ph type="title"/>
          </p:nvPr>
        </p:nvSpPr>
        <p:spPr>
          <a:xfrm>
            <a:off x="457200" y="274639"/>
            <a:ext cx="8229600" cy="298118"/>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xmlns="" id="{8A8743F3-C821-4489-9DA9-F564606CC25D}"/>
              </a:ext>
            </a:extLst>
          </p:cNvPr>
          <p:cNvSpPr>
            <a:spLocks noGrp="1"/>
          </p:cNvSpPr>
          <p:nvPr>
            <p:ph idx="1"/>
          </p:nvPr>
        </p:nvSpPr>
        <p:spPr>
          <a:xfrm>
            <a:off x="457200" y="753626"/>
            <a:ext cx="8229600" cy="4763607"/>
          </a:xfrm>
        </p:spPr>
        <p:txBody>
          <a:bodyPr>
            <a:normAutofit fontScale="92500" lnSpcReduction="20000"/>
          </a:bodyPr>
          <a:lstStyle/>
          <a:p>
            <a:pPr>
              <a:spcBef>
                <a:spcPts val="0"/>
              </a:spcBef>
            </a:pPr>
            <a:r>
              <a:rPr lang="en-GB" dirty="0"/>
              <a:t>Norway, the age of criminal responsibility is 15</a:t>
            </a:r>
          </a:p>
          <a:p>
            <a:pPr>
              <a:spcBef>
                <a:spcPts val="0"/>
              </a:spcBef>
            </a:pPr>
            <a:r>
              <a:rPr lang="en-GB" dirty="0"/>
              <a:t>Mum and Stepdad were blamed as the killers</a:t>
            </a:r>
          </a:p>
          <a:p>
            <a:pPr>
              <a:spcBef>
                <a:spcPts val="0"/>
              </a:spcBef>
            </a:pPr>
            <a:r>
              <a:rPr lang="en-GB" dirty="0"/>
              <a:t>There was a lynch mob atmosphere but once they knew it was kids who killed the mob mood died down.  </a:t>
            </a:r>
          </a:p>
          <a:p>
            <a:pPr>
              <a:spcBef>
                <a:spcPts val="0"/>
              </a:spcBef>
            </a:pPr>
            <a:r>
              <a:rPr lang="en-GB" dirty="0"/>
              <a:t>Very little in the Norwegian newspapers</a:t>
            </a:r>
          </a:p>
          <a:p>
            <a:pPr>
              <a:spcBef>
                <a:spcPts val="0"/>
              </a:spcBef>
            </a:pPr>
            <a:r>
              <a:rPr lang="en-GB" dirty="0"/>
              <a:t>The names of the boys never given although they are known in the area. </a:t>
            </a:r>
          </a:p>
          <a:p>
            <a:pPr>
              <a:spcBef>
                <a:spcPts val="0"/>
              </a:spcBef>
            </a:pPr>
            <a:r>
              <a:rPr lang="en-GB" dirty="0"/>
              <a:t>New schools the new parents were consulted about the new pupils.</a:t>
            </a:r>
          </a:p>
          <a:p>
            <a:pPr>
              <a:spcBef>
                <a:spcPts val="0"/>
              </a:spcBef>
            </a:pPr>
            <a:r>
              <a:rPr lang="en-GB" dirty="0"/>
              <a:t>Whole care package in place for boys</a:t>
            </a:r>
          </a:p>
        </p:txBody>
      </p:sp>
    </p:spTree>
    <p:extLst>
      <p:ext uri="{BB962C8B-B14F-4D97-AF65-F5344CB8AC3E}">
        <p14:creationId xmlns:p14="http://schemas.microsoft.com/office/powerpoint/2010/main" val="84072903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3E1632-27C9-4736-A311-518AD512ABBC}"/>
              </a:ext>
            </a:extLst>
          </p:cNvPr>
          <p:cNvSpPr>
            <a:spLocks noGrp="1"/>
          </p:cNvSpPr>
          <p:nvPr>
            <p:ph type="title"/>
          </p:nvPr>
        </p:nvSpPr>
        <p:spPr>
          <a:xfrm>
            <a:off x="457200" y="274638"/>
            <a:ext cx="8229600" cy="870874"/>
          </a:xfrm>
        </p:spPr>
        <p:txBody>
          <a:bodyPr/>
          <a:lstStyle/>
          <a:p>
            <a:r>
              <a:rPr lang="en-GB" dirty="0"/>
              <a:t>Trondheim Adults</a:t>
            </a:r>
          </a:p>
        </p:txBody>
      </p:sp>
      <p:sp>
        <p:nvSpPr>
          <p:cNvPr id="3" name="Content Placeholder 2">
            <a:extLst>
              <a:ext uri="{FF2B5EF4-FFF2-40B4-BE49-F238E27FC236}">
                <a16:creationId xmlns:a16="http://schemas.microsoft.com/office/drawing/2014/main" xmlns="" id="{55647A32-5260-452D-8B78-EEDB9309521F}"/>
              </a:ext>
            </a:extLst>
          </p:cNvPr>
          <p:cNvSpPr>
            <a:spLocks noGrp="1"/>
          </p:cNvSpPr>
          <p:nvPr>
            <p:ph idx="1"/>
          </p:nvPr>
        </p:nvSpPr>
        <p:spPr>
          <a:xfrm>
            <a:off x="457200" y="1256044"/>
            <a:ext cx="8229600" cy="4261189"/>
          </a:xfrm>
        </p:spPr>
        <p:txBody>
          <a:bodyPr>
            <a:normAutofit/>
          </a:bodyPr>
          <a:lstStyle/>
          <a:p>
            <a:r>
              <a:rPr lang="en-GB" dirty="0"/>
              <a:t>18 can turn care down but can run up to aged 23</a:t>
            </a:r>
          </a:p>
          <a:p>
            <a:r>
              <a:rPr lang="en-GB" dirty="0"/>
              <a:t>Although all the support given one of the boys is homeless, has been in trouble, not coping, using drugs – ‘Living a nightmare’</a:t>
            </a:r>
          </a:p>
          <a:p>
            <a:r>
              <a:rPr lang="en-GB" dirty="0"/>
              <a:t>We've forgiven them for being children but we'll never forgive them for what they did. </a:t>
            </a:r>
          </a:p>
        </p:txBody>
      </p:sp>
    </p:spTree>
    <p:extLst>
      <p:ext uri="{BB962C8B-B14F-4D97-AF65-F5344CB8AC3E}">
        <p14:creationId xmlns:p14="http://schemas.microsoft.com/office/powerpoint/2010/main" val="304972823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604668-5861-4A5E-B393-DFF154235B33}"/>
              </a:ext>
            </a:extLst>
          </p:cNvPr>
          <p:cNvSpPr>
            <a:spLocks noGrp="1"/>
          </p:cNvSpPr>
          <p:nvPr>
            <p:ph type="title"/>
          </p:nvPr>
        </p:nvSpPr>
        <p:spPr/>
        <p:txBody>
          <a:bodyPr/>
          <a:lstStyle/>
          <a:p>
            <a:r>
              <a:rPr lang="en-GB" dirty="0"/>
              <a:t>Thompson and Venables</a:t>
            </a:r>
          </a:p>
        </p:txBody>
      </p:sp>
      <p:sp>
        <p:nvSpPr>
          <p:cNvPr id="3" name="Content Placeholder 2">
            <a:extLst>
              <a:ext uri="{FF2B5EF4-FFF2-40B4-BE49-F238E27FC236}">
                <a16:creationId xmlns:a16="http://schemas.microsoft.com/office/drawing/2014/main" xmlns="" id="{691B0383-A511-4682-B841-ABA90BB32312}"/>
              </a:ext>
            </a:extLst>
          </p:cNvPr>
          <p:cNvSpPr>
            <a:spLocks noGrp="1"/>
          </p:cNvSpPr>
          <p:nvPr>
            <p:ph idx="1"/>
          </p:nvPr>
        </p:nvSpPr>
        <p:spPr>
          <a:xfrm>
            <a:off x="457200" y="1417638"/>
            <a:ext cx="8229600" cy="4099595"/>
          </a:xfrm>
        </p:spPr>
        <p:txBody>
          <a:bodyPr>
            <a:normAutofit fontScale="85000" lnSpcReduction="20000"/>
          </a:bodyPr>
          <a:lstStyle/>
          <a:p>
            <a:r>
              <a:rPr lang="en-GB" dirty="0"/>
              <a:t>Thompson remained stonily silent. </a:t>
            </a:r>
          </a:p>
          <a:p>
            <a:r>
              <a:rPr lang="en-GB" dirty="0"/>
              <a:t>Venables collapsed after his arrest and wept for days. </a:t>
            </a:r>
          </a:p>
          <a:p>
            <a:r>
              <a:rPr lang="en-GB" dirty="0"/>
              <a:t>Both boys were said to have suffered from post- traumatic stress disorder.</a:t>
            </a:r>
          </a:p>
          <a:p>
            <a:r>
              <a:rPr lang="en-GB" dirty="0"/>
              <a:t>Psychologist have not discovered why they killed that day</a:t>
            </a:r>
          </a:p>
          <a:p>
            <a:r>
              <a:rPr lang="en-GB" dirty="0"/>
              <a:t>Detective Roberts that day “I stared evil in the face. A match made in hell. They went out that day to kill and if had not been caught would have killed again. Pure evil”. </a:t>
            </a:r>
          </a:p>
        </p:txBody>
      </p:sp>
    </p:spTree>
    <p:extLst>
      <p:ext uri="{BB962C8B-B14F-4D97-AF65-F5344CB8AC3E}">
        <p14:creationId xmlns:p14="http://schemas.microsoft.com/office/powerpoint/2010/main" val="37408326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F031F8-CFA6-46D4-9018-B376F7D1C469}"/>
              </a:ext>
            </a:extLst>
          </p:cNvPr>
          <p:cNvSpPr>
            <a:spLocks noGrp="1"/>
          </p:cNvSpPr>
          <p:nvPr>
            <p:ph type="title"/>
          </p:nvPr>
        </p:nvSpPr>
        <p:spPr>
          <a:xfrm>
            <a:off x="457200" y="274638"/>
            <a:ext cx="8229600" cy="1041696"/>
          </a:xfrm>
        </p:spPr>
        <p:txBody>
          <a:bodyPr/>
          <a:lstStyle/>
          <a:p>
            <a:r>
              <a:rPr lang="en-GB" dirty="0"/>
              <a:t>Young People &amp; Gangs </a:t>
            </a:r>
          </a:p>
        </p:txBody>
      </p:sp>
      <p:sp>
        <p:nvSpPr>
          <p:cNvPr id="3" name="Content Placeholder 2">
            <a:extLst>
              <a:ext uri="{FF2B5EF4-FFF2-40B4-BE49-F238E27FC236}">
                <a16:creationId xmlns:a16="http://schemas.microsoft.com/office/drawing/2014/main" xmlns="" id="{E535D10C-B553-43FF-A947-03B7CE4B9102}"/>
              </a:ext>
            </a:extLst>
          </p:cNvPr>
          <p:cNvSpPr>
            <a:spLocks noGrp="1"/>
          </p:cNvSpPr>
          <p:nvPr>
            <p:ph idx="1"/>
          </p:nvPr>
        </p:nvSpPr>
        <p:spPr>
          <a:xfrm>
            <a:off x="457200" y="1316334"/>
            <a:ext cx="8229600" cy="4200899"/>
          </a:xfrm>
        </p:spPr>
        <p:txBody>
          <a:bodyPr>
            <a:normAutofit fontScale="77500" lnSpcReduction="20000"/>
          </a:bodyPr>
          <a:lstStyle/>
          <a:p>
            <a:r>
              <a:rPr lang="en-GB" dirty="0"/>
              <a:t>An identity at a time when they are looking for one?</a:t>
            </a:r>
          </a:p>
          <a:p>
            <a:r>
              <a:rPr lang="en-GB" dirty="0"/>
              <a:t>But its is not the identity they want or need. </a:t>
            </a:r>
          </a:p>
          <a:p>
            <a:r>
              <a:rPr lang="en-GB" dirty="0"/>
              <a:t>To be a “gangster” reinforces all that is most dangerous and inadequate about their own behaviour. </a:t>
            </a:r>
          </a:p>
          <a:p>
            <a:r>
              <a:rPr lang="en-GB" dirty="0"/>
              <a:t>Attractive to young people who want respect but fear they are unworthy of it. </a:t>
            </a:r>
          </a:p>
          <a:p>
            <a:r>
              <a:rPr lang="en-GB" dirty="0"/>
              <a:t>Glamorises and normalises behaviour that is much worse.</a:t>
            </a:r>
          </a:p>
          <a:p>
            <a:r>
              <a:rPr lang="en-GB" dirty="0"/>
              <a:t>Cuts young people further off from the society around them. </a:t>
            </a:r>
          </a:p>
        </p:txBody>
      </p:sp>
    </p:spTree>
    <p:extLst>
      <p:ext uri="{BB962C8B-B14F-4D97-AF65-F5344CB8AC3E}">
        <p14:creationId xmlns:p14="http://schemas.microsoft.com/office/powerpoint/2010/main" val="20974662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CAC254-BB01-4EE7-9795-3618DCB4A2FE}"/>
              </a:ext>
            </a:extLst>
          </p:cNvPr>
          <p:cNvSpPr>
            <a:spLocks noGrp="1"/>
          </p:cNvSpPr>
          <p:nvPr>
            <p:ph type="title"/>
          </p:nvPr>
        </p:nvSpPr>
        <p:spPr>
          <a:xfrm>
            <a:off x="628650" y="512466"/>
            <a:ext cx="7886700" cy="552659"/>
          </a:xfrm>
        </p:spPr>
        <p:txBody>
          <a:bodyPr>
            <a:normAutofit fontScale="90000"/>
          </a:bodyPr>
          <a:lstStyle/>
          <a:p>
            <a:r>
              <a:rPr lang="en-GB" dirty="0"/>
              <a:t>Gang’s &amp; Females</a:t>
            </a:r>
          </a:p>
        </p:txBody>
      </p:sp>
      <p:sp>
        <p:nvSpPr>
          <p:cNvPr id="3" name="Content Placeholder 2">
            <a:extLst>
              <a:ext uri="{FF2B5EF4-FFF2-40B4-BE49-F238E27FC236}">
                <a16:creationId xmlns:a16="http://schemas.microsoft.com/office/drawing/2014/main" xmlns="" id="{8F6F90AB-E06E-4175-9AE8-76BA41192101}"/>
              </a:ext>
            </a:extLst>
          </p:cNvPr>
          <p:cNvSpPr>
            <a:spLocks noGrp="1"/>
          </p:cNvSpPr>
          <p:nvPr>
            <p:ph idx="1"/>
          </p:nvPr>
        </p:nvSpPr>
        <p:spPr>
          <a:xfrm>
            <a:off x="271305" y="1235947"/>
            <a:ext cx="8661680" cy="4094358"/>
          </a:xfrm>
        </p:spPr>
        <p:txBody>
          <a:bodyPr>
            <a:normAutofit fontScale="70000" lnSpcReduction="20000"/>
          </a:bodyPr>
          <a:lstStyle/>
          <a:p>
            <a:r>
              <a:rPr lang="en-GB" dirty="0"/>
              <a:t>In London alone there are said to be over 250 criminal street gangs.</a:t>
            </a:r>
          </a:p>
          <a:p>
            <a:r>
              <a:rPr lang="en-GB" dirty="0"/>
              <a:t>Thousands of girls and young women are associated with these gangs</a:t>
            </a:r>
          </a:p>
          <a:p>
            <a:r>
              <a:rPr lang="en-GB" dirty="0"/>
              <a:t>Official statistics do show that women are statistically far less likely to be involved in gang crime than men</a:t>
            </a:r>
          </a:p>
          <a:p>
            <a:r>
              <a:rPr lang="en-GB" dirty="0"/>
              <a:t>However, the gap is narrowing.</a:t>
            </a:r>
          </a:p>
          <a:p>
            <a:r>
              <a:rPr lang="en-GB" dirty="0"/>
              <a:t>Home Office figures from 2013 reveal that over 160,000 teenage girls or women were arrested. Almost one in three of those arrests were for violent attacks.</a:t>
            </a:r>
          </a:p>
          <a:p>
            <a:r>
              <a:rPr lang="en-GB" dirty="0"/>
              <a:t>https://www.centreforsocialjustice.org.uk/library/girls-and-gangs</a:t>
            </a:r>
          </a:p>
          <a:p>
            <a:endParaRPr lang="en-GB" dirty="0"/>
          </a:p>
        </p:txBody>
      </p:sp>
    </p:spTree>
    <p:extLst>
      <p:ext uri="{BB962C8B-B14F-4D97-AF65-F5344CB8AC3E}">
        <p14:creationId xmlns:p14="http://schemas.microsoft.com/office/powerpoint/2010/main" val="9419878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45945A5-6042-4DD0-9563-2132BEBAACB1}"/>
              </a:ext>
            </a:extLst>
          </p:cNvPr>
          <p:cNvSpPr>
            <a:spLocks noGrp="1"/>
          </p:cNvSpPr>
          <p:nvPr>
            <p:ph type="title"/>
          </p:nvPr>
        </p:nvSpPr>
        <p:spPr>
          <a:xfrm>
            <a:off x="409625" y="522514"/>
            <a:ext cx="7071907" cy="653143"/>
          </a:xfrm>
        </p:spPr>
        <p:txBody>
          <a:bodyPr>
            <a:normAutofit fontScale="90000"/>
          </a:bodyPr>
          <a:lstStyle/>
          <a:p>
            <a:r>
              <a:rPr lang="en-GB" dirty="0"/>
              <a:t>ISIS Poster Girls </a:t>
            </a:r>
          </a:p>
        </p:txBody>
      </p:sp>
      <p:sp>
        <p:nvSpPr>
          <p:cNvPr id="3" name="Content Placeholder 2">
            <a:extLst>
              <a:ext uri="{FF2B5EF4-FFF2-40B4-BE49-F238E27FC236}">
                <a16:creationId xmlns:a16="http://schemas.microsoft.com/office/drawing/2014/main" xmlns="" id="{9C8D0C7F-530F-4987-9006-A3BB726979C9}"/>
              </a:ext>
            </a:extLst>
          </p:cNvPr>
          <p:cNvSpPr>
            <a:spLocks noGrp="1"/>
          </p:cNvSpPr>
          <p:nvPr>
            <p:ph idx="1"/>
          </p:nvPr>
        </p:nvSpPr>
        <p:spPr>
          <a:xfrm>
            <a:off x="628650" y="1175657"/>
            <a:ext cx="7886700" cy="4624507"/>
          </a:xfrm>
        </p:spPr>
        <p:txBody>
          <a:bodyPr>
            <a:noAutofit/>
          </a:bodyPr>
          <a:lstStyle/>
          <a:p>
            <a:pPr fontAlgn="base"/>
            <a:r>
              <a:rPr lang="en-GB" sz="2200" dirty="0"/>
              <a:t>Bethnal Green </a:t>
            </a:r>
            <a:r>
              <a:rPr lang="en-GB" sz="2200" dirty="0" smtClean="0"/>
              <a:t>Trio </a:t>
            </a:r>
            <a:r>
              <a:rPr lang="en-GB" sz="2200" dirty="0"/>
              <a:t>- Amira Abase, Shamima Begum, and Kadiza Sultana left UK 2015 to Marry Islamic State Fighters </a:t>
            </a:r>
          </a:p>
          <a:p>
            <a:pPr lvl="1" fontAlgn="base"/>
            <a:r>
              <a:rPr lang="en-GB" sz="2200" dirty="0"/>
              <a:t>Shamima has had to face her children dying, living in poor conditions, isolated, want to return to the UK, facing a ‘Non-citizenship</a:t>
            </a:r>
            <a:r>
              <a:rPr lang="en-GB" sz="2200" dirty="0" smtClean="0"/>
              <a:t>’</a:t>
            </a:r>
            <a:endParaRPr lang="en-GB" sz="2200" dirty="0"/>
          </a:p>
          <a:p>
            <a:pPr fontAlgn="base"/>
            <a:r>
              <a:rPr lang="en-GB" sz="2200" dirty="0"/>
              <a:t>Samra Kesinovic 17 yrs. &amp; Sabina Selimovic 15 yrs. disappeared from her home in Vienna to join Isis in 2014. </a:t>
            </a:r>
          </a:p>
          <a:p>
            <a:pPr lvl="1" fontAlgn="base"/>
            <a:r>
              <a:rPr lang="en-GB" sz="2200" dirty="0"/>
              <a:t>Left a note left for their parents read: “Don't look for us. We will serve Allah and we will die for him.”</a:t>
            </a:r>
          </a:p>
          <a:p>
            <a:pPr lvl="1" fontAlgn="base"/>
            <a:r>
              <a:rPr lang="en-GB" sz="2200" dirty="0"/>
              <a:t>Sabina was killed, Samra used as a sex slave and wanted to go home. Was hammered to death trying to escape. </a:t>
            </a:r>
          </a:p>
        </p:txBody>
      </p:sp>
    </p:spTree>
    <p:extLst>
      <p:ext uri="{BB962C8B-B14F-4D97-AF65-F5344CB8AC3E}">
        <p14:creationId xmlns:p14="http://schemas.microsoft.com/office/powerpoint/2010/main" val="27308884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2FD215-236E-4CEF-B00A-7FFC88F7826A}"/>
              </a:ext>
            </a:extLst>
          </p:cNvPr>
          <p:cNvSpPr>
            <a:spLocks noGrp="1"/>
          </p:cNvSpPr>
          <p:nvPr>
            <p:ph type="title"/>
          </p:nvPr>
        </p:nvSpPr>
        <p:spPr>
          <a:xfrm>
            <a:off x="457200" y="274638"/>
            <a:ext cx="8229600" cy="639762"/>
          </a:xfrm>
        </p:spPr>
        <p:txBody>
          <a:bodyPr>
            <a:normAutofit fontScale="90000"/>
          </a:bodyPr>
          <a:lstStyle/>
          <a:p>
            <a:r>
              <a:rPr lang="en-GB" dirty="0"/>
              <a:t>Pull Factors</a:t>
            </a:r>
          </a:p>
        </p:txBody>
      </p:sp>
      <p:sp>
        <p:nvSpPr>
          <p:cNvPr id="3" name="Content Placeholder 2">
            <a:extLst>
              <a:ext uri="{FF2B5EF4-FFF2-40B4-BE49-F238E27FC236}">
                <a16:creationId xmlns:a16="http://schemas.microsoft.com/office/drawing/2014/main" xmlns="" id="{410B3A94-E516-4257-9916-D335897D71EB}"/>
              </a:ext>
            </a:extLst>
          </p:cNvPr>
          <p:cNvSpPr>
            <a:spLocks noGrp="1"/>
          </p:cNvSpPr>
          <p:nvPr>
            <p:ph idx="1"/>
          </p:nvPr>
        </p:nvSpPr>
        <p:spPr>
          <a:xfrm>
            <a:off x="457200" y="1165609"/>
            <a:ext cx="8229600" cy="4351624"/>
          </a:xfrm>
        </p:spPr>
        <p:txBody>
          <a:bodyPr>
            <a:normAutofit fontScale="85000" lnSpcReduction="20000"/>
          </a:bodyPr>
          <a:lstStyle/>
          <a:p>
            <a:r>
              <a:rPr lang="en-GB" dirty="0"/>
              <a:t> What is attracting females to become linked to Terrorist groups?</a:t>
            </a:r>
          </a:p>
          <a:p>
            <a:pPr lvl="1"/>
            <a:r>
              <a:rPr lang="en-GB" dirty="0"/>
              <a:t>‘jihadi sisters’ – reached out to by others</a:t>
            </a:r>
          </a:p>
          <a:p>
            <a:pPr lvl="1"/>
            <a:r>
              <a:rPr lang="en-GB" dirty="0"/>
              <a:t>Attractive?</a:t>
            </a:r>
          </a:p>
          <a:p>
            <a:pPr lvl="1"/>
            <a:r>
              <a:rPr lang="en-GB" dirty="0"/>
              <a:t>Brained Washed or manipulated</a:t>
            </a:r>
          </a:p>
          <a:p>
            <a:pPr lvl="1"/>
            <a:r>
              <a:rPr lang="en-GB" dirty="0"/>
              <a:t>idea that by joining such groups and contributing to them </a:t>
            </a:r>
          </a:p>
          <a:p>
            <a:pPr lvl="1"/>
            <a:r>
              <a:rPr lang="en-GB" dirty="0"/>
              <a:t>Making groups grow and flourish was the job of everybody</a:t>
            </a:r>
          </a:p>
          <a:p>
            <a:pPr lvl="1"/>
            <a:r>
              <a:rPr lang="en-GB" dirty="0"/>
              <a:t>In reality, when it comes to joining violent extremist causes, women are susceptible to the very same processes as men.</a:t>
            </a:r>
          </a:p>
        </p:txBody>
      </p:sp>
    </p:spTree>
    <p:extLst>
      <p:ext uri="{BB962C8B-B14F-4D97-AF65-F5344CB8AC3E}">
        <p14:creationId xmlns:p14="http://schemas.microsoft.com/office/powerpoint/2010/main" val="16596647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0E6E93-06E0-468F-B469-C98EC93620A8}"/>
              </a:ext>
            </a:extLst>
          </p:cNvPr>
          <p:cNvSpPr>
            <a:spLocks noGrp="1"/>
          </p:cNvSpPr>
          <p:nvPr>
            <p:ph type="title"/>
          </p:nvPr>
        </p:nvSpPr>
        <p:spPr/>
        <p:txBody>
          <a:bodyPr>
            <a:normAutofit/>
          </a:bodyPr>
          <a:lstStyle/>
          <a:p>
            <a:r>
              <a:rPr lang="en-GB" dirty="0"/>
              <a:t>What Works?</a:t>
            </a:r>
          </a:p>
        </p:txBody>
      </p:sp>
      <p:sp>
        <p:nvSpPr>
          <p:cNvPr id="3" name="Content Placeholder 2">
            <a:extLst>
              <a:ext uri="{FF2B5EF4-FFF2-40B4-BE49-F238E27FC236}">
                <a16:creationId xmlns:a16="http://schemas.microsoft.com/office/drawing/2014/main" xmlns="" id="{4C9634A6-667A-47D9-8D1B-99A0E896AB81}"/>
              </a:ext>
            </a:extLst>
          </p:cNvPr>
          <p:cNvSpPr>
            <a:spLocks noGrp="1"/>
          </p:cNvSpPr>
          <p:nvPr>
            <p:ph idx="1"/>
          </p:nvPr>
        </p:nvSpPr>
        <p:spPr/>
        <p:txBody>
          <a:bodyPr/>
          <a:lstStyle/>
          <a:p>
            <a:r>
              <a:rPr lang="en-GB" dirty="0"/>
              <a:t>Discussion </a:t>
            </a:r>
          </a:p>
          <a:p>
            <a:pPr lvl="1"/>
            <a:r>
              <a:rPr lang="en-GB" dirty="0"/>
              <a:t>What helps in preventing young people from offending?</a:t>
            </a:r>
          </a:p>
          <a:p>
            <a:pPr lvl="1"/>
            <a:r>
              <a:rPr lang="en-GB" dirty="0"/>
              <a:t>What are the influences that encourage youth offending?</a:t>
            </a:r>
          </a:p>
        </p:txBody>
      </p:sp>
    </p:spTree>
    <p:extLst>
      <p:ext uri="{BB962C8B-B14F-4D97-AF65-F5344CB8AC3E}">
        <p14:creationId xmlns:p14="http://schemas.microsoft.com/office/powerpoint/2010/main" val="42853498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79955"/>
          </a:xfrm>
        </p:spPr>
        <p:txBody>
          <a:bodyPr>
            <a:normAutofit fontScale="90000"/>
          </a:bodyPr>
          <a:lstStyle/>
          <a:p>
            <a:r>
              <a:rPr lang="en-GB" dirty="0"/>
              <a:t>Role of Parents </a:t>
            </a:r>
          </a:p>
        </p:txBody>
      </p:sp>
      <p:sp>
        <p:nvSpPr>
          <p:cNvPr id="3" name="Content Placeholder 2"/>
          <p:cNvSpPr>
            <a:spLocks noGrp="1"/>
          </p:cNvSpPr>
          <p:nvPr>
            <p:ph idx="1"/>
          </p:nvPr>
        </p:nvSpPr>
        <p:spPr>
          <a:xfrm>
            <a:off x="457200" y="954593"/>
            <a:ext cx="8229600" cy="4562640"/>
          </a:xfrm>
        </p:spPr>
        <p:txBody>
          <a:bodyPr>
            <a:normAutofit lnSpcReduction="10000"/>
          </a:bodyPr>
          <a:lstStyle/>
          <a:p>
            <a:r>
              <a:rPr lang="en-GB" dirty="0"/>
              <a:t>Relationships and primary care settings shape us as children, young people and to parents</a:t>
            </a:r>
          </a:p>
          <a:p>
            <a:r>
              <a:rPr lang="en-GB" dirty="0"/>
              <a:t>See parents acting in a way -  reflection in children</a:t>
            </a:r>
          </a:p>
          <a:p>
            <a:r>
              <a:rPr lang="en-GB" dirty="0"/>
              <a:t>Absent parents</a:t>
            </a:r>
          </a:p>
          <a:p>
            <a:r>
              <a:rPr lang="en-GB" dirty="0"/>
              <a:t>Unemployment &amp; benefits</a:t>
            </a:r>
          </a:p>
          <a:p>
            <a:r>
              <a:rPr lang="en-GB" dirty="0"/>
              <a:t>Young pregnancies</a:t>
            </a:r>
          </a:p>
          <a:p>
            <a:r>
              <a:rPr lang="en-GB" dirty="0"/>
              <a:t>Poor child-rearing methods. </a:t>
            </a:r>
          </a:p>
        </p:txBody>
      </p:sp>
    </p:spTree>
    <p:extLst>
      <p:ext uri="{BB962C8B-B14F-4D97-AF65-F5344CB8AC3E}">
        <p14:creationId xmlns:p14="http://schemas.microsoft.com/office/powerpoint/2010/main" val="2825538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Roles of School</a:t>
            </a:r>
          </a:p>
        </p:txBody>
      </p:sp>
      <p:sp>
        <p:nvSpPr>
          <p:cNvPr id="3" name="Content Placeholder 2"/>
          <p:cNvSpPr>
            <a:spLocks noGrp="1"/>
          </p:cNvSpPr>
          <p:nvPr>
            <p:ph idx="1"/>
          </p:nvPr>
        </p:nvSpPr>
        <p:spPr>
          <a:xfrm>
            <a:off x="457200" y="1175658"/>
            <a:ext cx="8229600" cy="4341576"/>
          </a:xfrm>
        </p:spPr>
        <p:txBody>
          <a:bodyPr>
            <a:normAutofit lnSpcReduction="10000"/>
          </a:bodyPr>
          <a:lstStyle/>
          <a:p>
            <a:r>
              <a:rPr lang="en-GB" dirty="0"/>
              <a:t>Inadequate transition to school</a:t>
            </a:r>
          </a:p>
          <a:p>
            <a:r>
              <a:rPr lang="en-GB" dirty="0"/>
              <a:t>An unhealthy school climate</a:t>
            </a:r>
          </a:p>
          <a:p>
            <a:r>
              <a:rPr lang="en-GB" dirty="0"/>
              <a:t>Schools' contribution to academic failure</a:t>
            </a:r>
          </a:p>
          <a:p>
            <a:r>
              <a:rPr lang="en-GB" dirty="0"/>
              <a:t>Anti-social peer relationships formed at school</a:t>
            </a:r>
          </a:p>
          <a:p>
            <a:r>
              <a:rPr lang="en-GB" dirty="0"/>
              <a:t>Negative relationships between students and school personnel</a:t>
            </a:r>
          </a:p>
          <a:p>
            <a:r>
              <a:rPr lang="en-GB" dirty="0"/>
              <a:t>School policy abuse or victims</a:t>
            </a:r>
          </a:p>
        </p:txBody>
      </p:sp>
    </p:spTree>
    <p:extLst>
      <p:ext uri="{BB962C8B-B14F-4D97-AF65-F5344CB8AC3E}">
        <p14:creationId xmlns:p14="http://schemas.microsoft.com/office/powerpoint/2010/main" val="30245445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00536"/>
          </a:xfrm>
        </p:spPr>
        <p:txBody>
          <a:bodyPr/>
          <a:lstStyle/>
          <a:p>
            <a:r>
              <a:rPr lang="en-GB" dirty="0"/>
              <a:t>Community</a:t>
            </a:r>
          </a:p>
        </p:txBody>
      </p:sp>
      <p:sp>
        <p:nvSpPr>
          <p:cNvPr id="3" name="Content Placeholder 2"/>
          <p:cNvSpPr>
            <a:spLocks noGrp="1"/>
          </p:cNvSpPr>
          <p:nvPr>
            <p:ph idx="1"/>
          </p:nvPr>
        </p:nvSpPr>
        <p:spPr>
          <a:xfrm>
            <a:off x="457200" y="1245996"/>
            <a:ext cx="8229600" cy="4271237"/>
          </a:xfrm>
        </p:spPr>
        <p:txBody>
          <a:bodyPr/>
          <a:lstStyle/>
          <a:p>
            <a:r>
              <a:rPr lang="en-GB" dirty="0"/>
              <a:t>Austerity</a:t>
            </a:r>
          </a:p>
          <a:p>
            <a:pPr lvl="1"/>
            <a:r>
              <a:rPr lang="en-GB" dirty="0"/>
              <a:t>Cuts in services</a:t>
            </a:r>
          </a:p>
          <a:p>
            <a:r>
              <a:rPr lang="en-GB" dirty="0"/>
              <a:t>Attitudes</a:t>
            </a:r>
          </a:p>
          <a:p>
            <a:pPr lvl="1"/>
            <a:r>
              <a:rPr lang="en-GB" dirty="0"/>
              <a:t>From those living in the community </a:t>
            </a:r>
          </a:p>
          <a:p>
            <a:r>
              <a:rPr lang="en-GB" dirty="0"/>
              <a:t>Antisocial Behaviour</a:t>
            </a:r>
          </a:p>
          <a:p>
            <a:pPr lvl="1"/>
            <a:r>
              <a:rPr lang="en-GB" dirty="0"/>
              <a:t>Peer pressure</a:t>
            </a:r>
          </a:p>
          <a:p>
            <a:r>
              <a:rPr lang="en-GB" dirty="0"/>
              <a:t>Poverty </a:t>
            </a:r>
          </a:p>
          <a:p>
            <a:endParaRPr lang="en-GB" dirty="0"/>
          </a:p>
        </p:txBody>
      </p:sp>
    </p:spTree>
    <p:extLst>
      <p:ext uri="{BB962C8B-B14F-4D97-AF65-F5344CB8AC3E}">
        <p14:creationId xmlns:p14="http://schemas.microsoft.com/office/powerpoint/2010/main" val="138845431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6D7F70-EA6F-4B5D-AF54-BED2D9F327EC}"/>
              </a:ext>
            </a:extLst>
          </p:cNvPr>
          <p:cNvSpPr>
            <a:spLocks noGrp="1"/>
          </p:cNvSpPr>
          <p:nvPr>
            <p:ph type="title"/>
          </p:nvPr>
        </p:nvSpPr>
        <p:spPr>
          <a:xfrm>
            <a:off x="457200" y="395218"/>
            <a:ext cx="8229600" cy="312994"/>
          </a:xfrm>
        </p:spPr>
        <p:txBody>
          <a:bodyPr>
            <a:normAutofit fontScale="90000"/>
          </a:bodyPr>
          <a:lstStyle/>
          <a:p>
            <a:r>
              <a:rPr lang="en-GB" sz="2800" dirty="0"/>
              <a:t>Task</a:t>
            </a:r>
          </a:p>
        </p:txBody>
      </p:sp>
      <p:sp>
        <p:nvSpPr>
          <p:cNvPr id="3" name="Content Placeholder 2">
            <a:extLst>
              <a:ext uri="{FF2B5EF4-FFF2-40B4-BE49-F238E27FC236}">
                <a16:creationId xmlns:a16="http://schemas.microsoft.com/office/drawing/2014/main" xmlns="" id="{24C38A64-F1D3-45AD-BEB2-154749DFEF34}"/>
              </a:ext>
            </a:extLst>
          </p:cNvPr>
          <p:cNvSpPr>
            <a:spLocks noGrp="1"/>
          </p:cNvSpPr>
          <p:nvPr>
            <p:ph idx="1"/>
          </p:nvPr>
        </p:nvSpPr>
        <p:spPr>
          <a:xfrm>
            <a:off x="457200" y="708212"/>
            <a:ext cx="8229600" cy="4432011"/>
          </a:xfrm>
        </p:spPr>
        <p:txBody>
          <a:bodyPr>
            <a:normAutofit fontScale="77500" lnSpcReduction="20000"/>
          </a:bodyPr>
          <a:lstStyle/>
          <a:p>
            <a:r>
              <a:rPr lang="en-GB" dirty="0"/>
              <a:t>Preventing Children’s Involvement in Crime and Anti-Social Behaviour:</a:t>
            </a:r>
          </a:p>
          <a:p>
            <a:pPr lvl="1"/>
            <a:r>
              <a:rPr lang="en-GB" dirty="0">
                <a:hlinkClick r:id="rId2"/>
              </a:rPr>
              <a:t>https://</a:t>
            </a:r>
            <a:r>
              <a:rPr lang="en-GB" dirty="0" smtClean="0">
                <a:hlinkClick r:id="rId2"/>
              </a:rPr>
              <a:t>dera.ioe.ac.uk/5557/1/RR623.pdf</a:t>
            </a:r>
            <a:endParaRPr lang="en-GB" dirty="0" smtClean="0"/>
          </a:p>
          <a:p>
            <a:pPr marL="457200" lvl="1" indent="0">
              <a:buNone/>
            </a:pPr>
            <a:endParaRPr lang="en-GB" dirty="0"/>
          </a:p>
          <a:p>
            <a:r>
              <a:rPr lang="en-GB" dirty="0"/>
              <a:t>Scotland</a:t>
            </a:r>
          </a:p>
          <a:p>
            <a:pPr lvl="1"/>
            <a:r>
              <a:rPr lang="en-GB" dirty="0">
                <a:hlinkClick r:id="rId3">
                  <a:extLst>
                    <a:ext uri="{A12FA001-AC4F-418D-AE19-62706E023703}">
                      <ahyp:hlinkClr xmlns="" xmlns:ahyp="http://schemas.microsoft.com/office/drawing/2018/hyperlinkcolor" xmlns:lc="http://schemas.openxmlformats.org/drawingml/2006/lockedCanvas" val="tx"/>
                    </a:ext>
                  </a:extLst>
                </a:hlinkClick>
              </a:rPr>
              <a:t>https://www.gov.scot/publications/preventing-offending-getting-right-children-young-people/pages/4/</a:t>
            </a:r>
            <a:endParaRPr lang="en-GB" dirty="0"/>
          </a:p>
          <a:p>
            <a:pPr marL="457200" lvl="1" indent="0">
              <a:buNone/>
            </a:pPr>
            <a:endParaRPr lang="en-GB" dirty="0"/>
          </a:p>
          <a:p>
            <a:r>
              <a:rPr lang="en-GB" dirty="0"/>
              <a:t>Wales</a:t>
            </a:r>
          </a:p>
          <a:p>
            <a:pPr lvl="1"/>
            <a:r>
              <a:rPr lang="en-GB" dirty="0">
                <a:hlinkClick r:id="rId4"/>
              </a:rPr>
              <a:t>https://assets.publishing.service.gov.uk/government/uploads/system/uploads/attachment_data/file/374572/Youth_Justice_Strategy_English.PDF</a:t>
            </a:r>
            <a:endParaRPr lang="en-GB" dirty="0"/>
          </a:p>
          <a:p>
            <a:pPr lvl="1"/>
            <a:endParaRPr lang="en-GB" dirty="0"/>
          </a:p>
          <a:p>
            <a:pPr marL="457200" lvl="1" indent="0">
              <a:buNone/>
            </a:pPr>
            <a:endParaRPr lang="en-GB" dirty="0"/>
          </a:p>
        </p:txBody>
      </p:sp>
    </p:spTree>
    <p:extLst>
      <p:ext uri="{BB962C8B-B14F-4D97-AF65-F5344CB8AC3E}">
        <p14:creationId xmlns:p14="http://schemas.microsoft.com/office/powerpoint/2010/main" val="313375035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B568DB9-4811-4DCF-8A5E-CB702A17A1CB}"/>
              </a:ext>
            </a:extLst>
          </p:cNvPr>
          <p:cNvSpPr>
            <a:spLocks noGrp="1"/>
          </p:cNvSpPr>
          <p:nvPr>
            <p:ph idx="1"/>
          </p:nvPr>
        </p:nvSpPr>
        <p:spPr>
          <a:xfrm>
            <a:off x="457200" y="1138526"/>
            <a:ext cx="8229600" cy="4378708"/>
          </a:xfrm>
        </p:spPr>
        <p:txBody>
          <a:bodyPr>
            <a:normAutofit fontScale="92500"/>
          </a:bodyPr>
          <a:lstStyle/>
          <a:p>
            <a:r>
              <a:rPr lang="en-GB" dirty="0"/>
              <a:t>England</a:t>
            </a:r>
          </a:p>
          <a:p>
            <a:r>
              <a:rPr lang="en-GB" dirty="0"/>
              <a:t>Collaborative approaches to preventing offending and re-offending by </a:t>
            </a:r>
            <a:r>
              <a:rPr lang="en-GB" dirty="0" smtClean="0"/>
              <a:t>children</a:t>
            </a:r>
            <a:endParaRPr lang="en-GB" dirty="0"/>
          </a:p>
          <a:p>
            <a:r>
              <a:rPr lang="en-GB" dirty="0"/>
              <a:t>A framework to help local authorities prevent young people offending and re-offending by looking at primary causes of offending.</a:t>
            </a:r>
          </a:p>
          <a:p>
            <a:r>
              <a:rPr lang="en-GB" dirty="0"/>
              <a:t>Involves family, relationships and community involvement to change and prevent. </a:t>
            </a:r>
          </a:p>
        </p:txBody>
      </p:sp>
      <p:sp>
        <p:nvSpPr>
          <p:cNvPr id="4" name="Rectangle 1">
            <a:extLst>
              <a:ext uri="{FF2B5EF4-FFF2-40B4-BE49-F238E27FC236}">
                <a16:creationId xmlns:a16="http://schemas.microsoft.com/office/drawing/2014/main" xmlns="" id="{7F409E1B-90CD-4B12-8CB9-18AF964555C9}"/>
              </a:ext>
            </a:extLst>
          </p:cNvPr>
          <p:cNvSpPr>
            <a:spLocks noGrp="1" noChangeArrowheads="1"/>
          </p:cNvSpPr>
          <p:nvPr>
            <p:ph type="title"/>
          </p:nvPr>
        </p:nvSpPr>
        <p:spPr bwMode="auto">
          <a:xfrm>
            <a:off x="457200" y="553750"/>
            <a:ext cx="533832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B0C0C"/>
                </a:solidFill>
                <a:effectLst/>
                <a:latin typeface="GDS Transport"/>
              </a:rPr>
              <a:t>The </a:t>
            </a:r>
            <a:r>
              <a:rPr kumimoji="0" lang="en-US" altLang="en-US" sz="3200" b="0" i="0" u="none" strike="noStrike" cap="none" normalizeH="0" baseline="0" dirty="0">
                <a:ln>
                  <a:noFill/>
                </a:ln>
                <a:solidFill>
                  <a:schemeClr val="tx1"/>
                </a:solidFill>
                <a:effectLst/>
              </a:rPr>
              <a:t>CAPRICORN</a:t>
            </a:r>
            <a:r>
              <a:rPr kumimoji="0" lang="en-US" altLang="en-US" sz="3200" b="1" i="0" u="none" strike="noStrike" cap="none" normalizeH="0" baseline="0" dirty="0">
                <a:ln>
                  <a:noFill/>
                </a:ln>
                <a:solidFill>
                  <a:srgbClr val="0B0C0C"/>
                </a:solidFill>
                <a:effectLst/>
                <a:latin typeface="GDS Transport"/>
              </a:rPr>
              <a:t> framework</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2206064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AD5086-D906-4997-A8BE-2D9C94A4C91E}"/>
              </a:ext>
            </a:extLst>
          </p:cNvPr>
          <p:cNvSpPr>
            <a:spLocks noGrp="1"/>
          </p:cNvSpPr>
          <p:nvPr>
            <p:ph type="title"/>
          </p:nvPr>
        </p:nvSpPr>
        <p:spPr>
          <a:xfrm>
            <a:off x="457200" y="274638"/>
            <a:ext cx="8229600" cy="157441"/>
          </a:xfrm>
        </p:spPr>
        <p:txBody>
          <a:bodyPr>
            <a:normAutofit fontScale="90000"/>
          </a:bodyPr>
          <a:lstStyle/>
          <a:p>
            <a:endParaRPr lang="en-GB" dirty="0"/>
          </a:p>
        </p:txBody>
      </p:sp>
      <p:pic>
        <p:nvPicPr>
          <p:cNvPr id="4" name="Content Placeholder 3">
            <a:extLst>
              <a:ext uri="{FF2B5EF4-FFF2-40B4-BE49-F238E27FC236}">
                <a16:creationId xmlns:a16="http://schemas.microsoft.com/office/drawing/2014/main" xmlns="" id="{70B99CE1-AC9C-4115-AE64-FE0EE75F4F24}"/>
              </a:ext>
            </a:extLst>
          </p:cNvPr>
          <p:cNvPicPr>
            <a:picLocks noGrp="1" noChangeAspect="1"/>
          </p:cNvPicPr>
          <p:nvPr>
            <p:ph idx="1"/>
          </p:nvPr>
        </p:nvPicPr>
        <p:blipFill>
          <a:blip r:embed="rId2"/>
          <a:stretch>
            <a:fillRect/>
          </a:stretch>
        </p:blipFill>
        <p:spPr>
          <a:xfrm>
            <a:off x="301451" y="180870"/>
            <a:ext cx="8641582" cy="5205046"/>
          </a:xfrm>
          <a:prstGeom prst="rect">
            <a:avLst/>
          </a:prstGeom>
        </p:spPr>
      </p:pic>
    </p:spTree>
    <p:extLst>
      <p:ext uri="{BB962C8B-B14F-4D97-AF65-F5344CB8AC3E}">
        <p14:creationId xmlns:p14="http://schemas.microsoft.com/office/powerpoint/2010/main" val="135566095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Troubled Families Initiative </a:t>
            </a:r>
          </a:p>
        </p:txBody>
      </p:sp>
      <p:sp>
        <p:nvSpPr>
          <p:cNvPr id="3" name="Content Placeholder 2"/>
          <p:cNvSpPr>
            <a:spLocks noGrp="1"/>
          </p:cNvSpPr>
          <p:nvPr>
            <p:ph idx="1"/>
          </p:nvPr>
        </p:nvSpPr>
        <p:spPr/>
        <p:txBody>
          <a:bodyPr>
            <a:normAutofit fontScale="70000" lnSpcReduction="20000"/>
          </a:bodyPr>
          <a:lstStyle/>
          <a:p>
            <a:r>
              <a:rPr lang="en-GB" dirty="0"/>
              <a:t>Troubled Families is a programme of targeted intervention for families with multiple problems, including crime, anti-social behaviour, truancy, unemployment, mental health problems and domestic abuse.</a:t>
            </a:r>
          </a:p>
          <a:p>
            <a:r>
              <a:rPr lang="en-GB" dirty="0"/>
              <a:t>Local authorities identify ‘troubled families’ in their area and usually assign a key worker to act as a single point of contact.</a:t>
            </a:r>
          </a:p>
          <a:p>
            <a:r>
              <a:rPr lang="en-GB" dirty="0"/>
              <a:t>Only happening in England.</a:t>
            </a:r>
          </a:p>
          <a:p>
            <a:pPr fontAlgn="base"/>
            <a:r>
              <a:rPr lang="en-GB" dirty="0"/>
              <a:t>£448 million was allocated to the first phase 2012 to 2015. Local authorities worked with around 120,000 families, and ‘turned around’ 99%. </a:t>
            </a:r>
          </a:p>
          <a:p>
            <a:pPr fontAlgn="base"/>
            <a:r>
              <a:rPr lang="en-GB" dirty="0"/>
              <a:t>£920 million allocated  to second phase from 2015 to 2020, to help an additional 400,000 families. Report on successes out 2022.</a:t>
            </a:r>
          </a:p>
        </p:txBody>
      </p:sp>
    </p:spTree>
    <p:extLst>
      <p:ext uri="{BB962C8B-B14F-4D97-AF65-F5344CB8AC3E}">
        <p14:creationId xmlns:p14="http://schemas.microsoft.com/office/powerpoint/2010/main" val="185387901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42128"/>
            <a:ext cx="7886700" cy="653142"/>
          </a:xfrm>
        </p:spPr>
        <p:txBody>
          <a:bodyPr>
            <a:normAutofit fontScale="90000"/>
          </a:bodyPr>
          <a:lstStyle/>
          <a:p>
            <a:r>
              <a:rPr lang="en-GB" dirty="0"/>
              <a:t>History</a:t>
            </a:r>
          </a:p>
        </p:txBody>
      </p:sp>
      <p:sp>
        <p:nvSpPr>
          <p:cNvPr id="3" name="Content Placeholder 2"/>
          <p:cNvSpPr>
            <a:spLocks noGrp="1"/>
          </p:cNvSpPr>
          <p:nvPr>
            <p:ph idx="1"/>
          </p:nvPr>
        </p:nvSpPr>
        <p:spPr>
          <a:xfrm>
            <a:off x="628650" y="1276141"/>
            <a:ext cx="7886700" cy="4213833"/>
          </a:xfrm>
        </p:spPr>
        <p:txBody>
          <a:bodyPr>
            <a:normAutofit fontScale="77500" lnSpcReduction="20000"/>
          </a:bodyPr>
          <a:lstStyle/>
          <a:p>
            <a:r>
              <a:rPr lang="en-GB" dirty="0"/>
              <a:t>The Troubled Families programme was launched by the former PM Cameron in 2011. </a:t>
            </a:r>
          </a:p>
          <a:p>
            <a:r>
              <a:rPr lang="en-GB" dirty="0"/>
              <a:t>In response to the 2011 riots and change the repeating generational patterns of poor parenting, abuse, violence, drug use, anti-social behaviour and crime in the most troubled families in the UK</a:t>
            </a:r>
          </a:p>
          <a:p>
            <a:pPr algn="ctr"/>
            <a:r>
              <a:rPr lang="en-GB" i="1" dirty="0"/>
              <a:t>“...these families are the source of a large proportion of the problems in society. Drug addiction. Alcohol abuse. Crime. A culture of disruption and irresponsibility that cascades down the generations... a small number of these families cost an extraordinary amount of money.”   </a:t>
            </a:r>
            <a:r>
              <a:rPr lang="en-GB" sz="900" i="1" dirty="0"/>
              <a:t>Cameron, 2011</a:t>
            </a:r>
            <a:r>
              <a:rPr lang="en-GB" i="1" dirty="0"/>
              <a:t> </a:t>
            </a:r>
            <a:r>
              <a:rPr lang="en-GB" dirty="0"/>
              <a:t> </a:t>
            </a:r>
          </a:p>
        </p:txBody>
      </p:sp>
    </p:spTree>
    <p:extLst>
      <p:ext uri="{BB962C8B-B14F-4D97-AF65-F5344CB8AC3E}">
        <p14:creationId xmlns:p14="http://schemas.microsoft.com/office/powerpoint/2010/main" val="235770156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582804"/>
            <a:ext cx="7886700" cy="4907167"/>
          </a:xfrm>
        </p:spPr>
        <p:txBody>
          <a:bodyPr>
            <a:normAutofit fontScale="85000" lnSpcReduction="10000"/>
          </a:bodyPr>
          <a:lstStyle/>
          <a:p>
            <a:r>
              <a:rPr lang="en-GB" dirty="0"/>
              <a:t>Louise Casey Head of TF Service stated that:</a:t>
            </a:r>
          </a:p>
          <a:p>
            <a:pPr algn="ctr"/>
            <a:r>
              <a:rPr lang="en-GB" i="1" dirty="0"/>
              <a:t>“We are not running some cuddly social workers programme...we should be talking about things like shame and guilt...we have lost the ability to be judgmental because we worry about being seen as nasty to poor people”.</a:t>
            </a:r>
          </a:p>
          <a:p>
            <a:endParaRPr lang="en-GB" dirty="0"/>
          </a:p>
          <a:p>
            <a:r>
              <a:rPr lang="en-GB" dirty="0"/>
              <a:t>Eric Pickles, (2012) then Communities Minister stated:</a:t>
            </a:r>
          </a:p>
          <a:p>
            <a:pPr algn="ctr"/>
            <a:r>
              <a:rPr lang="en-GB" i="1" dirty="0"/>
              <a:t>'We have sometimes run away from categorising, stigmatising, laying blame. We need a less understanding approach'.</a:t>
            </a:r>
          </a:p>
          <a:p>
            <a:endParaRPr lang="en-GB" dirty="0"/>
          </a:p>
        </p:txBody>
      </p:sp>
    </p:spTree>
    <p:extLst>
      <p:ext uri="{BB962C8B-B14F-4D97-AF65-F5344CB8AC3E}">
        <p14:creationId xmlns:p14="http://schemas.microsoft.com/office/powerpoint/2010/main" val="226785067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633" name="Group 4"/>
          <p:cNvGrpSpPr>
            <a:grpSpLocks/>
          </p:cNvGrpSpPr>
          <p:nvPr/>
        </p:nvGrpSpPr>
        <p:grpSpPr bwMode="auto">
          <a:xfrm>
            <a:off x="434340" y="857250"/>
            <a:ext cx="8229600" cy="4779875"/>
            <a:chOff x="157" y="439"/>
            <a:chExt cx="5603" cy="3755"/>
          </a:xfrm>
        </p:grpSpPr>
        <p:sp>
          <p:nvSpPr>
            <p:cNvPr id="60419" name="Oval 3"/>
            <p:cNvSpPr>
              <a:spLocks noChangeArrowheads="1"/>
            </p:cNvSpPr>
            <p:nvPr/>
          </p:nvSpPr>
          <p:spPr bwMode="auto">
            <a:xfrm>
              <a:off x="157" y="1979"/>
              <a:ext cx="1769" cy="417"/>
            </a:xfrm>
            <a:prstGeom prst="ellipse">
              <a:avLst/>
            </a:prstGeom>
            <a:solidFill>
              <a:schemeClr val="bg2">
                <a:lumMod val="90000"/>
                <a:alpha val="60001"/>
              </a:schemeClr>
            </a:solidFill>
            <a:ln>
              <a:noFill/>
            </a:ln>
            <a:effectLst/>
          </p:spPr>
          <p:txBody>
            <a:bodyPr wrap="none" anchor="ctr"/>
            <a:lstStyle/>
            <a:p>
              <a:pPr algn="ctr">
                <a:defRPr/>
              </a:pPr>
              <a:r>
                <a:rPr lang="en-GB" sz="1050" dirty="0"/>
                <a:t>Mother has mental health problems</a:t>
              </a:r>
            </a:p>
          </p:txBody>
        </p:sp>
        <p:grpSp>
          <p:nvGrpSpPr>
            <p:cNvPr id="3" name="Group 6"/>
            <p:cNvGrpSpPr>
              <a:grpSpLocks/>
            </p:cNvGrpSpPr>
            <p:nvPr/>
          </p:nvGrpSpPr>
          <p:grpSpPr bwMode="auto">
            <a:xfrm>
              <a:off x="2426" y="1751"/>
              <a:ext cx="210" cy="813"/>
              <a:chOff x="969" y="3052"/>
              <a:chExt cx="196" cy="732"/>
            </a:xfrm>
            <a:solidFill>
              <a:srgbClr val="7030A0"/>
            </a:solidFill>
          </p:grpSpPr>
          <p:sp>
            <p:nvSpPr>
              <p:cNvPr id="60423" name="Oval 7"/>
              <p:cNvSpPr>
                <a:spLocks noChangeArrowheads="1"/>
              </p:cNvSpPr>
              <p:nvPr/>
            </p:nvSpPr>
            <p:spPr bwMode="auto">
              <a:xfrm>
                <a:off x="975" y="3052"/>
                <a:ext cx="181" cy="181"/>
              </a:xfrm>
              <a:prstGeom prst="ellipse">
                <a:avLst/>
              </a:prstGeom>
              <a:grpFill/>
              <a:ln>
                <a:noFill/>
              </a:ln>
              <a:effectLst/>
            </p:spPr>
            <p:txBody>
              <a:bodyPr wrap="none" anchor="ctr"/>
              <a:lstStyle/>
              <a:p>
                <a:pPr>
                  <a:defRPr/>
                </a:pPr>
                <a:endParaRPr lang="en-GB" sz="1350"/>
              </a:p>
            </p:txBody>
          </p:sp>
          <p:sp>
            <p:nvSpPr>
              <p:cNvPr id="60424" name="Rectangle 8"/>
              <p:cNvSpPr>
                <a:spLocks noChangeArrowheads="1"/>
              </p:cNvSpPr>
              <p:nvPr/>
            </p:nvSpPr>
            <p:spPr bwMode="auto">
              <a:xfrm>
                <a:off x="969" y="3285"/>
                <a:ext cx="90" cy="499"/>
              </a:xfrm>
              <a:prstGeom prst="rect">
                <a:avLst/>
              </a:prstGeom>
              <a:grpFill/>
              <a:ln>
                <a:noFill/>
              </a:ln>
              <a:effectLst/>
            </p:spPr>
            <p:txBody>
              <a:bodyPr wrap="none" anchor="ctr"/>
              <a:lstStyle/>
              <a:p>
                <a:pPr>
                  <a:defRPr/>
                </a:pPr>
                <a:endParaRPr lang="en-GB" sz="1350"/>
              </a:p>
            </p:txBody>
          </p:sp>
          <p:sp>
            <p:nvSpPr>
              <p:cNvPr id="60425" name="Rectangle 9"/>
              <p:cNvSpPr>
                <a:spLocks noChangeArrowheads="1"/>
              </p:cNvSpPr>
              <p:nvPr/>
            </p:nvSpPr>
            <p:spPr bwMode="auto">
              <a:xfrm>
                <a:off x="1075" y="3285"/>
                <a:ext cx="90" cy="499"/>
              </a:xfrm>
              <a:prstGeom prst="rect">
                <a:avLst/>
              </a:prstGeom>
              <a:grpFill/>
              <a:ln>
                <a:noFill/>
              </a:ln>
              <a:effectLst/>
            </p:spPr>
            <p:txBody>
              <a:bodyPr wrap="none" anchor="ctr"/>
              <a:lstStyle/>
              <a:p>
                <a:pPr>
                  <a:defRPr/>
                </a:pPr>
                <a:endParaRPr lang="en-GB" sz="1350"/>
              </a:p>
            </p:txBody>
          </p:sp>
          <p:sp>
            <p:nvSpPr>
              <p:cNvPr id="60426" name="Rectangle 10"/>
              <p:cNvSpPr>
                <a:spLocks noChangeArrowheads="1"/>
              </p:cNvSpPr>
              <p:nvPr/>
            </p:nvSpPr>
            <p:spPr bwMode="auto">
              <a:xfrm>
                <a:off x="984" y="3285"/>
                <a:ext cx="166" cy="363"/>
              </a:xfrm>
              <a:prstGeom prst="rect">
                <a:avLst/>
              </a:prstGeom>
              <a:grpFill/>
              <a:ln>
                <a:noFill/>
              </a:ln>
              <a:effectLst/>
            </p:spPr>
            <p:txBody>
              <a:bodyPr wrap="none" anchor="ctr"/>
              <a:lstStyle/>
              <a:p>
                <a:pPr>
                  <a:defRPr/>
                </a:pPr>
                <a:endParaRPr lang="en-GB" sz="1350"/>
              </a:p>
            </p:txBody>
          </p:sp>
          <p:sp>
            <p:nvSpPr>
              <p:cNvPr id="60427" name="AutoShape 11"/>
              <p:cNvSpPr>
                <a:spLocks noChangeArrowheads="1"/>
              </p:cNvSpPr>
              <p:nvPr/>
            </p:nvSpPr>
            <p:spPr bwMode="auto">
              <a:xfrm>
                <a:off x="971" y="3253"/>
                <a:ext cx="193" cy="137"/>
              </a:xfrm>
              <a:prstGeom prst="roundRect">
                <a:avLst>
                  <a:gd name="adj" fmla="val 16667"/>
                </a:avLst>
              </a:prstGeom>
              <a:grpFill/>
              <a:ln>
                <a:noFill/>
              </a:ln>
              <a:effectLst/>
            </p:spPr>
            <p:txBody>
              <a:bodyPr wrap="none" anchor="ctr"/>
              <a:lstStyle/>
              <a:p>
                <a:pPr>
                  <a:defRPr/>
                </a:pPr>
                <a:endParaRPr lang="en-GB" sz="1350"/>
              </a:p>
            </p:txBody>
          </p:sp>
        </p:grpSp>
        <p:grpSp>
          <p:nvGrpSpPr>
            <p:cNvPr id="4" name="Group 12"/>
            <p:cNvGrpSpPr>
              <a:grpSpLocks/>
            </p:cNvGrpSpPr>
            <p:nvPr/>
          </p:nvGrpSpPr>
          <p:grpSpPr bwMode="auto">
            <a:xfrm>
              <a:off x="2653" y="1799"/>
              <a:ext cx="341" cy="766"/>
              <a:chOff x="1181" y="3095"/>
              <a:chExt cx="318" cy="690"/>
            </a:xfrm>
            <a:solidFill>
              <a:srgbClr val="7030A0"/>
            </a:solidFill>
          </p:grpSpPr>
          <p:sp>
            <p:nvSpPr>
              <p:cNvPr id="60429" name="AutoShape 13"/>
              <p:cNvSpPr>
                <a:spLocks noChangeArrowheads="1"/>
              </p:cNvSpPr>
              <p:nvPr/>
            </p:nvSpPr>
            <p:spPr bwMode="auto">
              <a:xfrm>
                <a:off x="1181" y="3286"/>
                <a:ext cx="318" cy="317"/>
              </a:xfrm>
              <a:prstGeom prst="triangle">
                <a:avLst>
                  <a:gd name="adj" fmla="val 50000"/>
                </a:avLst>
              </a:prstGeom>
              <a:grpFill/>
              <a:ln>
                <a:noFill/>
              </a:ln>
              <a:effectLst/>
            </p:spPr>
            <p:txBody>
              <a:bodyPr wrap="none" anchor="ctr"/>
              <a:lstStyle/>
              <a:p>
                <a:pPr>
                  <a:defRPr/>
                </a:pPr>
                <a:endParaRPr lang="en-GB" sz="1350"/>
              </a:p>
            </p:txBody>
          </p:sp>
          <p:sp>
            <p:nvSpPr>
              <p:cNvPr id="60430" name="Rectangle 14"/>
              <p:cNvSpPr>
                <a:spLocks noChangeArrowheads="1"/>
              </p:cNvSpPr>
              <p:nvPr/>
            </p:nvSpPr>
            <p:spPr bwMode="auto">
              <a:xfrm>
                <a:off x="1255" y="3513"/>
                <a:ext cx="68" cy="272"/>
              </a:xfrm>
              <a:prstGeom prst="rect">
                <a:avLst/>
              </a:prstGeom>
              <a:grpFill/>
              <a:ln>
                <a:noFill/>
              </a:ln>
              <a:effectLst/>
            </p:spPr>
            <p:txBody>
              <a:bodyPr wrap="none" anchor="ctr"/>
              <a:lstStyle/>
              <a:p>
                <a:pPr>
                  <a:defRPr/>
                </a:pPr>
                <a:endParaRPr lang="en-GB" sz="1350"/>
              </a:p>
            </p:txBody>
          </p:sp>
          <p:sp>
            <p:nvSpPr>
              <p:cNvPr id="60431" name="Rectangle 15"/>
              <p:cNvSpPr>
                <a:spLocks noChangeArrowheads="1"/>
              </p:cNvSpPr>
              <p:nvPr/>
            </p:nvSpPr>
            <p:spPr bwMode="auto">
              <a:xfrm>
                <a:off x="1344" y="3513"/>
                <a:ext cx="68" cy="272"/>
              </a:xfrm>
              <a:prstGeom prst="rect">
                <a:avLst/>
              </a:prstGeom>
              <a:grpFill/>
              <a:ln>
                <a:noFill/>
              </a:ln>
              <a:effectLst/>
            </p:spPr>
            <p:txBody>
              <a:bodyPr wrap="none" anchor="ctr"/>
              <a:lstStyle/>
              <a:p>
                <a:pPr>
                  <a:defRPr/>
                </a:pPr>
                <a:endParaRPr lang="en-GB" sz="1350"/>
              </a:p>
            </p:txBody>
          </p:sp>
          <p:sp>
            <p:nvSpPr>
              <p:cNvPr id="60432" name="AutoShape 16"/>
              <p:cNvSpPr>
                <a:spLocks noChangeArrowheads="1"/>
              </p:cNvSpPr>
              <p:nvPr/>
            </p:nvSpPr>
            <p:spPr bwMode="auto">
              <a:xfrm>
                <a:off x="1270" y="3273"/>
                <a:ext cx="137" cy="198"/>
              </a:xfrm>
              <a:prstGeom prst="roundRect">
                <a:avLst>
                  <a:gd name="adj" fmla="val 16667"/>
                </a:avLst>
              </a:prstGeom>
              <a:grpFill/>
              <a:ln>
                <a:noFill/>
              </a:ln>
              <a:effectLst/>
            </p:spPr>
            <p:txBody>
              <a:bodyPr wrap="none" anchor="ctr"/>
              <a:lstStyle/>
              <a:p>
                <a:pPr>
                  <a:defRPr/>
                </a:pPr>
                <a:endParaRPr lang="en-GB" sz="1350"/>
              </a:p>
            </p:txBody>
          </p:sp>
          <p:sp>
            <p:nvSpPr>
              <p:cNvPr id="60433" name="Oval 17"/>
              <p:cNvSpPr>
                <a:spLocks noChangeArrowheads="1"/>
              </p:cNvSpPr>
              <p:nvPr/>
            </p:nvSpPr>
            <p:spPr bwMode="auto">
              <a:xfrm>
                <a:off x="1262" y="3095"/>
                <a:ext cx="149" cy="162"/>
              </a:xfrm>
              <a:prstGeom prst="ellipse">
                <a:avLst/>
              </a:prstGeom>
              <a:grpFill/>
              <a:ln>
                <a:noFill/>
              </a:ln>
              <a:effectLst/>
            </p:spPr>
            <p:txBody>
              <a:bodyPr wrap="none" anchor="ctr"/>
              <a:lstStyle/>
              <a:p>
                <a:pPr>
                  <a:defRPr/>
                </a:pPr>
                <a:endParaRPr lang="en-GB" sz="1350"/>
              </a:p>
            </p:txBody>
          </p:sp>
        </p:grpSp>
        <p:grpSp>
          <p:nvGrpSpPr>
            <p:cNvPr id="5" name="Group 18"/>
            <p:cNvGrpSpPr>
              <a:grpSpLocks/>
            </p:cNvGrpSpPr>
            <p:nvPr/>
          </p:nvGrpSpPr>
          <p:grpSpPr bwMode="auto">
            <a:xfrm>
              <a:off x="3016" y="2003"/>
              <a:ext cx="145" cy="561"/>
              <a:chOff x="969" y="3052"/>
              <a:chExt cx="196" cy="732"/>
            </a:xfrm>
            <a:solidFill>
              <a:srgbClr val="7030A0"/>
            </a:solidFill>
          </p:grpSpPr>
          <p:sp>
            <p:nvSpPr>
              <p:cNvPr id="60435" name="Oval 19"/>
              <p:cNvSpPr>
                <a:spLocks noChangeArrowheads="1"/>
              </p:cNvSpPr>
              <p:nvPr/>
            </p:nvSpPr>
            <p:spPr bwMode="auto">
              <a:xfrm>
                <a:off x="975" y="3052"/>
                <a:ext cx="181" cy="181"/>
              </a:xfrm>
              <a:prstGeom prst="ellipse">
                <a:avLst/>
              </a:prstGeom>
              <a:grpFill/>
              <a:ln>
                <a:noFill/>
              </a:ln>
              <a:effectLst/>
            </p:spPr>
            <p:txBody>
              <a:bodyPr wrap="none" anchor="ctr"/>
              <a:lstStyle/>
              <a:p>
                <a:pPr>
                  <a:defRPr/>
                </a:pPr>
                <a:endParaRPr lang="en-GB" sz="1350"/>
              </a:p>
            </p:txBody>
          </p:sp>
          <p:sp>
            <p:nvSpPr>
              <p:cNvPr id="60436" name="Rectangle 20"/>
              <p:cNvSpPr>
                <a:spLocks noChangeArrowheads="1"/>
              </p:cNvSpPr>
              <p:nvPr/>
            </p:nvSpPr>
            <p:spPr bwMode="auto">
              <a:xfrm>
                <a:off x="969" y="3285"/>
                <a:ext cx="90" cy="499"/>
              </a:xfrm>
              <a:prstGeom prst="rect">
                <a:avLst/>
              </a:prstGeom>
              <a:grpFill/>
              <a:ln>
                <a:noFill/>
              </a:ln>
              <a:effectLst/>
            </p:spPr>
            <p:txBody>
              <a:bodyPr wrap="none" anchor="ctr"/>
              <a:lstStyle/>
              <a:p>
                <a:pPr>
                  <a:defRPr/>
                </a:pPr>
                <a:endParaRPr lang="en-GB" sz="1350"/>
              </a:p>
            </p:txBody>
          </p:sp>
          <p:sp>
            <p:nvSpPr>
              <p:cNvPr id="60437" name="Rectangle 21"/>
              <p:cNvSpPr>
                <a:spLocks noChangeArrowheads="1"/>
              </p:cNvSpPr>
              <p:nvPr/>
            </p:nvSpPr>
            <p:spPr bwMode="auto">
              <a:xfrm>
                <a:off x="1075" y="3285"/>
                <a:ext cx="90" cy="499"/>
              </a:xfrm>
              <a:prstGeom prst="rect">
                <a:avLst/>
              </a:prstGeom>
              <a:grpFill/>
              <a:ln>
                <a:noFill/>
              </a:ln>
              <a:effectLst/>
            </p:spPr>
            <p:txBody>
              <a:bodyPr wrap="none" anchor="ctr"/>
              <a:lstStyle/>
              <a:p>
                <a:pPr>
                  <a:defRPr/>
                </a:pPr>
                <a:endParaRPr lang="en-GB" sz="1350"/>
              </a:p>
            </p:txBody>
          </p:sp>
          <p:sp>
            <p:nvSpPr>
              <p:cNvPr id="60438" name="Rectangle 22"/>
              <p:cNvSpPr>
                <a:spLocks noChangeArrowheads="1"/>
              </p:cNvSpPr>
              <p:nvPr/>
            </p:nvSpPr>
            <p:spPr bwMode="auto">
              <a:xfrm>
                <a:off x="984" y="3285"/>
                <a:ext cx="166" cy="363"/>
              </a:xfrm>
              <a:prstGeom prst="rect">
                <a:avLst/>
              </a:prstGeom>
              <a:grpFill/>
              <a:ln>
                <a:noFill/>
              </a:ln>
              <a:effectLst/>
            </p:spPr>
            <p:txBody>
              <a:bodyPr wrap="none" anchor="ctr"/>
              <a:lstStyle/>
              <a:p>
                <a:pPr>
                  <a:defRPr/>
                </a:pPr>
                <a:endParaRPr lang="en-GB" sz="1350"/>
              </a:p>
            </p:txBody>
          </p:sp>
          <p:sp>
            <p:nvSpPr>
              <p:cNvPr id="60439" name="AutoShape 23"/>
              <p:cNvSpPr>
                <a:spLocks noChangeArrowheads="1"/>
              </p:cNvSpPr>
              <p:nvPr/>
            </p:nvSpPr>
            <p:spPr bwMode="auto">
              <a:xfrm>
                <a:off x="971" y="3253"/>
                <a:ext cx="193" cy="137"/>
              </a:xfrm>
              <a:prstGeom prst="roundRect">
                <a:avLst>
                  <a:gd name="adj" fmla="val 16667"/>
                </a:avLst>
              </a:prstGeom>
              <a:grpFill/>
              <a:ln>
                <a:noFill/>
              </a:ln>
              <a:effectLst/>
            </p:spPr>
            <p:txBody>
              <a:bodyPr wrap="none" anchor="ctr"/>
              <a:lstStyle/>
              <a:p>
                <a:pPr>
                  <a:defRPr/>
                </a:pPr>
                <a:endParaRPr lang="en-GB" sz="1350"/>
              </a:p>
            </p:txBody>
          </p:sp>
        </p:grpSp>
        <p:grpSp>
          <p:nvGrpSpPr>
            <p:cNvPr id="6" name="Group 24"/>
            <p:cNvGrpSpPr>
              <a:grpSpLocks/>
            </p:cNvGrpSpPr>
            <p:nvPr/>
          </p:nvGrpSpPr>
          <p:grpSpPr bwMode="auto">
            <a:xfrm>
              <a:off x="3188" y="2053"/>
              <a:ext cx="265" cy="515"/>
              <a:chOff x="1181" y="3095"/>
              <a:chExt cx="318" cy="690"/>
            </a:xfrm>
            <a:solidFill>
              <a:srgbClr val="7030A0"/>
            </a:solidFill>
          </p:grpSpPr>
          <p:sp>
            <p:nvSpPr>
              <p:cNvPr id="60441" name="AutoShape 25"/>
              <p:cNvSpPr>
                <a:spLocks noChangeArrowheads="1"/>
              </p:cNvSpPr>
              <p:nvPr/>
            </p:nvSpPr>
            <p:spPr bwMode="auto">
              <a:xfrm>
                <a:off x="1181" y="3286"/>
                <a:ext cx="318" cy="317"/>
              </a:xfrm>
              <a:prstGeom prst="triangle">
                <a:avLst>
                  <a:gd name="adj" fmla="val 50000"/>
                </a:avLst>
              </a:prstGeom>
              <a:grpFill/>
              <a:ln>
                <a:noFill/>
              </a:ln>
              <a:effectLst/>
            </p:spPr>
            <p:txBody>
              <a:bodyPr wrap="none" anchor="ctr"/>
              <a:lstStyle/>
              <a:p>
                <a:pPr>
                  <a:defRPr/>
                </a:pPr>
                <a:endParaRPr lang="en-GB" sz="1350"/>
              </a:p>
            </p:txBody>
          </p:sp>
          <p:sp>
            <p:nvSpPr>
              <p:cNvPr id="60442" name="Rectangle 26"/>
              <p:cNvSpPr>
                <a:spLocks noChangeArrowheads="1"/>
              </p:cNvSpPr>
              <p:nvPr/>
            </p:nvSpPr>
            <p:spPr bwMode="auto">
              <a:xfrm>
                <a:off x="1255" y="3513"/>
                <a:ext cx="68" cy="272"/>
              </a:xfrm>
              <a:prstGeom prst="rect">
                <a:avLst/>
              </a:prstGeom>
              <a:grpFill/>
              <a:ln>
                <a:noFill/>
              </a:ln>
              <a:effectLst/>
            </p:spPr>
            <p:txBody>
              <a:bodyPr wrap="none" anchor="ctr"/>
              <a:lstStyle/>
              <a:p>
                <a:pPr>
                  <a:defRPr/>
                </a:pPr>
                <a:endParaRPr lang="en-GB" sz="1350"/>
              </a:p>
            </p:txBody>
          </p:sp>
          <p:sp>
            <p:nvSpPr>
              <p:cNvPr id="60443" name="Rectangle 27"/>
              <p:cNvSpPr>
                <a:spLocks noChangeArrowheads="1"/>
              </p:cNvSpPr>
              <p:nvPr/>
            </p:nvSpPr>
            <p:spPr bwMode="auto">
              <a:xfrm>
                <a:off x="1344" y="3513"/>
                <a:ext cx="68" cy="272"/>
              </a:xfrm>
              <a:prstGeom prst="rect">
                <a:avLst/>
              </a:prstGeom>
              <a:grpFill/>
              <a:ln>
                <a:noFill/>
              </a:ln>
              <a:effectLst/>
            </p:spPr>
            <p:txBody>
              <a:bodyPr wrap="none" anchor="ctr"/>
              <a:lstStyle/>
              <a:p>
                <a:pPr>
                  <a:defRPr/>
                </a:pPr>
                <a:endParaRPr lang="en-GB" sz="1350"/>
              </a:p>
            </p:txBody>
          </p:sp>
          <p:sp>
            <p:nvSpPr>
              <p:cNvPr id="60444" name="AutoShape 28"/>
              <p:cNvSpPr>
                <a:spLocks noChangeArrowheads="1"/>
              </p:cNvSpPr>
              <p:nvPr/>
            </p:nvSpPr>
            <p:spPr bwMode="auto">
              <a:xfrm>
                <a:off x="1270" y="3273"/>
                <a:ext cx="137" cy="198"/>
              </a:xfrm>
              <a:prstGeom prst="roundRect">
                <a:avLst>
                  <a:gd name="adj" fmla="val 16667"/>
                </a:avLst>
              </a:prstGeom>
              <a:grpFill/>
              <a:ln>
                <a:noFill/>
              </a:ln>
              <a:effectLst/>
            </p:spPr>
            <p:txBody>
              <a:bodyPr wrap="none" anchor="ctr"/>
              <a:lstStyle/>
              <a:p>
                <a:pPr>
                  <a:defRPr/>
                </a:pPr>
                <a:endParaRPr lang="en-GB" sz="1350"/>
              </a:p>
            </p:txBody>
          </p:sp>
          <p:sp>
            <p:nvSpPr>
              <p:cNvPr id="60445" name="Oval 29"/>
              <p:cNvSpPr>
                <a:spLocks noChangeArrowheads="1"/>
              </p:cNvSpPr>
              <p:nvPr/>
            </p:nvSpPr>
            <p:spPr bwMode="auto">
              <a:xfrm>
                <a:off x="1262" y="3095"/>
                <a:ext cx="149" cy="162"/>
              </a:xfrm>
              <a:prstGeom prst="ellipse">
                <a:avLst/>
              </a:prstGeom>
              <a:grpFill/>
              <a:ln>
                <a:noFill/>
              </a:ln>
              <a:effectLst/>
            </p:spPr>
            <p:txBody>
              <a:bodyPr wrap="none" anchor="ctr"/>
              <a:lstStyle/>
              <a:p>
                <a:pPr>
                  <a:defRPr/>
                </a:pPr>
                <a:endParaRPr lang="en-GB" sz="1350"/>
              </a:p>
            </p:txBody>
          </p:sp>
        </p:grpSp>
        <p:sp>
          <p:nvSpPr>
            <p:cNvPr id="60446" name="Oval 30"/>
            <p:cNvSpPr>
              <a:spLocks noChangeArrowheads="1"/>
            </p:cNvSpPr>
            <p:nvPr/>
          </p:nvSpPr>
          <p:spPr bwMode="auto">
            <a:xfrm>
              <a:off x="1246" y="760"/>
              <a:ext cx="1725" cy="417"/>
            </a:xfrm>
            <a:prstGeom prst="ellipse">
              <a:avLst/>
            </a:prstGeom>
            <a:solidFill>
              <a:schemeClr val="bg2">
                <a:lumMod val="90000"/>
                <a:alpha val="60001"/>
              </a:schemeClr>
            </a:solidFill>
            <a:ln>
              <a:noFill/>
            </a:ln>
            <a:effectLst/>
          </p:spPr>
          <p:txBody>
            <a:bodyPr wrap="none" anchor="ctr"/>
            <a:lstStyle/>
            <a:p>
              <a:pPr algn="ctr">
                <a:defRPr/>
              </a:pPr>
              <a:r>
                <a:rPr lang="en-GB" sz="1050" dirty="0"/>
                <a:t>No parent in the family is working</a:t>
              </a:r>
            </a:p>
          </p:txBody>
        </p:sp>
        <p:sp>
          <p:nvSpPr>
            <p:cNvPr id="60447" name="Oval 31"/>
            <p:cNvSpPr>
              <a:spLocks noChangeArrowheads="1"/>
            </p:cNvSpPr>
            <p:nvPr/>
          </p:nvSpPr>
          <p:spPr bwMode="auto">
            <a:xfrm>
              <a:off x="701" y="1162"/>
              <a:ext cx="1725" cy="417"/>
            </a:xfrm>
            <a:prstGeom prst="ellipse">
              <a:avLst/>
            </a:prstGeom>
            <a:solidFill>
              <a:schemeClr val="bg2">
                <a:lumMod val="90000"/>
                <a:alpha val="60001"/>
              </a:schemeClr>
            </a:solidFill>
            <a:ln>
              <a:noFill/>
            </a:ln>
            <a:effectLst/>
          </p:spPr>
          <p:txBody>
            <a:bodyPr wrap="none" anchor="ctr"/>
            <a:lstStyle/>
            <a:p>
              <a:pPr algn="ctr">
                <a:defRPr/>
              </a:pPr>
              <a:r>
                <a:rPr lang="en-GB" sz="1050" dirty="0"/>
                <a:t>Family lives in poor-quality</a:t>
              </a:r>
            </a:p>
            <a:p>
              <a:pPr algn="ctr">
                <a:defRPr/>
              </a:pPr>
              <a:r>
                <a:rPr lang="en-GB" sz="1050" dirty="0"/>
                <a:t> or overcrowded housing</a:t>
              </a:r>
            </a:p>
          </p:txBody>
        </p:sp>
        <p:sp>
          <p:nvSpPr>
            <p:cNvPr id="60448" name="Oval 32"/>
            <p:cNvSpPr>
              <a:spLocks noChangeArrowheads="1"/>
            </p:cNvSpPr>
            <p:nvPr/>
          </p:nvSpPr>
          <p:spPr bwMode="auto">
            <a:xfrm>
              <a:off x="339" y="1570"/>
              <a:ext cx="1725" cy="417"/>
            </a:xfrm>
            <a:prstGeom prst="ellipse">
              <a:avLst/>
            </a:prstGeom>
            <a:solidFill>
              <a:schemeClr val="bg2">
                <a:lumMod val="90000"/>
                <a:alpha val="60001"/>
              </a:schemeClr>
            </a:solidFill>
            <a:ln>
              <a:noFill/>
            </a:ln>
            <a:effectLst/>
          </p:spPr>
          <p:txBody>
            <a:bodyPr wrap="none" anchor="ctr"/>
            <a:lstStyle/>
            <a:p>
              <a:pPr algn="ctr">
                <a:defRPr/>
              </a:pPr>
              <a:r>
                <a:rPr lang="en-GB" sz="1050" dirty="0"/>
                <a:t>No parent has any qualifications</a:t>
              </a:r>
            </a:p>
          </p:txBody>
        </p:sp>
        <p:sp>
          <p:nvSpPr>
            <p:cNvPr id="60449" name="Oval 33"/>
            <p:cNvSpPr>
              <a:spLocks noChangeArrowheads="1"/>
            </p:cNvSpPr>
            <p:nvPr/>
          </p:nvSpPr>
          <p:spPr bwMode="auto">
            <a:xfrm>
              <a:off x="293" y="2387"/>
              <a:ext cx="1725" cy="417"/>
            </a:xfrm>
            <a:prstGeom prst="ellipse">
              <a:avLst/>
            </a:prstGeom>
            <a:solidFill>
              <a:schemeClr val="bg2">
                <a:lumMod val="90000"/>
                <a:alpha val="60001"/>
              </a:schemeClr>
            </a:solidFill>
            <a:ln>
              <a:noFill/>
            </a:ln>
            <a:effectLst/>
          </p:spPr>
          <p:txBody>
            <a:bodyPr wrap="none" anchor="ctr"/>
            <a:lstStyle/>
            <a:p>
              <a:pPr algn="ctr">
                <a:defRPr/>
              </a:pPr>
              <a:r>
                <a:rPr lang="en-GB" sz="900"/>
                <a:t>At least one parent has a long-standing </a:t>
              </a:r>
            </a:p>
            <a:p>
              <a:pPr algn="ctr">
                <a:defRPr/>
              </a:pPr>
              <a:r>
                <a:rPr lang="en-GB" sz="900"/>
                <a:t>limiting illness, disability or infirmity</a:t>
              </a:r>
            </a:p>
          </p:txBody>
        </p:sp>
        <p:sp>
          <p:nvSpPr>
            <p:cNvPr id="60450" name="Oval 34"/>
            <p:cNvSpPr>
              <a:spLocks noChangeArrowheads="1"/>
            </p:cNvSpPr>
            <p:nvPr/>
          </p:nvSpPr>
          <p:spPr bwMode="auto">
            <a:xfrm>
              <a:off x="1246" y="3194"/>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cannot afford a number </a:t>
              </a:r>
            </a:p>
            <a:p>
              <a:pPr algn="ctr">
                <a:defRPr/>
              </a:pPr>
              <a:r>
                <a:rPr lang="en-GB" sz="1050"/>
                <a:t>of food and clothing items</a:t>
              </a:r>
            </a:p>
          </p:txBody>
        </p:sp>
        <p:sp>
          <p:nvSpPr>
            <p:cNvPr id="60451" name="Oval 35"/>
            <p:cNvSpPr>
              <a:spLocks noChangeArrowheads="1"/>
            </p:cNvSpPr>
            <p:nvPr/>
          </p:nvSpPr>
          <p:spPr bwMode="auto">
            <a:xfrm>
              <a:off x="701" y="2795"/>
              <a:ext cx="1725" cy="417"/>
            </a:xfrm>
            <a:prstGeom prst="ellipse">
              <a:avLst/>
            </a:prstGeom>
            <a:solidFill>
              <a:schemeClr val="bg2">
                <a:lumMod val="90000"/>
                <a:alpha val="60001"/>
              </a:schemeClr>
            </a:solidFill>
            <a:ln>
              <a:noFill/>
            </a:ln>
            <a:effectLst/>
          </p:spPr>
          <p:txBody>
            <a:bodyPr wrap="none" anchor="ctr"/>
            <a:lstStyle/>
            <a:p>
              <a:pPr algn="ctr">
                <a:defRPr/>
              </a:pPr>
              <a:r>
                <a:rPr lang="en-GB" sz="1050" dirty="0"/>
                <a:t>Family has low income </a:t>
              </a:r>
            </a:p>
            <a:p>
              <a:pPr algn="ctr">
                <a:defRPr/>
              </a:pPr>
              <a:r>
                <a:rPr lang="en-GB" sz="1050" dirty="0"/>
                <a:t>(below 60% of the median)</a:t>
              </a:r>
            </a:p>
          </p:txBody>
        </p:sp>
        <p:sp>
          <p:nvSpPr>
            <p:cNvPr id="69647" name="Oval 36"/>
            <p:cNvSpPr>
              <a:spLocks noChangeArrowheads="1"/>
            </p:cNvSpPr>
            <p:nvPr/>
          </p:nvSpPr>
          <p:spPr bwMode="auto">
            <a:xfrm>
              <a:off x="2968" y="754"/>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Poor parenting</a:t>
              </a:r>
            </a:p>
          </p:txBody>
        </p:sp>
        <p:sp>
          <p:nvSpPr>
            <p:cNvPr id="69648" name="Oval 37"/>
            <p:cNvSpPr>
              <a:spLocks noChangeArrowheads="1"/>
            </p:cNvSpPr>
            <p:nvPr/>
          </p:nvSpPr>
          <p:spPr bwMode="auto">
            <a:xfrm>
              <a:off x="3332" y="1162"/>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Truancy, exclusion or low </a:t>
              </a:r>
            </a:p>
            <a:p>
              <a:pPr algn="ctr"/>
              <a:r>
                <a:rPr lang="en-GB" altLang="en-US" sz="1050"/>
                <a:t>educational attainment</a:t>
              </a:r>
            </a:p>
          </p:txBody>
        </p:sp>
        <p:sp>
          <p:nvSpPr>
            <p:cNvPr id="69649" name="Oval 38"/>
            <p:cNvSpPr>
              <a:spLocks noChangeArrowheads="1"/>
            </p:cNvSpPr>
            <p:nvPr/>
          </p:nvSpPr>
          <p:spPr bwMode="auto">
            <a:xfrm>
              <a:off x="3604" y="1570"/>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Family in debt</a:t>
              </a:r>
            </a:p>
          </p:txBody>
        </p:sp>
        <p:sp>
          <p:nvSpPr>
            <p:cNvPr id="69650" name="Oval 39"/>
            <p:cNvSpPr>
              <a:spLocks noChangeArrowheads="1"/>
            </p:cNvSpPr>
            <p:nvPr/>
          </p:nvSpPr>
          <p:spPr bwMode="auto">
            <a:xfrm>
              <a:off x="3877" y="1978"/>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Drugs or alcohol misuse</a:t>
              </a:r>
            </a:p>
          </p:txBody>
        </p:sp>
        <p:sp>
          <p:nvSpPr>
            <p:cNvPr id="69651" name="Oval 40"/>
            <p:cNvSpPr>
              <a:spLocks noChangeArrowheads="1"/>
            </p:cNvSpPr>
            <p:nvPr/>
          </p:nvSpPr>
          <p:spPr bwMode="auto">
            <a:xfrm>
              <a:off x="3604" y="2387"/>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Marriage, relationship </a:t>
              </a:r>
            </a:p>
            <a:p>
              <a:pPr algn="ctr"/>
              <a:r>
                <a:rPr lang="en-GB" altLang="en-US" sz="1050"/>
                <a:t>or family breakdown</a:t>
              </a:r>
            </a:p>
          </p:txBody>
        </p:sp>
        <p:sp>
          <p:nvSpPr>
            <p:cNvPr id="69652" name="Oval 41"/>
            <p:cNvSpPr>
              <a:spLocks noChangeArrowheads="1"/>
            </p:cNvSpPr>
            <p:nvPr/>
          </p:nvSpPr>
          <p:spPr bwMode="auto">
            <a:xfrm>
              <a:off x="3287" y="2795"/>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Domestic violence</a:t>
              </a:r>
            </a:p>
          </p:txBody>
        </p:sp>
        <p:sp>
          <p:nvSpPr>
            <p:cNvPr id="69653" name="Oval 42"/>
            <p:cNvSpPr>
              <a:spLocks noChangeArrowheads="1"/>
            </p:cNvSpPr>
            <p:nvPr/>
          </p:nvSpPr>
          <p:spPr bwMode="auto">
            <a:xfrm>
              <a:off x="2968" y="3203"/>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protection issues</a:t>
              </a:r>
            </a:p>
          </p:txBody>
        </p:sp>
        <p:sp>
          <p:nvSpPr>
            <p:cNvPr id="69654" name="Text Box 43"/>
            <p:cNvSpPr txBox="1">
              <a:spLocks noChangeArrowheads="1"/>
            </p:cNvSpPr>
            <p:nvPr/>
          </p:nvSpPr>
          <p:spPr bwMode="auto">
            <a:xfrm>
              <a:off x="2111" y="3748"/>
              <a:ext cx="3649"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750"/>
                <a:t>Risk factors attributed to families with 5 or more disadvantages (from) Families At Risk: Background on families with multiple  disadvantages, Social Exclusion Taskforce Research Report, 2007 </a:t>
              </a:r>
            </a:p>
          </p:txBody>
        </p:sp>
        <p:sp>
          <p:nvSpPr>
            <p:cNvPr id="69655" name="Rectangle 44"/>
            <p:cNvSpPr>
              <a:spLocks noChangeArrowheads="1"/>
            </p:cNvSpPr>
            <p:nvPr/>
          </p:nvSpPr>
          <p:spPr bwMode="auto">
            <a:xfrm>
              <a:off x="2111" y="4020"/>
              <a:ext cx="347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750"/>
                <a:t>Additional risk factors from families supported through family intervention (NatCen, Mar 2010).</a:t>
              </a:r>
            </a:p>
          </p:txBody>
        </p:sp>
        <p:sp>
          <p:nvSpPr>
            <p:cNvPr id="60461" name="Rectangle 45"/>
            <p:cNvSpPr>
              <a:spLocks noChangeArrowheads="1"/>
            </p:cNvSpPr>
            <p:nvPr/>
          </p:nvSpPr>
          <p:spPr bwMode="auto">
            <a:xfrm>
              <a:off x="1927" y="3823"/>
              <a:ext cx="94" cy="99"/>
            </a:xfrm>
            <a:prstGeom prst="rect">
              <a:avLst/>
            </a:prstGeom>
            <a:solidFill>
              <a:schemeClr val="bg2">
                <a:lumMod val="90000"/>
                <a:alpha val="60001"/>
              </a:schemeClr>
            </a:solidFill>
            <a:ln w="9525" algn="ctr">
              <a:solidFill>
                <a:schemeClr val="tx1"/>
              </a:solidFill>
              <a:miter lim="800000"/>
              <a:headEnd/>
              <a:tailEnd/>
            </a:ln>
            <a:effectLst/>
          </p:spPr>
          <p:txBody>
            <a:bodyPr wrap="none" anchor="ctr"/>
            <a:lstStyle/>
            <a:p>
              <a:pPr>
                <a:defRPr/>
              </a:pPr>
              <a:endParaRPr lang="en-GB" sz="1350"/>
            </a:p>
          </p:txBody>
        </p:sp>
        <p:sp>
          <p:nvSpPr>
            <p:cNvPr id="69657" name="Rectangle 46"/>
            <p:cNvSpPr>
              <a:spLocks noChangeArrowheads="1"/>
            </p:cNvSpPr>
            <p:nvPr/>
          </p:nvSpPr>
          <p:spPr bwMode="auto">
            <a:xfrm>
              <a:off x="1927" y="4048"/>
              <a:ext cx="94" cy="99"/>
            </a:xfrm>
            <a:prstGeom prst="rect">
              <a:avLst/>
            </a:prstGeom>
            <a:solidFill>
              <a:srgbClr val="CC66FF">
                <a:alpha val="59999"/>
              </a:srgbClr>
            </a:solidFill>
            <a:ln w="9525" algn="ctr">
              <a:solidFill>
                <a:schemeClr val="tx1"/>
              </a:solidFill>
              <a:miter lim="800000"/>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sz="1350"/>
            </a:p>
          </p:txBody>
        </p:sp>
        <p:grpSp>
          <p:nvGrpSpPr>
            <p:cNvPr id="69658" name="Group 54"/>
            <p:cNvGrpSpPr>
              <a:grpSpLocks/>
            </p:cNvGrpSpPr>
            <p:nvPr/>
          </p:nvGrpSpPr>
          <p:grpSpPr bwMode="auto">
            <a:xfrm>
              <a:off x="1156" y="1162"/>
              <a:ext cx="3364" cy="2095"/>
              <a:chOff x="1834830" y="1844824"/>
              <a:chExt cx="5341411" cy="3326283"/>
            </a:xfrm>
          </p:grpSpPr>
          <p:sp>
            <p:nvSpPr>
              <p:cNvPr id="69660" name="Oval 3"/>
              <p:cNvSpPr>
                <a:spLocks noChangeArrowheads="1"/>
              </p:cNvSpPr>
              <p:nvPr/>
            </p:nvSpPr>
            <p:spPr bwMode="auto">
              <a:xfrm>
                <a:off x="3131840" y="1844824"/>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Behavioural Problems</a:t>
                </a:r>
              </a:p>
            </p:txBody>
          </p:sp>
          <p:sp>
            <p:nvSpPr>
              <p:cNvPr id="69661" name="Oval 3"/>
              <p:cNvSpPr>
                <a:spLocks noChangeArrowheads="1"/>
              </p:cNvSpPr>
              <p:nvPr/>
            </p:nvSpPr>
            <p:spPr bwMode="auto">
              <a:xfrm>
                <a:off x="4860032" y="2852936"/>
                <a:ext cx="2316209"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Substance abuse problems</a:t>
                </a:r>
              </a:p>
            </p:txBody>
          </p:sp>
          <p:sp>
            <p:nvSpPr>
              <p:cNvPr id="69662" name="Oval 3"/>
              <p:cNvSpPr>
                <a:spLocks noChangeArrowheads="1"/>
              </p:cNvSpPr>
              <p:nvPr/>
            </p:nvSpPr>
            <p:spPr bwMode="auto">
              <a:xfrm>
                <a:off x="3275856" y="4509120"/>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Teenage Parent(s)</a:t>
                </a:r>
              </a:p>
            </p:txBody>
          </p:sp>
          <p:sp>
            <p:nvSpPr>
              <p:cNvPr id="69663" name="Oval 3"/>
              <p:cNvSpPr>
                <a:spLocks noChangeArrowheads="1"/>
              </p:cNvSpPr>
              <p:nvPr/>
            </p:nvSpPr>
            <p:spPr bwMode="auto">
              <a:xfrm>
                <a:off x="2411760" y="3933056"/>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NEET</a:t>
                </a:r>
              </a:p>
            </p:txBody>
          </p:sp>
          <p:sp>
            <p:nvSpPr>
              <p:cNvPr id="69664" name="Oval 3"/>
              <p:cNvSpPr>
                <a:spLocks noChangeArrowheads="1"/>
              </p:cNvSpPr>
              <p:nvPr/>
            </p:nvSpPr>
            <p:spPr bwMode="auto">
              <a:xfrm>
                <a:off x="1834830" y="2852936"/>
                <a:ext cx="230509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is a carer</a:t>
                </a:r>
              </a:p>
            </p:txBody>
          </p:sp>
          <p:sp>
            <p:nvSpPr>
              <p:cNvPr id="69665" name="Oval 3"/>
              <p:cNvSpPr>
                <a:spLocks noChangeArrowheads="1"/>
              </p:cNvSpPr>
              <p:nvPr/>
            </p:nvSpPr>
            <p:spPr bwMode="auto">
              <a:xfrm>
                <a:off x="3851920" y="2348880"/>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Limited support network</a:t>
                </a:r>
              </a:p>
            </p:txBody>
          </p:sp>
          <p:sp>
            <p:nvSpPr>
              <p:cNvPr id="69666" name="Oval 3"/>
              <p:cNvSpPr>
                <a:spLocks noChangeArrowheads="1"/>
              </p:cNvSpPr>
              <p:nvPr/>
            </p:nvSpPr>
            <p:spPr bwMode="auto">
              <a:xfrm>
                <a:off x="2122889" y="3356992"/>
                <a:ext cx="2233061"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Adult with learning difficulties</a:t>
                </a:r>
              </a:p>
            </p:txBody>
          </p:sp>
          <p:sp>
            <p:nvSpPr>
              <p:cNvPr id="69667" name="Oval 3"/>
              <p:cNvSpPr>
                <a:spLocks noChangeArrowheads="1"/>
              </p:cNvSpPr>
              <p:nvPr/>
            </p:nvSpPr>
            <p:spPr bwMode="auto">
              <a:xfrm>
                <a:off x="4644008" y="3356992"/>
                <a:ext cx="2316209"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Communications problems</a:t>
                </a:r>
              </a:p>
            </p:txBody>
          </p:sp>
          <p:sp>
            <p:nvSpPr>
              <p:cNvPr id="57" name="Oval 3"/>
              <p:cNvSpPr>
                <a:spLocks noChangeArrowheads="1"/>
              </p:cNvSpPr>
              <p:nvPr/>
            </p:nvSpPr>
            <p:spPr bwMode="auto">
              <a:xfrm>
                <a:off x="4796432" y="3548968"/>
                <a:ext cx="1863775" cy="598849"/>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GB" altLang="en-US" sz="1050" dirty="0"/>
              </a:p>
            </p:txBody>
          </p:sp>
        </p:grpSp>
        <p:sp>
          <p:nvSpPr>
            <p:cNvPr id="55" name="Oval 30"/>
            <p:cNvSpPr>
              <a:spLocks noChangeArrowheads="1"/>
            </p:cNvSpPr>
            <p:nvPr/>
          </p:nvSpPr>
          <p:spPr bwMode="auto">
            <a:xfrm>
              <a:off x="2083" y="439"/>
              <a:ext cx="1725" cy="417"/>
            </a:xfrm>
            <a:prstGeom prst="ellipse">
              <a:avLst/>
            </a:prstGeom>
            <a:solidFill>
              <a:schemeClr val="bg2">
                <a:lumMod val="90000"/>
                <a:alpha val="60001"/>
              </a:schemeClr>
            </a:solidFill>
            <a:ln>
              <a:noFill/>
            </a:ln>
            <a:effectLst/>
          </p:spPr>
          <p:txBody>
            <a:bodyPr wrap="none" anchor="ctr"/>
            <a:lstStyle/>
            <a:p>
              <a:pPr algn="ctr">
                <a:defRPr/>
              </a:pPr>
              <a:r>
                <a:rPr lang="en-GB" sz="1050" dirty="0"/>
                <a:t>Involvement in crime/ASB</a:t>
              </a:r>
            </a:p>
          </p:txBody>
        </p:sp>
      </p:grpSp>
      <p:sp>
        <p:nvSpPr>
          <p:cNvPr id="69634" name="Text Box 37"/>
          <p:cNvSpPr txBox="1">
            <a:spLocks noChangeArrowheads="1"/>
          </p:cNvSpPr>
          <p:nvPr/>
        </p:nvSpPr>
        <p:spPr bwMode="auto">
          <a:xfrm>
            <a:off x="701660" y="857250"/>
            <a:ext cx="333229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2400" b="1" dirty="0">
                <a:solidFill>
                  <a:srgbClr val="7030A0"/>
                </a:solidFill>
                <a:latin typeface="Calibri" panose="020F0502020204030204" pitchFamily="34" charset="0"/>
              </a:rPr>
              <a:t>Troubled Family Risk Factors</a:t>
            </a:r>
          </a:p>
        </p:txBody>
      </p:sp>
      <p:sp>
        <p:nvSpPr>
          <p:cNvPr id="56" name="Slide Number Placeholder 55"/>
          <p:cNvSpPr>
            <a:spLocks noGrp="1"/>
          </p:cNvSpPr>
          <p:nvPr>
            <p:ph type="sldNum" sz="quarter" idx="12"/>
          </p:nvPr>
        </p:nvSpPr>
        <p:spPr/>
        <p:txBody>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fld id="{C7351EBD-9833-432A-8D74-E9119A2621B5}" type="slidenum">
              <a:rPr lang="en-GB" altLang="en-US">
                <a:solidFill>
                  <a:srgbClr val="898989"/>
                </a:solidFill>
                <a:latin typeface="Calibri" panose="020F0502020204030204" pitchFamily="34" charset="0"/>
              </a:rPr>
              <a:pPr/>
              <a:t>35</a:t>
            </a:fld>
            <a:endParaRPr lang="en-GB" alt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293895184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idx="4294967295"/>
          </p:nvPr>
        </p:nvSpPr>
        <p:spPr>
          <a:xfrm>
            <a:off x="1494235" y="411982"/>
            <a:ext cx="6172200" cy="1200151"/>
          </a:xfrm>
        </p:spPr>
        <p:txBody>
          <a:bodyPr>
            <a:normAutofit fontScale="90000"/>
          </a:bodyPr>
          <a:lstStyle/>
          <a:p>
            <a:pPr eaLnBrk="1" hangingPunct="1"/>
            <a:r>
              <a:rPr lang="en-GB" altLang="en-US" dirty="0"/>
              <a:t>Reoccurring Themes on What works:</a:t>
            </a:r>
          </a:p>
        </p:txBody>
      </p:sp>
      <p:sp>
        <p:nvSpPr>
          <p:cNvPr id="67586" name="Rectangle 3"/>
          <p:cNvSpPr>
            <a:spLocks noGrp="1" noChangeArrowheads="1"/>
          </p:cNvSpPr>
          <p:nvPr>
            <p:ph type="body" sz="half" idx="4294967295"/>
          </p:nvPr>
        </p:nvSpPr>
        <p:spPr>
          <a:xfrm>
            <a:off x="916599" y="1909187"/>
            <a:ext cx="2730011" cy="3626030"/>
          </a:xfrm>
        </p:spPr>
        <p:txBody>
          <a:bodyPr>
            <a:normAutofit/>
          </a:bodyPr>
          <a:lstStyle/>
          <a:p>
            <a:pPr eaLnBrk="1" hangingPunct="1"/>
            <a:r>
              <a:rPr lang="en-GB" altLang="en-US" sz="1800" dirty="0"/>
              <a:t>Early intervention</a:t>
            </a:r>
          </a:p>
          <a:p>
            <a:pPr eaLnBrk="1" hangingPunct="1"/>
            <a:r>
              <a:rPr lang="en-GB" altLang="en-US" sz="1800" dirty="0"/>
              <a:t>Building resilience</a:t>
            </a:r>
          </a:p>
          <a:p>
            <a:pPr eaLnBrk="1" hangingPunct="1"/>
            <a:r>
              <a:rPr lang="en-GB" altLang="en-US" sz="1800" dirty="0"/>
              <a:t>Stability, continuity and transitions</a:t>
            </a:r>
          </a:p>
          <a:p>
            <a:pPr eaLnBrk="1" hangingPunct="1"/>
            <a:r>
              <a:rPr lang="en-GB" altLang="en-US" sz="1800" dirty="0"/>
              <a:t>Effective parenting and supporting families</a:t>
            </a:r>
          </a:p>
          <a:p>
            <a:pPr eaLnBrk="1" hangingPunct="1"/>
            <a:r>
              <a:rPr lang="en-GB" altLang="en-US" sz="1800" dirty="0"/>
              <a:t>Tackling educational performance</a:t>
            </a:r>
          </a:p>
          <a:p>
            <a:pPr eaLnBrk="1" hangingPunct="1">
              <a:buFontTx/>
              <a:buNone/>
            </a:pPr>
            <a:endParaRPr lang="en-GB" altLang="en-US" dirty="0"/>
          </a:p>
        </p:txBody>
      </p:sp>
      <p:sp>
        <p:nvSpPr>
          <p:cNvPr id="67587" name="Rectangle 4"/>
          <p:cNvSpPr>
            <a:spLocks noGrp="1" noChangeArrowheads="1"/>
          </p:cNvSpPr>
          <p:nvPr>
            <p:ph type="body" sz="half" idx="4294967295"/>
          </p:nvPr>
        </p:nvSpPr>
        <p:spPr>
          <a:xfrm>
            <a:off x="4490671" y="1909187"/>
            <a:ext cx="3167429" cy="3128805"/>
          </a:xfrm>
        </p:spPr>
        <p:txBody>
          <a:bodyPr>
            <a:normAutofit fontScale="92500" lnSpcReduction="10000"/>
          </a:bodyPr>
          <a:lstStyle/>
          <a:p>
            <a:pPr eaLnBrk="1" hangingPunct="1"/>
            <a:r>
              <a:rPr lang="en-GB" altLang="en-US" sz="1800" dirty="0"/>
              <a:t>Tackling worklessness</a:t>
            </a:r>
          </a:p>
          <a:p>
            <a:pPr eaLnBrk="1" hangingPunct="1"/>
            <a:r>
              <a:rPr lang="en-GB" altLang="en-US" sz="1800" dirty="0"/>
              <a:t>Tackling poor health</a:t>
            </a:r>
          </a:p>
          <a:p>
            <a:pPr eaLnBrk="1" hangingPunct="1"/>
            <a:r>
              <a:rPr lang="en-GB" altLang="en-US" sz="1800" dirty="0"/>
              <a:t>Tackling poverty</a:t>
            </a:r>
          </a:p>
          <a:p>
            <a:pPr eaLnBrk="1" hangingPunct="1"/>
            <a:r>
              <a:rPr lang="en-GB" altLang="en-US" sz="1800" dirty="0"/>
              <a:t>Involving communities and building social capital</a:t>
            </a:r>
          </a:p>
          <a:p>
            <a:pPr eaLnBrk="1" hangingPunct="1"/>
            <a:r>
              <a:rPr lang="en-GB" altLang="en-US" sz="1800" dirty="0"/>
              <a:t>Building capabilities, resilience and skills development</a:t>
            </a:r>
          </a:p>
          <a:p>
            <a:pPr eaLnBrk="1" hangingPunct="1"/>
            <a:endParaRPr lang="en-GB" altLang="en-US" sz="1800" dirty="0"/>
          </a:p>
          <a:p>
            <a:pPr eaLnBrk="1" hangingPunct="1"/>
            <a:r>
              <a:rPr lang="en-GB" altLang="en-US" sz="1800" dirty="0"/>
              <a:t>What about just talking</a:t>
            </a:r>
          </a:p>
          <a:p>
            <a:pPr marL="0" indent="0">
              <a:buNone/>
            </a:pPr>
            <a:r>
              <a:rPr lang="en-GB" altLang="en-US" sz="1800" dirty="0"/>
              <a:t> to the individuals?</a:t>
            </a:r>
          </a:p>
          <a:p>
            <a:pPr eaLnBrk="1" hangingPunct="1">
              <a:buFontTx/>
              <a:buNone/>
            </a:pPr>
            <a:endParaRPr lang="en-GB" altLang="en-US" dirty="0"/>
          </a:p>
          <a:p>
            <a:pPr eaLnBrk="1" hangingPunct="1">
              <a:buFontTx/>
              <a:buNone/>
            </a:pPr>
            <a:endParaRPr lang="en-GB" altLang="en-US" dirty="0"/>
          </a:p>
        </p:txBody>
      </p:sp>
      <p:pic>
        <p:nvPicPr>
          <p:cNvPr id="2" name="Picture 1"/>
          <p:cNvPicPr>
            <a:picLocks noChangeAspect="1"/>
          </p:cNvPicPr>
          <p:nvPr/>
        </p:nvPicPr>
        <p:blipFill>
          <a:blip r:embed="rId3"/>
          <a:stretch>
            <a:fillRect/>
          </a:stretch>
        </p:blipFill>
        <p:spPr>
          <a:xfrm>
            <a:off x="6797553" y="4635996"/>
            <a:ext cx="2143125" cy="1200150"/>
          </a:xfrm>
          <a:prstGeom prst="rect">
            <a:avLst/>
          </a:prstGeom>
        </p:spPr>
      </p:pic>
    </p:spTree>
    <p:extLst>
      <p:ext uri="{BB962C8B-B14F-4D97-AF65-F5344CB8AC3E}">
        <p14:creationId xmlns:p14="http://schemas.microsoft.com/office/powerpoint/2010/main" val="22542839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3"/>
          <p:cNvSpPr>
            <a:spLocks/>
          </p:cNvSpPr>
          <p:nvPr/>
        </p:nvSpPr>
        <p:spPr bwMode="auto">
          <a:xfrm>
            <a:off x="683288" y="1426866"/>
            <a:ext cx="8003512" cy="3938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nSpc>
                <a:spcPct val="90000"/>
              </a:lnSpc>
              <a:spcBef>
                <a:spcPct val="20000"/>
              </a:spcBef>
              <a:buFont typeface="Wingdings" panose="05000000000000000000" pitchFamily="2" charset="2"/>
              <a:buChar char="§"/>
            </a:pPr>
            <a:r>
              <a:rPr lang="en-GB" altLang="en-US" sz="2400" dirty="0">
                <a:latin typeface="Calibri" panose="020F0502020204030204" pitchFamily="34" charset="0"/>
              </a:rPr>
              <a:t>Aims to move families closer to independence from public services</a:t>
            </a:r>
          </a:p>
          <a:p>
            <a:pPr>
              <a:lnSpc>
                <a:spcPct val="90000"/>
              </a:lnSpc>
              <a:spcBef>
                <a:spcPct val="20000"/>
              </a:spcBef>
              <a:buFont typeface="Wingdings" panose="05000000000000000000" pitchFamily="2" charset="2"/>
              <a:buChar char="§"/>
            </a:pPr>
            <a:r>
              <a:rPr lang="en-GB" altLang="en-US" sz="2400" dirty="0">
                <a:latin typeface="Calibri" panose="020F0502020204030204" pitchFamily="34" charset="0"/>
              </a:rPr>
              <a:t>Supports early intervention</a:t>
            </a:r>
          </a:p>
          <a:p>
            <a:pPr>
              <a:lnSpc>
                <a:spcPct val="90000"/>
              </a:lnSpc>
              <a:spcBef>
                <a:spcPct val="20000"/>
              </a:spcBef>
              <a:buFont typeface="Wingdings" panose="05000000000000000000" pitchFamily="2" charset="2"/>
              <a:buChar char="§"/>
            </a:pPr>
            <a:r>
              <a:rPr lang="en-GB" altLang="en-US" sz="2400" dirty="0">
                <a:latin typeface="Calibri" panose="020F0502020204030204" pitchFamily="34" charset="0"/>
              </a:rPr>
              <a:t>Multi-agency working with sharing information</a:t>
            </a:r>
          </a:p>
          <a:p>
            <a:pPr>
              <a:lnSpc>
                <a:spcPct val="90000"/>
              </a:lnSpc>
              <a:spcBef>
                <a:spcPct val="20000"/>
              </a:spcBef>
              <a:buFont typeface="Wingdings" panose="05000000000000000000" pitchFamily="2" charset="2"/>
              <a:buChar char="§"/>
            </a:pPr>
            <a:r>
              <a:rPr lang="en-GB" altLang="en-US" sz="2400" dirty="0">
                <a:latin typeface="Calibri" panose="020F0502020204030204" pitchFamily="34" charset="0"/>
              </a:rPr>
              <a:t>Single Family Assessment Framework</a:t>
            </a:r>
          </a:p>
          <a:p>
            <a:pPr>
              <a:lnSpc>
                <a:spcPct val="90000"/>
              </a:lnSpc>
              <a:spcBef>
                <a:spcPct val="20000"/>
              </a:spcBef>
              <a:buFont typeface="Wingdings" panose="05000000000000000000" pitchFamily="2" charset="2"/>
              <a:buChar char="§"/>
            </a:pPr>
            <a:r>
              <a:rPr lang="en-GB" altLang="en-US" sz="2400" dirty="0">
                <a:latin typeface="Calibri" panose="020F0502020204030204" pitchFamily="34" charset="0"/>
              </a:rPr>
              <a:t>Families/workers are able to access services required quickly with some priority</a:t>
            </a:r>
            <a:endParaRPr lang="en-GB" altLang="en-US" sz="2400" b="1" dirty="0">
              <a:latin typeface="Calibri" panose="020F0502020204030204" pitchFamily="34" charset="0"/>
            </a:endParaRPr>
          </a:p>
          <a:p>
            <a:pPr>
              <a:lnSpc>
                <a:spcPct val="90000"/>
              </a:lnSpc>
              <a:spcBef>
                <a:spcPct val="20000"/>
              </a:spcBef>
              <a:buFont typeface="Wingdings" panose="05000000000000000000" pitchFamily="2" charset="2"/>
              <a:buChar char="§"/>
            </a:pPr>
            <a:r>
              <a:rPr lang="en-GB" altLang="en-US" sz="2400" dirty="0">
                <a:latin typeface="Calibri" panose="020F0502020204030204" pitchFamily="34" charset="0"/>
              </a:rPr>
              <a:t>Sustainable services</a:t>
            </a:r>
          </a:p>
          <a:p>
            <a:pPr>
              <a:lnSpc>
                <a:spcPct val="90000"/>
              </a:lnSpc>
              <a:spcBef>
                <a:spcPct val="20000"/>
              </a:spcBef>
              <a:buFont typeface="Wingdings" panose="05000000000000000000" pitchFamily="2" charset="2"/>
              <a:buChar char="§"/>
            </a:pPr>
            <a:r>
              <a:rPr lang="en-GB" altLang="en-US" sz="2400" dirty="0">
                <a:latin typeface="Calibri" panose="020F0502020204030204" pitchFamily="34" charset="0"/>
              </a:rPr>
              <a:t>Sustainable families</a:t>
            </a:r>
          </a:p>
          <a:p>
            <a:pPr marL="0" indent="0">
              <a:lnSpc>
                <a:spcPct val="90000"/>
              </a:lnSpc>
              <a:spcBef>
                <a:spcPct val="20000"/>
              </a:spcBef>
            </a:pPr>
            <a:endParaRPr lang="en-GB" altLang="en-US" sz="1500" dirty="0">
              <a:latin typeface="Calibri" panose="020F0502020204030204" pitchFamily="34" charset="0"/>
            </a:endParaRPr>
          </a:p>
          <a:p>
            <a:pPr>
              <a:lnSpc>
                <a:spcPct val="90000"/>
              </a:lnSpc>
              <a:spcBef>
                <a:spcPct val="20000"/>
              </a:spcBef>
              <a:buFont typeface="Wingdings" panose="05000000000000000000" pitchFamily="2" charset="2"/>
              <a:buChar char="§"/>
            </a:pPr>
            <a:endParaRPr lang="en-GB" altLang="en-US" sz="1500" dirty="0">
              <a:latin typeface="Calibri" panose="020F0502020204030204" pitchFamily="34" charset="0"/>
            </a:endParaRPr>
          </a:p>
          <a:p>
            <a:pPr>
              <a:lnSpc>
                <a:spcPct val="90000"/>
              </a:lnSpc>
              <a:spcBef>
                <a:spcPct val="20000"/>
              </a:spcBef>
              <a:buFontTx/>
              <a:buChar char="•"/>
            </a:pPr>
            <a:endParaRPr lang="en-GB" altLang="en-US" dirty="0"/>
          </a:p>
        </p:txBody>
      </p:sp>
      <p:sp>
        <p:nvSpPr>
          <p:cNvPr id="77826" name="Rectangle 2"/>
          <p:cNvSpPr>
            <a:spLocks/>
          </p:cNvSpPr>
          <p:nvPr/>
        </p:nvSpPr>
        <p:spPr bwMode="auto">
          <a:xfrm>
            <a:off x="1331119" y="492369"/>
            <a:ext cx="6172200" cy="703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2400" b="1" dirty="0">
                <a:solidFill>
                  <a:srgbClr val="7030A0"/>
                </a:solidFill>
                <a:latin typeface="Calibri" panose="020F0502020204030204" pitchFamily="34" charset="0"/>
              </a:rPr>
              <a:t>Family Support Model - Key Principles</a:t>
            </a:r>
          </a:p>
        </p:txBody>
      </p:sp>
      <p:sp>
        <p:nvSpPr>
          <p:cNvPr id="4" name="Slide Number Placeholder 3"/>
          <p:cNvSpPr>
            <a:spLocks noGrp="1"/>
          </p:cNvSpPr>
          <p:nvPr>
            <p:ph type="sldNum" sz="quarter" idx="12"/>
          </p:nvPr>
        </p:nvSpPr>
        <p:spPr/>
        <p:txBody>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fld id="{D8E1161A-D354-41A6-83F6-B9C074F1043D}" type="slidenum">
              <a:rPr lang="en-GB" altLang="en-US">
                <a:solidFill>
                  <a:srgbClr val="898989"/>
                </a:solidFill>
                <a:latin typeface="Calibri" panose="020F0502020204030204" pitchFamily="34" charset="0"/>
              </a:rPr>
              <a:pPr/>
              <a:t>37</a:t>
            </a:fld>
            <a:endParaRPr lang="en-GB" alt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1857771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48A06A8A-8B3C-43EB-BF15-8F10CAAF49F4}"/>
              </a:ext>
            </a:extLst>
          </p:cNvPr>
          <p:cNvPicPr>
            <a:picLocks noChangeAspect="1"/>
          </p:cNvPicPr>
          <p:nvPr/>
        </p:nvPicPr>
        <p:blipFill>
          <a:blip r:embed="rId3"/>
          <a:stretch>
            <a:fillRect/>
          </a:stretch>
        </p:blipFill>
        <p:spPr>
          <a:xfrm>
            <a:off x="0" y="301451"/>
            <a:ext cx="9144000" cy="5623861"/>
          </a:xfrm>
          <a:prstGeom prst="rect">
            <a:avLst/>
          </a:prstGeom>
        </p:spPr>
      </p:pic>
    </p:spTree>
    <p:extLst>
      <p:ext uri="{BB962C8B-B14F-4D97-AF65-F5344CB8AC3E}">
        <p14:creationId xmlns:p14="http://schemas.microsoft.com/office/powerpoint/2010/main" val="241379704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02418"/>
            <a:ext cx="7886700" cy="753626"/>
          </a:xfrm>
        </p:spPr>
        <p:txBody>
          <a:bodyPr>
            <a:normAutofit/>
          </a:bodyPr>
          <a:lstStyle/>
          <a:p>
            <a:r>
              <a:rPr lang="en-GB" sz="3600" dirty="0"/>
              <a:t>Criticism of Troubled Families</a:t>
            </a:r>
          </a:p>
        </p:txBody>
      </p:sp>
      <p:sp>
        <p:nvSpPr>
          <p:cNvPr id="3" name="Content Placeholder 2"/>
          <p:cNvSpPr>
            <a:spLocks noGrp="1"/>
          </p:cNvSpPr>
          <p:nvPr>
            <p:ph idx="1"/>
          </p:nvPr>
        </p:nvSpPr>
        <p:spPr>
          <a:xfrm>
            <a:off x="628650" y="1256044"/>
            <a:ext cx="7886700" cy="4233929"/>
          </a:xfrm>
        </p:spPr>
        <p:txBody>
          <a:bodyPr>
            <a:normAutofit fontScale="92500" lnSpcReduction="20000"/>
          </a:bodyPr>
          <a:lstStyle/>
          <a:p>
            <a:r>
              <a:rPr lang="en-GB" dirty="0"/>
              <a:t>Most of the people targeted were not involved in crime or anti-social behaviour; most were not alcohol or drug dependent.</a:t>
            </a:r>
          </a:p>
          <a:p>
            <a:r>
              <a:rPr lang="en-GB" dirty="0"/>
              <a:t>Most were poor, unemployed and with very high levels of mental / physical illnesses and disabilities in adults and children</a:t>
            </a:r>
          </a:p>
          <a:p>
            <a:r>
              <a:rPr lang="en-GB" dirty="0"/>
              <a:t>Characteristics shared by most of the  families were unemployment, poverty illness, disabilities =  high welfare cost to the state.</a:t>
            </a:r>
          </a:p>
        </p:txBody>
      </p:sp>
    </p:spTree>
    <p:extLst>
      <p:ext uri="{BB962C8B-B14F-4D97-AF65-F5344CB8AC3E}">
        <p14:creationId xmlns:p14="http://schemas.microsoft.com/office/powerpoint/2010/main" val="246934193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3F9237-544E-4B44-9858-4DF98EFF688B}"/>
              </a:ext>
            </a:extLst>
          </p:cNvPr>
          <p:cNvSpPr>
            <a:spLocks noGrp="1"/>
          </p:cNvSpPr>
          <p:nvPr>
            <p:ph type="title"/>
          </p:nvPr>
        </p:nvSpPr>
        <p:spPr/>
        <p:txBody>
          <a:bodyPr/>
          <a:lstStyle/>
          <a:p>
            <a:r>
              <a:rPr lang="en-GB" dirty="0"/>
              <a:t>Statistics</a:t>
            </a:r>
          </a:p>
        </p:txBody>
      </p:sp>
      <p:sp>
        <p:nvSpPr>
          <p:cNvPr id="3" name="Content Placeholder 2">
            <a:extLst>
              <a:ext uri="{FF2B5EF4-FFF2-40B4-BE49-F238E27FC236}">
                <a16:creationId xmlns:a16="http://schemas.microsoft.com/office/drawing/2014/main" xmlns="" id="{1D556BF3-AC0D-435C-8837-0BE354525E89}"/>
              </a:ext>
            </a:extLst>
          </p:cNvPr>
          <p:cNvSpPr>
            <a:spLocks noGrp="1"/>
          </p:cNvSpPr>
          <p:nvPr>
            <p:ph idx="1"/>
          </p:nvPr>
        </p:nvSpPr>
        <p:spPr>
          <a:xfrm>
            <a:off x="457200" y="1296237"/>
            <a:ext cx="8229600" cy="4220996"/>
          </a:xfrm>
        </p:spPr>
        <p:txBody>
          <a:bodyPr>
            <a:normAutofit fontScale="62500" lnSpcReduction="20000"/>
          </a:bodyPr>
          <a:lstStyle/>
          <a:p>
            <a:r>
              <a:rPr lang="en-GB" dirty="0"/>
              <a:t>9% lone parent families</a:t>
            </a:r>
          </a:p>
          <a:p>
            <a:r>
              <a:rPr lang="en-GB" dirty="0"/>
              <a:t>90% of adults </a:t>
            </a:r>
            <a:r>
              <a:rPr lang="en-GB" b="1" dirty="0">
                <a:effectLst>
                  <a:outerShdw blurRad="38100" dist="38100" dir="2700000" algn="tl">
                    <a:srgbClr val="000000">
                      <a:alpha val="43137"/>
                    </a:srgbClr>
                  </a:outerShdw>
                </a:effectLst>
              </a:rPr>
              <a:t>had not been </a:t>
            </a:r>
            <a:r>
              <a:rPr lang="en-GB" dirty="0"/>
              <a:t>convicted of a criminal offence and 93% of adults </a:t>
            </a:r>
            <a:r>
              <a:rPr lang="en-GB" b="1" dirty="0">
                <a:effectLst>
                  <a:outerShdw blurRad="38100" dist="38100" dir="2700000" algn="tl">
                    <a:srgbClr val="000000">
                      <a:alpha val="43137"/>
                    </a:srgbClr>
                  </a:outerShdw>
                </a:effectLst>
              </a:rPr>
              <a:t>had no record </a:t>
            </a:r>
            <a:r>
              <a:rPr lang="en-GB" dirty="0"/>
              <a:t>of anti-social behaviour,  88% of children </a:t>
            </a:r>
            <a:r>
              <a:rPr lang="en-GB" b="1" dirty="0">
                <a:effectLst>
                  <a:outerShdw blurRad="38100" dist="38100" dir="2700000" algn="tl">
                    <a:srgbClr val="000000">
                      <a:alpha val="43137"/>
                    </a:srgbClr>
                  </a:outerShdw>
                </a:effectLst>
              </a:rPr>
              <a:t>had no record </a:t>
            </a:r>
            <a:r>
              <a:rPr lang="en-GB" dirty="0"/>
              <a:t>of anti-social behaviour. </a:t>
            </a:r>
          </a:p>
          <a:p>
            <a:r>
              <a:rPr lang="en-GB" dirty="0"/>
              <a:t>3% of adults were recorded as alcoholic &amp; 3% of adults for drug dependency. </a:t>
            </a:r>
          </a:p>
          <a:p>
            <a:r>
              <a:rPr lang="en-GB" dirty="0"/>
              <a:t>46% adults &amp; 33% children had mental health problem;</a:t>
            </a:r>
          </a:p>
          <a:p>
            <a:r>
              <a:rPr lang="en-GB" dirty="0"/>
              <a:t>32% adults &amp; 20% of children long-standing physical illness or disability; </a:t>
            </a:r>
          </a:p>
          <a:p>
            <a:r>
              <a:rPr lang="en-GB" dirty="0"/>
              <a:t>39% had a child or children with SEN statements; 46% had a child with school problems; 15% had a child with a temporary exclusion. </a:t>
            </a:r>
          </a:p>
          <a:p>
            <a:r>
              <a:rPr lang="en-GB" dirty="0"/>
              <a:t>Poverty - 74% of households were workless; 83% received out of work benefits; 27% were in rent arrears; 21% were at risk of eviction.</a:t>
            </a:r>
          </a:p>
          <a:p>
            <a:endParaRPr lang="en-GB" dirty="0"/>
          </a:p>
        </p:txBody>
      </p:sp>
    </p:spTree>
    <p:extLst>
      <p:ext uri="{BB962C8B-B14F-4D97-AF65-F5344CB8AC3E}">
        <p14:creationId xmlns:p14="http://schemas.microsoft.com/office/powerpoint/2010/main" val="395424475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Troubled Families Kid’s as Victims</a:t>
            </a:r>
          </a:p>
        </p:txBody>
      </p:sp>
      <p:sp>
        <p:nvSpPr>
          <p:cNvPr id="3" name="Content Placeholder 2"/>
          <p:cNvSpPr>
            <a:spLocks noGrp="1"/>
          </p:cNvSpPr>
          <p:nvPr>
            <p:ph idx="1"/>
          </p:nvPr>
        </p:nvSpPr>
        <p:spPr/>
        <p:txBody>
          <a:bodyPr>
            <a:normAutofit fontScale="77500" lnSpcReduction="20000"/>
          </a:bodyPr>
          <a:lstStyle/>
          <a:p>
            <a:pPr algn="ctr"/>
            <a:r>
              <a:rPr lang="en-GB" i="1" dirty="0"/>
              <a:t>"The behaviour of older children must be understood in the context of trauma.“</a:t>
            </a:r>
          </a:p>
          <a:p>
            <a:pPr fontAlgn="base"/>
            <a:r>
              <a:rPr lang="en-GB" dirty="0"/>
              <a:t>Want to spend more time away from their neglectful home</a:t>
            </a:r>
          </a:p>
          <a:p>
            <a:pPr fontAlgn="base"/>
            <a:r>
              <a:rPr lang="en-GB" dirty="0"/>
              <a:t>More vulnerable to risks such as going missing, offending behaviour, taking drugs/drinking or exploitation.</a:t>
            </a:r>
          </a:p>
          <a:p>
            <a:pPr fontAlgn="base"/>
            <a:r>
              <a:rPr lang="en-GB" dirty="0"/>
              <a:t>However, parents and professionals often see only the issues in front of their eyes without taking the context of neglect into account.</a:t>
            </a:r>
          </a:p>
          <a:p>
            <a:pPr fontAlgn="base"/>
            <a:r>
              <a:rPr lang="en-GB" dirty="0"/>
              <a:t>Reports say: "Children are not the problem"</a:t>
            </a:r>
          </a:p>
          <a:p>
            <a:pPr marL="0" indent="0">
              <a:buNone/>
            </a:pPr>
            <a:endParaRPr lang="en-GB" b="1" i="1" dirty="0"/>
          </a:p>
        </p:txBody>
      </p:sp>
    </p:spTree>
    <p:extLst>
      <p:ext uri="{BB962C8B-B14F-4D97-AF65-F5344CB8AC3E}">
        <p14:creationId xmlns:p14="http://schemas.microsoft.com/office/powerpoint/2010/main" val="414616948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51692"/>
            <a:ext cx="7886700" cy="813917"/>
          </a:xfrm>
        </p:spPr>
        <p:txBody>
          <a:bodyPr>
            <a:normAutofit/>
          </a:bodyPr>
          <a:lstStyle/>
          <a:p>
            <a:r>
              <a:rPr lang="en-GB" dirty="0"/>
              <a:t>Older Children</a:t>
            </a:r>
          </a:p>
        </p:txBody>
      </p:sp>
      <p:sp>
        <p:nvSpPr>
          <p:cNvPr id="3" name="Content Placeholder 2"/>
          <p:cNvSpPr>
            <a:spLocks noGrp="1"/>
          </p:cNvSpPr>
          <p:nvPr>
            <p:ph idx="1"/>
          </p:nvPr>
        </p:nvSpPr>
        <p:spPr>
          <a:xfrm>
            <a:off x="457200" y="1256044"/>
            <a:ext cx="8229600" cy="4261189"/>
          </a:xfrm>
        </p:spPr>
        <p:txBody>
          <a:bodyPr>
            <a:normAutofit lnSpcReduction="10000"/>
          </a:bodyPr>
          <a:lstStyle/>
          <a:p>
            <a:pPr fontAlgn="base"/>
            <a:r>
              <a:rPr lang="en-GB" dirty="0"/>
              <a:t>Some older children have been neglected by their parents over many years.</a:t>
            </a:r>
          </a:p>
          <a:p>
            <a:pPr fontAlgn="base"/>
            <a:r>
              <a:rPr lang="en-GB" dirty="0"/>
              <a:t>Troubled children / teenagers can seem 'resilient' and appear to be making 'lifestyle choices' when they are in fact finding unsafe ways of coping, like getting involved in gangs or misusing drugs and alcohol.</a:t>
            </a:r>
          </a:p>
          <a:p>
            <a:pPr fontAlgn="base"/>
            <a:r>
              <a:rPr lang="en-GB" dirty="0" smtClean="0"/>
              <a:t>‘These </a:t>
            </a:r>
            <a:r>
              <a:rPr lang="en-GB" dirty="0"/>
              <a:t>children are incredibly </a:t>
            </a:r>
            <a:r>
              <a:rPr lang="en-GB" dirty="0" smtClean="0"/>
              <a:t>vulnerable’.</a:t>
            </a:r>
            <a:endParaRPr lang="en-GB" dirty="0"/>
          </a:p>
          <a:p>
            <a:pPr fontAlgn="base"/>
            <a:endParaRPr lang="en-GB" dirty="0"/>
          </a:p>
          <a:p>
            <a:endParaRPr lang="en-GB" dirty="0"/>
          </a:p>
        </p:txBody>
      </p:sp>
    </p:spTree>
    <p:extLst>
      <p:ext uri="{BB962C8B-B14F-4D97-AF65-F5344CB8AC3E}">
        <p14:creationId xmlns:p14="http://schemas.microsoft.com/office/powerpoint/2010/main" val="235063989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21065"/>
            <a:ext cx="7886700" cy="643093"/>
          </a:xfrm>
        </p:spPr>
        <p:txBody>
          <a:bodyPr>
            <a:noAutofit/>
          </a:bodyPr>
          <a:lstStyle/>
          <a:p>
            <a:r>
              <a:rPr lang="en-GB" sz="2700" dirty="0"/>
              <a:t/>
            </a:r>
            <a:br>
              <a:rPr lang="en-GB" sz="2700" dirty="0"/>
            </a:br>
            <a:r>
              <a:rPr lang="en-GB" sz="2700" dirty="0"/>
              <a:t>Getting Support?</a:t>
            </a:r>
            <a:br>
              <a:rPr lang="en-GB" sz="2700" dirty="0"/>
            </a:br>
            <a:endParaRPr lang="en-GB" sz="2700" dirty="0"/>
          </a:p>
        </p:txBody>
      </p:sp>
      <p:sp>
        <p:nvSpPr>
          <p:cNvPr id="3" name="Content Placeholder 2"/>
          <p:cNvSpPr>
            <a:spLocks noGrp="1"/>
          </p:cNvSpPr>
          <p:nvPr>
            <p:ph idx="1"/>
          </p:nvPr>
        </p:nvSpPr>
        <p:spPr>
          <a:xfrm>
            <a:off x="457200" y="1095270"/>
            <a:ext cx="8229600" cy="4421963"/>
          </a:xfrm>
        </p:spPr>
        <p:txBody>
          <a:bodyPr>
            <a:normAutofit fontScale="92500" lnSpcReduction="10000"/>
          </a:bodyPr>
          <a:lstStyle/>
          <a:p>
            <a:r>
              <a:rPr lang="en-GB" dirty="0"/>
              <a:t>Support to be offered to the </a:t>
            </a:r>
            <a:r>
              <a:rPr lang="en-GB" b="1" u="sng" dirty="0"/>
              <a:t>whole family </a:t>
            </a:r>
          </a:p>
          <a:p>
            <a:r>
              <a:rPr lang="en-GB" dirty="0"/>
              <a:t>Support to help them to keep their children safe and give them the care they need.</a:t>
            </a:r>
          </a:p>
          <a:p>
            <a:r>
              <a:rPr lang="en-GB" dirty="0"/>
              <a:t>Early Intervention.</a:t>
            </a:r>
          </a:p>
          <a:p>
            <a:r>
              <a:rPr lang="en-GB" dirty="0"/>
              <a:t>Families who don’t care and will not take up support.</a:t>
            </a:r>
          </a:p>
          <a:p>
            <a:r>
              <a:rPr lang="en-GB" dirty="0"/>
              <a:t>Why? – environment,  history, happy as they are, no desire to change, would mean changes in life. </a:t>
            </a:r>
          </a:p>
        </p:txBody>
      </p:sp>
    </p:spTree>
    <p:extLst>
      <p:ext uri="{BB962C8B-B14F-4D97-AF65-F5344CB8AC3E}">
        <p14:creationId xmlns:p14="http://schemas.microsoft.com/office/powerpoint/2010/main" val="368964341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7DA99A-AF46-4624-868F-3F7ADEB621DF}"/>
              </a:ext>
            </a:extLst>
          </p:cNvPr>
          <p:cNvSpPr>
            <a:spLocks noGrp="1"/>
          </p:cNvSpPr>
          <p:nvPr>
            <p:ph type="title"/>
          </p:nvPr>
        </p:nvSpPr>
        <p:spPr>
          <a:xfrm>
            <a:off x="457200" y="274638"/>
            <a:ext cx="8229600" cy="619665"/>
          </a:xfrm>
        </p:spPr>
        <p:txBody>
          <a:bodyPr>
            <a:normAutofit fontScale="90000"/>
          </a:bodyPr>
          <a:lstStyle/>
          <a:p>
            <a:r>
              <a:rPr lang="en-GB" dirty="0"/>
              <a:t>Wales</a:t>
            </a:r>
          </a:p>
        </p:txBody>
      </p:sp>
      <p:sp>
        <p:nvSpPr>
          <p:cNvPr id="3" name="Content Placeholder 2">
            <a:extLst>
              <a:ext uri="{FF2B5EF4-FFF2-40B4-BE49-F238E27FC236}">
                <a16:creationId xmlns:a16="http://schemas.microsoft.com/office/drawing/2014/main" xmlns="" id="{8475CD24-CB7D-4A5F-A43C-3E119EF563C8}"/>
              </a:ext>
            </a:extLst>
          </p:cNvPr>
          <p:cNvSpPr>
            <a:spLocks noGrp="1"/>
          </p:cNvSpPr>
          <p:nvPr>
            <p:ph idx="1"/>
          </p:nvPr>
        </p:nvSpPr>
        <p:spPr>
          <a:xfrm>
            <a:off x="457200" y="894303"/>
            <a:ext cx="8229600" cy="4622930"/>
          </a:xfrm>
        </p:spPr>
        <p:txBody>
          <a:bodyPr>
            <a:normAutofit fontScale="70000" lnSpcReduction="20000"/>
          </a:bodyPr>
          <a:lstStyle/>
          <a:p>
            <a:r>
              <a:rPr lang="en-GB" dirty="0"/>
              <a:t>Families First Teams / Team Around the Family</a:t>
            </a:r>
          </a:p>
          <a:p>
            <a:r>
              <a:rPr lang="en-GB" dirty="0"/>
              <a:t>For all families who need help </a:t>
            </a:r>
          </a:p>
          <a:p>
            <a:pPr marL="0" indent="0">
              <a:buNone/>
            </a:pPr>
            <a:r>
              <a:rPr lang="en-GB" b="1" dirty="0"/>
              <a:t>Principles of Families First?</a:t>
            </a:r>
          </a:p>
          <a:p>
            <a:r>
              <a:rPr lang="en-GB" b="1" dirty="0"/>
              <a:t>Family-focussed</a:t>
            </a:r>
            <a:r>
              <a:rPr lang="en-GB" dirty="0"/>
              <a:t> – services should look at the needs of your whole family rather than the needs of individual family members. </a:t>
            </a:r>
          </a:p>
          <a:p>
            <a:r>
              <a:rPr lang="en-GB" b="1" dirty="0"/>
              <a:t>Bespoke</a:t>
            </a:r>
            <a:r>
              <a:rPr lang="en-GB" dirty="0"/>
              <a:t> – services tailored to meet family’s specific needs.</a:t>
            </a:r>
          </a:p>
          <a:p>
            <a:r>
              <a:rPr lang="en-GB" b="1" dirty="0"/>
              <a:t>Empowering</a:t>
            </a:r>
            <a:r>
              <a:rPr lang="en-GB" dirty="0"/>
              <a:t> – families to take control of their lives.</a:t>
            </a:r>
          </a:p>
          <a:p>
            <a:r>
              <a:rPr lang="en-GB" b="1" dirty="0"/>
              <a:t>Integrated</a:t>
            </a:r>
            <a:r>
              <a:rPr lang="en-GB" dirty="0"/>
              <a:t> – agencies must work together </a:t>
            </a:r>
          </a:p>
          <a:p>
            <a:r>
              <a:rPr lang="en-GB" b="1" dirty="0"/>
              <a:t>Pro-active</a:t>
            </a:r>
            <a:r>
              <a:rPr lang="en-GB" dirty="0"/>
              <a:t> – needs are identified as early as possible </a:t>
            </a:r>
          </a:p>
          <a:p>
            <a:r>
              <a:rPr lang="en-GB" b="1" dirty="0"/>
              <a:t>Sustainable</a:t>
            </a:r>
            <a:r>
              <a:rPr lang="en-GB" dirty="0"/>
              <a:t> – support given should enable families to continue to make progress </a:t>
            </a:r>
          </a:p>
          <a:p>
            <a:endParaRPr lang="en-GB" dirty="0"/>
          </a:p>
        </p:txBody>
      </p:sp>
    </p:spTree>
    <p:extLst>
      <p:ext uri="{BB962C8B-B14F-4D97-AF65-F5344CB8AC3E}">
        <p14:creationId xmlns:p14="http://schemas.microsoft.com/office/powerpoint/2010/main" val="413123300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3AAD0F-8E3B-41E2-A311-F488210AF6BF}"/>
              </a:ext>
            </a:extLst>
          </p:cNvPr>
          <p:cNvSpPr>
            <a:spLocks noGrp="1"/>
          </p:cNvSpPr>
          <p:nvPr>
            <p:ph type="title"/>
          </p:nvPr>
        </p:nvSpPr>
        <p:spPr>
          <a:xfrm>
            <a:off x="457200" y="274638"/>
            <a:ext cx="8229600" cy="870874"/>
          </a:xfrm>
        </p:spPr>
        <p:txBody>
          <a:bodyPr>
            <a:noAutofit/>
          </a:bodyPr>
          <a:lstStyle/>
          <a:p>
            <a:r>
              <a:rPr lang="en-GB" sz="3600" dirty="0"/>
              <a:t>Operation Encompass</a:t>
            </a:r>
            <a:br>
              <a:rPr lang="en-GB" sz="3600" dirty="0"/>
            </a:br>
            <a:r>
              <a:rPr lang="en-GB" sz="3600" dirty="0"/>
              <a:t>Gwent Police</a:t>
            </a:r>
          </a:p>
        </p:txBody>
      </p:sp>
      <p:sp>
        <p:nvSpPr>
          <p:cNvPr id="3" name="Content Placeholder 2">
            <a:extLst>
              <a:ext uri="{FF2B5EF4-FFF2-40B4-BE49-F238E27FC236}">
                <a16:creationId xmlns:a16="http://schemas.microsoft.com/office/drawing/2014/main" xmlns="" id="{70B8062B-28D8-4D29-9FC0-0B4C6458D194}"/>
              </a:ext>
            </a:extLst>
          </p:cNvPr>
          <p:cNvSpPr>
            <a:spLocks noGrp="1"/>
          </p:cNvSpPr>
          <p:nvPr>
            <p:ph idx="1"/>
          </p:nvPr>
        </p:nvSpPr>
        <p:spPr>
          <a:xfrm>
            <a:off x="457200" y="1386673"/>
            <a:ext cx="8229600" cy="4130560"/>
          </a:xfrm>
        </p:spPr>
        <p:txBody>
          <a:bodyPr>
            <a:normAutofit fontScale="85000" lnSpcReduction="10000"/>
          </a:bodyPr>
          <a:lstStyle/>
          <a:p>
            <a:r>
              <a:rPr lang="en-GB" dirty="0"/>
              <a:t>A system which ensures the police contact a school before the next school day when one of their pupils has been exposed to domestic abuse.</a:t>
            </a:r>
          </a:p>
          <a:p>
            <a:r>
              <a:rPr lang="en-GB" dirty="0"/>
              <a:t>School is aware of issues such as food, uniform, homework, mental health.</a:t>
            </a:r>
          </a:p>
          <a:p>
            <a:r>
              <a:rPr lang="en-GB" dirty="0"/>
              <a:t>Time out rooms available as well as food and uniform </a:t>
            </a:r>
          </a:p>
          <a:p>
            <a:r>
              <a:rPr lang="en-GB" dirty="0"/>
              <a:t>Emotional support also available if needed</a:t>
            </a:r>
          </a:p>
          <a:p>
            <a:r>
              <a:rPr lang="en-GB" dirty="0"/>
              <a:t>Keeping children in school – safe environment</a:t>
            </a:r>
          </a:p>
          <a:p>
            <a:endParaRPr lang="en-GB" dirty="0"/>
          </a:p>
        </p:txBody>
      </p:sp>
    </p:spTree>
    <p:extLst>
      <p:ext uri="{BB962C8B-B14F-4D97-AF65-F5344CB8AC3E}">
        <p14:creationId xmlns:p14="http://schemas.microsoft.com/office/powerpoint/2010/main" val="354371034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14256"/>
          </a:xfrm>
        </p:spPr>
        <p:txBody>
          <a:bodyPr>
            <a:normAutofit fontScale="90000"/>
          </a:bodyPr>
          <a:lstStyle/>
          <a:p>
            <a:r>
              <a:rPr lang="en-GB" sz="3200" dirty="0" smtClean="0"/>
              <a:t>Centre for Crime &amp; Justice Studies</a:t>
            </a:r>
            <a:endParaRPr lang="en-GB" sz="3200" dirty="0"/>
          </a:p>
        </p:txBody>
      </p:sp>
      <p:sp>
        <p:nvSpPr>
          <p:cNvPr id="3" name="Content Placeholder 2"/>
          <p:cNvSpPr>
            <a:spLocks noGrp="1"/>
          </p:cNvSpPr>
          <p:nvPr>
            <p:ph idx="1"/>
          </p:nvPr>
        </p:nvSpPr>
        <p:spPr>
          <a:xfrm>
            <a:off x="457200" y="1102659"/>
            <a:ext cx="8229600" cy="4414574"/>
          </a:xfrm>
        </p:spPr>
        <p:txBody>
          <a:bodyPr/>
          <a:lstStyle/>
          <a:p>
            <a:r>
              <a:rPr lang="en-GB" dirty="0"/>
              <a:t>Child criminalisation and the mistake of early </a:t>
            </a:r>
            <a:r>
              <a:rPr lang="en-GB" dirty="0" smtClean="0"/>
              <a:t>intervention publication.</a:t>
            </a:r>
            <a:endParaRPr lang="en-GB" dirty="0"/>
          </a:p>
          <a:p>
            <a:r>
              <a:rPr lang="en-GB" dirty="0"/>
              <a:t>Early intervention </a:t>
            </a:r>
            <a:r>
              <a:rPr lang="en-GB" dirty="0" smtClean="0"/>
              <a:t>was the hallmark </a:t>
            </a:r>
            <a:r>
              <a:rPr lang="en-GB" dirty="0"/>
              <a:t>of the ‘new youth justice’ </a:t>
            </a:r>
            <a:r>
              <a:rPr lang="en-GB" dirty="0" smtClean="0"/>
              <a:t>after </a:t>
            </a:r>
            <a:r>
              <a:rPr lang="en-GB" dirty="0"/>
              <a:t>the election of </a:t>
            </a:r>
            <a:r>
              <a:rPr lang="en-GB" dirty="0" smtClean="0"/>
              <a:t>Labour Government 1997</a:t>
            </a:r>
            <a:endParaRPr lang="en-GB" dirty="0"/>
          </a:p>
        </p:txBody>
      </p:sp>
    </p:spTree>
    <p:extLst>
      <p:ext uri="{BB962C8B-B14F-4D97-AF65-F5344CB8AC3E}">
        <p14:creationId xmlns:p14="http://schemas.microsoft.com/office/powerpoint/2010/main" val="49366834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54162"/>
          </a:xfrm>
        </p:spPr>
        <p:txBody>
          <a:bodyPr>
            <a:normAutofit fontScale="90000"/>
          </a:bodyPr>
          <a:lstStyle/>
          <a:p>
            <a:r>
              <a:rPr lang="en-GB" dirty="0"/>
              <a:t> </a:t>
            </a:r>
            <a:r>
              <a:rPr lang="en-GB" sz="3100" dirty="0"/>
              <a:t>Jack Straw </a:t>
            </a:r>
            <a:r>
              <a:rPr lang="en-GB" sz="3100" dirty="0"/>
              <a:t>&amp;</a:t>
            </a:r>
            <a:r>
              <a:rPr lang="en-GB" sz="3100" dirty="0" smtClean="0"/>
              <a:t> </a:t>
            </a:r>
            <a:r>
              <a:rPr lang="en-GB" sz="3100" dirty="0"/>
              <a:t>Alun Michael - two of the principal architects of youth justice reform - argued that:</a:t>
            </a:r>
            <a:endParaRPr lang="en-GB" sz="3100" dirty="0"/>
          </a:p>
        </p:txBody>
      </p:sp>
      <p:sp>
        <p:nvSpPr>
          <p:cNvPr id="4" name="Rectangle 1"/>
          <p:cNvSpPr>
            <a:spLocks noGrp="1" noChangeArrowheads="1"/>
          </p:cNvSpPr>
          <p:nvPr>
            <p:ph idx="1"/>
          </p:nvPr>
        </p:nvSpPr>
        <p:spPr bwMode="auto">
          <a:xfrm rot="10800000" flipV="1">
            <a:off x="306324" y="1736283"/>
            <a:ext cx="8531352"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0" i="1" u="none" strike="noStrike" cap="none" normalizeH="0" baseline="0" dirty="0" smtClean="0">
                <a:ln>
                  <a:noFill/>
                </a:ln>
                <a:solidFill>
                  <a:schemeClr val="tx1"/>
                </a:solidFill>
                <a:effectLst/>
                <a:latin typeface="Arial" panose="020B0604020202020204" pitchFamily="34" charset="0"/>
              </a:rPr>
              <a:t>“Insufficient attention is given to changing behaviour, to teaching the difference between right and wrong … Too little is done to change youngsters’ behaviour early in their offending career … We believe that the time has come for fundamental changes to be made … We have to start again … by prioritising early intervention to nip offending in the bud’</a:t>
            </a:r>
            <a:endParaRPr kumimoji="0" lang="en-US" altLang="en-US" sz="2400" b="0" i="0" u="none" strike="noStrike" cap="none" normalizeH="0" baseline="0" dirty="0" smtClean="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chemeClr val="tx1"/>
                </a:solidFill>
                <a:effectLst/>
                <a:latin typeface="Arial" panose="020B0604020202020204" pitchFamily="34" charset="0"/>
              </a:rPr>
              <a:t>(Straw and Michael, 1996).</a:t>
            </a:r>
          </a:p>
        </p:txBody>
      </p:sp>
    </p:spTree>
    <p:extLst>
      <p:ext uri="{BB962C8B-B14F-4D97-AF65-F5344CB8AC3E}">
        <p14:creationId xmlns:p14="http://schemas.microsoft.com/office/powerpoint/2010/main" val="144262894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32372"/>
          </a:xfrm>
        </p:spPr>
        <p:txBody>
          <a:bodyPr>
            <a:normAutofit fontScale="90000"/>
          </a:bodyPr>
          <a:lstStyle/>
          <a:p>
            <a:endParaRPr lang="en-GB" dirty="0"/>
          </a:p>
        </p:txBody>
      </p:sp>
      <p:sp>
        <p:nvSpPr>
          <p:cNvPr id="3" name="Content Placeholder 2"/>
          <p:cNvSpPr>
            <a:spLocks noGrp="1"/>
          </p:cNvSpPr>
          <p:nvPr>
            <p:ph idx="1"/>
          </p:nvPr>
        </p:nvSpPr>
        <p:spPr>
          <a:xfrm>
            <a:off x="457200" y="989814"/>
            <a:ext cx="8229600" cy="4527419"/>
          </a:xfrm>
        </p:spPr>
        <p:txBody>
          <a:bodyPr>
            <a:normAutofit fontScale="85000" lnSpcReduction="10000"/>
          </a:bodyPr>
          <a:lstStyle/>
          <a:p>
            <a:pPr marL="0" indent="0">
              <a:buNone/>
            </a:pPr>
            <a:r>
              <a:rPr lang="en-GB" dirty="0" smtClean="0"/>
              <a:t>‘Catching </a:t>
            </a:r>
            <a:r>
              <a:rPr lang="en-GB" dirty="0"/>
              <a:t>Them Early’ </a:t>
            </a:r>
            <a:r>
              <a:rPr lang="en-GB" dirty="0" smtClean="0"/>
              <a:t>title </a:t>
            </a:r>
            <a:r>
              <a:rPr lang="en-GB" dirty="0"/>
              <a:t>of the YJB's </a:t>
            </a:r>
            <a:r>
              <a:rPr lang="en-GB" dirty="0" smtClean="0"/>
              <a:t>conference </a:t>
            </a:r>
            <a:r>
              <a:rPr lang="en-GB" dirty="0"/>
              <a:t>in March 1999</a:t>
            </a:r>
            <a:r>
              <a:rPr lang="en-GB" dirty="0" smtClean="0"/>
              <a:t>.</a:t>
            </a:r>
          </a:p>
          <a:p>
            <a:pPr marL="0" indent="0">
              <a:buNone/>
            </a:pPr>
            <a:r>
              <a:rPr lang="en-GB" dirty="0"/>
              <a:t>Guilt </a:t>
            </a:r>
            <a:r>
              <a:rPr lang="en-GB" dirty="0" smtClean="0"/>
              <a:t>was </a:t>
            </a:r>
            <a:r>
              <a:rPr lang="en-GB" dirty="0"/>
              <a:t>no longer the founding </a:t>
            </a:r>
            <a:r>
              <a:rPr lang="en-GB" dirty="0" smtClean="0"/>
              <a:t>engagement of YJT</a:t>
            </a:r>
          </a:p>
          <a:p>
            <a:pPr marL="0" indent="0">
              <a:buNone/>
            </a:pPr>
            <a:r>
              <a:rPr lang="en-GB" dirty="0"/>
              <a:t>I</a:t>
            </a:r>
            <a:r>
              <a:rPr lang="en-GB" dirty="0" smtClean="0"/>
              <a:t>ntervention triggered </a:t>
            </a:r>
            <a:r>
              <a:rPr lang="en-GB" dirty="0"/>
              <a:t>without an offence being </a:t>
            </a:r>
            <a:r>
              <a:rPr lang="en-GB" dirty="0" smtClean="0"/>
              <a:t>committed</a:t>
            </a:r>
          </a:p>
          <a:p>
            <a:pPr marL="0" indent="0">
              <a:buNone/>
            </a:pPr>
            <a:r>
              <a:rPr lang="en-GB" dirty="0"/>
              <a:t>C</a:t>
            </a:r>
            <a:r>
              <a:rPr lang="en-GB" dirty="0" smtClean="0"/>
              <a:t>hildren with certain characters </a:t>
            </a:r>
            <a:r>
              <a:rPr lang="en-GB" dirty="0"/>
              <a:t>or a way of life </a:t>
            </a:r>
            <a:r>
              <a:rPr lang="en-GB" dirty="0" smtClean="0"/>
              <a:t>was </a:t>
            </a:r>
            <a:r>
              <a:rPr lang="en-GB" dirty="0"/>
              <a:t>judged to be failing or posing </a:t>
            </a:r>
            <a:r>
              <a:rPr lang="en-GB" dirty="0" smtClean="0"/>
              <a:t>risk.</a:t>
            </a:r>
          </a:p>
          <a:p>
            <a:pPr marL="0" indent="0">
              <a:buNone/>
            </a:pPr>
            <a:r>
              <a:rPr lang="en-GB" dirty="0"/>
              <a:t>P</a:t>
            </a:r>
            <a:r>
              <a:rPr lang="en-GB" dirty="0" smtClean="0"/>
              <a:t>erceived </a:t>
            </a:r>
            <a:r>
              <a:rPr lang="en-GB" dirty="0"/>
              <a:t>risk is not crime, yet terms such as ‘potential offender’, ‘pre-delinquent’ and ‘crime-prone’ are increasingly mobilised to legitimise formal intervention</a:t>
            </a:r>
            <a:endParaRPr lang="en-GB" dirty="0"/>
          </a:p>
        </p:txBody>
      </p:sp>
    </p:spTree>
    <p:extLst>
      <p:ext uri="{BB962C8B-B14F-4D97-AF65-F5344CB8AC3E}">
        <p14:creationId xmlns:p14="http://schemas.microsoft.com/office/powerpoint/2010/main" val="179100051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696323"/>
          </a:xfrm>
        </p:spPr>
        <p:txBody>
          <a:bodyPr>
            <a:normAutofit fontScale="90000"/>
          </a:bodyPr>
          <a:lstStyle/>
          <a:p>
            <a:endParaRPr lang="en-GB" dirty="0"/>
          </a:p>
        </p:txBody>
      </p:sp>
      <p:sp>
        <p:nvSpPr>
          <p:cNvPr id="4" name="Rectangle 1"/>
          <p:cNvSpPr>
            <a:spLocks noGrp="1" noChangeArrowheads="1"/>
          </p:cNvSpPr>
          <p:nvPr>
            <p:ph idx="1"/>
          </p:nvPr>
        </p:nvSpPr>
        <p:spPr>
          <a:xfrm>
            <a:off x="457200" y="1140643"/>
            <a:ext cx="8229600" cy="4376590"/>
          </a:xfrm>
        </p:spPr>
        <p:txBody>
          <a:bodyPr>
            <a:normAutofit fontScale="85000" lnSpcReduction="10000"/>
          </a:bodyPr>
          <a:lstStyle/>
          <a:p>
            <a:pPr lvl="0"/>
            <a:r>
              <a:rPr lang="en-US" altLang="en-US" dirty="0" smtClean="0"/>
              <a:t>Lesley MeAra and Susan MeVie (2007) research </a:t>
            </a:r>
            <a:r>
              <a:rPr lang="en-US" altLang="en-US" b="1" dirty="0" smtClean="0"/>
              <a:t>‘Edinburgh Study of Youth Transitions and Crime’:</a:t>
            </a:r>
          </a:p>
          <a:p>
            <a:pPr lvl="0"/>
            <a:r>
              <a:rPr lang="en-US" altLang="en-US" dirty="0"/>
              <a:t>F</a:t>
            </a:r>
            <a:r>
              <a:rPr lang="en-US" altLang="en-US" dirty="0" smtClean="0"/>
              <a:t>indings indicate that the key to reducing offending lie in minimal intervention and maximum diversion</a:t>
            </a:r>
          </a:p>
          <a:p>
            <a:pPr lvl="0"/>
            <a:r>
              <a:rPr lang="en-US" altLang="en-US" dirty="0" smtClean="0"/>
              <a:t>Doing less rather than more in individual cases</a:t>
            </a:r>
          </a:p>
          <a:p>
            <a:pPr lvl="0"/>
            <a:r>
              <a:rPr lang="en-US" altLang="en-US" dirty="0" smtClean="0"/>
              <a:t>Repeated and more intensive forms of contact with agencies of youth justice may be damaging to young people in the longer term</a:t>
            </a:r>
          </a:p>
          <a:p>
            <a:pPr lvl="0"/>
            <a:endParaRPr lang="en-US" altLang="en-US" dirty="0" smtClean="0"/>
          </a:p>
        </p:txBody>
      </p:sp>
    </p:spTree>
    <p:extLst>
      <p:ext uri="{BB962C8B-B14F-4D97-AF65-F5344CB8AC3E}">
        <p14:creationId xmlns:p14="http://schemas.microsoft.com/office/powerpoint/2010/main" val="237128326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p>
        </p:txBody>
      </p:sp>
      <p:sp>
        <p:nvSpPr>
          <p:cNvPr id="3" name="Content Placeholder 2"/>
          <p:cNvSpPr>
            <a:spLocks noGrp="1"/>
          </p:cNvSpPr>
          <p:nvPr>
            <p:ph idx="1"/>
          </p:nvPr>
        </p:nvSpPr>
        <p:spPr/>
        <p:txBody>
          <a:bodyPr>
            <a:normAutofit/>
          </a:bodyPr>
          <a:lstStyle/>
          <a:p>
            <a:r>
              <a:rPr lang="en-GB" sz="1600" dirty="0">
                <a:hlinkClick r:id="rId2"/>
              </a:rPr>
              <a:t>https://assets.publishing.service.gov.uk/government/uploads/system/uploads/attachment_data/file/6151/2183663.pdf</a:t>
            </a:r>
            <a:endParaRPr lang="en-GB" sz="1600" dirty="0"/>
          </a:p>
          <a:p>
            <a:r>
              <a:rPr lang="en-GB" sz="1600" dirty="0">
                <a:hlinkClick r:id="rId3"/>
              </a:rPr>
              <a:t>https://www.law.ox.ac.uk/sites/files/oxlaw/crime_and_the_family_mt16.pdf</a:t>
            </a:r>
            <a:endParaRPr lang="en-GB" sz="1600" dirty="0"/>
          </a:p>
          <a:p>
            <a:r>
              <a:rPr lang="en-GB" sz="1600" dirty="0">
                <a:hlinkClick r:id="rId4"/>
              </a:rPr>
              <a:t>https://www.theguardian.com/society/2016/oct/17/governments-448m-troubled-families-scheme-has-had-little-impact-thinktank</a:t>
            </a:r>
            <a:endParaRPr lang="en-GB" sz="1600" dirty="0"/>
          </a:p>
          <a:p>
            <a:r>
              <a:rPr lang="en-GB" sz="1600" dirty="0">
                <a:hlinkClick r:id="rId5"/>
              </a:rPr>
              <a:t>https://www.familylives.org.uk/advice/teenagers/behaviour/what-is-a-parenting-order/</a:t>
            </a:r>
            <a:endParaRPr lang="en-GB" sz="1600" dirty="0"/>
          </a:p>
          <a:p>
            <a:r>
              <a:rPr lang="en-GB" sz="1600" dirty="0">
                <a:hlinkClick r:id="rId6"/>
              </a:rPr>
              <a:t>https://www.bbc.co.uk/news/education-44725966</a:t>
            </a:r>
            <a:endParaRPr lang="en-GB" sz="1600" dirty="0"/>
          </a:p>
          <a:p>
            <a:r>
              <a:rPr lang="en-GB" sz="1600" dirty="0">
                <a:hlinkClick r:id="rId7"/>
              </a:rPr>
              <a:t>https://</a:t>
            </a:r>
            <a:r>
              <a:rPr lang="en-GB" sz="1600" dirty="0" smtClean="0">
                <a:hlinkClick r:id="rId7"/>
              </a:rPr>
              <a:t>www.gov.uk/government/news/funding-boost-to-help-pupils-affected-by-domestic-abuse</a:t>
            </a:r>
            <a:endParaRPr lang="en-GB" sz="1600" dirty="0" smtClean="0"/>
          </a:p>
          <a:p>
            <a:r>
              <a:rPr lang="en-GB" sz="1600" dirty="0">
                <a:hlinkClick r:id="rId8"/>
              </a:rPr>
              <a:t>https://www.crimeandjustice.org.uk/publications/cjm/article/child-criminalisation-and-mistake-early-intervention</a:t>
            </a:r>
            <a:endParaRPr lang="en-GB" sz="1600" dirty="0"/>
          </a:p>
          <a:p>
            <a:endParaRPr lang="en-GB" sz="1600" dirty="0"/>
          </a:p>
        </p:txBody>
      </p:sp>
    </p:spTree>
    <p:extLst>
      <p:ext uri="{BB962C8B-B14F-4D97-AF65-F5344CB8AC3E}">
        <p14:creationId xmlns:p14="http://schemas.microsoft.com/office/powerpoint/2010/main" val="2998644068"/>
      </p:ext>
    </p:extLst>
  </p:cSld>
  <p:clrMapOvr>
    <a:masterClrMapping/>
  </p:clrMapOvr>
  <p:timing>
    <p:tnLst>
      <p:par>
        <p:cTn id="1" dur="indefinite" restart="never" nodeType="tmRoot"/>
      </p:par>
    </p:tnLst>
  </p:timing>
</p:sld>
</file>

<file path=ppt/theme/theme1.xml><?xml version="1.0" encoding="utf-8"?>
<a:theme xmlns:a="http://schemas.openxmlformats.org/drawingml/2006/main" name="Theme1.thmx powerpoint">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powerpoint" id="{3FE5A21A-5BA7-4102-817A-D825B8838D99}" vid="{F0C2D02D-CB57-4FED-82D4-FD798ACDDA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powerpoint</Template>
  <TotalTime>841</TotalTime>
  <Words>2924</Words>
  <Application>Microsoft Office PowerPoint</Application>
  <PresentationFormat>On-screen Show (4:3)</PresentationFormat>
  <Paragraphs>363</Paragraphs>
  <Slides>50</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Calibri</vt:lpstr>
      <vt:lpstr>GDS Transport</vt:lpstr>
      <vt:lpstr>Myriad Pro</vt:lpstr>
      <vt:lpstr>Wingdings</vt:lpstr>
      <vt:lpstr>Theme1.thmx powerpoint</vt:lpstr>
      <vt:lpstr>Early Intervention</vt:lpstr>
      <vt:lpstr>Age of Criminal Responsibility</vt:lpstr>
      <vt:lpstr>Scotland</vt:lpstr>
      <vt:lpstr>Age of Criminal Responsibility </vt:lpstr>
      <vt:lpstr>Criminal Responsibility Across the World</vt:lpstr>
      <vt:lpstr>Youth Justice Statistics, England and Wales,  April 2017 to March 2018 </vt:lpstr>
      <vt:lpstr>April 2018 to March 2018</vt:lpstr>
      <vt:lpstr>Offences Committed </vt:lpstr>
      <vt:lpstr>PowerPoint Presentation</vt:lpstr>
      <vt:lpstr>Venables &amp; Thompson</vt:lpstr>
      <vt:lpstr>Thompson and Venables</vt:lpstr>
      <vt:lpstr>Thompson </vt:lpstr>
      <vt:lpstr>Venables</vt:lpstr>
      <vt:lpstr>Media Image</vt:lpstr>
      <vt:lpstr>Mothers also guilty </vt:lpstr>
      <vt:lpstr>The Trondheim case</vt:lpstr>
      <vt:lpstr>PowerPoint Presentation</vt:lpstr>
      <vt:lpstr>PowerPoint Presentation</vt:lpstr>
      <vt:lpstr>Trondheim Adults</vt:lpstr>
      <vt:lpstr>Thompson and Venables</vt:lpstr>
      <vt:lpstr>Young People &amp; Gangs </vt:lpstr>
      <vt:lpstr>Gang’s &amp; Females</vt:lpstr>
      <vt:lpstr>ISIS Poster Girls </vt:lpstr>
      <vt:lpstr>Pull Factors</vt:lpstr>
      <vt:lpstr>What Works?</vt:lpstr>
      <vt:lpstr>Role of Parents </vt:lpstr>
      <vt:lpstr>Roles of School</vt:lpstr>
      <vt:lpstr>Community</vt:lpstr>
      <vt:lpstr>Task</vt:lpstr>
      <vt:lpstr>The CAPRICORN framework</vt:lpstr>
      <vt:lpstr>PowerPoint Presentation</vt:lpstr>
      <vt:lpstr>Troubled Families Initiative </vt:lpstr>
      <vt:lpstr>History</vt:lpstr>
      <vt:lpstr>PowerPoint Presentation</vt:lpstr>
      <vt:lpstr>PowerPoint Presentation</vt:lpstr>
      <vt:lpstr>Reoccurring Themes on What works:</vt:lpstr>
      <vt:lpstr>PowerPoint Presentation</vt:lpstr>
      <vt:lpstr>PowerPoint Presentation</vt:lpstr>
      <vt:lpstr>Criticism of Troubled Families</vt:lpstr>
      <vt:lpstr>Statistics</vt:lpstr>
      <vt:lpstr>Troubled Families Kid’s as Victims</vt:lpstr>
      <vt:lpstr>Older Children</vt:lpstr>
      <vt:lpstr> Getting Support? </vt:lpstr>
      <vt:lpstr>Wales</vt:lpstr>
      <vt:lpstr>Operation Encompass Gwent Police</vt:lpstr>
      <vt:lpstr>Centre for Crime &amp; Justice Studies</vt:lpstr>
      <vt:lpstr> Jack Straw &amp; Alun Michael - two of the principal architects of youth justice reform - argued that:</vt:lpstr>
      <vt:lpstr>PowerPoint Presentation</vt:lpstr>
      <vt:lpstr>PowerPoint Presentation</vt:lpstr>
      <vt:lpstr>reference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davies thomas</dc:creator>
  <cp:lastModifiedBy>Jane Thomas</cp:lastModifiedBy>
  <cp:revision>47</cp:revision>
  <dcterms:created xsi:type="dcterms:W3CDTF">2019-11-25T06:57:39Z</dcterms:created>
  <dcterms:modified xsi:type="dcterms:W3CDTF">2019-11-28T11:25:04Z</dcterms:modified>
</cp:coreProperties>
</file>