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2"/>
  </p:notesMasterIdLst>
  <p:sldIdLst>
    <p:sldId id="256" r:id="rId2"/>
    <p:sldId id="383" r:id="rId3"/>
    <p:sldId id="401" r:id="rId4"/>
    <p:sldId id="377" r:id="rId5"/>
    <p:sldId id="402" r:id="rId6"/>
    <p:sldId id="395" r:id="rId7"/>
    <p:sldId id="411" r:id="rId8"/>
    <p:sldId id="387" r:id="rId9"/>
    <p:sldId id="407" r:id="rId10"/>
    <p:sldId id="277" r:id="rId11"/>
    <p:sldId id="270" r:id="rId12"/>
    <p:sldId id="348" r:id="rId13"/>
    <p:sldId id="544" r:id="rId14"/>
    <p:sldId id="543" r:id="rId15"/>
    <p:sldId id="332" r:id="rId16"/>
    <p:sldId id="405" r:id="rId17"/>
    <p:sldId id="378" r:id="rId18"/>
    <p:sldId id="418" r:id="rId19"/>
    <p:sldId id="293" r:id="rId20"/>
    <p:sldId id="257" r:id="rId21"/>
    <p:sldId id="390" r:id="rId22"/>
    <p:sldId id="388" r:id="rId23"/>
    <p:sldId id="408" r:id="rId24"/>
    <p:sldId id="414" r:id="rId25"/>
    <p:sldId id="542" r:id="rId26"/>
    <p:sldId id="541" r:id="rId27"/>
    <p:sldId id="410" r:id="rId28"/>
    <p:sldId id="271" r:id="rId29"/>
    <p:sldId id="420" r:id="rId30"/>
    <p:sldId id="419" r:id="rId31"/>
    <p:sldId id="416" r:id="rId32"/>
    <p:sldId id="415" r:id="rId33"/>
    <p:sldId id="291" r:id="rId34"/>
    <p:sldId id="421" r:id="rId35"/>
    <p:sldId id="379" r:id="rId36"/>
    <p:sldId id="352" r:id="rId37"/>
    <p:sldId id="413" r:id="rId38"/>
    <p:sldId id="346" r:id="rId39"/>
    <p:sldId id="412" r:id="rId40"/>
    <p:sldId id="406"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292"/>
    <p:restoredTop sz="88163"/>
  </p:normalViewPr>
  <p:slideViewPr>
    <p:cSldViewPr snapToGrid="0">
      <p:cViewPr varScale="1">
        <p:scale>
          <a:sx n="112" d="100"/>
          <a:sy n="112" d="100"/>
        </p:scale>
        <p:origin x="1264" y="192"/>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diagrams/_rels/data3.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3.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19E9A66-7FF1-4E41-9D73-A56036F87A2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AD3EDF7-DF52-4BEA-B4EF-79E7F34F8AA6}">
      <dgm:prSet/>
      <dgm:spPr/>
      <dgm:t>
        <a:bodyPr/>
        <a:lstStyle/>
        <a:p>
          <a:r>
            <a:rPr lang="en-US"/>
            <a:t>Confidentiality </a:t>
          </a:r>
        </a:p>
      </dgm:t>
    </dgm:pt>
    <dgm:pt modelId="{F0450D95-7611-469B-8C9B-8E7451E29954}" type="parTrans" cxnId="{3E46A587-F7E6-4DCD-AEBA-84D5434AE105}">
      <dgm:prSet/>
      <dgm:spPr/>
      <dgm:t>
        <a:bodyPr/>
        <a:lstStyle/>
        <a:p>
          <a:endParaRPr lang="en-US"/>
        </a:p>
      </dgm:t>
    </dgm:pt>
    <dgm:pt modelId="{E0C160A1-FB33-453B-9D34-3801772364F5}" type="sibTrans" cxnId="{3E46A587-F7E6-4DCD-AEBA-84D5434AE105}">
      <dgm:prSet/>
      <dgm:spPr/>
      <dgm:t>
        <a:bodyPr/>
        <a:lstStyle/>
        <a:p>
          <a:endParaRPr lang="en-US"/>
        </a:p>
      </dgm:t>
    </dgm:pt>
    <dgm:pt modelId="{20FCE7F7-2A80-41CC-A273-9A78C0302D2D}">
      <dgm:prSet/>
      <dgm:spPr/>
      <dgm:t>
        <a:bodyPr/>
        <a:lstStyle/>
        <a:p>
          <a:r>
            <a:rPr lang="en-US"/>
            <a:t>Respect </a:t>
          </a:r>
        </a:p>
      </dgm:t>
    </dgm:pt>
    <dgm:pt modelId="{DC252DC3-79D8-4A92-B514-BF2C9BAF0241}" type="parTrans" cxnId="{FC9177F0-950F-4A9C-99B5-6AB4F8F27D11}">
      <dgm:prSet/>
      <dgm:spPr/>
      <dgm:t>
        <a:bodyPr/>
        <a:lstStyle/>
        <a:p>
          <a:endParaRPr lang="en-US"/>
        </a:p>
      </dgm:t>
    </dgm:pt>
    <dgm:pt modelId="{6AEDF071-DADB-42E8-BA8B-7012B6AAD36E}" type="sibTrans" cxnId="{FC9177F0-950F-4A9C-99B5-6AB4F8F27D11}">
      <dgm:prSet/>
      <dgm:spPr/>
      <dgm:t>
        <a:bodyPr/>
        <a:lstStyle/>
        <a:p>
          <a:endParaRPr lang="en-US"/>
        </a:p>
      </dgm:t>
    </dgm:pt>
    <dgm:pt modelId="{68698D2F-EDB5-458B-8F83-E01244F1846A}">
      <dgm:prSet/>
      <dgm:spPr/>
      <dgm:t>
        <a:bodyPr/>
        <a:lstStyle/>
        <a:p>
          <a:r>
            <a:rPr lang="en-US"/>
            <a:t>One person speaking at one time</a:t>
          </a:r>
        </a:p>
      </dgm:t>
    </dgm:pt>
    <dgm:pt modelId="{588F92A6-70EB-407E-9826-05F4A1C31FA8}" type="parTrans" cxnId="{ECF2FE8A-EC9B-4C5B-B91F-F95EB3C97C3E}">
      <dgm:prSet/>
      <dgm:spPr/>
      <dgm:t>
        <a:bodyPr/>
        <a:lstStyle/>
        <a:p>
          <a:endParaRPr lang="en-US"/>
        </a:p>
      </dgm:t>
    </dgm:pt>
    <dgm:pt modelId="{9405D579-4BEE-4738-A8A0-A7BC52FFC9B7}" type="sibTrans" cxnId="{ECF2FE8A-EC9B-4C5B-B91F-F95EB3C97C3E}">
      <dgm:prSet/>
      <dgm:spPr/>
      <dgm:t>
        <a:bodyPr/>
        <a:lstStyle/>
        <a:p>
          <a:endParaRPr lang="en-US"/>
        </a:p>
      </dgm:t>
    </dgm:pt>
    <dgm:pt modelId="{80721DE7-3930-4134-A2EF-20E0BC7861BB}">
      <dgm:prSet/>
      <dgm:spPr/>
      <dgm:t>
        <a:bodyPr/>
        <a:lstStyle/>
        <a:p>
          <a:r>
            <a:rPr lang="en-US"/>
            <a:t>Participation – please ensure you engage and focus.</a:t>
          </a:r>
        </a:p>
      </dgm:t>
    </dgm:pt>
    <dgm:pt modelId="{2CD4E75F-99E7-473A-856C-107B880F5DAA}" type="parTrans" cxnId="{2D429330-C80A-4CF3-9DA8-54074AC980C5}">
      <dgm:prSet/>
      <dgm:spPr/>
      <dgm:t>
        <a:bodyPr/>
        <a:lstStyle/>
        <a:p>
          <a:endParaRPr lang="en-US"/>
        </a:p>
      </dgm:t>
    </dgm:pt>
    <dgm:pt modelId="{48DE4AD3-06A9-41F2-9B1D-538485588DBD}" type="sibTrans" cxnId="{2D429330-C80A-4CF3-9DA8-54074AC980C5}">
      <dgm:prSet/>
      <dgm:spPr/>
      <dgm:t>
        <a:bodyPr/>
        <a:lstStyle/>
        <a:p>
          <a:endParaRPr lang="en-US"/>
        </a:p>
      </dgm:t>
    </dgm:pt>
    <dgm:pt modelId="{57BB3468-EE7E-9A4F-AF70-57BCD362CB32}" type="pres">
      <dgm:prSet presAssocID="{819E9A66-7FF1-4E41-9D73-A56036F87A2D}" presName="linear" presStyleCnt="0">
        <dgm:presLayoutVars>
          <dgm:animLvl val="lvl"/>
          <dgm:resizeHandles val="exact"/>
        </dgm:presLayoutVars>
      </dgm:prSet>
      <dgm:spPr/>
    </dgm:pt>
    <dgm:pt modelId="{8243CD45-C466-4344-B157-BA8F8006B8B5}" type="pres">
      <dgm:prSet presAssocID="{6AD3EDF7-DF52-4BEA-B4EF-79E7F34F8AA6}" presName="parentText" presStyleLbl="node1" presStyleIdx="0" presStyleCnt="4">
        <dgm:presLayoutVars>
          <dgm:chMax val="0"/>
          <dgm:bulletEnabled val="1"/>
        </dgm:presLayoutVars>
      </dgm:prSet>
      <dgm:spPr/>
    </dgm:pt>
    <dgm:pt modelId="{65E988FE-290C-1042-AC6F-F2E99DF45B7A}" type="pres">
      <dgm:prSet presAssocID="{E0C160A1-FB33-453B-9D34-3801772364F5}" presName="spacer" presStyleCnt="0"/>
      <dgm:spPr/>
    </dgm:pt>
    <dgm:pt modelId="{05B7B62D-255C-9A47-9950-1CDABB300199}" type="pres">
      <dgm:prSet presAssocID="{20FCE7F7-2A80-41CC-A273-9A78C0302D2D}" presName="parentText" presStyleLbl="node1" presStyleIdx="1" presStyleCnt="4">
        <dgm:presLayoutVars>
          <dgm:chMax val="0"/>
          <dgm:bulletEnabled val="1"/>
        </dgm:presLayoutVars>
      </dgm:prSet>
      <dgm:spPr/>
    </dgm:pt>
    <dgm:pt modelId="{1C9468CF-2D70-6A48-9D75-A6C47EF6216B}" type="pres">
      <dgm:prSet presAssocID="{6AEDF071-DADB-42E8-BA8B-7012B6AAD36E}" presName="spacer" presStyleCnt="0"/>
      <dgm:spPr/>
    </dgm:pt>
    <dgm:pt modelId="{9C92AD0B-DED1-B34C-A198-E22A0C364924}" type="pres">
      <dgm:prSet presAssocID="{68698D2F-EDB5-458B-8F83-E01244F1846A}" presName="parentText" presStyleLbl="node1" presStyleIdx="2" presStyleCnt="4">
        <dgm:presLayoutVars>
          <dgm:chMax val="0"/>
          <dgm:bulletEnabled val="1"/>
        </dgm:presLayoutVars>
      </dgm:prSet>
      <dgm:spPr/>
    </dgm:pt>
    <dgm:pt modelId="{F597FC5D-D442-2642-A3A0-EDC45D80DA50}" type="pres">
      <dgm:prSet presAssocID="{9405D579-4BEE-4738-A8A0-A7BC52FFC9B7}" presName="spacer" presStyleCnt="0"/>
      <dgm:spPr/>
    </dgm:pt>
    <dgm:pt modelId="{6232CD93-11E7-2241-82FC-3A4CB09C5571}" type="pres">
      <dgm:prSet presAssocID="{80721DE7-3930-4134-A2EF-20E0BC7861BB}" presName="parentText" presStyleLbl="node1" presStyleIdx="3" presStyleCnt="4">
        <dgm:presLayoutVars>
          <dgm:chMax val="0"/>
          <dgm:bulletEnabled val="1"/>
        </dgm:presLayoutVars>
      </dgm:prSet>
      <dgm:spPr/>
    </dgm:pt>
  </dgm:ptLst>
  <dgm:cxnLst>
    <dgm:cxn modelId="{760F2B04-86BF-604A-9AB4-2CED6FE8E486}" type="presOf" srcId="{6AD3EDF7-DF52-4BEA-B4EF-79E7F34F8AA6}" destId="{8243CD45-C466-4344-B157-BA8F8006B8B5}" srcOrd="0" destOrd="0" presId="urn:microsoft.com/office/officeart/2005/8/layout/vList2"/>
    <dgm:cxn modelId="{2D429330-C80A-4CF3-9DA8-54074AC980C5}" srcId="{819E9A66-7FF1-4E41-9D73-A56036F87A2D}" destId="{80721DE7-3930-4134-A2EF-20E0BC7861BB}" srcOrd="3" destOrd="0" parTransId="{2CD4E75F-99E7-473A-856C-107B880F5DAA}" sibTransId="{48DE4AD3-06A9-41F2-9B1D-538485588DBD}"/>
    <dgm:cxn modelId="{20D03C67-58C6-5149-8377-FC707030849B}" type="presOf" srcId="{819E9A66-7FF1-4E41-9D73-A56036F87A2D}" destId="{57BB3468-EE7E-9A4F-AF70-57BCD362CB32}" srcOrd="0" destOrd="0" presId="urn:microsoft.com/office/officeart/2005/8/layout/vList2"/>
    <dgm:cxn modelId="{3B52F673-5222-374B-A0CF-25BD8B6093BD}" type="presOf" srcId="{20FCE7F7-2A80-41CC-A273-9A78C0302D2D}" destId="{05B7B62D-255C-9A47-9950-1CDABB300199}" srcOrd="0" destOrd="0" presId="urn:microsoft.com/office/officeart/2005/8/layout/vList2"/>
    <dgm:cxn modelId="{3E46A587-F7E6-4DCD-AEBA-84D5434AE105}" srcId="{819E9A66-7FF1-4E41-9D73-A56036F87A2D}" destId="{6AD3EDF7-DF52-4BEA-B4EF-79E7F34F8AA6}" srcOrd="0" destOrd="0" parTransId="{F0450D95-7611-469B-8C9B-8E7451E29954}" sibTransId="{E0C160A1-FB33-453B-9D34-3801772364F5}"/>
    <dgm:cxn modelId="{ECF2FE8A-EC9B-4C5B-B91F-F95EB3C97C3E}" srcId="{819E9A66-7FF1-4E41-9D73-A56036F87A2D}" destId="{68698D2F-EDB5-458B-8F83-E01244F1846A}" srcOrd="2" destOrd="0" parTransId="{588F92A6-70EB-407E-9826-05F4A1C31FA8}" sibTransId="{9405D579-4BEE-4738-A8A0-A7BC52FFC9B7}"/>
    <dgm:cxn modelId="{05BC54BF-D453-FE46-9CBE-145B5ADA2930}" type="presOf" srcId="{68698D2F-EDB5-458B-8F83-E01244F1846A}" destId="{9C92AD0B-DED1-B34C-A198-E22A0C364924}" srcOrd="0" destOrd="0" presId="urn:microsoft.com/office/officeart/2005/8/layout/vList2"/>
    <dgm:cxn modelId="{96B28CD5-5583-024B-8B2D-9725436E81C4}" type="presOf" srcId="{80721DE7-3930-4134-A2EF-20E0BC7861BB}" destId="{6232CD93-11E7-2241-82FC-3A4CB09C5571}" srcOrd="0" destOrd="0" presId="urn:microsoft.com/office/officeart/2005/8/layout/vList2"/>
    <dgm:cxn modelId="{FC9177F0-950F-4A9C-99B5-6AB4F8F27D11}" srcId="{819E9A66-7FF1-4E41-9D73-A56036F87A2D}" destId="{20FCE7F7-2A80-41CC-A273-9A78C0302D2D}" srcOrd="1" destOrd="0" parTransId="{DC252DC3-79D8-4A92-B514-BF2C9BAF0241}" sibTransId="{6AEDF071-DADB-42E8-BA8B-7012B6AAD36E}"/>
    <dgm:cxn modelId="{53700DC5-E311-EF47-9B6A-4C9F38C9E756}" type="presParOf" srcId="{57BB3468-EE7E-9A4F-AF70-57BCD362CB32}" destId="{8243CD45-C466-4344-B157-BA8F8006B8B5}" srcOrd="0" destOrd="0" presId="urn:microsoft.com/office/officeart/2005/8/layout/vList2"/>
    <dgm:cxn modelId="{AF47B550-971F-D641-A7C9-674A4EC9A8B7}" type="presParOf" srcId="{57BB3468-EE7E-9A4F-AF70-57BCD362CB32}" destId="{65E988FE-290C-1042-AC6F-F2E99DF45B7A}" srcOrd="1" destOrd="0" presId="urn:microsoft.com/office/officeart/2005/8/layout/vList2"/>
    <dgm:cxn modelId="{CCCFAAFB-51D7-A249-B05A-A5261F3A790D}" type="presParOf" srcId="{57BB3468-EE7E-9A4F-AF70-57BCD362CB32}" destId="{05B7B62D-255C-9A47-9950-1CDABB300199}" srcOrd="2" destOrd="0" presId="urn:microsoft.com/office/officeart/2005/8/layout/vList2"/>
    <dgm:cxn modelId="{2C1EE1DC-6EB5-4942-8C4D-1184EED71F07}" type="presParOf" srcId="{57BB3468-EE7E-9A4F-AF70-57BCD362CB32}" destId="{1C9468CF-2D70-6A48-9D75-A6C47EF6216B}" srcOrd="3" destOrd="0" presId="urn:microsoft.com/office/officeart/2005/8/layout/vList2"/>
    <dgm:cxn modelId="{87ABF4CA-EDD3-9945-BB8A-795F246F4954}" type="presParOf" srcId="{57BB3468-EE7E-9A4F-AF70-57BCD362CB32}" destId="{9C92AD0B-DED1-B34C-A198-E22A0C364924}" srcOrd="4" destOrd="0" presId="urn:microsoft.com/office/officeart/2005/8/layout/vList2"/>
    <dgm:cxn modelId="{2798AADF-0650-DF47-8255-54C3335468F7}" type="presParOf" srcId="{57BB3468-EE7E-9A4F-AF70-57BCD362CB32}" destId="{F597FC5D-D442-2642-A3A0-EDC45D80DA50}" srcOrd="5" destOrd="0" presId="urn:microsoft.com/office/officeart/2005/8/layout/vList2"/>
    <dgm:cxn modelId="{64B2B0D2-D61F-0845-AAE0-ED1D052F57E5}" type="presParOf" srcId="{57BB3468-EE7E-9A4F-AF70-57BCD362CB32}" destId="{6232CD93-11E7-2241-82FC-3A4CB09C5571}"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73BB18-B9F2-4F8E-94EB-5DC4242E0BA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C6589040-BB61-44AD-B727-013418D5C31E}">
      <dgm:prSet/>
      <dgm:spPr/>
      <dgm:t>
        <a:bodyPr/>
        <a:lstStyle/>
        <a:p>
          <a:r>
            <a:rPr lang="en-GB" dirty="0"/>
            <a:t>Workshop 1</a:t>
          </a:r>
          <a:endParaRPr lang="en-US" dirty="0"/>
        </a:p>
      </dgm:t>
    </dgm:pt>
    <dgm:pt modelId="{675785AF-8AEA-41FC-A8DF-AAE271A9B9A0}" type="parTrans" cxnId="{17363F85-C0E8-408B-86A9-488985FF80C5}">
      <dgm:prSet/>
      <dgm:spPr/>
      <dgm:t>
        <a:bodyPr/>
        <a:lstStyle/>
        <a:p>
          <a:endParaRPr lang="en-US"/>
        </a:p>
      </dgm:t>
    </dgm:pt>
    <dgm:pt modelId="{CD75C340-AB1C-46AC-954F-2C14B23C9CA1}" type="sibTrans" cxnId="{17363F85-C0E8-408B-86A9-488985FF80C5}">
      <dgm:prSet/>
      <dgm:spPr/>
      <dgm:t>
        <a:bodyPr/>
        <a:lstStyle/>
        <a:p>
          <a:endParaRPr lang="en-US"/>
        </a:p>
      </dgm:t>
    </dgm:pt>
    <dgm:pt modelId="{360A9AF8-6222-467D-A8DD-6FED82328460}">
      <dgm:prSet/>
      <dgm:spPr/>
      <dgm:t>
        <a:bodyPr/>
        <a:lstStyle/>
        <a:p>
          <a:r>
            <a:rPr lang="en-GB" dirty="0"/>
            <a:t>Introductions and setting the scene</a:t>
          </a:r>
          <a:endParaRPr lang="en-US" dirty="0"/>
        </a:p>
      </dgm:t>
    </dgm:pt>
    <dgm:pt modelId="{13C67CF4-E259-4AF4-8939-C855B339827F}" type="parTrans" cxnId="{31D15481-51A0-4793-8F18-92E1BE8010F5}">
      <dgm:prSet/>
      <dgm:spPr/>
      <dgm:t>
        <a:bodyPr/>
        <a:lstStyle/>
        <a:p>
          <a:endParaRPr lang="en-US"/>
        </a:p>
      </dgm:t>
    </dgm:pt>
    <dgm:pt modelId="{C124ABAE-5900-4583-B573-D65230EB8726}" type="sibTrans" cxnId="{31D15481-51A0-4793-8F18-92E1BE8010F5}">
      <dgm:prSet/>
      <dgm:spPr/>
      <dgm:t>
        <a:bodyPr/>
        <a:lstStyle/>
        <a:p>
          <a:endParaRPr lang="en-US"/>
        </a:p>
      </dgm:t>
    </dgm:pt>
    <dgm:pt modelId="{97963624-F585-7E41-9675-D368768A5666}">
      <dgm:prSet/>
      <dgm:spPr/>
      <dgm:t>
        <a:bodyPr/>
        <a:lstStyle/>
        <a:p>
          <a:r>
            <a:rPr lang="en-GB" dirty="0"/>
            <a:t>Critically reflective writing.</a:t>
          </a:r>
          <a:endParaRPr lang="en-US" dirty="0"/>
        </a:p>
      </dgm:t>
    </dgm:pt>
    <dgm:pt modelId="{81D2851F-CDBE-4B45-AD1F-93CB0A2E116E}" type="parTrans" cxnId="{2EB37767-5958-0E4E-8C78-718D6D1C44F8}">
      <dgm:prSet/>
      <dgm:spPr/>
      <dgm:t>
        <a:bodyPr/>
        <a:lstStyle/>
        <a:p>
          <a:endParaRPr lang="en-GB"/>
        </a:p>
      </dgm:t>
    </dgm:pt>
    <dgm:pt modelId="{5D585C2A-C001-CD4B-A2B0-09998358C9B9}" type="sibTrans" cxnId="{2EB37767-5958-0E4E-8C78-718D6D1C44F8}">
      <dgm:prSet/>
      <dgm:spPr/>
      <dgm:t>
        <a:bodyPr/>
        <a:lstStyle/>
        <a:p>
          <a:endParaRPr lang="en-GB"/>
        </a:p>
      </dgm:t>
    </dgm:pt>
    <dgm:pt modelId="{B41F3A61-E3CD-FA40-A775-EC354186DADA}">
      <dgm:prSet/>
      <dgm:spPr/>
      <dgm:t>
        <a:bodyPr/>
        <a:lstStyle/>
        <a:p>
          <a:r>
            <a:rPr lang="en-US" dirty="0"/>
            <a:t>Task 1 part a requirement - l</a:t>
          </a:r>
          <a:r>
            <a:rPr lang="en-GB" dirty="0"/>
            <a:t>inks to practice as a critically reflective practitioner</a:t>
          </a:r>
          <a:endParaRPr lang="en-US" dirty="0"/>
        </a:p>
      </dgm:t>
    </dgm:pt>
    <dgm:pt modelId="{B1DDAE97-1002-A147-9899-85CB5A0FD91E}" type="parTrans" cxnId="{3EA14963-29D8-A24D-B2F1-5708929953BA}">
      <dgm:prSet/>
      <dgm:spPr/>
      <dgm:t>
        <a:bodyPr/>
        <a:lstStyle/>
        <a:p>
          <a:endParaRPr lang="en-GB"/>
        </a:p>
      </dgm:t>
    </dgm:pt>
    <dgm:pt modelId="{B667E19C-FB0E-7E4F-BFAA-C5AC20774738}" type="sibTrans" cxnId="{3EA14963-29D8-A24D-B2F1-5708929953BA}">
      <dgm:prSet/>
      <dgm:spPr/>
      <dgm:t>
        <a:bodyPr/>
        <a:lstStyle/>
        <a:p>
          <a:endParaRPr lang="en-GB"/>
        </a:p>
      </dgm:t>
    </dgm:pt>
    <dgm:pt modelId="{27DA27E3-8063-DC45-8670-33448C82ABD7}">
      <dgm:prSet/>
      <dgm:spPr/>
      <dgm:t>
        <a:bodyPr/>
        <a:lstStyle/>
        <a:p>
          <a:r>
            <a:rPr lang="en-GB" dirty="0"/>
            <a:t>Emotional Intelligence</a:t>
          </a:r>
          <a:endParaRPr lang="en-US" dirty="0"/>
        </a:p>
      </dgm:t>
    </dgm:pt>
    <dgm:pt modelId="{6A2ACA8B-3D1C-B947-BAB3-B4CEAD06A3E2}" type="parTrans" cxnId="{82D26929-99BF-8142-8D32-5E37242FB4E2}">
      <dgm:prSet/>
      <dgm:spPr/>
      <dgm:t>
        <a:bodyPr/>
        <a:lstStyle/>
        <a:p>
          <a:endParaRPr lang="en-GB"/>
        </a:p>
      </dgm:t>
    </dgm:pt>
    <dgm:pt modelId="{25546DC3-E3BE-934F-94FE-C71D87AF5EE9}" type="sibTrans" cxnId="{82D26929-99BF-8142-8D32-5E37242FB4E2}">
      <dgm:prSet/>
      <dgm:spPr/>
      <dgm:t>
        <a:bodyPr/>
        <a:lstStyle/>
        <a:p>
          <a:endParaRPr lang="en-GB"/>
        </a:p>
      </dgm:t>
    </dgm:pt>
    <dgm:pt modelId="{696F3D15-77A2-A949-9497-C539963E6540}">
      <dgm:prSet/>
      <dgm:spPr/>
      <dgm:t>
        <a:bodyPr/>
        <a:lstStyle/>
        <a:p>
          <a:r>
            <a:rPr lang="en-US" dirty="0"/>
            <a:t>Reminder of </a:t>
          </a:r>
          <a:r>
            <a:rPr lang="en-GB" dirty="0"/>
            <a:t>theories and models of reflection</a:t>
          </a:r>
          <a:endParaRPr lang="en-US" dirty="0"/>
        </a:p>
      </dgm:t>
    </dgm:pt>
    <dgm:pt modelId="{43C73FD5-A114-864E-B0ED-AD24AABDFC4F}" type="parTrans" cxnId="{AC6D1250-22FD-AD44-8904-4AA973FC2613}">
      <dgm:prSet/>
      <dgm:spPr/>
      <dgm:t>
        <a:bodyPr/>
        <a:lstStyle/>
        <a:p>
          <a:endParaRPr lang="en-GB"/>
        </a:p>
      </dgm:t>
    </dgm:pt>
    <dgm:pt modelId="{6A0ACC91-295A-7946-914B-25DB43EC349C}" type="sibTrans" cxnId="{AC6D1250-22FD-AD44-8904-4AA973FC2613}">
      <dgm:prSet/>
      <dgm:spPr/>
      <dgm:t>
        <a:bodyPr/>
        <a:lstStyle/>
        <a:p>
          <a:endParaRPr lang="en-GB"/>
        </a:p>
      </dgm:t>
    </dgm:pt>
    <dgm:pt modelId="{31DDC45D-674A-0042-BD8A-A7FCD1ABBA6A}">
      <dgm:prSet/>
      <dgm:spPr/>
      <dgm:t>
        <a:bodyPr/>
        <a:lstStyle/>
        <a:p>
          <a:r>
            <a:rPr lang="en-US" dirty="0"/>
            <a:t>SCW learning outcomes for this task</a:t>
          </a:r>
        </a:p>
      </dgm:t>
    </dgm:pt>
    <dgm:pt modelId="{9F57C938-BFAB-C042-A728-945EBA98A558}" type="parTrans" cxnId="{DAD3E4E2-6F61-AC4F-8A02-1B7412065FC8}">
      <dgm:prSet/>
      <dgm:spPr/>
      <dgm:t>
        <a:bodyPr/>
        <a:lstStyle/>
        <a:p>
          <a:endParaRPr lang="en-GB"/>
        </a:p>
      </dgm:t>
    </dgm:pt>
    <dgm:pt modelId="{ADF08A5D-DD9E-9943-9348-C02880C677DA}" type="sibTrans" cxnId="{DAD3E4E2-6F61-AC4F-8A02-1B7412065FC8}">
      <dgm:prSet/>
      <dgm:spPr/>
      <dgm:t>
        <a:bodyPr/>
        <a:lstStyle/>
        <a:p>
          <a:endParaRPr lang="en-GB"/>
        </a:p>
      </dgm:t>
    </dgm:pt>
    <dgm:pt modelId="{909A5452-9A6C-8644-8B5B-FAD7D034220A}">
      <dgm:prSet/>
      <dgm:spPr/>
      <dgm:t>
        <a:bodyPr/>
        <a:lstStyle/>
        <a:p>
          <a:r>
            <a:rPr lang="en-GB" dirty="0"/>
            <a:t>The portfolio - Task 1 Part a) Developmental Review </a:t>
          </a:r>
          <a:endParaRPr lang="en-US" dirty="0"/>
        </a:p>
      </dgm:t>
    </dgm:pt>
    <dgm:pt modelId="{C5AE1AE3-2ADE-9146-A942-D0A0348762AA}" type="parTrans" cxnId="{6BF1EFD7-1D9C-6946-8142-F99B2BF46886}">
      <dgm:prSet/>
      <dgm:spPr/>
      <dgm:t>
        <a:bodyPr/>
        <a:lstStyle/>
        <a:p>
          <a:endParaRPr lang="en-GB"/>
        </a:p>
      </dgm:t>
    </dgm:pt>
    <dgm:pt modelId="{96594B06-B42D-9048-8751-ABB4B661D9A2}" type="sibTrans" cxnId="{6BF1EFD7-1D9C-6946-8142-F99B2BF46886}">
      <dgm:prSet/>
      <dgm:spPr/>
      <dgm:t>
        <a:bodyPr/>
        <a:lstStyle/>
        <a:p>
          <a:endParaRPr lang="en-GB"/>
        </a:p>
      </dgm:t>
    </dgm:pt>
    <dgm:pt modelId="{85FF2CC6-AC38-4221-B409-9FB94E775DDC}" type="pres">
      <dgm:prSet presAssocID="{3673BB18-B9F2-4F8E-94EB-5DC4242E0BAD}" presName="linear" presStyleCnt="0">
        <dgm:presLayoutVars>
          <dgm:animLvl val="lvl"/>
          <dgm:resizeHandles val="exact"/>
        </dgm:presLayoutVars>
      </dgm:prSet>
      <dgm:spPr/>
    </dgm:pt>
    <dgm:pt modelId="{9CCC77E2-D9AE-4DA6-B8BD-9CC78BC28C11}" type="pres">
      <dgm:prSet presAssocID="{C6589040-BB61-44AD-B727-013418D5C31E}" presName="parentText" presStyleLbl="node1" presStyleIdx="0" presStyleCnt="1">
        <dgm:presLayoutVars>
          <dgm:chMax val="0"/>
          <dgm:bulletEnabled val="1"/>
        </dgm:presLayoutVars>
      </dgm:prSet>
      <dgm:spPr/>
    </dgm:pt>
    <dgm:pt modelId="{B041D6B0-DDE9-426A-8D23-617E80688448}" type="pres">
      <dgm:prSet presAssocID="{C6589040-BB61-44AD-B727-013418D5C31E}" presName="childText" presStyleLbl="revTx" presStyleIdx="0" presStyleCnt="1" custScaleY="109200">
        <dgm:presLayoutVars>
          <dgm:bulletEnabled val="1"/>
        </dgm:presLayoutVars>
      </dgm:prSet>
      <dgm:spPr/>
    </dgm:pt>
  </dgm:ptLst>
  <dgm:cxnLst>
    <dgm:cxn modelId="{71F16503-AA4F-894A-8023-1F2E21B6DB66}" type="presOf" srcId="{B41F3A61-E3CD-FA40-A775-EC354186DADA}" destId="{B041D6B0-DDE9-426A-8D23-617E80688448}" srcOrd="0" destOrd="1" presId="urn:microsoft.com/office/officeart/2005/8/layout/vList2"/>
    <dgm:cxn modelId="{82D26929-99BF-8142-8D32-5E37242FB4E2}" srcId="{C6589040-BB61-44AD-B727-013418D5C31E}" destId="{27DA27E3-8063-DC45-8670-33448C82ABD7}" srcOrd="5" destOrd="0" parTransId="{6A2ACA8B-3D1C-B947-BAB3-B4CEAD06A3E2}" sibTransId="{25546DC3-E3BE-934F-94FE-C71D87AF5EE9}"/>
    <dgm:cxn modelId="{AC6D1250-22FD-AD44-8904-4AA973FC2613}" srcId="{C6589040-BB61-44AD-B727-013418D5C31E}" destId="{696F3D15-77A2-A949-9497-C539963E6540}" srcOrd="2" destOrd="0" parTransId="{43C73FD5-A114-864E-B0ED-AD24AABDFC4F}" sibTransId="{6A0ACC91-295A-7946-914B-25DB43EC349C}"/>
    <dgm:cxn modelId="{6C22CD60-8273-452A-8C28-9D9FC3591C59}" type="presOf" srcId="{C6589040-BB61-44AD-B727-013418D5C31E}" destId="{9CCC77E2-D9AE-4DA6-B8BD-9CC78BC28C11}" srcOrd="0" destOrd="0" presId="urn:microsoft.com/office/officeart/2005/8/layout/vList2"/>
    <dgm:cxn modelId="{3EA14963-29D8-A24D-B2F1-5708929953BA}" srcId="{C6589040-BB61-44AD-B727-013418D5C31E}" destId="{B41F3A61-E3CD-FA40-A775-EC354186DADA}" srcOrd="1" destOrd="0" parTransId="{B1DDAE97-1002-A147-9899-85CB5A0FD91E}" sibTransId="{B667E19C-FB0E-7E4F-BFAA-C5AC20774738}"/>
    <dgm:cxn modelId="{2EB37767-5958-0E4E-8C78-718D6D1C44F8}" srcId="{C6589040-BB61-44AD-B727-013418D5C31E}" destId="{97963624-F585-7E41-9675-D368768A5666}" srcOrd="6" destOrd="0" parTransId="{81D2851F-CDBE-4B45-AD1F-93CB0A2E116E}" sibTransId="{5D585C2A-C001-CD4B-A2B0-09998358C9B9}"/>
    <dgm:cxn modelId="{31D15481-51A0-4793-8F18-92E1BE8010F5}" srcId="{C6589040-BB61-44AD-B727-013418D5C31E}" destId="{360A9AF8-6222-467D-A8DD-6FED82328460}" srcOrd="0" destOrd="0" parTransId="{13C67CF4-E259-4AF4-8939-C855B339827F}" sibTransId="{C124ABAE-5900-4583-B573-D65230EB8726}"/>
    <dgm:cxn modelId="{EF53D382-8F9E-43C1-97D1-BBD908D6EE56}" type="presOf" srcId="{360A9AF8-6222-467D-A8DD-6FED82328460}" destId="{B041D6B0-DDE9-426A-8D23-617E80688448}" srcOrd="0" destOrd="0" presId="urn:microsoft.com/office/officeart/2005/8/layout/vList2"/>
    <dgm:cxn modelId="{17363F85-C0E8-408B-86A9-488985FF80C5}" srcId="{3673BB18-B9F2-4F8E-94EB-5DC4242E0BAD}" destId="{C6589040-BB61-44AD-B727-013418D5C31E}" srcOrd="0" destOrd="0" parTransId="{675785AF-8AEA-41FC-A8DF-AAE271A9B9A0}" sibTransId="{CD75C340-AB1C-46AC-954F-2C14B23C9CA1}"/>
    <dgm:cxn modelId="{896E038A-14A7-5C40-90A1-7E9BB2B629AE}" type="presOf" srcId="{696F3D15-77A2-A949-9497-C539963E6540}" destId="{B041D6B0-DDE9-426A-8D23-617E80688448}" srcOrd="0" destOrd="2" presId="urn:microsoft.com/office/officeart/2005/8/layout/vList2"/>
    <dgm:cxn modelId="{77AF178F-8BDE-C242-A6C3-1F0216256690}" type="presOf" srcId="{31DDC45D-674A-0042-BD8A-A7FCD1ABBA6A}" destId="{B041D6B0-DDE9-426A-8D23-617E80688448}" srcOrd="0" destOrd="4" presId="urn:microsoft.com/office/officeart/2005/8/layout/vList2"/>
    <dgm:cxn modelId="{4C29049A-07D5-7B4B-BD8F-72A57734BA44}" type="presOf" srcId="{27DA27E3-8063-DC45-8670-33448C82ABD7}" destId="{B041D6B0-DDE9-426A-8D23-617E80688448}" srcOrd="0" destOrd="5" presId="urn:microsoft.com/office/officeart/2005/8/layout/vList2"/>
    <dgm:cxn modelId="{6BF1EFD7-1D9C-6946-8142-F99B2BF46886}" srcId="{C6589040-BB61-44AD-B727-013418D5C31E}" destId="{909A5452-9A6C-8644-8B5B-FAD7D034220A}" srcOrd="3" destOrd="0" parTransId="{C5AE1AE3-2ADE-9146-A942-D0A0348762AA}" sibTransId="{96594B06-B42D-9048-8751-ABB4B661D9A2}"/>
    <dgm:cxn modelId="{DAD3E4E2-6F61-AC4F-8A02-1B7412065FC8}" srcId="{C6589040-BB61-44AD-B727-013418D5C31E}" destId="{31DDC45D-674A-0042-BD8A-A7FCD1ABBA6A}" srcOrd="4" destOrd="0" parTransId="{9F57C938-BFAB-C042-A728-945EBA98A558}" sibTransId="{ADF08A5D-DD9E-9943-9348-C02880C677DA}"/>
    <dgm:cxn modelId="{D6C714ED-BF29-014E-B8E5-954BA1DBA830}" type="presOf" srcId="{909A5452-9A6C-8644-8B5B-FAD7D034220A}" destId="{B041D6B0-DDE9-426A-8D23-617E80688448}" srcOrd="0" destOrd="3" presId="urn:microsoft.com/office/officeart/2005/8/layout/vList2"/>
    <dgm:cxn modelId="{125CABF8-C1F8-F345-A991-CFFBA500172B}" type="presOf" srcId="{97963624-F585-7E41-9675-D368768A5666}" destId="{B041D6B0-DDE9-426A-8D23-617E80688448}" srcOrd="0" destOrd="6" presId="urn:microsoft.com/office/officeart/2005/8/layout/vList2"/>
    <dgm:cxn modelId="{9366F4F9-D934-4FB9-A650-265D71951338}" type="presOf" srcId="{3673BB18-B9F2-4F8E-94EB-5DC4242E0BAD}" destId="{85FF2CC6-AC38-4221-B409-9FB94E775DDC}" srcOrd="0" destOrd="0" presId="urn:microsoft.com/office/officeart/2005/8/layout/vList2"/>
    <dgm:cxn modelId="{808D65AD-E3C8-41C5-AF4A-E16B1AB996B4}" type="presParOf" srcId="{85FF2CC6-AC38-4221-B409-9FB94E775DDC}" destId="{9CCC77E2-D9AE-4DA6-B8BD-9CC78BC28C11}" srcOrd="0" destOrd="0" presId="urn:microsoft.com/office/officeart/2005/8/layout/vList2"/>
    <dgm:cxn modelId="{98F2DF69-D408-4A43-BB8E-28E2CB3A6BCC}" type="presParOf" srcId="{85FF2CC6-AC38-4221-B409-9FB94E775DDC}" destId="{B041D6B0-DDE9-426A-8D23-617E80688448}"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2BF2F7B-1578-4D26-B159-CF91CE1C59E5}"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7FBF028A-1156-483F-9562-B7141C252CC5}">
      <dgm:prSet/>
      <dgm:spPr/>
      <dgm:t>
        <a:bodyPr/>
        <a:lstStyle/>
        <a:p>
          <a:r>
            <a:rPr lang="en-GB" b="1" dirty="0"/>
            <a:t>Confidentiality </a:t>
          </a:r>
          <a:r>
            <a:rPr lang="en-GB" dirty="0"/>
            <a:t>– please remember </a:t>
          </a:r>
          <a:r>
            <a:rPr lang="en-GB" b="1" dirty="0"/>
            <a:t>do not </a:t>
          </a:r>
          <a:r>
            <a:rPr lang="en-GB" dirty="0"/>
            <a:t>to use letters or made-up names when describing individuals or include any information within the portfolio that might make individuals identifiable. Refer to the people you work with by using </a:t>
          </a:r>
          <a:r>
            <a:rPr lang="en-GB" b="1" dirty="0"/>
            <a:t>numbers only. Do not name local authority.</a:t>
          </a:r>
          <a:endParaRPr lang="en-US" dirty="0"/>
        </a:p>
      </dgm:t>
    </dgm:pt>
    <dgm:pt modelId="{08D26E7E-2487-4101-B362-0A94761B96BF}" type="parTrans" cxnId="{5CC4DEF3-C9C2-4497-BE42-ABFA196E72E5}">
      <dgm:prSet/>
      <dgm:spPr/>
      <dgm:t>
        <a:bodyPr/>
        <a:lstStyle/>
        <a:p>
          <a:endParaRPr lang="en-US"/>
        </a:p>
      </dgm:t>
    </dgm:pt>
    <dgm:pt modelId="{8DA7E310-359D-4E37-80F8-4359530023C9}" type="sibTrans" cxnId="{5CC4DEF3-C9C2-4497-BE42-ABFA196E72E5}">
      <dgm:prSet/>
      <dgm:spPr/>
      <dgm:t>
        <a:bodyPr/>
        <a:lstStyle/>
        <a:p>
          <a:endParaRPr lang="en-US"/>
        </a:p>
      </dgm:t>
    </dgm:pt>
    <dgm:pt modelId="{9285A022-6BBF-4800-86E3-7EA3C31539D4}">
      <dgm:prSet/>
      <dgm:spPr/>
      <dgm:t>
        <a:bodyPr/>
        <a:lstStyle/>
        <a:p>
          <a:r>
            <a:rPr lang="en-GB" b="1"/>
            <a:t>Plagiarism</a:t>
          </a:r>
          <a:r>
            <a:rPr lang="en-GB"/>
            <a:t> –please note the portfolio will bring up a high plagiarism percentage when submitted this is recognized by the university</a:t>
          </a:r>
          <a:endParaRPr lang="en-US"/>
        </a:p>
      </dgm:t>
    </dgm:pt>
    <dgm:pt modelId="{D293F4B0-5E4A-417A-BDC6-4793E4FC6AA6}" type="parTrans" cxnId="{BB59703F-83ED-4982-8435-EEB0F5E2196E}">
      <dgm:prSet/>
      <dgm:spPr/>
      <dgm:t>
        <a:bodyPr/>
        <a:lstStyle/>
        <a:p>
          <a:endParaRPr lang="en-US"/>
        </a:p>
      </dgm:t>
    </dgm:pt>
    <dgm:pt modelId="{088D4EE6-CD8B-4CDC-95CD-5768AC78DA05}" type="sibTrans" cxnId="{BB59703F-83ED-4982-8435-EEB0F5E2196E}">
      <dgm:prSet/>
      <dgm:spPr/>
      <dgm:t>
        <a:bodyPr/>
        <a:lstStyle/>
        <a:p>
          <a:endParaRPr lang="en-US"/>
        </a:p>
      </dgm:t>
    </dgm:pt>
    <dgm:pt modelId="{EA441BFC-112B-4BDC-8A72-DE550BBFBECC}">
      <dgm:prSet/>
      <dgm:spPr/>
      <dgm:t>
        <a:bodyPr/>
        <a:lstStyle/>
        <a:p>
          <a:r>
            <a:rPr lang="en-GB" dirty="0"/>
            <a:t>Make sure you fully answer the questions – check the marking criteria for further detail on what is expected</a:t>
          </a:r>
          <a:endParaRPr lang="en-US" dirty="0"/>
        </a:p>
      </dgm:t>
    </dgm:pt>
    <dgm:pt modelId="{098DB9A7-5EDA-4F04-92E6-F3E463AA4BE7}" type="parTrans" cxnId="{3D162A12-82CF-4E9F-81B9-2AC9C5A24303}">
      <dgm:prSet/>
      <dgm:spPr/>
      <dgm:t>
        <a:bodyPr/>
        <a:lstStyle/>
        <a:p>
          <a:endParaRPr lang="en-US"/>
        </a:p>
      </dgm:t>
    </dgm:pt>
    <dgm:pt modelId="{5CD1B6A9-2249-4ECC-8AD6-124687797B19}" type="sibTrans" cxnId="{3D162A12-82CF-4E9F-81B9-2AC9C5A24303}">
      <dgm:prSet/>
      <dgm:spPr/>
      <dgm:t>
        <a:bodyPr/>
        <a:lstStyle/>
        <a:p>
          <a:endParaRPr lang="en-US"/>
        </a:p>
      </dgm:t>
    </dgm:pt>
    <dgm:pt modelId="{F4EDB5F1-3202-4D99-B446-F0A19419DFE8}">
      <dgm:prSet/>
      <dgm:spPr/>
      <dgm:t>
        <a:bodyPr/>
        <a:lstStyle/>
        <a:p>
          <a:r>
            <a:rPr lang="en-GB" dirty="0"/>
            <a:t>Keep to the word counts (10% leverage + or -).</a:t>
          </a:r>
          <a:endParaRPr lang="en-US" dirty="0"/>
        </a:p>
      </dgm:t>
    </dgm:pt>
    <dgm:pt modelId="{B8F0C098-6738-43DD-9E73-797C3FAC22C8}" type="parTrans" cxnId="{2A316A44-1D07-47E6-A6F4-CF13F5C11CB1}">
      <dgm:prSet/>
      <dgm:spPr/>
      <dgm:t>
        <a:bodyPr/>
        <a:lstStyle/>
        <a:p>
          <a:endParaRPr lang="en-US"/>
        </a:p>
      </dgm:t>
    </dgm:pt>
    <dgm:pt modelId="{8E21E2CD-BCC9-4F9B-9540-989E98AD2749}" type="sibTrans" cxnId="{2A316A44-1D07-47E6-A6F4-CF13F5C11CB1}">
      <dgm:prSet/>
      <dgm:spPr/>
      <dgm:t>
        <a:bodyPr/>
        <a:lstStyle/>
        <a:p>
          <a:endParaRPr lang="en-US"/>
        </a:p>
      </dgm:t>
    </dgm:pt>
    <dgm:pt modelId="{D88A3714-CCA9-49EC-97A7-260865D74254}" type="pres">
      <dgm:prSet presAssocID="{72BF2F7B-1578-4D26-B159-CF91CE1C59E5}" presName="root" presStyleCnt="0">
        <dgm:presLayoutVars>
          <dgm:dir/>
          <dgm:resizeHandles val="exact"/>
        </dgm:presLayoutVars>
      </dgm:prSet>
      <dgm:spPr/>
    </dgm:pt>
    <dgm:pt modelId="{74BBB92A-330B-488F-A227-A8A66DCB2966}" type="pres">
      <dgm:prSet presAssocID="{7FBF028A-1156-483F-9562-B7141C252CC5}" presName="compNode" presStyleCnt="0"/>
      <dgm:spPr/>
    </dgm:pt>
    <dgm:pt modelId="{5909C2F4-BF6A-4FF4-9810-E14CEC348CAF}" type="pres">
      <dgm:prSet presAssocID="{7FBF028A-1156-483F-9562-B7141C252CC5}" presName="bgRect" presStyleLbl="bgShp" presStyleIdx="0" presStyleCnt="4"/>
      <dgm:spPr/>
    </dgm:pt>
    <dgm:pt modelId="{DA010095-DCFC-4DCD-9E61-C779C30B5133}" type="pres">
      <dgm:prSet presAssocID="{7FBF028A-1156-483F-9562-B7141C252CC5}" presName="iconRect" presStyleLbl="node1" presStyleIdx="0" presStyleCnt="4"/>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95BC6D53-EF1B-4D57-80F7-C39FF87B977B}" type="pres">
      <dgm:prSet presAssocID="{7FBF028A-1156-483F-9562-B7141C252CC5}" presName="spaceRect" presStyleCnt="0"/>
      <dgm:spPr/>
    </dgm:pt>
    <dgm:pt modelId="{ECF9FE16-6DFD-4D2E-BB29-CDBA553FBBF0}" type="pres">
      <dgm:prSet presAssocID="{7FBF028A-1156-483F-9562-B7141C252CC5}" presName="parTx" presStyleLbl="revTx" presStyleIdx="0" presStyleCnt="4">
        <dgm:presLayoutVars>
          <dgm:chMax val="0"/>
          <dgm:chPref val="0"/>
        </dgm:presLayoutVars>
      </dgm:prSet>
      <dgm:spPr/>
    </dgm:pt>
    <dgm:pt modelId="{240298AF-1C57-481A-90F6-865BA01893DA}" type="pres">
      <dgm:prSet presAssocID="{8DA7E310-359D-4E37-80F8-4359530023C9}" presName="sibTrans" presStyleCnt="0"/>
      <dgm:spPr/>
    </dgm:pt>
    <dgm:pt modelId="{1AB65F0E-BE74-492C-A824-01149A00580D}" type="pres">
      <dgm:prSet presAssocID="{9285A022-6BBF-4800-86E3-7EA3C31539D4}" presName="compNode" presStyleCnt="0"/>
      <dgm:spPr/>
    </dgm:pt>
    <dgm:pt modelId="{07749348-DF59-4731-932E-5456FD16E417}" type="pres">
      <dgm:prSet presAssocID="{9285A022-6BBF-4800-86E3-7EA3C31539D4}" presName="bgRect" presStyleLbl="bgShp" presStyleIdx="1" presStyleCnt="4"/>
      <dgm:spPr/>
    </dgm:pt>
    <dgm:pt modelId="{9DB99F3D-2C00-4361-BFD9-2532BA7444BD}" type="pres">
      <dgm:prSet presAssocID="{9285A022-6BBF-4800-86E3-7EA3C31539D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577E957C-4382-4B5F-AC9B-7106EC05B2F9}" type="pres">
      <dgm:prSet presAssocID="{9285A022-6BBF-4800-86E3-7EA3C31539D4}" presName="spaceRect" presStyleCnt="0"/>
      <dgm:spPr/>
    </dgm:pt>
    <dgm:pt modelId="{16072248-AE71-4EEA-8121-43FAC2E331F4}" type="pres">
      <dgm:prSet presAssocID="{9285A022-6BBF-4800-86E3-7EA3C31539D4}" presName="parTx" presStyleLbl="revTx" presStyleIdx="1" presStyleCnt="4">
        <dgm:presLayoutVars>
          <dgm:chMax val="0"/>
          <dgm:chPref val="0"/>
        </dgm:presLayoutVars>
      </dgm:prSet>
      <dgm:spPr/>
    </dgm:pt>
    <dgm:pt modelId="{AD0C3166-FD69-479E-9D84-178116D07949}" type="pres">
      <dgm:prSet presAssocID="{088D4EE6-CD8B-4CDC-95CD-5768AC78DA05}" presName="sibTrans" presStyleCnt="0"/>
      <dgm:spPr/>
    </dgm:pt>
    <dgm:pt modelId="{0F910EDC-FEE4-4DA3-A6E9-ECE24E5FAC2C}" type="pres">
      <dgm:prSet presAssocID="{EA441BFC-112B-4BDC-8A72-DE550BBFBECC}" presName="compNode" presStyleCnt="0"/>
      <dgm:spPr/>
    </dgm:pt>
    <dgm:pt modelId="{686039DE-5183-4BE5-A6E2-9F49603D3F36}" type="pres">
      <dgm:prSet presAssocID="{EA441BFC-112B-4BDC-8A72-DE550BBFBECC}" presName="bgRect" presStyleLbl="bgShp" presStyleIdx="2" presStyleCnt="4"/>
      <dgm:spPr/>
    </dgm:pt>
    <dgm:pt modelId="{54CBF373-7372-448E-954E-E62F81AE9FFF}" type="pres">
      <dgm:prSet presAssocID="{EA441BFC-112B-4BDC-8A72-DE550BBFBEC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4D65B881-32AF-4893-82C0-A056621C2209}" type="pres">
      <dgm:prSet presAssocID="{EA441BFC-112B-4BDC-8A72-DE550BBFBECC}" presName="spaceRect" presStyleCnt="0"/>
      <dgm:spPr/>
    </dgm:pt>
    <dgm:pt modelId="{53B0B1C7-4943-4444-808A-77281EE52908}" type="pres">
      <dgm:prSet presAssocID="{EA441BFC-112B-4BDC-8A72-DE550BBFBECC}" presName="parTx" presStyleLbl="revTx" presStyleIdx="2" presStyleCnt="4">
        <dgm:presLayoutVars>
          <dgm:chMax val="0"/>
          <dgm:chPref val="0"/>
        </dgm:presLayoutVars>
      </dgm:prSet>
      <dgm:spPr/>
    </dgm:pt>
    <dgm:pt modelId="{3D49A075-D9E1-4281-8D72-802A35DFC359}" type="pres">
      <dgm:prSet presAssocID="{5CD1B6A9-2249-4ECC-8AD6-124687797B19}" presName="sibTrans" presStyleCnt="0"/>
      <dgm:spPr/>
    </dgm:pt>
    <dgm:pt modelId="{DAE63920-AAEA-48CE-BBB2-0489DFB530CC}" type="pres">
      <dgm:prSet presAssocID="{F4EDB5F1-3202-4D99-B446-F0A19419DFE8}" presName="compNode" presStyleCnt="0"/>
      <dgm:spPr/>
    </dgm:pt>
    <dgm:pt modelId="{95B8B605-3720-486F-92FF-8BB9670A57F8}" type="pres">
      <dgm:prSet presAssocID="{F4EDB5F1-3202-4D99-B446-F0A19419DFE8}" presName="bgRect" presStyleLbl="bgShp" presStyleIdx="3" presStyleCnt="4"/>
      <dgm:spPr/>
    </dgm:pt>
    <dgm:pt modelId="{6B109F5C-75DC-4E40-A184-D050E96254FD}" type="pres">
      <dgm:prSet presAssocID="{F4EDB5F1-3202-4D99-B446-F0A19419DFE8}" presName="iconRect" presStyleLbl="node1" presStyleIdx="3" presStyleCnt="4"/>
      <dgm:spPr>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lter"/>
        </a:ext>
      </dgm:extLst>
    </dgm:pt>
    <dgm:pt modelId="{95FABE2A-323A-4E69-8DEC-A2FDF8162181}" type="pres">
      <dgm:prSet presAssocID="{F4EDB5F1-3202-4D99-B446-F0A19419DFE8}" presName="spaceRect" presStyleCnt="0"/>
      <dgm:spPr/>
    </dgm:pt>
    <dgm:pt modelId="{CF7E1971-8988-4834-B5B7-D3A8817020D8}" type="pres">
      <dgm:prSet presAssocID="{F4EDB5F1-3202-4D99-B446-F0A19419DFE8}" presName="parTx" presStyleLbl="revTx" presStyleIdx="3" presStyleCnt="4" custScaleY="58571">
        <dgm:presLayoutVars>
          <dgm:chMax val="0"/>
          <dgm:chPref val="0"/>
        </dgm:presLayoutVars>
      </dgm:prSet>
      <dgm:spPr/>
    </dgm:pt>
  </dgm:ptLst>
  <dgm:cxnLst>
    <dgm:cxn modelId="{3D162A12-82CF-4E9F-81B9-2AC9C5A24303}" srcId="{72BF2F7B-1578-4D26-B159-CF91CE1C59E5}" destId="{EA441BFC-112B-4BDC-8A72-DE550BBFBECC}" srcOrd="2" destOrd="0" parTransId="{098DB9A7-5EDA-4F04-92E6-F3E463AA4BE7}" sibTransId="{5CD1B6A9-2249-4ECC-8AD6-124687797B19}"/>
    <dgm:cxn modelId="{AC8E3D2C-B3D1-499B-AA05-D710FA3AEDB9}" type="presOf" srcId="{7FBF028A-1156-483F-9562-B7141C252CC5}" destId="{ECF9FE16-6DFD-4D2E-BB29-CDBA553FBBF0}" srcOrd="0" destOrd="0" presId="urn:microsoft.com/office/officeart/2018/2/layout/IconVerticalSolidList"/>
    <dgm:cxn modelId="{B9DD2E30-535F-4D37-AC3E-6438967B52A6}" type="presOf" srcId="{9285A022-6BBF-4800-86E3-7EA3C31539D4}" destId="{16072248-AE71-4EEA-8121-43FAC2E331F4}" srcOrd="0" destOrd="0" presId="urn:microsoft.com/office/officeart/2018/2/layout/IconVerticalSolidList"/>
    <dgm:cxn modelId="{BB59703F-83ED-4982-8435-EEB0F5E2196E}" srcId="{72BF2F7B-1578-4D26-B159-CF91CE1C59E5}" destId="{9285A022-6BBF-4800-86E3-7EA3C31539D4}" srcOrd="1" destOrd="0" parTransId="{D293F4B0-5E4A-417A-BDC6-4793E4FC6AA6}" sibTransId="{088D4EE6-CD8B-4CDC-95CD-5768AC78DA05}"/>
    <dgm:cxn modelId="{2A316A44-1D07-47E6-A6F4-CF13F5C11CB1}" srcId="{72BF2F7B-1578-4D26-B159-CF91CE1C59E5}" destId="{F4EDB5F1-3202-4D99-B446-F0A19419DFE8}" srcOrd="3" destOrd="0" parTransId="{B8F0C098-6738-43DD-9E73-797C3FAC22C8}" sibTransId="{8E21E2CD-BCC9-4F9B-9540-989E98AD2749}"/>
    <dgm:cxn modelId="{47C5A97B-6CF1-427E-A949-1B60A14D5AEF}" type="presOf" srcId="{EA441BFC-112B-4BDC-8A72-DE550BBFBECC}" destId="{53B0B1C7-4943-4444-808A-77281EE52908}" srcOrd="0" destOrd="0" presId="urn:microsoft.com/office/officeart/2018/2/layout/IconVerticalSolidList"/>
    <dgm:cxn modelId="{EA567087-84F4-49C4-9017-9DC12467CCC0}" type="presOf" srcId="{72BF2F7B-1578-4D26-B159-CF91CE1C59E5}" destId="{D88A3714-CCA9-49EC-97A7-260865D74254}" srcOrd="0" destOrd="0" presId="urn:microsoft.com/office/officeart/2018/2/layout/IconVerticalSolidList"/>
    <dgm:cxn modelId="{8273B2CF-577A-4584-9326-77A1B7F28814}" type="presOf" srcId="{F4EDB5F1-3202-4D99-B446-F0A19419DFE8}" destId="{CF7E1971-8988-4834-B5B7-D3A8817020D8}" srcOrd="0" destOrd="0" presId="urn:microsoft.com/office/officeart/2018/2/layout/IconVerticalSolidList"/>
    <dgm:cxn modelId="{5CC4DEF3-C9C2-4497-BE42-ABFA196E72E5}" srcId="{72BF2F7B-1578-4D26-B159-CF91CE1C59E5}" destId="{7FBF028A-1156-483F-9562-B7141C252CC5}" srcOrd="0" destOrd="0" parTransId="{08D26E7E-2487-4101-B362-0A94761B96BF}" sibTransId="{8DA7E310-359D-4E37-80F8-4359530023C9}"/>
    <dgm:cxn modelId="{EB187151-6DEE-4442-81AA-D0E1C4502B61}" type="presParOf" srcId="{D88A3714-CCA9-49EC-97A7-260865D74254}" destId="{74BBB92A-330B-488F-A227-A8A66DCB2966}" srcOrd="0" destOrd="0" presId="urn:microsoft.com/office/officeart/2018/2/layout/IconVerticalSolidList"/>
    <dgm:cxn modelId="{68802602-853C-48B2-A6DA-288D3FFE7E7F}" type="presParOf" srcId="{74BBB92A-330B-488F-A227-A8A66DCB2966}" destId="{5909C2F4-BF6A-4FF4-9810-E14CEC348CAF}" srcOrd="0" destOrd="0" presId="urn:microsoft.com/office/officeart/2018/2/layout/IconVerticalSolidList"/>
    <dgm:cxn modelId="{1C50B54F-1456-4DD3-B611-0D1AE73A7DA0}" type="presParOf" srcId="{74BBB92A-330B-488F-A227-A8A66DCB2966}" destId="{DA010095-DCFC-4DCD-9E61-C779C30B5133}" srcOrd="1" destOrd="0" presId="urn:microsoft.com/office/officeart/2018/2/layout/IconVerticalSolidList"/>
    <dgm:cxn modelId="{8C72E0B7-677A-4148-B3F9-5B0BD2D767EB}" type="presParOf" srcId="{74BBB92A-330B-488F-A227-A8A66DCB2966}" destId="{95BC6D53-EF1B-4D57-80F7-C39FF87B977B}" srcOrd="2" destOrd="0" presId="urn:microsoft.com/office/officeart/2018/2/layout/IconVerticalSolidList"/>
    <dgm:cxn modelId="{97AF655A-A1C5-4791-9E4D-2459FD6405AD}" type="presParOf" srcId="{74BBB92A-330B-488F-A227-A8A66DCB2966}" destId="{ECF9FE16-6DFD-4D2E-BB29-CDBA553FBBF0}" srcOrd="3" destOrd="0" presId="urn:microsoft.com/office/officeart/2018/2/layout/IconVerticalSolidList"/>
    <dgm:cxn modelId="{925F968A-DD72-4B20-B48F-0FD25D603099}" type="presParOf" srcId="{D88A3714-CCA9-49EC-97A7-260865D74254}" destId="{240298AF-1C57-481A-90F6-865BA01893DA}" srcOrd="1" destOrd="0" presId="urn:microsoft.com/office/officeart/2018/2/layout/IconVerticalSolidList"/>
    <dgm:cxn modelId="{6DDD2AFB-EE7C-4AA2-B38A-7E3AA706746B}" type="presParOf" srcId="{D88A3714-CCA9-49EC-97A7-260865D74254}" destId="{1AB65F0E-BE74-492C-A824-01149A00580D}" srcOrd="2" destOrd="0" presId="urn:microsoft.com/office/officeart/2018/2/layout/IconVerticalSolidList"/>
    <dgm:cxn modelId="{C662504E-6B50-48C6-AE19-6182AFFA3CF1}" type="presParOf" srcId="{1AB65F0E-BE74-492C-A824-01149A00580D}" destId="{07749348-DF59-4731-932E-5456FD16E417}" srcOrd="0" destOrd="0" presId="urn:microsoft.com/office/officeart/2018/2/layout/IconVerticalSolidList"/>
    <dgm:cxn modelId="{0D85DDA5-DBF0-48A9-939E-A8D7F2236454}" type="presParOf" srcId="{1AB65F0E-BE74-492C-A824-01149A00580D}" destId="{9DB99F3D-2C00-4361-BFD9-2532BA7444BD}" srcOrd="1" destOrd="0" presId="urn:microsoft.com/office/officeart/2018/2/layout/IconVerticalSolidList"/>
    <dgm:cxn modelId="{5BB1C8A0-C0B0-48E9-8EEE-756C5DEE5F23}" type="presParOf" srcId="{1AB65F0E-BE74-492C-A824-01149A00580D}" destId="{577E957C-4382-4B5F-AC9B-7106EC05B2F9}" srcOrd="2" destOrd="0" presId="urn:microsoft.com/office/officeart/2018/2/layout/IconVerticalSolidList"/>
    <dgm:cxn modelId="{77C97060-59EC-471C-BBE3-CA77B19DA157}" type="presParOf" srcId="{1AB65F0E-BE74-492C-A824-01149A00580D}" destId="{16072248-AE71-4EEA-8121-43FAC2E331F4}" srcOrd="3" destOrd="0" presId="urn:microsoft.com/office/officeart/2018/2/layout/IconVerticalSolidList"/>
    <dgm:cxn modelId="{9863F364-A4AE-4B68-8E4D-B2610C767AD0}" type="presParOf" srcId="{D88A3714-CCA9-49EC-97A7-260865D74254}" destId="{AD0C3166-FD69-479E-9D84-178116D07949}" srcOrd="3" destOrd="0" presId="urn:microsoft.com/office/officeart/2018/2/layout/IconVerticalSolidList"/>
    <dgm:cxn modelId="{31B832C2-375A-42BD-A9C4-3114B5290DD9}" type="presParOf" srcId="{D88A3714-CCA9-49EC-97A7-260865D74254}" destId="{0F910EDC-FEE4-4DA3-A6E9-ECE24E5FAC2C}" srcOrd="4" destOrd="0" presId="urn:microsoft.com/office/officeart/2018/2/layout/IconVerticalSolidList"/>
    <dgm:cxn modelId="{687F7572-4F47-4729-979B-60AC6D14B54C}" type="presParOf" srcId="{0F910EDC-FEE4-4DA3-A6E9-ECE24E5FAC2C}" destId="{686039DE-5183-4BE5-A6E2-9F49603D3F36}" srcOrd="0" destOrd="0" presId="urn:microsoft.com/office/officeart/2018/2/layout/IconVerticalSolidList"/>
    <dgm:cxn modelId="{F28499C6-A527-4A41-BF8F-52FF921E3997}" type="presParOf" srcId="{0F910EDC-FEE4-4DA3-A6E9-ECE24E5FAC2C}" destId="{54CBF373-7372-448E-954E-E62F81AE9FFF}" srcOrd="1" destOrd="0" presId="urn:microsoft.com/office/officeart/2018/2/layout/IconVerticalSolidList"/>
    <dgm:cxn modelId="{0C1078F0-1AAC-42AD-9174-91552AC0D5E3}" type="presParOf" srcId="{0F910EDC-FEE4-4DA3-A6E9-ECE24E5FAC2C}" destId="{4D65B881-32AF-4893-82C0-A056621C2209}" srcOrd="2" destOrd="0" presId="urn:microsoft.com/office/officeart/2018/2/layout/IconVerticalSolidList"/>
    <dgm:cxn modelId="{5D2AA0BF-7FEF-4E3B-91EF-3E288C1E9F75}" type="presParOf" srcId="{0F910EDC-FEE4-4DA3-A6E9-ECE24E5FAC2C}" destId="{53B0B1C7-4943-4444-808A-77281EE52908}" srcOrd="3" destOrd="0" presId="urn:microsoft.com/office/officeart/2018/2/layout/IconVerticalSolidList"/>
    <dgm:cxn modelId="{CD461F19-9632-40C7-869D-C483F738759B}" type="presParOf" srcId="{D88A3714-CCA9-49EC-97A7-260865D74254}" destId="{3D49A075-D9E1-4281-8D72-802A35DFC359}" srcOrd="5" destOrd="0" presId="urn:microsoft.com/office/officeart/2018/2/layout/IconVerticalSolidList"/>
    <dgm:cxn modelId="{D635311B-416A-4A2D-B5AC-0735DACB5CCA}" type="presParOf" srcId="{D88A3714-CCA9-49EC-97A7-260865D74254}" destId="{DAE63920-AAEA-48CE-BBB2-0489DFB530CC}" srcOrd="6" destOrd="0" presId="urn:microsoft.com/office/officeart/2018/2/layout/IconVerticalSolidList"/>
    <dgm:cxn modelId="{1021B019-025C-4B64-BCB3-7569DEB433EB}" type="presParOf" srcId="{DAE63920-AAEA-48CE-BBB2-0489DFB530CC}" destId="{95B8B605-3720-486F-92FF-8BB9670A57F8}" srcOrd="0" destOrd="0" presId="urn:microsoft.com/office/officeart/2018/2/layout/IconVerticalSolidList"/>
    <dgm:cxn modelId="{6DFF7A56-A5C1-405D-AD71-7E0B54728D6A}" type="presParOf" srcId="{DAE63920-AAEA-48CE-BBB2-0489DFB530CC}" destId="{6B109F5C-75DC-4E40-A184-D050E96254FD}" srcOrd="1" destOrd="0" presId="urn:microsoft.com/office/officeart/2018/2/layout/IconVerticalSolidList"/>
    <dgm:cxn modelId="{07CC2A82-B7C1-45D5-BA55-B21D5DA93679}" type="presParOf" srcId="{DAE63920-AAEA-48CE-BBB2-0489DFB530CC}" destId="{95FABE2A-323A-4E69-8DEC-A2FDF8162181}" srcOrd="2" destOrd="0" presId="urn:microsoft.com/office/officeart/2018/2/layout/IconVerticalSolidList"/>
    <dgm:cxn modelId="{B53F5C64-E062-4751-86A0-4FB00CC1E27E}" type="presParOf" srcId="{DAE63920-AAEA-48CE-BBB2-0489DFB530CC}" destId="{CF7E1971-8988-4834-B5B7-D3A8817020D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09D095E-BB40-47F4-A71B-D53B35022232}" type="doc">
      <dgm:prSet loTypeId="urn:microsoft.com/office/officeart/2016/7/layout/RepeatingBendingProcessNew" loCatId="process" qsTypeId="urn:microsoft.com/office/officeart/2005/8/quickstyle/simple1" qsCatId="simple" csTypeId="urn:microsoft.com/office/officeart/2005/8/colors/accent2_2" csCatId="accent2"/>
      <dgm:spPr/>
      <dgm:t>
        <a:bodyPr/>
        <a:lstStyle/>
        <a:p>
          <a:endParaRPr lang="en-US"/>
        </a:p>
      </dgm:t>
    </dgm:pt>
    <dgm:pt modelId="{D7898526-6C39-4880-975E-1EDBD3DDA766}">
      <dgm:prSet/>
      <dgm:spPr/>
      <dgm:t>
        <a:bodyPr/>
        <a:lstStyle/>
        <a:p>
          <a:r>
            <a:rPr lang="en-US"/>
            <a:t>Recognise the importance of reflection</a:t>
          </a:r>
        </a:p>
      </dgm:t>
    </dgm:pt>
    <dgm:pt modelId="{E1CE3CF0-9A9C-4BB5-B07A-CF0248369CCA}" type="parTrans" cxnId="{F940C543-0310-4593-BC60-A3DA5CA33A01}">
      <dgm:prSet/>
      <dgm:spPr/>
      <dgm:t>
        <a:bodyPr/>
        <a:lstStyle/>
        <a:p>
          <a:endParaRPr lang="en-US"/>
        </a:p>
      </dgm:t>
    </dgm:pt>
    <dgm:pt modelId="{0DB65DEF-0517-4C70-B411-D0EBBDA2EFB9}" type="sibTrans" cxnId="{F940C543-0310-4593-BC60-A3DA5CA33A01}">
      <dgm:prSet/>
      <dgm:spPr/>
      <dgm:t>
        <a:bodyPr/>
        <a:lstStyle/>
        <a:p>
          <a:endParaRPr lang="en-US"/>
        </a:p>
      </dgm:t>
    </dgm:pt>
    <dgm:pt modelId="{E2F505FB-2B5A-43C3-8C82-9F49D05306D2}">
      <dgm:prSet/>
      <dgm:spPr/>
      <dgm:t>
        <a:bodyPr/>
        <a:lstStyle/>
        <a:p>
          <a:r>
            <a:rPr lang="en-US" dirty="0"/>
            <a:t>Find a model of reflective practice which you are comfortable with – this will vary for each individual</a:t>
          </a:r>
        </a:p>
      </dgm:t>
    </dgm:pt>
    <dgm:pt modelId="{872B4A51-59E6-4746-9FD4-32D0C6E4B73C}" type="parTrans" cxnId="{C1895642-4E6C-4277-A650-A7195D4909D5}">
      <dgm:prSet/>
      <dgm:spPr/>
      <dgm:t>
        <a:bodyPr/>
        <a:lstStyle/>
        <a:p>
          <a:endParaRPr lang="en-US"/>
        </a:p>
      </dgm:t>
    </dgm:pt>
    <dgm:pt modelId="{D8FF8429-A53A-4D7D-9387-513DB4C65BD8}" type="sibTrans" cxnId="{C1895642-4E6C-4277-A650-A7195D4909D5}">
      <dgm:prSet/>
      <dgm:spPr/>
      <dgm:t>
        <a:bodyPr/>
        <a:lstStyle/>
        <a:p>
          <a:endParaRPr lang="en-US"/>
        </a:p>
      </dgm:t>
    </dgm:pt>
    <dgm:pt modelId="{98F2F2D7-342D-4D10-867F-961763488AEE}">
      <dgm:prSet/>
      <dgm:spPr/>
      <dgm:t>
        <a:bodyPr/>
        <a:lstStyle/>
        <a:p>
          <a:r>
            <a:rPr lang="en-US" dirty="0"/>
            <a:t>Find yourself a “critical friend” – and be a critical friend to others </a:t>
          </a:r>
        </a:p>
      </dgm:t>
    </dgm:pt>
    <dgm:pt modelId="{A0536032-DC1C-428D-A83E-4CCDA1E6CCBB}" type="parTrans" cxnId="{E2E29A80-608D-4C43-91CD-2B6EA106EEAB}">
      <dgm:prSet/>
      <dgm:spPr/>
      <dgm:t>
        <a:bodyPr/>
        <a:lstStyle/>
        <a:p>
          <a:endParaRPr lang="en-US"/>
        </a:p>
      </dgm:t>
    </dgm:pt>
    <dgm:pt modelId="{241C9367-AE3B-4163-B3BB-EEE0AD474A66}" type="sibTrans" cxnId="{E2E29A80-608D-4C43-91CD-2B6EA106EEAB}">
      <dgm:prSet/>
      <dgm:spPr/>
      <dgm:t>
        <a:bodyPr/>
        <a:lstStyle/>
        <a:p>
          <a:endParaRPr lang="en-US"/>
        </a:p>
      </dgm:t>
    </dgm:pt>
    <dgm:pt modelId="{DA537AAD-041E-4638-8452-843380E0BBD1}">
      <dgm:prSet/>
      <dgm:spPr/>
      <dgm:t>
        <a:bodyPr/>
        <a:lstStyle/>
        <a:p>
          <a:r>
            <a:rPr lang="en-US"/>
            <a:t>Develop your awareness of what is impacting on your reflection</a:t>
          </a:r>
        </a:p>
      </dgm:t>
    </dgm:pt>
    <dgm:pt modelId="{B2955F17-FC22-4943-940F-687F105B00CD}" type="parTrans" cxnId="{927FF62D-42A9-4A3F-9FFA-342FCB6710B6}">
      <dgm:prSet/>
      <dgm:spPr/>
      <dgm:t>
        <a:bodyPr/>
        <a:lstStyle/>
        <a:p>
          <a:endParaRPr lang="en-US"/>
        </a:p>
      </dgm:t>
    </dgm:pt>
    <dgm:pt modelId="{172FEE02-EE71-4480-B6F3-68F2C1E66985}" type="sibTrans" cxnId="{927FF62D-42A9-4A3F-9FFA-342FCB6710B6}">
      <dgm:prSet/>
      <dgm:spPr/>
      <dgm:t>
        <a:bodyPr/>
        <a:lstStyle/>
        <a:p>
          <a:endParaRPr lang="en-US"/>
        </a:p>
      </dgm:t>
    </dgm:pt>
    <dgm:pt modelId="{3044566D-373C-46D7-B523-509862F66E2B}">
      <dgm:prSet/>
      <dgm:spPr/>
      <dgm:t>
        <a:bodyPr/>
        <a:lstStyle/>
        <a:p>
          <a:r>
            <a:rPr lang="en-US"/>
            <a:t>Do not avoid the questions – but likewise do not delay actions</a:t>
          </a:r>
        </a:p>
      </dgm:t>
    </dgm:pt>
    <dgm:pt modelId="{20621AF1-E1FD-4DB6-94E6-BADCEBC3B69A}" type="parTrans" cxnId="{3A9DD37A-C593-40CB-90C4-7EC6D2FD7019}">
      <dgm:prSet/>
      <dgm:spPr/>
      <dgm:t>
        <a:bodyPr/>
        <a:lstStyle/>
        <a:p>
          <a:endParaRPr lang="en-US"/>
        </a:p>
      </dgm:t>
    </dgm:pt>
    <dgm:pt modelId="{3220D0CE-5057-4A71-85CD-938F2C32B3F2}" type="sibTrans" cxnId="{3A9DD37A-C593-40CB-90C4-7EC6D2FD7019}">
      <dgm:prSet/>
      <dgm:spPr/>
      <dgm:t>
        <a:bodyPr/>
        <a:lstStyle/>
        <a:p>
          <a:endParaRPr lang="en-US"/>
        </a:p>
      </dgm:t>
    </dgm:pt>
    <dgm:pt modelId="{40A67A82-9D95-4883-8AB7-934029651A63}">
      <dgm:prSet/>
      <dgm:spPr/>
      <dgm:t>
        <a:bodyPr/>
        <a:lstStyle/>
        <a:p>
          <a:r>
            <a:rPr lang="en-US"/>
            <a:t>Recognise and develop the characteristics of a reflective practitioner.</a:t>
          </a:r>
        </a:p>
      </dgm:t>
    </dgm:pt>
    <dgm:pt modelId="{D4374FFB-4611-4788-9432-A40A5877BE90}" type="parTrans" cxnId="{A55D6A2A-501E-4D36-AE76-AA458208A113}">
      <dgm:prSet/>
      <dgm:spPr/>
      <dgm:t>
        <a:bodyPr/>
        <a:lstStyle/>
        <a:p>
          <a:endParaRPr lang="en-US"/>
        </a:p>
      </dgm:t>
    </dgm:pt>
    <dgm:pt modelId="{EB5CFA4D-7827-437C-8206-3AFE4DB32EE8}" type="sibTrans" cxnId="{A55D6A2A-501E-4D36-AE76-AA458208A113}">
      <dgm:prSet/>
      <dgm:spPr/>
      <dgm:t>
        <a:bodyPr/>
        <a:lstStyle/>
        <a:p>
          <a:endParaRPr lang="en-US"/>
        </a:p>
      </dgm:t>
    </dgm:pt>
    <dgm:pt modelId="{7CC0923D-A73E-425A-8400-734027770CAB}" type="pres">
      <dgm:prSet presAssocID="{409D095E-BB40-47F4-A71B-D53B35022232}" presName="Name0" presStyleCnt="0">
        <dgm:presLayoutVars>
          <dgm:dir/>
          <dgm:resizeHandles val="exact"/>
        </dgm:presLayoutVars>
      </dgm:prSet>
      <dgm:spPr/>
    </dgm:pt>
    <dgm:pt modelId="{19F7E99A-8730-4A5D-B4F4-36721F08B964}" type="pres">
      <dgm:prSet presAssocID="{D7898526-6C39-4880-975E-1EDBD3DDA766}" presName="node" presStyleLbl="node1" presStyleIdx="0" presStyleCnt="6">
        <dgm:presLayoutVars>
          <dgm:bulletEnabled val="1"/>
        </dgm:presLayoutVars>
      </dgm:prSet>
      <dgm:spPr/>
    </dgm:pt>
    <dgm:pt modelId="{10C02AAD-A8B6-4646-AE5E-166D25E4150C}" type="pres">
      <dgm:prSet presAssocID="{0DB65DEF-0517-4C70-B411-D0EBBDA2EFB9}" presName="sibTrans" presStyleLbl="sibTrans1D1" presStyleIdx="0" presStyleCnt="5"/>
      <dgm:spPr/>
    </dgm:pt>
    <dgm:pt modelId="{17440B41-E0EB-4D79-8B26-F11A611DABF7}" type="pres">
      <dgm:prSet presAssocID="{0DB65DEF-0517-4C70-B411-D0EBBDA2EFB9}" presName="connectorText" presStyleLbl="sibTrans1D1" presStyleIdx="0" presStyleCnt="5"/>
      <dgm:spPr/>
    </dgm:pt>
    <dgm:pt modelId="{EA3ABD67-AE6B-4336-BDBF-EC4352E10B91}" type="pres">
      <dgm:prSet presAssocID="{E2F505FB-2B5A-43C3-8C82-9F49D05306D2}" presName="node" presStyleLbl="node1" presStyleIdx="1" presStyleCnt="6">
        <dgm:presLayoutVars>
          <dgm:bulletEnabled val="1"/>
        </dgm:presLayoutVars>
      </dgm:prSet>
      <dgm:spPr/>
    </dgm:pt>
    <dgm:pt modelId="{E4565FC8-458D-4F52-8341-58BC19F177DD}" type="pres">
      <dgm:prSet presAssocID="{D8FF8429-A53A-4D7D-9387-513DB4C65BD8}" presName="sibTrans" presStyleLbl="sibTrans1D1" presStyleIdx="1" presStyleCnt="5"/>
      <dgm:spPr/>
    </dgm:pt>
    <dgm:pt modelId="{0EDCB7E3-631F-4D43-AB01-342A2440527B}" type="pres">
      <dgm:prSet presAssocID="{D8FF8429-A53A-4D7D-9387-513DB4C65BD8}" presName="connectorText" presStyleLbl="sibTrans1D1" presStyleIdx="1" presStyleCnt="5"/>
      <dgm:spPr/>
    </dgm:pt>
    <dgm:pt modelId="{635ED3E7-F8B4-429F-93B9-19ECF993E455}" type="pres">
      <dgm:prSet presAssocID="{98F2F2D7-342D-4D10-867F-961763488AEE}" presName="node" presStyleLbl="node1" presStyleIdx="2" presStyleCnt="6">
        <dgm:presLayoutVars>
          <dgm:bulletEnabled val="1"/>
        </dgm:presLayoutVars>
      </dgm:prSet>
      <dgm:spPr/>
    </dgm:pt>
    <dgm:pt modelId="{54E54FAC-9598-45B4-BD8A-99616A943EC6}" type="pres">
      <dgm:prSet presAssocID="{241C9367-AE3B-4163-B3BB-EEE0AD474A66}" presName="sibTrans" presStyleLbl="sibTrans1D1" presStyleIdx="2" presStyleCnt="5"/>
      <dgm:spPr/>
    </dgm:pt>
    <dgm:pt modelId="{E1EE3771-F23A-4C88-BE0C-96A54D785E1E}" type="pres">
      <dgm:prSet presAssocID="{241C9367-AE3B-4163-B3BB-EEE0AD474A66}" presName="connectorText" presStyleLbl="sibTrans1D1" presStyleIdx="2" presStyleCnt="5"/>
      <dgm:spPr/>
    </dgm:pt>
    <dgm:pt modelId="{B787B5C6-E277-4FF4-BE5D-A8430307C251}" type="pres">
      <dgm:prSet presAssocID="{DA537AAD-041E-4638-8452-843380E0BBD1}" presName="node" presStyleLbl="node1" presStyleIdx="3" presStyleCnt="6">
        <dgm:presLayoutVars>
          <dgm:bulletEnabled val="1"/>
        </dgm:presLayoutVars>
      </dgm:prSet>
      <dgm:spPr/>
    </dgm:pt>
    <dgm:pt modelId="{B763FCA9-AEB9-4644-B1CD-F95ACA07E1FA}" type="pres">
      <dgm:prSet presAssocID="{172FEE02-EE71-4480-B6F3-68F2C1E66985}" presName="sibTrans" presStyleLbl="sibTrans1D1" presStyleIdx="3" presStyleCnt="5"/>
      <dgm:spPr/>
    </dgm:pt>
    <dgm:pt modelId="{918E09CD-3244-4EC0-B820-7B5FED3DE08C}" type="pres">
      <dgm:prSet presAssocID="{172FEE02-EE71-4480-B6F3-68F2C1E66985}" presName="connectorText" presStyleLbl="sibTrans1D1" presStyleIdx="3" presStyleCnt="5"/>
      <dgm:spPr/>
    </dgm:pt>
    <dgm:pt modelId="{0E2070AB-2EE3-4DB2-B0E8-FCBA23032A3B}" type="pres">
      <dgm:prSet presAssocID="{3044566D-373C-46D7-B523-509862F66E2B}" presName="node" presStyleLbl="node1" presStyleIdx="4" presStyleCnt="6">
        <dgm:presLayoutVars>
          <dgm:bulletEnabled val="1"/>
        </dgm:presLayoutVars>
      </dgm:prSet>
      <dgm:spPr/>
    </dgm:pt>
    <dgm:pt modelId="{8E37B662-70DA-4E8E-8F0C-E38538F29753}" type="pres">
      <dgm:prSet presAssocID="{3220D0CE-5057-4A71-85CD-938F2C32B3F2}" presName="sibTrans" presStyleLbl="sibTrans1D1" presStyleIdx="4" presStyleCnt="5"/>
      <dgm:spPr/>
    </dgm:pt>
    <dgm:pt modelId="{A8DC4AA5-70AD-4263-A031-97C8569441A9}" type="pres">
      <dgm:prSet presAssocID="{3220D0CE-5057-4A71-85CD-938F2C32B3F2}" presName="connectorText" presStyleLbl="sibTrans1D1" presStyleIdx="4" presStyleCnt="5"/>
      <dgm:spPr/>
    </dgm:pt>
    <dgm:pt modelId="{3D1B88A5-036C-4D37-B039-26AC7B686BB1}" type="pres">
      <dgm:prSet presAssocID="{40A67A82-9D95-4883-8AB7-934029651A63}" presName="node" presStyleLbl="node1" presStyleIdx="5" presStyleCnt="6">
        <dgm:presLayoutVars>
          <dgm:bulletEnabled val="1"/>
        </dgm:presLayoutVars>
      </dgm:prSet>
      <dgm:spPr/>
    </dgm:pt>
  </dgm:ptLst>
  <dgm:cxnLst>
    <dgm:cxn modelId="{80D5B70B-2D96-4EFA-AB63-8F82EA45B2E9}" type="presOf" srcId="{40A67A82-9D95-4883-8AB7-934029651A63}" destId="{3D1B88A5-036C-4D37-B039-26AC7B686BB1}" srcOrd="0" destOrd="0" presId="urn:microsoft.com/office/officeart/2016/7/layout/RepeatingBendingProcessNew"/>
    <dgm:cxn modelId="{D4BDE115-A9E2-4F0F-B3C5-3BC8C023A7EB}" type="presOf" srcId="{172FEE02-EE71-4480-B6F3-68F2C1E66985}" destId="{B763FCA9-AEB9-4644-B1CD-F95ACA07E1FA}" srcOrd="0" destOrd="0" presId="urn:microsoft.com/office/officeart/2016/7/layout/RepeatingBendingProcessNew"/>
    <dgm:cxn modelId="{A55D6A2A-501E-4D36-AE76-AA458208A113}" srcId="{409D095E-BB40-47F4-A71B-D53B35022232}" destId="{40A67A82-9D95-4883-8AB7-934029651A63}" srcOrd="5" destOrd="0" parTransId="{D4374FFB-4611-4788-9432-A40A5877BE90}" sibTransId="{EB5CFA4D-7827-437C-8206-3AFE4DB32EE8}"/>
    <dgm:cxn modelId="{927FF62D-42A9-4A3F-9FFA-342FCB6710B6}" srcId="{409D095E-BB40-47F4-A71B-D53B35022232}" destId="{DA537AAD-041E-4638-8452-843380E0BBD1}" srcOrd="3" destOrd="0" parTransId="{B2955F17-FC22-4943-940F-687F105B00CD}" sibTransId="{172FEE02-EE71-4480-B6F3-68F2C1E66985}"/>
    <dgm:cxn modelId="{C1895642-4E6C-4277-A650-A7195D4909D5}" srcId="{409D095E-BB40-47F4-A71B-D53B35022232}" destId="{E2F505FB-2B5A-43C3-8C82-9F49D05306D2}" srcOrd="1" destOrd="0" parTransId="{872B4A51-59E6-4746-9FD4-32D0C6E4B73C}" sibTransId="{D8FF8429-A53A-4D7D-9387-513DB4C65BD8}"/>
    <dgm:cxn modelId="{F940C543-0310-4593-BC60-A3DA5CA33A01}" srcId="{409D095E-BB40-47F4-A71B-D53B35022232}" destId="{D7898526-6C39-4880-975E-1EDBD3DDA766}" srcOrd="0" destOrd="0" parTransId="{E1CE3CF0-9A9C-4BB5-B07A-CF0248369CCA}" sibTransId="{0DB65DEF-0517-4C70-B411-D0EBBDA2EFB9}"/>
    <dgm:cxn modelId="{0C1ED44E-54E0-4B89-8778-89F3439C7123}" type="presOf" srcId="{3044566D-373C-46D7-B523-509862F66E2B}" destId="{0E2070AB-2EE3-4DB2-B0E8-FCBA23032A3B}" srcOrd="0" destOrd="0" presId="urn:microsoft.com/office/officeart/2016/7/layout/RepeatingBendingProcessNew"/>
    <dgm:cxn modelId="{3459DB62-E16F-4778-BAEA-4DD8C660398A}" type="presOf" srcId="{0DB65DEF-0517-4C70-B411-D0EBBDA2EFB9}" destId="{17440B41-E0EB-4D79-8B26-F11A611DABF7}" srcOrd="1" destOrd="0" presId="urn:microsoft.com/office/officeart/2016/7/layout/RepeatingBendingProcessNew"/>
    <dgm:cxn modelId="{DE436765-FB95-4D5F-9AFB-2F4B878CD36A}" type="presOf" srcId="{409D095E-BB40-47F4-A71B-D53B35022232}" destId="{7CC0923D-A73E-425A-8400-734027770CAB}" srcOrd="0" destOrd="0" presId="urn:microsoft.com/office/officeart/2016/7/layout/RepeatingBendingProcessNew"/>
    <dgm:cxn modelId="{F1DB9D73-68B6-4908-95A3-06A12D69B4C3}" type="presOf" srcId="{D8FF8429-A53A-4D7D-9387-513DB4C65BD8}" destId="{E4565FC8-458D-4F52-8341-58BC19F177DD}" srcOrd="0" destOrd="0" presId="urn:microsoft.com/office/officeart/2016/7/layout/RepeatingBendingProcessNew"/>
    <dgm:cxn modelId="{3A9DD37A-C593-40CB-90C4-7EC6D2FD7019}" srcId="{409D095E-BB40-47F4-A71B-D53B35022232}" destId="{3044566D-373C-46D7-B523-509862F66E2B}" srcOrd="4" destOrd="0" parTransId="{20621AF1-E1FD-4DB6-94E6-BADCEBC3B69A}" sibTransId="{3220D0CE-5057-4A71-85CD-938F2C32B3F2}"/>
    <dgm:cxn modelId="{E2E29A80-608D-4C43-91CD-2B6EA106EEAB}" srcId="{409D095E-BB40-47F4-A71B-D53B35022232}" destId="{98F2F2D7-342D-4D10-867F-961763488AEE}" srcOrd="2" destOrd="0" parTransId="{A0536032-DC1C-428D-A83E-4CCDA1E6CCBB}" sibTransId="{241C9367-AE3B-4163-B3BB-EEE0AD474A66}"/>
    <dgm:cxn modelId="{3514E185-D37D-40AB-BC49-0767115B2280}" type="presOf" srcId="{98F2F2D7-342D-4D10-867F-961763488AEE}" destId="{635ED3E7-F8B4-429F-93B9-19ECF993E455}" srcOrd="0" destOrd="0" presId="urn:microsoft.com/office/officeart/2016/7/layout/RepeatingBendingProcessNew"/>
    <dgm:cxn modelId="{46D22891-B476-4317-A068-310CC5E6D41D}" type="presOf" srcId="{241C9367-AE3B-4163-B3BB-EEE0AD474A66}" destId="{54E54FAC-9598-45B4-BD8A-99616A943EC6}" srcOrd="0" destOrd="0" presId="urn:microsoft.com/office/officeart/2016/7/layout/RepeatingBendingProcessNew"/>
    <dgm:cxn modelId="{5F0A7197-0DB1-4063-9F7C-F8146A03EBAE}" type="presOf" srcId="{DA537AAD-041E-4638-8452-843380E0BBD1}" destId="{B787B5C6-E277-4FF4-BE5D-A8430307C251}" srcOrd="0" destOrd="0" presId="urn:microsoft.com/office/officeart/2016/7/layout/RepeatingBendingProcessNew"/>
    <dgm:cxn modelId="{82EEF1AB-B4B1-4886-A173-FD877E912FDA}" type="presOf" srcId="{D8FF8429-A53A-4D7D-9387-513DB4C65BD8}" destId="{0EDCB7E3-631F-4D43-AB01-342A2440527B}" srcOrd="1" destOrd="0" presId="urn:microsoft.com/office/officeart/2016/7/layout/RepeatingBendingProcessNew"/>
    <dgm:cxn modelId="{F9D773BB-0C4E-4EF8-8BE8-E188CE20CD28}" type="presOf" srcId="{D7898526-6C39-4880-975E-1EDBD3DDA766}" destId="{19F7E99A-8730-4A5D-B4F4-36721F08B964}" srcOrd="0" destOrd="0" presId="urn:microsoft.com/office/officeart/2016/7/layout/RepeatingBendingProcessNew"/>
    <dgm:cxn modelId="{2A1461C1-DE58-47C8-8496-5FF3DEFEA07A}" type="presOf" srcId="{172FEE02-EE71-4480-B6F3-68F2C1E66985}" destId="{918E09CD-3244-4EC0-B820-7B5FED3DE08C}" srcOrd="1" destOrd="0" presId="urn:microsoft.com/office/officeart/2016/7/layout/RepeatingBendingProcessNew"/>
    <dgm:cxn modelId="{FD94E4C9-E552-40F8-AB13-6BD225A1DF6E}" type="presOf" srcId="{0DB65DEF-0517-4C70-B411-D0EBBDA2EFB9}" destId="{10C02AAD-A8B6-4646-AE5E-166D25E4150C}" srcOrd="0" destOrd="0" presId="urn:microsoft.com/office/officeart/2016/7/layout/RepeatingBendingProcessNew"/>
    <dgm:cxn modelId="{777376D5-9603-4CC0-A056-C1D306DCF048}" type="presOf" srcId="{3220D0CE-5057-4A71-85CD-938F2C32B3F2}" destId="{8E37B662-70DA-4E8E-8F0C-E38538F29753}" srcOrd="0" destOrd="0" presId="urn:microsoft.com/office/officeart/2016/7/layout/RepeatingBendingProcessNew"/>
    <dgm:cxn modelId="{1A7867DA-B8BD-4DC3-9E72-6ADF985AA6EB}" type="presOf" srcId="{3220D0CE-5057-4A71-85CD-938F2C32B3F2}" destId="{A8DC4AA5-70AD-4263-A031-97C8569441A9}" srcOrd="1" destOrd="0" presId="urn:microsoft.com/office/officeart/2016/7/layout/RepeatingBendingProcessNew"/>
    <dgm:cxn modelId="{B2E7A9DE-AACA-455A-A956-C63F52E08745}" type="presOf" srcId="{241C9367-AE3B-4163-B3BB-EEE0AD474A66}" destId="{E1EE3771-F23A-4C88-BE0C-96A54D785E1E}" srcOrd="1" destOrd="0" presId="urn:microsoft.com/office/officeart/2016/7/layout/RepeatingBendingProcessNew"/>
    <dgm:cxn modelId="{F614AAF8-F91B-4D19-9E58-06D67E798B3C}" type="presOf" srcId="{E2F505FB-2B5A-43C3-8C82-9F49D05306D2}" destId="{EA3ABD67-AE6B-4336-BDBF-EC4352E10B91}" srcOrd="0" destOrd="0" presId="urn:microsoft.com/office/officeart/2016/7/layout/RepeatingBendingProcessNew"/>
    <dgm:cxn modelId="{1E182F8C-BBD5-45D7-A05F-880E5265F133}" type="presParOf" srcId="{7CC0923D-A73E-425A-8400-734027770CAB}" destId="{19F7E99A-8730-4A5D-B4F4-36721F08B964}" srcOrd="0" destOrd="0" presId="urn:microsoft.com/office/officeart/2016/7/layout/RepeatingBendingProcessNew"/>
    <dgm:cxn modelId="{6E23DAD6-4798-49B0-8516-1FAADE9B5571}" type="presParOf" srcId="{7CC0923D-A73E-425A-8400-734027770CAB}" destId="{10C02AAD-A8B6-4646-AE5E-166D25E4150C}" srcOrd="1" destOrd="0" presId="urn:microsoft.com/office/officeart/2016/7/layout/RepeatingBendingProcessNew"/>
    <dgm:cxn modelId="{E9B205F1-4192-41C1-AC33-DFCDD147445A}" type="presParOf" srcId="{10C02AAD-A8B6-4646-AE5E-166D25E4150C}" destId="{17440B41-E0EB-4D79-8B26-F11A611DABF7}" srcOrd="0" destOrd="0" presId="urn:microsoft.com/office/officeart/2016/7/layout/RepeatingBendingProcessNew"/>
    <dgm:cxn modelId="{61A6755C-EC18-41F5-8CD7-A20FC45376BD}" type="presParOf" srcId="{7CC0923D-A73E-425A-8400-734027770CAB}" destId="{EA3ABD67-AE6B-4336-BDBF-EC4352E10B91}" srcOrd="2" destOrd="0" presId="urn:microsoft.com/office/officeart/2016/7/layout/RepeatingBendingProcessNew"/>
    <dgm:cxn modelId="{93840D3A-CD39-496B-AB66-9F40434297D0}" type="presParOf" srcId="{7CC0923D-A73E-425A-8400-734027770CAB}" destId="{E4565FC8-458D-4F52-8341-58BC19F177DD}" srcOrd="3" destOrd="0" presId="urn:microsoft.com/office/officeart/2016/7/layout/RepeatingBendingProcessNew"/>
    <dgm:cxn modelId="{2E5BAE61-B583-483C-B188-ECF0BA802F63}" type="presParOf" srcId="{E4565FC8-458D-4F52-8341-58BC19F177DD}" destId="{0EDCB7E3-631F-4D43-AB01-342A2440527B}" srcOrd="0" destOrd="0" presId="urn:microsoft.com/office/officeart/2016/7/layout/RepeatingBendingProcessNew"/>
    <dgm:cxn modelId="{B65555C1-C958-40FE-B763-66C830CF7847}" type="presParOf" srcId="{7CC0923D-A73E-425A-8400-734027770CAB}" destId="{635ED3E7-F8B4-429F-93B9-19ECF993E455}" srcOrd="4" destOrd="0" presId="urn:microsoft.com/office/officeart/2016/7/layout/RepeatingBendingProcessNew"/>
    <dgm:cxn modelId="{FA45FA84-FD1A-4C91-8B38-45EDDD33C107}" type="presParOf" srcId="{7CC0923D-A73E-425A-8400-734027770CAB}" destId="{54E54FAC-9598-45B4-BD8A-99616A943EC6}" srcOrd="5" destOrd="0" presId="urn:microsoft.com/office/officeart/2016/7/layout/RepeatingBendingProcessNew"/>
    <dgm:cxn modelId="{F10237A0-FDA4-4806-8943-8131571A5E64}" type="presParOf" srcId="{54E54FAC-9598-45B4-BD8A-99616A943EC6}" destId="{E1EE3771-F23A-4C88-BE0C-96A54D785E1E}" srcOrd="0" destOrd="0" presId="urn:microsoft.com/office/officeart/2016/7/layout/RepeatingBendingProcessNew"/>
    <dgm:cxn modelId="{B69CEE2C-441D-4493-B41D-08824837284A}" type="presParOf" srcId="{7CC0923D-A73E-425A-8400-734027770CAB}" destId="{B787B5C6-E277-4FF4-BE5D-A8430307C251}" srcOrd="6" destOrd="0" presId="urn:microsoft.com/office/officeart/2016/7/layout/RepeatingBendingProcessNew"/>
    <dgm:cxn modelId="{59FD9A9A-0A4C-4726-82D3-9A68CA4E2F3E}" type="presParOf" srcId="{7CC0923D-A73E-425A-8400-734027770CAB}" destId="{B763FCA9-AEB9-4644-B1CD-F95ACA07E1FA}" srcOrd="7" destOrd="0" presId="urn:microsoft.com/office/officeart/2016/7/layout/RepeatingBendingProcessNew"/>
    <dgm:cxn modelId="{0E33C82F-EF80-435C-A71E-BF324305C05B}" type="presParOf" srcId="{B763FCA9-AEB9-4644-B1CD-F95ACA07E1FA}" destId="{918E09CD-3244-4EC0-B820-7B5FED3DE08C}" srcOrd="0" destOrd="0" presId="urn:microsoft.com/office/officeart/2016/7/layout/RepeatingBendingProcessNew"/>
    <dgm:cxn modelId="{4CD73B77-8156-42C3-9DA4-FA4137D78DE9}" type="presParOf" srcId="{7CC0923D-A73E-425A-8400-734027770CAB}" destId="{0E2070AB-2EE3-4DB2-B0E8-FCBA23032A3B}" srcOrd="8" destOrd="0" presId="urn:microsoft.com/office/officeart/2016/7/layout/RepeatingBendingProcessNew"/>
    <dgm:cxn modelId="{F7F61A39-8069-4E71-BF3F-A734EC70956B}" type="presParOf" srcId="{7CC0923D-A73E-425A-8400-734027770CAB}" destId="{8E37B662-70DA-4E8E-8F0C-E38538F29753}" srcOrd="9" destOrd="0" presId="urn:microsoft.com/office/officeart/2016/7/layout/RepeatingBendingProcessNew"/>
    <dgm:cxn modelId="{065D1DF3-D93C-4279-9C9B-BB2E122DB76A}" type="presParOf" srcId="{8E37B662-70DA-4E8E-8F0C-E38538F29753}" destId="{A8DC4AA5-70AD-4263-A031-97C8569441A9}" srcOrd="0" destOrd="0" presId="urn:microsoft.com/office/officeart/2016/7/layout/RepeatingBendingProcessNew"/>
    <dgm:cxn modelId="{48AA6834-5533-432D-8014-EF2CFF80C27E}" type="presParOf" srcId="{7CC0923D-A73E-425A-8400-734027770CAB}" destId="{3D1B88A5-036C-4D37-B039-26AC7B686BB1}"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43CD45-C466-4344-B157-BA8F8006B8B5}">
      <dsp:nvSpPr>
        <dsp:cNvPr id="0" name=""/>
        <dsp:cNvSpPr/>
      </dsp:nvSpPr>
      <dsp:spPr>
        <a:xfrm>
          <a:off x="0" y="25116"/>
          <a:ext cx="6589260" cy="12314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Confidentiality </a:t>
          </a:r>
        </a:p>
      </dsp:txBody>
      <dsp:txXfrm>
        <a:off x="60116" y="85232"/>
        <a:ext cx="6469028" cy="1111247"/>
      </dsp:txXfrm>
    </dsp:sp>
    <dsp:sp modelId="{05B7B62D-255C-9A47-9950-1CDABB300199}">
      <dsp:nvSpPr>
        <dsp:cNvPr id="0" name=""/>
        <dsp:cNvSpPr/>
      </dsp:nvSpPr>
      <dsp:spPr>
        <a:xfrm>
          <a:off x="0" y="1345876"/>
          <a:ext cx="6589260" cy="1231479"/>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Respect </a:t>
          </a:r>
        </a:p>
      </dsp:txBody>
      <dsp:txXfrm>
        <a:off x="60116" y="1405992"/>
        <a:ext cx="6469028" cy="1111247"/>
      </dsp:txXfrm>
    </dsp:sp>
    <dsp:sp modelId="{9C92AD0B-DED1-B34C-A198-E22A0C364924}">
      <dsp:nvSpPr>
        <dsp:cNvPr id="0" name=""/>
        <dsp:cNvSpPr/>
      </dsp:nvSpPr>
      <dsp:spPr>
        <a:xfrm>
          <a:off x="0" y="2666636"/>
          <a:ext cx="6589260" cy="1231479"/>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One person speaking at one time</a:t>
          </a:r>
        </a:p>
      </dsp:txBody>
      <dsp:txXfrm>
        <a:off x="60116" y="2726752"/>
        <a:ext cx="6469028" cy="1111247"/>
      </dsp:txXfrm>
    </dsp:sp>
    <dsp:sp modelId="{6232CD93-11E7-2241-82FC-3A4CB09C5571}">
      <dsp:nvSpPr>
        <dsp:cNvPr id="0" name=""/>
        <dsp:cNvSpPr/>
      </dsp:nvSpPr>
      <dsp:spPr>
        <a:xfrm>
          <a:off x="0" y="3987396"/>
          <a:ext cx="6589260" cy="123147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Participation – please ensure you engage and focus.</a:t>
          </a:r>
        </a:p>
      </dsp:txBody>
      <dsp:txXfrm>
        <a:off x="60116" y="4047512"/>
        <a:ext cx="6469028" cy="111124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CC77E2-D9AE-4DA6-B8BD-9CC78BC28C11}">
      <dsp:nvSpPr>
        <dsp:cNvPr id="0" name=""/>
        <dsp:cNvSpPr/>
      </dsp:nvSpPr>
      <dsp:spPr>
        <a:xfrm>
          <a:off x="0" y="54326"/>
          <a:ext cx="10972800" cy="88744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dirty="0"/>
            <a:t>Workshop 1</a:t>
          </a:r>
          <a:endParaRPr lang="en-US" sz="3700" kern="1200" dirty="0"/>
        </a:p>
      </dsp:txBody>
      <dsp:txXfrm>
        <a:off x="43321" y="97647"/>
        <a:ext cx="10886158" cy="800803"/>
      </dsp:txXfrm>
    </dsp:sp>
    <dsp:sp modelId="{B041D6B0-DDE9-426A-8D23-617E80688448}">
      <dsp:nvSpPr>
        <dsp:cNvPr id="0" name=""/>
        <dsp:cNvSpPr/>
      </dsp:nvSpPr>
      <dsp:spPr>
        <a:xfrm>
          <a:off x="0" y="941771"/>
          <a:ext cx="10972800" cy="4265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8386" tIns="46990" rIns="263144" bIns="46990" numCol="1" spcCol="1270" anchor="t" anchorCtr="0">
          <a:noAutofit/>
        </a:bodyPr>
        <a:lstStyle/>
        <a:p>
          <a:pPr marL="285750" lvl="1" indent="-285750" algn="l" defTabSz="1289050">
            <a:lnSpc>
              <a:spcPct val="90000"/>
            </a:lnSpc>
            <a:spcBef>
              <a:spcPct val="0"/>
            </a:spcBef>
            <a:spcAft>
              <a:spcPct val="20000"/>
            </a:spcAft>
            <a:buChar char="•"/>
          </a:pPr>
          <a:r>
            <a:rPr lang="en-GB" sz="2900" kern="1200" dirty="0"/>
            <a:t>Introductions and setting the scene</a:t>
          </a:r>
          <a:endParaRPr lang="en-US" sz="2900" kern="1200" dirty="0"/>
        </a:p>
        <a:p>
          <a:pPr marL="285750" lvl="1" indent="-285750" algn="l" defTabSz="1289050">
            <a:lnSpc>
              <a:spcPct val="90000"/>
            </a:lnSpc>
            <a:spcBef>
              <a:spcPct val="0"/>
            </a:spcBef>
            <a:spcAft>
              <a:spcPct val="20000"/>
            </a:spcAft>
            <a:buChar char="•"/>
          </a:pPr>
          <a:r>
            <a:rPr lang="en-US" sz="2900" kern="1200" dirty="0"/>
            <a:t>Task 1 part a requirement - l</a:t>
          </a:r>
          <a:r>
            <a:rPr lang="en-GB" sz="2900" kern="1200" dirty="0"/>
            <a:t>inks to practice as a critically reflective practitioner</a:t>
          </a:r>
          <a:endParaRPr lang="en-US" sz="2900" kern="1200" dirty="0"/>
        </a:p>
        <a:p>
          <a:pPr marL="285750" lvl="1" indent="-285750" algn="l" defTabSz="1289050">
            <a:lnSpc>
              <a:spcPct val="90000"/>
            </a:lnSpc>
            <a:spcBef>
              <a:spcPct val="0"/>
            </a:spcBef>
            <a:spcAft>
              <a:spcPct val="20000"/>
            </a:spcAft>
            <a:buChar char="•"/>
          </a:pPr>
          <a:r>
            <a:rPr lang="en-US" sz="2900" kern="1200" dirty="0"/>
            <a:t>Reminder of </a:t>
          </a:r>
          <a:r>
            <a:rPr lang="en-GB" sz="2900" kern="1200" dirty="0"/>
            <a:t>theories and models of reflection</a:t>
          </a:r>
          <a:endParaRPr lang="en-US" sz="2900" kern="1200" dirty="0"/>
        </a:p>
        <a:p>
          <a:pPr marL="285750" lvl="1" indent="-285750" algn="l" defTabSz="1289050">
            <a:lnSpc>
              <a:spcPct val="90000"/>
            </a:lnSpc>
            <a:spcBef>
              <a:spcPct val="0"/>
            </a:spcBef>
            <a:spcAft>
              <a:spcPct val="20000"/>
            </a:spcAft>
            <a:buChar char="•"/>
          </a:pPr>
          <a:r>
            <a:rPr lang="en-GB" sz="2900" kern="1200" dirty="0"/>
            <a:t>The portfolio - Task 1 Part a) Developmental Review </a:t>
          </a:r>
          <a:endParaRPr lang="en-US" sz="2900" kern="1200" dirty="0"/>
        </a:p>
        <a:p>
          <a:pPr marL="285750" lvl="1" indent="-285750" algn="l" defTabSz="1289050">
            <a:lnSpc>
              <a:spcPct val="90000"/>
            </a:lnSpc>
            <a:spcBef>
              <a:spcPct val="0"/>
            </a:spcBef>
            <a:spcAft>
              <a:spcPct val="20000"/>
            </a:spcAft>
            <a:buChar char="•"/>
          </a:pPr>
          <a:r>
            <a:rPr lang="en-US" sz="2900" kern="1200" dirty="0"/>
            <a:t>SCW learning outcomes for this task</a:t>
          </a:r>
        </a:p>
        <a:p>
          <a:pPr marL="285750" lvl="1" indent="-285750" algn="l" defTabSz="1289050">
            <a:lnSpc>
              <a:spcPct val="90000"/>
            </a:lnSpc>
            <a:spcBef>
              <a:spcPct val="0"/>
            </a:spcBef>
            <a:spcAft>
              <a:spcPct val="20000"/>
            </a:spcAft>
            <a:buChar char="•"/>
          </a:pPr>
          <a:r>
            <a:rPr lang="en-GB" sz="2900" kern="1200" dirty="0"/>
            <a:t>Emotional Intelligence</a:t>
          </a:r>
          <a:endParaRPr lang="en-US" sz="2900" kern="1200" dirty="0"/>
        </a:p>
        <a:p>
          <a:pPr marL="285750" lvl="1" indent="-285750" algn="l" defTabSz="1289050">
            <a:lnSpc>
              <a:spcPct val="90000"/>
            </a:lnSpc>
            <a:spcBef>
              <a:spcPct val="0"/>
            </a:spcBef>
            <a:spcAft>
              <a:spcPct val="20000"/>
            </a:spcAft>
            <a:buChar char="•"/>
          </a:pPr>
          <a:r>
            <a:rPr lang="en-GB" sz="2900" kern="1200" dirty="0"/>
            <a:t>Critically reflective writing.</a:t>
          </a:r>
          <a:endParaRPr lang="en-US" sz="2900" kern="1200" dirty="0"/>
        </a:p>
      </dsp:txBody>
      <dsp:txXfrm>
        <a:off x="0" y="941771"/>
        <a:ext cx="10972800" cy="42654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09C2F4-BF6A-4FF4-9810-E14CEC348CAF}">
      <dsp:nvSpPr>
        <dsp:cNvPr id="0" name=""/>
        <dsp:cNvSpPr/>
      </dsp:nvSpPr>
      <dsp:spPr>
        <a:xfrm>
          <a:off x="0" y="2045"/>
          <a:ext cx="10972800" cy="103652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010095-DCFC-4DCD-9E61-C779C30B5133}">
      <dsp:nvSpPr>
        <dsp:cNvPr id="0" name=""/>
        <dsp:cNvSpPr/>
      </dsp:nvSpPr>
      <dsp:spPr>
        <a:xfrm>
          <a:off x="313549" y="235264"/>
          <a:ext cx="570090" cy="570090"/>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F9FE16-6DFD-4D2E-BB29-CDBA553FBBF0}">
      <dsp:nvSpPr>
        <dsp:cNvPr id="0" name=""/>
        <dsp:cNvSpPr/>
      </dsp:nvSpPr>
      <dsp:spPr>
        <a:xfrm>
          <a:off x="1197190" y="2045"/>
          <a:ext cx="9775609" cy="1036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99" tIns="109699" rIns="109699" bIns="109699" numCol="1" spcCol="1270" anchor="ctr" anchorCtr="0">
          <a:noAutofit/>
        </a:bodyPr>
        <a:lstStyle/>
        <a:p>
          <a:pPr marL="0" lvl="0" indent="0" algn="l" defTabSz="800100">
            <a:lnSpc>
              <a:spcPct val="90000"/>
            </a:lnSpc>
            <a:spcBef>
              <a:spcPct val="0"/>
            </a:spcBef>
            <a:spcAft>
              <a:spcPct val="35000"/>
            </a:spcAft>
            <a:buNone/>
          </a:pPr>
          <a:r>
            <a:rPr lang="en-GB" sz="1800" b="1" kern="1200" dirty="0"/>
            <a:t>Confidentiality </a:t>
          </a:r>
          <a:r>
            <a:rPr lang="en-GB" sz="1800" kern="1200" dirty="0"/>
            <a:t>– please remember </a:t>
          </a:r>
          <a:r>
            <a:rPr lang="en-GB" sz="1800" b="1" kern="1200" dirty="0"/>
            <a:t>do not </a:t>
          </a:r>
          <a:r>
            <a:rPr lang="en-GB" sz="1800" kern="1200" dirty="0"/>
            <a:t>to use letters or made-up names when describing individuals or include any information within the portfolio that might make individuals identifiable. Refer to the people you work with by using </a:t>
          </a:r>
          <a:r>
            <a:rPr lang="en-GB" sz="1800" b="1" kern="1200" dirty="0"/>
            <a:t>numbers only. Do not name local authority.</a:t>
          </a:r>
          <a:endParaRPr lang="en-US" sz="1800" kern="1200" dirty="0"/>
        </a:p>
      </dsp:txBody>
      <dsp:txXfrm>
        <a:off x="1197190" y="2045"/>
        <a:ext cx="9775609" cy="1036528"/>
      </dsp:txXfrm>
    </dsp:sp>
    <dsp:sp modelId="{07749348-DF59-4731-932E-5456FD16E417}">
      <dsp:nvSpPr>
        <dsp:cNvPr id="0" name=""/>
        <dsp:cNvSpPr/>
      </dsp:nvSpPr>
      <dsp:spPr>
        <a:xfrm>
          <a:off x="0" y="1297705"/>
          <a:ext cx="10972800" cy="103652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B99F3D-2C00-4361-BFD9-2532BA7444BD}">
      <dsp:nvSpPr>
        <dsp:cNvPr id="0" name=""/>
        <dsp:cNvSpPr/>
      </dsp:nvSpPr>
      <dsp:spPr>
        <a:xfrm>
          <a:off x="313549" y="1530924"/>
          <a:ext cx="570090" cy="5700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072248-AE71-4EEA-8121-43FAC2E331F4}">
      <dsp:nvSpPr>
        <dsp:cNvPr id="0" name=""/>
        <dsp:cNvSpPr/>
      </dsp:nvSpPr>
      <dsp:spPr>
        <a:xfrm>
          <a:off x="1197190" y="1297705"/>
          <a:ext cx="9775609" cy="1036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99" tIns="109699" rIns="109699" bIns="109699" numCol="1" spcCol="1270" anchor="ctr" anchorCtr="0">
          <a:noAutofit/>
        </a:bodyPr>
        <a:lstStyle/>
        <a:p>
          <a:pPr marL="0" lvl="0" indent="0" algn="l" defTabSz="800100">
            <a:lnSpc>
              <a:spcPct val="90000"/>
            </a:lnSpc>
            <a:spcBef>
              <a:spcPct val="0"/>
            </a:spcBef>
            <a:spcAft>
              <a:spcPct val="35000"/>
            </a:spcAft>
            <a:buNone/>
          </a:pPr>
          <a:r>
            <a:rPr lang="en-GB" sz="1800" b="1" kern="1200"/>
            <a:t>Plagiarism</a:t>
          </a:r>
          <a:r>
            <a:rPr lang="en-GB" sz="1800" kern="1200"/>
            <a:t> –please note the portfolio will bring up a high plagiarism percentage when submitted this is recognized by the university</a:t>
          </a:r>
          <a:endParaRPr lang="en-US" sz="1800" kern="1200"/>
        </a:p>
      </dsp:txBody>
      <dsp:txXfrm>
        <a:off x="1197190" y="1297705"/>
        <a:ext cx="9775609" cy="1036528"/>
      </dsp:txXfrm>
    </dsp:sp>
    <dsp:sp modelId="{686039DE-5183-4BE5-A6E2-9F49603D3F36}">
      <dsp:nvSpPr>
        <dsp:cNvPr id="0" name=""/>
        <dsp:cNvSpPr/>
      </dsp:nvSpPr>
      <dsp:spPr>
        <a:xfrm>
          <a:off x="0" y="2593366"/>
          <a:ext cx="10972800" cy="103652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CBF373-7372-448E-954E-E62F81AE9FFF}">
      <dsp:nvSpPr>
        <dsp:cNvPr id="0" name=""/>
        <dsp:cNvSpPr/>
      </dsp:nvSpPr>
      <dsp:spPr>
        <a:xfrm>
          <a:off x="313549" y="2826585"/>
          <a:ext cx="570090" cy="5700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B0B1C7-4943-4444-808A-77281EE52908}">
      <dsp:nvSpPr>
        <dsp:cNvPr id="0" name=""/>
        <dsp:cNvSpPr/>
      </dsp:nvSpPr>
      <dsp:spPr>
        <a:xfrm>
          <a:off x="1197190" y="2593366"/>
          <a:ext cx="9775609" cy="1036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99" tIns="109699" rIns="109699" bIns="109699" numCol="1" spcCol="1270" anchor="ctr" anchorCtr="0">
          <a:noAutofit/>
        </a:bodyPr>
        <a:lstStyle/>
        <a:p>
          <a:pPr marL="0" lvl="0" indent="0" algn="l" defTabSz="800100">
            <a:lnSpc>
              <a:spcPct val="90000"/>
            </a:lnSpc>
            <a:spcBef>
              <a:spcPct val="0"/>
            </a:spcBef>
            <a:spcAft>
              <a:spcPct val="35000"/>
            </a:spcAft>
            <a:buNone/>
          </a:pPr>
          <a:r>
            <a:rPr lang="en-GB" sz="1800" kern="1200" dirty="0"/>
            <a:t>Make sure you fully answer the questions – check the marking criteria for further detail on what is expected</a:t>
          </a:r>
          <a:endParaRPr lang="en-US" sz="1800" kern="1200" dirty="0"/>
        </a:p>
      </dsp:txBody>
      <dsp:txXfrm>
        <a:off x="1197190" y="2593366"/>
        <a:ext cx="9775609" cy="1036528"/>
      </dsp:txXfrm>
    </dsp:sp>
    <dsp:sp modelId="{95B8B605-3720-486F-92FF-8BB9670A57F8}">
      <dsp:nvSpPr>
        <dsp:cNvPr id="0" name=""/>
        <dsp:cNvSpPr/>
      </dsp:nvSpPr>
      <dsp:spPr>
        <a:xfrm>
          <a:off x="0" y="3889027"/>
          <a:ext cx="10972800" cy="103652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109F5C-75DC-4E40-A184-D050E96254FD}">
      <dsp:nvSpPr>
        <dsp:cNvPr id="0" name=""/>
        <dsp:cNvSpPr/>
      </dsp:nvSpPr>
      <dsp:spPr>
        <a:xfrm>
          <a:off x="313549" y="4122246"/>
          <a:ext cx="570090" cy="570090"/>
        </a:xfrm>
        <a:prstGeom prst="rect">
          <a:avLst/>
        </a:prstGeom>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7E1971-8988-4834-B5B7-D3A8817020D8}">
      <dsp:nvSpPr>
        <dsp:cNvPr id="0" name=""/>
        <dsp:cNvSpPr/>
      </dsp:nvSpPr>
      <dsp:spPr>
        <a:xfrm>
          <a:off x="1197190" y="4103738"/>
          <a:ext cx="9775609" cy="607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99" tIns="109699" rIns="109699" bIns="109699" numCol="1" spcCol="1270" anchor="ctr" anchorCtr="0">
          <a:noAutofit/>
        </a:bodyPr>
        <a:lstStyle/>
        <a:p>
          <a:pPr marL="0" lvl="0" indent="0" algn="l" defTabSz="800100">
            <a:lnSpc>
              <a:spcPct val="90000"/>
            </a:lnSpc>
            <a:spcBef>
              <a:spcPct val="0"/>
            </a:spcBef>
            <a:spcAft>
              <a:spcPct val="35000"/>
            </a:spcAft>
            <a:buNone/>
          </a:pPr>
          <a:r>
            <a:rPr lang="en-GB" sz="1800" kern="1200" dirty="0"/>
            <a:t>Keep to the word counts (10% leverage + or -).</a:t>
          </a:r>
          <a:endParaRPr lang="en-US" sz="1800" kern="1200" dirty="0"/>
        </a:p>
      </dsp:txBody>
      <dsp:txXfrm>
        <a:off x="1197190" y="4103738"/>
        <a:ext cx="9775609" cy="60710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C02AAD-A8B6-4646-AE5E-166D25E4150C}">
      <dsp:nvSpPr>
        <dsp:cNvPr id="0" name=""/>
        <dsp:cNvSpPr/>
      </dsp:nvSpPr>
      <dsp:spPr>
        <a:xfrm>
          <a:off x="3291191" y="1406740"/>
          <a:ext cx="724781" cy="91440"/>
        </a:xfrm>
        <a:custGeom>
          <a:avLst/>
          <a:gdLst/>
          <a:ahLst/>
          <a:cxnLst/>
          <a:rect l="0" t="0" r="0" b="0"/>
          <a:pathLst>
            <a:path>
              <a:moveTo>
                <a:pt x="0" y="45720"/>
              </a:moveTo>
              <a:lnTo>
                <a:pt x="72478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34698" y="1448683"/>
        <a:ext cx="37769" cy="7553"/>
      </dsp:txXfrm>
    </dsp:sp>
    <dsp:sp modelId="{19F7E99A-8730-4A5D-B4F4-36721F08B964}">
      <dsp:nvSpPr>
        <dsp:cNvPr id="0" name=""/>
        <dsp:cNvSpPr/>
      </dsp:nvSpPr>
      <dsp:spPr>
        <a:xfrm>
          <a:off x="8724" y="467180"/>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US" sz="2300" kern="1200"/>
            <a:t>Recognise the importance of reflection</a:t>
          </a:r>
        </a:p>
      </dsp:txBody>
      <dsp:txXfrm>
        <a:off x="8724" y="467180"/>
        <a:ext cx="3284267" cy="1970560"/>
      </dsp:txXfrm>
    </dsp:sp>
    <dsp:sp modelId="{E4565FC8-458D-4F52-8341-58BC19F177DD}">
      <dsp:nvSpPr>
        <dsp:cNvPr id="0" name=""/>
        <dsp:cNvSpPr/>
      </dsp:nvSpPr>
      <dsp:spPr>
        <a:xfrm>
          <a:off x="7330840" y="1406740"/>
          <a:ext cx="724781" cy="91440"/>
        </a:xfrm>
        <a:custGeom>
          <a:avLst/>
          <a:gdLst/>
          <a:ahLst/>
          <a:cxnLst/>
          <a:rect l="0" t="0" r="0" b="0"/>
          <a:pathLst>
            <a:path>
              <a:moveTo>
                <a:pt x="0" y="45720"/>
              </a:moveTo>
              <a:lnTo>
                <a:pt x="72478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674346" y="1448683"/>
        <a:ext cx="37769" cy="7553"/>
      </dsp:txXfrm>
    </dsp:sp>
    <dsp:sp modelId="{EA3ABD67-AE6B-4336-BDBF-EC4352E10B91}">
      <dsp:nvSpPr>
        <dsp:cNvPr id="0" name=""/>
        <dsp:cNvSpPr/>
      </dsp:nvSpPr>
      <dsp:spPr>
        <a:xfrm>
          <a:off x="4048373" y="467180"/>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US" sz="2300" kern="1200" dirty="0"/>
            <a:t>Find a model of reflective practice which you are comfortable with – this will vary for each individual</a:t>
          </a:r>
        </a:p>
      </dsp:txBody>
      <dsp:txXfrm>
        <a:off x="4048373" y="467180"/>
        <a:ext cx="3284267" cy="1970560"/>
      </dsp:txXfrm>
    </dsp:sp>
    <dsp:sp modelId="{54E54FAC-9598-45B4-BD8A-99616A943EC6}">
      <dsp:nvSpPr>
        <dsp:cNvPr id="0" name=""/>
        <dsp:cNvSpPr/>
      </dsp:nvSpPr>
      <dsp:spPr>
        <a:xfrm>
          <a:off x="1650858" y="2435940"/>
          <a:ext cx="8079297" cy="724781"/>
        </a:xfrm>
        <a:custGeom>
          <a:avLst/>
          <a:gdLst/>
          <a:ahLst/>
          <a:cxnLst/>
          <a:rect l="0" t="0" r="0" b="0"/>
          <a:pathLst>
            <a:path>
              <a:moveTo>
                <a:pt x="8079297" y="0"/>
              </a:moveTo>
              <a:lnTo>
                <a:pt x="8079297" y="379490"/>
              </a:lnTo>
              <a:lnTo>
                <a:pt x="0" y="379490"/>
              </a:lnTo>
              <a:lnTo>
                <a:pt x="0" y="724781"/>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87643" y="2794554"/>
        <a:ext cx="405726" cy="7553"/>
      </dsp:txXfrm>
    </dsp:sp>
    <dsp:sp modelId="{635ED3E7-F8B4-429F-93B9-19ECF993E455}">
      <dsp:nvSpPr>
        <dsp:cNvPr id="0" name=""/>
        <dsp:cNvSpPr/>
      </dsp:nvSpPr>
      <dsp:spPr>
        <a:xfrm>
          <a:off x="8088022" y="467180"/>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US" sz="2300" kern="1200" dirty="0"/>
            <a:t>Find yourself a “critical friend” – and be a critical friend to others </a:t>
          </a:r>
        </a:p>
      </dsp:txBody>
      <dsp:txXfrm>
        <a:off x="8088022" y="467180"/>
        <a:ext cx="3284267" cy="1970560"/>
      </dsp:txXfrm>
    </dsp:sp>
    <dsp:sp modelId="{B763FCA9-AEB9-4644-B1CD-F95ACA07E1FA}">
      <dsp:nvSpPr>
        <dsp:cNvPr id="0" name=""/>
        <dsp:cNvSpPr/>
      </dsp:nvSpPr>
      <dsp:spPr>
        <a:xfrm>
          <a:off x="3291191" y="4132682"/>
          <a:ext cx="724781" cy="91440"/>
        </a:xfrm>
        <a:custGeom>
          <a:avLst/>
          <a:gdLst/>
          <a:ahLst/>
          <a:cxnLst/>
          <a:rect l="0" t="0" r="0" b="0"/>
          <a:pathLst>
            <a:path>
              <a:moveTo>
                <a:pt x="0" y="45720"/>
              </a:moveTo>
              <a:lnTo>
                <a:pt x="72478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34698" y="4174625"/>
        <a:ext cx="37769" cy="7553"/>
      </dsp:txXfrm>
    </dsp:sp>
    <dsp:sp modelId="{B787B5C6-E277-4FF4-BE5D-A8430307C251}">
      <dsp:nvSpPr>
        <dsp:cNvPr id="0" name=""/>
        <dsp:cNvSpPr/>
      </dsp:nvSpPr>
      <dsp:spPr>
        <a:xfrm>
          <a:off x="8724" y="3193122"/>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US" sz="2300" kern="1200"/>
            <a:t>Develop your awareness of what is impacting on your reflection</a:t>
          </a:r>
        </a:p>
      </dsp:txBody>
      <dsp:txXfrm>
        <a:off x="8724" y="3193122"/>
        <a:ext cx="3284267" cy="1970560"/>
      </dsp:txXfrm>
    </dsp:sp>
    <dsp:sp modelId="{8E37B662-70DA-4E8E-8F0C-E38538F29753}">
      <dsp:nvSpPr>
        <dsp:cNvPr id="0" name=""/>
        <dsp:cNvSpPr/>
      </dsp:nvSpPr>
      <dsp:spPr>
        <a:xfrm>
          <a:off x="7330840" y="4132682"/>
          <a:ext cx="724781" cy="91440"/>
        </a:xfrm>
        <a:custGeom>
          <a:avLst/>
          <a:gdLst/>
          <a:ahLst/>
          <a:cxnLst/>
          <a:rect l="0" t="0" r="0" b="0"/>
          <a:pathLst>
            <a:path>
              <a:moveTo>
                <a:pt x="0" y="45720"/>
              </a:moveTo>
              <a:lnTo>
                <a:pt x="72478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674346" y="4174625"/>
        <a:ext cx="37769" cy="7553"/>
      </dsp:txXfrm>
    </dsp:sp>
    <dsp:sp modelId="{0E2070AB-2EE3-4DB2-B0E8-FCBA23032A3B}">
      <dsp:nvSpPr>
        <dsp:cNvPr id="0" name=""/>
        <dsp:cNvSpPr/>
      </dsp:nvSpPr>
      <dsp:spPr>
        <a:xfrm>
          <a:off x="4048373" y="3193122"/>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US" sz="2300" kern="1200"/>
            <a:t>Do not avoid the questions – but likewise do not delay actions</a:t>
          </a:r>
        </a:p>
      </dsp:txBody>
      <dsp:txXfrm>
        <a:off x="4048373" y="3193122"/>
        <a:ext cx="3284267" cy="1970560"/>
      </dsp:txXfrm>
    </dsp:sp>
    <dsp:sp modelId="{3D1B88A5-036C-4D37-B039-26AC7B686BB1}">
      <dsp:nvSpPr>
        <dsp:cNvPr id="0" name=""/>
        <dsp:cNvSpPr/>
      </dsp:nvSpPr>
      <dsp:spPr>
        <a:xfrm>
          <a:off x="8088022" y="3193122"/>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US" sz="2300" kern="1200"/>
            <a:t>Recognise and develop the characteristics of a reflective practitioner.</a:t>
          </a:r>
        </a:p>
      </dsp:txBody>
      <dsp:txXfrm>
        <a:off x="8088022" y="3193122"/>
        <a:ext cx="3284267" cy="197056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AEFD3E-650C-7840-8BD9-953CF206A188}" type="datetimeFigureOut">
              <a:rPr lang="en-US" smtClean="0"/>
              <a:t>3/11/24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481E2E3-4CAE-224F-9579-5BE56BEBD9A6}" type="slidenum">
              <a:rPr lang="en-US" smtClean="0"/>
              <a:t>‹#›</a:t>
            </a:fld>
            <a:endParaRPr lang="en-US"/>
          </a:p>
        </p:txBody>
      </p:sp>
    </p:spTree>
    <p:extLst>
      <p:ext uri="{BB962C8B-B14F-4D97-AF65-F5344CB8AC3E}">
        <p14:creationId xmlns:p14="http://schemas.microsoft.com/office/powerpoint/2010/main" val="3420575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Tree>
    <p:extLst>
      <p:ext uri="{BB962C8B-B14F-4D97-AF65-F5344CB8AC3E}">
        <p14:creationId xmlns:p14="http://schemas.microsoft.com/office/powerpoint/2010/main" val="6408207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a:t>
            </a:fld>
            <a:endParaRPr lang="en-US"/>
          </a:p>
        </p:txBody>
      </p:sp>
    </p:spTree>
    <p:extLst>
      <p:ext uri="{BB962C8B-B14F-4D97-AF65-F5344CB8AC3E}">
        <p14:creationId xmlns:p14="http://schemas.microsoft.com/office/powerpoint/2010/main" val="18037048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 them workshops are mandatory and will be all day. If they finish early this is time for them to work on their portfolios. </a:t>
            </a:r>
          </a:p>
          <a:p>
            <a:endParaRPr lang="en-GB" dirty="0"/>
          </a:p>
        </p:txBody>
      </p:sp>
    </p:spTree>
    <p:extLst>
      <p:ext uri="{BB962C8B-B14F-4D97-AF65-F5344CB8AC3E}">
        <p14:creationId xmlns:p14="http://schemas.microsoft.com/office/powerpoint/2010/main" val="14066220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rgbClr val="FF0000"/>
              </a:solidFill>
              <a:highlight>
                <a:srgbClr val="FFFF00"/>
              </a:highlight>
            </a:endParaRPr>
          </a:p>
        </p:txBody>
      </p:sp>
    </p:spTree>
    <p:extLst>
      <p:ext uri="{BB962C8B-B14F-4D97-AF65-F5344CB8AC3E}">
        <p14:creationId xmlns:p14="http://schemas.microsoft.com/office/powerpoint/2010/main" val="15867331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4937984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7</a:t>
            </a:fld>
            <a:endParaRPr lang="en-US"/>
          </a:p>
        </p:txBody>
      </p:sp>
    </p:spTree>
    <p:extLst>
      <p:ext uri="{BB962C8B-B14F-4D97-AF65-F5344CB8AC3E}">
        <p14:creationId xmlns:p14="http://schemas.microsoft.com/office/powerpoint/2010/main" val="35137384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1" baseline="0" dirty="0"/>
          </a:p>
        </p:txBody>
      </p:sp>
    </p:spTree>
    <p:extLst>
      <p:ext uri="{BB962C8B-B14F-4D97-AF65-F5344CB8AC3E}">
        <p14:creationId xmlns:p14="http://schemas.microsoft.com/office/powerpoint/2010/main" val="18845464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2289">
              <a:defRPr/>
            </a:pPr>
            <a:endParaRPr lang="en-US" i="0" dirty="0"/>
          </a:p>
        </p:txBody>
      </p:sp>
      <p:sp>
        <p:nvSpPr>
          <p:cNvPr id="4" name="Slide Number Placeholder 3"/>
          <p:cNvSpPr>
            <a:spLocks noGrp="1"/>
          </p:cNvSpPr>
          <p:nvPr>
            <p:ph type="sldNum" sz="quarter" idx="5"/>
          </p:nvPr>
        </p:nvSpPr>
        <p:spPr/>
        <p:txBody>
          <a:bodyPr/>
          <a:lstStyle/>
          <a:p>
            <a:fld id="{79FAF839-70AC-47E6-B12C-E3C1DC6D70E3}" type="slidenum">
              <a:rPr lang="en-GB" smtClean="0"/>
              <a:t>9</a:t>
            </a:fld>
            <a:endParaRPr lang="en-GB"/>
          </a:p>
        </p:txBody>
      </p:sp>
    </p:spTree>
    <p:extLst>
      <p:ext uri="{BB962C8B-B14F-4D97-AF65-F5344CB8AC3E}">
        <p14:creationId xmlns:p14="http://schemas.microsoft.com/office/powerpoint/2010/main" val="42061644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i="0" dirty="0"/>
          </a:p>
        </p:txBody>
      </p:sp>
    </p:spTree>
    <p:extLst>
      <p:ext uri="{BB962C8B-B14F-4D97-AF65-F5344CB8AC3E}">
        <p14:creationId xmlns:p14="http://schemas.microsoft.com/office/powerpoint/2010/main" val="40506019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dirty="0"/>
          </a:p>
        </p:txBody>
      </p:sp>
    </p:spTree>
    <p:extLst>
      <p:ext uri="{BB962C8B-B14F-4D97-AF65-F5344CB8AC3E}">
        <p14:creationId xmlns:p14="http://schemas.microsoft.com/office/powerpoint/2010/main" val="4845604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baseline="0" dirty="0"/>
          </a:p>
        </p:txBody>
      </p:sp>
    </p:spTree>
    <p:extLst>
      <p:ext uri="{BB962C8B-B14F-4D97-AF65-F5344CB8AC3E}">
        <p14:creationId xmlns:p14="http://schemas.microsoft.com/office/powerpoint/2010/main" val="12524926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13</a:t>
            </a:fld>
            <a:endParaRPr lang="en-US"/>
          </a:p>
        </p:txBody>
      </p:sp>
    </p:spTree>
    <p:extLst>
      <p:ext uri="{BB962C8B-B14F-4D97-AF65-F5344CB8AC3E}">
        <p14:creationId xmlns:p14="http://schemas.microsoft.com/office/powerpoint/2010/main" val="34158147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14</a:t>
            </a:fld>
            <a:endParaRPr lang="en-US"/>
          </a:p>
        </p:txBody>
      </p:sp>
    </p:spTree>
    <p:extLst>
      <p:ext uri="{BB962C8B-B14F-4D97-AF65-F5344CB8AC3E}">
        <p14:creationId xmlns:p14="http://schemas.microsoft.com/office/powerpoint/2010/main" val="18647170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9381462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16</a:t>
            </a:fld>
            <a:endParaRPr lang="en-GB"/>
          </a:p>
        </p:txBody>
      </p:sp>
    </p:spTree>
    <p:extLst>
      <p:ext uri="{BB962C8B-B14F-4D97-AF65-F5344CB8AC3E}">
        <p14:creationId xmlns:p14="http://schemas.microsoft.com/office/powerpoint/2010/main" val="27288149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5703139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18</a:t>
            </a:fld>
            <a:endParaRPr lang="en-US"/>
          </a:p>
        </p:txBody>
      </p:sp>
    </p:spTree>
    <p:extLst>
      <p:ext uri="{BB962C8B-B14F-4D97-AF65-F5344CB8AC3E}">
        <p14:creationId xmlns:p14="http://schemas.microsoft.com/office/powerpoint/2010/main" val="250977108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p:txBody>
          <a:bodyPr/>
          <a:lstStyle/>
          <a:p>
            <a:pPr>
              <a:spcBef>
                <a:spcPct val="0"/>
              </a:spcBef>
            </a:pPr>
            <a:endParaRPr lang="en-GB" dirty="0"/>
          </a:p>
        </p:txBody>
      </p:sp>
      <p:sp>
        <p:nvSpPr>
          <p:cNvPr id="66564" name="Slide Number Placeholder 3"/>
          <p:cNvSpPr txBox="1">
            <a:spLocks noGrp="1"/>
          </p:cNvSpPr>
          <p:nvPr/>
        </p:nvSpPr>
        <p:spPr bwMode="auto">
          <a:xfrm>
            <a:off x="3884613" y="9378824"/>
            <a:ext cx="2971800" cy="493713"/>
          </a:xfrm>
          <a:prstGeom prst="rect">
            <a:avLst/>
          </a:prstGeom>
          <a:noFill/>
          <a:ln w="9525">
            <a:noFill/>
            <a:miter lim="800000"/>
            <a:headEnd/>
            <a:tailEnd/>
          </a:ln>
        </p:spPr>
        <p:txBody>
          <a:bodyPr lIns="93177" tIns="46589" rIns="93177" bIns="46589" anchor="b"/>
          <a:lstStyle/>
          <a:p>
            <a:pPr algn="r"/>
            <a:fld id="{B57F113B-C03C-4860-9E0F-356C998BC1F8}" type="slidenum">
              <a:rPr lang="en-GB" sz="1200">
                <a:sym typeface="Arial" charset="0"/>
              </a:rPr>
              <a:pPr algn="r"/>
              <a:t>19</a:t>
            </a:fld>
            <a:endParaRPr lang="en-GB" sz="1200" dirty="0">
              <a:sym typeface="Arial" charset="0"/>
            </a:endParaRPr>
          </a:p>
        </p:txBody>
      </p:sp>
    </p:spTree>
    <p:extLst>
      <p:ext uri="{BB962C8B-B14F-4D97-AF65-F5344CB8AC3E}">
        <p14:creationId xmlns:p14="http://schemas.microsoft.com/office/powerpoint/2010/main" val="33751083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20</a:t>
            </a:fld>
            <a:endParaRPr lang="en-US"/>
          </a:p>
        </p:txBody>
      </p:sp>
    </p:spTree>
    <p:extLst>
      <p:ext uri="{BB962C8B-B14F-4D97-AF65-F5344CB8AC3E}">
        <p14:creationId xmlns:p14="http://schemas.microsoft.com/office/powerpoint/2010/main" val="1937414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8081007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2776930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23</a:t>
            </a:fld>
            <a:endParaRPr lang="en-US"/>
          </a:p>
        </p:txBody>
      </p:sp>
    </p:spTree>
    <p:extLst>
      <p:ext uri="{BB962C8B-B14F-4D97-AF65-F5344CB8AC3E}">
        <p14:creationId xmlns:p14="http://schemas.microsoft.com/office/powerpoint/2010/main" val="383143626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24</a:t>
            </a:fld>
            <a:endParaRPr lang="en-US"/>
          </a:p>
        </p:txBody>
      </p:sp>
    </p:spTree>
    <p:extLst>
      <p:ext uri="{BB962C8B-B14F-4D97-AF65-F5344CB8AC3E}">
        <p14:creationId xmlns:p14="http://schemas.microsoft.com/office/powerpoint/2010/main" val="282691345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25</a:t>
            </a:fld>
            <a:endParaRPr lang="en-US"/>
          </a:p>
        </p:txBody>
      </p:sp>
    </p:spTree>
    <p:extLst>
      <p:ext uri="{BB962C8B-B14F-4D97-AF65-F5344CB8AC3E}">
        <p14:creationId xmlns:p14="http://schemas.microsoft.com/office/powerpoint/2010/main" val="63983330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26</a:t>
            </a:fld>
            <a:endParaRPr lang="en-US"/>
          </a:p>
        </p:txBody>
      </p:sp>
    </p:spTree>
    <p:extLst>
      <p:ext uri="{BB962C8B-B14F-4D97-AF65-F5344CB8AC3E}">
        <p14:creationId xmlns:p14="http://schemas.microsoft.com/office/powerpoint/2010/main" val="375542790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27</a:t>
            </a:fld>
            <a:endParaRPr lang="en-US"/>
          </a:p>
        </p:txBody>
      </p:sp>
    </p:spTree>
    <p:extLst>
      <p:ext uri="{BB962C8B-B14F-4D97-AF65-F5344CB8AC3E}">
        <p14:creationId xmlns:p14="http://schemas.microsoft.com/office/powerpoint/2010/main" val="401611198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33884403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29</a:t>
            </a:fld>
            <a:endParaRPr lang="en-US"/>
          </a:p>
        </p:txBody>
      </p:sp>
    </p:spTree>
    <p:extLst>
      <p:ext uri="{BB962C8B-B14F-4D97-AF65-F5344CB8AC3E}">
        <p14:creationId xmlns:p14="http://schemas.microsoft.com/office/powerpoint/2010/main" val="62664773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30</a:t>
            </a:fld>
            <a:endParaRPr lang="en-US"/>
          </a:p>
        </p:txBody>
      </p:sp>
    </p:spTree>
    <p:extLst>
      <p:ext uri="{BB962C8B-B14F-4D97-AF65-F5344CB8AC3E}">
        <p14:creationId xmlns:p14="http://schemas.microsoft.com/office/powerpoint/2010/main" val="59443583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32</a:t>
            </a:fld>
            <a:endParaRPr lang="en-US"/>
          </a:p>
        </p:txBody>
      </p:sp>
    </p:spTree>
    <p:extLst>
      <p:ext uri="{BB962C8B-B14F-4D97-AF65-F5344CB8AC3E}">
        <p14:creationId xmlns:p14="http://schemas.microsoft.com/office/powerpoint/2010/main" val="351853570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34</a:t>
            </a:fld>
            <a:endParaRPr lang="en-US"/>
          </a:p>
        </p:txBody>
      </p:sp>
    </p:spTree>
    <p:extLst>
      <p:ext uri="{BB962C8B-B14F-4D97-AF65-F5344CB8AC3E}">
        <p14:creationId xmlns:p14="http://schemas.microsoft.com/office/powerpoint/2010/main" val="305283236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i="1" dirty="0"/>
          </a:p>
        </p:txBody>
      </p:sp>
    </p:spTree>
    <p:extLst>
      <p:ext uri="{BB962C8B-B14F-4D97-AF65-F5344CB8AC3E}">
        <p14:creationId xmlns:p14="http://schemas.microsoft.com/office/powerpoint/2010/main" val="175211616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dirty="0"/>
          </a:p>
        </p:txBody>
      </p:sp>
    </p:spTree>
    <p:extLst>
      <p:ext uri="{BB962C8B-B14F-4D97-AF65-F5344CB8AC3E}">
        <p14:creationId xmlns:p14="http://schemas.microsoft.com/office/powerpoint/2010/main" val="33289326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58783492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39</a:t>
            </a:fld>
            <a:endParaRPr lang="en-GB"/>
          </a:p>
        </p:txBody>
      </p:sp>
    </p:spTree>
    <p:extLst>
      <p:ext uri="{BB962C8B-B14F-4D97-AF65-F5344CB8AC3E}">
        <p14:creationId xmlns:p14="http://schemas.microsoft.com/office/powerpoint/2010/main" val="354274572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40</a:t>
            </a:fld>
            <a:endParaRPr lang="en-GB"/>
          </a:p>
        </p:txBody>
      </p:sp>
    </p:spTree>
    <p:extLst>
      <p:ext uri="{BB962C8B-B14F-4D97-AF65-F5344CB8AC3E}">
        <p14:creationId xmlns:p14="http://schemas.microsoft.com/office/powerpoint/2010/main" val="3873052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57DE6-2716-E96A-3EA9-DA18FA8D7E6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1DB52C1-8605-B395-9A19-EC57A547AF6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A887A8B-6B6C-B6E7-CCB3-563895198730}"/>
              </a:ext>
            </a:extLst>
          </p:cNvPr>
          <p:cNvSpPr>
            <a:spLocks noGrp="1"/>
          </p:cNvSpPr>
          <p:nvPr>
            <p:ph type="dt" sz="half" idx="10"/>
          </p:nvPr>
        </p:nvSpPr>
        <p:spPr/>
        <p:txBody>
          <a:bodyPr/>
          <a:lstStyle/>
          <a:p>
            <a:fld id="{03EEFC92-8787-ED41-ADC3-4D0EAB35D6FA}" type="datetime1">
              <a:rPr lang="en-GB" smtClean="0"/>
              <a:t>11/03/2024</a:t>
            </a:fld>
            <a:endParaRPr lang="en-US"/>
          </a:p>
        </p:txBody>
      </p:sp>
      <p:sp>
        <p:nvSpPr>
          <p:cNvPr id="5" name="Footer Placeholder 4">
            <a:extLst>
              <a:ext uri="{FF2B5EF4-FFF2-40B4-BE49-F238E27FC236}">
                <a16:creationId xmlns:a16="http://schemas.microsoft.com/office/drawing/2014/main" id="{94E77103-2DEE-C5E4-DB55-14EE69C884DD}"/>
              </a:ext>
            </a:extLst>
          </p:cNvPr>
          <p:cNvSpPr>
            <a:spLocks noGrp="1"/>
          </p:cNvSpPr>
          <p:nvPr>
            <p:ph type="ftr" sz="quarter" idx="11"/>
          </p:nvPr>
        </p:nvSpPr>
        <p:spPr/>
        <p:txBody>
          <a:bodyPr/>
          <a:lstStyle/>
          <a:p>
            <a:r>
              <a:rPr lang="en-US"/>
              <a:t>PORTH AGORED Consolidation of Social Work Practice</a:t>
            </a:r>
          </a:p>
        </p:txBody>
      </p:sp>
      <p:sp>
        <p:nvSpPr>
          <p:cNvPr id="6" name="Slide Number Placeholder 5">
            <a:extLst>
              <a:ext uri="{FF2B5EF4-FFF2-40B4-BE49-F238E27FC236}">
                <a16:creationId xmlns:a16="http://schemas.microsoft.com/office/drawing/2014/main" id="{4BE8CAAD-111D-125A-DE88-C5BDC9CAEED2}"/>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4880806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1A0CA-74CB-CDB8-0715-B4E0EEE47E0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BC13284-F4C0-689C-209B-EB86482CB27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35A3A8C-2919-4D80-AF7A-9B8C593C293A}"/>
              </a:ext>
            </a:extLst>
          </p:cNvPr>
          <p:cNvSpPr>
            <a:spLocks noGrp="1"/>
          </p:cNvSpPr>
          <p:nvPr>
            <p:ph type="dt" sz="half" idx="10"/>
          </p:nvPr>
        </p:nvSpPr>
        <p:spPr/>
        <p:txBody>
          <a:bodyPr/>
          <a:lstStyle/>
          <a:p>
            <a:fld id="{322FA005-0757-D842-8B8A-554CB9E3ED08}" type="datetime1">
              <a:rPr lang="en-GB" smtClean="0"/>
              <a:t>11/03/2024</a:t>
            </a:fld>
            <a:endParaRPr lang="en-US"/>
          </a:p>
        </p:txBody>
      </p:sp>
      <p:sp>
        <p:nvSpPr>
          <p:cNvPr id="5" name="Footer Placeholder 4">
            <a:extLst>
              <a:ext uri="{FF2B5EF4-FFF2-40B4-BE49-F238E27FC236}">
                <a16:creationId xmlns:a16="http://schemas.microsoft.com/office/drawing/2014/main" id="{C27EF907-D67E-E840-2A2B-F1C2C38F0A23}"/>
              </a:ext>
            </a:extLst>
          </p:cNvPr>
          <p:cNvSpPr>
            <a:spLocks noGrp="1"/>
          </p:cNvSpPr>
          <p:nvPr>
            <p:ph type="ftr" sz="quarter" idx="11"/>
          </p:nvPr>
        </p:nvSpPr>
        <p:spPr/>
        <p:txBody>
          <a:bodyPr/>
          <a:lstStyle/>
          <a:p>
            <a:r>
              <a:rPr lang="en-US"/>
              <a:t>PORTH AGORED Consolidation of Social Work Practice</a:t>
            </a:r>
          </a:p>
        </p:txBody>
      </p:sp>
      <p:sp>
        <p:nvSpPr>
          <p:cNvPr id="6" name="Slide Number Placeholder 5">
            <a:extLst>
              <a:ext uri="{FF2B5EF4-FFF2-40B4-BE49-F238E27FC236}">
                <a16:creationId xmlns:a16="http://schemas.microsoft.com/office/drawing/2014/main" id="{726D0C15-9D15-9165-0238-9D5A3D0D0CD1}"/>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31212169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B714B-17B7-00AA-2DED-2936B1E193E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0E74DA8-7093-6268-C6EC-9B1E8DF5D4F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D9835A7-FF0E-005E-F564-B29D37A6769C}"/>
              </a:ext>
            </a:extLst>
          </p:cNvPr>
          <p:cNvSpPr>
            <a:spLocks noGrp="1"/>
          </p:cNvSpPr>
          <p:nvPr>
            <p:ph type="dt" sz="half" idx="10"/>
          </p:nvPr>
        </p:nvSpPr>
        <p:spPr/>
        <p:txBody>
          <a:bodyPr/>
          <a:lstStyle/>
          <a:p>
            <a:fld id="{75081B5E-8B3A-6F49-B819-875045C79D17}" type="datetime1">
              <a:rPr lang="en-GB" smtClean="0"/>
              <a:t>11/03/2024</a:t>
            </a:fld>
            <a:endParaRPr lang="en-US"/>
          </a:p>
        </p:txBody>
      </p:sp>
      <p:sp>
        <p:nvSpPr>
          <p:cNvPr id="5" name="Footer Placeholder 4">
            <a:extLst>
              <a:ext uri="{FF2B5EF4-FFF2-40B4-BE49-F238E27FC236}">
                <a16:creationId xmlns:a16="http://schemas.microsoft.com/office/drawing/2014/main" id="{82C42BBD-E72A-B4C5-387C-183693EEE616}"/>
              </a:ext>
            </a:extLst>
          </p:cNvPr>
          <p:cNvSpPr>
            <a:spLocks noGrp="1"/>
          </p:cNvSpPr>
          <p:nvPr>
            <p:ph type="ftr" sz="quarter" idx="11"/>
          </p:nvPr>
        </p:nvSpPr>
        <p:spPr/>
        <p:txBody>
          <a:bodyPr/>
          <a:lstStyle/>
          <a:p>
            <a:r>
              <a:rPr lang="en-US"/>
              <a:t>PORTH AGORED Consolidation of Social Work Practice</a:t>
            </a:r>
          </a:p>
        </p:txBody>
      </p:sp>
      <p:sp>
        <p:nvSpPr>
          <p:cNvPr id="6" name="Slide Number Placeholder 5">
            <a:extLst>
              <a:ext uri="{FF2B5EF4-FFF2-40B4-BE49-F238E27FC236}">
                <a16:creationId xmlns:a16="http://schemas.microsoft.com/office/drawing/2014/main" id="{D9C42E9F-5D53-6BB7-0C3C-A4F825C8A114}"/>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23584170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45E01-98D5-AE9C-CA52-186BF6AD4EC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3872556-2E3F-3866-2761-39E380E49DD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6600D98-9424-58A7-9025-1F38AD8F853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DCC9DA8-D39D-2DB8-F11F-17DDFA2237C8}"/>
              </a:ext>
            </a:extLst>
          </p:cNvPr>
          <p:cNvSpPr>
            <a:spLocks noGrp="1"/>
          </p:cNvSpPr>
          <p:nvPr>
            <p:ph type="dt" sz="half" idx="10"/>
          </p:nvPr>
        </p:nvSpPr>
        <p:spPr/>
        <p:txBody>
          <a:bodyPr/>
          <a:lstStyle/>
          <a:p>
            <a:fld id="{356FBDBF-E4D7-D541-9B03-6D80058B27FA}" type="datetime1">
              <a:rPr lang="en-GB" smtClean="0"/>
              <a:t>11/03/2024</a:t>
            </a:fld>
            <a:endParaRPr lang="en-US"/>
          </a:p>
        </p:txBody>
      </p:sp>
      <p:sp>
        <p:nvSpPr>
          <p:cNvPr id="6" name="Footer Placeholder 5">
            <a:extLst>
              <a:ext uri="{FF2B5EF4-FFF2-40B4-BE49-F238E27FC236}">
                <a16:creationId xmlns:a16="http://schemas.microsoft.com/office/drawing/2014/main" id="{8B73BB2D-A8EB-77D0-3F7A-03EBC7C0705D}"/>
              </a:ext>
            </a:extLst>
          </p:cNvPr>
          <p:cNvSpPr>
            <a:spLocks noGrp="1"/>
          </p:cNvSpPr>
          <p:nvPr>
            <p:ph type="ftr" sz="quarter" idx="11"/>
          </p:nvPr>
        </p:nvSpPr>
        <p:spPr/>
        <p:txBody>
          <a:bodyPr/>
          <a:lstStyle/>
          <a:p>
            <a:r>
              <a:rPr lang="en-US"/>
              <a:t>PORTH AGORED Consolidation of Social Work Practice</a:t>
            </a:r>
          </a:p>
        </p:txBody>
      </p:sp>
      <p:sp>
        <p:nvSpPr>
          <p:cNvPr id="7" name="Slide Number Placeholder 6">
            <a:extLst>
              <a:ext uri="{FF2B5EF4-FFF2-40B4-BE49-F238E27FC236}">
                <a16:creationId xmlns:a16="http://schemas.microsoft.com/office/drawing/2014/main" id="{814ABA53-0661-6934-AE9D-E80CB1E6AD55}"/>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8557587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3C5CD-7D13-E8BE-3737-31EAB2A7B21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0A03916-5743-BE6C-201D-8EDB46566BB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353FFFE-9AC3-F2EA-FAEF-7354371F177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4C5934E-4195-FB87-29D0-E61A5C8C3C7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F8BB9DB-21CB-DD0A-C1D2-E665617A132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A818B55-0039-5C1F-6DC6-00A201E157D5}"/>
              </a:ext>
            </a:extLst>
          </p:cNvPr>
          <p:cNvSpPr>
            <a:spLocks noGrp="1"/>
          </p:cNvSpPr>
          <p:nvPr>
            <p:ph type="dt" sz="half" idx="10"/>
          </p:nvPr>
        </p:nvSpPr>
        <p:spPr/>
        <p:txBody>
          <a:bodyPr/>
          <a:lstStyle/>
          <a:p>
            <a:fld id="{3615E15D-0085-E34B-9866-1DA8136C0EB1}" type="datetime1">
              <a:rPr lang="en-GB" smtClean="0"/>
              <a:t>11/03/2024</a:t>
            </a:fld>
            <a:endParaRPr lang="en-US"/>
          </a:p>
        </p:txBody>
      </p:sp>
      <p:sp>
        <p:nvSpPr>
          <p:cNvPr id="8" name="Footer Placeholder 7">
            <a:extLst>
              <a:ext uri="{FF2B5EF4-FFF2-40B4-BE49-F238E27FC236}">
                <a16:creationId xmlns:a16="http://schemas.microsoft.com/office/drawing/2014/main" id="{E5DA899C-634D-3BA7-97DB-F4638D9C1ECE}"/>
              </a:ext>
            </a:extLst>
          </p:cNvPr>
          <p:cNvSpPr>
            <a:spLocks noGrp="1"/>
          </p:cNvSpPr>
          <p:nvPr>
            <p:ph type="ftr" sz="quarter" idx="11"/>
          </p:nvPr>
        </p:nvSpPr>
        <p:spPr/>
        <p:txBody>
          <a:bodyPr/>
          <a:lstStyle/>
          <a:p>
            <a:r>
              <a:rPr lang="en-US"/>
              <a:t>PORTH AGORED Consolidation of Social Work Practice</a:t>
            </a:r>
          </a:p>
        </p:txBody>
      </p:sp>
      <p:sp>
        <p:nvSpPr>
          <p:cNvPr id="9" name="Slide Number Placeholder 8">
            <a:extLst>
              <a:ext uri="{FF2B5EF4-FFF2-40B4-BE49-F238E27FC236}">
                <a16:creationId xmlns:a16="http://schemas.microsoft.com/office/drawing/2014/main" id="{09A36C31-CC0F-1357-3E4B-5F694A8BBBF8}"/>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21320492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60A29-D2EB-97F2-A7C4-340ADD87963C}"/>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8FDA62F-A4A8-22B6-D9B7-31D2C8A1E29E}"/>
              </a:ext>
            </a:extLst>
          </p:cNvPr>
          <p:cNvSpPr>
            <a:spLocks noGrp="1"/>
          </p:cNvSpPr>
          <p:nvPr>
            <p:ph type="dt" sz="half" idx="10"/>
          </p:nvPr>
        </p:nvSpPr>
        <p:spPr/>
        <p:txBody>
          <a:bodyPr/>
          <a:lstStyle/>
          <a:p>
            <a:fld id="{DF35B31C-9551-FB40-B571-07D54A161B49}" type="datetime1">
              <a:rPr lang="en-GB" smtClean="0"/>
              <a:t>11/03/2024</a:t>
            </a:fld>
            <a:endParaRPr lang="en-US"/>
          </a:p>
        </p:txBody>
      </p:sp>
      <p:sp>
        <p:nvSpPr>
          <p:cNvPr id="4" name="Footer Placeholder 3">
            <a:extLst>
              <a:ext uri="{FF2B5EF4-FFF2-40B4-BE49-F238E27FC236}">
                <a16:creationId xmlns:a16="http://schemas.microsoft.com/office/drawing/2014/main" id="{9247056A-5BBB-E35F-498D-BE0B0D884E07}"/>
              </a:ext>
            </a:extLst>
          </p:cNvPr>
          <p:cNvSpPr>
            <a:spLocks noGrp="1"/>
          </p:cNvSpPr>
          <p:nvPr>
            <p:ph type="ftr" sz="quarter" idx="11"/>
          </p:nvPr>
        </p:nvSpPr>
        <p:spPr/>
        <p:txBody>
          <a:bodyPr/>
          <a:lstStyle/>
          <a:p>
            <a:r>
              <a:rPr lang="en-US"/>
              <a:t>PORTH AGORED Consolidation of Social Work Practice</a:t>
            </a:r>
          </a:p>
        </p:txBody>
      </p:sp>
      <p:sp>
        <p:nvSpPr>
          <p:cNvPr id="5" name="Slide Number Placeholder 4">
            <a:extLst>
              <a:ext uri="{FF2B5EF4-FFF2-40B4-BE49-F238E27FC236}">
                <a16:creationId xmlns:a16="http://schemas.microsoft.com/office/drawing/2014/main" id="{485CD951-7C9C-7EC6-6B2F-5F1209AAAB79}"/>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5043557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AC8156-671D-4652-4FAD-185BBFA4629D}"/>
              </a:ext>
            </a:extLst>
          </p:cNvPr>
          <p:cNvSpPr>
            <a:spLocks noGrp="1"/>
          </p:cNvSpPr>
          <p:nvPr>
            <p:ph type="dt" sz="half" idx="10"/>
          </p:nvPr>
        </p:nvSpPr>
        <p:spPr/>
        <p:txBody>
          <a:bodyPr/>
          <a:lstStyle/>
          <a:p>
            <a:fld id="{B72928A4-EBCD-7040-BD61-159464E782F3}" type="datetime1">
              <a:rPr lang="en-GB" smtClean="0"/>
              <a:t>11/03/2024</a:t>
            </a:fld>
            <a:endParaRPr lang="en-US"/>
          </a:p>
        </p:txBody>
      </p:sp>
      <p:sp>
        <p:nvSpPr>
          <p:cNvPr id="3" name="Footer Placeholder 2">
            <a:extLst>
              <a:ext uri="{FF2B5EF4-FFF2-40B4-BE49-F238E27FC236}">
                <a16:creationId xmlns:a16="http://schemas.microsoft.com/office/drawing/2014/main" id="{59607B3B-A123-3E6B-1F26-258A7711D9F2}"/>
              </a:ext>
            </a:extLst>
          </p:cNvPr>
          <p:cNvSpPr>
            <a:spLocks noGrp="1"/>
          </p:cNvSpPr>
          <p:nvPr>
            <p:ph type="ftr" sz="quarter" idx="11"/>
          </p:nvPr>
        </p:nvSpPr>
        <p:spPr/>
        <p:txBody>
          <a:bodyPr/>
          <a:lstStyle/>
          <a:p>
            <a:r>
              <a:rPr lang="en-US"/>
              <a:t>PORTH AGORED Consolidation of Social Work Practice</a:t>
            </a:r>
          </a:p>
        </p:txBody>
      </p:sp>
      <p:sp>
        <p:nvSpPr>
          <p:cNvPr id="4" name="Slide Number Placeholder 3">
            <a:extLst>
              <a:ext uri="{FF2B5EF4-FFF2-40B4-BE49-F238E27FC236}">
                <a16:creationId xmlns:a16="http://schemas.microsoft.com/office/drawing/2014/main" id="{EACD0DCE-8868-BEB8-8104-710FB099DFED}"/>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28377616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9BE19-E7C6-6723-E7E7-91C9CFE045F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E80100A-99C0-4263-F695-0BCB6BB6CA2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B932312-2655-61F7-8159-5E1B71C7F3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3C6FA11-DB88-AE72-19B5-A7D8E240C7F8}"/>
              </a:ext>
            </a:extLst>
          </p:cNvPr>
          <p:cNvSpPr>
            <a:spLocks noGrp="1"/>
          </p:cNvSpPr>
          <p:nvPr>
            <p:ph type="dt" sz="half" idx="10"/>
          </p:nvPr>
        </p:nvSpPr>
        <p:spPr/>
        <p:txBody>
          <a:bodyPr/>
          <a:lstStyle/>
          <a:p>
            <a:fld id="{2EA87A4C-98A9-FE4A-BD1A-4737A292B308}" type="datetime1">
              <a:rPr lang="en-GB" smtClean="0"/>
              <a:t>11/03/2024</a:t>
            </a:fld>
            <a:endParaRPr lang="en-US"/>
          </a:p>
        </p:txBody>
      </p:sp>
      <p:sp>
        <p:nvSpPr>
          <p:cNvPr id="6" name="Footer Placeholder 5">
            <a:extLst>
              <a:ext uri="{FF2B5EF4-FFF2-40B4-BE49-F238E27FC236}">
                <a16:creationId xmlns:a16="http://schemas.microsoft.com/office/drawing/2014/main" id="{363148B1-C3E3-639C-3316-49F4600F8075}"/>
              </a:ext>
            </a:extLst>
          </p:cNvPr>
          <p:cNvSpPr>
            <a:spLocks noGrp="1"/>
          </p:cNvSpPr>
          <p:nvPr>
            <p:ph type="ftr" sz="quarter" idx="11"/>
          </p:nvPr>
        </p:nvSpPr>
        <p:spPr/>
        <p:txBody>
          <a:bodyPr/>
          <a:lstStyle/>
          <a:p>
            <a:r>
              <a:rPr lang="en-US"/>
              <a:t>PORTH AGORED Consolidation of Social Work Practice</a:t>
            </a:r>
          </a:p>
        </p:txBody>
      </p:sp>
      <p:sp>
        <p:nvSpPr>
          <p:cNvPr id="7" name="Slide Number Placeholder 6">
            <a:extLst>
              <a:ext uri="{FF2B5EF4-FFF2-40B4-BE49-F238E27FC236}">
                <a16:creationId xmlns:a16="http://schemas.microsoft.com/office/drawing/2014/main" id="{6901F459-0986-6086-AACD-C009C34A7A6B}"/>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29702896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D7522-48ED-53B7-65A5-46BA10B9048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0BC0A7D-D278-1235-F64B-5FE93E87AAA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38FA9CD-F74B-36C8-9AE9-75F8F74AEE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BBF498-C5A6-FD3C-216D-AA686D634918}"/>
              </a:ext>
            </a:extLst>
          </p:cNvPr>
          <p:cNvSpPr>
            <a:spLocks noGrp="1"/>
          </p:cNvSpPr>
          <p:nvPr>
            <p:ph type="dt" sz="half" idx="10"/>
          </p:nvPr>
        </p:nvSpPr>
        <p:spPr/>
        <p:txBody>
          <a:bodyPr/>
          <a:lstStyle/>
          <a:p>
            <a:fld id="{99FC96E9-A42C-0F4D-8E15-1905FA589DBA}" type="datetime1">
              <a:rPr lang="en-GB" smtClean="0"/>
              <a:t>11/03/2024</a:t>
            </a:fld>
            <a:endParaRPr lang="en-US"/>
          </a:p>
        </p:txBody>
      </p:sp>
      <p:sp>
        <p:nvSpPr>
          <p:cNvPr id="6" name="Footer Placeholder 5">
            <a:extLst>
              <a:ext uri="{FF2B5EF4-FFF2-40B4-BE49-F238E27FC236}">
                <a16:creationId xmlns:a16="http://schemas.microsoft.com/office/drawing/2014/main" id="{1335A104-BADE-D7BD-7BEB-9D042E6EFBA4}"/>
              </a:ext>
            </a:extLst>
          </p:cNvPr>
          <p:cNvSpPr>
            <a:spLocks noGrp="1"/>
          </p:cNvSpPr>
          <p:nvPr>
            <p:ph type="ftr" sz="quarter" idx="11"/>
          </p:nvPr>
        </p:nvSpPr>
        <p:spPr/>
        <p:txBody>
          <a:bodyPr/>
          <a:lstStyle/>
          <a:p>
            <a:r>
              <a:rPr lang="en-US"/>
              <a:t>PORTH AGORED Consolidation of Social Work Practice</a:t>
            </a:r>
          </a:p>
        </p:txBody>
      </p:sp>
      <p:sp>
        <p:nvSpPr>
          <p:cNvPr id="7" name="Slide Number Placeholder 6">
            <a:extLst>
              <a:ext uri="{FF2B5EF4-FFF2-40B4-BE49-F238E27FC236}">
                <a16:creationId xmlns:a16="http://schemas.microsoft.com/office/drawing/2014/main" id="{BC6A2E25-AFBC-B04E-7604-F33E03299FB4}"/>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1510572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26B06-0FA3-8016-D70D-587FA6B46C6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85300C4-54DE-FD33-5120-32E3D72E73F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8AD42A6-ED1C-574E-336F-81E0E8B5049D}"/>
              </a:ext>
            </a:extLst>
          </p:cNvPr>
          <p:cNvSpPr>
            <a:spLocks noGrp="1"/>
          </p:cNvSpPr>
          <p:nvPr>
            <p:ph type="dt" sz="half" idx="10"/>
          </p:nvPr>
        </p:nvSpPr>
        <p:spPr/>
        <p:txBody>
          <a:bodyPr/>
          <a:lstStyle/>
          <a:p>
            <a:fld id="{11015D6C-AD05-6742-AF6C-8EE15FE90E9C}" type="datetime1">
              <a:rPr lang="en-GB" smtClean="0"/>
              <a:t>11/03/2024</a:t>
            </a:fld>
            <a:endParaRPr lang="en-US"/>
          </a:p>
        </p:txBody>
      </p:sp>
      <p:sp>
        <p:nvSpPr>
          <p:cNvPr id="5" name="Footer Placeholder 4">
            <a:extLst>
              <a:ext uri="{FF2B5EF4-FFF2-40B4-BE49-F238E27FC236}">
                <a16:creationId xmlns:a16="http://schemas.microsoft.com/office/drawing/2014/main" id="{E4ECA5C6-1A1A-0B95-EB86-97F7D0711883}"/>
              </a:ext>
            </a:extLst>
          </p:cNvPr>
          <p:cNvSpPr>
            <a:spLocks noGrp="1"/>
          </p:cNvSpPr>
          <p:nvPr>
            <p:ph type="ftr" sz="quarter" idx="11"/>
          </p:nvPr>
        </p:nvSpPr>
        <p:spPr/>
        <p:txBody>
          <a:bodyPr/>
          <a:lstStyle/>
          <a:p>
            <a:r>
              <a:rPr lang="en-US"/>
              <a:t>PORTH AGORED Consolidation of Social Work Practice</a:t>
            </a:r>
          </a:p>
        </p:txBody>
      </p:sp>
      <p:sp>
        <p:nvSpPr>
          <p:cNvPr id="6" name="Slide Number Placeholder 5">
            <a:extLst>
              <a:ext uri="{FF2B5EF4-FFF2-40B4-BE49-F238E27FC236}">
                <a16:creationId xmlns:a16="http://schemas.microsoft.com/office/drawing/2014/main" id="{F12E53B9-FB9D-29AC-E80D-FA276EB99B7A}"/>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21014351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19D6D97-B7F9-449F-9BCE-634E7D8495E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A51C701-8400-7742-F027-E75C07A4258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8156F2F-56B5-D025-821F-8135FE7BF527}"/>
              </a:ext>
            </a:extLst>
          </p:cNvPr>
          <p:cNvSpPr>
            <a:spLocks noGrp="1"/>
          </p:cNvSpPr>
          <p:nvPr>
            <p:ph type="dt" sz="half" idx="10"/>
          </p:nvPr>
        </p:nvSpPr>
        <p:spPr/>
        <p:txBody>
          <a:bodyPr/>
          <a:lstStyle/>
          <a:p>
            <a:fld id="{F956C157-267D-8F40-8960-7378A51A6174}" type="datetime1">
              <a:rPr lang="en-GB" smtClean="0"/>
              <a:t>11/03/2024</a:t>
            </a:fld>
            <a:endParaRPr lang="en-US"/>
          </a:p>
        </p:txBody>
      </p:sp>
      <p:sp>
        <p:nvSpPr>
          <p:cNvPr id="5" name="Footer Placeholder 4">
            <a:extLst>
              <a:ext uri="{FF2B5EF4-FFF2-40B4-BE49-F238E27FC236}">
                <a16:creationId xmlns:a16="http://schemas.microsoft.com/office/drawing/2014/main" id="{B465545B-9C71-4BEA-57EF-8CF46ABC9465}"/>
              </a:ext>
            </a:extLst>
          </p:cNvPr>
          <p:cNvSpPr>
            <a:spLocks noGrp="1"/>
          </p:cNvSpPr>
          <p:nvPr>
            <p:ph type="ftr" sz="quarter" idx="11"/>
          </p:nvPr>
        </p:nvSpPr>
        <p:spPr/>
        <p:txBody>
          <a:bodyPr/>
          <a:lstStyle/>
          <a:p>
            <a:r>
              <a:rPr lang="en-US"/>
              <a:t>PORTH AGORED Consolidation of Social Work Practice</a:t>
            </a:r>
          </a:p>
        </p:txBody>
      </p:sp>
      <p:sp>
        <p:nvSpPr>
          <p:cNvPr id="6" name="Slide Number Placeholder 5">
            <a:extLst>
              <a:ext uri="{FF2B5EF4-FFF2-40B4-BE49-F238E27FC236}">
                <a16:creationId xmlns:a16="http://schemas.microsoft.com/office/drawing/2014/main" id="{15D3A349-FE13-1E63-E4D7-E7D9F502EA32}"/>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10273567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84299AA-B741-0134-0FDC-6502236FB3E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FCE66C1-CF01-E007-F85C-46DD2D5426B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CBDB97D-2D4E-C429-65E2-9E56640FE3B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D163929-19C9-E24B-8F71-7FC6908BE030}" type="datetime1">
              <a:rPr lang="en-GB" smtClean="0"/>
              <a:t>11/03/2024</a:t>
            </a:fld>
            <a:endParaRPr lang="en-US"/>
          </a:p>
        </p:txBody>
      </p:sp>
      <p:sp>
        <p:nvSpPr>
          <p:cNvPr id="5" name="Footer Placeholder 4">
            <a:extLst>
              <a:ext uri="{FF2B5EF4-FFF2-40B4-BE49-F238E27FC236}">
                <a16:creationId xmlns:a16="http://schemas.microsoft.com/office/drawing/2014/main" id="{E97CFA9A-DD5F-AF23-C778-FF953D4CC90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PORTH AGORED Consolidation of Social Work Practice</a:t>
            </a:r>
          </a:p>
        </p:txBody>
      </p:sp>
      <p:sp>
        <p:nvSpPr>
          <p:cNvPr id="6" name="Slide Number Placeholder 5">
            <a:extLst>
              <a:ext uri="{FF2B5EF4-FFF2-40B4-BE49-F238E27FC236}">
                <a16:creationId xmlns:a16="http://schemas.microsoft.com/office/drawing/2014/main" id="{008DFA5C-F852-2A97-0034-BA0A4369CA3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470E4D-CFB8-FE4B-A9A4-B32541D0D757}" type="slidenum">
              <a:rPr lang="en-US" smtClean="0"/>
              <a:t>‹#›</a:t>
            </a:fld>
            <a:endParaRPr lang="en-US"/>
          </a:p>
        </p:txBody>
      </p:sp>
    </p:spTree>
    <p:extLst>
      <p:ext uri="{BB962C8B-B14F-4D97-AF65-F5344CB8AC3E}">
        <p14:creationId xmlns:p14="http://schemas.microsoft.com/office/powerpoint/2010/main" val="7262911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5.xml"/><Relationship Id="rId4" Type="http://schemas.openxmlformats.org/officeDocument/2006/relationships/hyperlink" Target="https://www.peoplematters.in/article/training-development/3-forces-reshaping-tomorrows-learning-development-agenda-27496"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5.xml"/><Relationship Id="rId1" Type="http://schemas.openxmlformats.org/officeDocument/2006/relationships/slideLayout" Target="../slideLayouts/slideLayout5.xml"/><Relationship Id="rId4" Type="http://schemas.openxmlformats.org/officeDocument/2006/relationships/hyperlink" Target="https://technofaq.org/posts/2016/01/why-emotional-intelligence-should-be-developed-from-an-elementary-level/"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youtu.be/KOIdHp9fwmw?feature=shared"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15.jpeg"/><Relationship Id="rId4" Type="http://schemas.openxmlformats.org/officeDocument/2006/relationships/hyperlink" Target="https://youtu.be/BSs_K2VEnDU?feature=shared"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4.xml"/><Relationship Id="rId5" Type="http://schemas.openxmlformats.org/officeDocument/2006/relationships/image" Target="../media/image18.png"/><Relationship Id="rId4" Type="http://schemas.openxmlformats.org/officeDocument/2006/relationships/image" Target="../media/image17.png"/></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hyperlink" Target="https://kpu.pressbooks.pub/employmentlaw/chapter/identify-the-characteristics-of-reflective-writing/"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libapps-eu.s3.amazonaws.com/accounts/47330/images/ERA.png"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7.xml"/><Relationship Id="rId1" Type="http://schemas.openxmlformats.org/officeDocument/2006/relationships/slideLayout" Target="../slideLayouts/slideLayout5.xml"/><Relationship Id="rId4" Type="http://schemas.openxmlformats.org/officeDocument/2006/relationships/hyperlink" Target="https://leadinginlimbo.weebly.com/leading-in-limbo/rabbit-holes-sandcastles" TargetMode="Externa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2.xml"/><Relationship Id="rId1" Type="http://schemas.openxmlformats.org/officeDocument/2006/relationships/slideLayout" Target="../slideLayouts/slideLayout5.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5.xml"/><Relationship Id="rId1" Type="http://schemas.openxmlformats.org/officeDocument/2006/relationships/slideLayout" Target="../slideLayouts/slideLayout5.xml"/><Relationship Id="rId4" Type="http://schemas.openxmlformats.org/officeDocument/2006/relationships/hyperlink" Target="https://puravidaapps.com/light.php" TargetMode="Externa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9A0517-9D84-1E95-6BF1-F29666CA5EC7}"/>
              </a:ext>
            </a:extLst>
          </p:cNvPr>
          <p:cNvSpPr>
            <a:spLocks noGrp="1"/>
          </p:cNvSpPr>
          <p:nvPr>
            <p:ph type="ctrTitle"/>
          </p:nvPr>
        </p:nvSpPr>
        <p:spPr>
          <a:xfrm>
            <a:off x="838200" y="451381"/>
            <a:ext cx="10512552" cy="4066540"/>
          </a:xfrm>
        </p:spPr>
        <p:txBody>
          <a:bodyPr anchor="b">
            <a:normAutofit/>
          </a:bodyPr>
          <a:lstStyle/>
          <a:p>
            <a:pPr algn="l"/>
            <a:r>
              <a:rPr lang="en-GB" sz="6600"/>
              <a:t>Porth Agored</a:t>
            </a:r>
            <a:br>
              <a:rPr lang="en-GB" sz="6600"/>
            </a:br>
            <a:r>
              <a:rPr lang="en-GB" sz="6600"/>
              <a:t>Graduate Certificate</a:t>
            </a:r>
            <a:endParaRPr lang="en-US" sz="6600"/>
          </a:p>
        </p:txBody>
      </p:sp>
      <p:sp>
        <p:nvSpPr>
          <p:cNvPr id="3" name="Subtitle 2">
            <a:extLst>
              <a:ext uri="{FF2B5EF4-FFF2-40B4-BE49-F238E27FC236}">
                <a16:creationId xmlns:a16="http://schemas.microsoft.com/office/drawing/2014/main" id="{A7BE6352-10C2-9667-A0DA-15E16A51A1D4}"/>
              </a:ext>
            </a:extLst>
          </p:cNvPr>
          <p:cNvSpPr>
            <a:spLocks noGrp="1"/>
          </p:cNvSpPr>
          <p:nvPr>
            <p:ph type="subTitle" idx="1"/>
          </p:nvPr>
        </p:nvSpPr>
        <p:spPr>
          <a:xfrm>
            <a:off x="838199" y="4983276"/>
            <a:ext cx="10512552" cy="1126680"/>
          </a:xfrm>
        </p:spPr>
        <p:txBody>
          <a:bodyPr>
            <a:normAutofit/>
          </a:bodyPr>
          <a:lstStyle/>
          <a:p>
            <a:pPr algn="l"/>
            <a:r>
              <a:rPr lang="en-GB" b="0"/>
              <a:t>CPEL - Consolidation Programme</a:t>
            </a:r>
            <a:br>
              <a:rPr lang="en-GB" b="0"/>
            </a:br>
            <a:r>
              <a:rPr lang="en-GB" b="0"/>
              <a:t>Workshop 1</a:t>
            </a:r>
            <a:endParaRPr lang="en-US"/>
          </a:p>
        </p:txBody>
      </p:sp>
      <p:sp>
        <p:nvSpPr>
          <p:cNvPr id="49"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a:extLst>
              <a:ext uri="{FF2B5EF4-FFF2-40B4-BE49-F238E27FC236}">
                <a16:creationId xmlns:a16="http://schemas.microsoft.com/office/drawing/2014/main" id="{F4E3BCDA-F764-B5F9-C9C8-F66225A7B6DF}"/>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sz="1100"/>
              <a:t>PORTH AGORED - Consolidation of Social Work Practice Programme</a:t>
            </a:r>
          </a:p>
        </p:txBody>
      </p:sp>
      <p:sp>
        <p:nvSpPr>
          <p:cNvPr id="5" name="Slide Number Placeholder 4">
            <a:extLst>
              <a:ext uri="{FF2B5EF4-FFF2-40B4-BE49-F238E27FC236}">
                <a16:creationId xmlns:a16="http://schemas.microsoft.com/office/drawing/2014/main" id="{A79C183C-B9AC-77F6-4011-E3CB66C9AFFA}"/>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a:pPr>
                <a:spcAft>
                  <a:spcPts val="600"/>
                </a:spcAft>
              </a:pPr>
              <a:t>1</a:t>
            </a:fld>
            <a:endParaRPr lang="en-US"/>
          </a:p>
        </p:txBody>
      </p:sp>
    </p:spTree>
    <p:extLst>
      <p:ext uri="{BB962C8B-B14F-4D97-AF65-F5344CB8AC3E}">
        <p14:creationId xmlns:p14="http://schemas.microsoft.com/office/powerpoint/2010/main" val="3832417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alpha val="35000"/>
          </a:schemeClr>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C5278130-DFE0-457B-8698-88DF69019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3" name="Rectangle 22">
            <a:extLst>
              <a:ext uri="{FF2B5EF4-FFF2-40B4-BE49-F238E27FC236}">
                <a16:creationId xmlns:a16="http://schemas.microsoft.com/office/drawing/2014/main" id="{2F99531B-1681-4D6E-BECB-18325B33A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5" name="Rectangle 24">
            <a:extLst>
              <a:ext uri="{FF2B5EF4-FFF2-40B4-BE49-F238E27FC236}">
                <a16:creationId xmlns:a16="http://schemas.microsoft.com/office/drawing/2014/main" id="{20344094-430A-400B-804B-910E696A1A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709375"/>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453C67DF-7782-4E57-AB9B-F1B4811AD8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43451" y="1248213"/>
            <a:ext cx="5413238" cy="4326335"/>
          </a:xfrm>
          <a:prstGeom prst="rect">
            <a:avLst/>
          </a:prstGeom>
          <a:solidFill>
            <a:schemeClr val="accent1">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504967" y="297180"/>
            <a:ext cx="3609833" cy="5582469"/>
          </a:xfrm>
        </p:spPr>
        <p:txBody>
          <a:bodyPr vert="horz" lIns="91440" tIns="45720" rIns="91440" bIns="45720" rtlCol="0" anchor="ctr">
            <a:normAutofit/>
          </a:bodyPr>
          <a:lstStyle/>
          <a:p>
            <a:br>
              <a:rPr lang="en-US" sz="3100" kern="1200" dirty="0">
                <a:solidFill>
                  <a:schemeClr val="tx1"/>
                </a:solidFill>
                <a:latin typeface="+mj-lt"/>
                <a:ea typeface="+mj-ea"/>
                <a:cs typeface="+mj-cs"/>
              </a:rPr>
            </a:br>
            <a:r>
              <a:rPr lang="en-US" sz="4000" b="1" kern="1200" dirty="0">
                <a:solidFill>
                  <a:schemeClr val="tx1"/>
                </a:solidFill>
                <a:latin typeface="+mj-lt"/>
                <a:ea typeface="+mj-ea"/>
                <a:cs typeface="+mj-cs"/>
              </a:rPr>
              <a:t>Expectations</a:t>
            </a:r>
            <a:br>
              <a:rPr lang="en-US" sz="4000" b="1" kern="1200" dirty="0">
                <a:solidFill>
                  <a:schemeClr val="tx1"/>
                </a:solidFill>
                <a:latin typeface="+mj-lt"/>
                <a:ea typeface="+mj-ea"/>
                <a:cs typeface="+mj-cs"/>
              </a:rPr>
            </a:br>
            <a:r>
              <a:rPr lang="en-US" sz="4000" b="1" kern="1200" dirty="0">
                <a:solidFill>
                  <a:schemeClr val="tx1"/>
                </a:solidFill>
                <a:latin typeface="+mj-lt"/>
                <a:ea typeface="+mj-ea"/>
                <a:cs typeface="+mj-cs"/>
              </a:rPr>
              <a:t>/Ground Rules for Workshops</a:t>
            </a:r>
          </a:p>
        </p:txBody>
      </p:sp>
      <p:cxnSp>
        <p:nvCxnSpPr>
          <p:cNvPr id="29" name="Straight Connector 28">
            <a:extLst>
              <a:ext uri="{FF2B5EF4-FFF2-40B4-BE49-F238E27FC236}">
                <a16:creationId xmlns:a16="http://schemas.microsoft.com/office/drawing/2014/main" id="{B03A5AE3-BD30-455C-842B-7626C8BEF0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365990"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4" name="Slide Number Placeholder 3"/>
          <p:cNvSpPr>
            <a:spLocks noGrp="1"/>
          </p:cNvSpPr>
          <p:nvPr>
            <p:ph type="sldNum" sz="quarter" idx="12"/>
          </p:nvPr>
        </p:nvSpPr>
        <p:spPr>
          <a:xfrm>
            <a:off x="11380641" y="0"/>
            <a:ext cx="811359" cy="704762"/>
          </a:xfrm>
        </p:spPr>
        <p:txBody>
          <a:bodyPr vert="horz" lIns="91440" tIns="45720" rIns="91440" bIns="45720" rtlCol="0" anchor="ctr">
            <a:normAutofit/>
          </a:bodyPr>
          <a:lstStyle/>
          <a:p>
            <a:pPr algn="ctr">
              <a:spcAft>
                <a:spcPts val="600"/>
              </a:spcAft>
            </a:pPr>
            <a:fld id="{1E2FB795-8CD3-4813-9C65-0932CECE18E1}" type="slidenum">
              <a:rPr lang="en-US"/>
              <a:pPr algn="ctr">
                <a:spcAft>
                  <a:spcPts val="600"/>
                </a:spcAft>
              </a:pPr>
              <a:t>2</a:t>
            </a:fld>
            <a:endParaRPr lang="en-US"/>
          </a:p>
        </p:txBody>
      </p:sp>
      <p:cxnSp>
        <p:nvCxnSpPr>
          <p:cNvPr id="31" name="Straight Connector 30">
            <a:extLst>
              <a:ext uri="{FF2B5EF4-FFF2-40B4-BE49-F238E27FC236}">
                <a16:creationId xmlns:a16="http://schemas.microsoft.com/office/drawing/2014/main" id="{2DBECAA5-1F2D-470D-875C-8F2C2CA3E5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18001"/>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F584AFAA-BCF3-66C4-E10E-2DCDF5A1D590}"/>
              </a:ext>
            </a:extLst>
          </p:cNvPr>
          <p:cNvSpPr>
            <a:spLocks noGrp="1"/>
          </p:cNvSpPr>
          <p:nvPr>
            <p:ph type="ftr" sz="quarter" idx="11"/>
          </p:nvPr>
        </p:nvSpPr>
        <p:spPr>
          <a:xfrm>
            <a:off x="6828293" y="6134382"/>
            <a:ext cx="4114800" cy="723618"/>
          </a:xfrm>
        </p:spPr>
        <p:txBody>
          <a:bodyPr vert="horz" lIns="91440" tIns="45720" rIns="91440" bIns="45720" rtlCol="0" anchor="ctr">
            <a:normAutofit/>
          </a:bodyPr>
          <a:lstStyle/>
          <a:p>
            <a:pPr algn="r">
              <a:spcAft>
                <a:spcPts val="600"/>
              </a:spcAft>
            </a:pPr>
            <a:r>
              <a:rPr lang="en-US" kern="1200">
                <a:solidFill>
                  <a:schemeClr val="tx1">
                    <a:tint val="75000"/>
                  </a:schemeClr>
                </a:solidFill>
                <a:latin typeface="+mn-lt"/>
                <a:ea typeface="+mn-ea"/>
                <a:cs typeface="+mn-cs"/>
              </a:rPr>
              <a:t>PORTH AGORED Consolidation of Social Work Practice</a:t>
            </a:r>
          </a:p>
        </p:txBody>
      </p:sp>
      <p:graphicFrame>
        <p:nvGraphicFramePr>
          <p:cNvPr id="17" name="Content Placeholder 5">
            <a:extLst>
              <a:ext uri="{FF2B5EF4-FFF2-40B4-BE49-F238E27FC236}">
                <a16:creationId xmlns:a16="http://schemas.microsoft.com/office/drawing/2014/main" id="{94A09FE2-BFA4-0968-2363-2EA42903F11E}"/>
              </a:ext>
            </a:extLst>
          </p:cNvPr>
          <p:cNvGraphicFramePr>
            <a:graphicFrameLocks noGrp="1"/>
          </p:cNvGraphicFramePr>
          <p:nvPr>
            <p:ph sz="quarter" idx="2"/>
            <p:extLst>
              <p:ext uri="{D42A27DB-BD31-4B8C-83A1-F6EECF244321}">
                <p14:modId xmlns:p14="http://schemas.microsoft.com/office/powerpoint/2010/main" val="4154224107"/>
              </p:ext>
            </p:extLst>
          </p:nvPr>
        </p:nvGraphicFramePr>
        <p:xfrm>
          <a:off x="4776730" y="819369"/>
          <a:ext cx="6589260" cy="52439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37381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1">
            <a:extLst>
              <a:ext uri="{FF2B5EF4-FFF2-40B4-BE49-F238E27FC236}">
                <a16:creationId xmlns:a16="http://schemas.microsoft.com/office/drawing/2014/main" id="{8E66EEE8-F66A-4254-9927-AAC65F5D76D6}"/>
              </a:ext>
            </a:extLst>
          </p:cNvPr>
          <p:cNvGraphicFramePr>
            <a:graphicFrameLocks noGrp="1"/>
          </p:cNvGraphicFramePr>
          <p:nvPr>
            <p:ph idx="1"/>
            <p:extLst>
              <p:ext uri="{D42A27DB-BD31-4B8C-83A1-F6EECF244321}">
                <p14:modId xmlns:p14="http://schemas.microsoft.com/office/powerpoint/2010/main" val="33063579"/>
              </p:ext>
            </p:extLst>
          </p:nvPr>
        </p:nvGraphicFramePr>
        <p:xfrm>
          <a:off x="609600" y="1004341"/>
          <a:ext cx="10972800" cy="52615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2">
            <a:extLst>
              <a:ext uri="{FF2B5EF4-FFF2-40B4-BE49-F238E27FC236}">
                <a16:creationId xmlns:a16="http://schemas.microsoft.com/office/drawing/2014/main" id="{3BD93037-604D-4FEE-B26B-63DC888B09C5}"/>
              </a:ext>
            </a:extLst>
          </p:cNvPr>
          <p:cNvSpPr>
            <a:spLocks noGrp="1"/>
          </p:cNvSpPr>
          <p:nvPr>
            <p:ph type="title"/>
          </p:nvPr>
        </p:nvSpPr>
        <p:spPr>
          <a:xfrm>
            <a:off x="609600" y="274638"/>
            <a:ext cx="10972800" cy="954555"/>
          </a:xfrm>
        </p:spPr>
        <p:txBody>
          <a:bodyPr anchor="ctr">
            <a:normAutofit/>
          </a:bodyPr>
          <a:lstStyle/>
          <a:p>
            <a:r>
              <a:rPr lang="en-GB" b="1" dirty="0"/>
              <a:t>Introduction</a:t>
            </a:r>
          </a:p>
        </p:txBody>
      </p:sp>
      <p:sp>
        <p:nvSpPr>
          <p:cNvPr id="4" name="Slide Number Placeholder 3">
            <a:extLst>
              <a:ext uri="{FF2B5EF4-FFF2-40B4-BE49-F238E27FC236}">
                <a16:creationId xmlns:a16="http://schemas.microsoft.com/office/drawing/2014/main" id="{34AAEF52-C8F6-4256-B35F-11842B29D9C0}"/>
              </a:ext>
            </a:extLst>
          </p:cNvPr>
          <p:cNvSpPr>
            <a:spLocks noGrp="1"/>
          </p:cNvSpPr>
          <p:nvPr>
            <p:ph type="sldNum" sz="quarter" idx="12"/>
          </p:nvPr>
        </p:nvSpPr>
        <p:spPr/>
        <p:txBody>
          <a:bodyPr wrap="square" anchor="b">
            <a:normAutofit/>
          </a:bodyPr>
          <a:lstStyle/>
          <a:p>
            <a:pPr>
              <a:spcAft>
                <a:spcPts val="600"/>
              </a:spcAft>
              <a:defRPr/>
            </a:pPr>
            <a:fld id="{7774C298-7B0E-45D6-A1A1-14F34D0A5FD3}" type="slidenum">
              <a:rPr lang="en-GB" altLang="en-US" smtClean="0"/>
              <a:pPr>
                <a:spcAft>
                  <a:spcPts val="600"/>
                </a:spcAft>
                <a:defRPr/>
              </a:pPr>
              <a:t>3</a:t>
            </a:fld>
            <a:endParaRPr lang="en-GB" altLang="en-US"/>
          </a:p>
        </p:txBody>
      </p:sp>
      <p:sp>
        <p:nvSpPr>
          <p:cNvPr id="2" name="Footer Placeholder 1">
            <a:extLst>
              <a:ext uri="{FF2B5EF4-FFF2-40B4-BE49-F238E27FC236}">
                <a16:creationId xmlns:a16="http://schemas.microsoft.com/office/drawing/2014/main" id="{40EE8712-0A8D-FDCB-3669-9F2DEB98FCCC}"/>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8356281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Shape 45">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b="1">
                <a:solidFill>
                  <a:srgbClr val="FFFFFF"/>
                </a:solidFill>
              </a:rPr>
              <a:t>Workshops Format</a:t>
            </a:r>
          </a:p>
        </p:txBody>
      </p:sp>
      <p:sp>
        <p:nvSpPr>
          <p:cNvPr id="48" name="Arc 4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1" name="Content Placeholder 2"/>
          <p:cNvSpPr>
            <a:spLocks noGrp="1"/>
          </p:cNvSpPr>
          <p:nvPr>
            <p:ph idx="1"/>
          </p:nvPr>
        </p:nvSpPr>
        <p:spPr>
          <a:xfrm>
            <a:off x="4447308" y="591344"/>
            <a:ext cx="6906491" cy="5585619"/>
          </a:xfrm>
        </p:spPr>
        <p:txBody>
          <a:bodyPr anchor="ctr">
            <a:normAutofit/>
          </a:bodyPr>
          <a:lstStyle/>
          <a:p>
            <a:r>
              <a:rPr lang="en-GB" sz="2200" b="1" dirty="0"/>
              <a:t>Workshop 1 </a:t>
            </a:r>
            <a:r>
              <a:rPr lang="en-GB" sz="2200" dirty="0"/>
              <a:t>– Task 1, part a - Developmental Review, Social Care Wales (SCW) Learning outcomes, Reflection and Critical Reflection.  </a:t>
            </a:r>
          </a:p>
          <a:p>
            <a:r>
              <a:rPr lang="en-GB" sz="2200" b="1" dirty="0"/>
              <a:t>Workshop 2 </a:t>
            </a:r>
            <a:r>
              <a:rPr lang="en-GB" sz="2200" dirty="0"/>
              <a:t>– Task 2 - Observation of practice, SCW learning outcomes;</a:t>
            </a:r>
            <a:r>
              <a:rPr lang="en-GB" altLang="en-US" sz="2200" dirty="0">
                <a:ea typeface="Calibri" panose="020F0502020204030204" pitchFamily="34" charset="0"/>
                <a:cs typeface="Arial" panose="020B0604020202020204" pitchFamily="34" charset="0"/>
              </a:rPr>
              <a:t> collaboratively working, Communication skills,</a:t>
            </a:r>
            <a:r>
              <a:rPr lang="en-GB" sz="2200" dirty="0"/>
              <a:t> Welsh context, Values and the Code of Professional Practice.</a:t>
            </a:r>
          </a:p>
          <a:p>
            <a:r>
              <a:rPr lang="en-GB" sz="2200" b="1" dirty="0"/>
              <a:t>Workshop 3 - </a:t>
            </a:r>
            <a:r>
              <a:rPr lang="en-GB" sz="2200" dirty="0"/>
              <a:t>Task 3 and 4 - Safeguarding. Including, SCW learning outcomes; legislation, theories, analysis in assessment, collaborative working and professional decision making. Safeguarding in an area that is not your main area of work. </a:t>
            </a:r>
          </a:p>
          <a:p>
            <a:r>
              <a:rPr lang="en-GB" sz="2200" b="1" dirty="0"/>
              <a:t>Workshop 4 </a:t>
            </a:r>
            <a:r>
              <a:rPr lang="en-GB" sz="2200" dirty="0"/>
              <a:t>- Task 1, Part b - Developmental Review, the marking criteria, submission information. 1 to 1 session with trainer for advice, support and guidance. </a:t>
            </a:r>
          </a:p>
        </p:txBody>
      </p:sp>
      <p:sp>
        <p:nvSpPr>
          <p:cNvPr id="4" name="Slide Number Placeholder 3"/>
          <p:cNvSpPr>
            <a:spLocks noGrp="1"/>
          </p:cNvSpPr>
          <p:nvPr>
            <p:ph type="sldNum" sz="quarter" idx="12"/>
          </p:nvPr>
        </p:nvSpPr>
        <p:spPr>
          <a:xfrm>
            <a:off x="9541564" y="6356350"/>
            <a:ext cx="1812235" cy="365125"/>
          </a:xfrm>
        </p:spPr>
        <p:txBody>
          <a:bodyPr>
            <a:normAutofit/>
          </a:bodyPr>
          <a:lstStyle/>
          <a:p>
            <a:pPr>
              <a:spcAft>
                <a:spcPts val="600"/>
              </a:spcAft>
            </a:pPr>
            <a:fld id="{1E2FB795-8CD3-4813-9C65-0932CECE18E1}" type="slidenum">
              <a:rPr lang="en-GB"/>
              <a:pPr>
                <a:spcAft>
                  <a:spcPts val="600"/>
                </a:spcAft>
              </a:pPr>
              <a:t>4</a:t>
            </a:fld>
            <a:endParaRPr lang="en-GB"/>
          </a:p>
        </p:txBody>
      </p:sp>
      <p:sp>
        <p:nvSpPr>
          <p:cNvPr id="5" name="Footer Placeholder 4">
            <a:extLst>
              <a:ext uri="{FF2B5EF4-FFF2-40B4-BE49-F238E27FC236}">
                <a16:creationId xmlns:a16="http://schemas.microsoft.com/office/drawing/2014/main" id="{BF89E9E6-A77D-E514-EA65-8FA30E05FFA9}"/>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31082607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5400" b="1" dirty="0"/>
              <a:t>Catching Up </a:t>
            </a: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38200" y="1929384"/>
            <a:ext cx="10515600" cy="4251960"/>
          </a:xfrm>
        </p:spPr>
        <p:txBody>
          <a:bodyPr>
            <a:normAutofit/>
          </a:bodyPr>
          <a:lstStyle/>
          <a:p>
            <a:r>
              <a:rPr lang="en-GB" sz="2400" b="1" dirty="0"/>
              <a:t>Mentors </a:t>
            </a:r>
            <a:r>
              <a:rPr lang="en-GB" sz="2400" dirty="0"/>
              <a:t>- Have you met with your mentor yet? If not, please plan a meeting as soon as possible. If a mentor has not been identified for you yet, please let the coordinator for your area know </a:t>
            </a:r>
          </a:p>
          <a:p>
            <a:r>
              <a:rPr lang="en-GB" sz="2400" b="1" dirty="0"/>
              <a:t>The Learning Agreement </a:t>
            </a:r>
            <a:r>
              <a:rPr lang="en-GB" sz="2400" dirty="0"/>
              <a:t>- This should be completed and signed at the first mentoring session or as soon as possible</a:t>
            </a:r>
          </a:p>
          <a:p>
            <a:r>
              <a:rPr lang="en-GB" sz="2400" b="1" dirty="0"/>
              <a:t>Registration</a:t>
            </a:r>
            <a:r>
              <a:rPr lang="en-GB" sz="2400" dirty="0"/>
              <a:t> – Have you completed the Trinity registration process? Please check you have had confirmation you are registered and ensure you can access Moodle</a:t>
            </a:r>
          </a:p>
          <a:p>
            <a:r>
              <a:rPr lang="en-GB" sz="2400" b="1" dirty="0"/>
              <a:t>Neurodiversity</a:t>
            </a:r>
            <a:r>
              <a:rPr lang="en-GB" sz="2400" dirty="0"/>
              <a:t> - If you have any individual learning needs/neurodiversity's it is your responsibility to inform the university, your employer and the training department</a:t>
            </a:r>
          </a:p>
          <a:p>
            <a:r>
              <a:rPr lang="en-GB" sz="2400" b="1" dirty="0"/>
              <a:t>Submission dates.</a:t>
            </a:r>
            <a:endParaRPr lang="en-GB" sz="2400" dirty="0"/>
          </a:p>
          <a:p>
            <a:endParaRPr lang="en-GB" sz="2200" dirty="0"/>
          </a:p>
          <a:p>
            <a:endParaRPr lang="en-GB" sz="2200" dirty="0"/>
          </a:p>
        </p:txBody>
      </p:sp>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pPr>
            <a:fld id="{1E2FB795-8CD3-4813-9C65-0932CECE18E1}" type="slidenum">
              <a:rPr lang="en-GB" b="1"/>
              <a:pPr>
                <a:spcAft>
                  <a:spcPts val="600"/>
                </a:spcAft>
              </a:pPr>
              <a:t>5</a:t>
            </a:fld>
            <a:endParaRPr lang="en-GB" b="1"/>
          </a:p>
        </p:txBody>
      </p:sp>
      <p:sp>
        <p:nvSpPr>
          <p:cNvPr id="5" name="Footer Placeholder 4">
            <a:extLst>
              <a:ext uri="{FF2B5EF4-FFF2-40B4-BE49-F238E27FC236}">
                <a16:creationId xmlns:a16="http://schemas.microsoft.com/office/drawing/2014/main" id="{EBD42B9A-D76B-DD0A-E1E8-4686106AC5A4}"/>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935647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2">
            <a:extLst>
              <a:ext uri="{FF2B5EF4-FFF2-40B4-BE49-F238E27FC236}">
                <a16:creationId xmlns:a16="http://schemas.microsoft.com/office/drawing/2014/main" id="{6218AE45-3496-46CA-8DA2-A1725312E0C6}"/>
              </a:ext>
            </a:extLst>
          </p:cNvPr>
          <p:cNvGraphicFramePr>
            <a:graphicFrameLocks noGrp="1"/>
          </p:cNvGraphicFramePr>
          <p:nvPr>
            <p:ph idx="1"/>
            <p:extLst>
              <p:ext uri="{D42A27DB-BD31-4B8C-83A1-F6EECF244321}">
                <p14:modId xmlns:p14="http://schemas.microsoft.com/office/powerpoint/2010/main" val="3635645430"/>
              </p:ext>
            </p:extLst>
          </p:nvPr>
        </p:nvGraphicFramePr>
        <p:xfrm>
          <a:off x="609600" y="1481137"/>
          <a:ext cx="10972800" cy="49276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a:extLst>
              <a:ext uri="{FF2B5EF4-FFF2-40B4-BE49-F238E27FC236}">
                <a16:creationId xmlns:a16="http://schemas.microsoft.com/office/drawing/2014/main" id="{6AA67B0E-5D66-4632-9538-FB4F706195DC}"/>
              </a:ext>
            </a:extLst>
          </p:cNvPr>
          <p:cNvSpPr>
            <a:spLocks noGrp="1"/>
          </p:cNvSpPr>
          <p:nvPr>
            <p:ph type="title"/>
          </p:nvPr>
        </p:nvSpPr>
        <p:spPr/>
        <p:txBody>
          <a:bodyPr anchor="ctr">
            <a:normAutofit/>
          </a:bodyPr>
          <a:lstStyle/>
          <a:p>
            <a:pPr>
              <a:lnSpc>
                <a:spcPct val="90000"/>
              </a:lnSpc>
            </a:pPr>
            <a:r>
              <a:rPr lang="en-GB" sz="3500" dirty="0"/>
              <a:t>Portfolio Requirements </a:t>
            </a:r>
            <a:br>
              <a:rPr lang="en-GB" sz="3500" dirty="0"/>
            </a:br>
            <a:r>
              <a:rPr lang="en-GB" sz="3500" dirty="0"/>
              <a:t>See the handbook for further details</a:t>
            </a:r>
          </a:p>
        </p:txBody>
      </p:sp>
      <p:sp>
        <p:nvSpPr>
          <p:cNvPr id="4" name="Slide Number Placeholder 3">
            <a:extLst>
              <a:ext uri="{FF2B5EF4-FFF2-40B4-BE49-F238E27FC236}">
                <a16:creationId xmlns:a16="http://schemas.microsoft.com/office/drawing/2014/main" id="{C7D449EA-98F5-46F2-B748-98A2AB052CCB}"/>
              </a:ext>
            </a:extLst>
          </p:cNvPr>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6</a:t>
            </a:fld>
            <a:endParaRPr lang="en-GB"/>
          </a:p>
        </p:txBody>
      </p:sp>
      <p:sp>
        <p:nvSpPr>
          <p:cNvPr id="3" name="Footer Placeholder 2">
            <a:extLst>
              <a:ext uri="{FF2B5EF4-FFF2-40B4-BE49-F238E27FC236}">
                <a16:creationId xmlns:a16="http://schemas.microsoft.com/office/drawing/2014/main" id="{B03B0EEF-D511-BCF1-1FFA-0044F74CD7EA}"/>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5420133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D8A7C2-A6D6-C9AE-5D8A-7B2AD9F34CAE}"/>
              </a:ext>
            </a:extLst>
          </p:cNvPr>
          <p:cNvSpPr>
            <a:spLocks noGrp="1"/>
          </p:cNvSpPr>
          <p:nvPr>
            <p:ph type="title"/>
          </p:nvPr>
        </p:nvSpPr>
        <p:spPr>
          <a:xfrm>
            <a:off x="841248" y="548640"/>
            <a:ext cx="3600860" cy="5431536"/>
          </a:xfrm>
        </p:spPr>
        <p:txBody>
          <a:bodyPr>
            <a:normAutofit/>
          </a:bodyPr>
          <a:lstStyle/>
          <a:p>
            <a:r>
              <a:rPr lang="en-US" sz="5400" b="1"/>
              <a:t>Social Care Wales Learning Outcomes </a:t>
            </a:r>
          </a:p>
        </p:txBody>
      </p:sp>
      <p:sp>
        <p:nvSpPr>
          <p:cNvPr id="2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350711D-776C-AA9E-3DD5-1BEAED7F1844}"/>
              </a:ext>
            </a:extLst>
          </p:cNvPr>
          <p:cNvSpPr>
            <a:spLocks noGrp="1"/>
          </p:cNvSpPr>
          <p:nvPr>
            <p:ph idx="1"/>
          </p:nvPr>
        </p:nvSpPr>
        <p:spPr>
          <a:xfrm>
            <a:off x="5126418" y="552091"/>
            <a:ext cx="6224335" cy="5431536"/>
          </a:xfrm>
        </p:spPr>
        <p:txBody>
          <a:bodyPr anchor="ctr">
            <a:normAutofit/>
          </a:bodyPr>
          <a:lstStyle/>
          <a:p>
            <a:pPr marL="0" indent="0">
              <a:buNone/>
            </a:pPr>
            <a:r>
              <a:rPr lang="en-US" sz="2200" dirty="0">
                <a:latin typeface="Arial" panose="020B0604020202020204" pitchFamily="34" charset="0"/>
                <a:cs typeface="Arial" panose="020B0604020202020204" pitchFamily="34" charset="0"/>
              </a:rPr>
              <a:t>The portfolio is based on meeting the 3 SCW learning outcomes:</a:t>
            </a:r>
          </a:p>
          <a:p>
            <a:pPr marL="0" indent="0">
              <a:buNone/>
            </a:pPr>
            <a:r>
              <a:rPr lang="en-GB" sz="2200" dirty="0">
                <a:latin typeface="Arial" panose="020B0604020202020204" pitchFamily="34" charset="0"/>
                <a:cs typeface="Arial" panose="020B0604020202020204" pitchFamily="34" charset="0"/>
              </a:rPr>
              <a:t>Each task within the portfolio will ask you to meet different aspects of these outcomes in relation to each task (see appendix 4 of the handbook)</a:t>
            </a:r>
          </a:p>
          <a:p>
            <a:pPr marL="0" indent="0">
              <a:buNone/>
            </a:pPr>
            <a:r>
              <a:rPr lang="en-GB" sz="2200" dirty="0">
                <a:latin typeface="Arial" panose="020B0604020202020204" pitchFamily="34" charset="0"/>
                <a:cs typeface="Arial" panose="020B0604020202020204" pitchFamily="34" charset="0"/>
              </a:rPr>
              <a:t>The learning outcomes:</a:t>
            </a:r>
            <a:endParaRPr lang="en-US" sz="2200" dirty="0">
              <a:latin typeface="Arial" panose="020B0604020202020204" pitchFamily="34" charset="0"/>
              <a:cs typeface="Arial" panose="020B0604020202020204" pitchFamily="34" charset="0"/>
            </a:endParaRPr>
          </a:p>
          <a:p>
            <a:pPr marL="457200" indent="-457200">
              <a:buFont typeface="+mj-lt"/>
              <a:buAutoNum type="arabicPeriod"/>
            </a:pPr>
            <a:r>
              <a:rPr lang="en-GB" sz="2200" dirty="0">
                <a:effectLst/>
                <a:latin typeface="Arial" panose="020B0604020202020204" pitchFamily="34" charset="0"/>
                <a:cs typeface="Arial" panose="020B0604020202020204" pitchFamily="34" charset="0"/>
              </a:rPr>
              <a:t>Applying analysis in assessment to inform interventions</a:t>
            </a:r>
          </a:p>
          <a:p>
            <a:pPr marL="457200" indent="-457200">
              <a:buFont typeface="+mj-lt"/>
              <a:buAutoNum type="arabicPeriod"/>
            </a:pPr>
            <a:r>
              <a:rPr lang="en-GB" sz="2200" dirty="0">
                <a:effectLst/>
                <a:latin typeface="Arial" panose="020B0604020202020204" pitchFamily="34" charset="0"/>
                <a:cs typeface="Arial" panose="020B0604020202020204" pitchFamily="34" charset="0"/>
              </a:rPr>
              <a:t>Working collaboratively with people in need of care and support, their carers and other professionals</a:t>
            </a:r>
          </a:p>
          <a:p>
            <a:pPr marL="514350" indent="-514350">
              <a:buFont typeface="+mj-lt"/>
              <a:buAutoNum type="arabicPeriod"/>
            </a:pPr>
            <a:r>
              <a:rPr lang="en-GB" sz="2200" dirty="0">
                <a:effectLst/>
                <a:latin typeface="Arial" panose="020B0604020202020204" pitchFamily="34" charset="0"/>
                <a:cs typeface="Arial" panose="020B0604020202020204" pitchFamily="34" charset="0"/>
              </a:rPr>
              <a:t>Intervention and application of professional judgement in increasingly complex</a:t>
            </a:r>
            <a:r>
              <a:rPr lang="en-GB" sz="2200" dirty="0">
                <a:latin typeface="Arial" panose="020B0604020202020204" pitchFamily="34" charset="0"/>
                <a:cs typeface="Arial" panose="020B0604020202020204" pitchFamily="34" charset="0"/>
              </a:rPr>
              <a:t> </a:t>
            </a:r>
            <a:r>
              <a:rPr lang="en-GB" sz="2200" dirty="0">
                <a:effectLst/>
                <a:latin typeface="Arial" panose="020B0604020202020204" pitchFamily="34" charset="0"/>
                <a:cs typeface="Arial" panose="020B0604020202020204" pitchFamily="34" charset="0"/>
              </a:rPr>
              <a:t>situations.</a:t>
            </a:r>
          </a:p>
        </p:txBody>
      </p:sp>
      <p:sp>
        <p:nvSpPr>
          <p:cNvPr id="4" name="Slide Number Placeholder 3">
            <a:extLst>
              <a:ext uri="{FF2B5EF4-FFF2-40B4-BE49-F238E27FC236}">
                <a16:creationId xmlns:a16="http://schemas.microsoft.com/office/drawing/2014/main" id="{DD6634D5-4782-712C-3648-078906A7A333}"/>
              </a:ext>
            </a:extLst>
          </p:cNvPr>
          <p:cNvSpPr>
            <a:spLocks noGrp="1"/>
          </p:cNvSpPr>
          <p:nvPr>
            <p:ph type="sldNum" sz="quarter" idx="12"/>
          </p:nvPr>
        </p:nvSpPr>
        <p:spPr/>
        <p:txBody>
          <a:bodyPr/>
          <a:lstStyle/>
          <a:p>
            <a:fld id="{35470E4D-CFB8-FE4B-A9A4-B32541D0D757}" type="slidenum">
              <a:rPr lang="en-US" smtClean="0"/>
              <a:t>7</a:t>
            </a:fld>
            <a:endParaRPr lang="en-US"/>
          </a:p>
        </p:txBody>
      </p:sp>
      <p:sp>
        <p:nvSpPr>
          <p:cNvPr id="5" name="Footer Placeholder 4">
            <a:extLst>
              <a:ext uri="{FF2B5EF4-FFF2-40B4-BE49-F238E27FC236}">
                <a16:creationId xmlns:a16="http://schemas.microsoft.com/office/drawing/2014/main" id="{FC2C6623-9466-A9C1-201F-FDAB0CC72630}"/>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40895641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6144" y="27335"/>
            <a:ext cx="10972800" cy="1143000"/>
          </a:xfrm>
        </p:spPr>
        <p:txBody>
          <a:bodyPr anchor="ctr">
            <a:normAutofit/>
          </a:bodyPr>
          <a:lstStyle/>
          <a:p>
            <a:pPr>
              <a:lnSpc>
                <a:spcPct val="90000"/>
              </a:lnSpc>
            </a:pPr>
            <a:br>
              <a:rPr lang="en-GB" sz="3500" dirty="0"/>
            </a:br>
            <a:r>
              <a:rPr lang="en-GB" sz="3500" dirty="0"/>
              <a:t>Task 1 – Developmental Review (Part a)</a:t>
            </a:r>
          </a:p>
        </p:txBody>
      </p:sp>
      <p:pic>
        <p:nvPicPr>
          <p:cNvPr id="6" name="Picture 5" descr="A picture containing diagram&#10;&#10;Description automatically generated">
            <a:extLst>
              <a:ext uri="{FF2B5EF4-FFF2-40B4-BE49-F238E27FC236}">
                <a16:creationId xmlns:a16="http://schemas.microsoft.com/office/drawing/2014/main" id="{D2F12BF4-44A8-99F4-9EBB-B933769A176F}"/>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47417" b="6153"/>
          <a:stretch/>
        </p:blipFill>
        <p:spPr>
          <a:xfrm>
            <a:off x="858155" y="1579397"/>
            <a:ext cx="3684814" cy="3699205"/>
          </a:xfrm>
          <a:prstGeom prst="rect">
            <a:avLst/>
          </a:prstGeom>
          <a:noFill/>
          <a:ln>
            <a:noFill/>
            <a:prstDash val="sysDash"/>
            <a:miter lim="800000"/>
          </a:ln>
        </p:spPr>
      </p:pic>
      <p:sp>
        <p:nvSpPr>
          <p:cNvPr id="3" name="Content Placeholder 2"/>
          <p:cNvSpPr>
            <a:spLocks noGrp="1"/>
          </p:cNvSpPr>
          <p:nvPr>
            <p:ph sz="quarter" idx="4"/>
          </p:nvPr>
        </p:nvSpPr>
        <p:spPr>
          <a:xfrm>
            <a:off x="4759172" y="1385099"/>
            <a:ext cx="6879772" cy="5153813"/>
          </a:xfrm>
        </p:spPr>
        <p:txBody>
          <a:bodyPr wrap="square" anchor="t">
            <a:normAutofit fontScale="85000" lnSpcReduction="20000"/>
          </a:bodyPr>
          <a:lstStyle/>
          <a:p>
            <a:pPr>
              <a:lnSpc>
                <a:spcPct val="90000"/>
              </a:lnSpc>
              <a:spcAft>
                <a:spcPts val="600"/>
              </a:spcAft>
            </a:pPr>
            <a:r>
              <a:rPr lang="en-GB" dirty="0"/>
              <a:t>Task 1 has two parts (a and b) </a:t>
            </a:r>
          </a:p>
          <a:p>
            <a:pPr>
              <a:lnSpc>
                <a:spcPct val="90000"/>
              </a:lnSpc>
              <a:spcAft>
                <a:spcPts val="600"/>
              </a:spcAft>
            </a:pPr>
            <a:r>
              <a:rPr lang="en-GB" dirty="0"/>
              <a:t>Part a) is completed at the </a:t>
            </a:r>
            <a:r>
              <a:rPr lang="en-GB" b="1" dirty="0"/>
              <a:t>beginning</a:t>
            </a:r>
            <a:r>
              <a:rPr lang="en-GB" dirty="0"/>
              <a:t> of the programme </a:t>
            </a:r>
          </a:p>
          <a:p>
            <a:pPr>
              <a:lnSpc>
                <a:spcPct val="90000"/>
              </a:lnSpc>
              <a:spcAft>
                <a:spcPts val="600"/>
              </a:spcAft>
            </a:pPr>
            <a:r>
              <a:rPr lang="en-GB" dirty="0"/>
              <a:t>This should be undertaken in discussed with your mentor and/or supervisor/line manager as part of your First Three Years of Practice Individual Plan. </a:t>
            </a:r>
          </a:p>
          <a:p>
            <a:pPr>
              <a:lnSpc>
                <a:spcPct val="90000"/>
              </a:lnSpc>
              <a:spcAft>
                <a:spcPts val="600"/>
              </a:spcAft>
            </a:pPr>
            <a:r>
              <a:rPr lang="en-GB" dirty="0"/>
              <a:t>You must state within this task that you have discussed your future professional development needs with your mentor and/or supervisor/line manager. </a:t>
            </a:r>
          </a:p>
          <a:p>
            <a:pPr>
              <a:lnSpc>
                <a:spcPct val="90000"/>
              </a:lnSpc>
              <a:spcAft>
                <a:spcPts val="600"/>
              </a:spcAft>
            </a:pPr>
            <a:r>
              <a:rPr lang="en-GB" dirty="0"/>
              <a:t>Task 1 </a:t>
            </a:r>
            <a:r>
              <a:rPr lang="en-GB" b="1" dirty="0"/>
              <a:t>must </a:t>
            </a:r>
            <a:r>
              <a:rPr lang="en-GB" dirty="0"/>
              <a:t>incorporate the use of a model of reflection in </a:t>
            </a:r>
            <a:r>
              <a:rPr lang="en-GB" b="1" dirty="0"/>
              <a:t>both</a:t>
            </a:r>
            <a:r>
              <a:rPr lang="en-GB" dirty="0"/>
              <a:t> parts a and b.</a:t>
            </a:r>
          </a:p>
          <a:p>
            <a:pPr>
              <a:lnSpc>
                <a:spcPct val="90000"/>
              </a:lnSpc>
              <a:spcAft>
                <a:spcPts val="600"/>
              </a:spcAft>
            </a:pPr>
            <a:r>
              <a:rPr lang="en-GB" dirty="0"/>
              <a:t>Task 1 part b) is completed at the </a:t>
            </a:r>
            <a:r>
              <a:rPr lang="en-GB" b="1" dirty="0"/>
              <a:t>end</a:t>
            </a:r>
            <a:r>
              <a:rPr lang="en-GB" dirty="0"/>
              <a:t> of the programme.</a:t>
            </a:r>
          </a:p>
        </p:txBody>
      </p:sp>
      <p:sp>
        <p:nvSpPr>
          <p:cNvPr id="4" name="Slide Number Placeholder 3"/>
          <p:cNvSpPr>
            <a:spLocks noGrp="1"/>
          </p:cNvSpPr>
          <p:nvPr>
            <p:ph type="sldNum" sz="quarter" idx="12"/>
          </p:nvPr>
        </p:nvSpPr>
        <p:spPr>
          <a:xfrm>
            <a:off x="11529484" y="6408739"/>
            <a:ext cx="488949" cy="365125"/>
          </a:xfrm>
        </p:spPr>
        <p:txBody>
          <a:bodyPr wrap="square" anchor="b">
            <a:normAutofit/>
          </a:bodyPr>
          <a:lstStyle/>
          <a:p>
            <a:pPr>
              <a:spcAft>
                <a:spcPts val="600"/>
              </a:spcAft>
            </a:pPr>
            <a:fld id="{1E2FB795-8CD3-4813-9C65-0932CECE18E1}" type="slidenum">
              <a:rPr lang="en-GB" smtClean="0"/>
              <a:pPr>
                <a:spcAft>
                  <a:spcPts val="600"/>
                </a:spcAft>
              </a:pPr>
              <a:t>8</a:t>
            </a:fld>
            <a:endParaRPr lang="en-GB"/>
          </a:p>
        </p:txBody>
      </p:sp>
      <p:sp>
        <p:nvSpPr>
          <p:cNvPr id="5" name="Footer Placeholder 4">
            <a:extLst>
              <a:ext uri="{FF2B5EF4-FFF2-40B4-BE49-F238E27FC236}">
                <a16:creationId xmlns:a16="http://schemas.microsoft.com/office/drawing/2014/main" id="{9D244F04-7343-12EB-F7BF-9A0AAACE40BC}"/>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5393209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7F405E11-E652-8BA4-3627-96B5F3DFA0BB}"/>
              </a:ext>
            </a:extLst>
          </p:cNvPr>
          <p:cNvSpPr>
            <a:spLocks noGrp="1"/>
          </p:cNvSpPr>
          <p:nvPr>
            <p:ph type="title"/>
          </p:nvPr>
        </p:nvSpPr>
        <p:spPr>
          <a:xfrm>
            <a:off x="838200" y="365125"/>
            <a:ext cx="10515600" cy="1325563"/>
          </a:xfrm>
        </p:spPr>
        <p:txBody>
          <a:bodyPr>
            <a:normAutofit/>
          </a:bodyPr>
          <a:lstStyle/>
          <a:p>
            <a:r>
              <a:rPr lang="en-GB" sz="5400" b="1" dirty="0"/>
              <a:t>The Question - Task 1 Part a</a:t>
            </a:r>
            <a:endParaRPr lang="en-US" sz="5400" b="1" dirty="0"/>
          </a:p>
        </p:txBody>
      </p:sp>
      <p:sp>
        <p:nvSpPr>
          <p:cNvPr id="1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0933D950-26A3-9630-C303-C75E3D81ACD7}"/>
              </a:ext>
            </a:extLst>
          </p:cNvPr>
          <p:cNvSpPr>
            <a:spLocks noGrp="1"/>
          </p:cNvSpPr>
          <p:nvPr>
            <p:ph idx="1"/>
          </p:nvPr>
        </p:nvSpPr>
        <p:spPr>
          <a:xfrm>
            <a:off x="838200" y="1883121"/>
            <a:ext cx="10853928" cy="4454305"/>
          </a:xfrm>
        </p:spPr>
        <p:txBody>
          <a:bodyPr>
            <a:normAutofit fontScale="92500" lnSpcReduction="10000"/>
          </a:bodyPr>
          <a:lstStyle/>
          <a:p>
            <a:r>
              <a:rPr lang="en-GB" sz="2400" dirty="0">
                <a:ea typeface="Calibri" panose="020F0502020204030204" pitchFamily="34" charset="0"/>
                <a:cs typeface="Times New Roman" panose="02020603050405020304" pitchFamily="18" charset="0"/>
              </a:rPr>
              <a:t>Use a </a:t>
            </a:r>
            <a:r>
              <a:rPr lang="en-GB" sz="2400" b="1" dirty="0">
                <a:ea typeface="Calibri" panose="020F0502020204030204" pitchFamily="34" charset="0"/>
                <a:cs typeface="Times New Roman" panose="02020603050405020304" pitchFamily="18" charset="0"/>
              </a:rPr>
              <a:t>reflective model</a:t>
            </a:r>
            <a:r>
              <a:rPr lang="en-GB" sz="2400" dirty="0">
                <a:ea typeface="Calibri" panose="020F0502020204030204" pitchFamily="34" charset="0"/>
                <a:cs typeface="Times New Roman" panose="02020603050405020304" pitchFamily="18" charset="0"/>
              </a:rPr>
              <a:t> to </a:t>
            </a:r>
            <a:r>
              <a:rPr lang="en-GB" sz="2400" b="1" dirty="0">
                <a:ea typeface="Calibri" panose="020F0502020204030204" pitchFamily="34" charset="0"/>
                <a:cs typeface="Times New Roman" panose="02020603050405020304" pitchFamily="18" charset="0"/>
              </a:rPr>
              <a:t>critically reflect </a:t>
            </a:r>
            <a:r>
              <a:rPr lang="en-GB" sz="2400" dirty="0">
                <a:ea typeface="Calibri" panose="020F0502020204030204" pitchFamily="34" charset="0"/>
                <a:cs typeface="Times New Roman" panose="02020603050405020304" pitchFamily="18" charset="0"/>
              </a:rPr>
              <a:t>on your professional development since qualifying as a social worker.</a:t>
            </a:r>
          </a:p>
          <a:p>
            <a:r>
              <a:rPr lang="en-GB" sz="2400" b="1" dirty="0">
                <a:ea typeface="Calibri" panose="020F0502020204030204" pitchFamily="34" charset="0"/>
                <a:cs typeface="Times New Roman" panose="02020603050405020304" pitchFamily="18" charset="0"/>
              </a:rPr>
              <a:t>Based</a:t>
            </a:r>
            <a:r>
              <a:rPr lang="en-GB" sz="2400" dirty="0">
                <a:ea typeface="Calibri" panose="020F0502020204030204" pitchFamily="34" charset="0"/>
                <a:cs typeface="Times New Roman" panose="02020603050405020304" pitchFamily="18" charset="0"/>
              </a:rPr>
              <a:t> on this and in discussion with your mentor/supervisor/line manager go on to </a:t>
            </a:r>
            <a:r>
              <a:rPr lang="en-GB" sz="2400" b="1" dirty="0">
                <a:ea typeface="Calibri" panose="020F0502020204030204" pitchFamily="34" charset="0"/>
                <a:cs typeface="Times New Roman" panose="02020603050405020304" pitchFamily="18" charset="0"/>
              </a:rPr>
              <a:t>identify and justify </a:t>
            </a:r>
            <a:r>
              <a:rPr lang="en-GB" sz="2400" dirty="0">
                <a:ea typeface="Calibri" panose="020F0502020204030204" pitchFamily="34" charset="0"/>
                <a:cs typeface="Times New Roman" panose="02020603050405020304" pitchFamily="18" charset="0"/>
              </a:rPr>
              <a:t>your future developmental needs over the </a:t>
            </a:r>
            <a:r>
              <a:rPr lang="en-GB" sz="2400" b="1" dirty="0">
                <a:ea typeface="Calibri" panose="020F0502020204030204" pitchFamily="34" charset="0"/>
                <a:cs typeface="Times New Roman" panose="02020603050405020304" pitchFamily="18" charset="0"/>
              </a:rPr>
              <a:t>coming 12 months </a:t>
            </a:r>
            <a:r>
              <a:rPr lang="en-GB" sz="2400" dirty="0">
                <a:ea typeface="Calibri" panose="020F0502020204030204" pitchFamily="34" charset="0"/>
                <a:cs typeface="Times New Roman" panose="02020603050405020304" pitchFamily="18" charset="0"/>
              </a:rPr>
              <a:t>under </a:t>
            </a:r>
            <a:r>
              <a:rPr lang="en-GB" sz="2400" b="1" dirty="0">
                <a:ea typeface="Calibri" panose="020F0502020204030204" pitchFamily="34" charset="0"/>
                <a:cs typeface="Times New Roman" panose="02020603050405020304" pitchFamily="18" charset="0"/>
              </a:rPr>
              <a:t>each </a:t>
            </a:r>
            <a:r>
              <a:rPr lang="en-GB" sz="2400" dirty="0">
                <a:ea typeface="Calibri" panose="020F0502020204030204" pitchFamily="34" charset="0"/>
                <a:cs typeface="Times New Roman" panose="02020603050405020304" pitchFamily="18" charset="0"/>
              </a:rPr>
              <a:t>of the 3 Social Care Wales (SCW) learning outcomes listed below.</a:t>
            </a:r>
          </a:p>
          <a:p>
            <a:pPr marL="109537" indent="0">
              <a:buNone/>
            </a:pPr>
            <a:r>
              <a:rPr lang="en-GB" sz="2400" dirty="0">
                <a:ea typeface="Calibri" panose="020F0502020204030204" pitchFamily="34" charset="0"/>
                <a:cs typeface="Times New Roman" panose="02020603050405020304" pitchFamily="18" charset="0"/>
              </a:rPr>
              <a:t>Providing </a:t>
            </a:r>
            <a:r>
              <a:rPr lang="en-GB" sz="2400" b="1" dirty="0">
                <a:ea typeface="Calibri" panose="020F0502020204030204" pitchFamily="34" charset="0"/>
                <a:cs typeface="Times New Roman" panose="02020603050405020304" pitchFamily="18" charset="0"/>
              </a:rPr>
              <a:t>at least one </a:t>
            </a:r>
            <a:r>
              <a:rPr lang="en-GB" sz="2400" dirty="0">
                <a:ea typeface="Calibri" panose="020F0502020204030204" pitchFamily="34" charset="0"/>
                <a:cs typeface="Times New Roman" panose="02020603050405020304" pitchFamily="18" charset="0"/>
              </a:rPr>
              <a:t>developmental need for each of the learning outcome below: </a:t>
            </a:r>
            <a:r>
              <a:rPr lang="en-GB" sz="2400" dirty="0">
                <a:highlight>
                  <a:srgbClr val="FFFF00"/>
                </a:highlight>
                <a:ea typeface="Calibri" panose="020F0502020204030204" pitchFamily="34" charset="0"/>
                <a:cs typeface="Times New Roman" panose="02020603050405020304" pitchFamily="18" charset="0"/>
              </a:rPr>
              <a:t> </a:t>
            </a:r>
            <a:endParaRPr lang="en-GB" sz="2400" dirty="0">
              <a:ea typeface="Calibri" panose="020F0502020204030204" pitchFamily="34" charset="0"/>
              <a:cs typeface="Times New Roman" panose="02020603050405020304" pitchFamily="18" charset="0"/>
            </a:endParaRPr>
          </a:p>
          <a:p>
            <a:pPr marL="342900" indent="-342900" hangingPunct="0">
              <a:buFont typeface="+mj-lt"/>
              <a:buAutoNum type="arabicPeriod"/>
            </a:pPr>
            <a:r>
              <a:rPr lang="en-GB" sz="2400" dirty="0">
                <a:ea typeface="Calibri" panose="020F0502020204030204" pitchFamily="34" charset="0"/>
                <a:cs typeface="Times New Roman" panose="02020603050405020304" pitchFamily="18" charset="0"/>
              </a:rPr>
              <a:t>Applying analysis in assessment to inform interventions.</a:t>
            </a:r>
          </a:p>
          <a:p>
            <a:pPr marL="342900" indent="-342900" hangingPunct="0">
              <a:buFont typeface="+mj-lt"/>
              <a:buAutoNum type="arabicPeriod"/>
            </a:pPr>
            <a:r>
              <a:rPr lang="en-GB" sz="2400" dirty="0">
                <a:ea typeface="Calibri" panose="020F0502020204030204" pitchFamily="34" charset="0"/>
                <a:cs typeface="Times New Roman" panose="02020603050405020304" pitchFamily="18" charset="0"/>
              </a:rPr>
              <a:t>Working collaboratively with people in need of care and support, their carers</a:t>
            </a:r>
            <a:r>
              <a:rPr lang="en-GB" sz="2400" i="1" dirty="0">
                <a:ea typeface="Calibri" panose="020F0502020204030204" pitchFamily="34" charset="0"/>
                <a:cs typeface="Times New Roman" panose="02020603050405020304" pitchFamily="18" charset="0"/>
              </a:rPr>
              <a:t> </a:t>
            </a:r>
            <a:r>
              <a:rPr lang="en-GB" sz="2400" dirty="0">
                <a:ea typeface="Calibri" panose="020F0502020204030204" pitchFamily="34" charset="0"/>
                <a:cs typeface="Times New Roman" panose="02020603050405020304" pitchFamily="18" charset="0"/>
              </a:rPr>
              <a:t>and other professionals.</a:t>
            </a:r>
          </a:p>
          <a:p>
            <a:pPr marL="342900" indent="-342900" hangingPunct="0">
              <a:buFont typeface="+mj-lt"/>
              <a:buAutoNum type="arabicPeriod"/>
            </a:pPr>
            <a:r>
              <a:rPr lang="en-GB" sz="2400" dirty="0">
                <a:ea typeface="Calibri" panose="020F0502020204030204" pitchFamily="34" charset="0"/>
                <a:cs typeface="Times New Roman" panose="02020603050405020304" pitchFamily="18" charset="0"/>
              </a:rPr>
              <a:t>Intervention and application of professional judgement in increasingly complex situations. </a:t>
            </a:r>
          </a:p>
          <a:p>
            <a:pPr marL="452437" indent="-342900"/>
            <a:r>
              <a:rPr lang="en-GB" sz="2400" dirty="0">
                <a:ea typeface="Calibri" panose="020F0502020204030204" pitchFamily="34" charset="0"/>
                <a:cs typeface="Times New Roman" panose="02020603050405020304" pitchFamily="18" charset="0"/>
              </a:rPr>
              <a:t>This task </a:t>
            </a:r>
            <a:r>
              <a:rPr lang="en-GB" sz="2400" b="1" dirty="0">
                <a:ea typeface="Calibri" panose="020F0502020204030204" pitchFamily="34" charset="0"/>
                <a:cs typeface="Times New Roman" panose="02020603050405020304" pitchFamily="18" charset="0"/>
              </a:rPr>
              <a:t>must</a:t>
            </a:r>
            <a:r>
              <a:rPr lang="en-GB" sz="2400" dirty="0">
                <a:ea typeface="Calibri" panose="020F0502020204030204" pitchFamily="34" charset="0"/>
                <a:cs typeface="Times New Roman" panose="02020603050405020304" pitchFamily="18" charset="0"/>
              </a:rPr>
              <a:t> make reference to how the </a:t>
            </a:r>
            <a:r>
              <a:rPr lang="en-GB" sz="2400" b="1" dirty="0">
                <a:ea typeface="Calibri" panose="020F0502020204030204" pitchFamily="34" charset="0"/>
                <a:cs typeface="Times New Roman" panose="02020603050405020304" pitchFamily="18" charset="0"/>
              </a:rPr>
              <a:t>supervision, training, learning and research</a:t>
            </a:r>
            <a:r>
              <a:rPr lang="en-GB" sz="2400" dirty="0">
                <a:ea typeface="Calibri" panose="020F0502020204030204" pitchFamily="34" charset="0"/>
                <a:cs typeface="Times New Roman" panose="02020603050405020304" pitchFamily="18" charset="0"/>
              </a:rPr>
              <a:t> has and will inform your practice. </a:t>
            </a:r>
          </a:p>
          <a:p>
            <a:pPr marL="0" indent="0">
              <a:buNone/>
            </a:pPr>
            <a:endParaRPr lang="en-US" sz="2000" dirty="0"/>
          </a:p>
        </p:txBody>
      </p:sp>
      <p:sp>
        <p:nvSpPr>
          <p:cNvPr id="2" name="Slide Number Placeholder 1">
            <a:extLst>
              <a:ext uri="{FF2B5EF4-FFF2-40B4-BE49-F238E27FC236}">
                <a16:creationId xmlns:a16="http://schemas.microsoft.com/office/drawing/2014/main" id="{B2278CC3-81EA-F8FC-9C5B-1173386D1E29}"/>
              </a:ext>
            </a:extLst>
          </p:cNvPr>
          <p:cNvSpPr>
            <a:spLocks noGrp="1"/>
          </p:cNvSpPr>
          <p:nvPr>
            <p:ph type="sldNum" sz="quarter" idx="12"/>
          </p:nvPr>
        </p:nvSpPr>
        <p:spPr/>
        <p:txBody>
          <a:bodyPr/>
          <a:lstStyle/>
          <a:p>
            <a:fld id="{35470E4D-CFB8-FE4B-A9A4-B32541D0D757}" type="slidenum">
              <a:rPr lang="en-US" smtClean="0"/>
              <a:t>9</a:t>
            </a:fld>
            <a:endParaRPr lang="en-US"/>
          </a:p>
        </p:txBody>
      </p:sp>
      <p:sp>
        <p:nvSpPr>
          <p:cNvPr id="3" name="Footer Placeholder 2">
            <a:extLst>
              <a:ext uri="{FF2B5EF4-FFF2-40B4-BE49-F238E27FC236}">
                <a16:creationId xmlns:a16="http://schemas.microsoft.com/office/drawing/2014/main" id="{64B4A2CB-F5B2-20D3-C2E5-1E5276118973}"/>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19432523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8" name="Rectangle 6"/>
          <p:cNvSpPr>
            <a:spLocks noGrp="1" noRot="1" noChangeArrowheads="1"/>
          </p:cNvSpPr>
          <p:nvPr>
            <p:ph idx="1"/>
          </p:nvPr>
        </p:nvSpPr>
        <p:spPr>
          <a:xfrm>
            <a:off x="751562" y="1169130"/>
            <a:ext cx="10359024" cy="5243702"/>
          </a:xfrm>
        </p:spPr>
        <p:txBody>
          <a:bodyPr>
            <a:normAutofit/>
          </a:bodyPr>
          <a:lstStyle/>
          <a:p>
            <a:pPr algn="ctr">
              <a:buFont typeface="Wingdings" pitchFamily="2" charset="2"/>
              <a:buNone/>
            </a:pPr>
            <a:r>
              <a:rPr lang="en-GB" sz="3200" b="1" dirty="0"/>
              <a:t>Exercise 1</a:t>
            </a:r>
          </a:p>
          <a:p>
            <a:pPr algn="ctr">
              <a:buFont typeface="Wingdings" pitchFamily="2" charset="2"/>
              <a:buNone/>
            </a:pPr>
            <a:r>
              <a:rPr lang="en-GB" sz="3200" dirty="0"/>
              <a:t>Why is reflective practice so important for social work?</a:t>
            </a:r>
          </a:p>
        </p:txBody>
      </p:sp>
      <p:sp>
        <p:nvSpPr>
          <p:cNvPr id="28674" name="Rectangle 2"/>
          <p:cNvSpPr>
            <a:spLocks noGrp="1" noRot="1" noChangeArrowheads="1"/>
          </p:cNvSpPr>
          <p:nvPr>
            <p:ph type="title"/>
          </p:nvPr>
        </p:nvSpPr>
        <p:spPr>
          <a:xfrm>
            <a:off x="1991544" y="188640"/>
            <a:ext cx="8229600" cy="1143000"/>
          </a:xfrm>
        </p:spPr>
        <p:txBody>
          <a:bodyPr>
            <a:normAutofit/>
          </a:bodyPr>
          <a:lstStyle/>
          <a:p>
            <a:pPr algn="ctr"/>
            <a:r>
              <a:rPr lang="en-GB" sz="4000" dirty="0"/>
              <a:t>Reflection </a:t>
            </a:r>
          </a:p>
        </p:txBody>
      </p:sp>
      <p:sp>
        <p:nvSpPr>
          <p:cNvPr id="4" name="Slide Number Placeholder 3"/>
          <p:cNvSpPr>
            <a:spLocks noGrp="1"/>
          </p:cNvSpPr>
          <p:nvPr>
            <p:ph type="sldNum" sz="quarter" idx="12"/>
          </p:nvPr>
        </p:nvSpPr>
        <p:spPr>
          <a:xfrm>
            <a:off x="8400256" y="6309321"/>
            <a:ext cx="2133600" cy="365125"/>
          </a:xfrm>
        </p:spPr>
        <p:txBody>
          <a:bodyPr/>
          <a:lstStyle/>
          <a:p>
            <a:fld id="{1E2FB795-8CD3-4813-9C65-0932CECE18E1}" type="slidenum">
              <a:rPr lang="en-GB" sz="2800" b="1">
                <a:solidFill>
                  <a:schemeClr val="bg1"/>
                </a:solidFill>
              </a:rPr>
              <a:pPr/>
              <a:t>10</a:t>
            </a:fld>
            <a:endParaRPr lang="en-GB" sz="2800" b="1" dirty="0">
              <a:solidFill>
                <a:schemeClr val="bg1"/>
              </a:solidFill>
            </a:endParaRPr>
          </a:p>
        </p:txBody>
      </p:sp>
      <p:pic>
        <p:nvPicPr>
          <p:cNvPr id="6" name="Content Placeholder 4">
            <a:extLst>
              <a:ext uri="{FF2B5EF4-FFF2-40B4-BE49-F238E27FC236}">
                <a16:creationId xmlns:a16="http://schemas.microsoft.com/office/drawing/2014/main" id="{21E3C2F7-1AD9-403A-B478-B52EDFFED161}"/>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274129" y="3038516"/>
            <a:ext cx="1929869" cy="26503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Footer Placeholder 1">
            <a:extLst>
              <a:ext uri="{FF2B5EF4-FFF2-40B4-BE49-F238E27FC236}">
                <a16:creationId xmlns:a16="http://schemas.microsoft.com/office/drawing/2014/main" id="{DBAEF104-84F2-13A3-0189-7276D7711BD3}"/>
              </a:ext>
            </a:extLst>
          </p:cNvPr>
          <p:cNvSpPr>
            <a:spLocks noGrp="1"/>
          </p:cNvSpPr>
          <p:nvPr>
            <p:ph type="ftr" sz="quarter" idx="11"/>
          </p:nvPr>
        </p:nvSpPr>
        <p:spPr/>
        <p:txBody>
          <a:bodyPr/>
          <a:lstStyle/>
          <a:p>
            <a:r>
              <a:rPr lang="en-US"/>
              <a:t>PORTH AGORED Consolidation of Social Work Practice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0" name="Rectangle 4"/>
          <p:cNvSpPr>
            <a:spLocks noGrp="1" noRot="1" noChangeArrowheads="1"/>
          </p:cNvSpPr>
          <p:nvPr>
            <p:ph type="title"/>
          </p:nvPr>
        </p:nvSpPr>
        <p:spPr>
          <a:xfrm>
            <a:off x="349337" y="-236114"/>
            <a:ext cx="10515600" cy="1325563"/>
          </a:xfrm>
        </p:spPr>
        <p:txBody>
          <a:bodyPr anchor="ctr">
            <a:normAutofit/>
          </a:bodyPr>
          <a:lstStyle/>
          <a:p>
            <a:pPr>
              <a:lnSpc>
                <a:spcPct val="90000"/>
              </a:lnSpc>
            </a:pPr>
            <a:br>
              <a:rPr lang="en-GB" sz="3500" dirty="0"/>
            </a:br>
            <a:r>
              <a:rPr lang="en-GB" sz="3500" b="1" dirty="0"/>
              <a:t>Reflective Practice in Social Work</a:t>
            </a:r>
          </a:p>
        </p:txBody>
      </p:sp>
      <p:sp>
        <p:nvSpPr>
          <p:cNvPr id="4102" name="Rectangle 6"/>
          <p:cNvSpPr>
            <a:spLocks noGrp="1" noRot="1" noChangeArrowheads="1"/>
          </p:cNvSpPr>
          <p:nvPr>
            <p:ph sz="quarter" idx="2"/>
          </p:nvPr>
        </p:nvSpPr>
        <p:spPr>
          <a:xfrm>
            <a:off x="4058587" y="1398257"/>
            <a:ext cx="7295213" cy="5140655"/>
          </a:xfrm>
        </p:spPr>
        <p:txBody>
          <a:bodyPr wrap="square" anchor="t">
            <a:noAutofit/>
          </a:bodyPr>
          <a:lstStyle/>
          <a:p>
            <a:pPr marL="109537" indent="0">
              <a:lnSpc>
                <a:spcPct val="90000"/>
              </a:lnSpc>
              <a:spcAft>
                <a:spcPts val="600"/>
              </a:spcAft>
              <a:buNone/>
            </a:pPr>
            <a:r>
              <a:rPr lang="en-GB" sz="2400" dirty="0"/>
              <a:t>Critical Reflection is a key aspect of professionalism. It’s a CPD activity which can optimise learning by:</a:t>
            </a:r>
          </a:p>
          <a:p>
            <a:pPr>
              <a:lnSpc>
                <a:spcPct val="90000"/>
              </a:lnSpc>
              <a:spcAft>
                <a:spcPts val="600"/>
              </a:spcAft>
            </a:pPr>
            <a:r>
              <a:rPr lang="en-GB" sz="2400" dirty="0"/>
              <a:t>Improving accountability</a:t>
            </a:r>
          </a:p>
          <a:p>
            <a:pPr>
              <a:lnSpc>
                <a:spcPct val="90000"/>
              </a:lnSpc>
              <a:spcAft>
                <a:spcPts val="600"/>
              </a:spcAft>
            </a:pPr>
            <a:r>
              <a:rPr lang="en-GB" sz="2400" dirty="0"/>
              <a:t>Supporting theorising – using theory in practice and drawing theory out of practice</a:t>
            </a:r>
          </a:p>
          <a:p>
            <a:pPr>
              <a:lnSpc>
                <a:spcPct val="90000"/>
              </a:lnSpc>
              <a:spcAft>
                <a:spcPts val="600"/>
              </a:spcAft>
            </a:pPr>
            <a:r>
              <a:rPr lang="en-GB" sz="2400" dirty="0"/>
              <a:t>Improving practice – particularly collaborative practice  </a:t>
            </a:r>
          </a:p>
          <a:p>
            <a:pPr>
              <a:lnSpc>
                <a:spcPct val="90000"/>
              </a:lnSpc>
              <a:spcAft>
                <a:spcPts val="600"/>
              </a:spcAft>
            </a:pPr>
            <a:r>
              <a:rPr lang="en-GB" sz="2400" dirty="0"/>
              <a:t>Ensuring ethical decision making in complex practice</a:t>
            </a:r>
          </a:p>
          <a:p>
            <a:pPr>
              <a:lnSpc>
                <a:spcPct val="90000"/>
              </a:lnSpc>
              <a:spcAft>
                <a:spcPts val="600"/>
              </a:spcAft>
            </a:pPr>
            <a:r>
              <a:rPr lang="en-GB" sz="2400" dirty="0"/>
              <a:t>Enhancing a practitioner’s ‘core’ and their resilience.</a:t>
            </a:r>
          </a:p>
        </p:txBody>
      </p:sp>
      <p:sp>
        <p:nvSpPr>
          <p:cNvPr id="5" name="Slide Number Placeholder 4"/>
          <p:cNvSpPr>
            <a:spLocks noGrp="1"/>
          </p:cNvSpPr>
          <p:nvPr>
            <p:ph type="sldNum" sz="quarter" idx="12"/>
          </p:nvPr>
        </p:nvSpPr>
        <p:spPr/>
        <p:txBody>
          <a:bodyPr wrap="square" anchor="b">
            <a:normAutofit/>
          </a:bodyPr>
          <a:lstStyle/>
          <a:p>
            <a:pPr>
              <a:spcAft>
                <a:spcPts val="600"/>
              </a:spcAft>
            </a:pPr>
            <a:fld id="{1E2FB795-8CD3-4813-9C65-0932CECE18E1}" type="slidenum">
              <a:rPr lang="en-GB" b="1"/>
              <a:pPr>
                <a:spcAft>
                  <a:spcPts val="600"/>
                </a:spcAft>
              </a:pPr>
              <a:t>11</a:t>
            </a:fld>
            <a:endParaRPr lang="en-GB" b="1"/>
          </a:p>
        </p:txBody>
      </p:sp>
      <p:pic>
        <p:nvPicPr>
          <p:cNvPr id="2" name="Picture 1">
            <a:extLst>
              <a:ext uri="{FF2B5EF4-FFF2-40B4-BE49-F238E27FC236}">
                <a16:creationId xmlns:a16="http://schemas.microsoft.com/office/drawing/2014/main" id="{83DC909D-459D-4827-932A-6BA054797EA0}"/>
              </a:ext>
            </a:extLst>
          </p:cNvPr>
          <p:cNvPicPr>
            <a:picLocks noChangeAspect="1"/>
          </p:cNvPicPr>
          <p:nvPr/>
        </p:nvPicPr>
        <p:blipFill>
          <a:blip r:embed="rId3"/>
          <a:stretch>
            <a:fillRect/>
          </a:stretch>
        </p:blipFill>
        <p:spPr>
          <a:xfrm>
            <a:off x="144855" y="2236333"/>
            <a:ext cx="3899441" cy="2632847"/>
          </a:xfrm>
          <a:prstGeom prst="rect">
            <a:avLst/>
          </a:prstGeom>
          <a:noFill/>
          <a:ln>
            <a:noFill/>
            <a:prstDash val="sysDash"/>
            <a:miter lim="800000"/>
          </a:ln>
        </p:spPr>
      </p:pic>
      <p:sp>
        <p:nvSpPr>
          <p:cNvPr id="3" name="Footer Placeholder 2">
            <a:extLst>
              <a:ext uri="{FF2B5EF4-FFF2-40B4-BE49-F238E27FC236}">
                <a16:creationId xmlns:a16="http://schemas.microsoft.com/office/drawing/2014/main" id="{CD297F19-4C09-1E3D-AADF-E6BDEAEE043C}"/>
              </a:ext>
            </a:extLst>
          </p:cNvPr>
          <p:cNvSpPr>
            <a:spLocks noGrp="1"/>
          </p:cNvSpPr>
          <p:nvPr>
            <p:ph type="ftr" sz="quarter" idx="11"/>
          </p:nvPr>
        </p:nvSpPr>
        <p:spPr/>
        <p:txBody>
          <a:bodyPr/>
          <a:lstStyle/>
          <a:p>
            <a:r>
              <a:rPr lang="en-US"/>
              <a:t>PORTH AGORED Consolidation of Social Work Practice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88F20F8-60BF-42FE-A252-DFD5A7445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8A68847-134F-4AF1-B1C6-332344C9C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p:cNvSpPr>
            <a:spLocks noGrp="1"/>
          </p:cNvSpPr>
          <p:nvPr>
            <p:ph type="title"/>
          </p:nvPr>
        </p:nvSpPr>
        <p:spPr>
          <a:xfrm>
            <a:off x="838200" y="365125"/>
            <a:ext cx="10515600" cy="1325563"/>
          </a:xfrm>
        </p:spPr>
        <p:txBody>
          <a:bodyPr vert="horz" lIns="91440" tIns="45720" rIns="91440" bIns="45720" rtlCol="0" anchor="ctr">
            <a:normAutofit/>
          </a:bodyPr>
          <a:lstStyle/>
          <a:p>
            <a:r>
              <a:rPr lang="en-US" b="1" kern="1200">
                <a:solidFill>
                  <a:schemeClr val="tx1"/>
                </a:solidFill>
                <a:latin typeface="+mj-lt"/>
                <a:ea typeface="+mj-ea"/>
                <a:cs typeface="+mj-cs"/>
              </a:rPr>
              <a:t>Key Aspects of Critically Reflective Practice</a:t>
            </a:r>
          </a:p>
        </p:txBody>
      </p:sp>
      <p:sp>
        <p:nvSpPr>
          <p:cNvPr id="3" name="Content Placeholder 2"/>
          <p:cNvSpPr>
            <a:spLocks/>
          </p:cNvSpPr>
          <p:nvPr/>
        </p:nvSpPr>
        <p:spPr>
          <a:xfrm>
            <a:off x="6337057" y="2002965"/>
            <a:ext cx="5016742" cy="3818804"/>
          </a:xfrm>
          <a:prstGeom prst="rect">
            <a:avLst/>
          </a:prstGeom>
        </p:spPr>
        <p:txBody>
          <a:bodyPr>
            <a:normAutofit/>
          </a:bodyPr>
          <a:lstStyle/>
          <a:p>
            <a:pPr marL="281178" indent="-281178" defTabSz="652333">
              <a:spcAft>
                <a:spcPts val="492"/>
              </a:spcAft>
              <a:buFont typeface="Arial" panose="020B0604020202020204" pitchFamily="34" charset="0"/>
              <a:buChar char="•"/>
            </a:pPr>
            <a:r>
              <a:rPr lang="en-GB" sz="2400" kern="1200" dirty="0">
                <a:solidFill>
                  <a:schemeClr val="tx1"/>
                </a:solidFill>
                <a:latin typeface="+mn-lt"/>
                <a:ea typeface="+mn-ea"/>
                <a:cs typeface="+mn-cs"/>
              </a:rPr>
              <a:t>Fully integrate the/a model of reflection throughout task 1 in both part a and b.</a:t>
            </a:r>
          </a:p>
          <a:p>
            <a:pPr marL="281178" indent="-281178" defTabSz="652333">
              <a:spcAft>
                <a:spcPts val="492"/>
              </a:spcAft>
              <a:buFont typeface="Arial" panose="020B0604020202020204" pitchFamily="34" charset="0"/>
              <a:buChar char="•"/>
            </a:pPr>
            <a:r>
              <a:rPr lang="en-GB" sz="2400" kern="1200" dirty="0">
                <a:solidFill>
                  <a:schemeClr val="tx1"/>
                </a:solidFill>
                <a:latin typeface="+mn-lt"/>
                <a:ea typeface="+mn-ea"/>
                <a:cs typeface="+mn-cs"/>
              </a:rPr>
              <a:t>Key aspects of practice that it is useful to consider through the use of critical reflection include; emotions and feelings, power and power dynamics, values and ethics, your level of knowledge and skills.  </a:t>
            </a:r>
          </a:p>
          <a:p>
            <a:pPr>
              <a:spcAft>
                <a:spcPts val="600"/>
              </a:spcAft>
            </a:pPr>
            <a:endParaRPr lang="en-GB" dirty="0"/>
          </a:p>
        </p:txBody>
      </p:sp>
      <p:sp>
        <p:nvSpPr>
          <p:cNvPr id="5" name="Content Placeholder 4"/>
          <p:cNvSpPr>
            <a:spLocks/>
          </p:cNvSpPr>
          <p:nvPr/>
        </p:nvSpPr>
        <p:spPr>
          <a:xfrm>
            <a:off x="838201" y="2002965"/>
            <a:ext cx="5018258" cy="3818804"/>
          </a:xfrm>
          <a:prstGeom prst="rect">
            <a:avLst/>
          </a:prstGeom>
        </p:spPr>
        <p:txBody>
          <a:bodyPr>
            <a:noAutofit/>
          </a:bodyPr>
          <a:lstStyle/>
          <a:p>
            <a:pPr marL="281178" indent="-281178" defTabSz="652333">
              <a:spcAft>
                <a:spcPts val="492"/>
              </a:spcAft>
              <a:buFont typeface="Arial" panose="020B0604020202020204" pitchFamily="34" charset="0"/>
              <a:buChar char="•"/>
            </a:pPr>
            <a:r>
              <a:rPr lang="en-GB" sz="2400" kern="1200" dirty="0">
                <a:solidFill>
                  <a:schemeClr val="tx1"/>
                </a:solidFill>
                <a:latin typeface="+mn-lt"/>
                <a:ea typeface="+mn-ea"/>
                <a:cs typeface="+mn-cs"/>
              </a:rPr>
              <a:t>Using a model/s of reflective practice can provide subheadings and help you structure to your work.</a:t>
            </a:r>
          </a:p>
          <a:p>
            <a:pPr marL="281178" indent="-281178" defTabSz="652333">
              <a:spcAft>
                <a:spcPts val="492"/>
              </a:spcAft>
              <a:buFont typeface="Arial" panose="020B0604020202020204" pitchFamily="34" charset="0"/>
              <a:buChar char="•"/>
            </a:pPr>
            <a:r>
              <a:rPr lang="en-GB" sz="2400" kern="1200" dirty="0">
                <a:solidFill>
                  <a:schemeClr val="tx1"/>
                </a:solidFill>
                <a:latin typeface="+mn-lt"/>
                <a:ea typeface="+mn-ea"/>
                <a:cs typeface="+mn-cs"/>
              </a:rPr>
              <a:t>It is important not to be to overly descriptive in your writing. </a:t>
            </a:r>
          </a:p>
          <a:p>
            <a:pPr marL="281178" indent="-281178" defTabSz="652333">
              <a:spcAft>
                <a:spcPts val="492"/>
              </a:spcAft>
              <a:buFont typeface="Arial" panose="020B0604020202020204" pitchFamily="34" charset="0"/>
              <a:buChar char="•"/>
            </a:pPr>
            <a:r>
              <a:rPr lang="en-GB" sz="2400" kern="1200" dirty="0">
                <a:solidFill>
                  <a:schemeClr val="tx1"/>
                </a:solidFill>
                <a:latin typeface="+mn-lt"/>
                <a:ea typeface="+mn-ea"/>
                <a:cs typeface="+mn-cs"/>
              </a:rPr>
              <a:t>Make sure you introduce which model of reflection you are using in and reference it correctly. </a:t>
            </a:r>
          </a:p>
        </p:txBody>
      </p:sp>
      <p:sp>
        <p:nvSpPr>
          <p:cNvPr id="4" name="Slide Number Placeholder 3"/>
          <p:cNvSpPr>
            <a:spLocks/>
          </p:cNvSpPr>
          <p:nvPr/>
        </p:nvSpPr>
        <p:spPr>
          <a:xfrm>
            <a:off x="7943236" y="5463873"/>
            <a:ext cx="1963109" cy="261293"/>
          </a:xfrm>
          <a:prstGeom prst="rect">
            <a:avLst/>
          </a:prstGeom>
        </p:spPr>
        <p:txBody>
          <a:bodyPr/>
          <a:lstStyle/>
          <a:p>
            <a:pPr defTabSz="652333">
              <a:spcAft>
                <a:spcPts val="492"/>
              </a:spcAft>
            </a:pPr>
            <a:fld id="{1E2FB795-8CD3-4813-9C65-0932CECE18E1}" type="slidenum">
              <a:rPr lang="en-GB" sz="1284" kern="1200">
                <a:solidFill>
                  <a:schemeClr val="tx1"/>
                </a:solidFill>
                <a:latin typeface="+mn-lt"/>
                <a:ea typeface="+mn-ea"/>
                <a:cs typeface="+mn-cs"/>
              </a:rPr>
              <a:pPr defTabSz="652333">
                <a:spcAft>
                  <a:spcPts val="492"/>
                </a:spcAft>
              </a:pPr>
              <a:t>12</a:t>
            </a:fld>
            <a:endParaRPr lang="en-GB"/>
          </a:p>
        </p:txBody>
      </p:sp>
      <p:sp>
        <p:nvSpPr>
          <p:cNvPr id="6" name="Footer Placeholder 5">
            <a:extLst>
              <a:ext uri="{FF2B5EF4-FFF2-40B4-BE49-F238E27FC236}">
                <a16:creationId xmlns:a16="http://schemas.microsoft.com/office/drawing/2014/main" id="{05661DA4-BB90-6D5B-03E7-74B61E7E516F}"/>
              </a:ext>
            </a:extLst>
          </p:cNvPr>
          <p:cNvSpPr>
            <a:spLocks/>
          </p:cNvSpPr>
          <p:nvPr/>
        </p:nvSpPr>
        <p:spPr>
          <a:xfrm>
            <a:off x="4335864" y="5902509"/>
            <a:ext cx="3856539" cy="261293"/>
          </a:xfrm>
          <a:prstGeom prst="rect">
            <a:avLst/>
          </a:prstGeom>
        </p:spPr>
        <p:txBody>
          <a:bodyPr/>
          <a:lstStyle/>
          <a:p>
            <a:pPr defTabSz="652333">
              <a:spcAft>
                <a:spcPts val="492"/>
              </a:spcAft>
            </a:pPr>
            <a:r>
              <a:rPr lang="en-US" sz="1284" kern="1200">
                <a:solidFill>
                  <a:schemeClr val="tx1"/>
                </a:solidFill>
                <a:latin typeface="+mn-lt"/>
                <a:ea typeface="+mn-ea"/>
                <a:cs typeface="+mn-cs"/>
              </a:rPr>
              <a:t>PORTH AGORED Consolidation of Social Work Practice</a:t>
            </a:r>
            <a:endParaRPr lang="en-US"/>
          </a:p>
        </p:txBody>
      </p:sp>
    </p:spTree>
    <p:extLst>
      <p:ext uri="{BB962C8B-B14F-4D97-AF65-F5344CB8AC3E}">
        <p14:creationId xmlns:p14="http://schemas.microsoft.com/office/powerpoint/2010/main" val="9276264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B2272A-FEEE-B2A1-449E-00C1473D23DB}"/>
              </a:ext>
            </a:extLst>
          </p:cNvPr>
          <p:cNvSpPr>
            <a:spLocks noGrp="1"/>
          </p:cNvSpPr>
          <p:nvPr>
            <p:ph type="title"/>
          </p:nvPr>
        </p:nvSpPr>
        <p:spPr/>
        <p:txBody>
          <a:bodyPr/>
          <a:lstStyle/>
          <a:p>
            <a:r>
              <a:rPr lang="en-GB" sz="4400" b="1" dirty="0">
                <a:effectLst/>
                <a:latin typeface="ArialMT"/>
              </a:rPr>
              <a:t>Learning outcome for task 1 part a</a:t>
            </a:r>
            <a:br>
              <a:rPr lang="en-GB" sz="4400" b="1" dirty="0">
                <a:effectLst/>
                <a:latin typeface="ArialMT"/>
              </a:rPr>
            </a:br>
            <a:endParaRPr lang="en-US" dirty="0"/>
          </a:p>
        </p:txBody>
      </p:sp>
      <p:sp>
        <p:nvSpPr>
          <p:cNvPr id="3" name="Content Placeholder 2">
            <a:extLst>
              <a:ext uri="{FF2B5EF4-FFF2-40B4-BE49-F238E27FC236}">
                <a16:creationId xmlns:a16="http://schemas.microsoft.com/office/drawing/2014/main" id="{BA0E881A-65D3-C53C-3AB8-276FA855B227}"/>
              </a:ext>
            </a:extLst>
          </p:cNvPr>
          <p:cNvSpPr>
            <a:spLocks noGrp="1"/>
          </p:cNvSpPr>
          <p:nvPr>
            <p:ph idx="1"/>
          </p:nvPr>
        </p:nvSpPr>
        <p:spPr>
          <a:xfrm>
            <a:off x="838200" y="1165860"/>
            <a:ext cx="10515600" cy="5011103"/>
          </a:xfrm>
        </p:spPr>
        <p:txBody>
          <a:bodyPr>
            <a:normAutofit/>
          </a:bodyPr>
          <a:lstStyle/>
          <a:p>
            <a:pPr marL="0" indent="0">
              <a:buNone/>
            </a:pPr>
            <a:r>
              <a:rPr lang="en-GB" sz="2200" b="1" dirty="0">
                <a:effectLst/>
                <a:latin typeface="Arial" panose="020B0604020202020204" pitchFamily="34" charset="0"/>
              </a:rPr>
              <a:t>1. Applying analysis in assessment to inform interventions</a:t>
            </a:r>
            <a:endParaRPr lang="en-GB" sz="2200" b="1" dirty="0">
              <a:effectLst/>
              <a:latin typeface="ArialMT"/>
            </a:endParaRPr>
          </a:p>
          <a:p>
            <a:pPr marL="0" indent="0">
              <a:buNone/>
            </a:pPr>
            <a:r>
              <a:rPr lang="en-GB" sz="2200" dirty="0">
                <a:effectLst/>
                <a:latin typeface="ArialMT"/>
              </a:rPr>
              <a:t>1.5. - Be able to use critical reflection to evaluate own analysis in social work assessments</a:t>
            </a:r>
          </a:p>
          <a:p>
            <a:pPr marL="0" indent="0">
              <a:buNone/>
            </a:pPr>
            <a:r>
              <a:rPr lang="en-GB" sz="2200" b="1" dirty="0">
                <a:effectLst/>
                <a:latin typeface="Arial" panose="020B0604020202020204" pitchFamily="34" charset="0"/>
              </a:rPr>
              <a:t>2. Working collaboratively with people in need of care and support, their carers and other professionals</a:t>
            </a:r>
            <a:endParaRPr lang="en-GB" sz="2200" dirty="0">
              <a:effectLst/>
              <a:latin typeface="ArialMT"/>
            </a:endParaRPr>
          </a:p>
          <a:p>
            <a:pPr marL="0" indent="0">
              <a:buNone/>
            </a:pPr>
            <a:r>
              <a:rPr lang="en-GB" sz="2200" dirty="0">
                <a:effectLst/>
                <a:latin typeface="ArialMT"/>
              </a:rPr>
              <a:t>2.3. </a:t>
            </a:r>
          </a:p>
          <a:p>
            <a:pPr marL="0" indent="0">
              <a:buNone/>
            </a:pPr>
            <a:r>
              <a:rPr lang="en-GB" sz="2200" dirty="0">
                <a:effectLst/>
                <a:latin typeface="ArialMT"/>
              </a:rPr>
              <a:t>Critically reflect on own collaborative working </a:t>
            </a:r>
            <a:endParaRPr lang="en-GB" sz="2200" dirty="0">
              <a:effectLst/>
            </a:endParaRPr>
          </a:p>
          <a:p>
            <a:pPr marL="0" indent="0">
              <a:buNone/>
            </a:pPr>
            <a:r>
              <a:rPr lang="en-GB" sz="2200" dirty="0">
                <a:effectLst/>
                <a:latin typeface="ArialMT"/>
              </a:rPr>
              <a:t>3.2.</a:t>
            </a:r>
            <a:br>
              <a:rPr lang="en-GB" sz="2200" dirty="0">
                <a:effectLst/>
                <a:latin typeface="ArialMT"/>
              </a:rPr>
            </a:br>
            <a:r>
              <a:rPr lang="en-GB" sz="2200" dirty="0">
                <a:effectLst/>
                <a:latin typeface="ArialMT"/>
              </a:rPr>
              <a:t>Be able to manage your role as a social worker in increasingly complex situations </a:t>
            </a:r>
          </a:p>
          <a:p>
            <a:pPr marL="0" indent="0">
              <a:buNone/>
            </a:pPr>
            <a:r>
              <a:rPr lang="en-GB" sz="2200" b="1" dirty="0">
                <a:effectLst/>
                <a:latin typeface="+mn-lt"/>
              </a:rPr>
              <a:t>3 - </a:t>
            </a:r>
            <a:r>
              <a:rPr lang="en-GB" sz="2200" b="1" dirty="0">
                <a:effectLst/>
                <a:latin typeface="Arial" panose="020B0604020202020204" pitchFamily="34" charset="0"/>
              </a:rPr>
              <a:t>Intervention and application of professional judgement in increasingly complex situations</a:t>
            </a:r>
          </a:p>
          <a:p>
            <a:pPr marL="0" indent="0">
              <a:buNone/>
            </a:pPr>
            <a:r>
              <a:rPr lang="en-GB" sz="2400" dirty="0">
                <a:effectLst/>
                <a:latin typeface="ArialMT"/>
              </a:rPr>
              <a:t>3.7. - Be able to exercise professional accountability in increasingly complex situations </a:t>
            </a:r>
            <a:endParaRPr lang="en-GB" sz="2400" dirty="0">
              <a:effectLst/>
            </a:endParaRPr>
          </a:p>
          <a:p>
            <a:pPr marL="0" indent="0">
              <a:buNone/>
            </a:pPr>
            <a:endParaRPr lang="en-GB" sz="2200" b="1" dirty="0">
              <a:effectLst/>
              <a:latin typeface="Arial" panose="020B0604020202020204" pitchFamily="34" charset="0"/>
            </a:endParaRPr>
          </a:p>
          <a:p>
            <a:pPr marL="0" indent="0">
              <a:buNone/>
            </a:pPr>
            <a:endParaRPr lang="en-GB" sz="2800" b="1" dirty="0">
              <a:effectLst/>
              <a:latin typeface="Arial" panose="020B0604020202020204" pitchFamily="34" charset="0"/>
            </a:endParaRPr>
          </a:p>
          <a:p>
            <a:pPr marL="0" indent="0">
              <a:buNone/>
            </a:pPr>
            <a:endParaRPr lang="en-GB" sz="2800" dirty="0">
              <a:effectLst/>
              <a:latin typeface="ArialMT"/>
            </a:endParaRPr>
          </a:p>
          <a:p>
            <a:endParaRPr lang="en-US" dirty="0"/>
          </a:p>
        </p:txBody>
      </p:sp>
      <p:sp>
        <p:nvSpPr>
          <p:cNvPr id="5" name="Footer Placeholder 4">
            <a:extLst>
              <a:ext uri="{FF2B5EF4-FFF2-40B4-BE49-F238E27FC236}">
                <a16:creationId xmlns:a16="http://schemas.microsoft.com/office/drawing/2014/main" id="{CA9D7810-E64D-18F9-F181-2CDBEE4414E5}"/>
              </a:ext>
            </a:extLst>
          </p:cNvPr>
          <p:cNvSpPr>
            <a:spLocks noGrp="1"/>
          </p:cNvSpPr>
          <p:nvPr>
            <p:ph type="ftr" sz="quarter" idx="11"/>
          </p:nvPr>
        </p:nvSpPr>
        <p:spPr/>
        <p:txBody>
          <a:bodyPr/>
          <a:lstStyle/>
          <a:p>
            <a:r>
              <a:rPr lang="en-US"/>
              <a:t>PORTH AGORED Consolidation of Social Work Practice</a:t>
            </a:r>
          </a:p>
        </p:txBody>
      </p:sp>
      <p:sp>
        <p:nvSpPr>
          <p:cNvPr id="6" name="Slide Number Placeholder 5">
            <a:extLst>
              <a:ext uri="{FF2B5EF4-FFF2-40B4-BE49-F238E27FC236}">
                <a16:creationId xmlns:a16="http://schemas.microsoft.com/office/drawing/2014/main" id="{F4C047AF-663A-9B74-5F7B-5122E6C21858}"/>
              </a:ext>
            </a:extLst>
          </p:cNvPr>
          <p:cNvSpPr>
            <a:spLocks noGrp="1"/>
          </p:cNvSpPr>
          <p:nvPr>
            <p:ph type="sldNum" sz="quarter" idx="12"/>
          </p:nvPr>
        </p:nvSpPr>
        <p:spPr/>
        <p:txBody>
          <a:bodyPr/>
          <a:lstStyle/>
          <a:p>
            <a:fld id="{35470E4D-CFB8-FE4B-A9A4-B32541D0D757}" type="slidenum">
              <a:rPr lang="en-US" smtClean="0"/>
              <a:t>13</a:t>
            </a:fld>
            <a:endParaRPr lang="en-US"/>
          </a:p>
        </p:txBody>
      </p:sp>
    </p:spTree>
    <p:extLst>
      <p:ext uri="{BB962C8B-B14F-4D97-AF65-F5344CB8AC3E}">
        <p14:creationId xmlns:p14="http://schemas.microsoft.com/office/powerpoint/2010/main" val="37817793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3D6582-D45E-A7D8-20E3-18024FAB5D9B}"/>
              </a:ext>
            </a:extLst>
          </p:cNvPr>
          <p:cNvSpPr>
            <a:spLocks noGrp="1"/>
          </p:cNvSpPr>
          <p:nvPr>
            <p:ph type="title"/>
          </p:nvPr>
        </p:nvSpPr>
        <p:spPr>
          <a:xfrm>
            <a:off x="572493" y="238539"/>
            <a:ext cx="11018520" cy="1434415"/>
          </a:xfrm>
        </p:spPr>
        <p:txBody>
          <a:bodyPr anchor="b">
            <a:normAutofit/>
          </a:bodyPr>
          <a:lstStyle/>
          <a:p>
            <a:r>
              <a:rPr lang="en-US" sz="5400"/>
              <a:t>SCW Learning Outcomes </a:t>
            </a:r>
          </a:p>
        </p:txBody>
      </p:sp>
      <p:sp>
        <p:nvSpPr>
          <p:cNvPr id="2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4FF6DFF9-5433-7B82-301B-EF45E84BF67B}"/>
              </a:ext>
            </a:extLst>
          </p:cNvPr>
          <p:cNvSpPr>
            <a:spLocks noGrp="1"/>
          </p:cNvSpPr>
          <p:nvPr>
            <p:ph idx="1"/>
          </p:nvPr>
        </p:nvSpPr>
        <p:spPr>
          <a:xfrm>
            <a:off x="681824" y="2082646"/>
            <a:ext cx="6884836" cy="4119172"/>
          </a:xfrm>
        </p:spPr>
        <p:txBody>
          <a:bodyPr anchor="t">
            <a:normAutofit lnSpcReduction="10000"/>
          </a:bodyPr>
          <a:lstStyle/>
          <a:p>
            <a:r>
              <a:rPr lang="en-US" sz="2400" dirty="0"/>
              <a:t>Each task require learners to meet the required SCW learning outcomes set for that task (see appendix 5 of the handbook). As well learners need to answering all elements of the question and meeting the marking criteria. </a:t>
            </a:r>
          </a:p>
          <a:p>
            <a:r>
              <a:rPr lang="en-US" sz="2400" dirty="0"/>
              <a:t>Today we will consider each learning outcome for task 1 part a and provide a chance for learners to look at how they can meet these outcomes when writing up this task in the portfolio. </a:t>
            </a:r>
          </a:p>
          <a:p>
            <a:r>
              <a:rPr lang="en-US" sz="2400" dirty="0"/>
              <a:t>We will start by looking at emotional intelligence and reflective models as these are element that thread through the whole of task 1 part a and b. </a:t>
            </a:r>
          </a:p>
          <a:p>
            <a:endParaRPr lang="en-US" sz="2400" dirty="0"/>
          </a:p>
        </p:txBody>
      </p:sp>
      <p:pic>
        <p:nvPicPr>
          <p:cNvPr id="19" name="Picture 18" descr="A group of people sitting around a table with a paper&#10;&#10;Description automatically generated">
            <a:extLst>
              <a:ext uri="{FF2B5EF4-FFF2-40B4-BE49-F238E27FC236}">
                <a16:creationId xmlns:a16="http://schemas.microsoft.com/office/drawing/2014/main" id="{D13CC898-35BE-0174-979C-D92919B342AC}"/>
              </a:ext>
            </a:extLst>
          </p:cNvPr>
          <p:cNvPicPr>
            <a:picLocks noChangeAspect="1"/>
          </p:cNvPicPr>
          <p:nvPr/>
        </p:nvPicPr>
        <p:blipFill rotWithShape="1">
          <a:blip r:embed="rId3"/>
          <a:srcRect l="25055" r="20830" b="2"/>
          <a:stretch/>
        </p:blipFill>
        <p:spPr>
          <a:xfrm>
            <a:off x="7675658" y="2093976"/>
            <a:ext cx="3941064" cy="4096512"/>
          </a:xfrm>
          <a:prstGeom prst="rect">
            <a:avLst/>
          </a:prstGeom>
        </p:spPr>
      </p:pic>
      <p:sp>
        <p:nvSpPr>
          <p:cNvPr id="5" name="Footer Placeholder 4">
            <a:extLst>
              <a:ext uri="{FF2B5EF4-FFF2-40B4-BE49-F238E27FC236}">
                <a16:creationId xmlns:a16="http://schemas.microsoft.com/office/drawing/2014/main" id="{39B58DFB-6BAE-3BD1-C0A3-9B9DDBA302FB}"/>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dirty="0"/>
              <a:t>PORTH AGORED Consolidation of Social Work Practice</a:t>
            </a:r>
          </a:p>
        </p:txBody>
      </p:sp>
      <p:sp>
        <p:nvSpPr>
          <p:cNvPr id="6" name="Slide Number Placeholder 5">
            <a:extLst>
              <a:ext uri="{FF2B5EF4-FFF2-40B4-BE49-F238E27FC236}">
                <a16:creationId xmlns:a16="http://schemas.microsoft.com/office/drawing/2014/main" id="{147594A5-3428-A4CC-85A9-C9D7F1B10A73}"/>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a:pPr>
                <a:spcAft>
                  <a:spcPts val="600"/>
                </a:spcAft>
              </a:pPr>
              <a:t>14</a:t>
            </a:fld>
            <a:endParaRPr lang="en-US" dirty="0"/>
          </a:p>
        </p:txBody>
      </p:sp>
    </p:spTree>
    <p:extLst>
      <p:ext uri="{BB962C8B-B14F-4D97-AF65-F5344CB8AC3E}">
        <p14:creationId xmlns:p14="http://schemas.microsoft.com/office/powerpoint/2010/main" val="22414794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Content Placeholder 10" descr="EI.png"/>
          <p:cNvPicPr>
            <a:picLocks noGrp="1" noChangeAspect="1"/>
          </p:cNvPicPr>
          <p:nvPr>
            <p:ph sz="half" idx="1"/>
          </p:nvPr>
        </p:nvPicPr>
        <p:blipFill>
          <a:blip r:embed="rId3" cstate="print"/>
          <a:stretch>
            <a:fillRect/>
          </a:stretch>
        </p:blipFill>
        <p:spPr>
          <a:xfrm>
            <a:off x="179882" y="1635920"/>
            <a:ext cx="5471410" cy="4240530"/>
          </a:xfrm>
          <a:prstGeom prst="rect">
            <a:avLst/>
          </a:prstGeom>
          <a:noFill/>
        </p:spPr>
      </p:pic>
      <p:sp>
        <p:nvSpPr>
          <p:cNvPr id="10" name="Content Placeholder 9"/>
          <p:cNvSpPr>
            <a:spLocks noGrp="1"/>
          </p:cNvSpPr>
          <p:nvPr>
            <p:ph sz="half" idx="2"/>
          </p:nvPr>
        </p:nvSpPr>
        <p:spPr>
          <a:xfrm>
            <a:off x="5533901" y="1243689"/>
            <a:ext cx="6377050" cy="5559661"/>
          </a:xfrm>
        </p:spPr>
        <p:txBody>
          <a:bodyPr wrap="square" anchor="t">
            <a:normAutofit/>
          </a:bodyPr>
          <a:lstStyle/>
          <a:p>
            <a:pPr marL="0" indent="0">
              <a:lnSpc>
                <a:spcPct val="90000"/>
              </a:lnSpc>
              <a:buNone/>
            </a:pPr>
            <a:r>
              <a:rPr lang="en-GB" sz="2000" dirty="0"/>
              <a:t>“</a:t>
            </a:r>
            <a:r>
              <a:rPr lang="en-GB" sz="2400" dirty="0"/>
              <a:t>A form of social intelligence that involves the ability to monitor one’s own and others’ feelings and emotions, to discriminate among them, and to use this information to guide one’s own thinking and action”. </a:t>
            </a:r>
          </a:p>
          <a:p>
            <a:pPr marL="0" indent="0">
              <a:lnSpc>
                <a:spcPct val="90000"/>
              </a:lnSpc>
              <a:buNone/>
            </a:pPr>
            <a:r>
              <a:rPr lang="en-GB" sz="2400" dirty="0"/>
              <a:t>Involving:</a:t>
            </a:r>
          </a:p>
          <a:p>
            <a:pPr>
              <a:lnSpc>
                <a:spcPct val="90000"/>
              </a:lnSpc>
            </a:pPr>
            <a:r>
              <a:rPr lang="en-US" sz="2400" dirty="0"/>
              <a:t>Perception of emotion </a:t>
            </a:r>
          </a:p>
          <a:p>
            <a:pPr>
              <a:lnSpc>
                <a:spcPct val="90000"/>
              </a:lnSpc>
            </a:pPr>
            <a:r>
              <a:rPr lang="en-US" sz="2400" dirty="0"/>
              <a:t>Ability to reason using emotions </a:t>
            </a:r>
          </a:p>
          <a:p>
            <a:pPr>
              <a:lnSpc>
                <a:spcPct val="90000"/>
              </a:lnSpc>
            </a:pPr>
            <a:r>
              <a:rPr lang="en-US" sz="2400" dirty="0"/>
              <a:t>Ability to understand emotions</a:t>
            </a:r>
          </a:p>
          <a:p>
            <a:pPr>
              <a:lnSpc>
                <a:spcPct val="90000"/>
              </a:lnSpc>
            </a:pPr>
            <a:r>
              <a:rPr lang="en-US" sz="2400" dirty="0"/>
              <a:t>Ability to manage emotions</a:t>
            </a:r>
          </a:p>
          <a:p>
            <a:pPr marL="0" indent="0">
              <a:lnSpc>
                <a:spcPct val="90000"/>
              </a:lnSpc>
              <a:buNone/>
            </a:pPr>
            <a:r>
              <a:rPr lang="en-US" sz="2400" dirty="0"/>
              <a:t>Emotional intelligence refers to the ability to perceive, control, and evaluate emotions </a:t>
            </a:r>
          </a:p>
          <a:p>
            <a:pPr marL="0" indent="0">
              <a:lnSpc>
                <a:spcPct val="90000"/>
              </a:lnSpc>
              <a:buNone/>
            </a:pPr>
            <a:r>
              <a:rPr lang="en-GB" sz="1400" dirty="0"/>
              <a:t>Salovey and Mayer, 1990</a:t>
            </a:r>
            <a:endParaRPr lang="en-GB" sz="1400" dirty="0">
              <a:highlight>
                <a:srgbClr val="FFFF00"/>
              </a:highlight>
            </a:endParaRPr>
          </a:p>
        </p:txBody>
      </p:sp>
      <p:sp>
        <p:nvSpPr>
          <p:cNvPr id="2" name="Text Placeholder 1">
            <a:extLst>
              <a:ext uri="{FF2B5EF4-FFF2-40B4-BE49-F238E27FC236}">
                <a16:creationId xmlns:a16="http://schemas.microsoft.com/office/drawing/2014/main" id="{27C003C5-8033-49CF-96C0-2605942D2D69}"/>
              </a:ext>
            </a:extLst>
          </p:cNvPr>
          <p:cNvSpPr>
            <a:spLocks noGrp="1"/>
          </p:cNvSpPr>
          <p:nvPr>
            <p:ph type="title"/>
          </p:nvPr>
        </p:nvSpPr>
        <p:spPr>
          <a:xfrm>
            <a:off x="393492" y="108304"/>
            <a:ext cx="10515600" cy="1325563"/>
          </a:xfrm>
        </p:spPr>
        <p:txBody>
          <a:bodyPr anchor="ctr">
            <a:normAutofit/>
          </a:bodyPr>
          <a:lstStyle/>
          <a:p>
            <a:r>
              <a:rPr lang="en-GB" b="1" dirty="0"/>
              <a:t>Emotional Intelligence </a:t>
            </a:r>
          </a:p>
        </p:txBody>
      </p:sp>
      <p:sp>
        <p:nvSpPr>
          <p:cNvPr id="6" name="Slide Number Placeholder 5"/>
          <p:cNvSpPr>
            <a:spLocks noGrp="1"/>
          </p:cNvSpPr>
          <p:nvPr>
            <p:ph type="sldNum" sz="quarter" idx="12"/>
          </p:nvPr>
        </p:nvSpPr>
        <p:spPr/>
        <p:txBody>
          <a:bodyPr wrap="square" anchor="b">
            <a:normAutofit/>
          </a:bodyPr>
          <a:lstStyle/>
          <a:p>
            <a:pPr>
              <a:spcAft>
                <a:spcPts val="600"/>
              </a:spcAft>
            </a:pPr>
            <a:fld id="{1E2FB795-8CD3-4813-9C65-0932CECE18E1}" type="slidenum">
              <a:rPr lang="en-GB" b="1"/>
              <a:pPr>
                <a:spcAft>
                  <a:spcPts val="600"/>
                </a:spcAft>
              </a:pPr>
              <a:t>15</a:t>
            </a:fld>
            <a:endParaRPr lang="en-GB" b="1"/>
          </a:p>
        </p:txBody>
      </p:sp>
      <p:sp>
        <p:nvSpPr>
          <p:cNvPr id="3" name="Footer Placeholder 2">
            <a:extLst>
              <a:ext uri="{FF2B5EF4-FFF2-40B4-BE49-F238E27FC236}">
                <a16:creationId xmlns:a16="http://schemas.microsoft.com/office/drawing/2014/main" id="{CF64E584-D764-364A-19F8-132772002203}"/>
              </a:ext>
            </a:extLst>
          </p:cNvPr>
          <p:cNvSpPr>
            <a:spLocks noGrp="1"/>
          </p:cNvSpPr>
          <p:nvPr>
            <p:ph type="ftr" sz="quarter" idx="11"/>
          </p:nvPr>
        </p:nvSpPr>
        <p:spPr/>
        <p:txBody>
          <a:bodyPr/>
          <a:lstStyle/>
          <a:p>
            <a:r>
              <a:rPr lang="en-US"/>
              <a:t>PORTH AGORED Consolidation of Social Work Practice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0EE3777-9E61-904D-94F2-ECB77BFA442D}"/>
              </a:ext>
            </a:extLst>
          </p:cNvPr>
          <p:cNvSpPr>
            <a:spLocks noGrp="1"/>
          </p:cNvSpPr>
          <p:nvPr>
            <p:ph type="title"/>
          </p:nvPr>
        </p:nvSpPr>
        <p:spPr>
          <a:xfrm>
            <a:off x="609600" y="273050"/>
            <a:ext cx="10972800" cy="1143000"/>
          </a:xfrm>
        </p:spPr>
        <p:txBody>
          <a:bodyPr anchor="ctr">
            <a:normAutofit/>
          </a:bodyPr>
          <a:lstStyle/>
          <a:p>
            <a:pPr>
              <a:lnSpc>
                <a:spcPct val="90000"/>
              </a:lnSpc>
            </a:pPr>
            <a:br>
              <a:rPr lang="en-GB" sz="3500"/>
            </a:br>
            <a:endParaRPr lang="en-US" sz="3500"/>
          </a:p>
        </p:txBody>
      </p:sp>
      <p:pic>
        <p:nvPicPr>
          <p:cNvPr id="12" name="Picture 11" descr="Logo&#10;&#10;Description automatically generated">
            <a:extLst>
              <a:ext uri="{FF2B5EF4-FFF2-40B4-BE49-F238E27FC236}">
                <a16:creationId xmlns:a16="http://schemas.microsoft.com/office/drawing/2014/main" id="{1017878E-847D-D857-E904-584A25BBA924}"/>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7077" r="8784" b="1"/>
          <a:stretch/>
        </p:blipFill>
        <p:spPr>
          <a:xfrm>
            <a:off x="266700" y="1623911"/>
            <a:ext cx="4385979" cy="3209348"/>
          </a:xfrm>
          <a:prstGeom prst="rect">
            <a:avLst/>
          </a:prstGeom>
          <a:noFill/>
          <a:ln>
            <a:noFill/>
            <a:prstDash val="sysDash"/>
            <a:miter lim="800000"/>
          </a:ln>
        </p:spPr>
      </p:pic>
      <p:sp>
        <p:nvSpPr>
          <p:cNvPr id="2" name="Content Placeholder 1">
            <a:extLst>
              <a:ext uri="{FF2B5EF4-FFF2-40B4-BE49-F238E27FC236}">
                <a16:creationId xmlns:a16="http://schemas.microsoft.com/office/drawing/2014/main" id="{8EBB93A0-0C7D-DA4C-8C1F-92BB93D72573}"/>
              </a:ext>
            </a:extLst>
          </p:cNvPr>
          <p:cNvSpPr>
            <a:spLocks noGrp="1"/>
          </p:cNvSpPr>
          <p:nvPr>
            <p:ph sz="quarter" idx="4"/>
          </p:nvPr>
        </p:nvSpPr>
        <p:spPr>
          <a:xfrm>
            <a:off x="4784271" y="538842"/>
            <a:ext cx="6798129" cy="6235021"/>
          </a:xfrm>
        </p:spPr>
        <p:txBody>
          <a:bodyPr wrap="square" anchor="t">
            <a:normAutofit/>
          </a:bodyPr>
          <a:lstStyle/>
          <a:p>
            <a:pPr>
              <a:lnSpc>
                <a:spcPct val="90000"/>
              </a:lnSpc>
              <a:spcAft>
                <a:spcPts val="600"/>
              </a:spcAft>
              <a:buFont typeface="Wingdings" pitchFamily="2" charset="2"/>
              <a:buNone/>
            </a:pPr>
            <a:r>
              <a:rPr lang="en-GB" sz="2800" b="1" dirty="0"/>
              <a:t>Exercise 2 – Emotional intelligence</a:t>
            </a:r>
            <a:endParaRPr lang="en-GB" sz="2800" dirty="0"/>
          </a:p>
          <a:p>
            <a:pPr>
              <a:lnSpc>
                <a:spcPct val="90000"/>
              </a:lnSpc>
              <a:spcAft>
                <a:spcPts val="600"/>
              </a:spcAft>
            </a:pPr>
            <a:r>
              <a:rPr lang="en-GB" sz="2800" dirty="0"/>
              <a:t>Why do you think it’s important to recognise your emotions in relation to your work? </a:t>
            </a:r>
          </a:p>
          <a:p>
            <a:pPr>
              <a:spcAft>
                <a:spcPts val="600"/>
              </a:spcAft>
            </a:pPr>
            <a:r>
              <a:rPr lang="en-GB" sz="2800" dirty="0"/>
              <a:t>It may be helpful here to relate this to an incident/case/experience you have been involved in where recognising your own emotions and their impact has been important.  </a:t>
            </a:r>
          </a:p>
          <a:p>
            <a:pPr>
              <a:lnSpc>
                <a:spcPct val="90000"/>
              </a:lnSpc>
              <a:spcAft>
                <a:spcPts val="600"/>
              </a:spcAft>
            </a:pPr>
            <a:r>
              <a:rPr lang="en-GB" sz="2800" dirty="0"/>
              <a:t>You might want to consider what you do well, what could go wrong, the potential impact and outcome for people you work with.</a:t>
            </a:r>
          </a:p>
          <a:p>
            <a:pPr>
              <a:lnSpc>
                <a:spcPct val="90000"/>
              </a:lnSpc>
              <a:spcAft>
                <a:spcPts val="600"/>
              </a:spcAft>
            </a:pPr>
            <a:endParaRPr lang="en-US" sz="1700" dirty="0"/>
          </a:p>
        </p:txBody>
      </p:sp>
      <p:sp>
        <p:nvSpPr>
          <p:cNvPr id="4" name="Slide Number Placeholder 3">
            <a:extLst>
              <a:ext uri="{FF2B5EF4-FFF2-40B4-BE49-F238E27FC236}">
                <a16:creationId xmlns:a16="http://schemas.microsoft.com/office/drawing/2014/main" id="{448785BD-C070-DB4A-AA76-21AC4D25EAFA}"/>
              </a:ext>
            </a:extLst>
          </p:cNvPr>
          <p:cNvSpPr>
            <a:spLocks noGrp="1"/>
          </p:cNvSpPr>
          <p:nvPr>
            <p:ph type="sldNum" sz="quarter" idx="12"/>
          </p:nvPr>
        </p:nvSpPr>
        <p:spPr>
          <a:xfrm>
            <a:off x="11529484" y="6408739"/>
            <a:ext cx="488949" cy="365125"/>
          </a:xfrm>
        </p:spPr>
        <p:txBody>
          <a:bodyPr wrap="square" anchor="b">
            <a:normAutofit/>
          </a:bodyPr>
          <a:lstStyle/>
          <a:p>
            <a:pPr>
              <a:spcAft>
                <a:spcPts val="600"/>
              </a:spcAft>
              <a:defRPr/>
            </a:pPr>
            <a:fld id="{7774C298-7B0E-45D6-A1A1-14F34D0A5FD3}" type="slidenum">
              <a:rPr lang="en-GB" altLang="en-US" smtClean="0"/>
              <a:pPr>
                <a:spcAft>
                  <a:spcPts val="600"/>
                </a:spcAft>
                <a:defRPr/>
              </a:pPr>
              <a:t>16</a:t>
            </a:fld>
            <a:endParaRPr lang="en-GB" altLang="en-US"/>
          </a:p>
        </p:txBody>
      </p:sp>
      <p:sp>
        <p:nvSpPr>
          <p:cNvPr id="5" name="Footer Placeholder 4">
            <a:extLst>
              <a:ext uri="{FF2B5EF4-FFF2-40B4-BE49-F238E27FC236}">
                <a16:creationId xmlns:a16="http://schemas.microsoft.com/office/drawing/2014/main" id="{99A0B50E-7F12-4B4D-51F5-F2CD34B63727}"/>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40268957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49349" y="978941"/>
            <a:ext cx="9455103" cy="4842530"/>
          </a:xfrm>
        </p:spPr>
        <p:txBody>
          <a:bodyPr>
            <a:normAutofit fontScale="92500" lnSpcReduction="20000"/>
          </a:bodyPr>
          <a:lstStyle/>
          <a:p>
            <a:pPr marL="0" indent="0">
              <a:spcBef>
                <a:spcPct val="20000"/>
              </a:spcBef>
              <a:buNone/>
              <a:defRPr/>
            </a:pPr>
            <a:endParaRPr lang="en-GB" sz="2800" dirty="0"/>
          </a:p>
          <a:p>
            <a:pPr marL="0" indent="0">
              <a:spcBef>
                <a:spcPct val="20000"/>
              </a:spcBef>
              <a:buNone/>
              <a:defRPr/>
            </a:pPr>
            <a:r>
              <a:rPr lang="en-GB" sz="2800" dirty="0"/>
              <a:t>Donald Schön (1983) ‘The Reflective Practitioner’ provides a theory of reflection:</a:t>
            </a:r>
          </a:p>
          <a:p>
            <a:pPr>
              <a:spcBef>
                <a:spcPct val="20000"/>
              </a:spcBef>
              <a:defRPr/>
            </a:pPr>
            <a:r>
              <a:rPr lang="en-GB" sz="2800" dirty="0"/>
              <a:t>Reflection in action </a:t>
            </a:r>
          </a:p>
          <a:p>
            <a:pPr>
              <a:spcBef>
                <a:spcPct val="20000"/>
              </a:spcBef>
              <a:defRPr/>
            </a:pPr>
            <a:r>
              <a:rPr lang="en-GB" sz="2800" dirty="0"/>
              <a:t>Reflection on action </a:t>
            </a:r>
          </a:p>
          <a:p>
            <a:pPr marL="0" indent="0">
              <a:spcBef>
                <a:spcPct val="20000"/>
              </a:spcBef>
              <a:buNone/>
              <a:defRPr/>
            </a:pPr>
            <a:r>
              <a:rPr lang="en-GB" sz="2800" dirty="0"/>
              <a:t>This was adapted by Killian and </a:t>
            </a:r>
            <a:r>
              <a:rPr lang="en-GB" sz="2800" dirty="0" err="1"/>
              <a:t>Todnem</a:t>
            </a:r>
            <a:r>
              <a:rPr lang="en-GB" sz="2800" dirty="0"/>
              <a:t> (1991)  who added:</a:t>
            </a:r>
          </a:p>
          <a:p>
            <a:pPr>
              <a:spcBef>
                <a:spcPct val="20000"/>
              </a:spcBef>
              <a:defRPr/>
            </a:pPr>
            <a:r>
              <a:rPr lang="en-GB" sz="2800" dirty="0"/>
              <a:t>Reflection for action </a:t>
            </a:r>
          </a:p>
          <a:p>
            <a:pPr marL="0" indent="0">
              <a:spcBef>
                <a:spcPct val="20000"/>
              </a:spcBef>
              <a:buNone/>
              <a:defRPr/>
            </a:pPr>
            <a:r>
              <a:rPr lang="en-GB" sz="2800" dirty="0"/>
              <a:t>Remember Schön provides a theory of reflection not a model – it highlights the need to do it but not how to do it.</a:t>
            </a:r>
          </a:p>
          <a:p>
            <a:pPr marL="0" indent="0">
              <a:spcBef>
                <a:spcPct val="20000"/>
              </a:spcBef>
              <a:buNone/>
              <a:defRPr/>
            </a:pPr>
            <a:endParaRPr lang="en-GB" sz="1800" b="1" dirty="0"/>
          </a:p>
          <a:p>
            <a:pPr marL="0" indent="0">
              <a:spcBef>
                <a:spcPct val="20000"/>
              </a:spcBef>
              <a:buNone/>
              <a:defRPr/>
            </a:pPr>
            <a:r>
              <a:rPr lang="en-GB" sz="1800" b="1" dirty="0"/>
              <a:t>The Stages of Reflection</a:t>
            </a:r>
          </a:p>
          <a:p>
            <a:pPr marL="0" indent="0">
              <a:spcBef>
                <a:spcPct val="20000"/>
              </a:spcBef>
              <a:buNone/>
              <a:defRPr/>
            </a:pPr>
            <a:r>
              <a:rPr lang="en-GB" sz="1800" b="1" i="1" dirty="0">
                <a:hlinkClick r:id="rId3"/>
              </a:rPr>
              <a:t>https://youtu.be/KOIdHp9fwmw?feature=shared</a:t>
            </a:r>
            <a:endParaRPr lang="en-GB" sz="1800" b="1" i="1" dirty="0"/>
          </a:p>
          <a:p>
            <a:pPr marL="0" indent="0">
              <a:spcBef>
                <a:spcPct val="20000"/>
              </a:spcBef>
              <a:buNone/>
              <a:defRPr/>
            </a:pPr>
            <a:endParaRPr lang="en-GB" sz="2600" b="1" i="1" dirty="0"/>
          </a:p>
          <a:p>
            <a:pPr marL="0" indent="0">
              <a:spcBef>
                <a:spcPct val="20000"/>
              </a:spcBef>
              <a:buNone/>
              <a:defRPr/>
            </a:pPr>
            <a:r>
              <a:rPr lang="en-GB" sz="2600" b="1" i="0" u="none" strike="noStrike" dirty="0" err="1">
                <a:solidFill>
                  <a:srgbClr val="0F0F0F"/>
                </a:solidFill>
                <a:effectLst/>
                <a:latin typeface="YouTube Sans"/>
              </a:rPr>
              <a:t>Camau</a:t>
            </a:r>
            <a:r>
              <a:rPr lang="en-GB" sz="2600" b="1" i="0" u="none" strike="noStrike" dirty="0">
                <a:solidFill>
                  <a:srgbClr val="0F0F0F"/>
                </a:solidFill>
                <a:effectLst/>
                <a:latin typeface="YouTube Sans"/>
              </a:rPr>
              <a:t> </a:t>
            </a:r>
            <a:r>
              <a:rPr lang="en-GB" sz="2600" b="1" i="0" u="none" strike="noStrike" dirty="0" err="1">
                <a:solidFill>
                  <a:srgbClr val="0F0F0F"/>
                </a:solidFill>
                <a:effectLst/>
                <a:latin typeface="YouTube Sans"/>
              </a:rPr>
              <a:t>Adlewyrchu</a:t>
            </a:r>
            <a:endParaRPr lang="en-GB" sz="2600" b="1" i="0" u="none" strike="noStrike" dirty="0">
              <a:solidFill>
                <a:srgbClr val="0F0F0F"/>
              </a:solidFill>
              <a:effectLst/>
              <a:latin typeface="YouTube Sans"/>
            </a:endParaRPr>
          </a:p>
          <a:p>
            <a:pPr marL="0" indent="0">
              <a:spcBef>
                <a:spcPct val="20000"/>
              </a:spcBef>
              <a:buNone/>
              <a:defRPr/>
            </a:pPr>
            <a:r>
              <a:rPr lang="en-GB" sz="1800" b="1" i="1" dirty="0">
                <a:hlinkClick r:id="rId4"/>
              </a:rPr>
              <a:t>https://youtu.be/BSs_K2VEnDU?feature=shared</a:t>
            </a:r>
            <a:endParaRPr lang="en-GB" sz="1800" b="1" i="1" dirty="0"/>
          </a:p>
          <a:p>
            <a:pPr marL="0" indent="0">
              <a:spcBef>
                <a:spcPct val="20000"/>
              </a:spcBef>
              <a:buNone/>
              <a:defRPr/>
            </a:pPr>
            <a:endParaRPr lang="en-GB" sz="1800" b="1" i="1" dirty="0"/>
          </a:p>
          <a:p>
            <a:endParaRPr lang="en-GB" dirty="0"/>
          </a:p>
        </p:txBody>
      </p:sp>
      <p:sp>
        <p:nvSpPr>
          <p:cNvPr id="2" name="Title 1"/>
          <p:cNvSpPr>
            <a:spLocks noGrp="1"/>
          </p:cNvSpPr>
          <p:nvPr>
            <p:ph type="title"/>
          </p:nvPr>
        </p:nvSpPr>
        <p:spPr>
          <a:xfrm>
            <a:off x="269851" y="751115"/>
            <a:ext cx="10972800" cy="743834"/>
          </a:xfrm>
        </p:spPr>
        <p:txBody>
          <a:bodyPr>
            <a:normAutofit fontScale="90000"/>
          </a:bodyPr>
          <a:lstStyle/>
          <a:p>
            <a:pPr algn="ctr"/>
            <a:r>
              <a:rPr lang="en-GB" sz="4400" b="1"/>
              <a:t>Theory of Reflection</a:t>
            </a:r>
            <a:br>
              <a:rPr lang="en-GB" sz="3600"/>
            </a:br>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17</a:t>
            </a:fld>
            <a:endParaRPr lang="en-GB"/>
          </a:p>
        </p:txBody>
      </p:sp>
      <p:pic>
        <p:nvPicPr>
          <p:cNvPr id="5" name="Picture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830729" y="4283292"/>
            <a:ext cx="2411922" cy="2073058"/>
          </a:xfrm>
          <a:prstGeom prst="rect">
            <a:avLst/>
          </a:prstGeom>
        </p:spPr>
      </p:pic>
      <p:sp>
        <p:nvSpPr>
          <p:cNvPr id="6" name="Footer Placeholder 5">
            <a:extLst>
              <a:ext uri="{FF2B5EF4-FFF2-40B4-BE49-F238E27FC236}">
                <a16:creationId xmlns:a16="http://schemas.microsoft.com/office/drawing/2014/main" id="{5A238058-FC27-5515-7159-81C93FC77E1C}"/>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0461771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BCA467EE-C794-9444-9920-D24485DE8B30}"/>
              </a:ext>
            </a:extLst>
          </p:cNvPr>
          <p:cNvSpPr>
            <a:spLocks noGrp="1"/>
          </p:cNvSpPr>
          <p:nvPr>
            <p:ph type="title"/>
          </p:nvPr>
        </p:nvSpPr>
        <p:spPr>
          <a:xfrm>
            <a:off x="2580175" y="245326"/>
            <a:ext cx="7824936" cy="1143000"/>
          </a:xfrm>
        </p:spPr>
        <p:txBody>
          <a:bodyPr/>
          <a:lstStyle/>
          <a:p>
            <a:r>
              <a:rPr lang="en-US" b="1" dirty="0" err="1"/>
              <a:t>Borton’s</a:t>
            </a:r>
            <a:r>
              <a:rPr lang="en-US" b="1" dirty="0"/>
              <a:t> Model of Reflection</a:t>
            </a:r>
          </a:p>
        </p:txBody>
      </p:sp>
      <p:pic>
        <p:nvPicPr>
          <p:cNvPr id="6" name="Picture 6" descr="Guideline - Reflective writing, 2015">
            <a:extLst>
              <a:ext uri="{FF2B5EF4-FFF2-40B4-BE49-F238E27FC236}">
                <a16:creationId xmlns:a16="http://schemas.microsoft.com/office/drawing/2014/main" id="{5C97055D-C875-D3BC-5969-35178CFB698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169" r="16377" b="-259"/>
          <a:stretch/>
        </p:blipFill>
        <p:spPr bwMode="auto">
          <a:xfrm>
            <a:off x="314982" y="1388326"/>
            <a:ext cx="4530386" cy="3839594"/>
          </a:xfrm>
          <a:prstGeom prst="rect">
            <a:avLst/>
          </a:prstGeom>
          <a:solidFill>
            <a:srgbClr val="FFFFFF"/>
          </a:solidFill>
        </p:spPr>
      </p:pic>
      <p:pic>
        <p:nvPicPr>
          <p:cNvPr id="7" name="Picture 4" descr="Gibbs Reflective Model | Assignment Freelancers">
            <a:extLst>
              <a:ext uri="{FF2B5EF4-FFF2-40B4-BE49-F238E27FC236}">
                <a16:creationId xmlns:a16="http://schemas.microsoft.com/office/drawing/2014/main" id="{E9BCFB14-1D06-8F44-EFE2-2E03A35CF44A}"/>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907459" y="1400710"/>
            <a:ext cx="7253874" cy="4394300"/>
          </a:xfrm>
          <a:prstGeom prst="rect">
            <a:avLst/>
          </a:prstGeom>
          <a:solidFill>
            <a:srgbClr val="FFFFFF"/>
          </a:solidFill>
        </p:spPr>
      </p:pic>
      <p:pic>
        <p:nvPicPr>
          <p:cNvPr id="2" name="Picture 1">
            <a:extLst>
              <a:ext uri="{FF2B5EF4-FFF2-40B4-BE49-F238E27FC236}">
                <a16:creationId xmlns:a16="http://schemas.microsoft.com/office/drawing/2014/main" id="{D363B02C-BCB1-2FED-7BD8-1166A6C3D336}"/>
              </a:ext>
            </a:extLst>
          </p:cNvPr>
          <p:cNvPicPr>
            <a:picLocks noChangeAspect="1"/>
          </p:cNvPicPr>
          <p:nvPr/>
        </p:nvPicPr>
        <p:blipFill>
          <a:blip r:embed="rId5"/>
          <a:stretch>
            <a:fillRect/>
          </a:stretch>
        </p:blipFill>
        <p:spPr>
          <a:xfrm>
            <a:off x="1160659" y="5356564"/>
            <a:ext cx="3082006" cy="1182350"/>
          </a:xfrm>
          <a:prstGeom prst="rect">
            <a:avLst/>
          </a:prstGeom>
        </p:spPr>
      </p:pic>
      <p:sp>
        <p:nvSpPr>
          <p:cNvPr id="3" name="Slide Number Placeholder 2">
            <a:extLst>
              <a:ext uri="{FF2B5EF4-FFF2-40B4-BE49-F238E27FC236}">
                <a16:creationId xmlns:a16="http://schemas.microsoft.com/office/drawing/2014/main" id="{C4838560-B57F-24FB-F0FA-979989488F43}"/>
              </a:ext>
            </a:extLst>
          </p:cNvPr>
          <p:cNvSpPr>
            <a:spLocks noGrp="1"/>
          </p:cNvSpPr>
          <p:nvPr>
            <p:ph type="sldNum" sz="quarter" idx="12"/>
          </p:nvPr>
        </p:nvSpPr>
        <p:spPr/>
        <p:txBody>
          <a:bodyPr/>
          <a:lstStyle/>
          <a:p>
            <a:fld id="{35470E4D-CFB8-FE4B-A9A4-B32541D0D757}" type="slidenum">
              <a:rPr lang="en-US" smtClean="0"/>
              <a:t>18</a:t>
            </a:fld>
            <a:endParaRPr lang="en-US"/>
          </a:p>
        </p:txBody>
      </p:sp>
      <p:sp>
        <p:nvSpPr>
          <p:cNvPr id="4" name="Footer Placeholder 3">
            <a:extLst>
              <a:ext uri="{FF2B5EF4-FFF2-40B4-BE49-F238E27FC236}">
                <a16:creationId xmlns:a16="http://schemas.microsoft.com/office/drawing/2014/main" id="{DEA6D68E-2ED9-35B5-5DF6-0E8F5CD5A38D}"/>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12117228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9" name="Rectangle 3"/>
          <p:cNvSpPr>
            <a:spLocks noGrp="1" noChangeArrowheads="1"/>
          </p:cNvSpPr>
          <p:nvPr>
            <p:ph idx="1"/>
          </p:nvPr>
        </p:nvSpPr>
        <p:spPr>
          <a:xfrm>
            <a:off x="308378" y="1553528"/>
            <a:ext cx="8595592" cy="4521200"/>
          </a:xfrm>
        </p:spPr>
        <p:txBody>
          <a:bodyPr>
            <a:normAutofit/>
          </a:bodyPr>
          <a:lstStyle/>
          <a:p>
            <a:pPr>
              <a:buNone/>
              <a:tabLst>
                <a:tab pos="4395788" algn="l"/>
                <a:tab pos="4660900" algn="l"/>
              </a:tabLst>
            </a:pPr>
            <a:r>
              <a:rPr lang="en-US" sz="2000" dirty="0">
                <a:latin typeface="Arial" panose="020B0604020202020204" pitchFamily="34" charset="0"/>
                <a:cs typeface="Arial" panose="020B0604020202020204" pitchFamily="34" charset="0"/>
              </a:rPr>
              <a:t>Concrete Experience	What was the event?</a:t>
            </a:r>
          </a:p>
          <a:p>
            <a:pPr>
              <a:buNone/>
              <a:tabLst>
                <a:tab pos="4395788" algn="l"/>
                <a:tab pos="4660900" algn="l"/>
              </a:tabLst>
            </a:pPr>
            <a:r>
              <a:rPr lang="en-US" sz="2000" dirty="0">
                <a:latin typeface="Arial" panose="020B0604020202020204" pitchFamily="34" charset="0"/>
                <a:cs typeface="Arial" panose="020B0604020202020204" pitchFamily="34" charset="0"/>
              </a:rPr>
              <a:t>Reflective Observation	What are your 				personal thoughts and 			feelings about the 			experience?</a:t>
            </a:r>
          </a:p>
          <a:p>
            <a:pPr>
              <a:buNone/>
              <a:tabLst>
                <a:tab pos="4395788" algn="l"/>
                <a:tab pos="4660900" algn="l"/>
              </a:tabLst>
            </a:pPr>
            <a:r>
              <a:rPr lang="en-US" sz="2000" dirty="0">
                <a:latin typeface="Arial" panose="020B0604020202020204" pitchFamily="34" charset="0"/>
                <a:cs typeface="Arial" panose="020B0604020202020204" pitchFamily="34" charset="0"/>
              </a:rPr>
              <a:t>Abstract </a:t>
            </a:r>
            <a:r>
              <a:rPr lang="en-US" sz="2000" dirty="0" err="1">
                <a:latin typeface="Arial" panose="020B0604020202020204" pitchFamily="34" charset="0"/>
                <a:cs typeface="Arial" panose="020B0604020202020204" pitchFamily="34" charset="0"/>
              </a:rPr>
              <a:t>Conceptualisation</a:t>
            </a:r>
            <a:r>
              <a:rPr lang="en-US" sz="2000" dirty="0">
                <a:latin typeface="Arial" panose="020B0604020202020204" pitchFamily="34" charset="0"/>
                <a:cs typeface="Arial" panose="020B0604020202020204" pitchFamily="34" charset="0"/>
              </a:rPr>
              <a:t>	How can you draw on 			previous experiences and on 		your own knowledge to help you 	make sense’ of this experience?</a:t>
            </a:r>
          </a:p>
          <a:p>
            <a:pPr>
              <a:buNone/>
              <a:tabLst>
                <a:tab pos="4395788" algn="l"/>
                <a:tab pos="4660900" algn="l"/>
              </a:tabLst>
            </a:pPr>
            <a:r>
              <a:rPr lang="en-US" sz="2000" dirty="0">
                <a:latin typeface="Arial" panose="020B0604020202020204" pitchFamily="34" charset="0"/>
                <a:cs typeface="Arial" panose="020B0604020202020204" pitchFamily="34" charset="0"/>
              </a:rPr>
              <a:t>Active Experimentation	If this event were to occur 		again, what would you do 		differently?</a:t>
            </a:r>
          </a:p>
          <a:p>
            <a:pPr>
              <a:buNone/>
              <a:tabLst>
                <a:tab pos="4395788" algn="l"/>
                <a:tab pos="4660900" algn="l"/>
              </a:tabLst>
            </a:pPr>
            <a:r>
              <a:rPr lang="en-US" sz="2000" dirty="0">
                <a:latin typeface="Arial" panose="020B0604020202020204" pitchFamily="34" charset="0"/>
                <a:cs typeface="Arial" panose="020B0604020202020204" pitchFamily="34" charset="0"/>
              </a:rPr>
              <a:t>		What additional knowledge 		do you need to gain?</a:t>
            </a:r>
            <a:endParaRPr lang="en-GB" sz="2000" dirty="0">
              <a:latin typeface="Arial" panose="020B0604020202020204" pitchFamily="34" charset="0"/>
              <a:cs typeface="Arial" panose="020B0604020202020204" pitchFamily="34" charset="0"/>
            </a:endParaRPr>
          </a:p>
        </p:txBody>
      </p:sp>
      <p:sp>
        <p:nvSpPr>
          <p:cNvPr id="65538" name="Rectangle 2"/>
          <p:cNvSpPr>
            <a:spLocks noGrp="1" noChangeArrowheads="1"/>
          </p:cNvSpPr>
          <p:nvPr>
            <p:ph type="title"/>
          </p:nvPr>
        </p:nvSpPr>
        <p:spPr/>
        <p:txBody>
          <a:bodyPr>
            <a:normAutofit/>
          </a:bodyPr>
          <a:lstStyle/>
          <a:p>
            <a:r>
              <a:rPr lang="en-GB" sz="3000" b="1" dirty="0">
                <a:solidFill>
                  <a:schemeClr val="tx1"/>
                </a:solidFill>
              </a:rPr>
              <a:t>Kolb provides a model of experiential adult learning </a:t>
            </a:r>
            <a:br>
              <a:rPr lang="en-GB" sz="3000" b="1" dirty="0">
                <a:solidFill>
                  <a:schemeClr val="tx1"/>
                </a:solidFill>
              </a:rPr>
            </a:br>
            <a:r>
              <a:rPr lang="en-GB" sz="3000" b="1" dirty="0">
                <a:solidFill>
                  <a:schemeClr val="tx1"/>
                </a:solidFill>
              </a:rPr>
              <a:t>easily adapts to a reflective model</a:t>
            </a:r>
          </a:p>
        </p:txBody>
      </p:sp>
      <p:sp>
        <p:nvSpPr>
          <p:cNvPr id="4" name="Slide Number Placeholder 3"/>
          <p:cNvSpPr>
            <a:spLocks noGrp="1"/>
          </p:cNvSpPr>
          <p:nvPr>
            <p:ph type="sldNum" sz="quarter" idx="12"/>
          </p:nvPr>
        </p:nvSpPr>
        <p:spPr/>
        <p:txBody>
          <a:bodyPr/>
          <a:lstStyle/>
          <a:p>
            <a:fld id="{1E2FB795-8CD3-4813-9C65-0932CECE18E1}" type="slidenum">
              <a:rPr lang="en-GB" sz="2800" b="1">
                <a:solidFill>
                  <a:schemeClr val="bg1"/>
                </a:solidFill>
              </a:rPr>
              <a:pPr/>
              <a:t>19</a:t>
            </a:fld>
            <a:endParaRPr lang="en-GB" sz="2800" b="1" dirty="0">
              <a:solidFill>
                <a:schemeClr val="bg1"/>
              </a:solidFill>
            </a:endParaRPr>
          </a:p>
        </p:txBody>
      </p:sp>
      <p:pic>
        <p:nvPicPr>
          <p:cNvPr id="2" name="Picture 1" descr="Diagram&#10;&#10;Description automatically generated">
            <a:extLst>
              <a:ext uri="{FF2B5EF4-FFF2-40B4-BE49-F238E27FC236}">
                <a16:creationId xmlns:a16="http://schemas.microsoft.com/office/drawing/2014/main" id="{6A850082-32BF-51DD-14DA-4D7753E778E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486673" y="1972310"/>
            <a:ext cx="3620467" cy="2986885"/>
          </a:xfrm>
          <a:prstGeom prst="rect">
            <a:avLst/>
          </a:prstGeom>
          <a:noFill/>
        </p:spPr>
      </p:pic>
      <p:sp>
        <p:nvSpPr>
          <p:cNvPr id="3" name="Footer Placeholder 2">
            <a:extLst>
              <a:ext uri="{FF2B5EF4-FFF2-40B4-BE49-F238E27FC236}">
                <a16:creationId xmlns:a16="http://schemas.microsoft.com/office/drawing/2014/main" id="{7CFC011E-817E-F2B6-FDB4-1B57EF366B1B}"/>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919083168"/>
      </p:ext>
    </p:extLst>
  </p:cSld>
  <p:clrMapOvr>
    <a:masterClrMapping/>
  </p:clrMapOvr>
  <p:transition spd="slow"/>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6" name="Rectangle 1045">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8" name="Rectangle 1047">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2252C5BD-BDBB-EA6A-E800-241F8E98C43D}"/>
              </a:ext>
            </a:extLst>
          </p:cNvPr>
          <p:cNvSpPr>
            <a:spLocks noGrp="1"/>
          </p:cNvSpPr>
          <p:nvPr>
            <p:ph type="title"/>
          </p:nvPr>
        </p:nvSpPr>
        <p:spPr>
          <a:xfrm>
            <a:off x="1137033" y="670559"/>
            <a:ext cx="4683321" cy="2148841"/>
          </a:xfrm>
        </p:spPr>
        <p:txBody>
          <a:bodyPr anchor="t">
            <a:normAutofit/>
          </a:bodyPr>
          <a:lstStyle/>
          <a:p>
            <a:pPr marL="0" marR="0" lvl="0" indent="0" defTabSz="914400" rtl="0" eaLnBrk="0" fontAlgn="base" latinLnBrk="0" hangingPunct="0">
              <a:spcBef>
                <a:spcPct val="0"/>
              </a:spcBef>
              <a:spcAft>
                <a:spcPts val="600"/>
              </a:spcAft>
              <a:tabLst/>
            </a:pPr>
            <a:r>
              <a:rPr kumimoji="0" lang="en-US" altLang="en-US" sz="4400" b="0" i="0" u="none" strike="noStrike" cap="none" normalizeH="0" baseline="0" dirty="0">
                <a:ln>
                  <a:noFill/>
                </a:ln>
                <a:effectLst/>
                <a:latin typeface="Arial" panose="020B0604020202020204" pitchFamily="34" charset="0"/>
                <a:cs typeface="Arial" panose="020B0604020202020204" pitchFamily="34" charset="0"/>
              </a:rPr>
              <a:t>ERA Cycle of Reflection </a:t>
            </a:r>
            <a:br>
              <a:rPr kumimoji="0" lang="en-US" altLang="en-US" sz="4400" b="0" i="0" u="none" strike="noStrike" cap="none" normalizeH="0" baseline="0" dirty="0">
                <a:ln>
                  <a:noFill/>
                </a:ln>
                <a:effectLst/>
                <a:latin typeface="Arial" panose="020B0604020202020204" pitchFamily="34" charset="0"/>
                <a:cs typeface="Arial" panose="020B0604020202020204" pitchFamily="34" charset="0"/>
              </a:rPr>
            </a:br>
            <a:r>
              <a:rPr kumimoji="0" lang="en-US" altLang="en-US" sz="4400" b="0" i="0" u="none" strike="noStrike" cap="none" normalizeH="0" baseline="0" dirty="0">
                <a:ln>
                  <a:noFill/>
                </a:ln>
                <a:effectLst/>
                <a:latin typeface="Arial" panose="020B0604020202020204" pitchFamily="34" charset="0"/>
                <a:cs typeface="Arial" panose="020B0604020202020204" pitchFamily="34" charset="0"/>
              </a:rPr>
              <a:t>Jasper, (2013)</a:t>
            </a:r>
            <a:endParaRPr lang="en-US" dirty="0"/>
          </a:p>
        </p:txBody>
      </p:sp>
      <p:pic>
        <p:nvPicPr>
          <p:cNvPr id="1026" name="Picture 2" descr="ERA Cycle">
            <a:hlinkClick r:id="rId3"/>
            <a:extLst>
              <a:ext uri="{FF2B5EF4-FFF2-40B4-BE49-F238E27FC236}">
                <a16:creationId xmlns:a16="http://schemas.microsoft.com/office/drawing/2014/main" id="{6F83C10A-AA46-1954-01D4-31ABF962748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776" r="570" b="-2"/>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5" name="Content Placeholder 4">
            <a:extLst>
              <a:ext uri="{FF2B5EF4-FFF2-40B4-BE49-F238E27FC236}">
                <a16:creationId xmlns:a16="http://schemas.microsoft.com/office/drawing/2014/main" id="{7F4F14F8-447D-6B77-3C90-FA109A5DDDBF}"/>
              </a:ext>
            </a:extLst>
          </p:cNvPr>
          <p:cNvSpPr>
            <a:spLocks noGrp="1"/>
          </p:cNvSpPr>
          <p:nvPr>
            <p:ph idx="1"/>
          </p:nvPr>
        </p:nvSpPr>
        <p:spPr>
          <a:xfrm>
            <a:off x="5920309" y="423600"/>
            <a:ext cx="5800636" cy="6010796"/>
          </a:xfrm>
        </p:spPr>
        <p:txBody>
          <a:bodyPr anchor="t">
            <a:normAutofit/>
          </a:bodyPr>
          <a:lstStyle/>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The three stages of Jasper, (2013)  ERA cycle contains :</a:t>
            </a:r>
            <a:endParaRPr kumimoji="0" lang="en-US" altLang="en-US" sz="20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Experience</a:t>
            </a: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Reflection </a:t>
            </a: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Action</a:t>
            </a:r>
          </a:p>
          <a:p>
            <a:pPr marL="0" marR="0" lvl="0" indent="0" defTabSz="914400" rtl="0" eaLnBrk="0" fontAlgn="base" latinLnBrk="0" hangingPunct="0">
              <a:spcBef>
                <a:spcPct val="0"/>
              </a:spcBef>
              <a:spcAft>
                <a:spcPts val="600"/>
              </a:spcAft>
              <a:buClrTx/>
              <a:buSzTx/>
              <a:buFontTx/>
              <a:buNone/>
              <a:tabLst/>
            </a:pPr>
            <a:r>
              <a:rPr lang="en-US" altLang="en-US" sz="2000" b="1" dirty="0">
                <a:latin typeface="Arial" panose="020B0604020202020204" pitchFamily="34" charset="0"/>
                <a:cs typeface="Arial" panose="020B0604020202020204" pitchFamily="34" charset="0"/>
              </a:rPr>
              <a:t>S</a:t>
            </a:r>
            <a:r>
              <a:rPr kumimoji="0" lang="en-US" altLang="en-US" sz="2000" b="1" i="0" u="none" strike="noStrike" cap="none" normalizeH="0" baseline="0" dirty="0">
                <a:ln>
                  <a:noFill/>
                </a:ln>
                <a:effectLst/>
                <a:latin typeface="Arial" panose="020B0604020202020204" pitchFamily="34" charset="0"/>
                <a:cs typeface="Arial" panose="020B0604020202020204" pitchFamily="34" charset="0"/>
              </a:rPr>
              <a:t>tart with </a:t>
            </a:r>
            <a:r>
              <a:rPr lang="en-US" altLang="en-US" sz="2000" b="1" dirty="0">
                <a:latin typeface="Arial" panose="020B0604020202020204" pitchFamily="34" charset="0"/>
                <a:cs typeface="Arial" panose="020B0604020202020204" pitchFamily="34" charset="0"/>
              </a:rPr>
              <a:t>the</a:t>
            </a:r>
            <a:r>
              <a:rPr kumimoji="0" lang="en-US" altLang="en-US" sz="2000" b="1" i="0" u="none" strike="noStrike" cap="none" normalizeH="0" baseline="0" dirty="0">
                <a:ln>
                  <a:noFill/>
                </a:ln>
                <a:effectLst/>
                <a:latin typeface="Arial" panose="020B0604020202020204" pitchFamily="34" charset="0"/>
                <a:cs typeface="Arial" panose="020B0604020202020204" pitchFamily="34" charset="0"/>
              </a:rPr>
              <a:t> experience</a:t>
            </a: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This experience can be positive or negative </a:t>
            </a:r>
            <a:r>
              <a:rPr lang="en-US" altLang="en-US" sz="2000" dirty="0">
                <a:latin typeface="Arial" panose="020B0604020202020204" pitchFamily="34" charset="0"/>
                <a:cs typeface="Arial" panose="020B0604020202020204" pitchFamily="34" charset="0"/>
              </a:rPr>
              <a:t>of a mixture of both</a:t>
            </a: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a:t>
            </a:r>
          </a:p>
          <a:p>
            <a:pPr marL="0" marR="0" lvl="0" indent="0" defTabSz="914400" rtl="0" eaLnBrk="0" fontAlgn="base" latinLnBrk="0" hangingPunct="0">
              <a:spcBef>
                <a:spcPct val="0"/>
              </a:spcBef>
              <a:spcAft>
                <a:spcPts val="600"/>
              </a:spcAft>
              <a:buClrTx/>
              <a:buSzTx/>
              <a:buFontTx/>
              <a:buNone/>
              <a:tabLst/>
            </a:pPr>
            <a:r>
              <a:rPr lang="en-US" altLang="en-US" sz="2000" b="1" dirty="0">
                <a:latin typeface="Arial" panose="020B0604020202020204" pitchFamily="34" charset="0"/>
                <a:cs typeface="Arial" panose="020B0604020202020204" pitchFamily="34" charset="0"/>
              </a:rPr>
              <a:t>R</a:t>
            </a:r>
            <a:r>
              <a:rPr kumimoji="0" lang="en-US" altLang="en-US" sz="2000" b="1" i="0" u="none" strike="noStrike" cap="none" normalizeH="0" baseline="0" dirty="0">
                <a:ln>
                  <a:noFill/>
                </a:ln>
                <a:effectLst/>
                <a:latin typeface="Arial" panose="020B0604020202020204" pitchFamily="34" charset="0"/>
                <a:cs typeface="Arial" panose="020B0604020202020204" pitchFamily="34" charset="0"/>
              </a:rPr>
              <a:t>eflect on what happened</a:t>
            </a: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This will allow </a:t>
            </a:r>
            <a:r>
              <a:rPr lang="en-US" altLang="en-US" sz="2000" dirty="0">
                <a:latin typeface="Arial" panose="020B0604020202020204" pitchFamily="34" charset="0"/>
                <a:cs typeface="Arial" panose="020B0604020202020204" pitchFamily="34" charset="0"/>
              </a:rPr>
              <a:t>you</a:t>
            </a: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to think through the experience, examine thoughts and feelings about what happened and decide on the next steps. </a:t>
            </a:r>
          </a:p>
          <a:p>
            <a:pPr marL="0" marR="0" lvl="0" indent="0" defTabSz="914400" rtl="0" eaLnBrk="0" fontAlgn="base" latinLnBrk="0" hangingPunct="0">
              <a:spcBef>
                <a:spcPct val="0"/>
              </a:spcBef>
              <a:spcAft>
                <a:spcPts val="600"/>
              </a:spcAft>
              <a:buClrTx/>
              <a:buSzTx/>
              <a:buFontTx/>
              <a:buNone/>
              <a:tabLst/>
            </a:pPr>
            <a:r>
              <a:rPr lang="en-US" altLang="en-US" sz="2000" b="1" dirty="0">
                <a:latin typeface="Arial" panose="020B0604020202020204" pitchFamily="34" charset="0"/>
                <a:cs typeface="Arial" panose="020B0604020202020204" pitchFamily="34" charset="0"/>
              </a:rPr>
              <a:t>T</a:t>
            </a:r>
            <a:r>
              <a:rPr kumimoji="0" lang="en-US" altLang="en-US" sz="2000" b="1" i="0" u="none" strike="noStrike" cap="none" normalizeH="0" baseline="0" dirty="0">
                <a:ln>
                  <a:noFill/>
                </a:ln>
                <a:effectLst/>
                <a:latin typeface="Arial" panose="020B0604020202020204" pitchFamily="34" charset="0"/>
                <a:cs typeface="Arial" panose="020B0604020202020204" pitchFamily="34" charset="0"/>
              </a:rPr>
              <a:t>aking an action</a:t>
            </a: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What we do as a result of an experience will be different depending on the individual. </a:t>
            </a:r>
          </a:p>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This action will result in another experience and the cycle will continue. </a:t>
            </a:r>
            <a:endParaRPr kumimoji="0" lang="en-US" altLang="en-US" sz="20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Jasper, M. (2013). Beginning Reflective Practice. Andover: Cengage Learning.</a:t>
            </a:r>
          </a:p>
        </p:txBody>
      </p:sp>
      <p:sp>
        <p:nvSpPr>
          <p:cNvPr id="2" name="Slide Number Placeholder 1">
            <a:extLst>
              <a:ext uri="{FF2B5EF4-FFF2-40B4-BE49-F238E27FC236}">
                <a16:creationId xmlns:a16="http://schemas.microsoft.com/office/drawing/2014/main" id="{C33E379E-9171-2202-E979-FFACC58FCAA9}"/>
              </a:ext>
            </a:extLst>
          </p:cNvPr>
          <p:cNvSpPr>
            <a:spLocks noGrp="1"/>
          </p:cNvSpPr>
          <p:nvPr>
            <p:ph type="sldNum" sz="quarter" idx="12"/>
          </p:nvPr>
        </p:nvSpPr>
        <p:spPr/>
        <p:txBody>
          <a:bodyPr/>
          <a:lstStyle/>
          <a:p>
            <a:fld id="{35470E4D-CFB8-FE4B-A9A4-B32541D0D757}" type="slidenum">
              <a:rPr lang="en-US" smtClean="0"/>
              <a:t>20</a:t>
            </a:fld>
            <a:endParaRPr lang="en-US"/>
          </a:p>
        </p:txBody>
      </p:sp>
      <p:sp>
        <p:nvSpPr>
          <p:cNvPr id="3" name="Footer Placeholder 2">
            <a:extLst>
              <a:ext uri="{FF2B5EF4-FFF2-40B4-BE49-F238E27FC236}">
                <a16:creationId xmlns:a16="http://schemas.microsoft.com/office/drawing/2014/main" id="{D71A09D5-B637-D94E-5494-A57DB063B3CA}"/>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34082427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572493" y="238539"/>
            <a:ext cx="11018520" cy="1434415"/>
          </a:xfrm>
        </p:spPr>
        <p:txBody>
          <a:bodyPr anchor="b">
            <a:normAutofit/>
          </a:bodyPr>
          <a:lstStyle/>
          <a:p>
            <a:r>
              <a:rPr lang="en-GB" sz="5400"/>
              <a:t>Making a Start</a:t>
            </a:r>
          </a:p>
        </p:txBody>
      </p:sp>
      <p:sp>
        <p:nvSpPr>
          <p:cNvPr id="2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p:cNvSpPr>
            <a:spLocks noGrp="1"/>
          </p:cNvSpPr>
          <p:nvPr>
            <p:ph idx="1"/>
          </p:nvPr>
        </p:nvSpPr>
        <p:spPr>
          <a:xfrm>
            <a:off x="572493" y="2071316"/>
            <a:ext cx="6713552" cy="4119172"/>
          </a:xfrm>
        </p:spPr>
        <p:txBody>
          <a:bodyPr anchor="t">
            <a:normAutofit/>
          </a:bodyPr>
          <a:lstStyle/>
          <a:p>
            <a:pPr marL="0" indent="0">
              <a:buNone/>
            </a:pPr>
            <a:r>
              <a:rPr lang="en-GB" sz="1900"/>
              <a:t>In Task 1 part a) you could consider for instance:</a:t>
            </a:r>
          </a:p>
          <a:p>
            <a:r>
              <a:rPr lang="en-GB" sz="1900"/>
              <a:t>What has supported you to become a more confident, competent and resilient practitioner and what could support you in the future in your continual professional development? </a:t>
            </a:r>
          </a:p>
          <a:p>
            <a:r>
              <a:rPr lang="en-GB" sz="1900"/>
              <a:t>Are there any barriers/obstacles to this?</a:t>
            </a:r>
          </a:p>
          <a:p>
            <a:r>
              <a:rPr lang="en-GB" sz="1900"/>
              <a:t>What areas of your future professional development do you think will be important for the people/families you work with and other professionals you work with? What is important to you and what is important to them?</a:t>
            </a:r>
          </a:p>
          <a:p>
            <a:r>
              <a:rPr lang="en-GB" sz="1900"/>
              <a:t>Identify and justify these future developmental needs under each of the 3 SCW learning outcomes of the programme.</a:t>
            </a:r>
          </a:p>
          <a:p>
            <a:r>
              <a:rPr lang="en-GB" sz="1900"/>
              <a:t>Consider how will you address these learning needs? E.g., through training, learning, supervision, research etc. </a:t>
            </a:r>
          </a:p>
          <a:p>
            <a:endParaRPr lang="en-GB" sz="1900" dirty="0">
              <a:highlight>
                <a:srgbClr val="FFFF00"/>
              </a:highlight>
            </a:endParaRPr>
          </a:p>
        </p:txBody>
      </p:sp>
      <p:pic>
        <p:nvPicPr>
          <p:cNvPr id="13" name="Picture 12" descr="White puzzle with one red piece">
            <a:extLst>
              <a:ext uri="{FF2B5EF4-FFF2-40B4-BE49-F238E27FC236}">
                <a16:creationId xmlns:a16="http://schemas.microsoft.com/office/drawing/2014/main" id="{B7B0649F-42C9-634B-B601-0D0BC1AB0720}"/>
              </a:ext>
            </a:extLst>
          </p:cNvPr>
          <p:cNvPicPr>
            <a:picLocks noChangeAspect="1"/>
          </p:cNvPicPr>
          <p:nvPr/>
        </p:nvPicPr>
        <p:blipFill rotWithShape="1">
          <a:blip r:embed="rId3"/>
          <a:srcRect l="23691" r="22194" b="2"/>
          <a:stretch/>
        </p:blipFill>
        <p:spPr>
          <a:xfrm>
            <a:off x="7675658" y="2093976"/>
            <a:ext cx="3941064" cy="4096512"/>
          </a:xfrm>
          <a:prstGeom prst="rect">
            <a:avLst/>
          </a:prstGeom>
        </p:spPr>
      </p:pic>
      <p:sp>
        <p:nvSpPr>
          <p:cNvPr id="5" name="Footer Placeholder 4">
            <a:extLst>
              <a:ext uri="{FF2B5EF4-FFF2-40B4-BE49-F238E27FC236}">
                <a16:creationId xmlns:a16="http://schemas.microsoft.com/office/drawing/2014/main" id="{BE3012F0-67FB-9C0F-15E0-D28189E34552}"/>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a:t>PORTH AGORED Consolidation of Social Work Practice</a:t>
            </a:r>
          </a:p>
        </p:txBody>
      </p:sp>
      <p:sp>
        <p:nvSpPr>
          <p:cNvPr id="3" name="Slide Number Placeholder 2"/>
          <p:cNvSpPr>
            <a:spLocks noGrp="1"/>
          </p:cNvSpPr>
          <p:nvPr>
            <p:ph type="sldNum" sz="quarter" idx="12"/>
          </p:nvPr>
        </p:nvSpPr>
        <p:spPr>
          <a:xfrm>
            <a:off x="8610600" y="6356350"/>
            <a:ext cx="2743200" cy="365125"/>
          </a:xfrm>
        </p:spPr>
        <p:txBody>
          <a:bodyPr>
            <a:normAutofit/>
          </a:bodyPr>
          <a:lstStyle/>
          <a:p>
            <a:pPr>
              <a:spcAft>
                <a:spcPts val="600"/>
              </a:spcAft>
            </a:pPr>
            <a:fld id="{1E2FB795-8CD3-4813-9C65-0932CECE18E1}" type="slidenum">
              <a:rPr lang="en-GB"/>
              <a:pPr>
                <a:spcAft>
                  <a:spcPts val="600"/>
                </a:spcAft>
              </a:pPr>
              <a:t>21</a:t>
            </a:fld>
            <a:endParaRPr lang="en-GB"/>
          </a:p>
        </p:txBody>
      </p:sp>
    </p:spTree>
    <p:extLst>
      <p:ext uri="{BB962C8B-B14F-4D97-AF65-F5344CB8AC3E}">
        <p14:creationId xmlns:p14="http://schemas.microsoft.com/office/powerpoint/2010/main" val="10366090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2493" y="238539"/>
            <a:ext cx="11018520" cy="1434415"/>
          </a:xfrm>
        </p:spPr>
        <p:txBody>
          <a:bodyPr anchor="b">
            <a:normAutofit/>
          </a:bodyPr>
          <a:lstStyle/>
          <a:p>
            <a:r>
              <a:rPr lang="en-GB" sz="5400" b="1"/>
              <a:t>Terminology</a:t>
            </a:r>
          </a:p>
        </p:txBody>
      </p:sp>
      <p:sp>
        <p:nvSpPr>
          <p:cNvPr id="2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72493" y="2071316"/>
            <a:ext cx="6713552" cy="4119172"/>
          </a:xfrm>
        </p:spPr>
        <p:txBody>
          <a:bodyPr anchor="t">
            <a:normAutofit/>
          </a:bodyPr>
          <a:lstStyle/>
          <a:p>
            <a:r>
              <a:rPr lang="en-GB" sz="2000" b="1" dirty="0"/>
              <a:t>Identify - </a:t>
            </a:r>
            <a:r>
              <a:rPr lang="en-GB" sz="2000" dirty="0"/>
              <a:t>Usually asked for in the context of identifying key features or characteristics of something.  Do not simply produce a list, you need to state the relevance and/or function of the thing/s you have identified. Determine what are the key points to be addressed and implications thereof.</a:t>
            </a:r>
            <a:endParaRPr lang="en-GB" sz="2000" b="1" dirty="0"/>
          </a:p>
          <a:p>
            <a:r>
              <a:rPr lang="en-GB" sz="2000" b="1" dirty="0"/>
              <a:t>Justify - </a:t>
            </a:r>
            <a:r>
              <a:rPr lang="en-GB" sz="2000" dirty="0"/>
              <a:t>Make a case by providing a body of evidence to support your ideas and points of view. To give a reasons for a position or argument. You need to provide supporting evidence and explanations of your position showing adequate grounds as to why you have a particular learning need or have come to a certain conclusions about this in relation to the main objective of this task. </a:t>
            </a:r>
          </a:p>
          <a:p>
            <a:endParaRPr lang="en-GB" sz="2000"/>
          </a:p>
        </p:txBody>
      </p:sp>
      <p:pic>
        <p:nvPicPr>
          <p:cNvPr id="6" name="Picture 5" descr="Magnifying glass on clear background">
            <a:extLst>
              <a:ext uri="{FF2B5EF4-FFF2-40B4-BE49-F238E27FC236}">
                <a16:creationId xmlns:a16="http://schemas.microsoft.com/office/drawing/2014/main" id="{98497D4C-A690-E326-4BF7-F891D3EA4B55}"/>
              </a:ext>
            </a:extLst>
          </p:cNvPr>
          <p:cNvPicPr>
            <a:picLocks noChangeAspect="1"/>
          </p:cNvPicPr>
          <p:nvPr/>
        </p:nvPicPr>
        <p:blipFill rotWithShape="1">
          <a:blip r:embed="rId3"/>
          <a:srcRect l="30931" r="4853" b="2"/>
          <a:stretch/>
        </p:blipFill>
        <p:spPr>
          <a:xfrm>
            <a:off x="7675658" y="2093976"/>
            <a:ext cx="3941064" cy="4096512"/>
          </a:xfrm>
          <a:prstGeom prst="rect">
            <a:avLst/>
          </a:prstGeom>
        </p:spPr>
      </p:pic>
      <p:sp>
        <p:nvSpPr>
          <p:cNvPr id="5" name="Footer Placeholder 4">
            <a:extLst>
              <a:ext uri="{FF2B5EF4-FFF2-40B4-BE49-F238E27FC236}">
                <a16:creationId xmlns:a16="http://schemas.microsoft.com/office/drawing/2014/main" id="{68B37475-A297-6D12-0B64-66EA77274875}"/>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a:t>PORTH AGORED Consolidation of Social Work Practice</a:t>
            </a:r>
          </a:p>
        </p:txBody>
      </p:sp>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pPr>
            <a:fld id="{1E2FB795-8CD3-4813-9C65-0932CECE18E1}" type="slidenum">
              <a:rPr lang="en-GB"/>
              <a:pPr>
                <a:spcAft>
                  <a:spcPts val="600"/>
                </a:spcAft>
              </a:pPr>
              <a:t>22</a:t>
            </a:fld>
            <a:endParaRPr lang="en-GB"/>
          </a:p>
        </p:txBody>
      </p:sp>
    </p:spTree>
    <p:extLst>
      <p:ext uri="{BB962C8B-B14F-4D97-AF65-F5344CB8AC3E}">
        <p14:creationId xmlns:p14="http://schemas.microsoft.com/office/powerpoint/2010/main" val="18482981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FAB43-6ADA-3B85-CB68-E5798926BA57}"/>
              </a:ext>
            </a:extLst>
          </p:cNvPr>
          <p:cNvSpPr>
            <a:spLocks noGrp="1"/>
          </p:cNvSpPr>
          <p:nvPr>
            <p:ph type="title"/>
          </p:nvPr>
        </p:nvSpPr>
        <p:spPr>
          <a:xfrm>
            <a:off x="617220" y="468630"/>
            <a:ext cx="10736580" cy="1222058"/>
          </a:xfrm>
        </p:spPr>
        <p:txBody>
          <a:bodyPr>
            <a:normAutofit fontScale="90000"/>
          </a:bodyPr>
          <a:lstStyle/>
          <a:p>
            <a:r>
              <a:rPr lang="en-GB" b="1">
                <a:effectLst/>
                <a:latin typeface="Arial" panose="020B0604020202020204" pitchFamily="34" charset="0"/>
              </a:rPr>
              <a:t>Learning Outcomes for Task 1 part a</a:t>
            </a:r>
            <a:br>
              <a:rPr lang="en-GB" sz="1800" b="1">
                <a:effectLst/>
                <a:latin typeface="Arial" panose="020B0604020202020204" pitchFamily="34" charset="0"/>
              </a:rPr>
            </a:br>
            <a:br>
              <a:rPr lang="en-GB"/>
            </a:br>
            <a:endParaRPr lang="en-US" dirty="0"/>
          </a:p>
        </p:txBody>
      </p:sp>
      <p:sp>
        <p:nvSpPr>
          <p:cNvPr id="3" name="Content Placeholder 2">
            <a:extLst>
              <a:ext uri="{FF2B5EF4-FFF2-40B4-BE49-F238E27FC236}">
                <a16:creationId xmlns:a16="http://schemas.microsoft.com/office/drawing/2014/main" id="{A2C0C7BF-FC50-723E-F045-6DEE04542DC0}"/>
              </a:ext>
            </a:extLst>
          </p:cNvPr>
          <p:cNvSpPr>
            <a:spLocks noGrp="1"/>
          </p:cNvSpPr>
          <p:nvPr>
            <p:ph sz="half" idx="1"/>
          </p:nvPr>
        </p:nvSpPr>
        <p:spPr>
          <a:xfrm>
            <a:off x="7170420" y="2141537"/>
            <a:ext cx="5181600" cy="4351338"/>
          </a:xfrm>
        </p:spPr>
        <p:txBody>
          <a:bodyPr>
            <a:noAutofit/>
          </a:bodyPr>
          <a:lstStyle/>
          <a:p>
            <a:pPr marL="0" indent="0">
              <a:buNone/>
            </a:pPr>
            <a:r>
              <a:rPr lang="en-GB" sz="1800" b="1">
                <a:effectLst/>
                <a:latin typeface="ArialMT"/>
              </a:rPr>
              <a:t> </a:t>
            </a:r>
          </a:p>
          <a:p>
            <a:pPr marL="0" indent="0">
              <a:buNone/>
            </a:pPr>
            <a:endParaRPr lang="en-GB" sz="1800" b="1" dirty="0">
              <a:effectLst/>
              <a:latin typeface="ArialMT"/>
            </a:endParaRPr>
          </a:p>
        </p:txBody>
      </p:sp>
      <p:sp>
        <p:nvSpPr>
          <p:cNvPr id="6" name="Content Placeholder 5">
            <a:extLst>
              <a:ext uri="{FF2B5EF4-FFF2-40B4-BE49-F238E27FC236}">
                <a16:creationId xmlns:a16="http://schemas.microsoft.com/office/drawing/2014/main" id="{64BEBC6F-F7AD-BFBA-C02E-A76BFB66686B}"/>
              </a:ext>
            </a:extLst>
          </p:cNvPr>
          <p:cNvSpPr>
            <a:spLocks noGrp="1"/>
          </p:cNvSpPr>
          <p:nvPr>
            <p:ph sz="half" idx="2"/>
          </p:nvPr>
        </p:nvSpPr>
        <p:spPr>
          <a:xfrm>
            <a:off x="659130" y="1867296"/>
            <a:ext cx="4572000" cy="4351338"/>
          </a:xfrm>
        </p:spPr>
        <p:txBody>
          <a:bodyPr>
            <a:normAutofit/>
          </a:bodyPr>
          <a:lstStyle/>
          <a:p>
            <a:pPr marL="0" indent="0">
              <a:buNone/>
            </a:pPr>
            <a:r>
              <a:rPr lang="en-GB" sz="2800" b="1" dirty="0">
                <a:effectLst/>
                <a:latin typeface="ArialMT"/>
              </a:rPr>
              <a:t>Learning outcome</a:t>
            </a:r>
          </a:p>
          <a:p>
            <a:pPr marL="0" indent="0">
              <a:buNone/>
            </a:pPr>
            <a:r>
              <a:rPr lang="en-GB" sz="2800" dirty="0">
                <a:effectLst/>
                <a:latin typeface="ArialMT"/>
              </a:rPr>
              <a:t>1.5. - Be able to use critical reflection to evaluate own analysis in social work assessments</a:t>
            </a:r>
          </a:p>
          <a:p>
            <a:pPr marL="0" indent="0">
              <a:buNone/>
            </a:pPr>
            <a:endParaRPr lang="en-GB" dirty="0">
              <a:effectLst/>
            </a:endParaRPr>
          </a:p>
          <a:p>
            <a:endParaRPr lang="en-US" dirty="0"/>
          </a:p>
        </p:txBody>
      </p:sp>
      <p:sp>
        <p:nvSpPr>
          <p:cNvPr id="8" name="Text Placeholder 7">
            <a:extLst>
              <a:ext uri="{FF2B5EF4-FFF2-40B4-BE49-F238E27FC236}">
                <a16:creationId xmlns:a16="http://schemas.microsoft.com/office/drawing/2014/main" id="{DDD70E81-31EB-F18C-1EA2-E0C100CCD4C4}"/>
              </a:ext>
            </a:extLst>
          </p:cNvPr>
          <p:cNvSpPr>
            <a:spLocks noGrp="1"/>
          </p:cNvSpPr>
          <p:nvPr>
            <p:ph type="body" sz="quarter" idx="4294967295"/>
          </p:nvPr>
        </p:nvSpPr>
        <p:spPr>
          <a:xfrm>
            <a:off x="617220" y="905668"/>
            <a:ext cx="9144000" cy="823913"/>
          </a:xfrm>
        </p:spPr>
        <p:txBody>
          <a:bodyPr>
            <a:normAutofit fontScale="92500" lnSpcReduction="10000"/>
          </a:bodyPr>
          <a:lstStyle/>
          <a:p>
            <a:pPr marL="0" indent="0">
              <a:buNone/>
            </a:pPr>
            <a:r>
              <a:rPr lang="en-GB" sz="3200" b="1" dirty="0">
                <a:effectLst/>
                <a:latin typeface="Arial" panose="020B0604020202020204" pitchFamily="34" charset="0"/>
              </a:rPr>
              <a:t>1. Applying analysis in assessment to inform interventions</a:t>
            </a:r>
            <a:endParaRPr lang="en-GB" sz="3200" dirty="0"/>
          </a:p>
          <a:p>
            <a:endParaRPr lang="en-US" dirty="0"/>
          </a:p>
        </p:txBody>
      </p:sp>
      <p:sp>
        <p:nvSpPr>
          <p:cNvPr id="5" name="TextBox 4">
            <a:extLst>
              <a:ext uri="{FF2B5EF4-FFF2-40B4-BE49-F238E27FC236}">
                <a16:creationId xmlns:a16="http://schemas.microsoft.com/office/drawing/2014/main" id="{1FF1C439-9C50-504C-13AF-604C4713F2CB}"/>
              </a:ext>
            </a:extLst>
          </p:cNvPr>
          <p:cNvSpPr txBox="1"/>
          <p:nvPr/>
        </p:nvSpPr>
        <p:spPr>
          <a:xfrm>
            <a:off x="5798820" y="1729185"/>
            <a:ext cx="5901690" cy="4862870"/>
          </a:xfrm>
          <a:prstGeom prst="rect">
            <a:avLst/>
          </a:prstGeom>
          <a:noFill/>
        </p:spPr>
        <p:txBody>
          <a:bodyPr wrap="square" rtlCol="0">
            <a:spAutoFit/>
          </a:bodyPr>
          <a:lstStyle/>
          <a:p>
            <a:pPr marL="0" indent="0">
              <a:buNone/>
            </a:pPr>
            <a:r>
              <a:rPr lang="en-GB" sz="2800" b="1" dirty="0">
                <a:effectLst/>
                <a:latin typeface="Arial" panose="020B0604020202020204" pitchFamily="34" charset="0"/>
              </a:rPr>
              <a:t>Assessment criteria </a:t>
            </a:r>
            <a:endParaRPr lang="en-GB" sz="2800" b="1" dirty="0">
              <a:effectLst/>
            </a:endParaRPr>
          </a:p>
          <a:p>
            <a:r>
              <a:rPr lang="en-US" sz="2200" dirty="0"/>
              <a:t>The learner can: </a:t>
            </a:r>
          </a:p>
          <a:p>
            <a:r>
              <a:rPr lang="en-GB" sz="2200" dirty="0">
                <a:solidFill>
                  <a:srgbClr val="000000"/>
                </a:solidFill>
                <a:effectLst/>
                <a:latin typeface="Arial" panose="020B0604020202020204" pitchFamily="34" charset="0"/>
              </a:rPr>
              <a:t>1.5.1. Use critical reflection to evaluate personal</a:t>
            </a:r>
          </a:p>
          <a:p>
            <a:r>
              <a:rPr lang="en-GB" sz="2200" dirty="0">
                <a:solidFill>
                  <a:srgbClr val="000000"/>
                </a:solidFill>
                <a:effectLst/>
                <a:latin typeface="Arial" panose="020B0604020202020204" pitchFamily="34" charset="0"/>
              </a:rPr>
              <a:t>practice of analysis in social work assessments</a:t>
            </a:r>
          </a:p>
          <a:p>
            <a:r>
              <a:rPr lang="en-GB" sz="2200" dirty="0">
                <a:solidFill>
                  <a:srgbClr val="000000"/>
                </a:solidFill>
                <a:effectLst/>
                <a:latin typeface="Arial" panose="020B0604020202020204" pitchFamily="34" charset="0"/>
              </a:rPr>
              <a:t>1.5.2. Use evaluation of personal practice of analysis</a:t>
            </a:r>
          </a:p>
          <a:p>
            <a:r>
              <a:rPr lang="en-GB" sz="2200" dirty="0">
                <a:solidFill>
                  <a:srgbClr val="000000"/>
                </a:solidFill>
                <a:effectLst/>
                <a:latin typeface="Arial" panose="020B0604020202020204" pitchFamily="34" charset="0"/>
              </a:rPr>
              <a:t>in social work assessments to identify own</a:t>
            </a:r>
          </a:p>
          <a:p>
            <a:r>
              <a:rPr lang="en-GB" sz="2200" dirty="0">
                <a:solidFill>
                  <a:srgbClr val="000000"/>
                </a:solidFill>
                <a:effectLst/>
                <a:latin typeface="Arial" panose="020B0604020202020204" pitchFamily="34" charset="0"/>
              </a:rPr>
              <a:t>strengths and areas for learning and</a:t>
            </a:r>
          </a:p>
          <a:p>
            <a:r>
              <a:rPr lang="en-GB" sz="2200" dirty="0">
                <a:solidFill>
                  <a:srgbClr val="000000"/>
                </a:solidFill>
                <a:effectLst/>
                <a:latin typeface="Arial" panose="020B0604020202020204" pitchFamily="34" charset="0"/>
              </a:rPr>
              <a:t>development</a:t>
            </a:r>
          </a:p>
          <a:p>
            <a:r>
              <a:rPr lang="en-GB" sz="2200" dirty="0">
                <a:solidFill>
                  <a:srgbClr val="000000"/>
                </a:solidFill>
                <a:effectLst/>
                <a:latin typeface="Arial" panose="020B0604020202020204" pitchFamily="34" charset="0"/>
              </a:rPr>
              <a:t>1.5.3. Produce own professional learning and</a:t>
            </a:r>
          </a:p>
          <a:p>
            <a:r>
              <a:rPr lang="en-GB" sz="2200" dirty="0">
                <a:solidFill>
                  <a:srgbClr val="000000"/>
                </a:solidFill>
                <a:effectLst/>
                <a:latin typeface="Arial" panose="020B0604020202020204" pitchFamily="34" charset="0"/>
              </a:rPr>
              <a:t>development Plan.</a:t>
            </a:r>
          </a:p>
          <a:p>
            <a:endParaRPr lang="en-US" dirty="0"/>
          </a:p>
        </p:txBody>
      </p:sp>
      <p:sp>
        <p:nvSpPr>
          <p:cNvPr id="4" name="Slide Number Placeholder 3">
            <a:extLst>
              <a:ext uri="{FF2B5EF4-FFF2-40B4-BE49-F238E27FC236}">
                <a16:creationId xmlns:a16="http://schemas.microsoft.com/office/drawing/2014/main" id="{58293C66-EAAD-A438-D4B5-BA7EC7F83CAD}"/>
              </a:ext>
            </a:extLst>
          </p:cNvPr>
          <p:cNvSpPr>
            <a:spLocks noGrp="1"/>
          </p:cNvSpPr>
          <p:nvPr>
            <p:ph type="sldNum" sz="quarter" idx="12"/>
          </p:nvPr>
        </p:nvSpPr>
        <p:spPr/>
        <p:txBody>
          <a:bodyPr/>
          <a:lstStyle/>
          <a:p>
            <a:fld id="{35470E4D-CFB8-FE4B-A9A4-B32541D0D757}" type="slidenum">
              <a:rPr lang="en-US" smtClean="0"/>
              <a:t>23</a:t>
            </a:fld>
            <a:endParaRPr lang="en-US"/>
          </a:p>
        </p:txBody>
      </p:sp>
      <p:sp>
        <p:nvSpPr>
          <p:cNvPr id="7" name="Footer Placeholder 6">
            <a:extLst>
              <a:ext uri="{FF2B5EF4-FFF2-40B4-BE49-F238E27FC236}">
                <a16:creationId xmlns:a16="http://schemas.microsoft.com/office/drawing/2014/main" id="{205580D5-93B3-2440-7F63-374E24056C9C}"/>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30730669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1CD7C7A7-F24B-1239-2909-EE30B2D7D26C}"/>
              </a:ext>
            </a:extLst>
          </p:cNvPr>
          <p:cNvSpPr>
            <a:spLocks noGrp="1"/>
          </p:cNvSpPr>
          <p:nvPr>
            <p:ph type="title"/>
          </p:nvPr>
        </p:nvSpPr>
        <p:spPr>
          <a:xfrm>
            <a:off x="841248" y="548640"/>
            <a:ext cx="3600860" cy="5431536"/>
          </a:xfrm>
        </p:spPr>
        <p:txBody>
          <a:bodyPr vert="horz" lIns="91440" tIns="45720" rIns="91440" bIns="45720" rtlCol="0" anchor="ctr">
            <a:normAutofit/>
          </a:bodyPr>
          <a:lstStyle/>
          <a:p>
            <a:r>
              <a:rPr lang="en-US" sz="5400" kern="1200">
                <a:solidFill>
                  <a:schemeClr val="tx1"/>
                </a:solidFill>
                <a:latin typeface="+mj-lt"/>
                <a:ea typeface="+mj-ea"/>
                <a:cs typeface="+mj-cs"/>
              </a:rPr>
              <a:t>Analysis in Assessment </a:t>
            </a:r>
          </a:p>
        </p:txBody>
      </p:sp>
      <p:sp>
        <p:nvSpPr>
          <p:cNvPr id="15"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6C8FDA7B-08B8-53C0-71E1-1BF148030EA0}"/>
              </a:ext>
            </a:extLst>
          </p:cNvPr>
          <p:cNvSpPr>
            <a:spLocks/>
          </p:cNvSpPr>
          <p:nvPr/>
        </p:nvSpPr>
        <p:spPr>
          <a:xfrm>
            <a:off x="5126418" y="552091"/>
            <a:ext cx="6224335" cy="5431536"/>
          </a:xfrm>
          <a:prstGeom prst="rect">
            <a:avLst/>
          </a:prstGeom>
        </p:spPr>
        <p:txBody>
          <a:bodyPr vert="horz" lIns="91440" tIns="45720" rIns="91440" bIns="45720" rtlCol="0" anchor="ctr">
            <a:normAutofit/>
          </a:bodyPr>
          <a:lstStyle/>
          <a:p>
            <a:pPr>
              <a:lnSpc>
                <a:spcPct val="90000"/>
              </a:lnSpc>
              <a:spcAft>
                <a:spcPts val="600"/>
              </a:spcAft>
            </a:pPr>
            <a:r>
              <a:rPr lang="en-US" sz="2800" dirty="0"/>
              <a:t>To carry out assessment that is accurate and empowering workers need to develop a range of skill including: </a:t>
            </a:r>
          </a:p>
          <a:p>
            <a:pPr marL="342900" indent="-228600">
              <a:lnSpc>
                <a:spcPct val="90000"/>
              </a:lnSpc>
              <a:spcAft>
                <a:spcPts val="600"/>
              </a:spcAft>
              <a:buFont typeface="Arial" panose="020B0604020202020204" pitchFamily="34" charset="0"/>
              <a:buChar char="•"/>
            </a:pPr>
            <a:r>
              <a:rPr lang="en-US" sz="2800" dirty="0"/>
              <a:t>Communication</a:t>
            </a:r>
          </a:p>
          <a:p>
            <a:pPr marL="342900" indent="-228600">
              <a:lnSpc>
                <a:spcPct val="90000"/>
              </a:lnSpc>
              <a:spcAft>
                <a:spcPts val="600"/>
              </a:spcAft>
              <a:buFont typeface="Arial" panose="020B0604020202020204" pitchFamily="34" charset="0"/>
              <a:buChar char="•"/>
            </a:pPr>
            <a:r>
              <a:rPr lang="en-US" sz="2800" dirty="0"/>
              <a:t>Negotiation</a:t>
            </a:r>
          </a:p>
          <a:p>
            <a:pPr marL="342900" indent="-228600">
              <a:lnSpc>
                <a:spcPct val="90000"/>
              </a:lnSpc>
              <a:spcAft>
                <a:spcPts val="600"/>
              </a:spcAft>
              <a:buFont typeface="Arial" panose="020B0604020202020204" pitchFamily="34" charset="0"/>
              <a:buChar char="•"/>
            </a:pPr>
            <a:r>
              <a:rPr lang="en-US" sz="2800" dirty="0"/>
              <a:t>Decision making. </a:t>
            </a:r>
          </a:p>
          <a:p>
            <a:pPr marL="0" indent="-228600">
              <a:lnSpc>
                <a:spcPct val="90000"/>
              </a:lnSpc>
              <a:spcAft>
                <a:spcPts val="600"/>
              </a:spcAft>
              <a:buFont typeface="Arial" panose="020B0604020202020204" pitchFamily="34" charset="0"/>
              <a:buChar char="•"/>
            </a:pPr>
            <a:endParaRPr lang="en-US" sz="2200" dirty="0"/>
          </a:p>
        </p:txBody>
      </p:sp>
      <p:sp>
        <p:nvSpPr>
          <p:cNvPr id="2" name="Slide Number Placeholder 1">
            <a:extLst>
              <a:ext uri="{FF2B5EF4-FFF2-40B4-BE49-F238E27FC236}">
                <a16:creationId xmlns:a16="http://schemas.microsoft.com/office/drawing/2014/main" id="{5EA4A2EA-1525-102D-527D-E64CC10C7CC3}"/>
              </a:ext>
            </a:extLst>
          </p:cNvPr>
          <p:cNvSpPr>
            <a:spLocks/>
          </p:cNvSpPr>
          <p:nvPr/>
        </p:nvSpPr>
        <p:spPr>
          <a:xfrm>
            <a:off x="7917418" y="6033483"/>
            <a:ext cx="1880570" cy="250307"/>
          </a:xfrm>
          <a:prstGeom prst="rect">
            <a:avLst/>
          </a:prstGeom>
        </p:spPr>
        <p:txBody>
          <a:bodyPr/>
          <a:lstStyle/>
          <a:p>
            <a:pPr defTabSz="621792">
              <a:spcAft>
                <a:spcPts val="600"/>
              </a:spcAft>
            </a:pPr>
            <a:fld id="{35470E4D-CFB8-FE4B-A9A4-B32541D0D757}" type="slidenum">
              <a:rPr lang="en-US" sz="1224" kern="1200">
                <a:solidFill>
                  <a:schemeClr val="tx1"/>
                </a:solidFill>
                <a:latin typeface="+mn-lt"/>
                <a:ea typeface="+mn-ea"/>
                <a:cs typeface="+mn-cs"/>
              </a:rPr>
              <a:pPr defTabSz="621792">
                <a:spcAft>
                  <a:spcPts val="600"/>
                </a:spcAft>
              </a:pPr>
              <a:t>24</a:t>
            </a:fld>
            <a:endParaRPr lang="en-US" dirty="0"/>
          </a:p>
        </p:txBody>
      </p:sp>
      <p:sp>
        <p:nvSpPr>
          <p:cNvPr id="3" name="Footer Placeholder 2">
            <a:extLst>
              <a:ext uri="{FF2B5EF4-FFF2-40B4-BE49-F238E27FC236}">
                <a16:creationId xmlns:a16="http://schemas.microsoft.com/office/drawing/2014/main" id="{F0633675-B376-F4AC-6944-BFC02E2EB510}"/>
              </a:ext>
            </a:extLst>
          </p:cNvPr>
          <p:cNvSpPr>
            <a:spLocks/>
          </p:cNvSpPr>
          <p:nvPr/>
        </p:nvSpPr>
        <p:spPr>
          <a:xfrm>
            <a:off x="138673" y="6453476"/>
            <a:ext cx="3976127" cy="699364"/>
          </a:xfrm>
          <a:prstGeom prst="rect">
            <a:avLst/>
          </a:prstGeom>
        </p:spPr>
        <p:txBody>
          <a:bodyPr/>
          <a:lstStyle/>
          <a:p>
            <a:pPr defTabSz="621792">
              <a:spcAft>
                <a:spcPts val="600"/>
              </a:spcAft>
            </a:pPr>
            <a:r>
              <a:rPr lang="en-US" sz="1224" kern="1200" dirty="0">
                <a:solidFill>
                  <a:schemeClr val="tx1"/>
                </a:solidFill>
                <a:latin typeface="+mn-lt"/>
                <a:ea typeface="+mn-ea"/>
                <a:cs typeface="+mn-cs"/>
              </a:rPr>
              <a:t>PORTH AGORED Consolidation of Social Work Practice</a:t>
            </a:r>
            <a:endParaRPr lang="en-US" dirty="0"/>
          </a:p>
        </p:txBody>
      </p:sp>
    </p:spTree>
    <p:extLst>
      <p:ext uri="{BB962C8B-B14F-4D97-AF65-F5344CB8AC3E}">
        <p14:creationId xmlns:p14="http://schemas.microsoft.com/office/powerpoint/2010/main" val="4949128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8F1E2841-574C-5B36-D5E4-F3850821EBE5}"/>
              </a:ext>
            </a:extLst>
          </p:cNvPr>
          <p:cNvSpPr>
            <a:spLocks noGrp="1"/>
          </p:cNvSpPr>
          <p:nvPr>
            <p:ph type="title"/>
          </p:nvPr>
        </p:nvSpPr>
        <p:spPr>
          <a:xfrm>
            <a:off x="841248" y="548640"/>
            <a:ext cx="3600860" cy="5431536"/>
          </a:xfrm>
        </p:spPr>
        <p:txBody>
          <a:bodyPr>
            <a:normAutofit/>
          </a:bodyPr>
          <a:lstStyle/>
          <a:p>
            <a:r>
              <a:rPr lang="en-US" sz="5400" kern="1200">
                <a:latin typeface="+mj-lt"/>
                <a:ea typeface="+mj-ea"/>
                <a:cs typeface="+mj-cs"/>
              </a:rPr>
              <a:t>Analysis in Assessment </a:t>
            </a:r>
            <a:endParaRPr lang="en-US" sz="5400"/>
          </a:p>
        </p:txBody>
      </p:sp>
      <p:sp>
        <p:nvSpPr>
          <p:cNvPr id="24"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45D545AE-D666-7BC5-93E6-A5E3D5CF417D}"/>
              </a:ext>
            </a:extLst>
          </p:cNvPr>
          <p:cNvSpPr>
            <a:spLocks noGrp="1"/>
          </p:cNvSpPr>
          <p:nvPr>
            <p:ph idx="1"/>
          </p:nvPr>
        </p:nvSpPr>
        <p:spPr>
          <a:xfrm>
            <a:off x="4976288" y="308758"/>
            <a:ext cx="6423074" cy="6047592"/>
          </a:xfrm>
        </p:spPr>
        <p:txBody>
          <a:bodyPr anchor="ctr">
            <a:normAutofit/>
          </a:bodyPr>
          <a:lstStyle/>
          <a:p>
            <a:pPr marL="0" indent="0" defTabSz="621792">
              <a:spcAft>
                <a:spcPts val="600"/>
              </a:spcAft>
              <a:buNone/>
            </a:pPr>
            <a:r>
              <a:rPr lang="en-GB" sz="1500" kern="1200" dirty="0">
                <a:ea typeface="+mn-ea"/>
                <a:cs typeface="Arial" panose="020B0604020202020204" pitchFamily="34" charset="0"/>
              </a:rPr>
              <a:t>Identifies areas for:</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Planning future work </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Making sense of the situation</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Building a picture of the what's happening </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Understanding the situation in relation to professional knowledge base </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Identifying motivation, strengths and resources </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Culture, ethnicity and religion on needs of service provision</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Concern, growth and change </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Facilitating information sharing </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Informing safeguarding decisions</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Allocation of services </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Establishing base line from which to measure progress </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Contributing to service management and development. </a:t>
            </a:r>
          </a:p>
          <a:p>
            <a:endParaRPr lang="en-US" sz="1500" dirty="0"/>
          </a:p>
        </p:txBody>
      </p:sp>
      <p:sp>
        <p:nvSpPr>
          <p:cNvPr id="7" name="Footer Placeholder 6">
            <a:extLst>
              <a:ext uri="{FF2B5EF4-FFF2-40B4-BE49-F238E27FC236}">
                <a16:creationId xmlns:a16="http://schemas.microsoft.com/office/drawing/2014/main" id="{FEAAD790-BE6E-8D3F-D97E-7703BD0AE4BF}"/>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a:t>PORTH AGORED Consolidation of Social Work Practice</a:t>
            </a:r>
          </a:p>
        </p:txBody>
      </p:sp>
      <p:sp>
        <p:nvSpPr>
          <p:cNvPr id="8" name="Slide Number Placeholder 7">
            <a:extLst>
              <a:ext uri="{FF2B5EF4-FFF2-40B4-BE49-F238E27FC236}">
                <a16:creationId xmlns:a16="http://schemas.microsoft.com/office/drawing/2014/main" id="{717F9C2A-BDBC-FB9A-BEF9-44A838525A59}"/>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smtClean="0"/>
              <a:pPr>
                <a:spcAft>
                  <a:spcPts val="600"/>
                </a:spcAft>
              </a:pPr>
              <a:t>25</a:t>
            </a:fld>
            <a:endParaRPr lang="en-US"/>
          </a:p>
        </p:txBody>
      </p:sp>
    </p:spTree>
    <p:extLst>
      <p:ext uri="{BB962C8B-B14F-4D97-AF65-F5344CB8AC3E}">
        <p14:creationId xmlns:p14="http://schemas.microsoft.com/office/powerpoint/2010/main" val="32945349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14520-537B-0CCF-AECC-474C6F38BD12}"/>
              </a:ext>
            </a:extLst>
          </p:cNvPr>
          <p:cNvSpPr>
            <a:spLocks noGrp="1"/>
          </p:cNvSpPr>
          <p:nvPr>
            <p:ph type="title"/>
          </p:nvPr>
        </p:nvSpPr>
        <p:spPr>
          <a:xfrm>
            <a:off x="896112" y="609600"/>
            <a:ext cx="7860891" cy="1600200"/>
          </a:xfrm>
        </p:spPr>
        <p:txBody>
          <a:bodyPr anchor="b">
            <a:normAutofit/>
          </a:bodyPr>
          <a:lstStyle/>
          <a:p>
            <a:r>
              <a:rPr lang="en-GB" sz="3600" b="1" dirty="0">
                <a:effectLst/>
                <a:latin typeface="Arial" panose="020B0604020202020204" pitchFamily="34" charset="0"/>
              </a:rPr>
              <a:t>1. Applying analysis in assessment to inform interventions</a:t>
            </a:r>
            <a:br>
              <a:rPr lang="en-GB" sz="3600" dirty="0">
                <a:solidFill>
                  <a:schemeClr val="tx2"/>
                </a:solidFill>
              </a:rPr>
            </a:br>
            <a:endParaRPr lang="en-US" sz="3600" dirty="0">
              <a:solidFill>
                <a:schemeClr val="tx2"/>
              </a:solidFill>
            </a:endParaRPr>
          </a:p>
        </p:txBody>
      </p:sp>
      <p:sp>
        <p:nvSpPr>
          <p:cNvPr id="3" name="Content Placeholder 2">
            <a:extLst>
              <a:ext uri="{FF2B5EF4-FFF2-40B4-BE49-F238E27FC236}">
                <a16:creationId xmlns:a16="http://schemas.microsoft.com/office/drawing/2014/main" id="{EC5204AC-FD72-3C16-263C-7C085446076C}"/>
              </a:ext>
            </a:extLst>
          </p:cNvPr>
          <p:cNvSpPr>
            <a:spLocks noGrp="1"/>
          </p:cNvSpPr>
          <p:nvPr>
            <p:ph idx="1"/>
          </p:nvPr>
        </p:nvSpPr>
        <p:spPr>
          <a:xfrm>
            <a:off x="988616" y="1747139"/>
            <a:ext cx="9161224" cy="4501261"/>
          </a:xfrm>
        </p:spPr>
        <p:txBody>
          <a:bodyPr>
            <a:normAutofit lnSpcReduction="10000"/>
          </a:bodyPr>
          <a:lstStyle/>
          <a:p>
            <a:pPr marL="0" indent="0">
              <a:buNone/>
            </a:pPr>
            <a:r>
              <a:rPr lang="en-GB" sz="2400" b="1" dirty="0"/>
              <a:t>EXERCICE 3 </a:t>
            </a:r>
          </a:p>
          <a:p>
            <a:pPr marL="0" indent="0">
              <a:buNone/>
            </a:pPr>
            <a:r>
              <a:rPr lang="en-GB" sz="2400" b="1" dirty="0"/>
              <a:t>Question 1</a:t>
            </a:r>
          </a:p>
          <a:p>
            <a:pPr marL="0" indent="0">
              <a:buNone/>
            </a:pPr>
            <a:r>
              <a:rPr lang="en-GB" sz="2400" dirty="0"/>
              <a:t>In small groups;</a:t>
            </a:r>
          </a:p>
          <a:p>
            <a:r>
              <a:rPr lang="en-US" sz="2400" dirty="0"/>
              <a:t>Use a reflective model of your choice to look back at what you have achieved to date under the learning outcome applying analysis in assessment to inform intervention </a:t>
            </a:r>
          </a:p>
          <a:p>
            <a:r>
              <a:rPr lang="en-US" sz="2400" dirty="0"/>
              <a:t>Based on this identify and justify your future learning needs for the coming 12 months under this learning outcome</a:t>
            </a:r>
          </a:p>
          <a:p>
            <a:r>
              <a:rPr lang="en-GB" sz="2400" b="1" dirty="0">
                <a:effectLst/>
                <a:ea typeface="Calibri" panose="020F0502020204030204" pitchFamily="34" charset="0"/>
                <a:cs typeface="Times New Roman" panose="02020603050405020304" pitchFamily="18" charset="0"/>
              </a:rPr>
              <a:t>Consider</a:t>
            </a:r>
            <a:r>
              <a:rPr lang="en-GB" sz="2400" dirty="0">
                <a:effectLst/>
                <a:ea typeface="Calibri" panose="020F0502020204030204" pitchFamily="34" charset="0"/>
                <a:cs typeface="Times New Roman" panose="02020603050405020304" pitchFamily="18" charset="0"/>
              </a:rPr>
              <a:t>: learning supervision, training, research and how these have contributed to your professional development?</a:t>
            </a:r>
          </a:p>
          <a:p>
            <a:r>
              <a:rPr lang="en-GB" sz="2400" dirty="0">
                <a:ea typeface="Calibri" panose="020F0502020204030204" pitchFamily="34" charset="0"/>
                <a:cs typeface="Times New Roman" panose="02020603050405020304" pitchFamily="18" charset="0"/>
              </a:rPr>
              <a:t>You may find it helpful to record your answers in the workbook for future reference. </a:t>
            </a:r>
            <a:endParaRPr lang="en-GB" sz="2400" dirty="0">
              <a:effectLst/>
              <a:ea typeface="Calibri" panose="020F0502020204030204" pitchFamily="34" charset="0"/>
              <a:cs typeface="Times New Roman" panose="02020603050405020304" pitchFamily="18" charset="0"/>
            </a:endParaRPr>
          </a:p>
          <a:p>
            <a:endParaRPr lang="en-US" sz="1600" dirty="0">
              <a:solidFill>
                <a:schemeClr val="tx2"/>
              </a:solidFill>
            </a:endParaRPr>
          </a:p>
        </p:txBody>
      </p:sp>
      <p:grpSp>
        <p:nvGrpSpPr>
          <p:cNvPr id="22" name="Group 21">
            <a:extLst>
              <a:ext uri="{FF2B5EF4-FFF2-40B4-BE49-F238E27FC236}">
                <a16:creationId xmlns:a16="http://schemas.microsoft.com/office/drawing/2014/main" id="{F2C6548C-3B6A-8257-11A5-C6BC870A7A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82720" y="4015411"/>
            <a:ext cx="365077" cy="367579"/>
            <a:chOff x="10572581" y="4151226"/>
            <a:chExt cx="365077" cy="367579"/>
          </a:xfrm>
        </p:grpSpPr>
        <p:sp>
          <p:nvSpPr>
            <p:cNvPr id="9" name="Freeform: Shape 8">
              <a:extLst>
                <a:ext uri="{FF2B5EF4-FFF2-40B4-BE49-F238E27FC236}">
                  <a16:creationId xmlns:a16="http://schemas.microsoft.com/office/drawing/2014/main" id="{2256C25D-D3D8-F7A6-A6FE-5B7ADB060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9">
              <a:extLst>
                <a:ext uri="{FF2B5EF4-FFF2-40B4-BE49-F238E27FC236}">
                  <a16:creationId xmlns:a16="http://schemas.microsoft.com/office/drawing/2014/main" id="{E56C2CA3-536C-6DE8-9D13-45366F3B4F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3">
                <a:lumMod val="20000"/>
                <a:lumOff val="80000"/>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4" name="Group 23">
            <a:extLst>
              <a:ext uri="{FF2B5EF4-FFF2-40B4-BE49-F238E27FC236}">
                <a16:creationId xmlns:a16="http://schemas.microsoft.com/office/drawing/2014/main" id="{24C0A946-12C3-A520-F0B5-923DC75A80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7263076">
            <a:off x="10134779" y="4708386"/>
            <a:ext cx="1216404" cy="1834961"/>
            <a:chOff x="11571873" y="5176897"/>
            <a:chExt cx="1284318" cy="1937410"/>
          </a:xfrm>
        </p:grpSpPr>
        <p:sp>
          <p:nvSpPr>
            <p:cNvPr id="13" name="Freeform: Shape 12">
              <a:extLst>
                <a:ext uri="{FF2B5EF4-FFF2-40B4-BE49-F238E27FC236}">
                  <a16:creationId xmlns:a16="http://schemas.microsoft.com/office/drawing/2014/main" id="{7CD91F6F-C848-053D-FF98-DEB9F49DC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6392C8FD-8885-FF84-5554-64E7B7CA8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4">
                <a:lumMod val="40000"/>
                <a:lumOff val="6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6" name="Freeform: Shape 15">
            <a:extLst>
              <a:ext uri="{FF2B5EF4-FFF2-40B4-BE49-F238E27FC236}">
                <a16:creationId xmlns:a16="http://schemas.microsoft.com/office/drawing/2014/main" id="{19E9BDDB-EF4A-B813-8CFD-D3946F339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735102">
            <a:off x="11096058" y="3990944"/>
            <a:ext cx="1614456" cy="429493"/>
          </a:xfrm>
          <a:custGeom>
            <a:avLst/>
            <a:gdLst>
              <a:gd name="connsiteX0" fmla="*/ 0 w 1614456"/>
              <a:gd name="connsiteY0" fmla="*/ 233076 h 429493"/>
              <a:gd name="connsiteX1" fmla="*/ 569664 w 1614456"/>
              <a:gd name="connsiteY1" fmla="*/ 0 h 429493"/>
              <a:gd name="connsiteX2" fmla="*/ 596278 w 1614456"/>
              <a:gd name="connsiteY2" fmla="*/ 6094 h 429493"/>
              <a:gd name="connsiteX3" fmla="*/ 1614456 w 1614456"/>
              <a:gd name="connsiteY3" fmla="*/ 248091 h 429493"/>
              <a:gd name="connsiteX4" fmla="*/ 1568315 w 1614456"/>
              <a:gd name="connsiteY4" fmla="*/ 429321 h 429493"/>
              <a:gd name="connsiteX5" fmla="*/ 483047 w 1614456"/>
              <a:gd name="connsiteY5" fmla="*/ 298906 h 429493"/>
              <a:gd name="connsiteX6" fmla="*/ 123310 w 1614456"/>
              <a:gd name="connsiteY6" fmla="*/ 250486 h 429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14456" h="429493">
                <a:moveTo>
                  <a:pt x="0" y="233076"/>
                </a:moveTo>
                <a:lnTo>
                  <a:pt x="569664" y="0"/>
                </a:lnTo>
                <a:lnTo>
                  <a:pt x="596278" y="6094"/>
                </a:lnTo>
                <a:cubicBezTo>
                  <a:pt x="1057638" y="111306"/>
                  <a:pt x="1579983" y="228791"/>
                  <a:pt x="1614456" y="248091"/>
                </a:cubicBezTo>
                <a:cubicBezTo>
                  <a:pt x="1609756" y="287567"/>
                  <a:pt x="1584661" y="435225"/>
                  <a:pt x="1568315" y="429321"/>
                </a:cubicBezTo>
                <a:cubicBezTo>
                  <a:pt x="1529762" y="431108"/>
                  <a:pt x="711697" y="365581"/>
                  <a:pt x="483047" y="298906"/>
                </a:cubicBezTo>
                <a:cubicBezTo>
                  <a:pt x="352306" y="279085"/>
                  <a:pt x="230642" y="264484"/>
                  <a:pt x="123310" y="250486"/>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Slide Number Placeholder 3">
            <a:extLst>
              <a:ext uri="{FF2B5EF4-FFF2-40B4-BE49-F238E27FC236}">
                <a16:creationId xmlns:a16="http://schemas.microsoft.com/office/drawing/2014/main" id="{EF499F9D-7C48-0E91-F082-E2506BAD4F3C}"/>
              </a:ext>
            </a:extLst>
          </p:cNvPr>
          <p:cNvSpPr>
            <a:spLocks noGrp="1"/>
          </p:cNvSpPr>
          <p:nvPr>
            <p:ph type="sldNum" sz="quarter" idx="12"/>
          </p:nvPr>
        </p:nvSpPr>
        <p:spPr/>
        <p:txBody>
          <a:bodyPr/>
          <a:lstStyle/>
          <a:p>
            <a:fld id="{35470E4D-CFB8-FE4B-A9A4-B32541D0D757}" type="slidenum">
              <a:rPr lang="en-US" smtClean="0"/>
              <a:t>26</a:t>
            </a:fld>
            <a:endParaRPr lang="en-US"/>
          </a:p>
        </p:txBody>
      </p:sp>
      <p:sp>
        <p:nvSpPr>
          <p:cNvPr id="5" name="Footer Placeholder 4">
            <a:extLst>
              <a:ext uri="{FF2B5EF4-FFF2-40B4-BE49-F238E27FC236}">
                <a16:creationId xmlns:a16="http://schemas.microsoft.com/office/drawing/2014/main" id="{AEC7AA56-4A34-835E-D3BE-22BA48847168}"/>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2480423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2F090-5EDA-10D7-4148-52A46E10F9B4}"/>
              </a:ext>
            </a:extLst>
          </p:cNvPr>
          <p:cNvSpPr>
            <a:spLocks noGrp="1"/>
          </p:cNvSpPr>
          <p:nvPr>
            <p:ph type="title"/>
          </p:nvPr>
        </p:nvSpPr>
        <p:spPr>
          <a:xfrm>
            <a:off x="692536" y="646316"/>
            <a:ext cx="10542298" cy="1698264"/>
          </a:xfrm>
        </p:spPr>
        <p:txBody>
          <a:bodyPr>
            <a:normAutofit fontScale="90000"/>
          </a:bodyPr>
          <a:lstStyle/>
          <a:p>
            <a:r>
              <a:rPr lang="en-GB" sz="3600" b="1" dirty="0">
                <a:effectLst/>
                <a:latin typeface="Arial" panose="020B0604020202020204" pitchFamily="34" charset="0"/>
              </a:rPr>
              <a:t>2. Working collaboratively with people in need of care and support, their carers and other professionals</a:t>
            </a:r>
            <a:br>
              <a:rPr lang="en-GB" sz="1050" dirty="0"/>
            </a:br>
            <a:br>
              <a:rPr lang="en-GB" sz="1800" b="1" dirty="0">
                <a:effectLst/>
                <a:latin typeface="Arial" panose="020B0604020202020204" pitchFamily="34" charset="0"/>
              </a:rPr>
            </a:br>
            <a:br>
              <a:rPr lang="en-GB" dirty="0">
                <a:effectLst/>
              </a:rPr>
            </a:br>
            <a:endParaRPr lang="en-US" dirty="0"/>
          </a:p>
        </p:txBody>
      </p:sp>
      <p:sp>
        <p:nvSpPr>
          <p:cNvPr id="3" name="Text Placeholder 2">
            <a:extLst>
              <a:ext uri="{FF2B5EF4-FFF2-40B4-BE49-F238E27FC236}">
                <a16:creationId xmlns:a16="http://schemas.microsoft.com/office/drawing/2014/main" id="{4BF8C13B-0392-BB0A-5B19-22C18B5AF60B}"/>
              </a:ext>
            </a:extLst>
          </p:cNvPr>
          <p:cNvSpPr>
            <a:spLocks noGrp="1"/>
          </p:cNvSpPr>
          <p:nvPr>
            <p:ph type="body" idx="1"/>
          </p:nvPr>
        </p:nvSpPr>
        <p:spPr>
          <a:xfrm>
            <a:off x="692536" y="1510191"/>
            <a:ext cx="5157787" cy="823912"/>
          </a:xfrm>
        </p:spPr>
        <p:txBody>
          <a:bodyPr>
            <a:normAutofit/>
          </a:bodyPr>
          <a:lstStyle/>
          <a:p>
            <a:r>
              <a:rPr lang="en-GB" sz="2800" b="1" dirty="0">
                <a:effectLst/>
                <a:latin typeface="ArialMT"/>
              </a:rPr>
              <a:t>Learning outcome</a:t>
            </a:r>
          </a:p>
          <a:p>
            <a:endParaRPr lang="en-US" dirty="0"/>
          </a:p>
        </p:txBody>
      </p:sp>
      <p:sp>
        <p:nvSpPr>
          <p:cNvPr id="4" name="Content Placeholder 3">
            <a:extLst>
              <a:ext uri="{FF2B5EF4-FFF2-40B4-BE49-F238E27FC236}">
                <a16:creationId xmlns:a16="http://schemas.microsoft.com/office/drawing/2014/main" id="{4C44DE92-7A5F-CBCD-F4C7-1C72EE362CA2}"/>
              </a:ext>
            </a:extLst>
          </p:cNvPr>
          <p:cNvSpPr>
            <a:spLocks noGrp="1"/>
          </p:cNvSpPr>
          <p:nvPr>
            <p:ph sz="half" idx="2"/>
          </p:nvPr>
        </p:nvSpPr>
        <p:spPr>
          <a:xfrm>
            <a:off x="761734" y="1922147"/>
            <a:ext cx="5088589" cy="4297940"/>
          </a:xfrm>
        </p:spPr>
        <p:txBody>
          <a:bodyPr>
            <a:normAutofit fontScale="70000" lnSpcReduction="20000"/>
          </a:bodyPr>
          <a:lstStyle/>
          <a:p>
            <a:pPr marL="0" indent="0">
              <a:buNone/>
            </a:pPr>
            <a:r>
              <a:rPr lang="en-GB" sz="3400" dirty="0">
                <a:effectLst/>
                <a:latin typeface="ArialMT"/>
              </a:rPr>
              <a:t>2.3. </a:t>
            </a:r>
          </a:p>
          <a:p>
            <a:pPr marL="0" indent="0">
              <a:buNone/>
            </a:pPr>
            <a:r>
              <a:rPr lang="en-GB" sz="3400" dirty="0">
                <a:effectLst/>
                <a:latin typeface="ArialMT"/>
              </a:rPr>
              <a:t>Critically reflect on own collaborative working </a:t>
            </a:r>
            <a:endParaRPr lang="en-GB" sz="3400" dirty="0">
              <a:effectLst/>
            </a:endParaRPr>
          </a:p>
          <a:p>
            <a:pPr marL="0" indent="0">
              <a:buNone/>
            </a:pPr>
            <a:r>
              <a:rPr lang="en-GB" sz="3400" dirty="0">
                <a:effectLst/>
                <a:latin typeface="ArialMT"/>
              </a:rPr>
              <a:t>3.2.</a:t>
            </a:r>
            <a:br>
              <a:rPr lang="en-GB" sz="3400" dirty="0">
                <a:effectLst/>
                <a:latin typeface="ArialMT"/>
              </a:rPr>
            </a:br>
            <a:r>
              <a:rPr lang="en-GB" sz="3400" dirty="0">
                <a:effectLst/>
                <a:latin typeface="ArialMT"/>
              </a:rPr>
              <a:t>Be able to manage your role as a social worker in increasingly complex situations </a:t>
            </a:r>
          </a:p>
          <a:p>
            <a:endParaRPr lang="en-US" dirty="0"/>
          </a:p>
        </p:txBody>
      </p:sp>
      <p:sp>
        <p:nvSpPr>
          <p:cNvPr id="5" name="Text Placeholder 4">
            <a:extLst>
              <a:ext uri="{FF2B5EF4-FFF2-40B4-BE49-F238E27FC236}">
                <a16:creationId xmlns:a16="http://schemas.microsoft.com/office/drawing/2014/main" id="{19832F93-AC7E-FD0A-897B-8CA69C96A7F9}"/>
              </a:ext>
            </a:extLst>
          </p:cNvPr>
          <p:cNvSpPr>
            <a:spLocks noGrp="1"/>
          </p:cNvSpPr>
          <p:nvPr>
            <p:ph type="body" sz="quarter" idx="3"/>
          </p:nvPr>
        </p:nvSpPr>
        <p:spPr>
          <a:xfrm>
            <a:off x="6095999" y="1681163"/>
            <a:ext cx="4406213" cy="823912"/>
          </a:xfrm>
        </p:spPr>
        <p:txBody>
          <a:bodyPr>
            <a:normAutofit/>
          </a:bodyPr>
          <a:lstStyle/>
          <a:p>
            <a:r>
              <a:rPr lang="en-GB" sz="2800" b="1" dirty="0">
                <a:latin typeface="ArialMT"/>
              </a:rPr>
              <a:t>Assessment criteria </a:t>
            </a:r>
          </a:p>
          <a:p>
            <a:endParaRPr lang="en-US" dirty="0"/>
          </a:p>
        </p:txBody>
      </p:sp>
      <p:sp>
        <p:nvSpPr>
          <p:cNvPr id="6" name="Content Placeholder 5">
            <a:extLst>
              <a:ext uri="{FF2B5EF4-FFF2-40B4-BE49-F238E27FC236}">
                <a16:creationId xmlns:a16="http://schemas.microsoft.com/office/drawing/2014/main" id="{06FA876E-3110-71E0-DEC6-AB27CF4783A3}"/>
              </a:ext>
            </a:extLst>
          </p:cNvPr>
          <p:cNvSpPr>
            <a:spLocks noGrp="1"/>
          </p:cNvSpPr>
          <p:nvPr>
            <p:ph sz="quarter" idx="4"/>
          </p:nvPr>
        </p:nvSpPr>
        <p:spPr>
          <a:xfrm>
            <a:off x="6096000" y="2093118"/>
            <a:ext cx="5769842" cy="4559141"/>
          </a:xfrm>
        </p:spPr>
        <p:txBody>
          <a:bodyPr>
            <a:normAutofit fontScale="70000" lnSpcReduction="20000"/>
          </a:bodyPr>
          <a:lstStyle/>
          <a:p>
            <a:pPr marL="0" indent="0">
              <a:buNone/>
            </a:pPr>
            <a:r>
              <a:rPr lang="en-GB" sz="2800" dirty="0">
                <a:effectLst/>
                <a:latin typeface="ArialMT"/>
              </a:rPr>
              <a:t>This should include: </a:t>
            </a:r>
          </a:p>
          <a:p>
            <a:pPr marL="0" indent="0">
              <a:buNone/>
            </a:pPr>
            <a:r>
              <a:rPr lang="en-GB" dirty="0">
                <a:solidFill>
                  <a:srgbClr val="000000"/>
                </a:solidFill>
                <a:effectLst/>
                <a:latin typeface="Arial" panose="020B0604020202020204" pitchFamily="34" charset="0"/>
              </a:rPr>
              <a:t>2.3.1 - </a:t>
            </a:r>
            <a:r>
              <a:rPr lang="en-GB" sz="2800" dirty="0">
                <a:effectLst/>
                <a:latin typeface="ArialMT"/>
              </a:rPr>
              <a:t>Critically reflect on own performance in collaborative working, identifying areas of good practice and those to be developed, during work with:</a:t>
            </a:r>
            <a:r>
              <a:rPr lang="en-GB" sz="2800" dirty="0">
                <a:latin typeface="ArialMT"/>
              </a:rPr>
              <a:t> </a:t>
            </a:r>
            <a:r>
              <a:rPr lang="en-GB" sz="2800" dirty="0">
                <a:effectLst/>
                <a:latin typeface="ArialMT"/>
              </a:rPr>
              <a:t>people with care and support needs, carers, advocates, colleagues and other professionals. </a:t>
            </a:r>
            <a:endParaRPr lang="en-GB" sz="2800" dirty="0">
              <a:effectLst/>
            </a:endParaRPr>
          </a:p>
          <a:p>
            <a:pPr marL="0" indent="0">
              <a:buNone/>
            </a:pPr>
            <a:r>
              <a:rPr lang="en-GB" dirty="0">
                <a:solidFill>
                  <a:srgbClr val="000000"/>
                </a:solidFill>
                <a:effectLst/>
                <a:latin typeface="Arial" panose="020B0604020202020204" pitchFamily="34" charset="0"/>
              </a:rPr>
              <a:t>3.2.8. - </a:t>
            </a:r>
            <a:r>
              <a:rPr lang="en-GB" sz="2800" dirty="0">
                <a:effectLst/>
                <a:latin typeface="ArialMT"/>
              </a:rPr>
              <a:t>Use supervision and mentoring to consider and manage interventions and professional judgements in complex situations </a:t>
            </a:r>
          </a:p>
          <a:p>
            <a:pPr marL="0" indent="0">
              <a:buNone/>
            </a:pPr>
            <a:r>
              <a:rPr lang="en-GB" dirty="0">
                <a:solidFill>
                  <a:srgbClr val="000000"/>
                </a:solidFill>
                <a:effectLst/>
                <a:latin typeface="Arial" panose="020B0604020202020204" pitchFamily="34" charset="0"/>
              </a:rPr>
              <a:t>3.2.9. - Critically reflect on own performance within complex situations to:</a:t>
            </a:r>
          </a:p>
          <a:p>
            <a:pPr marL="0" indent="0">
              <a:buNone/>
            </a:pPr>
            <a:r>
              <a:rPr lang="en-GB" dirty="0">
                <a:solidFill>
                  <a:srgbClr val="000000"/>
                </a:solidFill>
                <a:effectLst/>
                <a:latin typeface="Arial" panose="020B0604020202020204" pitchFamily="34" charset="0"/>
              </a:rPr>
              <a:t>• identify areas of good practice</a:t>
            </a:r>
          </a:p>
          <a:p>
            <a:pPr marL="0" indent="0">
              <a:buNone/>
            </a:pPr>
            <a:r>
              <a:rPr lang="en-GB" dirty="0">
                <a:solidFill>
                  <a:srgbClr val="000000"/>
                </a:solidFill>
                <a:effectLst/>
                <a:latin typeface="Arial" panose="020B0604020202020204" pitchFamily="34" charset="0"/>
              </a:rPr>
              <a:t>• identify practice areas that need to be developed</a:t>
            </a:r>
          </a:p>
          <a:p>
            <a:pPr marL="0" indent="0">
              <a:buNone/>
            </a:pPr>
            <a:r>
              <a:rPr lang="en-GB" dirty="0">
                <a:solidFill>
                  <a:srgbClr val="000000"/>
                </a:solidFill>
                <a:effectLst/>
                <a:latin typeface="Arial" panose="020B0604020202020204" pitchFamily="34" charset="0"/>
              </a:rPr>
              <a:t>• develop and strengthen personal resilience.</a:t>
            </a:r>
          </a:p>
          <a:p>
            <a:endParaRPr lang="en-US" dirty="0"/>
          </a:p>
        </p:txBody>
      </p:sp>
      <p:sp>
        <p:nvSpPr>
          <p:cNvPr id="7" name="Slide Number Placeholder 6">
            <a:extLst>
              <a:ext uri="{FF2B5EF4-FFF2-40B4-BE49-F238E27FC236}">
                <a16:creationId xmlns:a16="http://schemas.microsoft.com/office/drawing/2014/main" id="{1AC653E8-C043-64B8-1027-9060C40D400B}"/>
              </a:ext>
            </a:extLst>
          </p:cNvPr>
          <p:cNvSpPr>
            <a:spLocks noGrp="1"/>
          </p:cNvSpPr>
          <p:nvPr>
            <p:ph type="sldNum" sz="quarter" idx="12"/>
          </p:nvPr>
        </p:nvSpPr>
        <p:spPr/>
        <p:txBody>
          <a:bodyPr/>
          <a:lstStyle/>
          <a:p>
            <a:fld id="{35470E4D-CFB8-FE4B-A9A4-B32541D0D757}" type="slidenum">
              <a:rPr lang="en-US" smtClean="0"/>
              <a:t>27</a:t>
            </a:fld>
            <a:endParaRPr lang="en-US"/>
          </a:p>
        </p:txBody>
      </p:sp>
      <p:sp>
        <p:nvSpPr>
          <p:cNvPr id="8" name="Footer Placeholder 7">
            <a:extLst>
              <a:ext uri="{FF2B5EF4-FFF2-40B4-BE49-F238E27FC236}">
                <a16:creationId xmlns:a16="http://schemas.microsoft.com/office/drawing/2014/main" id="{5D22A290-6D94-7061-6B85-DB1BE4D0A479}"/>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41078267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rrowheads="1"/>
          </p:cNvSpPr>
          <p:nvPr>
            <p:ph type="title"/>
          </p:nvPr>
        </p:nvSpPr>
        <p:spPr>
          <a:xfrm>
            <a:off x="556684" y="387878"/>
            <a:ext cx="10972800" cy="951593"/>
          </a:xfrm>
        </p:spPr>
        <p:txBody>
          <a:bodyPr>
            <a:noAutofit/>
          </a:bodyPr>
          <a:lstStyle/>
          <a:p>
            <a:r>
              <a:rPr lang="cy-GB" dirty="0"/>
              <a:t>Resilliance and Collabrative Working</a:t>
            </a:r>
            <a:endParaRPr lang="en-GB" sz="4400" dirty="0"/>
          </a:p>
        </p:txBody>
      </p:sp>
      <p:sp>
        <p:nvSpPr>
          <p:cNvPr id="6148" name="Rectangle 4"/>
          <p:cNvSpPr>
            <a:spLocks noGrp="1" noRot="1" noChangeArrowheads="1"/>
          </p:cNvSpPr>
          <p:nvPr>
            <p:ph sz="quarter" idx="2"/>
          </p:nvPr>
        </p:nvSpPr>
        <p:spPr/>
        <p:txBody>
          <a:bodyPr>
            <a:normAutofit/>
          </a:bodyPr>
          <a:lstStyle/>
          <a:p>
            <a:pPr>
              <a:lnSpc>
                <a:spcPct val="90000"/>
              </a:lnSpc>
            </a:pPr>
            <a:endParaRPr lang="en-GB" sz="2000" dirty="0">
              <a:sym typeface="Arial" charset="0"/>
            </a:endParaRPr>
          </a:p>
          <a:p>
            <a:pPr>
              <a:lnSpc>
                <a:spcPct val="90000"/>
              </a:lnSpc>
            </a:pPr>
            <a:endParaRPr lang="en-GB" sz="2000" dirty="0"/>
          </a:p>
        </p:txBody>
      </p:sp>
      <p:sp>
        <p:nvSpPr>
          <p:cNvPr id="6149" name="Rectangle 5"/>
          <p:cNvSpPr>
            <a:spLocks noGrp="1" noRot="1" noChangeArrowheads="1"/>
          </p:cNvSpPr>
          <p:nvPr>
            <p:ph sz="quarter" idx="4"/>
          </p:nvPr>
        </p:nvSpPr>
        <p:spPr>
          <a:xfrm>
            <a:off x="556684" y="1495651"/>
            <a:ext cx="8196943" cy="5413705"/>
          </a:xfrm>
        </p:spPr>
        <p:txBody>
          <a:bodyPr>
            <a:normAutofit/>
          </a:bodyPr>
          <a:lstStyle/>
          <a:p>
            <a:pPr marL="0" indent="0">
              <a:lnSpc>
                <a:spcPct val="90000"/>
              </a:lnSpc>
              <a:buNone/>
            </a:pPr>
            <a:r>
              <a:rPr lang="en-GB" sz="2800" dirty="0">
                <a:sym typeface="Arial" charset="0"/>
              </a:rPr>
              <a:t>Research into the professional development of newly qualified social workers identified two key factors that ensure social workers:</a:t>
            </a:r>
          </a:p>
          <a:p>
            <a:pPr>
              <a:lnSpc>
                <a:spcPct val="90000"/>
              </a:lnSpc>
            </a:pPr>
            <a:r>
              <a:rPr lang="en-GB" sz="2800" dirty="0"/>
              <a:t>Have an enhanced resilience to stress</a:t>
            </a:r>
          </a:p>
          <a:p>
            <a:pPr>
              <a:lnSpc>
                <a:spcPct val="90000"/>
              </a:lnSpc>
            </a:pPr>
            <a:r>
              <a:rPr lang="en-GB" sz="2800" dirty="0"/>
              <a:t>Foster their own and other’s wellbeing</a:t>
            </a:r>
          </a:p>
          <a:p>
            <a:pPr>
              <a:lnSpc>
                <a:spcPct val="90000"/>
              </a:lnSpc>
            </a:pPr>
            <a:r>
              <a:rPr lang="en-GB" sz="2800" dirty="0"/>
              <a:t>Become “social workers who fly” after their first year in practice.</a:t>
            </a:r>
          </a:p>
          <a:p>
            <a:pPr marL="109537" indent="0">
              <a:lnSpc>
                <a:spcPct val="90000"/>
              </a:lnSpc>
              <a:buNone/>
            </a:pPr>
            <a:r>
              <a:rPr lang="en-GB" sz="2800" b="1" dirty="0"/>
              <a:t>These key factors are:</a:t>
            </a:r>
          </a:p>
          <a:p>
            <a:r>
              <a:rPr lang="en-GB" sz="2800" dirty="0"/>
              <a:t>Emotional Intelligence </a:t>
            </a:r>
          </a:p>
          <a:p>
            <a:r>
              <a:rPr lang="en-GB" sz="2800" dirty="0"/>
              <a:t>Reflection                                                    </a:t>
            </a:r>
          </a:p>
          <a:p>
            <a:pPr marL="109537" indent="0">
              <a:buNone/>
            </a:pPr>
            <a:r>
              <a:rPr lang="en-GB" sz="1400" dirty="0">
                <a:sym typeface="Arial" charset="0"/>
              </a:rPr>
              <a:t>                                                         Grant and </a:t>
            </a:r>
            <a:r>
              <a:rPr lang="en-GB" sz="1400" dirty="0" err="1">
                <a:sym typeface="Arial" charset="0"/>
              </a:rPr>
              <a:t>Kinman’s</a:t>
            </a:r>
            <a:r>
              <a:rPr lang="en-GB" sz="1400" dirty="0">
                <a:sym typeface="Arial" charset="0"/>
              </a:rPr>
              <a:t> (2009)</a:t>
            </a:r>
            <a:endParaRPr lang="en-GB" sz="1400" dirty="0"/>
          </a:p>
          <a:p>
            <a:pPr>
              <a:lnSpc>
                <a:spcPct val="90000"/>
              </a:lnSpc>
            </a:pPr>
            <a:endParaRPr lang="en-GB" sz="2000" dirty="0">
              <a:sym typeface="Arial" charset="0"/>
            </a:endParaRPr>
          </a:p>
          <a:p>
            <a:pPr>
              <a:lnSpc>
                <a:spcPct val="90000"/>
              </a:lnSpc>
            </a:pPr>
            <a:endParaRPr lang="en-GB" sz="2000" dirty="0"/>
          </a:p>
        </p:txBody>
      </p:sp>
      <p:sp>
        <p:nvSpPr>
          <p:cNvPr id="5" name="Slide Number Placeholder 4"/>
          <p:cNvSpPr>
            <a:spLocks noGrp="1"/>
          </p:cNvSpPr>
          <p:nvPr>
            <p:ph type="sldNum" sz="quarter" idx="12"/>
          </p:nvPr>
        </p:nvSpPr>
        <p:spPr/>
        <p:txBody>
          <a:bodyPr/>
          <a:lstStyle/>
          <a:p>
            <a:fld id="{1E2FB795-8CD3-4813-9C65-0932CECE18E1}" type="slidenum">
              <a:rPr lang="en-GB" sz="2800" b="1">
                <a:solidFill>
                  <a:schemeClr val="bg1"/>
                </a:solidFill>
              </a:rPr>
              <a:pPr/>
              <a:t>28</a:t>
            </a:fld>
            <a:endParaRPr lang="en-GB" sz="2800" b="1" dirty="0">
              <a:solidFill>
                <a:schemeClr val="bg1"/>
              </a:solidFill>
            </a:endParaRPr>
          </a:p>
        </p:txBody>
      </p:sp>
      <p:pic>
        <p:nvPicPr>
          <p:cNvPr id="11" name="Picture 10">
            <a:extLst>
              <a:ext uri="{FF2B5EF4-FFF2-40B4-BE49-F238E27FC236}">
                <a16:creationId xmlns:a16="http://schemas.microsoft.com/office/drawing/2014/main" id="{74408B7D-3A3C-F2BA-1AC0-5D8E8F2FCD3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504482" y="2379167"/>
            <a:ext cx="3513951" cy="2597568"/>
          </a:xfrm>
          <a:prstGeom prst="rect">
            <a:avLst/>
          </a:prstGeom>
        </p:spPr>
      </p:pic>
      <p:sp>
        <p:nvSpPr>
          <p:cNvPr id="2" name="Footer Placeholder 1">
            <a:extLst>
              <a:ext uri="{FF2B5EF4-FFF2-40B4-BE49-F238E27FC236}">
                <a16:creationId xmlns:a16="http://schemas.microsoft.com/office/drawing/2014/main" id="{007413D4-BA17-520F-C886-A0765308E0B9}"/>
              </a:ext>
            </a:extLst>
          </p:cNvPr>
          <p:cNvSpPr>
            <a:spLocks noGrp="1"/>
          </p:cNvSpPr>
          <p:nvPr>
            <p:ph type="ftr" sz="quarter" idx="11"/>
          </p:nvPr>
        </p:nvSpPr>
        <p:spPr/>
        <p:txBody>
          <a:bodyPr/>
          <a:lstStyle/>
          <a:p>
            <a:r>
              <a:rPr lang="en-US"/>
              <a:t>PORTH AGORED Consolidation of Social Work Practice</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9C8C27F5-ACD6-B06B-E0E5-B522949A0CA9}"/>
              </a:ext>
            </a:extLst>
          </p:cNvPr>
          <p:cNvSpPr>
            <a:spLocks noChangeArrowheads="1"/>
          </p:cNvSpPr>
          <p:nvPr/>
        </p:nvSpPr>
        <p:spPr bwMode="auto">
          <a:xfrm>
            <a:off x="4616801" y="4731006"/>
            <a:ext cx="3060397" cy="1978404"/>
          </a:xfrm>
          <a:prstGeom prst="ellipse">
            <a:avLst/>
          </a:prstGeom>
          <a:solidFill>
            <a:srgbClr val="00B050"/>
          </a:solidFill>
          <a:ln w="9525">
            <a:solidFill>
              <a:srgbClr val="000000"/>
            </a:solidFill>
            <a:round/>
            <a:headEnd/>
            <a:tailEnd/>
          </a:ln>
        </p:spPr>
        <p:txBody>
          <a:bodyPr rot="0" vert="horz" wrap="square" lIns="91440" tIns="45720" rIns="91440" bIns="45720" anchor="t" anchorCtr="0" upright="1">
            <a:noAutofit/>
          </a:bodyPr>
          <a:lstStyle/>
          <a:p>
            <a:pPr algn="ctr" defTabSz="822960">
              <a:spcAft>
                <a:spcPts val="600"/>
              </a:spcAft>
            </a:pPr>
            <a:r>
              <a:rPr lang="en-GB" kern="1200" dirty="0">
                <a:solidFill>
                  <a:schemeClr val="bg1"/>
                </a:solidFill>
                <a:latin typeface="Calibri" panose="020F0502020204030204" pitchFamily="34" charset="0"/>
                <a:ea typeface="+mn-ea"/>
                <a:cs typeface="Times New Roman" panose="02020603050405020304" pitchFamily="18" charset="0"/>
              </a:rPr>
              <a:t>Inter-professional Collaboration &amp; Building and Maintaining Relationships</a:t>
            </a:r>
            <a:endParaRPr lang="en-GB"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graphicFrame>
        <p:nvGraphicFramePr>
          <p:cNvPr id="8" name="Table 7">
            <a:extLst>
              <a:ext uri="{FF2B5EF4-FFF2-40B4-BE49-F238E27FC236}">
                <a16:creationId xmlns:a16="http://schemas.microsoft.com/office/drawing/2014/main" id="{66452A3F-F9BA-5785-9D94-AF89C03938D8}"/>
              </a:ext>
            </a:extLst>
          </p:cNvPr>
          <p:cNvGraphicFramePr>
            <a:graphicFrameLocks noGrp="1"/>
          </p:cNvGraphicFramePr>
          <p:nvPr>
            <p:extLst>
              <p:ext uri="{D42A27DB-BD31-4B8C-83A1-F6EECF244321}">
                <p14:modId xmlns:p14="http://schemas.microsoft.com/office/powerpoint/2010/main" val="2294115649"/>
              </p:ext>
            </p:extLst>
          </p:nvPr>
        </p:nvGraphicFramePr>
        <p:xfrm>
          <a:off x="1065855" y="870525"/>
          <a:ext cx="3476684" cy="4691890"/>
        </p:xfrm>
        <a:graphic>
          <a:graphicData uri="http://schemas.openxmlformats.org/drawingml/2006/table">
            <a:tbl>
              <a:tblPr firstRow="1" firstCol="1" bandRow="1">
                <a:tableStyleId>{5C22544A-7EE6-4342-B048-85BDC9FD1C3A}</a:tableStyleId>
              </a:tblPr>
              <a:tblGrid>
                <a:gridCol w="3476684">
                  <a:extLst>
                    <a:ext uri="{9D8B030D-6E8A-4147-A177-3AD203B41FA5}">
                      <a16:colId xmlns:a16="http://schemas.microsoft.com/office/drawing/2014/main" val="557903885"/>
                    </a:ext>
                  </a:extLst>
                </a:gridCol>
              </a:tblGrid>
              <a:tr h="40361">
                <a:tc>
                  <a:txBody>
                    <a:bodyPr/>
                    <a:lstStyle/>
                    <a:p>
                      <a:pPr algn="ctr"/>
                      <a:r>
                        <a:rPr lang="en-GB" sz="1800" dirty="0">
                          <a:effectLst/>
                        </a:rPr>
                        <a:t>Inter-Personal Skills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11614735"/>
                  </a:ext>
                </a:extLst>
              </a:tr>
              <a:tr h="1171537">
                <a:tc>
                  <a:txBody>
                    <a:bodyPr/>
                    <a:lstStyle/>
                    <a:p>
                      <a:pPr marL="342900" lvl="0" indent="-342900" algn="l">
                        <a:buFont typeface="Symbol" pitchFamily="2" charset="2"/>
                        <a:buChar char=""/>
                      </a:pPr>
                      <a:r>
                        <a:rPr lang="en-GB" sz="1800">
                          <a:effectLst/>
                        </a:rPr>
                        <a:t>Communication Skills (negotiating, listening, articulating, dealing with conflict).</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986268275"/>
                  </a:ext>
                </a:extLst>
              </a:tr>
              <a:tr h="749773">
                <a:tc>
                  <a:txBody>
                    <a:bodyPr/>
                    <a:lstStyle/>
                    <a:p>
                      <a:pPr marL="342900" lvl="0" indent="-342900" algn="l">
                        <a:buFont typeface="Symbol" pitchFamily="2" charset="2"/>
                        <a:buChar char=""/>
                      </a:pPr>
                      <a:r>
                        <a:rPr lang="en-GB" sz="1800">
                          <a:effectLst/>
                        </a:rPr>
                        <a:t>Skills to manage interpersonal relationships.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27465112"/>
                  </a:ext>
                </a:extLst>
              </a:tr>
              <a:tr h="374887">
                <a:tc>
                  <a:txBody>
                    <a:bodyPr/>
                    <a:lstStyle/>
                    <a:p>
                      <a:pPr marL="342900" lvl="0" indent="-342900" algn="l">
                        <a:buFont typeface="Symbol" pitchFamily="2" charset="2"/>
                        <a:buChar char=""/>
                      </a:pPr>
                      <a:r>
                        <a:rPr lang="en-GB" sz="1800">
                          <a:effectLst/>
                        </a:rPr>
                        <a:t>Empathy</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1581532"/>
                  </a:ext>
                </a:extLst>
              </a:tr>
              <a:tr h="749773">
                <a:tc>
                  <a:txBody>
                    <a:bodyPr/>
                    <a:lstStyle/>
                    <a:p>
                      <a:pPr marL="342900" lvl="0" indent="-342900" algn="l">
                        <a:buFont typeface="Symbol" pitchFamily="2" charset="2"/>
                        <a:buChar char=""/>
                      </a:pPr>
                      <a:r>
                        <a:rPr lang="en-GB" sz="1800">
                          <a:effectLst/>
                        </a:rPr>
                        <a:t>Person-centred and holistic practice skills.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47412249"/>
                  </a:ext>
                </a:extLst>
              </a:tr>
              <a:tr h="685188">
                <a:tc>
                  <a:txBody>
                    <a:bodyPr/>
                    <a:lstStyle/>
                    <a:p>
                      <a:pPr marL="342900" lvl="0" indent="-342900" algn="l">
                        <a:buFont typeface="Symbol" pitchFamily="2" charset="2"/>
                        <a:buChar char=""/>
                      </a:pPr>
                      <a:r>
                        <a:rPr lang="en-GB" sz="1800" dirty="0">
                          <a:effectLst/>
                        </a:rPr>
                        <a:t>Skills to demonstrate trust, respect and honesty.</a:t>
                      </a:r>
                    </a:p>
                    <a:p>
                      <a:pPr marL="342900" lvl="0" indent="-342900" algn="l">
                        <a:buFont typeface="Symbol" pitchFamily="2"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Value feedback from individuals/families/carers on our practice. </a:t>
                      </a:r>
                    </a:p>
                  </a:txBody>
                  <a:tcPr marL="68580" marR="68580" marT="0" marB="0"/>
                </a:tc>
                <a:extLst>
                  <a:ext uri="{0D108BD9-81ED-4DB2-BD59-A6C34878D82A}">
                    <a16:rowId xmlns:a16="http://schemas.microsoft.com/office/drawing/2014/main" val="3485753341"/>
                  </a:ext>
                </a:extLst>
              </a:tr>
            </a:tbl>
          </a:graphicData>
        </a:graphic>
      </p:graphicFrame>
      <p:cxnSp>
        <p:nvCxnSpPr>
          <p:cNvPr id="9" name="AutoShape 3">
            <a:extLst>
              <a:ext uri="{FF2B5EF4-FFF2-40B4-BE49-F238E27FC236}">
                <a16:creationId xmlns:a16="http://schemas.microsoft.com/office/drawing/2014/main" id="{A025F27C-D867-E18C-0848-FE71B2C09B4C}"/>
              </a:ext>
            </a:extLst>
          </p:cNvPr>
          <p:cNvCxnSpPr>
            <a:cxnSpLocks noChangeShapeType="1"/>
          </p:cNvCxnSpPr>
          <p:nvPr/>
        </p:nvCxnSpPr>
        <p:spPr bwMode="auto">
          <a:xfrm flipH="1" flipV="1">
            <a:off x="4753912" y="3316644"/>
            <a:ext cx="1064422" cy="1362573"/>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graphicFrame>
        <p:nvGraphicFramePr>
          <p:cNvPr id="10" name="Table 9">
            <a:extLst>
              <a:ext uri="{FF2B5EF4-FFF2-40B4-BE49-F238E27FC236}">
                <a16:creationId xmlns:a16="http://schemas.microsoft.com/office/drawing/2014/main" id="{0C53FCB3-C550-3821-69FB-4855257AD8DD}"/>
              </a:ext>
            </a:extLst>
          </p:cNvPr>
          <p:cNvGraphicFramePr>
            <a:graphicFrameLocks noGrp="1"/>
          </p:cNvGraphicFramePr>
          <p:nvPr>
            <p:extLst>
              <p:ext uri="{D42A27DB-BD31-4B8C-83A1-F6EECF244321}">
                <p14:modId xmlns:p14="http://schemas.microsoft.com/office/powerpoint/2010/main" val="1323856967"/>
              </p:ext>
            </p:extLst>
          </p:nvPr>
        </p:nvGraphicFramePr>
        <p:xfrm>
          <a:off x="7872415" y="1062990"/>
          <a:ext cx="3476684" cy="4080187"/>
        </p:xfrm>
        <a:graphic>
          <a:graphicData uri="http://schemas.openxmlformats.org/drawingml/2006/table">
            <a:tbl>
              <a:tblPr firstRow="1" firstCol="1" bandRow="1">
                <a:tableStyleId>{5C22544A-7EE6-4342-B048-85BDC9FD1C3A}</a:tableStyleId>
              </a:tblPr>
              <a:tblGrid>
                <a:gridCol w="3476684">
                  <a:extLst>
                    <a:ext uri="{9D8B030D-6E8A-4147-A177-3AD203B41FA5}">
                      <a16:colId xmlns:a16="http://schemas.microsoft.com/office/drawing/2014/main" val="1460733739"/>
                    </a:ext>
                  </a:extLst>
                </a:gridCol>
              </a:tblGrid>
              <a:tr h="174754">
                <a:tc>
                  <a:txBody>
                    <a:bodyPr/>
                    <a:lstStyle/>
                    <a:p>
                      <a:pPr algn="ctr"/>
                      <a:r>
                        <a:rPr lang="en-GB" sz="1800" dirty="0">
                          <a:effectLst/>
                        </a:rPr>
                        <a:t>Personal Skills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830077508"/>
                  </a:ext>
                </a:extLst>
              </a:tr>
              <a:tr h="377616">
                <a:tc>
                  <a:txBody>
                    <a:bodyPr/>
                    <a:lstStyle/>
                    <a:p>
                      <a:pPr marL="342900" lvl="0" indent="-342900" algn="l">
                        <a:buFont typeface="Symbol" pitchFamily="2" charset="2"/>
                        <a:buChar char=""/>
                      </a:pPr>
                      <a:r>
                        <a:rPr lang="en-GB" sz="1800" dirty="0">
                          <a:effectLst/>
                        </a:rPr>
                        <a:t>Self-Awareness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35908836"/>
                  </a:ext>
                </a:extLst>
              </a:tr>
              <a:tr h="449761">
                <a:tc>
                  <a:txBody>
                    <a:bodyPr/>
                    <a:lstStyle/>
                    <a:p>
                      <a:pPr marL="342900" lvl="0" indent="-342900" algn="l">
                        <a:buFont typeface="Symbol" pitchFamily="2" charset="2"/>
                        <a:buChar char=""/>
                      </a:pPr>
                      <a:r>
                        <a:rPr lang="en-GB" sz="1800">
                          <a:effectLst/>
                        </a:rPr>
                        <a:t>Reflexivity</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94042440"/>
                  </a:ext>
                </a:extLst>
              </a:tr>
              <a:tr h="569931">
                <a:tc>
                  <a:txBody>
                    <a:bodyPr/>
                    <a:lstStyle/>
                    <a:p>
                      <a:pPr marL="342900" lvl="0" indent="-342900" algn="l">
                        <a:buFont typeface="Symbol" pitchFamily="2" charset="2"/>
                        <a:buChar char=""/>
                      </a:pPr>
                      <a:r>
                        <a:rPr lang="en-GB" sz="1800" dirty="0">
                          <a:effectLst/>
                        </a:rPr>
                        <a:t>Skills to practise with confidence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81407619"/>
                  </a:ext>
                </a:extLst>
              </a:tr>
              <a:tr h="569931">
                <a:tc>
                  <a:txBody>
                    <a:bodyPr/>
                    <a:lstStyle/>
                    <a:p>
                      <a:pPr marL="342900" lvl="0" indent="-342900" algn="l">
                        <a:buFont typeface="Symbol" pitchFamily="2" charset="2"/>
                        <a:buChar char=""/>
                      </a:pPr>
                      <a:r>
                        <a:rPr lang="en-GB" sz="1800">
                          <a:effectLst/>
                        </a:rPr>
                        <a:t>Emotional awareness/ intelligence</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45000302"/>
                  </a:ext>
                </a:extLst>
              </a:tr>
              <a:tr h="449761">
                <a:tc>
                  <a:txBody>
                    <a:bodyPr/>
                    <a:lstStyle/>
                    <a:p>
                      <a:pPr marL="342900" lvl="0" indent="-342900" algn="l">
                        <a:buFont typeface="Symbol" pitchFamily="2" charset="2"/>
                        <a:buChar char=""/>
                      </a:pPr>
                      <a:r>
                        <a:rPr lang="en-GB" sz="1800">
                          <a:effectLst/>
                        </a:rPr>
                        <a:t>Integrity</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93934373"/>
                  </a:ext>
                </a:extLst>
              </a:tr>
              <a:tr h="449761">
                <a:tc>
                  <a:txBody>
                    <a:bodyPr/>
                    <a:lstStyle/>
                    <a:p>
                      <a:pPr marL="342900" lvl="0" indent="-342900" algn="l">
                        <a:buFont typeface="Symbol" pitchFamily="2" charset="2"/>
                        <a:buChar char=""/>
                      </a:pPr>
                      <a:r>
                        <a:rPr lang="en-GB" sz="1800">
                          <a:effectLst/>
                        </a:rPr>
                        <a:t>Problem-solving skills.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09812112"/>
                  </a:ext>
                </a:extLst>
              </a:tr>
              <a:tr h="489345">
                <a:tc>
                  <a:txBody>
                    <a:bodyPr/>
                    <a:lstStyle/>
                    <a:p>
                      <a:pPr marL="342900" lvl="0" indent="-342900" algn="l">
                        <a:buFont typeface="Symbol" pitchFamily="2" charset="2"/>
                        <a:buChar char=""/>
                      </a:pPr>
                      <a:r>
                        <a:rPr lang="en-GB" sz="1800" dirty="0">
                          <a:effectLst/>
                        </a:rPr>
                        <a:t>Critical thinking skills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21427644"/>
                  </a:ext>
                </a:extLst>
              </a:tr>
              <a:tr h="449761">
                <a:tc>
                  <a:txBody>
                    <a:bodyPr/>
                    <a:lstStyle/>
                    <a:p>
                      <a:pPr marL="342900" lvl="0" indent="-342900" algn="l">
                        <a:buFont typeface="Symbol" pitchFamily="2" charset="2"/>
                        <a:buChar char=""/>
                      </a:pPr>
                      <a:r>
                        <a:rPr lang="en-GB" sz="1800" dirty="0">
                          <a:effectLst/>
                        </a:rPr>
                        <a:t>A sense of responsibility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73497767"/>
                  </a:ext>
                </a:extLst>
              </a:tr>
            </a:tbl>
          </a:graphicData>
        </a:graphic>
      </p:graphicFrame>
      <p:cxnSp>
        <p:nvCxnSpPr>
          <p:cNvPr id="11" name="AutoShape 4">
            <a:extLst>
              <a:ext uri="{FF2B5EF4-FFF2-40B4-BE49-F238E27FC236}">
                <a16:creationId xmlns:a16="http://schemas.microsoft.com/office/drawing/2014/main" id="{C573BFC6-29C5-1843-0FD3-6F7D01E4FE45}"/>
              </a:ext>
            </a:extLst>
          </p:cNvPr>
          <p:cNvCxnSpPr>
            <a:cxnSpLocks noChangeShapeType="1"/>
          </p:cNvCxnSpPr>
          <p:nvPr/>
        </p:nvCxnSpPr>
        <p:spPr bwMode="auto">
          <a:xfrm flipV="1">
            <a:off x="6743428" y="3252029"/>
            <a:ext cx="831219" cy="1480609"/>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14" name="TextBox 13">
            <a:extLst>
              <a:ext uri="{FF2B5EF4-FFF2-40B4-BE49-F238E27FC236}">
                <a16:creationId xmlns:a16="http://schemas.microsoft.com/office/drawing/2014/main" id="{DD5237F6-73B5-933F-2394-FCE3DDF97EDB}"/>
              </a:ext>
            </a:extLst>
          </p:cNvPr>
          <p:cNvSpPr txBox="1"/>
          <p:nvPr/>
        </p:nvSpPr>
        <p:spPr>
          <a:xfrm>
            <a:off x="1159167" y="285750"/>
            <a:ext cx="10189931" cy="584775"/>
          </a:xfrm>
          <a:prstGeom prst="rect">
            <a:avLst/>
          </a:prstGeom>
          <a:noFill/>
        </p:spPr>
        <p:txBody>
          <a:bodyPr wrap="square" rtlCol="0">
            <a:spAutoFit/>
          </a:bodyPr>
          <a:lstStyle/>
          <a:p>
            <a:pPr algn="ctr"/>
            <a:r>
              <a:rPr lang="en-US" sz="3200" b="1" dirty="0"/>
              <a:t>Skills in Collaborative Working  </a:t>
            </a:r>
          </a:p>
        </p:txBody>
      </p:sp>
      <p:sp>
        <p:nvSpPr>
          <p:cNvPr id="2" name="Slide Number Placeholder 1">
            <a:extLst>
              <a:ext uri="{FF2B5EF4-FFF2-40B4-BE49-F238E27FC236}">
                <a16:creationId xmlns:a16="http://schemas.microsoft.com/office/drawing/2014/main" id="{98C1AB77-BFD9-7443-55C2-6B3321946EB1}"/>
              </a:ext>
            </a:extLst>
          </p:cNvPr>
          <p:cNvSpPr>
            <a:spLocks noGrp="1"/>
          </p:cNvSpPr>
          <p:nvPr>
            <p:ph type="sldNum" sz="quarter" idx="12"/>
          </p:nvPr>
        </p:nvSpPr>
        <p:spPr/>
        <p:txBody>
          <a:bodyPr/>
          <a:lstStyle/>
          <a:p>
            <a:fld id="{35470E4D-CFB8-FE4B-A9A4-B32541D0D757}" type="slidenum">
              <a:rPr lang="en-US" smtClean="0"/>
              <a:t>29</a:t>
            </a:fld>
            <a:endParaRPr lang="en-US"/>
          </a:p>
        </p:txBody>
      </p:sp>
      <p:sp>
        <p:nvSpPr>
          <p:cNvPr id="3" name="Footer Placeholder 2">
            <a:extLst>
              <a:ext uri="{FF2B5EF4-FFF2-40B4-BE49-F238E27FC236}">
                <a16:creationId xmlns:a16="http://schemas.microsoft.com/office/drawing/2014/main" id="{705DD282-FFB3-D43B-27BA-A0B899149A01}"/>
              </a:ext>
            </a:extLst>
          </p:cNvPr>
          <p:cNvSpPr>
            <a:spLocks noGrp="1"/>
          </p:cNvSpPr>
          <p:nvPr>
            <p:ph type="ftr" sz="quarter" idx="11"/>
          </p:nvPr>
        </p:nvSpPr>
        <p:spPr>
          <a:xfrm>
            <a:off x="56182" y="6391910"/>
            <a:ext cx="4114800" cy="365125"/>
          </a:xfrm>
        </p:spPr>
        <p:txBody>
          <a:bodyPr/>
          <a:lstStyle/>
          <a:p>
            <a:r>
              <a:rPr lang="en-US" dirty="0"/>
              <a:t>PORTH AGORED Consolidation of Social Work Practice</a:t>
            </a:r>
          </a:p>
        </p:txBody>
      </p:sp>
    </p:spTree>
    <p:extLst>
      <p:ext uri="{BB962C8B-B14F-4D97-AF65-F5344CB8AC3E}">
        <p14:creationId xmlns:p14="http://schemas.microsoft.com/office/powerpoint/2010/main" val="11819685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373C157-0CAC-459D-6C54-82F1E95DC46C}"/>
              </a:ext>
            </a:extLst>
          </p:cNvPr>
          <p:cNvSpPr>
            <a:spLocks noGrp="1"/>
          </p:cNvSpPr>
          <p:nvPr>
            <p:ph type="title"/>
          </p:nvPr>
        </p:nvSpPr>
        <p:spPr>
          <a:xfrm>
            <a:off x="700643" y="133078"/>
            <a:ext cx="10502741" cy="1600200"/>
          </a:xfrm>
        </p:spPr>
        <p:txBody>
          <a:bodyPr anchor="b">
            <a:normAutofit/>
          </a:bodyPr>
          <a:lstStyle/>
          <a:p>
            <a:r>
              <a:rPr lang="en-GB" sz="3300" b="1" dirty="0">
                <a:effectLst/>
                <a:latin typeface="Arial" panose="020B0604020202020204" pitchFamily="34" charset="0"/>
              </a:rPr>
              <a:t>2. Working collaboratively with people in need of care and support, their carers and other professionals</a:t>
            </a:r>
            <a:endParaRPr lang="en-US" sz="3300" dirty="0"/>
          </a:p>
        </p:txBody>
      </p:sp>
      <p:sp>
        <p:nvSpPr>
          <p:cNvPr id="8" name="Content Placeholder 7">
            <a:extLst>
              <a:ext uri="{FF2B5EF4-FFF2-40B4-BE49-F238E27FC236}">
                <a16:creationId xmlns:a16="http://schemas.microsoft.com/office/drawing/2014/main" id="{9EB96AAA-F4C8-7C83-A338-E3A9756ED363}"/>
              </a:ext>
            </a:extLst>
          </p:cNvPr>
          <p:cNvSpPr>
            <a:spLocks noGrp="1"/>
          </p:cNvSpPr>
          <p:nvPr>
            <p:ph idx="1"/>
          </p:nvPr>
        </p:nvSpPr>
        <p:spPr>
          <a:xfrm>
            <a:off x="907541" y="1822072"/>
            <a:ext cx="9269611" cy="4530831"/>
          </a:xfrm>
        </p:spPr>
        <p:txBody>
          <a:bodyPr>
            <a:normAutofit/>
          </a:bodyPr>
          <a:lstStyle/>
          <a:p>
            <a:pPr marL="0" indent="0">
              <a:buNone/>
            </a:pPr>
            <a:r>
              <a:rPr lang="en-GB" sz="2400" b="1" dirty="0"/>
              <a:t>Exercise 3 </a:t>
            </a:r>
          </a:p>
          <a:p>
            <a:pPr marL="0" indent="0">
              <a:buNone/>
            </a:pPr>
            <a:r>
              <a:rPr lang="en-GB" sz="2400" b="1" dirty="0"/>
              <a:t>Question 2</a:t>
            </a:r>
          </a:p>
          <a:p>
            <a:pPr marL="0" indent="0">
              <a:buNone/>
            </a:pPr>
            <a:r>
              <a:rPr lang="en-GB" sz="2400" dirty="0"/>
              <a:t>In small groups:</a:t>
            </a:r>
          </a:p>
          <a:p>
            <a:pPr marL="0" indent="0">
              <a:buNone/>
            </a:pPr>
            <a:r>
              <a:rPr lang="en-GB" sz="2400" dirty="0"/>
              <a:t>U</a:t>
            </a:r>
            <a:r>
              <a:rPr lang="en-US" sz="2400" dirty="0"/>
              <a:t>se a reflective model to: </a:t>
            </a:r>
          </a:p>
          <a:p>
            <a:r>
              <a:rPr lang="en-US" sz="2400" dirty="0"/>
              <a:t>Look back at your experience so far of working collaboratively with individuals/families and/or </a:t>
            </a:r>
            <a:r>
              <a:rPr lang="en-US" sz="2400" dirty="0" err="1"/>
              <a:t>carers</a:t>
            </a:r>
            <a:r>
              <a:rPr lang="en-US" sz="2400" dirty="0"/>
              <a:t> as well as other professionals.</a:t>
            </a:r>
          </a:p>
          <a:p>
            <a:r>
              <a:rPr lang="en-US" sz="2400" dirty="0"/>
              <a:t>Based on this identify and justify what your learning needs are under this learning outcome for the coming 12 months under this learning outcome</a:t>
            </a:r>
          </a:p>
          <a:p>
            <a:r>
              <a:rPr lang="en-GB" sz="2400" b="1" dirty="0">
                <a:effectLst/>
                <a:ea typeface="Calibri" panose="020F0502020204030204" pitchFamily="34" charset="0"/>
                <a:cs typeface="Times New Roman" panose="02020603050405020304" pitchFamily="18" charset="0"/>
              </a:rPr>
              <a:t>Consider</a:t>
            </a:r>
            <a:r>
              <a:rPr lang="en-GB" sz="2400" dirty="0">
                <a:effectLst/>
                <a:ea typeface="Calibri" panose="020F0502020204030204" pitchFamily="34" charset="0"/>
                <a:cs typeface="Times New Roman" panose="02020603050405020304" pitchFamily="18" charset="0"/>
              </a:rPr>
              <a:t>: learning supervision, training, research and how these have contributed to your professional development?</a:t>
            </a:r>
          </a:p>
          <a:p>
            <a:endParaRPr lang="en-US" sz="1600" dirty="0">
              <a:solidFill>
                <a:schemeClr val="tx2"/>
              </a:solidFill>
            </a:endParaRPr>
          </a:p>
          <a:p>
            <a:endParaRPr lang="en-US" sz="1600" dirty="0">
              <a:solidFill>
                <a:schemeClr val="tx2"/>
              </a:solidFill>
            </a:endParaRPr>
          </a:p>
        </p:txBody>
      </p:sp>
      <p:grpSp>
        <p:nvGrpSpPr>
          <p:cNvPr id="30" name="Group 29">
            <a:extLst>
              <a:ext uri="{FF2B5EF4-FFF2-40B4-BE49-F238E27FC236}">
                <a16:creationId xmlns:a16="http://schemas.microsoft.com/office/drawing/2014/main" id="{F2C6548C-3B6A-8257-11A5-C6BC870A7A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82720" y="4015411"/>
            <a:ext cx="365077" cy="367579"/>
            <a:chOff x="10572581" y="4151226"/>
            <a:chExt cx="365077" cy="367579"/>
          </a:xfrm>
        </p:grpSpPr>
        <p:sp>
          <p:nvSpPr>
            <p:cNvPr id="31" name="Freeform: Shape 30">
              <a:extLst>
                <a:ext uri="{FF2B5EF4-FFF2-40B4-BE49-F238E27FC236}">
                  <a16:creationId xmlns:a16="http://schemas.microsoft.com/office/drawing/2014/main" id="{2256C25D-D3D8-F7A6-A6FE-5B7ADB060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Shape 31">
              <a:extLst>
                <a:ext uri="{FF2B5EF4-FFF2-40B4-BE49-F238E27FC236}">
                  <a16:creationId xmlns:a16="http://schemas.microsoft.com/office/drawing/2014/main" id="{E56C2CA3-536C-6DE8-9D13-45366F3B4F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3">
                <a:lumMod val="20000"/>
                <a:lumOff val="80000"/>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34" name="Group 33">
            <a:extLst>
              <a:ext uri="{FF2B5EF4-FFF2-40B4-BE49-F238E27FC236}">
                <a16:creationId xmlns:a16="http://schemas.microsoft.com/office/drawing/2014/main" id="{24C0A946-12C3-A520-F0B5-923DC75A80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7263076">
            <a:off x="10134779" y="4708386"/>
            <a:ext cx="1216404" cy="1834961"/>
            <a:chOff x="11571873" y="5176897"/>
            <a:chExt cx="1284318" cy="1937410"/>
          </a:xfrm>
        </p:grpSpPr>
        <p:sp>
          <p:nvSpPr>
            <p:cNvPr id="35" name="Freeform: Shape 34">
              <a:extLst>
                <a:ext uri="{FF2B5EF4-FFF2-40B4-BE49-F238E27FC236}">
                  <a16:creationId xmlns:a16="http://schemas.microsoft.com/office/drawing/2014/main" id="{7CD91F6F-C848-053D-FF98-DEB9F49DC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Freeform: Shape 35">
              <a:extLst>
                <a:ext uri="{FF2B5EF4-FFF2-40B4-BE49-F238E27FC236}">
                  <a16:creationId xmlns:a16="http://schemas.microsoft.com/office/drawing/2014/main" id="{6392C8FD-8885-FF84-5554-64E7B7CA8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4">
                <a:lumMod val="40000"/>
                <a:lumOff val="6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38" name="Freeform: Shape 37">
            <a:extLst>
              <a:ext uri="{FF2B5EF4-FFF2-40B4-BE49-F238E27FC236}">
                <a16:creationId xmlns:a16="http://schemas.microsoft.com/office/drawing/2014/main" id="{19E9BDDB-EF4A-B813-8CFD-D3946F339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735102">
            <a:off x="11096058" y="3990944"/>
            <a:ext cx="1614456" cy="429493"/>
          </a:xfrm>
          <a:custGeom>
            <a:avLst/>
            <a:gdLst>
              <a:gd name="connsiteX0" fmla="*/ 0 w 1614456"/>
              <a:gd name="connsiteY0" fmla="*/ 233076 h 429493"/>
              <a:gd name="connsiteX1" fmla="*/ 569664 w 1614456"/>
              <a:gd name="connsiteY1" fmla="*/ 0 h 429493"/>
              <a:gd name="connsiteX2" fmla="*/ 596278 w 1614456"/>
              <a:gd name="connsiteY2" fmla="*/ 6094 h 429493"/>
              <a:gd name="connsiteX3" fmla="*/ 1614456 w 1614456"/>
              <a:gd name="connsiteY3" fmla="*/ 248091 h 429493"/>
              <a:gd name="connsiteX4" fmla="*/ 1568315 w 1614456"/>
              <a:gd name="connsiteY4" fmla="*/ 429321 h 429493"/>
              <a:gd name="connsiteX5" fmla="*/ 483047 w 1614456"/>
              <a:gd name="connsiteY5" fmla="*/ 298906 h 429493"/>
              <a:gd name="connsiteX6" fmla="*/ 123310 w 1614456"/>
              <a:gd name="connsiteY6" fmla="*/ 250486 h 429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14456" h="429493">
                <a:moveTo>
                  <a:pt x="0" y="233076"/>
                </a:moveTo>
                <a:lnTo>
                  <a:pt x="569664" y="0"/>
                </a:lnTo>
                <a:lnTo>
                  <a:pt x="596278" y="6094"/>
                </a:lnTo>
                <a:cubicBezTo>
                  <a:pt x="1057638" y="111306"/>
                  <a:pt x="1579983" y="228791"/>
                  <a:pt x="1614456" y="248091"/>
                </a:cubicBezTo>
                <a:cubicBezTo>
                  <a:pt x="1609756" y="287567"/>
                  <a:pt x="1584661" y="435225"/>
                  <a:pt x="1568315" y="429321"/>
                </a:cubicBezTo>
                <a:cubicBezTo>
                  <a:pt x="1529762" y="431108"/>
                  <a:pt x="711697" y="365581"/>
                  <a:pt x="483047" y="298906"/>
                </a:cubicBezTo>
                <a:cubicBezTo>
                  <a:pt x="352306" y="279085"/>
                  <a:pt x="230642" y="264484"/>
                  <a:pt x="123310" y="250486"/>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Footer Placeholder 2">
            <a:extLst>
              <a:ext uri="{FF2B5EF4-FFF2-40B4-BE49-F238E27FC236}">
                <a16:creationId xmlns:a16="http://schemas.microsoft.com/office/drawing/2014/main" id="{CFEBDEE7-49E8-669F-45C0-638EED315C7E}"/>
              </a:ext>
            </a:extLst>
          </p:cNvPr>
          <p:cNvSpPr>
            <a:spLocks noGrp="1"/>
          </p:cNvSpPr>
          <p:nvPr>
            <p:ph type="ftr" sz="quarter" idx="11"/>
          </p:nvPr>
        </p:nvSpPr>
        <p:spPr>
          <a:xfrm>
            <a:off x="7223760" y="6356350"/>
            <a:ext cx="4297680" cy="365125"/>
          </a:xfrm>
        </p:spPr>
        <p:txBody>
          <a:bodyPr>
            <a:normAutofit/>
          </a:bodyPr>
          <a:lstStyle/>
          <a:p>
            <a:pPr algn="r">
              <a:spcAft>
                <a:spcPts val="600"/>
              </a:spcAft>
            </a:pPr>
            <a:r>
              <a:rPr lang="en-US" sz="1000" dirty="0">
                <a:solidFill>
                  <a:schemeClr val="tx2"/>
                </a:solidFill>
              </a:rPr>
              <a:t>PORTH AGORED Consolidation of Social Work Practice</a:t>
            </a:r>
          </a:p>
        </p:txBody>
      </p:sp>
      <p:sp>
        <p:nvSpPr>
          <p:cNvPr id="2" name="Slide Number Placeholder 1">
            <a:extLst>
              <a:ext uri="{FF2B5EF4-FFF2-40B4-BE49-F238E27FC236}">
                <a16:creationId xmlns:a16="http://schemas.microsoft.com/office/drawing/2014/main" id="{A0760AB6-92FE-0641-34DD-89153F767D83}"/>
              </a:ext>
            </a:extLst>
          </p:cNvPr>
          <p:cNvSpPr>
            <a:spLocks noGrp="1"/>
          </p:cNvSpPr>
          <p:nvPr>
            <p:ph type="sldNum" sz="quarter" idx="12"/>
          </p:nvPr>
        </p:nvSpPr>
        <p:spPr>
          <a:xfrm>
            <a:off x="11445238" y="6356350"/>
            <a:ext cx="548640" cy="365125"/>
          </a:xfrm>
        </p:spPr>
        <p:txBody>
          <a:bodyPr>
            <a:normAutofit/>
          </a:bodyPr>
          <a:lstStyle/>
          <a:p>
            <a:pPr>
              <a:spcAft>
                <a:spcPts val="600"/>
              </a:spcAft>
            </a:pPr>
            <a:fld id="{35470E4D-CFB8-FE4B-A9A4-B32541D0D757}" type="slidenum">
              <a:rPr lang="en-US">
                <a:solidFill>
                  <a:schemeClr val="tx2"/>
                </a:solidFill>
              </a:rPr>
              <a:pPr>
                <a:spcAft>
                  <a:spcPts val="600"/>
                </a:spcAft>
              </a:pPr>
              <a:t>30</a:t>
            </a:fld>
            <a:endParaRPr lang="en-US">
              <a:solidFill>
                <a:schemeClr val="tx2"/>
              </a:solidFill>
            </a:endParaRPr>
          </a:p>
        </p:txBody>
      </p:sp>
    </p:spTree>
    <p:extLst>
      <p:ext uri="{BB962C8B-B14F-4D97-AF65-F5344CB8AC3E}">
        <p14:creationId xmlns:p14="http://schemas.microsoft.com/office/powerpoint/2010/main" val="4149142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2F090-5EDA-10D7-4148-52A46E10F9B4}"/>
              </a:ext>
            </a:extLst>
          </p:cNvPr>
          <p:cNvSpPr>
            <a:spLocks noGrp="1"/>
          </p:cNvSpPr>
          <p:nvPr>
            <p:ph type="title"/>
          </p:nvPr>
        </p:nvSpPr>
        <p:spPr>
          <a:xfrm>
            <a:off x="746342" y="150673"/>
            <a:ext cx="10515600" cy="1325563"/>
          </a:xfrm>
        </p:spPr>
        <p:txBody>
          <a:bodyPr>
            <a:normAutofit fontScale="90000"/>
          </a:bodyPr>
          <a:lstStyle/>
          <a:p>
            <a:br>
              <a:rPr lang="en-GB" sz="1800" b="1" dirty="0">
                <a:effectLst/>
                <a:latin typeface="Arial" panose="020B0604020202020204" pitchFamily="34" charset="0"/>
              </a:rPr>
            </a:br>
            <a:br>
              <a:rPr lang="en-GB" dirty="0">
                <a:effectLst/>
              </a:rPr>
            </a:br>
            <a:r>
              <a:rPr lang="en-GB" b="1" dirty="0">
                <a:effectLst/>
                <a:latin typeface="+mn-lt"/>
              </a:rPr>
              <a:t>3 - </a:t>
            </a:r>
            <a:r>
              <a:rPr lang="en-GB" sz="4000" b="1" dirty="0">
                <a:effectLst/>
                <a:latin typeface="Arial" panose="020B0604020202020204" pitchFamily="34" charset="0"/>
              </a:rPr>
              <a:t>Intervention and application of professional judgement in increasingly complex situations</a:t>
            </a:r>
            <a:br>
              <a:rPr lang="en-US" dirty="0"/>
            </a:br>
            <a:endParaRPr lang="en-US" dirty="0"/>
          </a:p>
        </p:txBody>
      </p:sp>
      <p:sp>
        <p:nvSpPr>
          <p:cNvPr id="3" name="Text Placeholder 2">
            <a:extLst>
              <a:ext uri="{FF2B5EF4-FFF2-40B4-BE49-F238E27FC236}">
                <a16:creationId xmlns:a16="http://schemas.microsoft.com/office/drawing/2014/main" id="{4BF8C13B-0392-BB0A-5B19-22C18B5AF60B}"/>
              </a:ext>
            </a:extLst>
          </p:cNvPr>
          <p:cNvSpPr>
            <a:spLocks noGrp="1"/>
          </p:cNvSpPr>
          <p:nvPr>
            <p:ph type="body" idx="1"/>
          </p:nvPr>
        </p:nvSpPr>
        <p:spPr>
          <a:xfrm>
            <a:off x="746342" y="1843737"/>
            <a:ext cx="5157787" cy="823912"/>
          </a:xfrm>
        </p:spPr>
        <p:txBody>
          <a:bodyPr>
            <a:normAutofit/>
          </a:bodyPr>
          <a:lstStyle/>
          <a:p>
            <a:r>
              <a:rPr lang="en-GB" sz="3200" b="1" dirty="0">
                <a:effectLst/>
                <a:latin typeface="Arial" panose="020B0604020202020204" pitchFamily="34" charset="0"/>
              </a:rPr>
              <a:t>Learning Outcomes </a:t>
            </a:r>
            <a:endParaRPr lang="en-GB" sz="3200" dirty="0"/>
          </a:p>
          <a:p>
            <a:endParaRPr lang="en-US" dirty="0"/>
          </a:p>
        </p:txBody>
      </p:sp>
      <p:sp>
        <p:nvSpPr>
          <p:cNvPr id="4" name="Content Placeholder 3">
            <a:extLst>
              <a:ext uri="{FF2B5EF4-FFF2-40B4-BE49-F238E27FC236}">
                <a16:creationId xmlns:a16="http://schemas.microsoft.com/office/drawing/2014/main" id="{4C44DE92-7A5F-CBCD-F4C7-1C72EE362CA2}"/>
              </a:ext>
            </a:extLst>
          </p:cNvPr>
          <p:cNvSpPr>
            <a:spLocks noGrp="1"/>
          </p:cNvSpPr>
          <p:nvPr>
            <p:ph sz="half" idx="2"/>
          </p:nvPr>
        </p:nvSpPr>
        <p:spPr>
          <a:xfrm>
            <a:off x="6104155" y="2255693"/>
            <a:ext cx="5157787" cy="3684588"/>
          </a:xfrm>
        </p:spPr>
        <p:txBody>
          <a:bodyPr>
            <a:normAutofit/>
          </a:bodyPr>
          <a:lstStyle/>
          <a:p>
            <a:pPr marL="0" indent="0">
              <a:buNone/>
            </a:pPr>
            <a:r>
              <a:rPr lang="en-GB" sz="2800" dirty="0">
                <a:effectLst/>
                <a:latin typeface="ArialMT"/>
              </a:rPr>
              <a:t>The learner can: </a:t>
            </a:r>
            <a:endParaRPr lang="en-GB" sz="2400" dirty="0"/>
          </a:p>
          <a:p>
            <a:pPr marL="0" indent="0">
              <a:buNone/>
            </a:pPr>
            <a:r>
              <a:rPr lang="en-GB" sz="2800" dirty="0">
                <a:effectLst/>
                <a:latin typeface="ArialMT"/>
              </a:rPr>
              <a:t>3.7.3. Use supervision and guidance to critically reflect on: </a:t>
            </a:r>
            <a:endParaRPr lang="en-GB" dirty="0">
              <a:effectLst/>
            </a:endParaRPr>
          </a:p>
          <a:p>
            <a:pPr marL="0" indent="0">
              <a:buNone/>
            </a:pPr>
            <a:r>
              <a:rPr lang="en-GB" sz="2800" dirty="0">
                <a:effectLst/>
                <a:latin typeface="ArialMT"/>
              </a:rPr>
              <a:t>• Professional accountability </a:t>
            </a:r>
          </a:p>
          <a:p>
            <a:pPr marL="0" indent="0">
              <a:buNone/>
            </a:pPr>
            <a:r>
              <a:rPr lang="en-GB" sz="2800" dirty="0">
                <a:effectLst/>
                <a:latin typeface="ArialMT"/>
              </a:rPr>
              <a:t>• Professional development. </a:t>
            </a:r>
            <a:endParaRPr lang="en-GB" dirty="0">
              <a:effectLst/>
            </a:endParaRPr>
          </a:p>
          <a:p>
            <a:endParaRPr lang="en-US" dirty="0"/>
          </a:p>
        </p:txBody>
      </p:sp>
      <p:sp>
        <p:nvSpPr>
          <p:cNvPr id="5" name="Text Placeholder 4">
            <a:extLst>
              <a:ext uri="{FF2B5EF4-FFF2-40B4-BE49-F238E27FC236}">
                <a16:creationId xmlns:a16="http://schemas.microsoft.com/office/drawing/2014/main" id="{19832F93-AC7E-FD0A-897B-8CA69C96A7F9}"/>
              </a:ext>
            </a:extLst>
          </p:cNvPr>
          <p:cNvSpPr>
            <a:spLocks noGrp="1"/>
          </p:cNvSpPr>
          <p:nvPr>
            <p:ph type="body" sz="quarter" idx="3"/>
          </p:nvPr>
        </p:nvSpPr>
        <p:spPr>
          <a:xfrm>
            <a:off x="6169024" y="1843737"/>
            <a:ext cx="5183188" cy="823912"/>
          </a:xfrm>
        </p:spPr>
        <p:txBody>
          <a:bodyPr>
            <a:normAutofit/>
          </a:bodyPr>
          <a:lstStyle/>
          <a:p>
            <a:r>
              <a:rPr lang="en-GB" sz="3200" b="1" dirty="0">
                <a:effectLst/>
                <a:latin typeface="Arial" panose="020B0604020202020204" pitchFamily="34" charset="0"/>
              </a:rPr>
              <a:t>Assessment criteria </a:t>
            </a:r>
            <a:endParaRPr lang="en-GB" sz="3200" b="1" dirty="0"/>
          </a:p>
          <a:p>
            <a:endParaRPr lang="en-US" dirty="0"/>
          </a:p>
        </p:txBody>
      </p:sp>
      <p:sp>
        <p:nvSpPr>
          <p:cNvPr id="6" name="Content Placeholder 5">
            <a:extLst>
              <a:ext uri="{FF2B5EF4-FFF2-40B4-BE49-F238E27FC236}">
                <a16:creationId xmlns:a16="http://schemas.microsoft.com/office/drawing/2014/main" id="{06FA876E-3110-71E0-DEC6-AB27CF4783A3}"/>
              </a:ext>
            </a:extLst>
          </p:cNvPr>
          <p:cNvSpPr>
            <a:spLocks noGrp="1"/>
          </p:cNvSpPr>
          <p:nvPr>
            <p:ph sz="quarter" idx="4"/>
          </p:nvPr>
        </p:nvSpPr>
        <p:spPr>
          <a:xfrm>
            <a:off x="668339" y="2348058"/>
            <a:ext cx="5183188" cy="3684588"/>
          </a:xfrm>
        </p:spPr>
        <p:txBody>
          <a:bodyPr>
            <a:normAutofit/>
          </a:bodyPr>
          <a:lstStyle/>
          <a:p>
            <a:pPr marL="0" indent="0">
              <a:buNone/>
            </a:pPr>
            <a:r>
              <a:rPr lang="en-GB" sz="3200" dirty="0">
                <a:effectLst/>
                <a:latin typeface="ArialMT"/>
              </a:rPr>
              <a:t>3.7. - Be able to exercise professional accountability in increasingly complex situations </a:t>
            </a:r>
            <a:endParaRPr lang="en-GB" sz="3200" dirty="0">
              <a:effectLst/>
            </a:endParaRPr>
          </a:p>
          <a:p>
            <a:endParaRPr lang="en-US" dirty="0"/>
          </a:p>
        </p:txBody>
      </p:sp>
      <p:sp>
        <p:nvSpPr>
          <p:cNvPr id="7" name="Slide Number Placeholder 6">
            <a:extLst>
              <a:ext uri="{FF2B5EF4-FFF2-40B4-BE49-F238E27FC236}">
                <a16:creationId xmlns:a16="http://schemas.microsoft.com/office/drawing/2014/main" id="{9807689F-B7CA-65EF-839B-2272876D4F47}"/>
              </a:ext>
            </a:extLst>
          </p:cNvPr>
          <p:cNvSpPr>
            <a:spLocks noGrp="1"/>
          </p:cNvSpPr>
          <p:nvPr>
            <p:ph type="sldNum" sz="quarter" idx="12"/>
          </p:nvPr>
        </p:nvSpPr>
        <p:spPr/>
        <p:txBody>
          <a:bodyPr/>
          <a:lstStyle/>
          <a:p>
            <a:fld id="{35470E4D-CFB8-FE4B-A9A4-B32541D0D757}" type="slidenum">
              <a:rPr lang="en-US" smtClean="0"/>
              <a:t>31</a:t>
            </a:fld>
            <a:endParaRPr lang="en-US"/>
          </a:p>
        </p:txBody>
      </p:sp>
      <p:sp>
        <p:nvSpPr>
          <p:cNvPr id="8" name="Footer Placeholder 7">
            <a:extLst>
              <a:ext uri="{FF2B5EF4-FFF2-40B4-BE49-F238E27FC236}">
                <a16:creationId xmlns:a16="http://schemas.microsoft.com/office/drawing/2014/main" id="{F7789F3D-889A-463A-629C-CE4693832075}"/>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7426605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9058314-04EB-8A89-27EC-C40FF0F64CBD}"/>
              </a:ext>
            </a:extLst>
          </p:cNvPr>
          <p:cNvSpPr>
            <a:spLocks noGrp="1"/>
          </p:cNvSpPr>
          <p:nvPr>
            <p:ph type="body" idx="1"/>
          </p:nvPr>
        </p:nvSpPr>
        <p:spPr>
          <a:xfrm>
            <a:off x="736918" y="1555433"/>
            <a:ext cx="5157787" cy="823912"/>
          </a:xfrm>
        </p:spPr>
        <p:txBody>
          <a:bodyPr>
            <a:normAutofit/>
          </a:bodyPr>
          <a:lstStyle/>
          <a:p>
            <a:r>
              <a:rPr lang="en-US" dirty="0"/>
              <a:t>Learning outcomes - how to meet them:</a:t>
            </a:r>
          </a:p>
        </p:txBody>
      </p:sp>
      <p:sp>
        <p:nvSpPr>
          <p:cNvPr id="4" name="Content Placeholder 3">
            <a:extLst>
              <a:ext uri="{FF2B5EF4-FFF2-40B4-BE49-F238E27FC236}">
                <a16:creationId xmlns:a16="http://schemas.microsoft.com/office/drawing/2014/main" id="{68546ECE-0B93-6070-B03D-E4307F280156}"/>
              </a:ext>
            </a:extLst>
          </p:cNvPr>
          <p:cNvSpPr>
            <a:spLocks noGrp="1"/>
          </p:cNvSpPr>
          <p:nvPr>
            <p:ph sz="half" idx="2"/>
          </p:nvPr>
        </p:nvSpPr>
        <p:spPr/>
        <p:txBody>
          <a:bodyPr>
            <a:normAutofit fontScale="85000" lnSpcReduction="20000"/>
          </a:bodyPr>
          <a:lstStyle/>
          <a:p>
            <a:r>
              <a:rPr lang="en-US" b="1" dirty="0"/>
              <a:t>Supervision </a:t>
            </a:r>
            <a:r>
              <a:rPr lang="en-US" dirty="0"/>
              <a:t>– Critically reflective on practice, accountability, support, professional development </a:t>
            </a:r>
          </a:p>
          <a:p>
            <a:r>
              <a:rPr lang="en-US" b="1" dirty="0"/>
              <a:t>Training</a:t>
            </a:r>
            <a:r>
              <a:rPr lang="en-US" dirty="0"/>
              <a:t> –coaching, training courses undertake and planed for the future</a:t>
            </a:r>
          </a:p>
          <a:p>
            <a:r>
              <a:rPr lang="en-US" b="1" dirty="0"/>
              <a:t>Research</a:t>
            </a:r>
            <a:r>
              <a:rPr lang="en-US" dirty="0"/>
              <a:t> – journals, sites, other sources? Current materials (last 5-10 years)</a:t>
            </a:r>
          </a:p>
          <a:p>
            <a:r>
              <a:rPr lang="en-US" b="1" dirty="0"/>
              <a:t>Learning</a:t>
            </a:r>
            <a:r>
              <a:rPr lang="en-US" dirty="0"/>
              <a:t> – shadowing, mentoring, working with more experienced practitioners, learning what other teams/agencies do. </a:t>
            </a:r>
          </a:p>
        </p:txBody>
      </p:sp>
      <p:sp>
        <p:nvSpPr>
          <p:cNvPr id="5" name="Text Placeholder 4">
            <a:extLst>
              <a:ext uri="{FF2B5EF4-FFF2-40B4-BE49-F238E27FC236}">
                <a16:creationId xmlns:a16="http://schemas.microsoft.com/office/drawing/2014/main" id="{DA3E6191-3C96-2E6D-4A20-381ECF0B6B97}"/>
              </a:ext>
            </a:extLst>
          </p:cNvPr>
          <p:cNvSpPr>
            <a:spLocks noGrp="1"/>
          </p:cNvSpPr>
          <p:nvPr>
            <p:ph type="body" sz="quarter" idx="3"/>
          </p:nvPr>
        </p:nvSpPr>
        <p:spPr>
          <a:xfrm>
            <a:off x="6095999" y="1211105"/>
            <a:ext cx="4981893" cy="823912"/>
          </a:xfrm>
        </p:spPr>
        <p:txBody>
          <a:bodyPr>
            <a:normAutofit/>
          </a:bodyPr>
          <a:lstStyle/>
          <a:p>
            <a:r>
              <a:rPr lang="en-US" dirty="0"/>
              <a:t>Mentoring </a:t>
            </a:r>
          </a:p>
        </p:txBody>
      </p:sp>
      <p:sp>
        <p:nvSpPr>
          <p:cNvPr id="6" name="Content Placeholder 5">
            <a:extLst>
              <a:ext uri="{FF2B5EF4-FFF2-40B4-BE49-F238E27FC236}">
                <a16:creationId xmlns:a16="http://schemas.microsoft.com/office/drawing/2014/main" id="{383BC92A-6768-F828-1230-C0EE53314F2D}"/>
              </a:ext>
            </a:extLst>
          </p:cNvPr>
          <p:cNvSpPr>
            <a:spLocks noGrp="1"/>
          </p:cNvSpPr>
          <p:nvPr>
            <p:ph sz="quarter" idx="4"/>
          </p:nvPr>
        </p:nvSpPr>
        <p:spPr/>
        <p:txBody>
          <a:bodyPr>
            <a:normAutofit fontScale="85000" lnSpcReduction="20000"/>
          </a:bodyPr>
          <a:lstStyle/>
          <a:p>
            <a:r>
              <a:rPr lang="en-US" dirty="0"/>
              <a:t>Identify future professional development needs under the 3 SCW learning outcomes </a:t>
            </a:r>
          </a:p>
          <a:p>
            <a:r>
              <a:rPr lang="en-US" dirty="0"/>
              <a:t>A place to reflect and explore</a:t>
            </a:r>
          </a:p>
          <a:p>
            <a:r>
              <a:rPr lang="en-US" dirty="0"/>
              <a:t>Discuss task and set deadlines</a:t>
            </a:r>
          </a:p>
          <a:p>
            <a:r>
              <a:rPr lang="en-US" dirty="0"/>
              <a:t>Plan observation and safeguarding task 3</a:t>
            </a:r>
          </a:p>
          <a:p>
            <a:r>
              <a:rPr lang="en-US" dirty="0"/>
              <a:t>Build confidence and competence. </a:t>
            </a:r>
          </a:p>
        </p:txBody>
      </p:sp>
      <p:sp>
        <p:nvSpPr>
          <p:cNvPr id="8" name="Title 7">
            <a:extLst>
              <a:ext uri="{FF2B5EF4-FFF2-40B4-BE49-F238E27FC236}">
                <a16:creationId xmlns:a16="http://schemas.microsoft.com/office/drawing/2014/main" id="{C1D1CEA8-229F-295A-43E1-C1C8DF425F3C}"/>
              </a:ext>
            </a:extLst>
          </p:cNvPr>
          <p:cNvSpPr>
            <a:spLocks noGrp="1"/>
          </p:cNvSpPr>
          <p:nvPr>
            <p:ph type="title"/>
          </p:nvPr>
        </p:nvSpPr>
        <p:spPr/>
        <p:txBody>
          <a:bodyPr/>
          <a:lstStyle/>
          <a:p>
            <a:r>
              <a:rPr lang="en-US" b="1" dirty="0"/>
              <a:t>Accountability and Professional Judgement</a:t>
            </a:r>
          </a:p>
        </p:txBody>
      </p:sp>
      <p:sp>
        <p:nvSpPr>
          <p:cNvPr id="2" name="Slide Number Placeholder 1">
            <a:extLst>
              <a:ext uri="{FF2B5EF4-FFF2-40B4-BE49-F238E27FC236}">
                <a16:creationId xmlns:a16="http://schemas.microsoft.com/office/drawing/2014/main" id="{8A53B0A0-6F25-27E6-40BD-376068D505B7}"/>
              </a:ext>
            </a:extLst>
          </p:cNvPr>
          <p:cNvSpPr>
            <a:spLocks noGrp="1"/>
          </p:cNvSpPr>
          <p:nvPr>
            <p:ph type="sldNum" sz="quarter" idx="12"/>
          </p:nvPr>
        </p:nvSpPr>
        <p:spPr/>
        <p:txBody>
          <a:bodyPr/>
          <a:lstStyle/>
          <a:p>
            <a:fld id="{35470E4D-CFB8-FE4B-A9A4-B32541D0D757}" type="slidenum">
              <a:rPr lang="en-US" smtClean="0"/>
              <a:t>32</a:t>
            </a:fld>
            <a:endParaRPr lang="en-US"/>
          </a:p>
        </p:txBody>
      </p:sp>
      <p:sp>
        <p:nvSpPr>
          <p:cNvPr id="7" name="Footer Placeholder 6">
            <a:extLst>
              <a:ext uri="{FF2B5EF4-FFF2-40B4-BE49-F238E27FC236}">
                <a16:creationId xmlns:a16="http://schemas.microsoft.com/office/drawing/2014/main" id="{E9C91553-0467-5870-2F6D-F466322889C9}"/>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11540364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561" name="Rectangle 2356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3068D43-1FD0-6049-8233-4929012098C5}"/>
              </a:ext>
            </a:extLst>
          </p:cNvPr>
          <p:cNvSpPr>
            <a:spLocks noGrp="1"/>
          </p:cNvSpPr>
          <p:nvPr>
            <p:ph type="title"/>
          </p:nvPr>
        </p:nvSpPr>
        <p:spPr>
          <a:xfrm>
            <a:off x="526773" y="-66611"/>
            <a:ext cx="11018520" cy="1434415"/>
          </a:xfrm>
        </p:spPr>
        <p:txBody>
          <a:bodyPr anchor="b">
            <a:normAutofit/>
          </a:bodyPr>
          <a:lstStyle/>
          <a:p>
            <a:pPr>
              <a:defRPr/>
            </a:pPr>
            <a:r>
              <a:rPr lang="en-GB" altLang="en-US" sz="4600" dirty="0">
                <a:latin typeface="Arial" panose="020B0604020202020204" pitchFamily="34" charset="0"/>
              </a:rPr>
              <a:t>Supervision - Purpose and Functions</a:t>
            </a:r>
            <a:endParaRPr lang="en-GB" sz="4600" dirty="0"/>
          </a:p>
        </p:txBody>
      </p:sp>
      <p:sp>
        <p:nvSpPr>
          <p:cNvPr id="2357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4" name="Content Placeholder 1">
            <a:extLst>
              <a:ext uri="{FF2B5EF4-FFF2-40B4-BE49-F238E27FC236}">
                <a16:creationId xmlns:a16="http://schemas.microsoft.com/office/drawing/2014/main" id="{52990E29-951D-864E-86F6-918C0C52FD71}"/>
              </a:ext>
            </a:extLst>
          </p:cNvPr>
          <p:cNvSpPr>
            <a:spLocks noGrp="1"/>
          </p:cNvSpPr>
          <p:nvPr>
            <p:ph idx="1"/>
          </p:nvPr>
        </p:nvSpPr>
        <p:spPr>
          <a:xfrm>
            <a:off x="445770" y="1843786"/>
            <a:ext cx="7886699" cy="4512564"/>
          </a:xfrm>
        </p:spPr>
        <p:txBody>
          <a:bodyPr anchor="t">
            <a:normAutofit lnSpcReduction="10000"/>
          </a:bodyPr>
          <a:lstStyle/>
          <a:p>
            <a:r>
              <a:rPr lang="en-GB" altLang="en-US" sz="2400" dirty="0">
                <a:cs typeface="Times New Roman" panose="02020603050405020304" pitchFamily="18" charset="0"/>
              </a:rPr>
              <a:t>Supervision is undertaken in order to ensure that we and the individuals we work with are protected </a:t>
            </a:r>
          </a:p>
          <a:p>
            <a:r>
              <a:rPr lang="en-GB" sz="2400" dirty="0"/>
              <a:t>Supervision is extremely important to monitor, to support and to develop staff</a:t>
            </a:r>
          </a:p>
          <a:p>
            <a:r>
              <a:rPr lang="en-GB" altLang="en-US" sz="2400" dirty="0">
                <a:cs typeface="Times New Roman" panose="02020603050405020304" pitchFamily="18" charset="0"/>
              </a:rPr>
              <a:t>It ensures that practitioners maintain professional standards and good principles of professional practice and that work expected from the organization is interpreted through a professional lens and delivered by professional and competent workers (Payne, 1996). </a:t>
            </a:r>
          </a:p>
          <a:p>
            <a:r>
              <a:rPr lang="en-GB" sz="2400" dirty="0"/>
              <a:t>Supervision should create a reflective space in which individuals can debrief; increase their understanding and develop the capacity and skill to explore and understand what is happening for individuals. </a:t>
            </a:r>
            <a:endParaRPr lang="en-GB" altLang="en-US" sz="2400" dirty="0">
              <a:cs typeface="Times New Roman" panose="02020603050405020304" pitchFamily="18" charset="0"/>
            </a:endParaRPr>
          </a:p>
          <a:p>
            <a:endParaRPr lang="en-GB" altLang="en-US" sz="2200" dirty="0"/>
          </a:p>
        </p:txBody>
      </p:sp>
      <p:pic>
        <p:nvPicPr>
          <p:cNvPr id="23556" name="Picture 3">
            <a:extLst>
              <a:ext uri="{FF2B5EF4-FFF2-40B4-BE49-F238E27FC236}">
                <a16:creationId xmlns:a16="http://schemas.microsoft.com/office/drawing/2014/main" id="{30B83870-7E1B-1340-8BA8-606A9D599C1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374" r="3" b="3"/>
          <a:stretch/>
        </p:blipFill>
        <p:spPr bwMode="auto">
          <a:xfrm>
            <a:off x="8448328" y="2626412"/>
            <a:ext cx="2878802" cy="299235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Slide Number Placeholder 3">
            <a:extLst>
              <a:ext uri="{FF2B5EF4-FFF2-40B4-BE49-F238E27FC236}">
                <a16:creationId xmlns:a16="http://schemas.microsoft.com/office/drawing/2014/main" id="{C0AB5FD5-F89B-F422-AE52-327306E9772E}"/>
              </a:ext>
            </a:extLst>
          </p:cNvPr>
          <p:cNvSpPr>
            <a:spLocks noGrp="1"/>
          </p:cNvSpPr>
          <p:nvPr>
            <p:ph type="sldNum" sz="quarter" idx="12"/>
          </p:nvPr>
        </p:nvSpPr>
        <p:spPr/>
        <p:txBody>
          <a:bodyPr/>
          <a:lstStyle/>
          <a:p>
            <a:fld id="{35470E4D-CFB8-FE4B-A9A4-B32541D0D757}" type="slidenum">
              <a:rPr lang="en-US" smtClean="0"/>
              <a:t>33</a:t>
            </a:fld>
            <a:endParaRPr lang="en-US"/>
          </a:p>
        </p:txBody>
      </p:sp>
      <p:sp>
        <p:nvSpPr>
          <p:cNvPr id="5" name="Footer Placeholder 4">
            <a:extLst>
              <a:ext uri="{FF2B5EF4-FFF2-40B4-BE49-F238E27FC236}">
                <a16:creationId xmlns:a16="http://schemas.microsoft.com/office/drawing/2014/main" id="{A2091FB8-334C-2D22-17F4-32F49850D7FE}"/>
              </a:ext>
            </a:extLst>
          </p:cNvPr>
          <p:cNvSpPr>
            <a:spLocks noGrp="1"/>
          </p:cNvSpPr>
          <p:nvPr>
            <p:ph type="ftr" sz="quarter" idx="11"/>
          </p:nvPr>
        </p:nvSpPr>
        <p:spPr/>
        <p:txBody>
          <a:bodyPr/>
          <a:lstStyle/>
          <a:p>
            <a:r>
              <a:rPr lang="en-US"/>
              <a:t>PORTH AGORED Consolidation of Social Work Practice</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253E1411-88F0-4E2F-5D26-237B41FA5BB5}"/>
              </a:ext>
            </a:extLst>
          </p:cNvPr>
          <p:cNvSpPr>
            <a:spLocks noGrp="1"/>
          </p:cNvSpPr>
          <p:nvPr>
            <p:ph type="title"/>
          </p:nvPr>
        </p:nvSpPr>
        <p:spPr>
          <a:xfrm>
            <a:off x="896112" y="358140"/>
            <a:ext cx="9939528" cy="1600200"/>
          </a:xfrm>
        </p:spPr>
        <p:txBody>
          <a:bodyPr anchor="b">
            <a:normAutofit fontScale="90000"/>
          </a:bodyPr>
          <a:lstStyle/>
          <a:p>
            <a:r>
              <a:rPr lang="en-GB" sz="3600" b="1" dirty="0">
                <a:latin typeface="Arial" panose="020B0604020202020204" pitchFamily="34" charset="0"/>
              </a:rPr>
              <a:t>3 - P</a:t>
            </a:r>
            <a:r>
              <a:rPr lang="en-GB" sz="3600" b="1" dirty="0">
                <a:effectLst/>
                <a:latin typeface="Arial" panose="020B0604020202020204" pitchFamily="34" charset="0"/>
              </a:rPr>
              <a:t>rofessional judgement in increasingly complex situations </a:t>
            </a:r>
            <a:br>
              <a:rPr lang="en-GB" sz="2500" b="1" dirty="0">
                <a:solidFill>
                  <a:schemeClr val="tx2"/>
                </a:solidFill>
                <a:effectLst/>
                <a:latin typeface="Arial" panose="020B0604020202020204" pitchFamily="34" charset="0"/>
              </a:rPr>
            </a:br>
            <a:br>
              <a:rPr lang="en-US" sz="2500" dirty="0">
                <a:solidFill>
                  <a:schemeClr val="tx2"/>
                </a:solidFill>
              </a:rPr>
            </a:br>
            <a:endParaRPr lang="en-US" sz="2500" dirty="0">
              <a:solidFill>
                <a:schemeClr val="tx2"/>
              </a:solidFill>
            </a:endParaRPr>
          </a:p>
        </p:txBody>
      </p:sp>
      <p:sp>
        <p:nvSpPr>
          <p:cNvPr id="7" name="Content Placeholder 5">
            <a:extLst>
              <a:ext uri="{FF2B5EF4-FFF2-40B4-BE49-F238E27FC236}">
                <a16:creationId xmlns:a16="http://schemas.microsoft.com/office/drawing/2014/main" id="{93C673AD-A370-F84C-F029-22143BE983BE}"/>
              </a:ext>
            </a:extLst>
          </p:cNvPr>
          <p:cNvSpPr>
            <a:spLocks noGrp="1"/>
          </p:cNvSpPr>
          <p:nvPr>
            <p:ph idx="1"/>
          </p:nvPr>
        </p:nvSpPr>
        <p:spPr>
          <a:xfrm>
            <a:off x="896112" y="1440180"/>
            <a:ext cx="7743911" cy="4377837"/>
          </a:xfrm>
        </p:spPr>
        <p:txBody>
          <a:bodyPr>
            <a:normAutofit/>
          </a:bodyPr>
          <a:lstStyle/>
          <a:p>
            <a:pPr marL="0" indent="0">
              <a:buNone/>
            </a:pPr>
            <a:r>
              <a:rPr lang="en-GB" sz="2400" b="1" dirty="0"/>
              <a:t>Exercise 3 </a:t>
            </a:r>
          </a:p>
          <a:p>
            <a:pPr marL="0" indent="0">
              <a:buNone/>
            </a:pPr>
            <a:r>
              <a:rPr lang="en-GB" sz="2400" b="1" dirty="0"/>
              <a:t>Question 3</a:t>
            </a:r>
          </a:p>
          <a:p>
            <a:pPr marL="0" indent="0">
              <a:buNone/>
            </a:pPr>
            <a:r>
              <a:rPr lang="en-GB" sz="2400" dirty="0"/>
              <a:t>U</a:t>
            </a:r>
            <a:r>
              <a:rPr lang="en-US" sz="2400" dirty="0"/>
              <a:t>se a reflective model to: </a:t>
            </a:r>
          </a:p>
          <a:p>
            <a:r>
              <a:rPr lang="en-US" sz="2400" dirty="0"/>
              <a:t>Look back at your experience so far of making professional judgements in increasingly complex situations</a:t>
            </a:r>
          </a:p>
          <a:p>
            <a:r>
              <a:rPr lang="en-US" sz="2400" dirty="0"/>
              <a:t>Based on this identify and justify what your future learning needs are under this learning outcome for the coming 12 months under this learning outcome</a:t>
            </a:r>
          </a:p>
          <a:p>
            <a:r>
              <a:rPr lang="en-GB" sz="2400" b="1" dirty="0">
                <a:effectLst/>
                <a:ea typeface="Calibri" panose="020F0502020204030204" pitchFamily="34" charset="0"/>
                <a:cs typeface="Times New Roman" panose="02020603050405020304" pitchFamily="18" charset="0"/>
              </a:rPr>
              <a:t>Consider</a:t>
            </a:r>
            <a:r>
              <a:rPr lang="en-GB" sz="2400" dirty="0">
                <a:effectLst/>
                <a:ea typeface="Calibri" panose="020F0502020204030204" pitchFamily="34" charset="0"/>
                <a:cs typeface="Times New Roman" panose="02020603050405020304" pitchFamily="18" charset="0"/>
              </a:rPr>
              <a:t>: learning supervision, training, research and how these have contributed to your professional development?</a:t>
            </a:r>
          </a:p>
          <a:p>
            <a:pPr marL="0" indent="0">
              <a:buNone/>
            </a:pPr>
            <a:endParaRPr lang="en-US" sz="1600" dirty="0">
              <a:solidFill>
                <a:schemeClr val="tx2"/>
              </a:solidFill>
            </a:endParaRPr>
          </a:p>
        </p:txBody>
      </p:sp>
      <p:grpSp>
        <p:nvGrpSpPr>
          <p:cNvPr id="13" name="Group 12">
            <a:extLst>
              <a:ext uri="{FF2B5EF4-FFF2-40B4-BE49-F238E27FC236}">
                <a16:creationId xmlns:a16="http://schemas.microsoft.com/office/drawing/2014/main" id="{F2C6548C-3B6A-8257-11A5-C6BC870A7A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82720" y="4015411"/>
            <a:ext cx="365077" cy="367579"/>
            <a:chOff x="10572581" y="4151226"/>
            <a:chExt cx="365077" cy="367579"/>
          </a:xfrm>
        </p:grpSpPr>
        <p:sp>
          <p:nvSpPr>
            <p:cNvPr id="14" name="Freeform: Shape 13">
              <a:extLst>
                <a:ext uri="{FF2B5EF4-FFF2-40B4-BE49-F238E27FC236}">
                  <a16:creationId xmlns:a16="http://schemas.microsoft.com/office/drawing/2014/main" id="{2256C25D-D3D8-F7A6-A6FE-5B7ADB060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E56C2CA3-536C-6DE8-9D13-45366F3B4F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3">
                <a:lumMod val="20000"/>
                <a:lumOff val="80000"/>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7" name="Group 16">
            <a:extLst>
              <a:ext uri="{FF2B5EF4-FFF2-40B4-BE49-F238E27FC236}">
                <a16:creationId xmlns:a16="http://schemas.microsoft.com/office/drawing/2014/main" id="{24C0A946-12C3-A520-F0B5-923DC75A80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7263076">
            <a:off x="10134779" y="4708386"/>
            <a:ext cx="1216404" cy="1834961"/>
            <a:chOff x="11571873" y="5176897"/>
            <a:chExt cx="1284318" cy="1937410"/>
          </a:xfrm>
        </p:grpSpPr>
        <p:sp>
          <p:nvSpPr>
            <p:cNvPr id="18" name="Freeform: Shape 17">
              <a:extLst>
                <a:ext uri="{FF2B5EF4-FFF2-40B4-BE49-F238E27FC236}">
                  <a16:creationId xmlns:a16="http://schemas.microsoft.com/office/drawing/2014/main" id="{7CD91F6F-C848-053D-FF98-DEB9F49DC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6392C8FD-8885-FF84-5554-64E7B7CA8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4">
                <a:lumMod val="40000"/>
                <a:lumOff val="6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1" name="Freeform: Shape 20">
            <a:extLst>
              <a:ext uri="{FF2B5EF4-FFF2-40B4-BE49-F238E27FC236}">
                <a16:creationId xmlns:a16="http://schemas.microsoft.com/office/drawing/2014/main" id="{19E9BDDB-EF4A-B813-8CFD-D3946F339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735102">
            <a:off x="11096058" y="3990944"/>
            <a:ext cx="1614456" cy="429493"/>
          </a:xfrm>
          <a:custGeom>
            <a:avLst/>
            <a:gdLst>
              <a:gd name="connsiteX0" fmla="*/ 0 w 1614456"/>
              <a:gd name="connsiteY0" fmla="*/ 233076 h 429493"/>
              <a:gd name="connsiteX1" fmla="*/ 569664 w 1614456"/>
              <a:gd name="connsiteY1" fmla="*/ 0 h 429493"/>
              <a:gd name="connsiteX2" fmla="*/ 596278 w 1614456"/>
              <a:gd name="connsiteY2" fmla="*/ 6094 h 429493"/>
              <a:gd name="connsiteX3" fmla="*/ 1614456 w 1614456"/>
              <a:gd name="connsiteY3" fmla="*/ 248091 h 429493"/>
              <a:gd name="connsiteX4" fmla="*/ 1568315 w 1614456"/>
              <a:gd name="connsiteY4" fmla="*/ 429321 h 429493"/>
              <a:gd name="connsiteX5" fmla="*/ 483047 w 1614456"/>
              <a:gd name="connsiteY5" fmla="*/ 298906 h 429493"/>
              <a:gd name="connsiteX6" fmla="*/ 123310 w 1614456"/>
              <a:gd name="connsiteY6" fmla="*/ 250486 h 429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14456" h="429493">
                <a:moveTo>
                  <a:pt x="0" y="233076"/>
                </a:moveTo>
                <a:lnTo>
                  <a:pt x="569664" y="0"/>
                </a:lnTo>
                <a:lnTo>
                  <a:pt x="596278" y="6094"/>
                </a:lnTo>
                <a:cubicBezTo>
                  <a:pt x="1057638" y="111306"/>
                  <a:pt x="1579983" y="228791"/>
                  <a:pt x="1614456" y="248091"/>
                </a:cubicBezTo>
                <a:cubicBezTo>
                  <a:pt x="1609756" y="287567"/>
                  <a:pt x="1584661" y="435225"/>
                  <a:pt x="1568315" y="429321"/>
                </a:cubicBezTo>
                <a:cubicBezTo>
                  <a:pt x="1529762" y="431108"/>
                  <a:pt x="711697" y="365581"/>
                  <a:pt x="483047" y="298906"/>
                </a:cubicBezTo>
                <a:cubicBezTo>
                  <a:pt x="352306" y="279085"/>
                  <a:pt x="230642" y="264484"/>
                  <a:pt x="123310" y="250486"/>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Slide Number Placeholder 1">
            <a:extLst>
              <a:ext uri="{FF2B5EF4-FFF2-40B4-BE49-F238E27FC236}">
                <a16:creationId xmlns:a16="http://schemas.microsoft.com/office/drawing/2014/main" id="{11E3D80A-09E3-B576-D089-56CC69BB9EA2}"/>
              </a:ext>
            </a:extLst>
          </p:cNvPr>
          <p:cNvSpPr>
            <a:spLocks noGrp="1"/>
          </p:cNvSpPr>
          <p:nvPr>
            <p:ph type="sldNum" sz="quarter" idx="12"/>
          </p:nvPr>
        </p:nvSpPr>
        <p:spPr/>
        <p:txBody>
          <a:bodyPr/>
          <a:lstStyle/>
          <a:p>
            <a:fld id="{35470E4D-CFB8-FE4B-A9A4-B32541D0D757}" type="slidenum">
              <a:rPr lang="en-US" smtClean="0"/>
              <a:t>34</a:t>
            </a:fld>
            <a:endParaRPr lang="en-US"/>
          </a:p>
        </p:txBody>
      </p:sp>
      <p:sp>
        <p:nvSpPr>
          <p:cNvPr id="3" name="Footer Placeholder 2">
            <a:extLst>
              <a:ext uri="{FF2B5EF4-FFF2-40B4-BE49-F238E27FC236}">
                <a16:creationId xmlns:a16="http://schemas.microsoft.com/office/drawing/2014/main" id="{5C95ACA9-E628-75D4-407E-AEFCDC08DA22}"/>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52915866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GB" dirty="0"/>
              <a:t>Developing Reflection</a:t>
            </a:r>
          </a:p>
        </p:txBody>
      </p:sp>
      <p:sp>
        <p:nvSpPr>
          <p:cNvPr id="14" name="Content Placeholder 4">
            <a:extLst>
              <a:ext uri="{FF2B5EF4-FFF2-40B4-BE49-F238E27FC236}">
                <a16:creationId xmlns:a16="http://schemas.microsoft.com/office/drawing/2014/main" id="{7909B619-BF00-4612-B370-6DDDBDB330D8}"/>
              </a:ext>
            </a:extLst>
          </p:cNvPr>
          <p:cNvSpPr>
            <a:spLocks noGrp="1"/>
          </p:cNvSpPr>
          <p:nvPr>
            <p:ph sz="quarter" idx="2"/>
          </p:nvPr>
        </p:nvSpPr>
        <p:spPr/>
        <p:txBody>
          <a:bodyPr/>
          <a:lstStyle/>
          <a:p>
            <a:endParaRPr lang="en-US"/>
          </a:p>
        </p:txBody>
      </p:sp>
      <p:graphicFrame>
        <p:nvGraphicFramePr>
          <p:cNvPr id="11" name="Content Placeholder 2">
            <a:extLst>
              <a:ext uri="{FF2B5EF4-FFF2-40B4-BE49-F238E27FC236}">
                <a16:creationId xmlns:a16="http://schemas.microsoft.com/office/drawing/2014/main" id="{375A3BFF-C9DC-484B-8707-32F62E2B695F}"/>
              </a:ext>
            </a:extLst>
          </p:cNvPr>
          <p:cNvGraphicFramePr>
            <a:graphicFrameLocks noGrp="1"/>
          </p:cNvGraphicFramePr>
          <p:nvPr>
            <p:ph sz="quarter" idx="4"/>
          </p:nvPr>
        </p:nvGraphicFramePr>
        <p:xfrm>
          <a:off x="408215" y="1143000"/>
          <a:ext cx="11381014" cy="56308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35</a:t>
            </a:fld>
            <a:endParaRPr lang="en-GB"/>
          </a:p>
        </p:txBody>
      </p:sp>
      <p:sp>
        <p:nvSpPr>
          <p:cNvPr id="3" name="Footer Placeholder 2">
            <a:extLst>
              <a:ext uri="{FF2B5EF4-FFF2-40B4-BE49-F238E27FC236}">
                <a16:creationId xmlns:a16="http://schemas.microsoft.com/office/drawing/2014/main" id="{4B18566A-3A47-9D97-541A-B6E00160183B}"/>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190816673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972800" cy="1143000"/>
          </a:xfrm>
        </p:spPr>
        <p:txBody>
          <a:bodyPr anchor="ctr">
            <a:normAutofit/>
          </a:bodyPr>
          <a:lstStyle/>
          <a:p>
            <a:r>
              <a:rPr lang="en-GB" b="1" dirty="0"/>
              <a:t>Questions to Aid Critical Reflection</a:t>
            </a:r>
          </a:p>
        </p:txBody>
      </p:sp>
      <p:sp>
        <p:nvSpPr>
          <p:cNvPr id="3" name="Content Placeholder 2"/>
          <p:cNvSpPr>
            <a:spLocks noGrp="1"/>
          </p:cNvSpPr>
          <p:nvPr>
            <p:ph sz="quarter" idx="2"/>
          </p:nvPr>
        </p:nvSpPr>
        <p:spPr>
          <a:xfrm>
            <a:off x="609600" y="1444295"/>
            <a:ext cx="5791200" cy="4964444"/>
          </a:xfrm>
        </p:spPr>
        <p:txBody>
          <a:bodyPr wrap="square" anchor="t">
            <a:normAutofit/>
          </a:bodyPr>
          <a:lstStyle/>
          <a:p>
            <a:pPr marL="0" indent="0">
              <a:buNone/>
            </a:pPr>
            <a:r>
              <a:rPr lang="en-GB" sz="3200" dirty="0"/>
              <a:t>What does my account imply about:</a:t>
            </a:r>
          </a:p>
          <a:p>
            <a:r>
              <a:rPr lang="en-GB" sz="3200" dirty="0"/>
              <a:t>My basic ideals or values</a:t>
            </a:r>
          </a:p>
          <a:p>
            <a:r>
              <a:rPr lang="en-GB" sz="3200" dirty="0"/>
              <a:t>My beliefs ideals or values</a:t>
            </a:r>
          </a:p>
          <a:p>
            <a:r>
              <a:rPr lang="en-GB" sz="3200" dirty="0"/>
              <a:t>My view of myself and other people</a:t>
            </a:r>
          </a:p>
          <a:p>
            <a:r>
              <a:rPr lang="en-GB" sz="3200" dirty="0"/>
              <a:t>What I believe about professionalism.</a:t>
            </a:r>
          </a:p>
        </p:txBody>
      </p:sp>
      <p:pic>
        <p:nvPicPr>
          <p:cNvPr id="7" name="Picture 6" descr="Icon&#10;&#10;Description automatically generated"/>
          <p:cNvPicPr>
            <a:picLocks noChangeAspect="1"/>
          </p:cNvPicPr>
          <p:nvPr/>
        </p:nvPicPr>
        <p:blipFill>
          <a:blip r:embed="rId3"/>
          <a:stretch>
            <a:fillRect/>
          </a:stretch>
        </p:blipFill>
        <p:spPr>
          <a:xfrm>
            <a:off x="6193368" y="1589641"/>
            <a:ext cx="5389033" cy="3651070"/>
          </a:xfrm>
          <a:prstGeom prst="rect">
            <a:avLst/>
          </a:prstGeom>
          <a:noFill/>
          <a:ln>
            <a:noFill/>
            <a:prstDash val="sysDash"/>
            <a:miter lim="800000"/>
          </a:ln>
        </p:spPr>
      </p:pic>
      <p:sp>
        <p:nvSpPr>
          <p:cNvPr id="4" name="Slide Number Placeholder 3"/>
          <p:cNvSpPr>
            <a:spLocks noGrp="1"/>
          </p:cNvSpPr>
          <p:nvPr>
            <p:ph type="sldNum" sz="quarter" idx="12"/>
          </p:nvPr>
        </p:nvSpPr>
        <p:spPr>
          <a:xfrm>
            <a:off x="11529484" y="6408739"/>
            <a:ext cx="488949" cy="365125"/>
          </a:xfrm>
        </p:spPr>
        <p:txBody>
          <a:bodyPr wrap="square" anchor="b">
            <a:normAutofit/>
          </a:bodyPr>
          <a:lstStyle/>
          <a:p>
            <a:pPr>
              <a:spcAft>
                <a:spcPts val="600"/>
              </a:spcAft>
            </a:pPr>
            <a:fld id="{1E2FB795-8CD3-4813-9C65-0932CECE18E1}" type="slidenum">
              <a:rPr lang="en-GB" smtClean="0"/>
              <a:pPr>
                <a:spcAft>
                  <a:spcPts val="600"/>
                </a:spcAft>
              </a:pPr>
              <a:t>36</a:t>
            </a:fld>
            <a:endParaRPr lang="en-GB"/>
          </a:p>
        </p:txBody>
      </p:sp>
      <p:sp>
        <p:nvSpPr>
          <p:cNvPr id="5" name="Footer Placeholder 4">
            <a:extLst>
              <a:ext uri="{FF2B5EF4-FFF2-40B4-BE49-F238E27FC236}">
                <a16:creationId xmlns:a16="http://schemas.microsoft.com/office/drawing/2014/main" id="{C41C748F-D807-C5C6-93FF-9CA44BA023C5}"/>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46787233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Different coloured question marks">
            <a:extLst>
              <a:ext uri="{FF2B5EF4-FFF2-40B4-BE49-F238E27FC236}">
                <a16:creationId xmlns:a16="http://schemas.microsoft.com/office/drawing/2014/main" id="{7E27F345-7909-8E8A-1510-F36694622E3A}"/>
              </a:ext>
            </a:extLst>
          </p:cNvPr>
          <p:cNvPicPr>
            <a:picLocks noChangeAspect="1"/>
          </p:cNvPicPr>
          <p:nvPr/>
        </p:nvPicPr>
        <p:blipFill rotWithShape="1">
          <a:blip r:embed="rId2"/>
          <a:srcRect l="30722" r="34634"/>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6F7D1B4A-DC28-7C32-BBE1-E88C5B1382D3}"/>
              </a:ext>
            </a:extLst>
          </p:cNvPr>
          <p:cNvSpPr>
            <a:spLocks noGrp="1"/>
          </p:cNvSpPr>
          <p:nvPr>
            <p:ph type="title"/>
          </p:nvPr>
        </p:nvSpPr>
        <p:spPr>
          <a:xfrm>
            <a:off x="163830" y="323850"/>
            <a:ext cx="8446770" cy="1322887"/>
          </a:xfrm>
        </p:spPr>
        <p:txBody>
          <a:bodyPr>
            <a:normAutofit/>
          </a:bodyPr>
          <a:lstStyle/>
          <a:p>
            <a:r>
              <a:rPr lang="en-GB" b="1" dirty="0"/>
              <a:t>Questions to Aid Critical Reflection</a:t>
            </a:r>
            <a:endParaRPr lang="en-US" b="1" dirty="0"/>
          </a:p>
        </p:txBody>
      </p:sp>
      <p:sp>
        <p:nvSpPr>
          <p:cNvPr id="8" name="Content Placeholder 7">
            <a:extLst>
              <a:ext uri="{FF2B5EF4-FFF2-40B4-BE49-F238E27FC236}">
                <a16:creationId xmlns:a16="http://schemas.microsoft.com/office/drawing/2014/main" id="{2D1A60F8-2004-01DA-35B1-05AE68339C3B}"/>
              </a:ext>
            </a:extLst>
          </p:cNvPr>
          <p:cNvSpPr>
            <a:spLocks noGrp="1"/>
          </p:cNvSpPr>
          <p:nvPr>
            <p:ph idx="1"/>
          </p:nvPr>
        </p:nvSpPr>
        <p:spPr>
          <a:xfrm>
            <a:off x="445770" y="1520190"/>
            <a:ext cx="7406640" cy="4836159"/>
          </a:xfrm>
        </p:spPr>
        <p:txBody>
          <a:bodyPr>
            <a:normAutofit/>
          </a:bodyPr>
          <a:lstStyle/>
          <a:p>
            <a:pPr marL="0" indent="0">
              <a:spcAft>
                <a:spcPts val="500"/>
              </a:spcAft>
              <a:buNone/>
            </a:pPr>
            <a:r>
              <a:rPr lang="en-GB" sz="2400" dirty="0"/>
              <a:t>Context:</a:t>
            </a:r>
          </a:p>
          <a:p>
            <a:pPr>
              <a:spcAft>
                <a:spcPts val="500"/>
              </a:spcAft>
            </a:pPr>
            <a:r>
              <a:rPr lang="en-GB" sz="2400" dirty="0"/>
              <a:t>Risk, uncertainty, changeability, complexity</a:t>
            </a:r>
          </a:p>
          <a:p>
            <a:pPr>
              <a:spcAft>
                <a:spcPts val="500"/>
              </a:spcAft>
            </a:pPr>
            <a:r>
              <a:rPr lang="en-GB" sz="2400" dirty="0"/>
              <a:t>Practice must deal with unpredictability</a:t>
            </a:r>
          </a:p>
          <a:p>
            <a:pPr>
              <a:spcAft>
                <a:spcPts val="500"/>
              </a:spcAft>
            </a:pPr>
            <a:r>
              <a:rPr lang="en-GB" sz="2400" dirty="0"/>
              <a:t>Challenge to abstract theories which are inadequate for professional practice</a:t>
            </a:r>
          </a:p>
          <a:p>
            <a:pPr>
              <a:spcAft>
                <a:spcPts val="500"/>
              </a:spcAft>
            </a:pPr>
            <a:r>
              <a:rPr lang="en-GB" sz="2400" dirty="0"/>
              <a:t>Challenges presented to social work values by economic considerations/resources etc</a:t>
            </a:r>
          </a:p>
          <a:p>
            <a:pPr>
              <a:spcAft>
                <a:spcPts val="500"/>
              </a:spcAft>
            </a:pPr>
            <a:r>
              <a:rPr lang="en-GB" sz="2400" dirty="0"/>
              <a:t>Practice knowledge must be remade in relation to changing contexts.</a:t>
            </a:r>
          </a:p>
          <a:p>
            <a:endParaRPr lang="en-US" sz="2000" dirty="0"/>
          </a:p>
        </p:txBody>
      </p:sp>
      <p:sp>
        <p:nvSpPr>
          <p:cNvPr id="7" name="Slide Number Placeholder 6">
            <a:extLst>
              <a:ext uri="{FF2B5EF4-FFF2-40B4-BE49-F238E27FC236}">
                <a16:creationId xmlns:a16="http://schemas.microsoft.com/office/drawing/2014/main" id="{55FD54BB-9078-1AD0-6AB0-4EC4802D8EFE}"/>
              </a:ext>
            </a:extLst>
          </p:cNvPr>
          <p:cNvSpPr>
            <a:spLocks noGrp="1"/>
          </p:cNvSpPr>
          <p:nvPr>
            <p:ph type="sldNum" sz="quarter" idx="12"/>
          </p:nvPr>
        </p:nvSpPr>
        <p:spPr>
          <a:xfrm>
            <a:off x="8610600" y="6356350"/>
            <a:ext cx="2743200" cy="365125"/>
          </a:xfrm>
        </p:spPr>
        <p:txBody>
          <a:bodyPr>
            <a:normAutofit/>
          </a:bodyPr>
          <a:lstStyle/>
          <a:p>
            <a:pPr>
              <a:spcAft>
                <a:spcPts val="600"/>
              </a:spcAft>
              <a:defRPr/>
            </a:pPr>
            <a:fld id="{78435ECF-4F80-4BF0-B528-2B58F0D004F7}" type="slidenum">
              <a:rPr lang="en-GB" altLang="en-US" sz="1000">
                <a:solidFill>
                  <a:srgbClr val="FFFFFF"/>
                </a:solidFill>
              </a:rPr>
              <a:pPr>
                <a:spcAft>
                  <a:spcPts val="600"/>
                </a:spcAft>
                <a:defRPr/>
              </a:pPr>
              <a:t>37</a:t>
            </a:fld>
            <a:endParaRPr lang="en-GB" altLang="en-US" sz="1000">
              <a:solidFill>
                <a:srgbClr val="FFFFFF"/>
              </a:solidFill>
            </a:endParaRPr>
          </a:p>
        </p:txBody>
      </p:sp>
      <p:sp>
        <p:nvSpPr>
          <p:cNvPr id="3" name="Footer Placeholder 2">
            <a:extLst>
              <a:ext uri="{FF2B5EF4-FFF2-40B4-BE49-F238E27FC236}">
                <a16:creationId xmlns:a16="http://schemas.microsoft.com/office/drawing/2014/main" id="{BC2A1EFC-192E-865B-ADC4-38EAA11E9AC1}"/>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78845765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1147" y="-119271"/>
            <a:ext cx="10515600" cy="1325563"/>
          </a:xfrm>
        </p:spPr>
        <p:txBody>
          <a:bodyPr anchor="ctr">
            <a:noAutofit/>
          </a:bodyPr>
          <a:lstStyle/>
          <a:p>
            <a:pPr>
              <a:lnSpc>
                <a:spcPct val="90000"/>
              </a:lnSpc>
            </a:pPr>
            <a:br>
              <a:rPr lang="en-GB" sz="3200" dirty="0">
                <a:effectLst>
                  <a:outerShdw blurRad="38100" dist="38100" dir="2700000" algn="tl">
                    <a:srgbClr val="000000">
                      <a:alpha val="43137"/>
                    </a:srgbClr>
                  </a:outerShdw>
                </a:effectLst>
              </a:rPr>
            </a:br>
            <a:r>
              <a:rPr lang="en-GB" sz="3200" dirty="0">
                <a:effectLst>
                  <a:outerShdw blurRad="38100" dist="38100" dir="2700000" algn="tl">
                    <a:srgbClr val="000000">
                      <a:alpha val="43137"/>
                    </a:srgbClr>
                  </a:outerShdw>
                </a:effectLst>
              </a:rPr>
              <a:t>Levels of Reflective Writing (Hatton and Smith 1995)</a:t>
            </a:r>
          </a:p>
        </p:txBody>
      </p:sp>
      <p:sp>
        <p:nvSpPr>
          <p:cNvPr id="3" name="Content Placeholder 2"/>
          <p:cNvSpPr>
            <a:spLocks noGrp="1"/>
          </p:cNvSpPr>
          <p:nvPr>
            <p:ph sz="quarter" idx="2"/>
          </p:nvPr>
        </p:nvSpPr>
        <p:spPr>
          <a:xfrm>
            <a:off x="609600" y="1444295"/>
            <a:ext cx="6210925" cy="4671692"/>
          </a:xfrm>
        </p:spPr>
        <p:txBody>
          <a:bodyPr wrap="square" anchor="t">
            <a:normAutofit lnSpcReduction="10000"/>
          </a:bodyPr>
          <a:lstStyle/>
          <a:p>
            <a:pPr>
              <a:lnSpc>
                <a:spcPct val="90000"/>
              </a:lnSpc>
            </a:pPr>
            <a:r>
              <a:rPr lang="en-GB" b="1" dirty="0"/>
              <a:t>Descriptive</a:t>
            </a:r>
          </a:p>
          <a:p>
            <a:pPr>
              <a:lnSpc>
                <a:spcPct val="90000"/>
              </a:lnSpc>
            </a:pPr>
            <a:r>
              <a:rPr lang="en-GB" b="1" dirty="0"/>
              <a:t>Descriptive reflective</a:t>
            </a:r>
            <a:r>
              <a:rPr lang="en-GB" dirty="0"/>
              <a:t>: description of events with some deeper consideration</a:t>
            </a:r>
          </a:p>
          <a:p>
            <a:pPr>
              <a:lnSpc>
                <a:spcPct val="90000"/>
              </a:lnSpc>
            </a:pPr>
            <a:r>
              <a:rPr lang="en-GB" b="1" dirty="0"/>
              <a:t>Dialogic reflective</a:t>
            </a:r>
            <a:r>
              <a:rPr lang="en-GB" dirty="0"/>
              <a:t>: steps back from the situation, explores own role and hypothesises about what could have been done differently. Analyses the situation making wider links and exploring different perspectives </a:t>
            </a:r>
          </a:p>
          <a:p>
            <a:pPr>
              <a:lnSpc>
                <a:spcPct val="90000"/>
              </a:lnSpc>
            </a:pPr>
            <a:r>
              <a:rPr lang="en-GB" b="1" dirty="0"/>
              <a:t>Critically reflective</a:t>
            </a:r>
            <a:r>
              <a:rPr lang="en-GB" dirty="0"/>
              <a:t>: as above but also shows consideration of socio-political context (particularly power).</a:t>
            </a:r>
          </a:p>
        </p:txBody>
      </p:sp>
      <p:sp>
        <p:nvSpPr>
          <p:cNvPr id="4" name="Slide Number Placeholder 3"/>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38</a:t>
            </a:fld>
            <a:endParaRPr lang="en-GB"/>
          </a:p>
        </p:txBody>
      </p:sp>
      <p:pic>
        <p:nvPicPr>
          <p:cNvPr id="6" name="Picture 5"/>
          <p:cNvPicPr>
            <a:picLocks noChangeAspect="1"/>
          </p:cNvPicPr>
          <p:nvPr/>
        </p:nvPicPr>
        <p:blipFill>
          <a:blip r:embed="rId3"/>
          <a:stretch>
            <a:fillRect/>
          </a:stretch>
        </p:blipFill>
        <p:spPr>
          <a:xfrm>
            <a:off x="7015397" y="1623323"/>
            <a:ext cx="4567004" cy="3653215"/>
          </a:xfrm>
          <a:prstGeom prst="rect">
            <a:avLst/>
          </a:prstGeom>
          <a:noFill/>
          <a:ln>
            <a:noFill/>
            <a:prstDash val="sysDash"/>
            <a:miter lim="800000"/>
          </a:ln>
        </p:spPr>
      </p:pic>
      <p:sp>
        <p:nvSpPr>
          <p:cNvPr id="5" name="Footer Placeholder 4">
            <a:extLst>
              <a:ext uri="{FF2B5EF4-FFF2-40B4-BE49-F238E27FC236}">
                <a16:creationId xmlns:a16="http://schemas.microsoft.com/office/drawing/2014/main" id="{C2BC85A5-D481-D5DC-AAAA-29AE9B283B9C}"/>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67129187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 name="Title 2">
            <a:extLst>
              <a:ext uri="{FF2B5EF4-FFF2-40B4-BE49-F238E27FC236}">
                <a16:creationId xmlns:a16="http://schemas.microsoft.com/office/drawing/2014/main" id="{C53FC12B-142D-207B-0936-C2867D33B31A}"/>
              </a:ext>
            </a:extLst>
          </p:cNvPr>
          <p:cNvSpPr>
            <a:spLocks noGrp="1"/>
          </p:cNvSpPr>
          <p:nvPr>
            <p:ph type="title"/>
          </p:nvPr>
        </p:nvSpPr>
        <p:spPr>
          <a:xfrm>
            <a:off x="702639" y="50562"/>
            <a:ext cx="5393361" cy="1325563"/>
          </a:xfrm>
        </p:spPr>
        <p:txBody>
          <a:bodyPr vert="horz" lIns="91440" tIns="45720" rIns="91440" bIns="45720" rtlCol="0" anchor="ctr">
            <a:normAutofit/>
          </a:bodyPr>
          <a:lstStyle/>
          <a:p>
            <a:r>
              <a:rPr lang="en-US" kern="1200" dirty="0">
                <a:solidFill>
                  <a:schemeClr val="tx1"/>
                </a:solidFill>
                <a:latin typeface="+mj-lt"/>
                <a:ea typeface="+mj-ea"/>
                <a:cs typeface="+mj-cs"/>
              </a:rPr>
              <a:t>Hints and Tips</a:t>
            </a:r>
          </a:p>
        </p:txBody>
      </p:sp>
      <p:sp>
        <p:nvSpPr>
          <p:cNvPr id="13" name="Freeform: Shape 12">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Content Placeholder 1">
            <a:extLst>
              <a:ext uri="{FF2B5EF4-FFF2-40B4-BE49-F238E27FC236}">
                <a16:creationId xmlns:a16="http://schemas.microsoft.com/office/drawing/2014/main" id="{1FAC76FC-A3D8-D4F6-C04A-3993D447E3C2}"/>
              </a:ext>
            </a:extLst>
          </p:cNvPr>
          <p:cNvSpPr>
            <a:spLocks noGrp="1"/>
          </p:cNvSpPr>
          <p:nvPr>
            <p:ph sz="quarter" idx="2"/>
          </p:nvPr>
        </p:nvSpPr>
        <p:spPr>
          <a:xfrm>
            <a:off x="400050" y="1216485"/>
            <a:ext cx="6018858" cy="5392545"/>
          </a:xfrm>
        </p:spPr>
        <p:txBody>
          <a:bodyPr vert="horz" lIns="91440" tIns="45720" rIns="91440" bIns="45720" rtlCol="0">
            <a:normAutofit fontScale="92500" lnSpcReduction="20000"/>
          </a:bodyPr>
          <a:lstStyle/>
          <a:p>
            <a:r>
              <a:rPr lang="en-US" sz="2000" dirty="0"/>
              <a:t>Start task 1 part a) as soon as possible as it is very difficult to write in retrospect </a:t>
            </a:r>
          </a:p>
          <a:p>
            <a:r>
              <a:rPr lang="en-US" sz="2000" dirty="0"/>
              <a:t>Answer the question fully</a:t>
            </a:r>
          </a:p>
          <a:p>
            <a:r>
              <a:rPr lang="en-US" sz="2000" dirty="0"/>
              <a:t>Integrate and reference a reflective model in part a (and b)</a:t>
            </a:r>
          </a:p>
          <a:p>
            <a:r>
              <a:rPr lang="en-US" sz="2000" dirty="0"/>
              <a:t>Provide reference and link to evidence throughout the task</a:t>
            </a:r>
          </a:p>
          <a:p>
            <a:r>
              <a:rPr lang="en-US" sz="2000" dirty="0"/>
              <a:t>Make sure you do not just focus on what you have done since qualifying until now, this should only be about 25% of the task, and 25% for each of the 3-learning outcome looking forward.</a:t>
            </a:r>
          </a:p>
          <a:p>
            <a:r>
              <a:rPr lang="en-US" sz="2000" dirty="0"/>
              <a:t>Ensure you clearly refer to future areas of development under each of the 3 learning outcomes by identifying and justifying what these are and how you intend to meet them e.g., learning, training, supervision and research  etc. </a:t>
            </a:r>
          </a:p>
          <a:p>
            <a:r>
              <a:rPr lang="en-US" sz="2000" b="1" dirty="0"/>
              <a:t>Preparation for workshop 2 </a:t>
            </a:r>
            <a:r>
              <a:rPr lang="en-US" sz="2000" dirty="0"/>
              <a:t>- please consider before hand with your mentor a suitable case you could use for the Task 2 Observation of Practice. Guidance can be found in the portfolio under task 2 and the handbook. </a:t>
            </a:r>
          </a:p>
          <a:p>
            <a:endParaRPr lang="en-US" sz="1800" dirty="0"/>
          </a:p>
        </p:txBody>
      </p:sp>
      <p:sp>
        <p:nvSpPr>
          <p:cNvPr id="15" name="Oval 14">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Icon&#10;&#10;Description automatically generated with medium confidence">
            <a:extLst>
              <a:ext uri="{FF2B5EF4-FFF2-40B4-BE49-F238E27FC236}">
                <a16:creationId xmlns:a16="http://schemas.microsoft.com/office/drawing/2014/main" id="{50963D3B-24F5-64E3-E158-FB6F32C225F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noFill/>
        </p:spPr>
      </p:pic>
      <p:sp>
        <p:nvSpPr>
          <p:cNvPr id="17" name="Freeform: Shape 16">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9" name="Straight Connector 18">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1" name="Freeform: Shape 20">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Slide Number Placeholder 3">
            <a:extLst>
              <a:ext uri="{FF2B5EF4-FFF2-40B4-BE49-F238E27FC236}">
                <a16:creationId xmlns:a16="http://schemas.microsoft.com/office/drawing/2014/main" id="{B2AD034D-4616-3C66-F402-96B6926D346C}"/>
              </a:ext>
            </a:extLst>
          </p:cNvPr>
          <p:cNvSpPr>
            <a:spLocks noGrp="1"/>
          </p:cNvSpPr>
          <p:nvPr>
            <p:ph type="sldNum" sz="quarter" idx="12"/>
          </p:nvPr>
        </p:nvSpPr>
        <p:spPr>
          <a:xfrm>
            <a:off x="10030244" y="6356350"/>
            <a:ext cx="1323555" cy="365125"/>
          </a:xfrm>
        </p:spPr>
        <p:txBody>
          <a:bodyPr vert="horz" lIns="91440" tIns="45720" rIns="91440" bIns="45720" rtlCol="0" anchor="ctr">
            <a:normAutofit/>
          </a:bodyPr>
          <a:lstStyle/>
          <a:p>
            <a:pPr>
              <a:spcAft>
                <a:spcPts val="600"/>
              </a:spcAft>
              <a:defRPr/>
            </a:pPr>
            <a:fld id="{7774C298-7B0E-45D6-A1A1-14F34D0A5FD3}" type="slidenum">
              <a:rPr lang="en-US" altLang="en-US" smtClean="0"/>
              <a:pPr>
                <a:spcAft>
                  <a:spcPts val="600"/>
                </a:spcAft>
                <a:defRPr/>
              </a:pPr>
              <a:t>39</a:t>
            </a:fld>
            <a:endParaRPr lang="en-US" altLang="en-US"/>
          </a:p>
        </p:txBody>
      </p:sp>
      <p:sp>
        <p:nvSpPr>
          <p:cNvPr id="25" name="Freeform: Shape 24">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5" name="Footer Placeholder 4">
            <a:extLst>
              <a:ext uri="{FF2B5EF4-FFF2-40B4-BE49-F238E27FC236}">
                <a16:creationId xmlns:a16="http://schemas.microsoft.com/office/drawing/2014/main" id="{C1A37596-5A15-1A56-0EFD-CC74D9792C7D}"/>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186980939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89A842-16B8-4A2C-E12C-FF3E0627B52B}"/>
              </a:ext>
            </a:extLst>
          </p:cNvPr>
          <p:cNvSpPr>
            <a:spLocks noGrp="1"/>
          </p:cNvSpPr>
          <p:nvPr>
            <p:ph type="title"/>
          </p:nvPr>
        </p:nvSpPr>
        <p:spPr/>
        <p:txBody>
          <a:bodyPr anchor="ctr">
            <a:normAutofit/>
          </a:bodyPr>
          <a:lstStyle/>
          <a:p>
            <a:r>
              <a:rPr lang="en-US" dirty="0"/>
              <a:t>Evaluation </a:t>
            </a:r>
          </a:p>
        </p:txBody>
      </p:sp>
      <p:graphicFrame>
        <p:nvGraphicFramePr>
          <p:cNvPr id="5" name="Content Placeholder 4">
            <a:extLst>
              <a:ext uri="{FF2B5EF4-FFF2-40B4-BE49-F238E27FC236}">
                <a16:creationId xmlns:a16="http://schemas.microsoft.com/office/drawing/2014/main" id="{E7A38FB7-598C-CE86-7799-75F86697BD24}"/>
              </a:ext>
            </a:extLst>
          </p:cNvPr>
          <p:cNvGraphicFramePr>
            <a:graphicFrameLocks noGrp="1"/>
          </p:cNvGraphicFramePr>
          <p:nvPr>
            <p:ph sz="quarter" idx="2"/>
            <p:extLst>
              <p:ext uri="{D42A27DB-BD31-4B8C-83A1-F6EECF244321}">
                <p14:modId xmlns:p14="http://schemas.microsoft.com/office/powerpoint/2010/main" val="2090171718"/>
              </p:ext>
            </p:extLst>
          </p:nvPr>
        </p:nvGraphicFramePr>
        <p:xfrm>
          <a:off x="609600" y="1416050"/>
          <a:ext cx="5386917" cy="4624985"/>
        </p:xfrm>
        <a:graphic>
          <a:graphicData uri="http://schemas.openxmlformats.org/drawingml/2006/table">
            <a:tbl>
              <a:tblPr firstRow="1" firstCol="1" bandRow="1">
                <a:noFill/>
                <a:tableStyleId>{5C22544A-7EE6-4342-B048-85BDC9FD1C3A}</a:tableStyleId>
              </a:tblPr>
              <a:tblGrid>
                <a:gridCol w="5386917">
                  <a:extLst>
                    <a:ext uri="{9D8B030D-6E8A-4147-A177-3AD203B41FA5}">
                      <a16:colId xmlns:a16="http://schemas.microsoft.com/office/drawing/2014/main" val="3659162764"/>
                    </a:ext>
                  </a:extLst>
                </a:gridCol>
              </a:tblGrid>
              <a:tr h="1399510">
                <a:tc>
                  <a:txBody>
                    <a:bodyPr/>
                    <a:lstStyle/>
                    <a:p>
                      <a:r>
                        <a:rPr lang="en-GB" sz="1900" b="1" dirty="0">
                          <a:solidFill>
                            <a:srgbClr val="FFFFFF"/>
                          </a:solidFill>
                          <a:effectLst/>
                        </a:rPr>
                        <a:t>What do you think worked well in the workshop/what did you find helpful today?</a:t>
                      </a:r>
                      <a:endParaRPr lang="en-GB" sz="19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454308226"/>
                  </a:ext>
                </a:extLst>
              </a:tr>
              <a:tr h="1442194">
                <a:tc>
                  <a:txBody>
                    <a:bodyPr/>
                    <a:lstStyle/>
                    <a:p>
                      <a:r>
                        <a:rPr lang="en-GB" sz="1900" b="1" dirty="0">
                          <a:solidFill>
                            <a:srgbClr val="FFFFFF"/>
                          </a:solidFill>
                          <a:effectLst/>
                        </a:rPr>
                        <a:t>Was there anything you didn’t think worked so well? </a:t>
                      </a:r>
                    </a:p>
                    <a:p>
                      <a:r>
                        <a:rPr lang="en-GB" sz="1900" b="1" dirty="0">
                          <a:solidFill>
                            <a:srgbClr val="FFFFFF"/>
                          </a:solidFill>
                          <a:effectLst/>
                        </a:rPr>
                        <a:t> </a:t>
                      </a:r>
                      <a:endParaRPr lang="en-GB" sz="19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67399577"/>
                  </a:ext>
                </a:extLst>
              </a:tr>
              <a:tr h="1783281">
                <a:tc>
                  <a:txBody>
                    <a:bodyPr/>
                    <a:lstStyle/>
                    <a:p>
                      <a:r>
                        <a:rPr lang="en-GB" sz="1900" b="1" dirty="0">
                          <a:solidFill>
                            <a:srgbClr val="FFFFFF"/>
                          </a:solidFill>
                          <a:effectLst/>
                        </a:rPr>
                        <a:t>Do you have any suggestions of ways we could improve this workshops?</a:t>
                      </a:r>
                    </a:p>
                    <a:p>
                      <a:br>
                        <a:rPr lang="en-GB" sz="1900" b="1" dirty="0">
                          <a:solidFill>
                            <a:srgbClr val="FFFFFF"/>
                          </a:solidFill>
                          <a:effectLst/>
                        </a:rPr>
                      </a:br>
                      <a:endParaRPr lang="en-GB" sz="19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extLst>
                  <a:ext uri="{0D108BD9-81ED-4DB2-BD59-A6C34878D82A}">
                    <a16:rowId xmlns:a16="http://schemas.microsoft.com/office/drawing/2014/main" val="2856407520"/>
                  </a:ext>
                </a:extLst>
              </a:tr>
            </a:tbl>
          </a:graphicData>
        </a:graphic>
      </p:graphicFrame>
      <p:sp>
        <p:nvSpPr>
          <p:cNvPr id="14" name="Content Placeholder 4">
            <a:extLst>
              <a:ext uri="{FF2B5EF4-FFF2-40B4-BE49-F238E27FC236}">
                <a16:creationId xmlns:a16="http://schemas.microsoft.com/office/drawing/2014/main" id="{4CB5EB5F-DB26-4B3C-3E16-7A512836BD90}"/>
              </a:ext>
            </a:extLst>
          </p:cNvPr>
          <p:cNvSpPr>
            <a:spLocks noGrp="1"/>
          </p:cNvSpPr>
          <p:nvPr>
            <p:ph sz="quarter" idx="4"/>
          </p:nvPr>
        </p:nvSpPr>
        <p:spPr>
          <a:xfrm>
            <a:off x="6399212" y="1690688"/>
            <a:ext cx="5183188" cy="3684588"/>
          </a:xfrm>
        </p:spPr>
        <p:txBody>
          <a:bodyPr wrap="square" anchor="t">
            <a:normAutofit fontScale="92500" lnSpcReduction="10000"/>
          </a:bodyPr>
          <a:lstStyle/>
          <a:p>
            <a:pPr>
              <a:spcAft>
                <a:spcPts val="600"/>
              </a:spcAft>
            </a:pPr>
            <a:r>
              <a:rPr lang="en-US" dirty="0"/>
              <a:t>The trainers will leave you for 5 minutes to do an evaluation of the day. </a:t>
            </a:r>
          </a:p>
          <a:p>
            <a:pPr>
              <a:spcAft>
                <a:spcPts val="600"/>
              </a:spcAft>
            </a:pPr>
            <a:r>
              <a:rPr lang="en-US" dirty="0"/>
              <a:t>Please could one of you take notes of the feedback from the group and pass on to the trainer (either type into the discussion/chat box if online or on a flip chart if face to face). </a:t>
            </a:r>
          </a:p>
          <a:p>
            <a:pPr marL="109537" indent="0">
              <a:spcAft>
                <a:spcPts val="600"/>
              </a:spcAft>
              <a:buNone/>
            </a:pPr>
            <a:r>
              <a:rPr lang="en-US" dirty="0"/>
              <a:t>                 Thankyou. </a:t>
            </a:r>
          </a:p>
        </p:txBody>
      </p:sp>
      <p:sp>
        <p:nvSpPr>
          <p:cNvPr id="4" name="Slide Number Placeholder 3">
            <a:extLst>
              <a:ext uri="{FF2B5EF4-FFF2-40B4-BE49-F238E27FC236}">
                <a16:creationId xmlns:a16="http://schemas.microsoft.com/office/drawing/2014/main" id="{3E6CBAF6-033B-BDF6-9B93-FE7FF3A54AF2}"/>
              </a:ext>
            </a:extLst>
          </p:cNvPr>
          <p:cNvSpPr>
            <a:spLocks noGrp="1"/>
          </p:cNvSpPr>
          <p:nvPr>
            <p:ph type="sldNum" sz="quarter" idx="12"/>
          </p:nvPr>
        </p:nvSpPr>
        <p:spPr/>
        <p:txBody>
          <a:bodyPr wrap="square" anchor="b">
            <a:normAutofit/>
          </a:bodyPr>
          <a:lstStyle/>
          <a:p>
            <a:pPr>
              <a:spcAft>
                <a:spcPts val="600"/>
              </a:spcAft>
              <a:defRPr/>
            </a:pPr>
            <a:fld id="{7774C298-7B0E-45D6-A1A1-14F34D0A5FD3}" type="slidenum">
              <a:rPr lang="en-GB" altLang="en-US" smtClean="0"/>
              <a:pPr>
                <a:spcAft>
                  <a:spcPts val="600"/>
                </a:spcAft>
                <a:defRPr/>
              </a:pPr>
              <a:t>40</a:t>
            </a:fld>
            <a:endParaRPr lang="en-GB" altLang="en-US"/>
          </a:p>
        </p:txBody>
      </p:sp>
      <p:sp>
        <p:nvSpPr>
          <p:cNvPr id="2" name="Footer Placeholder 1">
            <a:extLst>
              <a:ext uri="{FF2B5EF4-FFF2-40B4-BE49-F238E27FC236}">
                <a16:creationId xmlns:a16="http://schemas.microsoft.com/office/drawing/2014/main" id="{53F1443E-543F-1AFA-D985-EED3A3C3D3C5}"/>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1823084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18575</TotalTime>
  <Words>3850</Words>
  <Application>Microsoft Macintosh PowerPoint</Application>
  <PresentationFormat>Widescreen</PresentationFormat>
  <Paragraphs>405</Paragraphs>
  <Slides>40</Slides>
  <Notes>36</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40</vt:i4>
      </vt:variant>
    </vt:vector>
  </HeadingPairs>
  <TitlesOfParts>
    <vt:vector size="49" baseType="lpstr">
      <vt:lpstr>Arial</vt:lpstr>
      <vt:lpstr>ArialMT</vt:lpstr>
      <vt:lpstr>Calibri</vt:lpstr>
      <vt:lpstr>Calibri Light</vt:lpstr>
      <vt:lpstr>Symbol</vt:lpstr>
      <vt:lpstr>Times New Roman</vt:lpstr>
      <vt:lpstr>Wingdings</vt:lpstr>
      <vt:lpstr>YouTube Sans</vt:lpstr>
      <vt:lpstr>Office Theme</vt:lpstr>
      <vt:lpstr>Porth Agored Graduate Certificate</vt:lpstr>
      <vt:lpstr> Expectations /Ground Rules for Workshops</vt:lpstr>
      <vt:lpstr>Introduction</vt:lpstr>
      <vt:lpstr>Workshops Format</vt:lpstr>
      <vt:lpstr>Catching Up </vt:lpstr>
      <vt:lpstr>Portfolio Requirements  See the handbook for further details</vt:lpstr>
      <vt:lpstr>Social Care Wales Learning Outcomes </vt:lpstr>
      <vt:lpstr> Task 1 – Developmental Review (Part a)</vt:lpstr>
      <vt:lpstr>The Question - Task 1 Part a</vt:lpstr>
      <vt:lpstr>Reflection </vt:lpstr>
      <vt:lpstr> Reflective Practice in Social Work</vt:lpstr>
      <vt:lpstr>Key Aspects of Critically Reflective Practice</vt:lpstr>
      <vt:lpstr>Learning outcome for task 1 part a </vt:lpstr>
      <vt:lpstr>SCW Learning Outcomes </vt:lpstr>
      <vt:lpstr>Emotional Intelligence </vt:lpstr>
      <vt:lpstr> </vt:lpstr>
      <vt:lpstr>Theory of Reflection </vt:lpstr>
      <vt:lpstr>Borton’s Model of Reflection</vt:lpstr>
      <vt:lpstr>Kolb provides a model of experiential adult learning  easily adapts to a reflective model</vt:lpstr>
      <vt:lpstr>ERA Cycle of Reflection  Jasper, (2013)</vt:lpstr>
      <vt:lpstr>Making a Start</vt:lpstr>
      <vt:lpstr>Terminology</vt:lpstr>
      <vt:lpstr>Learning Outcomes for Task 1 part a  </vt:lpstr>
      <vt:lpstr>Analysis in Assessment </vt:lpstr>
      <vt:lpstr>Analysis in Assessment </vt:lpstr>
      <vt:lpstr>1. Applying analysis in assessment to inform interventions </vt:lpstr>
      <vt:lpstr>2. Working collaboratively with people in need of care and support, their carers and other professionals   </vt:lpstr>
      <vt:lpstr>Resilliance and Collabrative Working</vt:lpstr>
      <vt:lpstr>PowerPoint Presentation</vt:lpstr>
      <vt:lpstr>2. Working collaboratively with people in need of care and support, their carers and other professionals</vt:lpstr>
      <vt:lpstr>  3 - Intervention and application of professional judgement in increasingly complex situations </vt:lpstr>
      <vt:lpstr>Accountability and Professional Judgement</vt:lpstr>
      <vt:lpstr>Supervision - Purpose and Functions</vt:lpstr>
      <vt:lpstr>3 - Professional judgement in increasingly complex situations   </vt:lpstr>
      <vt:lpstr>Developing Reflection</vt:lpstr>
      <vt:lpstr>Questions to Aid Critical Reflection</vt:lpstr>
      <vt:lpstr>Questions to Aid Critical Reflection</vt:lpstr>
      <vt:lpstr> Levels of Reflective Writing (Hatton and Smith 1995)</vt:lpstr>
      <vt:lpstr>Hints and Tips</vt:lpstr>
      <vt:lpstr>Evaluation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dc:title>
  <dc:creator>Paula McCreary</dc:creator>
  <cp:lastModifiedBy>Paula McCreary</cp:lastModifiedBy>
  <cp:revision>36</cp:revision>
  <dcterms:created xsi:type="dcterms:W3CDTF">2023-10-08T14:52:49Z</dcterms:created>
  <dcterms:modified xsi:type="dcterms:W3CDTF">2024-03-11T16:28:06Z</dcterms:modified>
</cp:coreProperties>
</file>