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7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984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y.zhao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CSCH5012 Confucian Ethics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32560" y="2057400"/>
            <a:ext cx="7406640" cy="4038600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Professor Yanxia </a:t>
            </a:r>
            <a:r>
              <a:rPr lang="en-GB" dirty="0" smtClean="0"/>
              <a:t>Zhao</a:t>
            </a:r>
          </a:p>
          <a:p>
            <a:endParaRPr lang="en-GB" dirty="0" smtClean="0"/>
          </a:p>
          <a:p>
            <a:r>
              <a:rPr lang="en-GB" dirty="0" smtClean="0"/>
              <a:t>Chinese Studies</a:t>
            </a:r>
          </a:p>
          <a:p>
            <a:r>
              <a:rPr lang="en-GB" dirty="0" smtClean="0"/>
              <a:t>School </a:t>
            </a:r>
            <a:r>
              <a:rPr lang="en-GB" dirty="0" smtClean="0"/>
              <a:t>of </a:t>
            </a:r>
            <a:r>
              <a:rPr lang="en-GB" dirty="0" smtClean="0"/>
              <a:t>Humanities and Performing Arts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Email</a:t>
            </a:r>
            <a:r>
              <a:rPr lang="en-GB" dirty="0" smtClean="0"/>
              <a:t>: </a:t>
            </a:r>
            <a:r>
              <a:rPr lang="en-GB" dirty="0" smtClean="0">
                <a:hlinkClick r:id="rId2"/>
              </a:rPr>
              <a:t>y.zhao@uwtsd.ac.uk</a:t>
            </a:r>
            <a:endParaRPr lang="en-GB" dirty="0" smtClean="0"/>
          </a:p>
          <a:p>
            <a:r>
              <a:rPr lang="en-GB" dirty="0" smtClean="0"/>
              <a:t>Tel.: 01570424860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5045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Teaching Arrangements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/>
              <a:t>The Module will be taught in Semester 2 (Start from </a:t>
            </a:r>
            <a:r>
              <a:rPr lang="en-GB" i="1" dirty="0" smtClean="0"/>
              <a:t>30th </a:t>
            </a:r>
            <a:r>
              <a:rPr lang="en-GB" i="1" dirty="0"/>
              <a:t>Jan to </a:t>
            </a:r>
            <a:r>
              <a:rPr lang="en-GB" i="1" dirty="0" smtClean="0"/>
              <a:t>28</a:t>
            </a:r>
            <a:r>
              <a:rPr lang="en-GB" i="1" baseline="30000" dirty="0" smtClean="0"/>
              <a:t>th</a:t>
            </a:r>
            <a:r>
              <a:rPr lang="en-GB" i="1" dirty="0" smtClean="0"/>
              <a:t> </a:t>
            </a:r>
            <a:r>
              <a:rPr lang="en-GB" i="1" dirty="0"/>
              <a:t>March 2016):  </a:t>
            </a:r>
            <a:endParaRPr lang="en-GB" dirty="0"/>
          </a:p>
          <a:p>
            <a:r>
              <a:rPr lang="en-GB" dirty="0"/>
              <a:t> </a:t>
            </a:r>
          </a:p>
          <a:p>
            <a:r>
              <a:rPr lang="en-GB" b="1" dirty="0"/>
              <a:t>20 hour Lectures</a:t>
            </a:r>
            <a:r>
              <a:rPr lang="en-GB" dirty="0"/>
              <a:t> and 10 hours seminar in total will be delivered through this module:   </a:t>
            </a:r>
          </a:p>
          <a:p>
            <a:pPr marL="402336" lvl="1" indent="0">
              <a:buNone/>
            </a:pPr>
            <a:r>
              <a:rPr lang="en-GB" sz="3000" b="1" dirty="0" smtClean="0"/>
              <a:t>Monday: </a:t>
            </a:r>
            <a:r>
              <a:rPr lang="en-GB" sz="3000" b="1" dirty="0"/>
              <a:t>9</a:t>
            </a:r>
            <a:r>
              <a:rPr lang="en-GB" sz="3000" dirty="0"/>
              <a:t> -10:00 am at </a:t>
            </a:r>
            <a:r>
              <a:rPr lang="en-GB" sz="3000" dirty="0" smtClean="0"/>
              <a:t>Tucker 02</a:t>
            </a:r>
            <a:endParaRPr lang="en-GB" sz="3000" dirty="0"/>
          </a:p>
          <a:p>
            <a:r>
              <a:rPr lang="en-GB" sz="3000" b="1" dirty="0" smtClean="0"/>
              <a:t>Tuesday</a:t>
            </a:r>
            <a:r>
              <a:rPr lang="en-GB" sz="3000" b="1" dirty="0"/>
              <a:t>:  </a:t>
            </a:r>
            <a:r>
              <a:rPr lang="en-GB" sz="3000" b="1" dirty="0" smtClean="0"/>
              <a:t>14</a:t>
            </a:r>
            <a:r>
              <a:rPr lang="en-GB" sz="3000" dirty="0" smtClean="0"/>
              <a:t> </a:t>
            </a:r>
            <a:r>
              <a:rPr lang="en-GB" sz="3000" dirty="0"/>
              <a:t>-</a:t>
            </a:r>
            <a:r>
              <a:rPr lang="en-GB" sz="3000" dirty="0" smtClean="0"/>
              <a:t>15:00 </a:t>
            </a:r>
            <a:r>
              <a:rPr lang="en-GB" sz="3000" dirty="0"/>
              <a:t>pm at </a:t>
            </a:r>
            <a:r>
              <a:rPr lang="en-GB" sz="3000" dirty="0" smtClean="0"/>
              <a:t>Arts 04</a:t>
            </a:r>
            <a:endParaRPr lang="en-GB" sz="3000" dirty="0" smtClean="0"/>
          </a:p>
          <a:p>
            <a:endParaRPr lang="en-GB" dirty="0" smtClean="0"/>
          </a:p>
          <a:p>
            <a:r>
              <a:rPr lang="en-GB" b="1" dirty="0" smtClean="0"/>
              <a:t>Reading Week: </a:t>
            </a:r>
            <a:r>
              <a:rPr lang="en-GB" b="1" dirty="0" smtClean="0"/>
              <a:t>13</a:t>
            </a:r>
            <a:r>
              <a:rPr lang="en-GB" dirty="0" smtClean="0"/>
              <a:t>-19 March 2017</a:t>
            </a:r>
            <a:endParaRPr lang="en-GB" dirty="0" smtClean="0"/>
          </a:p>
          <a:p>
            <a:endParaRPr lang="en-GB" dirty="0" smtClean="0"/>
          </a:p>
          <a:p>
            <a:r>
              <a:rPr lang="en-GB" b="1" dirty="0" smtClean="0"/>
              <a:t>Revision Classes: </a:t>
            </a:r>
            <a:r>
              <a:rPr lang="en-GB" b="1" dirty="0" smtClean="0"/>
              <a:t>24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smtClean="0"/>
              <a:t>&amp; </a:t>
            </a:r>
            <a:r>
              <a:rPr lang="en-GB" dirty="0" smtClean="0"/>
              <a:t>25</a:t>
            </a:r>
            <a:r>
              <a:rPr lang="en-GB" baseline="30000" dirty="0" smtClean="0"/>
              <a:t>st</a:t>
            </a:r>
            <a:r>
              <a:rPr lang="en-GB" dirty="0" smtClean="0"/>
              <a:t> </a:t>
            </a:r>
            <a:r>
              <a:rPr lang="en-GB" dirty="0" smtClean="0"/>
              <a:t>April </a:t>
            </a:r>
            <a:r>
              <a:rPr lang="en-GB" dirty="0" smtClean="0"/>
              <a:t>2017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4326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Assessment </a:t>
            </a:r>
            <a:r>
              <a:rPr lang="en-GB" b="1" dirty="0"/>
              <a:t>Component 1 – </a:t>
            </a:r>
            <a:r>
              <a:rPr lang="en-GB" dirty="0"/>
              <a:t>40</a:t>
            </a:r>
            <a:r>
              <a:rPr lang="en-GB" b="1" dirty="0"/>
              <a:t>%</a:t>
            </a:r>
            <a:endParaRPr lang="en-GB" dirty="0"/>
          </a:p>
          <a:p>
            <a:r>
              <a:rPr lang="en-GB" b="1" dirty="0"/>
              <a:t> </a:t>
            </a:r>
            <a:r>
              <a:rPr lang="en-GB" dirty="0" smtClean="0"/>
              <a:t>Coursework </a:t>
            </a:r>
            <a:r>
              <a:rPr lang="en-GB" dirty="0"/>
              <a:t>	2,500 word coursework essay</a:t>
            </a:r>
          </a:p>
          <a:p>
            <a:r>
              <a:rPr lang="en-GB" b="1" dirty="0" smtClean="0"/>
              <a:t>Assessment </a:t>
            </a:r>
            <a:r>
              <a:rPr lang="en-GB" b="1" dirty="0"/>
              <a:t>Component 2 – </a:t>
            </a:r>
            <a:r>
              <a:rPr lang="en-GB" dirty="0"/>
              <a:t>60</a:t>
            </a:r>
            <a:r>
              <a:rPr lang="en-GB" b="1" dirty="0"/>
              <a:t>%</a:t>
            </a:r>
            <a:endParaRPr lang="en-GB" dirty="0"/>
          </a:p>
          <a:p>
            <a:r>
              <a:rPr lang="en-GB" b="1" dirty="0"/>
              <a:t> </a:t>
            </a:r>
            <a:r>
              <a:rPr lang="en-GB" dirty="0" smtClean="0"/>
              <a:t>Written </a:t>
            </a:r>
            <a:r>
              <a:rPr lang="en-GB" dirty="0"/>
              <a:t>2 hour unseen </a:t>
            </a:r>
            <a:r>
              <a:rPr lang="en-GB" dirty="0" smtClean="0"/>
              <a:t>examination</a:t>
            </a:r>
          </a:p>
          <a:p>
            <a:endParaRPr lang="en-GB" dirty="0"/>
          </a:p>
          <a:p>
            <a:r>
              <a:rPr lang="en-GB" b="1" dirty="0"/>
              <a:t>Assessment Deadlines:</a:t>
            </a:r>
            <a:endParaRPr lang="en-GB" dirty="0"/>
          </a:p>
          <a:p>
            <a:r>
              <a:rPr lang="en-GB" dirty="0"/>
              <a:t>Assessment 1: </a:t>
            </a:r>
            <a:r>
              <a:rPr lang="en-GB" dirty="0" smtClean="0"/>
              <a:t>19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/>
              <a:t>March </a:t>
            </a:r>
            <a:r>
              <a:rPr lang="en-GB" dirty="0" smtClean="0"/>
              <a:t>2017</a:t>
            </a:r>
            <a:endParaRPr lang="en-GB" dirty="0"/>
          </a:p>
          <a:p>
            <a:r>
              <a:rPr lang="en-GB" dirty="0"/>
              <a:t>Assessment 2:  Sometime in May </a:t>
            </a:r>
            <a:r>
              <a:rPr lang="en-GB" dirty="0" smtClean="0"/>
              <a:t>2017 </a:t>
            </a:r>
            <a:r>
              <a:rPr lang="en-GB" dirty="0"/>
              <a:t>following Registry’s exam arrangement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6580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What </a:t>
            </a:r>
            <a:r>
              <a:rPr lang="en-US" altLang="zh-CN" dirty="0"/>
              <a:t>is Confucianism? 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marL="609600" indent="-609600"/>
            <a:r>
              <a:rPr lang="en-GB" altLang="zh-CN" dirty="0" smtClean="0"/>
              <a:t>Confucianism </a:t>
            </a:r>
            <a:r>
              <a:rPr lang="en-GB" altLang="zh-CN" dirty="0"/>
              <a:t>and </a:t>
            </a:r>
            <a:r>
              <a:rPr lang="en-GB" altLang="zh-CN" dirty="0" smtClean="0"/>
              <a:t>Ru</a:t>
            </a:r>
            <a:r>
              <a:rPr lang="zh-CN" altLang="en-US" dirty="0" smtClean="0"/>
              <a:t>儒</a:t>
            </a:r>
            <a:endParaRPr lang="en-GB" altLang="zh-CN" dirty="0"/>
          </a:p>
          <a:p>
            <a:pPr marL="609600" indent="-609600"/>
            <a:endParaRPr lang="en-GB" altLang="zh-CN" dirty="0" smtClean="0"/>
          </a:p>
          <a:p>
            <a:pPr marL="609600" indent="-609600"/>
            <a:r>
              <a:rPr lang="en-GB" altLang="zh-CN" dirty="0" smtClean="0"/>
              <a:t>Ru </a:t>
            </a:r>
            <a:r>
              <a:rPr lang="en-GB" altLang="zh-CN" dirty="0" err="1" smtClean="0"/>
              <a:t>jia</a:t>
            </a:r>
            <a:r>
              <a:rPr lang="zh-CN" altLang="en-US" dirty="0" smtClean="0"/>
              <a:t>儒家</a:t>
            </a:r>
            <a:r>
              <a:rPr lang="en-GB" altLang="zh-CN" dirty="0" smtClean="0">
                <a:latin typeface="Arial"/>
              </a:rPr>
              <a:t>—</a:t>
            </a:r>
            <a:r>
              <a:rPr lang="en-GB" altLang="zh-CN" dirty="0" smtClean="0"/>
              <a:t>Confucian </a:t>
            </a:r>
            <a:r>
              <a:rPr lang="en-GB" altLang="zh-CN" dirty="0"/>
              <a:t>Household</a:t>
            </a:r>
          </a:p>
          <a:p>
            <a:pPr marL="609600" indent="-609600"/>
            <a:endParaRPr lang="en-GB" altLang="zh-CN" dirty="0" smtClean="0"/>
          </a:p>
          <a:p>
            <a:pPr marL="609600" indent="-609600"/>
            <a:r>
              <a:rPr lang="en-GB" altLang="zh-CN" dirty="0" smtClean="0"/>
              <a:t>Ru </a:t>
            </a:r>
            <a:r>
              <a:rPr lang="en-GB" altLang="zh-CN" dirty="0" err="1" smtClean="0"/>
              <a:t>jiao</a:t>
            </a:r>
            <a:r>
              <a:rPr lang="zh-CN" altLang="en-US" dirty="0" smtClean="0"/>
              <a:t>儒教</a:t>
            </a:r>
            <a:r>
              <a:rPr lang="en-GB" altLang="zh-CN" dirty="0" smtClean="0">
                <a:latin typeface="Arial"/>
              </a:rPr>
              <a:t>—</a:t>
            </a:r>
            <a:r>
              <a:rPr lang="en-GB" altLang="zh-CN" dirty="0" smtClean="0"/>
              <a:t>Confucian </a:t>
            </a:r>
            <a:r>
              <a:rPr lang="en-GB" altLang="zh-CN" dirty="0"/>
              <a:t>Teaching</a:t>
            </a:r>
          </a:p>
          <a:p>
            <a:pPr marL="609600" indent="-609600"/>
            <a:endParaRPr lang="en-GB" altLang="zh-CN" dirty="0" smtClean="0"/>
          </a:p>
          <a:p>
            <a:pPr marL="609600" indent="-609600"/>
            <a:r>
              <a:rPr lang="en-GB" altLang="zh-CN" dirty="0" smtClean="0"/>
              <a:t>Ru </a:t>
            </a:r>
            <a:r>
              <a:rPr lang="en-GB" altLang="zh-CN" dirty="0" err="1" smtClean="0"/>
              <a:t>Xue</a:t>
            </a:r>
            <a:r>
              <a:rPr lang="zh-CN" altLang="en-US" dirty="0" smtClean="0"/>
              <a:t>儒学</a:t>
            </a:r>
            <a:r>
              <a:rPr lang="en-GB" altLang="zh-CN" dirty="0" smtClean="0">
                <a:latin typeface="Arial"/>
              </a:rPr>
              <a:t>—</a:t>
            </a:r>
            <a:r>
              <a:rPr lang="en-GB" altLang="zh-CN" dirty="0" smtClean="0"/>
              <a:t>Confucian </a:t>
            </a:r>
            <a:r>
              <a:rPr lang="en-GB" altLang="zh-CN" dirty="0"/>
              <a:t>Learning</a:t>
            </a:r>
          </a:p>
          <a:p>
            <a:pPr marL="609600" indent="-609600"/>
            <a:endParaRPr lang="en-GB" altLang="zh-CN" dirty="0" smtClean="0"/>
          </a:p>
          <a:p>
            <a:pPr marL="609600" indent="-609600"/>
            <a:r>
              <a:rPr lang="en-GB" altLang="zh-CN" dirty="0" smtClean="0"/>
              <a:t>Ru Shu</a:t>
            </a:r>
            <a:r>
              <a:rPr lang="zh-CN" altLang="en-US" dirty="0" smtClean="0"/>
              <a:t>儒术</a:t>
            </a:r>
            <a:r>
              <a:rPr lang="en-GB" altLang="zh-CN" dirty="0" smtClean="0">
                <a:latin typeface="Arial"/>
              </a:rPr>
              <a:t>—</a:t>
            </a:r>
            <a:r>
              <a:rPr lang="en-GB" altLang="zh-CN" dirty="0" smtClean="0"/>
              <a:t>the </a:t>
            </a:r>
            <a:r>
              <a:rPr lang="en-GB" altLang="zh-CN" dirty="0"/>
              <a:t>Confucian </a:t>
            </a:r>
            <a:r>
              <a:rPr lang="en-GB" altLang="zh-CN" dirty="0" smtClean="0"/>
              <a:t>Art in family, social, economical and political practice 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320786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Why Confucianism?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35608" y="1447800"/>
            <a:ext cx="7708392" cy="5105400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en-US" altLang="zh-CN" dirty="0" smtClean="0"/>
              <a:t>Answer from De </a:t>
            </a:r>
            <a:r>
              <a:rPr lang="en-US" altLang="zh-CN" dirty="0" err="1" smtClean="0"/>
              <a:t>Bary</a:t>
            </a:r>
            <a:r>
              <a:rPr lang="zh-CN" altLang="en-US" dirty="0" smtClean="0"/>
              <a:t>狄百瑞</a:t>
            </a:r>
            <a:r>
              <a:rPr lang="en-US" altLang="zh-CN" dirty="0" smtClean="0"/>
              <a:t>:</a:t>
            </a:r>
          </a:p>
          <a:p>
            <a:pPr>
              <a:lnSpc>
                <a:spcPct val="80000"/>
              </a:lnSpc>
            </a:pPr>
            <a:endParaRPr lang="en-US" altLang="zh-CN" dirty="0"/>
          </a:p>
          <a:p>
            <a:pPr>
              <a:lnSpc>
                <a:spcPct val="80000"/>
              </a:lnSpc>
            </a:pPr>
            <a:r>
              <a:rPr lang="en-US" altLang="zh-CN" dirty="0"/>
              <a:t>if we were to characterize in one word the Chinese way of life for the last two thousand years, the word could be </a:t>
            </a:r>
            <a:r>
              <a:rPr lang="en-US" altLang="zh-CN" dirty="0">
                <a:latin typeface="Arial"/>
              </a:rPr>
              <a:t>‘</a:t>
            </a:r>
            <a:r>
              <a:rPr lang="en-US" altLang="zh-CN" dirty="0"/>
              <a:t>Confucian. </a:t>
            </a:r>
          </a:p>
          <a:p>
            <a:pPr>
              <a:lnSpc>
                <a:spcPct val="80000"/>
              </a:lnSpc>
            </a:pPr>
            <a:endParaRPr lang="en-US" altLang="zh-CN" dirty="0" smtClean="0"/>
          </a:p>
          <a:p>
            <a:pPr>
              <a:lnSpc>
                <a:spcPct val="80000"/>
              </a:lnSpc>
            </a:pPr>
            <a:r>
              <a:rPr lang="en-US" altLang="zh-CN" dirty="0" smtClean="0"/>
              <a:t>No </a:t>
            </a:r>
            <a:r>
              <a:rPr lang="en-US" altLang="zh-CN" dirty="0"/>
              <a:t>other individual in Chinese history has so deeply influenced the life and thought of his people as Confucius. As a transmitter, teacher and creative interpreter of the ancient culture and literature, Confucius was a </a:t>
            </a:r>
            <a:r>
              <a:rPr lang="en-US" altLang="zh-CN" dirty="0" err="1"/>
              <a:t>moulder</a:t>
            </a:r>
            <a:r>
              <a:rPr lang="en-US" altLang="zh-CN" dirty="0"/>
              <a:t> of the Chinese mind and character.</a:t>
            </a:r>
            <a:r>
              <a:rPr lang="en-US" altLang="zh-CN" dirty="0">
                <a:latin typeface="Arial"/>
              </a:rPr>
              <a:t>’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008597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Why </a:t>
            </a:r>
            <a:r>
              <a:rPr lang="en-US" altLang="zh-CN" dirty="0" smtClean="0"/>
              <a:t>Confucianism</a:t>
            </a:r>
            <a:r>
              <a:rPr lang="zh-CN" altLang="en-US" dirty="0" smtClean="0"/>
              <a:t>？</a:t>
            </a:r>
            <a:endParaRPr lang="en-US" altLang="zh-CN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sz="2800" dirty="0" smtClean="0"/>
              <a:t>Answers from Matteo </a:t>
            </a:r>
            <a:r>
              <a:rPr lang="en-US" altLang="zh-CN" sz="2800" dirty="0" err="1" smtClean="0"/>
              <a:t>Ricch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利玛窦：</a:t>
            </a:r>
            <a:endParaRPr lang="en-US" altLang="zh-CN" sz="2800" dirty="0" smtClean="0"/>
          </a:p>
          <a:p>
            <a:pPr>
              <a:lnSpc>
                <a:spcPct val="90000"/>
              </a:lnSpc>
            </a:pPr>
            <a:endParaRPr lang="en-US" altLang="zh-CN" sz="2800" dirty="0" smtClean="0"/>
          </a:p>
          <a:p>
            <a:pPr>
              <a:lnSpc>
                <a:spcPct val="90000"/>
              </a:lnSpc>
            </a:pPr>
            <a:r>
              <a:rPr lang="en-US" altLang="zh-CN" sz="2800" dirty="0" smtClean="0"/>
              <a:t>Italian </a:t>
            </a:r>
            <a:r>
              <a:rPr lang="en-US" altLang="zh-CN" sz="2800" dirty="0"/>
              <a:t>Jesuit Matteo Ricci (1552-1610) realized that the first task for him should not be to win over a great number of people to conversion and baptism, but to secure a stable and respectable position </a:t>
            </a:r>
            <a:r>
              <a:rPr lang="en-US" altLang="zh-CN" sz="2800" dirty="0" smtClean="0"/>
              <a:t>for </a:t>
            </a:r>
            <a:r>
              <a:rPr lang="en-US" altLang="zh-CN" sz="2800" dirty="0"/>
              <a:t>himself within Chinese society.</a:t>
            </a:r>
          </a:p>
          <a:p>
            <a:pPr>
              <a:lnSpc>
                <a:spcPct val="90000"/>
              </a:lnSpc>
            </a:pPr>
            <a:endParaRPr lang="en-US" altLang="zh-CN" sz="2800" dirty="0"/>
          </a:p>
          <a:p>
            <a:pPr>
              <a:lnSpc>
                <a:spcPct val="90000"/>
              </a:lnSpc>
            </a:pPr>
            <a:r>
              <a:rPr lang="en-US" altLang="zh-CN" sz="2800" dirty="0"/>
              <a:t>The Change from the </a:t>
            </a:r>
            <a:r>
              <a:rPr lang="en-US" altLang="zh-CN" sz="2800" dirty="0">
                <a:latin typeface="Arial"/>
              </a:rPr>
              <a:t>‘</a:t>
            </a:r>
            <a:r>
              <a:rPr lang="en-US" altLang="zh-CN" sz="2800" dirty="0"/>
              <a:t>Monk of the West</a:t>
            </a:r>
            <a:r>
              <a:rPr lang="en-US" altLang="zh-CN" sz="2800" dirty="0">
                <a:latin typeface="Arial"/>
              </a:rPr>
              <a:t>’</a:t>
            </a:r>
            <a:r>
              <a:rPr lang="en-US" altLang="zh-CN" sz="2800" dirty="0"/>
              <a:t> to the </a:t>
            </a:r>
            <a:r>
              <a:rPr lang="en-US" altLang="zh-CN" sz="2800" dirty="0">
                <a:latin typeface="Arial"/>
              </a:rPr>
              <a:t>‘</a:t>
            </a:r>
            <a:r>
              <a:rPr lang="en-US" altLang="zh-CN" sz="2800" dirty="0"/>
              <a:t>Scholar of the West</a:t>
            </a:r>
            <a:r>
              <a:rPr lang="en-US" altLang="zh-CN" sz="2800" dirty="0">
                <a:latin typeface="Arial"/>
              </a:rPr>
              <a:t>’</a:t>
            </a:r>
            <a:r>
              <a:rPr lang="en-US" altLang="zh-CN" sz="2800" dirty="0"/>
              <a:t>  of </a:t>
            </a:r>
            <a:r>
              <a:rPr lang="en-US" altLang="zh-CN" sz="2800" dirty="0" smtClean="0"/>
              <a:t>Ricci</a:t>
            </a:r>
            <a:r>
              <a:rPr lang="en-US" altLang="zh-CN" sz="2800" dirty="0" smtClean="0">
                <a:latin typeface="Arial"/>
              </a:rPr>
              <a:t>’</a:t>
            </a:r>
            <a:r>
              <a:rPr lang="en-US" altLang="zh-CN" sz="2800" dirty="0" smtClean="0"/>
              <a:t>s </a:t>
            </a:r>
            <a:r>
              <a:rPr lang="en-US" altLang="zh-CN" sz="2800" dirty="0"/>
              <a:t>missionary </a:t>
            </a:r>
          </a:p>
        </p:txBody>
      </p:sp>
    </p:spTree>
    <p:extLst>
      <p:ext uri="{BB962C8B-B14F-4D97-AF65-F5344CB8AC3E}">
        <p14:creationId xmlns:p14="http://schemas.microsoft.com/office/powerpoint/2010/main" val="3993333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smtClean="0"/>
              <a:t>Influence of </a:t>
            </a:r>
            <a:r>
              <a:rPr lang="en-US" altLang="zh-CN" sz="4400" dirty="0"/>
              <a:t>Jesuit version of Confucianism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zh-CN" dirty="0"/>
              <a:t>Jesuit creation: studies Confucian Classics as part of their missionary strategy</a:t>
            </a:r>
            <a:r>
              <a:rPr lang="en-US" altLang="zh-CN" sz="4000" dirty="0"/>
              <a:t> </a:t>
            </a:r>
            <a:endParaRPr lang="en-US" altLang="zh-CN" dirty="0" smtClean="0"/>
          </a:p>
          <a:p>
            <a:pPr>
              <a:lnSpc>
                <a:spcPct val="90000"/>
              </a:lnSpc>
            </a:pPr>
            <a:r>
              <a:rPr lang="en-US" altLang="zh-CN" dirty="0" smtClean="0"/>
              <a:t>by </a:t>
            </a:r>
            <a:r>
              <a:rPr lang="en-US" altLang="zh-CN" dirty="0"/>
              <a:t>introducing Confucianism to Europe, Ricci became one of the pioneers of Confucian Studies in the West.  </a:t>
            </a:r>
          </a:p>
          <a:p>
            <a:pPr>
              <a:lnSpc>
                <a:spcPct val="90000"/>
              </a:lnSpc>
            </a:pPr>
            <a:endParaRPr lang="en-US" altLang="zh-CN" dirty="0" smtClean="0"/>
          </a:p>
          <a:p>
            <a:pPr>
              <a:lnSpc>
                <a:spcPct val="90000"/>
              </a:lnSpc>
            </a:pPr>
            <a:r>
              <a:rPr lang="en-US" altLang="zh-CN" dirty="0" smtClean="0"/>
              <a:t>The </a:t>
            </a:r>
            <a:r>
              <a:rPr lang="en-US" altLang="zh-CN" dirty="0"/>
              <a:t>Jesuit version of Confucianism played a key role in generating </a:t>
            </a:r>
            <a:r>
              <a:rPr lang="en-US" altLang="zh-CN" dirty="0" err="1"/>
              <a:t>Sinophilism</a:t>
            </a:r>
            <a:r>
              <a:rPr lang="en-US" altLang="zh-CN" dirty="0"/>
              <a:t> among the learned community in Europe and some Enlightenment thinkers and philosophers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523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4000" dirty="0"/>
              <a:t>The </a:t>
            </a:r>
            <a:r>
              <a:rPr lang="en-US" altLang="zh-CN" sz="4000" dirty="0" smtClean="0"/>
              <a:t>Role of Jesuit </a:t>
            </a:r>
            <a:r>
              <a:rPr lang="en-US" altLang="zh-CN" sz="4000" dirty="0"/>
              <a:t>version of </a:t>
            </a:r>
            <a:r>
              <a:rPr lang="en-US" altLang="zh-CN" sz="4000" dirty="0" smtClean="0"/>
              <a:t>the role of Confucianism In Chinese Society</a:t>
            </a:r>
            <a:endParaRPr lang="en-US" altLang="zh-CN" sz="4000" dirty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1752601"/>
            <a:ext cx="7961312" cy="51054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zh-CN" sz="2800" dirty="0" smtClean="0"/>
              <a:t>The </a:t>
            </a:r>
            <a:r>
              <a:rPr lang="en-US" altLang="zh-CN" sz="2800" dirty="0"/>
              <a:t>Jesuit version of </a:t>
            </a:r>
            <a:r>
              <a:rPr lang="en-US" altLang="zh-CN" sz="2800" dirty="0" smtClean="0"/>
              <a:t>the role of Confucianism </a:t>
            </a:r>
            <a:r>
              <a:rPr lang="en-US" altLang="zh-CN" sz="2800" dirty="0"/>
              <a:t>played a key role in generating </a:t>
            </a:r>
            <a:r>
              <a:rPr lang="en-US" altLang="zh-CN" sz="2800" dirty="0" err="1"/>
              <a:t>Sinophilism</a:t>
            </a:r>
            <a:r>
              <a:rPr lang="en-US" altLang="zh-CN" sz="2800" dirty="0"/>
              <a:t> among the learned community in Europe and some Enlightenment thinkers and philosophers, such as </a:t>
            </a:r>
            <a:endParaRPr lang="en-US" altLang="zh-CN" sz="2800" dirty="0" smtClean="0"/>
          </a:p>
          <a:p>
            <a:pPr>
              <a:lnSpc>
                <a:spcPct val="90000"/>
              </a:lnSpc>
            </a:pPr>
            <a:r>
              <a:rPr lang="en-US" altLang="zh-CN" sz="2800" dirty="0" smtClean="0"/>
              <a:t>Voltaire </a:t>
            </a:r>
            <a:r>
              <a:rPr lang="en-US" altLang="zh-CN" sz="2800" dirty="0"/>
              <a:t>and Francois Quesnay in France, </a:t>
            </a:r>
            <a:endParaRPr lang="en-US" altLang="zh-CN" sz="2800" dirty="0" smtClean="0"/>
          </a:p>
          <a:p>
            <a:pPr>
              <a:lnSpc>
                <a:spcPct val="90000"/>
              </a:lnSpc>
            </a:pPr>
            <a:r>
              <a:rPr lang="en-US" altLang="zh-CN" sz="2800" dirty="0" smtClean="0"/>
              <a:t>Leibniz </a:t>
            </a:r>
            <a:r>
              <a:rPr lang="en-US" altLang="zh-CN" sz="2800" dirty="0"/>
              <a:t>and Christian Wolff in Germany, </a:t>
            </a:r>
            <a:endParaRPr lang="en-US" altLang="zh-CN" sz="2800" dirty="0" smtClean="0"/>
          </a:p>
          <a:p>
            <a:pPr>
              <a:lnSpc>
                <a:spcPct val="90000"/>
              </a:lnSpc>
            </a:pPr>
            <a:r>
              <a:rPr lang="en-US" altLang="zh-CN" sz="2800" dirty="0" err="1" smtClean="0"/>
              <a:t>Mattew</a:t>
            </a:r>
            <a:r>
              <a:rPr lang="en-US" altLang="zh-CN" sz="2800" dirty="0" smtClean="0"/>
              <a:t> </a:t>
            </a:r>
            <a:r>
              <a:rPr lang="en-US" altLang="zh-CN" sz="2800" dirty="0"/>
              <a:t>Tindal in England </a:t>
            </a:r>
            <a:endParaRPr lang="en-US" altLang="zh-CN" sz="2800" dirty="0" smtClean="0"/>
          </a:p>
          <a:p>
            <a:pPr>
              <a:lnSpc>
                <a:spcPct val="90000"/>
              </a:lnSpc>
            </a:pPr>
            <a:r>
              <a:rPr lang="en-US" altLang="zh-CN" sz="2800" dirty="0" smtClean="0"/>
              <a:t>thereby </a:t>
            </a:r>
            <a:r>
              <a:rPr lang="en-US" altLang="zh-CN" sz="2800" dirty="0"/>
              <a:t>became fascinated by Confucian ethical and social doctrines. </a:t>
            </a:r>
            <a:endParaRPr lang="en-US" altLang="zh-CN" sz="2800" dirty="0" smtClean="0"/>
          </a:p>
          <a:p>
            <a:pPr>
              <a:lnSpc>
                <a:spcPct val="90000"/>
              </a:lnSpc>
            </a:pPr>
            <a:endParaRPr lang="en-US" altLang="zh-CN" sz="2800" dirty="0" smtClean="0"/>
          </a:p>
          <a:p>
            <a:pPr>
              <a:lnSpc>
                <a:spcPct val="90000"/>
              </a:lnSpc>
            </a:pPr>
            <a:r>
              <a:rPr lang="en-US" altLang="zh-CN" sz="2800" dirty="0" smtClean="0"/>
              <a:t>Daoism had not attracted European Sinologist attention until 1950s. 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2456367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/>
              <a:t>Confucianism and Ru Tradition</a:t>
            </a:r>
            <a:br>
              <a:rPr lang="en-GB" altLang="zh-CN"/>
            </a:br>
            <a:endParaRPr lang="en-US" altLang="zh-CN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1295401"/>
            <a:ext cx="7772400" cy="55626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zh-CN" sz="2800" dirty="0"/>
              <a:t>The origin of the English word </a:t>
            </a:r>
            <a:r>
              <a:rPr lang="en-US" altLang="zh-CN" sz="2800" dirty="0">
                <a:latin typeface="Arial"/>
              </a:rPr>
              <a:t>‘</a:t>
            </a:r>
            <a:r>
              <a:rPr lang="en-US" altLang="zh-CN" sz="2800" dirty="0"/>
              <a:t>Confucianism</a:t>
            </a:r>
            <a:r>
              <a:rPr lang="en-US" altLang="zh-CN" sz="2800" dirty="0">
                <a:latin typeface="Arial"/>
              </a:rPr>
              <a:t>’</a:t>
            </a:r>
            <a:r>
              <a:rPr lang="en-US" altLang="zh-CN" sz="2800" dirty="0"/>
              <a:t> may be traced back to the Jesuits of the sixteenth century. </a:t>
            </a:r>
          </a:p>
          <a:p>
            <a:pPr>
              <a:lnSpc>
                <a:spcPct val="90000"/>
              </a:lnSpc>
            </a:pPr>
            <a:r>
              <a:rPr lang="en-US" altLang="zh-CN" sz="2800" dirty="0"/>
              <a:t>Since then </a:t>
            </a:r>
            <a:r>
              <a:rPr lang="en-US" altLang="zh-CN" sz="2800" dirty="0">
                <a:latin typeface="Arial"/>
              </a:rPr>
              <a:t>‘</a:t>
            </a:r>
            <a:r>
              <a:rPr lang="en-US" altLang="zh-CN" sz="2800" dirty="0"/>
              <a:t>Confucianism</a:t>
            </a:r>
            <a:r>
              <a:rPr lang="en-US" altLang="zh-CN" sz="2800" dirty="0">
                <a:latin typeface="Arial"/>
              </a:rPr>
              <a:t>’</a:t>
            </a:r>
            <a:r>
              <a:rPr lang="en-US" altLang="zh-CN" sz="2800" dirty="0"/>
              <a:t> or its equivalent in other European languages has been taken in the West as a proper name for the East Asian tradition with Confucius as its fountainhead. </a:t>
            </a:r>
          </a:p>
          <a:p>
            <a:pPr>
              <a:lnSpc>
                <a:spcPct val="90000"/>
              </a:lnSpc>
            </a:pPr>
            <a:endParaRPr lang="en-US" altLang="zh-CN" sz="2800" dirty="0"/>
          </a:p>
          <a:p>
            <a:pPr>
              <a:lnSpc>
                <a:spcPct val="90000"/>
              </a:lnSpc>
            </a:pPr>
            <a:r>
              <a:rPr lang="en-US" altLang="zh-CN" sz="2800" dirty="0"/>
              <a:t>However, </a:t>
            </a:r>
          </a:p>
          <a:p>
            <a:pPr>
              <a:lnSpc>
                <a:spcPct val="90000"/>
              </a:lnSpc>
            </a:pPr>
            <a:endParaRPr lang="en-US" altLang="zh-CN" sz="2800" dirty="0" smtClean="0"/>
          </a:p>
          <a:p>
            <a:pPr>
              <a:lnSpc>
                <a:spcPct val="90000"/>
              </a:lnSpc>
            </a:pPr>
            <a:r>
              <a:rPr lang="en-US" altLang="zh-CN" sz="2800" dirty="0" smtClean="0"/>
              <a:t>Confucius  -----      Jesus </a:t>
            </a:r>
            <a:r>
              <a:rPr lang="en-US" altLang="zh-CN" sz="2800" dirty="0"/>
              <a:t>Christ/Buddha </a:t>
            </a:r>
          </a:p>
          <a:p>
            <a:pPr>
              <a:lnSpc>
                <a:spcPct val="90000"/>
              </a:lnSpc>
            </a:pPr>
            <a:endParaRPr lang="en-US" altLang="zh-CN" sz="2800" dirty="0" smtClean="0"/>
          </a:p>
          <a:p>
            <a:pPr>
              <a:lnSpc>
                <a:spcPct val="90000"/>
              </a:lnSpc>
            </a:pPr>
            <a:r>
              <a:rPr lang="en-US" altLang="zh-CN" sz="2800" dirty="0" smtClean="0"/>
              <a:t>Confucianism  -----   </a:t>
            </a:r>
            <a:r>
              <a:rPr lang="en-US" altLang="zh-CN" sz="2800" dirty="0" err="1" smtClean="0"/>
              <a:t>Ruism</a:t>
            </a:r>
            <a:r>
              <a:rPr lang="en-US" altLang="zh-CN" sz="2800" dirty="0"/>
              <a:t>	</a:t>
            </a:r>
          </a:p>
        </p:txBody>
      </p:sp>
      <p:sp>
        <p:nvSpPr>
          <p:cNvPr id="2" name="Not Equal 1"/>
          <p:cNvSpPr/>
          <p:nvPr/>
        </p:nvSpPr>
        <p:spPr>
          <a:xfrm>
            <a:off x="3200400" y="5105400"/>
            <a:ext cx="762000" cy="457200"/>
          </a:xfrm>
          <a:prstGeom prst="mathNotEqual">
            <a:avLst>
              <a:gd name="adj1" fmla="val 23520"/>
              <a:gd name="adj2" fmla="val 6600000"/>
              <a:gd name="adj3" fmla="val 168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Equal 2"/>
          <p:cNvSpPr/>
          <p:nvPr/>
        </p:nvSpPr>
        <p:spPr>
          <a:xfrm>
            <a:off x="3733800" y="5952393"/>
            <a:ext cx="647700" cy="515815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10281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Confucianism and Confucius 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1752601"/>
            <a:ext cx="7772400" cy="51054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zh-CN" sz="2800" dirty="0"/>
              <a:t>Confucianism</a:t>
            </a:r>
            <a:r>
              <a:rPr lang="en-US" altLang="zh-CN" sz="2800" dirty="0">
                <a:latin typeface="Arial"/>
              </a:rPr>
              <a:t>’</a:t>
            </a:r>
            <a:r>
              <a:rPr lang="en-US" altLang="zh-CN" sz="2800" dirty="0"/>
              <a:t> is more a tradition generally rooted in Chinese culture and nurtured by Confucius and Confucians rather than a new religion created, or a new value system initiated, by Confucius himself alone .</a:t>
            </a:r>
          </a:p>
          <a:p>
            <a:pPr>
              <a:lnSpc>
                <a:spcPct val="80000"/>
              </a:lnSpc>
            </a:pPr>
            <a:r>
              <a:rPr lang="en-US" altLang="zh-CN" sz="2800" dirty="0"/>
              <a:t> </a:t>
            </a:r>
            <a:endParaRPr lang="en-US" altLang="zh-CN" sz="2800" dirty="0" smtClean="0"/>
          </a:p>
          <a:p>
            <a:pPr>
              <a:lnSpc>
                <a:spcPct val="80000"/>
              </a:lnSpc>
            </a:pPr>
            <a:r>
              <a:rPr lang="en-US" altLang="zh-CN" sz="2800" dirty="0" smtClean="0"/>
              <a:t>Confucius </a:t>
            </a:r>
            <a:r>
              <a:rPr lang="en-US" altLang="zh-CN" sz="2800" dirty="0"/>
              <a:t>played a key role in the development of the tradition which had originated long before his time. He is usually regarded as a </a:t>
            </a:r>
            <a:r>
              <a:rPr lang="en-US" altLang="zh-CN" sz="2800" dirty="0">
                <a:latin typeface="Arial"/>
              </a:rPr>
              <a:t>‘</a:t>
            </a:r>
            <a:r>
              <a:rPr lang="en-US" altLang="zh-CN" sz="2800" dirty="0"/>
              <a:t>sage-teacher</a:t>
            </a:r>
            <a:r>
              <a:rPr lang="en-US" altLang="zh-CN" sz="2800" dirty="0">
                <a:latin typeface="Arial"/>
              </a:rPr>
              <a:t>’</a:t>
            </a:r>
            <a:r>
              <a:rPr lang="en-US" altLang="zh-CN" sz="2800" dirty="0"/>
              <a:t> for the people or as the sage for Confucians, but seldom as the </a:t>
            </a:r>
            <a:r>
              <a:rPr lang="en-US" altLang="zh-CN" sz="2800" dirty="0" err="1"/>
              <a:t>Saviour</a:t>
            </a:r>
            <a:r>
              <a:rPr lang="en-US" altLang="zh-CN" sz="2800" dirty="0"/>
              <a:t>, and never as the Lord. </a:t>
            </a:r>
          </a:p>
          <a:p>
            <a:pPr>
              <a:lnSpc>
                <a:spcPct val="80000"/>
              </a:lnSpc>
            </a:pPr>
            <a:endParaRPr lang="en-US" altLang="zh-CN" sz="2800" dirty="0"/>
          </a:p>
          <a:p>
            <a:pPr>
              <a:lnSpc>
                <a:spcPct val="80000"/>
              </a:lnSpc>
            </a:pPr>
            <a:r>
              <a:rPr lang="en-US" altLang="zh-CN" sz="2800" dirty="0"/>
              <a:t>Transformer ---creator </a:t>
            </a:r>
          </a:p>
        </p:txBody>
      </p:sp>
    </p:spTree>
    <p:extLst>
      <p:ext uri="{BB962C8B-B14F-4D97-AF65-F5344CB8AC3E}">
        <p14:creationId xmlns:p14="http://schemas.microsoft.com/office/powerpoint/2010/main" val="827557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1435608" y="274638"/>
            <a:ext cx="7498080" cy="868362"/>
          </a:xfrm>
        </p:spPr>
        <p:txBody>
          <a:bodyPr/>
          <a:lstStyle/>
          <a:p>
            <a:pPr marL="838200" indent="-838200"/>
            <a:r>
              <a:rPr lang="en-US" altLang="zh-CN" i="1" dirty="0"/>
              <a:t>Ru</a:t>
            </a:r>
            <a:r>
              <a:rPr lang="en-US" altLang="zh-CN" dirty="0"/>
              <a:t> and the </a:t>
            </a:r>
            <a:r>
              <a:rPr lang="en-US" altLang="zh-CN" i="1" dirty="0"/>
              <a:t>Ru</a:t>
            </a:r>
            <a:r>
              <a:rPr lang="en-US" altLang="zh-CN" dirty="0"/>
              <a:t> </a:t>
            </a:r>
            <a:r>
              <a:rPr lang="en-US" altLang="zh-CN" dirty="0" smtClean="0"/>
              <a:t>tradition (</a:t>
            </a:r>
            <a:r>
              <a:rPr lang="en-US" altLang="zh-CN" dirty="0" err="1" smtClean="0"/>
              <a:t>Ruism</a:t>
            </a:r>
            <a:r>
              <a:rPr lang="en-US" altLang="zh-CN" dirty="0" smtClean="0"/>
              <a:t>)</a:t>
            </a:r>
            <a:endParaRPr lang="en-US" altLang="zh-CN" dirty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219200"/>
            <a:ext cx="8077200" cy="5638800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US" altLang="zh-CN" sz="2400" i="1" dirty="0"/>
              <a:t>Ru </a:t>
            </a:r>
            <a:r>
              <a:rPr lang="en-US" altLang="zh-CN" sz="2400" dirty="0"/>
              <a:t>School has been given difference names such as </a:t>
            </a:r>
            <a:r>
              <a:rPr lang="en-US" altLang="zh-CN" sz="2400" i="1" dirty="0"/>
              <a:t>Ru </a:t>
            </a:r>
            <a:r>
              <a:rPr lang="en-US" altLang="zh-CN" sz="2400" i="1" dirty="0" err="1" smtClean="0"/>
              <a:t>jia</a:t>
            </a:r>
            <a:r>
              <a:rPr lang="en-US" altLang="zh-CN" sz="2400" i="1" dirty="0" smtClean="0"/>
              <a:t> (Ru Family)</a:t>
            </a:r>
            <a:r>
              <a:rPr lang="en-US" altLang="zh-CN" sz="2400" dirty="0" smtClean="0"/>
              <a:t>, </a:t>
            </a:r>
            <a:r>
              <a:rPr lang="en-US" altLang="zh-CN" sz="2400" i="1" dirty="0" err="1" smtClean="0"/>
              <a:t>rujiao</a:t>
            </a:r>
            <a:r>
              <a:rPr lang="en-US" altLang="zh-CN" sz="2400" i="1" dirty="0" smtClean="0"/>
              <a:t> (Ru Teaching)</a:t>
            </a:r>
            <a:r>
              <a:rPr lang="en-US" altLang="zh-CN" sz="2400" dirty="0" smtClean="0"/>
              <a:t> </a:t>
            </a:r>
            <a:r>
              <a:rPr lang="en-US" altLang="zh-CN" sz="2400" dirty="0"/>
              <a:t>or </a:t>
            </a:r>
            <a:r>
              <a:rPr lang="en-US" altLang="zh-CN" sz="2400" i="1" dirty="0" err="1"/>
              <a:t>ru</a:t>
            </a:r>
            <a:r>
              <a:rPr lang="en-US" altLang="zh-CN" sz="2400" dirty="0"/>
              <a:t> </a:t>
            </a:r>
            <a:r>
              <a:rPr lang="en-US" altLang="zh-CN" sz="2400" i="1" dirty="0" err="1" smtClean="0"/>
              <a:t>xue</a:t>
            </a:r>
            <a:r>
              <a:rPr lang="en-US" altLang="zh-CN" sz="2400" i="1" dirty="0" smtClean="0"/>
              <a:t> (</a:t>
            </a:r>
            <a:r>
              <a:rPr lang="en-US" altLang="zh-CN" sz="2400" dirty="0" smtClean="0"/>
              <a:t>which</a:t>
            </a:r>
            <a:r>
              <a:rPr lang="en-US" altLang="zh-CN" sz="2400" i="1" dirty="0" smtClean="0"/>
              <a:t> </a:t>
            </a:r>
            <a:r>
              <a:rPr lang="en-US" altLang="zh-CN" sz="2400" dirty="0"/>
              <a:t>may be translated roughly as </a:t>
            </a:r>
            <a:r>
              <a:rPr lang="en-US" altLang="zh-CN" sz="2400" dirty="0">
                <a:latin typeface="Arial"/>
              </a:rPr>
              <a:t>‘</a:t>
            </a:r>
            <a:r>
              <a:rPr lang="en-US" altLang="zh-CN" sz="2400" dirty="0"/>
              <a:t>the </a:t>
            </a:r>
            <a:r>
              <a:rPr lang="en-US" altLang="zh-CN" sz="2400" dirty="0" smtClean="0"/>
              <a:t>doctrine/ tradition of scholars).</a:t>
            </a:r>
            <a:endParaRPr lang="en-US" altLang="zh-CN" sz="2400" dirty="0"/>
          </a:p>
          <a:p>
            <a:pPr>
              <a:lnSpc>
                <a:spcPct val="80000"/>
              </a:lnSpc>
            </a:pPr>
            <a:endParaRPr lang="en-US" altLang="zh-CN" sz="2400" dirty="0"/>
          </a:p>
          <a:p>
            <a:pPr>
              <a:lnSpc>
                <a:spcPct val="80000"/>
              </a:lnSpc>
            </a:pPr>
            <a:r>
              <a:rPr lang="en-US" altLang="zh-CN" sz="2400" b="1" dirty="0"/>
              <a:t>Liu Xin</a:t>
            </a:r>
            <a:r>
              <a:rPr lang="en-US" altLang="zh-CN" sz="2400" b="1" dirty="0">
                <a:latin typeface="Arial"/>
              </a:rPr>
              <a:t>’</a:t>
            </a:r>
            <a:r>
              <a:rPr lang="en-US" altLang="zh-CN" sz="2400" b="1" dirty="0"/>
              <a:t>s (?-23 CE) Definition of Ru</a:t>
            </a:r>
            <a:r>
              <a:rPr lang="en-US" altLang="zh-CN" sz="2400" dirty="0"/>
              <a:t>: </a:t>
            </a:r>
          </a:p>
          <a:p>
            <a:pPr>
              <a:lnSpc>
                <a:spcPct val="80000"/>
              </a:lnSpc>
            </a:pPr>
            <a:r>
              <a:rPr lang="en-US" altLang="zh-CN" sz="2400" dirty="0"/>
              <a:t>Ru as a profession was located in the early years of the Zhou Dynasty (1100-256BCE).</a:t>
            </a:r>
          </a:p>
          <a:p>
            <a:pPr>
              <a:lnSpc>
                <a:spcPct val="80000"/>
              </a:lnSpc>
            </a:pPr>
            <a:endParaRPr lang="en-US" altLang="zh-CN" sz="2400" dirty="0"/>
          </a:p>
          <a:p>
            <a:pPr>
              <a:lnSpc>
                <a:spcPct val="80000"/>
              </a:lnSpc>
            </a:pPr>
            <a:r>
              <a:rPr lang="en-US" altLang="zh-CN" sz="2400" dirty="0"/>
              <a:t> </a:t>
            </a:r>
            <a:r>
              <a:rPr lang="en-US" altLang="zh-CN" sz="2400" i="1" dirty="0"/>
              <a:t>Ru </a:t>
            </a:r>
            <a:r>
              <a:rPr lang="en-US" altLang="zh-CN" sz="2400" dirty="0"/>
              <a:t>was characteristic of its devotion to the </a:t>
            </a:r>
            <a:r>
              <a:rPr lang="en-US" altLang="zh-CN" sz="2400" dirty="0">
                <a:latin typeface="Arial"/>
              </a:rPr>
              <a:t>‘</a:t>
            </a:r>
            <a:r>
              <a:rPr lang="en-US" altLang="zh-CN" sz="2400" dirty="0"/>
              <a:t>six classics</a:t>
            </a:r>
            <a:r>
              <a:rPr lang="en-US" altLang="zh-CN" sz="2400" dirty="0">
                <a:latin typeface="Arial"/>
              </a:rPr>
              <a:t>’</a:t>
            </a:r>
            <a:r>
              <a:rPr lang="en-US" altLang="zh-CN" sz="2400" dirty="0"/>
              <a:t> (the </a:t>
            </a:r>
            <a:r>
              <a:rPr lang="en-US" altLang="zh-CN" sz="2400" i="1" dirty="0"/>
              <a:t>Book of Poetry</a:t>
            </a:r>
            <a:r>
              <a:rPr lang="en-US" altLang="zh-CN" sz="2400" dirty="0"/>
              <a:t>, the </a:t>
            </a:r>
            <a:r>
              <a:rPr lang="en-US" altLang="zh-CN" sz="2400" i="1" dirty="0"/>
              <a:t>Book of History</a:t>
            </a:r>
            <a:r>
              <a:rPr lang="en-US" altLang="zh-CN" sz="2400" dirty="0"/>
              <a:t>, the </a:t>
            </a:r>
            <a:r>
              <a:rPr lang="en-US" altLang="zh-CN" sz="2400" i="1" dirty="0"/>
              <a:t>Book of Rites, </a:t>
            </a:r>
            <a:r>
              <a:rPr lang="en-US" altLang="zh-CN" sz="2400" dirty="0"/>
              <a:t>the </a:t>
            </a:r>
            <a:r>
              <a:rPr lang="en-US" altLang="zh-CN" sz="2400" i="1" dirty="0"/>
              <a:t>Book of Music</a:t>
            </a:r>
            <a:r>
              <a:rPr lang="en-US" altLang="zh-CN" sz="2400" dirty="0"/>
              <a:t>, and the </a:t>
            </a:r>
            <a:r>
              <a:rPr lang="en-US" altLang="zh-CN" sz="2400" i="1" dirty="0"/>
              <a:t>Book of </a:t>
            </a:r>
            <a:r>
              <a:rPr lang="en-US" altLang="zh-CN" sz="2400" i="1" dirty="0" smtClean="0"/>
              <a:t>Changes,</a:t>
            </a:r>
            <a:r>
              <a:rPr lang="en-US" altLang="zh-CN" sz="2400" dirty="0" smtClean="0"/>
              <a:t> </a:t>
            </a:r>
            <a:r>
              <a:rPr lang="en-US" altLang="zh-CN" sz="2400" dirty="0"/>
              <a:t>and the </a:t>
            </a:r>
            <a:r>
              <a:rPr lang="en-US" altLang="zh-CN" sz="2400" i="1" dirty="0"/>
              <a:t>Spring and Autumn </a:t>
            </a:r>
            <a:r>
              <a:rPr lang="en-US" altLang="zh-CN" sz="2400" i="1" dirty="0" smtClean="0"/>
              <a:t>Annals</a:t>
            </a:r>
            <a:endParaRPr lang="en-US" altLang="zh-CN" sz="2400" dirty="0"/>
          </a:p>
          <a:p>
            <a:pPr>
              <a:lnSpc>
                <a:spcPct val="80000"/>
              </a:lnSpc>
            </a:pPr>
            <a:endParaRPr lang="en-US" altLang="zh-CN" sz="2400" dirty="0" smtClean="0"/>
          </a:p>
          <a:p>
            <a:pPr>
              <a:lnSpc>
                <a:spcPct val="80000"/>
              </a:lnSpc>
            </a:pPr>
            <a:r>
              <a:rPr lang="en-US" altLang="zh-CN" sz="2400" dirty="0" smtClean="0"/>
              <a:t>As </a:t>
            </a:r>
            <a:r>
              <a:rPr lang="en-US" altLang="zh-CN" sz="2400" dirty="0"/>
              <a:t>a social group and a distinctive school</a:t>
            </a:r>
            <a:r>
              <a:rPr lang="en-US" altLang="zh-CN" sz="2400" i="1" dirty="0"/>
              <a:t>, </a:t>
            </a:r>
            <a:r>
              <a:rPr lang="en-US" altLang="zh-CN" sz="2400" i="1" dirty="0" err="1"/>
              <a:t>ru</a:t>
            </a:r>
            <a:r>
              <a:rPr lang="en-US" altLang="zh-CN" sz="2400" dirty="0"/>
              <a:t> emphasized the virtues of humaneness (</a:t>
            </a:r>
            <a:r>
              <a:rPr lang="en-US" altLang="zh-CN" sz="2400" dirty="0" err="1"/>
              <a:t>ren</a:t>
            </a:r>
            <a:r>
              <a:rPr lang="en-US" altLang="zh-CN" sz="2400" dirty="0"/>
              <a:t>) and righteousness (</a:t>
            </a:r>
            <a:r>
              <a:rPr lang="en-US" altLang="zh-CN" sz="2400" i="1" dirty="0" err="1"/>
              <a:t>yi</a:t>
            </a:r>
            <a:r>
              <a:rPr lang="en-US" altLang="zh-CN" sz="2400" dirty="0"/>
              <a:t>), followed the ancient sage-kings, and took Confucius as their master (</a:t>
            </a:r>
            <a:r>
              <a:rPr lang="en-US" altLang="zh-CN" sz="2400" i="1" dirty="0" err="1"/>
              <a:t>Hanshu</a:t>
            </a:r>
            <a:r>
              <a:rPr lang="en-US" altLang="zh-CN" sz="2400" dirty="0"/>
              <a:t>, 1997:1728).</a:t>
            </a:r>
          </a:p>
          <a:p>
            <a:pPr>
              <a:lnSpc>
                <a:spcPct val="80000"/>
              </a:lnSpc>
            </a:pPr>
            <a:endParaRPr lang="en-US" altLang="zh-CN" sz="2400" dirty="0"/>
          </a:p>
        </p:txBody>
      </p:sp>
    </p:spTree>
    <p:extLst>
      <p:ext uri="{BB962C8B-B14F-4D97-AF65-F5344CB8AC3E}">
        <p14:creationId xmlns:p14="http://schemas.microsoft.com/office/powerpoint/2010/main" val="8868532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0"/>
            <a:ext cx="8229600" cy="1417638"/>
          </a:xfrm>
        </p:spPr>
        <p:txBody>
          <a:bodyPr/>
          <a:lstStyle/>
          <a:p>
            <a:pPr algn="ctr"/>
            <a:r>
              <a:rPr lang="en-US" altLang="zh-CN" sz="3200" dirty="0" smtClean="0"/>
              <a:t>Zhang </a:t>
            </a:r>
            <a:r>
              <a:rPr lang="en-US" altLang="zh-CN" sz="3200" dirty="0" err="1"/>
              <a:t>Binglin</a:t>
            </a:r>
            <a:r>
              <a:rPr lang="en-US" altLang="zh-CN" sz="3200" dirty="0"/>
              <a:t> (1869-1936</a:t>
            </a:r>
            <a:r>
              <a:rPr lang="en-US" altLang="zh-CN" sz="3200" dirty="0" smtClean="0"/>
              <a:t>)’s Viewpoint </a:t>
            </a:r>
            <a:r>
              <a:rPr lang="en-US" altLang="zh-CN" sz="3200" dirty="0" smtClean="0"/>
              <a:t>of </a:t>
            </a:r>
            <a:br>
              <a:rPr lang="en-US" altLang="zh-CN" sz="3200" dirty="0" smtClean="0"/>
            </a:br>
            <a:r>
              <a:rPr lang="en-US" altLang="zh-CN" sz="3200" dirty="0" smtClean="0"/>
              <a:t>The </a:t>
            </a:r>
            <a:r>
              <a:rPr lang="en-US" altLang="zh-CN" sz="3200" dirty="0" smtClean="0"/>
              <a:t>Origin of Ru </a:t>
            </a:r>
            <a:endParaRPr lang="en-US" altLang="zh-CN" sz="3200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417638"/>
            <a:ext cx="8305800" cy="544036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zh-CN" sz="2400" dirty="0"/>
              <a:t>In ancient times, </a:t>
            </a:r>
            <a:r>
              <a:rPr lang="en-US" altLang="zh-CN" sz="2400" dirty="0" err="1"/>
              <a:t>ru</a:t>
            </a:r>
            <a:r>
              <a:rPr lang="en-US" altLang="zh-CN" sz="2400" dirty="0"/>
              <a:t> was general term with a range of references, and there were three kinds of </a:t>
            </a:r>
            <a:r>
              <a:rPr lang="en-US" altLang="zh-CN" sz="2400" dirty="0" err="1"/>
              <a:t>ru</a:t>
            </a:r>
            <a:r>
              <a:rPr lang="en-US" altLang="zh-CN" sz="2400" dirty="0"/>
              <a:t> in the Zhou dynasty: </a:t>
            </a:r>
          </a:p>
          <a:p>
            <a:pPr>
              <a:lnSpc>
                <a:spcPct val="90000"/>
              </a:lnSpc>
            </a:pPr>
            <a:endParaRPr lang="en-US" altLang="zh-CN" sz="2400" dirty="0" smtClean="0"/>
          </a:p>
          <a:p>
            <a:pPr>
              <a:lnSpc>
                <a:spcPct val="90000"/>
              </a:lnSpc>
            </a:pPr>
            <a:r>
              <a:rPr lang="en-US" altLang="zh-CN" sz="2400" dirty="0" smtClean="0"/>
              <a:t>Ru </a:t>
            </a:r>
            <a:r>
              <a:rPr lang="en-US" altLang="zh-CN" sz="2400" dirty="0"/>
              <a:t>as distinguished </a:t>
            </a:r>
            <a:r>
              <a:rPr lang="en-US" altLang="zh-CN" sz="2400" b="1" dirty="0"/>
              <a:t>title for intellectuals or gentlemen </a:t>
            </a:r>
            <a:r>
              <a:rPr lang="en-US" altLang="zh-CN" sz="2400" dirty="0"/>
              <a:t>who were equipped with skills and expertise in one or more areas of social life (</a:t>
            </a:r>
            <a:r>
              <a:rPr lang="en-US" altLang="zh-CN" sz="2400" dirty="0" err="1"/>
              <a:t>ru</a:t>
            </a:r>
            <a:r>
              <a:rPr lang="en-US" altLang="zh-CN" sz="2400" dirty="0"/>
              <a:t> </a:t>
            </a:r>
            <a:r>
              <a:rPr lang="en-US" altLang="zh-CN" sz="2400" dirty="0" err="1"/>
              <a:t>shi</a:t>
            </a:r>
            <a:r>
              <a:rPr lang="en-US" altLang="zh-CN" sz="2400" dirty="0"/>
              <a:t>); </a:t>
            </a:r>
          </a:p>
          <a:p>
            <a:pPr>
              <a:lnSpc>
                <a:spcPct val="90000"/>
              </a:lnSpc>
            </a:pPr>
            <a:endParaRPr lang="en-US" altLang="zh-CN" sz="2400" dirty="0" smtClean="0"/>
          </a:p>
          <a:p>
            <a:pPr>
              <a:lnSpc>
                <a:spcPct val="90000"/>
              </a:lnSpc>
            </a:pPr>
            <a:r>
              <a:rPr lang="en-US" altLang="zh-CN" sz="2400" dirty="0" smtClean="0"/>
              <a:t>Ru </a:t>
            </a:r>
            <a:r>
              <a:rPr lang="en-US" altLang="zh-CN" sz="2400" dirty="0"/>
              <a:t>as a classification for those </a:t>
            </a:r>
            <a:r>
              <a:rPr lang="en-US" altLang="zh-CN" sz="2400" b="1" dirty="0"/>
              <a:t>who were professional in the six arts</a:t>
            </a:r>
            <a:r>
              <a:rPr lang="en-US" altLang="zh-CN" sz="2400" dirty="0"/>
              <a:t> (rites, music, archery, carriage driving, history and mathematics); and </a:t>
            </a:r>
          </a:p>
          <a:p>
            <a:pPr>
              <a:lnSpc>
                <a:spcPct val="90000"/>
              </a:lnSpc>
            </a:pPr>
            <a:endParaRPr lang="en-US" altLang="zh-CN" sz="2400" dirty="0" smtClean="0"/>
          </a:p>
          <a:p>
            <a:pPr>
              <a:lnSpc>
                <a:spcPct val="90000"/>
              </a:lnSpc>
            </a:pPr>
            <a:r>
              <a:rPr lang="en-US" altLang="zh-CN" sz="2400" dirty="0" smtClean="0"/>
              <a:t>Ru </a:t>
            </a:r>
            <a:r>
              <a:rPr lang="en-US" altLang="zh-CN" sz="2400" dirty="0"/>
              <a:t>as an </a:t>
            </a:r>
            <a:r>
              <a:rPr lang="en-US" altLang="zh-CN" sz="2400" b="1" dirty="0"/>
              <a:t>official title </a:t>
            </a:r>
            <a:r>
              <a:rPr lang="en-US" altLang="zh-CN" sz="2400" dirty="0"/>
              <a:t>for those who assisted the ruler to follow the way of yin-yang and to enlighten the people by education. </a:t>
            </a:r>
          </a:p>
        </p:txBody>
      </p:sp>
    </p:spTree>
    <p:extLst>
      <p:ext uri="{BB962C8B-B14F-4D97-AF65-F5344CB8AC3E}">
        <p14:creationId xmlns:p14="http://schemas.microsoft.com/office/powerpoint/2010/main" val="40633311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altLang="zh-CN" sz="3600" dirty="0" err="1" smtClean="0"/>
              <a:t>Hushi</a:t>
            </a:r>
            <a:r>
              <a:rPr lang="en-US" altLang="zh-CN" sz="3600" dirty="0" smtClean="0"/>
              <a:t> </a:t>
            </a:r>
            <a:r>
              <a:rPr lang="en-US" altLang="zh-CN" sz="3600" dirty="0"/>
              <a:t>(1891-1962)</a:t>
            </a:r>
            <a:r>
              <a:rPr lang="en-US" altLang="zh-CN" dirty="0"/>
              <a:t> </a:t>
            </a:r>
            <a:r>
              <a:rPr lang="en-US" altLang="zh-CN" dirty="0" smtClean="0"/>
              <a:t>‘s Viewpoint </a:t>
            </a:r>
            <a:r>
              <a:rPr lang="en-US" altLang="zh-CN" dirty="0" smtClean="0"/>
              <a:t>of </a:t>
            </a:r>
            <a:br>
              <a:rPr lang="en-US" altLang="zh-CN" dirty="0" smtClean="0"/>
            </a:br>
            <a:r>
              <a:rPr lang="en-US" altLang="zh-CN" dirty="0" smtClean="0"/>
              <a:t>T</a:t>
            </a:r>
            <a:r>
              <a:rPr lang="en-US" altLang="zh-CN" dirty="0" smtClean="0"/>
              <a:t>he </a:t>
            </a:r>
            <a:r>
              <a:rPr lang="en-US" altLang="zh-CN" dirty="0" smtClean="0"/>
              <a:t>Origin of Ru</a:t>
            </a:r>
            <a:endParaRPr lang="en-US" altLang="zh-CN" dirty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752600"/>
            <a:ext cx="8229600" cy="5181599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zh-CN" sz="2800" dirty="0"/>
              <a:t>Hu </a:t>
            </a:r>
            <a:r>
              <a:rPr lang="en-US" altLang="zh-CN" sz="2800" dirty="0" err="1"/>
              <a:t>shi</a:t>
            </a:r>
            <a:r>
              <a:rPr lang="en-US" altLang="zh-CN" sz="2800" dirty="0"/>
              <a:t> claimed that Ru referred to </a:t>
            </a:r>
            <a:r>
              <a:rPr lang="en-US" altLang="zh-CN" sz="2800" b="1" dirty="0"/>
              <a:t>the</a:t>
            </a:r>
            <a:r>
              <a:rPr lang="en-US" altLang="zh-CN" sz="2800" dirty="0"/>
              <a:t> </a:t>
            </a:r>
            <a:r>
              <a:rPr lang="en-US" altLang="zh-CN" sz="2800" b="1" dirty="0"/>
              <a:t>adherents (</a:t>
            </a:r>
            <a:r>
              <a:rPr lang="en-US" altLang="zh-CN" sz="2800" b="1" dirty="0" err="1"/>
              <a:t>yimin</a:t>
            </a:r>
            <a:r>
              <a:rPr lang="en-US" altLang="zh-CN" sz="2800" b="1" dirty="0"/>
              <a:t>) of the Shang Dynasty</a:t>
            </a:r>
            <a:r>
              <a:rPr lang="en-US" altLang="zh-CN" sz="2800" dirty="0"/>
              <a:t> (c.1600-c.1100 BCE) who because of their people </a:t>
            </a:r>
            <a:r>
              <a:rPr lang="en-US" altLang="zh-CN" sz="2800" b="1" dirty="0"/>
              <a:t>expertise in religious rituals </a:t>
            </a:r>
            <a:r>
              <a:rPr lang="en-US" altLang="zh-CN" sz="2800" dirty="0"/>
              <a:t>were employed as priests by the Zhou Dynasty. </a:t>
            </a:r>
          </a:p>
          <a:p>
            <a:pPr>
              <a:lnSpc>
                <a:spcPct val="80000"/>
              </a:lnSpc>
            </a:pPr>
            <a:endParaRPr lang="en-US" altLang="zh-CN" sz="2800" dirty="0"/>
          </a:p>
          <a:p>
            <a:pPr>
              <a:lnSpc>
                <a:spcPct val="80000"/>
              </a:lnSpc>
            </a:pPr>
            <a:r>
              <a:rPr lang="en-US" altLang="zh-CN" sz="2800" dirty="0"/>
              <a:t>When the Western Zhou Dynasty declined shortly before the time of Confucius, these professionals lost their privilege and social status, and became a group of people who lived on their </a:t>
            </a:r>
            <a:r>
              <a:rPr lang="en-US" altLang="zh-CN" sz="2800" b="1" dirty="0"/>
              <a:t>knowledge and skills in rituals and ceremonies </a:t>
            </a:r>
            <a:r>
              <a:rPr lang="en-US" altLang="zh-CN" sz="2800" dirty="0"/>
              <a:t>(Hu, 1953: vol.4) </a:t>
            </a:r>
          </a:p>
        </p:txBody>
      </p:sp>
    </p:spTree>
    <p:extLst>
      <p:ext uri="{BB962C8B-B14F-4D97-AF65-F5344CB8AC3E}">
        <p14:creationId xmlns:p14="http://schemas.microsoft.com/office/powerpoint/2010/main" val="41239475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3600"/>
              <a:t>Other viewpoints on the Origin of Ru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1676401"/>
            <a:ext cx="7772400" cy="49530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zh-CN" dirty="0"/>
              <a:t>Whether or not it was associated with a government office, </a:t>
            </a:r>
            <a:r>
              <a:rPr lang="en-US" altLang="zh-CN" b="1" dirty="0"/>
              <a:t>the members of </a:t>
            </a:r>
            <a:r>
              <a:rPr lang="en-US" altLang="zh-CN" b="1" dirty="0" err="1"/>
              <a:t>ru</a:t>
            </a:r>
            <a:r>
              <a:rPr lang="en-US" altLang="zh-CN" b="1" dirty="0"/>
              <a:t> were certainly associated with learning and education</a:t>
            </a:r>
            <a:r>
              <a:rPr lang="en-US" altLang="zh-CN" dirty="0"/>
              <a:t>. </a:t>
            </a:r>
          </a:p>
          <a:p>
            <a:pPr>
              <a:lnSpc>
                <a:spcPct val="90000"/>
              </a:lnSpc>
            </a:pPr>
            <a:endParaRPr lang="en-US" altLang="zh-CN" dirty="0" smtClean="0"/>
          </a:p>
          <a:p>
            <a:pPr>
              <a:lnSpc>
                <a:spcPct val="90000"/>
              </a:lnSpc>
            </a:pPr>
            <a:r>
              <a:rPr lang="en-US" altLang="zh-CN" dirty="0" smtClean="0"/>
              <a:t>About </a:t>
            </a:r>
            <a:r>
              <a:rPr lang="en-US" altLang="zh-CN" dirty="0"/>
              <a:t>the </a:t>
            </a:r>
            <a:r>
              <a:rPr lang="en-US" altLang="zh-CN" dirty="0" err="1"/>
              <a:t>ru</a:t>
            </a:r>
            <a:r>
              <a:rPr lang="en-US" altLang="zh-CN" dirty="0" err="1">
                <a:latin typeface="Arial"/>
              </a:rPr>
              <a:t>’</a:t>
            </a:r>
            <a:r>
              <a:rPr lang="en-US" altLang="zh-CN" dirty="0" err="1"/>
              <a:t>s</a:t>
            </a:r>
            <a:r>
              <a:rPr lang="en-US" altLang="zh-CN" dirty="0"/>
              <a:t> original profession, some conclude that as a </a:t>
            </a:r>
            <a:r>
              <a:rPr lang="en-US" altLang="zh-CN" b="1" dirty="0"/>
              <a:t>profession </a:t>
            </a:r>
            <a:r>
              <a:rPr lang="en-US" altLang="zh-CN" b="1" dirty="0" err="1"/>
              <a:t>ru</a:t>
            </a:r>
            <a:r>
              <a:rPr lang="en-US" altLang="zh-CN" b="1" dirty="0"/>
              <a:t> refers to dancers and musicians in religious ceremonies of the Shang dynasty </a:t>
            </a:r>
            <a:r>
              <a:rPr lang="en-US" altLang="zh-CN" dirty="0"/>
              <a:t>when the worship of spirits and gods dominated the life of the people. </a:t>
            </a:r>
          </a:p>
        </p:txBody>
      </p:sp>
    </p:spTree>
    <p:extLst>
      <p:ext uri="{BB962C8B-B14F-4D97-AF65-F5344CB8AC3E}">
        <p14:creationId xmlns:p14="http://schemas.microsoft.com/office/powerpoint/2010/main" val="16059251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200" dirty="0"/>
              <a:t>Meaning of Ru from its character analysis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1447800"/>
            <a:ext cx="7772400" cy="5410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sz="2400" dirty="0"/>
              <a:t>The character </a:t>
            </a:r>
            <a:r>
              <a:rPr lang="en-US" altLang="zh-CN" sz="2400" dirty="0" err="1"/>
              <a:t>ru</a:t>
            </a:r>
            <a:r>
              <a:rPr lang="en-US" altLang="zh-CN" sz="2400" dirty="0"/>
              <a:t> is said to come from the character </a:t>
            </a:r>
            <a:r>
              <a:rPr lang="en-US" altLang="zh-CN" sz="2400" dirty="0" err="1"/>
              <a:t>xu</a:t>
            </a:r>
            <a:r>
              <a:rPr lang="en-US" altLang="zh-CN" sz="2400" dirty="0"/>
              <a:t>, </a:t>
            </a:r>
            <a:r>
              <a:rPr lang="en-US" altLang="zh-CN" sz="2400" dirty="0" err="1"/>
              <a:t>xu</a:t>
            </a:r>
            <a:r>
              <a:rPr lang="en-US" altLang="zh-CN" sz="2400" dirty="0"/>
              <a:t> was composed of two parts, </a:t>
            </a:r>
            <a:r>
              <a:rPr lang="en-US" altLang="zh-CN" sz="2400" dirty="0">
                <a:latin typeface="Arial"/>
              </a:rPr>
              <a:t>‘</a:t>
            </a:r>
            <a:r>
              <a:rPr lang="en-US" altLang="zh-CN" sz="2400" dirty="0"/>
              <a:t>cloud</a:t>
            </a:r>
            <a:r>
              <a:rPr lang="en-US" altLang="zh-CN" sz="2400" dirty="0">
                <a:latin typeface="Arial"/>
              </a:rPr>
              <a:t>’</a:t>
            </a:r>
            <a:r>
              <a:rPr lang="en-US" altLang="zh-CN" sz="2400" dirty="0"/>
              <a:t>(</a:t>
            </a:r>
            <a:r>
              <a:rPr lang="en-US" altLang="zh-CN" sz="2400" dirty="0" err="1"/>
              <a:t>yu</a:t>
            </a:r>
            <a:r>
              <a:rPr lang="en-US" altLang="zh-CN" sz="2400" dirty="0"/>
              <a:t>) above sky (</a:t>
            </a:r>
            <a:r>
              <a:rPr lang="en-US" altLang="zh-CN" sz="2400" dirty="0" err="1"/>
              <a:t>er</a:t>
            </a:r>
            <a:r>
              <a:rPr lang="en-US" altLang="zh-CN" sz="2400" dirty="0"/>
              <a:t>) (</a:t>
            </a:r>
            <a:r>
              <a:rPr lang="en-US" altLang="zh-CN" sz="2400" dirty="0" err="1"/>
              <a:t>yan</a:t>
            </a:r>
            <a:r>
              <a:rPr lang="en-US" altLang="zh-CN" sz="2400" dirty="0"/>
              <a:t> 1995:50), which </a:t>
            </a:r>
            <a:r>
              <a:rPr lang="en-US" altLang="zh-CN" sz="2400" b="1" dirty="0"/>
              <a:t>reveals the relation of </a:t>
            </a:r>
            <a:r>
              <a:rPr lang="en-US" altLang="zh-CN" sz="2400" b="1" dirty="0" err="1"/>
              <a:t>ru</a:t>
            </a:r>
            <a:r>
              <a:rPr lang="en-US" altLang="zh-CN" sz="2400" b="1" dirty="0"/>
              <a:t> to ritual dance in rain-praying</a:t>
            </a:r>
            <a:r>
              <a:rPr lang="en-US" altLang="zh-CN" sz="2400" dirty="0"/>
              <a:t>. </a:t>
            </a:r>
          </a:p>
          <a:p>
            <a:pPr>
              <a:lnSpc>
                <a:spcPct val="90000"/>
              </a:lnSpc>
            </a:pPr>
            <a:endParaRPr lang="en-US" altLang="zh-CN" sz="2400" dirty="0"/>
          </a:p>
          <a:p>
            <a:pPr>
              <a:lnSpc>
                <a:spcPct val="90000"/>
              </a:lnSpc>
            </a:pPr>
            <a:r>
              <a:rPr lang="en-US" altLang="zh-CN" sz="2400" dirty="0"/>
              <a:t>The character </a:t>
            </a:r>
            <a:r>
              <a:rPr lang="en-US" altLang="zh-CN" sz="2400" dirty="0" err="1"/>
              <a:t>ru</a:t>
            </a:r>
            <a:r>
              <a:rPr lang="en-US" altLang="zh-CN" sz="2400" dirty="0"/>
              <a:t> shared the same root with those for weaklings and cowards, indicating that the members of </a:t>
            </a:r>
            <a:r>
              <a:rPr lang="en-US" altLang="zh-CN" sz="2400" dirty="0" err="1"/>
              <a:t>ru</a:t>
            </a:r>
            <a:r>
              <a:rPr lang="en-US" altLang="zh-CN" sz="2400" dirty="0"/>
              <a:t> were characterized by their </a:t>
            </a:r>
            <a:r>
              <a:rPr lang="en-US" altLang="zh-CN" sz="2400" b="1" dirty="0"/>
              <a:t>softness, suppleness and flexibility</a:t>
            </a:r>
            <a:r>
              <a:rPr lang="en-US" altLang="zh-CN" sz="2400" dirty="0"/>
              <a:t>. </a:t>
            </a:r>
          </a:p>
          <a:p>
            <a:pPr>
              <a:lnSpc>
                <a:spcPct val="90000"/>
              </a:lnSpc>
            </a:pPr>
            <a:endParaRPr lang="en-US" altLang="zh-CN" sz="2400" dirty="0"/>
          </a:p>
          <a:p>
            <a:pPr>
              <a:lnSpc>
                <a:spcPct val="90000"/>
              </a:lnSpc>
            </a:pPr>
            <a:r>
              <a:rPr lang="en-US" altLang="zh-CN" sz="2400" dirty="0"/>
              <a:t>Therefore, </a:t>
            </a:r>
            <a:r>
              <a:rPr lang="en-US" altLang="zh-CN" sz="2400" b="1" dirty="0"/>
              <a:t>a </a:t>
            </a:r>
            <a:r>
              <a:rPr lang="en-US" altLang="zh-CN" sz="2400" b="1" dirty="0" err="1"/>
              <a:t>ru</a:t>
            </a:r>
            <a:r>
              <a:rPr lang="en-US" altLang="zh-CN" sz="2400" b="1" dirty="0"/>
              <a:t> was gentle and yielding rather than competitive and commanding</a:t>
            </a:r>
            <a:r>
              <a:rPr lang="en-US" altLang="zh-CN" sz="2400" dirty="0"/>
              <a:t>, in contrast to a warrior who was known for his </a:t>
            </a:r>
            <a:r>
              <a:rPr lang="en-US" altLang="zh-CN" sz="2400" dirty="0" err="1"/>
              <a:t>vigour</a:t>
            </a:r>
            <a:r>
              <a:rPr lang="en-US" altLang="zh-CN" sz="2400" dirty="0"/>
              <a:t> in war and competition. </a:t>
            </a:r>
          </a:p>
        </p:txBody>
      </p:sp>
    </p:spTree>
    <p:extLst>
      <p:ext uri="{BB962C8B-B14F-4D97-AF65-F5344CB8AC3E}">
        <p14:creationId xmlns:p14="http://schemas.microsoft.com/office/powerpoint/2010/main" val="20617827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/>
              <a:t>Historical development of Ru before the time of Confucius 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772400" cy="484028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zh-CN" sz="2400" dirty="0"/>
              <a:t>Dancers and musicians in religious rituals, who were characterized by their softness and flexibility = shamans, magicians and sorcerers</a:t>
            </a:r>
          </a:p>
          <a:p>
            <a:pPr>
              <a:lnSpc>
                <a:spcPct val="80000"/>
              </a:lnSpc>
            </a:pPr>
            <a:endParaRPr lang="en-US" altLang="zh-CN" sz="2400" dirty="0"/>
          </a:p>
          <a:p>
            <a:pPr>
              <a:lnSpc>
                <a:spcPct val="80000"/>
              </a:lnSpc>
            </a:pPr>
            <a:r>
              <a:rPr lang="en-US" altLang="zh-CN" sz="2400" dirty="0"/>
              <a:t>Masters of rituals and ceremonies, who performed, or assisted the performance of, various rituals= professionals expert in religious rituals, rites, and ceremonies </a:t>
            </a:r>
          </a:p>
          <a:p>
            <a:pPr>
              <a:lnSpc>
                <a:spcPct val="80000"/>
              </a:lnSpc>
            </a:pPr>
            <a:endParaRPr lang="en-US" altLang="zh-CN" sz="2400" dirty="0"/>
          </a:p>
          <a:p>
            <a:pPr>
              <a:lnSpc>
                <a:spcPct val="80000"/>
              </a:lnSpc>
            </a:pPr>
            <a:r>
              <a:rPr lang="en-US" altLang="zh-CN" sz="2400" dirty="0"/>
              <a:t> Ritual masters became teachers in official education.  </a:t>
            </a:r>
            <a:r>
              <a:rPr lang="en-US" altLang="zh-CN" sz="2400" b="1" dirty="0"/>
              <a:t>To be able to look after rituals, </a:t>
            </a:r>
            <a:r>
              <a:rPr lang="en-US" altLang="zh-CN" sz="2400" b="1" dirty="0" err="1"/>
              <a:t>ru</a:t>
            </a:r>
            <a:r>
              <a:rPr lang="en-US" altLang="zh-CN" sz="2400" b="1" dirty="0"/>
              <a:t> must have mastered history, poetry, music, astrology, archery and mathematics which were closely related to rituals in ancient times </a:t>
            </a:r>
          </a:p>
        </p:txBody>
      </p:sp>
    </p:spTree>
    <p:extLst>
      <p:ext uri="{BB962C8B-B14F-4D97-AF65-F5344CB8AC3E}">
        <p14:creationId xmlns:p14="http://schemas.microsoft.com/office/powerpoint/2010/main" val="5950922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Ru in Confucius time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1447800"/>
            <a:ext cx="7772400" cy="5257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sz="2400" dirty="0"/>
              <a:t>Along with the decline of cultic practices and the rise of rationalism during the Spring and Autumn period, a large number of </a:t>
            </a:r>
            <a:r>
              <a:rPr lang="en-US" altLang="zh-CN" sz="2400" dirty="0" err="1"/>
              <a:t>ru</a:t>
            </a:r>
            <a:r>
              <a:rPr lang="en-US" altLang="zh-CN" sz="2400" dirty="0"/>
              <a:t> departed from the officially assigned profession, and entered various areas of social life. </a:t>
            </a:r>
          </a:p>
          <a:p>
            <a:pPr>
              <a:lnSpc>
                <a:spcPct val="90000"/>
              </a:lnSpc>
            </a:pPr>
            <a:endParaRPr lang="en-US" altLang="zh-CN" sz="2400" dirty="0"/>
          </a:p>
          <a:p>
            <a:pPr>
              <a:lnSpc>
                <a:spcPct val="90000"/>
              </a:lnSpc>
            </a:pPr>
            <a:r>
              <a:rPr lang="en-US" altLang="zh-CN" sz="2400" dirty="0"/>
              <a:t>The </a:t>
            </a:r>
            <a:r>
              <a:rPr lang="en-US" altLang="zh-CN" sz="2400" b="1" dirty="0" err="1"/>
              <a:t>ru</a:t>
            </a:r>
            <a:r>
              <a:rPr lang="en-US" altLang="zh-CN" sz="2400" b="1" dirty="0"/>
              <a:t> became distinctive for their skills in state rituals and in official and private education</a:t>
            </a:r>
            <a:r>
              <a:rPr lang="en-US" altLang="zh-CN" sz="2400" dirty="0"/>
              <a:t>. </a:t>
            </a:r>
          </a:p>
          <a:p>
            <a:pPr>
              <a:lnSpc>
                <a:spcPct val="90000"/>
              </a:lnSpc>
            </a:pPr>
            <a:endParaRPr lang="en-US" altLang="zh-CN" sz="2400" dirty="0"/>
          </a:p>
          <a:p>
            <a:pPr>
              <a:lnSpc>
                <a:spcPct val="90000"/>
              </a:lnSpc>
            </a:pPr>
            <a:r>
              <a:rPr lang="en-US" altLang="zh-CN" sz="2400" dirty="0"/>
              <a:t>Among the teachers of these disciplines Confucius stood out as an outstanding </a:t>
            </a:r>
            <a:r>
              <a:rPr lang="en-US" altLang="zh-CN" sz="2400" dirty="0" err="1"/>
              <a:t>ru</a:t>
            </a:r>
            <a:r>
              <a:rPr lang="en-US" altLang="zh-CN" sz="2400" dirty="0"/>
              <a:t> of his time, and opened up a new course by developing and transforming the </a:t>
            </a:r>
            <a:r>
              <a:rPr lang="en-US" altLang="zh-CN" sz="2400" dirty="0" err="1"/>
              <a:t>ru</a:t>
            </a:r>
            <a:r>
              <a:rPr lang="en-US" altLang="zh-CN" sz="2400" dirty="0"/>
              <a:t> tradition. </a:t>
            </a:r>
          </a:p>
        </p:txBody>
      </p:sp>
    </p:spTree>
    <p:extLst>
      <p:ext uri="{BB962C8B-B14F-4D97-AF65-F5344CB8AC3E}">
        <p14:creationId xmlns:p14="http://schemas.microsoft.com/office/powerpoint/2010/main" val="42356803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200" smtClean="0">
                <a:ea typeface="宋体" panose="02010600030101010101" pitchFamily="2" charset="-122"/>
              </a:rPr>
              <a:t>Western Chinese Studies in the Twentieth Century </a:t>
            </a:r>
            <a:endParaRPr lang="en-GB" altLang="en-US" sz="3200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zh-CN" sz="2400" smtClean="0">
              <a:ea typeface="宋体" panose="02010600030101010101" pitchFamily="2" charset="-122"/>
            </a:endParaRPr>
          </a:p>
          <a:p>
            <a:pPr eaLnBrk="1" hangingPunct="1"/>
            <a:r>
              <a:rPr lang="en-US" altLang="zh-CN" sz="2400" smtClean="0">
                <a:ea typeface="宋体" panose="02010600030101010101" pitchFamily="2" charset="-122"/>
              </a:rPr>
              <a:t>A rise in the number of sinologists, philosophers, anthropologists and historians taking part in Confucian Studies has been seen. </a:t>
            </a:r>
          </a:p>
          <a:p>
            <a:pPr eaLnBrk="1" hangingPunct="1"/>
            <a:r>
              <a:rPr lang="en-US" altLang="zh-CN" sz="2400" smtClean="0">
                <a:ea typeface="宋体" panose="02010600030101010101" pitchFamily="2" charset="-122"/>
              </a:rPr>
              <a:t> </a:t>
            </a:r>
          </a:p>
          <a:p>
            <a:pPr eaLnBrk="1" hangingPunct="1"/>
            <a:r>
              <a:rPr lang="en-US" altLang="zh-CN" sz="2400" smtClean="0">
                <a:ea typeface="宋体" panose="02010600030101010101" pitchFamily="2" charset="-122"/>
              </a:rPr>
              <a:t>Confucian studies is now a established subject not only within the subject of Asian Studies but also in the areas of philosophy and religious studies. </a:t>
            </a:r>
            <a:endParaRPr lang="en-GB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6809737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200" smtClean="0">
                <a:ea typeface="宋体" panose="02010600030101010101" pitchFamily="2" charset="-122"/>
              </a:rPr>
              <a:t>Representatives of Modern </a:t>
            </a:r>
            <a:r>
              <a:rPr lang="en-US" altLang="en-US" sz="3200" smtClean="0"/>
              <a:t>Confucian </a:t>
            </a:r>
            <a:r>
              <a:rPr lang="en-US" altLang="zh-CN" sz="3200" smtClean="0">
                <a:ea typeface="宋体" panose="02010600030101010101" pitchFamily="2" charset="-122"/>
              </a:rPr>
              <a:t>S</a:t>
            </a:r>
            <a:r>
              <a:rPr lang="en-US" altLang="en-US" sz="3200" smtClean="0"/>
              <a:t>tudies</a:t>
            </a:r>
            <a:r>
              <a:rPr lang="en-US" altLang="zh-CN" sz="3200" smtClean="0">
                <a:ea typeface="宋体" panose="02010600030101010101" pitchFamily="2" charset="-122"/>
              </a:rPr>
              <a:t> in the </a:t>
            </a:r>
            <a:r>
              <a:rPr lang="en-US" altLang="en-US" sz="3200" smtClean="0"/>
              <a:t>West</a:t>
            </a:r>
            <a:endParaRPr lang="en-GB" altLang="en-US" sz="3200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2362200"/>
            <a:ext cx="8001000" cy="44196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zh-CN" sz="2400" smtClean="0">
                <a:ea typeface="宋体" panose="02010600030101010101" pitchFamily="2" charset="-122"/>
              </a:rPr>
              <a:t>Modern scholars from West and East introduce and examine the Confucian tradition from the standpoints both of insiders and outsiders.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zh-CN" sz="2400" smtClean="0">
                <a:ea typeface="宋体" panose="02010600030101010101" pitchFamily="2" charset="-122"/>
              </a:rPr>
              <a:t>Insiders: Tu and Cheng;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zh-CN" sz="2400" smtClean="0">
                <a:ea typeface="宋体" panose="02010600030101010101" pitchFamily="2" charset="-122"/>
              </a:rPr>
              <a:t>outsiders: de Bary, Ames, and Taylor</a:t>
            </a:r>
            <a:endParaRPr lang="zh-CN" altLang="en-US" sz="2400" smtClean="0">
              <a:ea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endParaRPr lang="en-US" altLang="zh-CN" sz="2400" smtClean="0">
              <a:ea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400" smtClean="0">
                <a:ea typeface="宋体" panose="02010600030101010101" pitchFamily="2" charset="-122"/>
              </a:rPr>
              <a:t>Scholars such as Wm T. de Bary,</a:t>
            </a:r>
            <a:r>
              <a:rPr lang="zh-CN" altLang="en-US" sz="2400" smtClean="0">
                <a:ea typeface="宋体" panose="02010600030101010101" pitchFamily="2" charset="-122"/>
              </a:rPr>
              <a:t> </a:t>
            </a:r>
            <a:r>
              <a:rPr lang="en-US" altLang="zh-CN" sz="2400" smtClean="0">
                <a:ea typeface="宋体" panose="02010600030101010101" pitchFamily="2" charset="-122"/>
              </a:rPr>
              <a:t>Tu Weiming </a:t>
            </a:r>
            <a:r>
              <a:rPr lang="zh-CN" altLang="en-US" sz="2400" smtClean="0">
                <a:ea typeface="宋体" panose="02010600030101010101" pitchFamily="2" charset="-122"/>
              </a:rPr>
              <a:t>杜维明</a:t>
            </a:r>
            <a:r>
              <a:rPr lang="en-US" altLang="zh-CN" sz="2400" smtClean="0">
                <a:ea typeface="宋体" panose="02010600030101010101" pitchFamily="2" charset="-122"/>
              </a:rPr>
              <a:t>, Cheng Chung-ying</a:t>
            </a:r>
            <a:r>
              <a:rPr lang="zh-CN" altLang="en-US" sz="2400" smtClean="0">
                <a:ea typeface="宋体" panose="02010600030101010101" pitchFamily="2" charset="-122"/>
              </a:rPr>
              <a:t>成中英</a:t>
            </a:r>
            <a:r>
              <a:rPr lang="en-US" altLang="zh-CN" sz="2400" smtClean="0">
                <a:ea typeface="宋体" panose="02010600030101010101" pitchFamily="2" charset="-122"/>
              </a:rPr>
              <a:t>, Roger T. Ames and Rodney L. Taylor, have not only introduced Confucian studies to western students and readers, but have also developed and enriched the Confucian tradition itself. </a:t>
            </a:r>
            <a:endParaRPr lang="en-GB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32970335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200" smtClean="0">
                <a:ea typeface="宋体" panose="02010600030101010101" pitchFamily="2" charset="-122"/>
              </a:rPr>
              <a:t>Modern Confucian Scholars’ New Images of Confucianism </a:t>
            </a:r>
            <a:endParaRPr lang="en-GB" altLang="zh-CN" sz="3200" smtClean="0">
              <a:ea typeface="宋体" panose="02010600030101010101" pitchFamily="2" charset="-122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400" smtClean="0">
                <a:ea typeface="宋体" panose="02010600030101010101" pitchFamily="2" charset="-122"/>
              </a:rPr>
              <a:t>In their hands, Confucianism is not merely an old political ideology or a socio-economic system, but primarily as a religious or philosophic tradition, open both to the modern world and to the future. </a:t>
            </a:r>
          </a:p>
          <a:p>
            <a:pPr eaLnBrk="1" hangingPunct="1"/>
            <a:endParaRPr lang="en-US" altLang="zh-CN" sz="2400" smtClean="0">
              <a:ea typeface="宋体" panose="02010600030101010101" pitchFamily="2" charset="-122"/>
            </a:endParaRPr>
          </a:p>
          <a:p>
            <a:pPr eaLnBrk="1" hangingPunct="1"/>
            <a:r>
              <a:rPr lang="en-US" altLang="zh-CN" sz="2400" smtClean="0">
                <a:ea typeface="宋体" panose="02010600030101010101" pitchFamily="2" charset="-122"/>
              </a:rPr>
              <a:t>These scholars have striven to establish a strong link between the past and the present, a healthy interaction between the Chinese tradition and the other great traditions in the world. </a:t>
            </a:r>
            <a:endParaRPr lang="en-GB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40446013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2800" smtClean="0">
                <a:ea typeface="宋体" panose="02010600030101010101" pitchFamily="2" charset="-122"/>
              </a:rPr>
              <a:t>Problems of Confucian Studies in the West  </a:t>
            </a:r>
            <a:endParaRPr lang="en-GB" altLang="en-US" sz="280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ea typeface="宋体" panose="02010600030101010101" pitchFamily="2" charset="-122"/>
              </a:rPr>
              <a:t>After 400 years of study and research, Confucianism in the West is still a subject which only involves a small group of scholars</a:t>
            </a:r>
          </a:p>
          <a:p>
            <a:pPr eaLnBrk="1" hangingPunct="1"/>
            <a:endParaRPr lang="en-US" altLang="zh-CN" smtClean="0">
              <a:ea typeface="宋体" panose="02010600030101010101" pitchFamily="2" charset="-122"/>
            </a:endParaRPr>
          </a:p>
          <a:p>
            <a:pPr eaLnBrk="1" hangingPunct="1"/>
            <a:r>
              <a:rPr lang="en-US" altLang="zh-CN" smtClean="0">
                <a:ea typeface="宋体" panose="02010600030101010101" pitchFamily="2" charset="-122"/>
              </a:rPr>
              <a:t>The highly scholarly Confucian works being less accessible to students pursuing general philosophical and religious studies. 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1090647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8153400" cy="990600"/>
          </a:xfrm>
        </p:spPr>
        <p:txBody>
          <a:bodyPr/>
          <a:lstStyle/>
          <a:p>
            <a:pPr eaLnBrk="1" hangingPunct="1"/>
            <a:r>
              <a:rPr lang="en-US" altLang="zh-CN" sz="2800" smtClean="0">
                <a:ea typeface="宋体" panose="02010600030101010101" pitchFamily="2" charset="-122"/>
              </a:rPr>
              <a:t>Causes of the Problems in Confucian Studies </a:t>
            </a:r>
            <a:endParaRPr lang="en-GB" altLang="en-US" sz="2800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ea typeface="宋体" panose="02010600030101010101" pitchFamily="2" charset="-122"/>
              </a:rPr>
              <a:t>The various methodologies and the ways in which Confucianism is introduced and studied</a:t>
            </a:r>
          </a:p>
          <a:p>
            <a:pPr eaLnBrk="1" hangingPunct="1"/>
            <a:endParaRPr lang="en-US" altLang="zh-CN" smtClean="0">
              <a:ea typeface="宋体" panose="02010600030101010101" pitchFamily="2" charset="-122"/>
            </a:endParaRPr>
          </a:p>
          <a:p>
            <a:pPr eaLnBrk="1" hangingPunct="1"/>
            <a:r>
              <a:rPr lang="en-US" altLang="zh-CN" smtClean="0">
                <a:ea typeface="宋体" panose="02010600030101010101" pitchFamily="2" charset="-122"/>
              </a:rPr>
              <a:t>The gap between Confucianism as it is perceived in the West and the Confucianism understood in the East</a:t>
            </a:r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6528840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289</TotalTime>
  <Words>1656</Words>
  <Application>Microsoft Office PowerPoint</Application>
  <PresentationFormat>On-screen Show (4:3)</PresentationFormat>
  <Paragraphs>144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宋体</vt:lpstr>
      <vt:lpstr>华文中宋</vt:lpstr>
      <vt:lpstr>Arial</vt:lpstr>
      <vt:lpstr>Gill Sans MT</vt:lpstr>
      <vt:lpstr>Verdana</vt:lpstr>
      <vt:lpstr>Wingdings 2</vt:lpstr>
      <vt:lpstr>Solstice</vt:lpstr>
      <vt:lpstr>CSCH5012 Confucian Ethics</vt:lpstr>
      <vt:lpstr>Teaching Arrangements </vt:lpstr>
      <vt:lpstr>Assignments</vt:lpstr>
      <vt:lpstr>What is Confucianism? </vt:lpstr>
      <vt:lpstr>Why Confucianism?</vt:lpstr>
      <vt:lpstr>Why Confucianism？</vt:lpstr>
      <vt:lpstr>Influence of Jesuit version of Confucianism </vt:lpstr>
      <vt:lpstr>The Role of Jesuit version of the role of Confucianism In Chinese Society</vt:lpstr>
      <vt:lpstr>Confucianism and Ru Tradition </vt:lpstr>
      <vt:lpstr>Confucianism and Confucius </vt:lpstr>
      <vt:lpstr>Ru and the Ru tradition (Ruism)</vt:lpstr>
      <vt:lpstr>Zhang Binglin (1869-1936)’s Viewpoint of  The Origin of Ru </vt:lpstr>
      <vt:lpstr>Hushi (1891-1962) ‘s Viewpoint of  The Origin of Ru</vt:lpstr>
      <vt:lpstr>Other viewpoints on the Origin of Ru</vt:lpstr>
      <vt:lpstr>Meaning of Ru from its character analysis</vt:lpstr>
      <vt:lpstr>Historical development of Ru before the time of Confucius </vt:lpstr>
      <vt:lpstr>Ru in Confucius time</vt:lpstr>
      <vt:lpstr>Western Chinese Studies in the Twentieth Century </vt:lpstr>
      <vt:lpstr>Representatives of Modern Confucian Studies in the West</vt:lpstr>
      <vt:lpstr>Modern Confucian Scholars’ New Images of Confucianism </vt:lpstr>
      <vt:lpstr>Problems of Confucian Studies in the West  </vt:lpstr>
      <vt:lpstr>Causes of the Problems in Confucian Studies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Yanxia Zhao</dc:creator>
  <cp:lastModifiedBy>Yanxia Zhao</cp:lastModifiedBy>
  <cp:revision>19</cp:revision>
  <dcterms:created xsi:type="dcterms:W3CDTF">2006-08-16T00:00:00Z</dcterms:created>
  <dcterms:modified xsi:type="dcterms:W3CDTF">2017-01-30T11:09:53Z</dcterms:modified>
</cp:coreProperties>
</file>