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60" r:id="rId5"/>
    <p:sldId id="259" r:id="rId6"/>
    <p:sldId id="261" r:id="rId7"/>
    <p:sldId id="262" r:id="rId8"/>
    <p:sldId id="263" r:id="rId9"/>
    <p:sldId id="265" r:id="rId10"/>
    <p:sldId id="266" r:id="rId11"/>
    <p:sldId id="264"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100" autoAdjust="0"/>
  </p:normalViewPr>
  <p:slideViewPr>
    <p:cSldViewPr>
      <p:cViewPr varScale="1">
        <p:scale>
          <a:sx n="44" d="100"/>
          <a:sy n="44" d="100"/>
        </p:scale>
        <p:origin x="-213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4391D1F-3AE4-4B08-9899-F7D073149D76}" type="datetimeFigureOut">
              <a:rPr lang="en-GB" smtClean="0"/>
              <a:t>23/03/2020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EC7A80-F0EF-4245-A4F8-08C61F2492B8}" type="slidenum">
              <a:rPr lang="en-GB" smtClean="0"/>
              <a:t>‹#›</a:t>
            </a:fld>
            <a:endParaRPr lang="en-GB"/>
          </a:p>
        </p:txBody>
      </p:sp>
    </p:spTree>
    <p:extLst>
      <p:ext uri="{BB962C8B-B14F-4D97-AF65-F5344CB8AC3E}">
        <p14:creationId xmlns:p14="http://schemas.microsoft.com/office/powerpoint/2010/main" val="3572859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smtClean="0">
                <a:solidFill>
                  <a:schemeClr val="tx1"/>
                </a:solidFill>
                <a:latin typeface="Arial" pitchFamily="34" charset="0"/>
                <a:cs typeface="Arial" pitchFamily="34" charset="0"/>
              </a:rPr>
              <a:t>Customer relationship management </a:t>
            </a:r>
            <a:r>
              <a:rPr lang="en-GB" sz="1200" dirty="0" smtClean="0">
                <a:solidFill>
                  <a:schemeClr val="tx1"/>
                </a:solidFill>
                <a:latin typeface="Arial" pitchFamily="34" charset="0"/>
                <a:cs typeface="Arial" pitchFamily="34" charset="0"/>
              </a:rPr>
              <a:t>(CRM) is a technology for managing all your company's relationships and interactions with customers and potential customers. The goal is simple: Improve business relationships. A CRM system helps companies stay connected to customers, streamline processes, and improve profitability. </a:t>
            </a:r>
          </a:p>
          <a:p>
            <a:endParaRPr lang="en-GB" sz="1200" dirty="0" smtClean="0">
              <a:solidFill>
                <a:schemeClr val="tx1"/>
              </a:solidFill>
              <a:latin typeface="Arial" pitchFamily="34" charset="0"/>
              <a:cs typeface="Arial" pitchFamily="34" charset="0"/>
            </a:endParaRPr>
          </a:p>
          <a:p>
            <a:r>
              <a:rPr lang="en-GB" sz="1200" b="1" dirty="0" smtClean="0">
                <a:solidFill>
                  <a:schemeClr val="tx1"/>
                </a:solidFill>
                <a:latin typeface="Arial" pitchFamily="34" charset="0"/>
                <a:cs typeface="Arial" pitchFamily="34" charset="0"/>
              </a:rPr>
              <a:t>Ethics </a:t>
            </a:r>
            <a:r>
              <a:rPr lang="en-GB" sz="1200" dirty="0" smtClean="0">
                <a:solidFill>
                  <a:schemeClr val="tx1"/>
                </a:solidFill>
                <a:latin typeface="Arial" pitchFamily="34" charset="0"/>
                <a:cs typeface="Arial" pitchFamily="34" charset="0"/>
              </a:rPr>
              <a:t>is a set of principles and values which guide help individuals and businesses determine what is right from wrong and what is good from bad. Ethics form a fundamental basis of any business and individual and it makes that business or that individual who they are. </a:t>
            </a:r>
          </a:p>
          <a:p>
            <a:endParaRPr lang="en-GB" sz="1200" dirty="0" smtClean="0">
              <a:solidFill>
                <a:schemeClr val="tx1"/>
              </a:solidFill>
              <a:latin typeface="Arial" pitchFamily="34" charset="0"/>
              <a:cs typeface="Arial" pitchFamily="34" charset="0"/>
            </a:endParaRPr>
          </a:p>
          <a:p>
            <a:r>
              <a:rPr lang="en-GB" sz="1200" b="1" dirty="0" smtClean="0">
                <a:solidFill>
                  <a:schemeClr val="tx1"/>
                </a:solidFill>
                <a:latin typeface="Arial" pitchFamily="34" charset="0"/>
                <a:cs typeface="Arial" pitchFamily="34" charset="0"/>
              </a:rPr>
              <a:t>Sustainability</a:t>
            </a:r>
            <a:r>
              <a:rPr lang="en-GB" sz="1200" dirty="0" smtClean="0">
                <a:solidFill>
                  <a:schemeClr val="tx1"/>
                </a:solidFill>
                <a:latin typeface="Arial" pitchFamily="34" charset="0"/>
                <a:cs typeface="Arial" pitchFamily="34" charset="0"/>
              </a:rPr>
              <a:t> is about preservation. It is about meeting the present needs without negatively impacting on future generations’ use of the same resources and preserving the environment without causing it more harm. </a:t>
            </a:r>
          </a:p>
          <a:p>
            <a:endParaRPr lang="en-GB" dirty="0"/>
          </a:p>
        </p:txBody>
      </p:sp>
      <p:sp>
        <p:nvSpPr>
          <p:cNvPr id="4" name="Slide Number Placeholder 3"/>
          <p:cNvSpPr>
            <a:spLocks noGrp="1"/>
          </p:cNvSpPr>
          <p:nvPr>
            <p:ph type="sldNum" sz="quarter" idx="10"/>
          </p:nvPr>
        </p:nvSpPr>
        <p:spPr/>
        <p:txBody>
          <a:bodyPr/>
          <a:lstStyle/>
          <a:p>
            <a:fld id="{F7EC7A80-F0EF-4245-A4F8-08C61F2492B8}" type="slidenum">
              <a:rPr lang="en-GB" smtClean="0"/>
              <a:t>3</a:t>
            </a:fld>
            <a:endParaRPr lang="en-GB"/>
          </a:p>
        </p:txBody>
      </p:sp>
    </p:spTree>
    <p:extLst>
      <p:ext uri="{BB962C8B-B14F-4D97-AF65-F5344CB8AC3E}">
        <p14:creationId xmlns:p14="http://schemas.microsoft.com/office/powerpoint/2010/main" val="4097463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smtClean="0">
                <a:solidFill>
                  <a:schemeClr val="tx1"/>
                </a:solidFill>
                <a:latin typeface="Arial" pitchFamily="34" charset="0"/>
                <a:cs typeface="Arial" pitchFamily="34" charset="0"/>
              </a:rPr>
              <a:t>Ethics</a:t>
            </a:r>
          </a:p>
          <a:p>
            <a:pPr marL="285750" indent="-285750">
              <a:buFont typeface="Arial" pitchFamily="34" charset="0"/>
              <a:buChar char="•"/>
            </a:pPr>
            <a:r>
              <a:rPr lang="en-GB" sz="1200" dirty="0" smtClean="0">
                <a:solidFill>
                  <a:schemeClr val="tx1"/>
                </a:solidFill>
                <a:latin typeface="Arial" pitchFamily="34" charset="0"/>
                <a:cs typeface="Arial" pitchFamily="34" charset="0"/>
              </a:rPr>
              <a:t> Promote fair trade</a:t>
            </a:r>
          </a:p>
          <a:p>
            <a:pPr marL="285750" indent="-285750">
              <a:buFont typeface="Arial" pitchFamily="34" charset="0"/>
              <a:buChar char="•"/>
            </a:pPr>
            <a:r>
              <a:rPr lang="en-GB" sz="1200" dirty="0" smtClean="0">
                <a:solidFill>
                  <a:schemeClr val="tx1"/>
                </a:solidFill>
                <a:latin typeface="Arial" pitchFamily="34" charset="0"/>
                <a:cs typeface="Arial" pitchFamily="34" charset="0"/>
              </a:rPr>
              <a:t>no child labour or forced labour</a:t>
            </a:r>
          </a:p>
          <a:p>
            <a:pPr marL="285750" indent="-285750">
              <a:buFont typeface="Arial" pitchFamily="34" charset="0"/>
              <a:buChar char="•"/>
            </a:pPr>
            <a:r>
              <a:rPr lang="en-GB" sz="1200" dirty="0" smtClean="0">
                <a:solidFill>
                  <a:schemeClr val="tx1"/>
                </a:solidFill>
                <a:latin typeface="Arial" pitchFamily="34" charset="0"/>
                <a:cs typeface="Arial" pitchFamily="34" charset="0"/>
              </a:rPr>
              <a:t>no discrimination or gender equity</a:t>
            </a:r>
          </a:p>
          <a:p>
            <a:pPr marL="285750" indent="-285750">
              <a:buFont typeface="Arial" pitchFamily="34" charset="0"/>
              <a:buChar char="•"/>
            </a:pPr>
            <a:endParaRPr lang="en-GB" sz="1200" dirty="0" smtClean="0">
              <a:solidFill>
                <a:schemeClr val="tx1"/>
              </a:solidFill>
              <a:latin typeface="Arial" pitchFamily="34" charset="0"/>
              <a:cs typeface="Arial" pitchFamily="34" charset="0"/>
            </a:endParaRPr>
          </a:p>
          <a:p>
            <a:pPr marL="0"/>
            <a:r>
              <a:rPr lang="en-GB" sz="1200" b="1" dirty="0" smtClean="0">
                <a:solidFill>
                  <a:schemeClr val="tx1"/>
                </a:solidFill>
                <a:latin typeface="Arial" pitchFamily="34" charset="0"/>
                <a:cs typeface="Arial" pitchFamily="34" charset="0"/>
              </a:rPr>
              <a:t>Sustainability</a:t>
            </a:r>
          </a:p>
          <a:p>
            <a:pPr marL="285750" indent="-285750">
              <a:buFont typeface="Arial" pitchFamily="34" charset="0"/>
              <a:buChar char="•"/>
            </a:pPr>
            <a:r>
              <a:rPr lang="en-GB" sz="1200" dirty="0" smtClean="0">
                <a:solidFill>
                  <a:schemeClr val="tx1"/>
                </a:solidFill>
                <a:latin typeface="Arial" pitchFamily="34" charset="0"/>
                <a:cs typeface="Arial" pitchFamily="34" charset="0"/>
              </a:rPr>
              <a:t>Plastics and packaging</a:t>
            </a:r>
          </a:p>
          <a:p>
            <a:pPr marL="285750" indent="-285750">
              <a:buFont typeface="Arial" pitchFamily="34" charset="0"/>
              <a:buChar char="•"/>
            </a:pPr>
            <a:r>
              <a:rPr lang="en-GB" sz="1200" dirty="0" smtClean="0">
                <a:solidFill>
                  <a:schemeClr val="tx1"/>
                </a:solidFill>
                <a:latin typeface="Arial" pitchFamily="34" charset="0"/>
                <a:cs typeface="Arial" pitchFamily="34" charset="0"/>
              </a:rPr>
              <a:t>Waste</a:t>
            </a:r>
          </a:p>
          <a:p>
            <a:pPr marL="285750" indent="-285750">
              <a:buFont typeface="Arial" pitchFamily="34" charset="0"/>
              <a:buChar char="•"/>
            </a:pPr>
            <a:r>
              <a:rPr lang="en-GB" sz="1200" dirty="0" smtClean="0">
                <a:solidFill>
                  <a:schemeClr val="tx1"/>
                </a:solidFill>
                <a:latin typeface="Arial" pitchFamily="34" charset="0"/>
                <a:cs typeface="Arial" pitchFamily="34" charset="0"/>
              </a:rPr>
              <a:t>Transport</a:t>
            </a:r>
          </a:p>
          <a:p>
            <a:pPr marL="285750" indent="-285750">
              <a:buFont typeface="Arial" pitchFamily="34" charset="0"/>
              <a:buChar char="•"/>
            </a:pPr>
            <a:r>
              <a:rPr lang="en-GB" sz="1200" dirty="0" smtClean="0">
                <a:solidFill>
                  <a:schemeClr val="tx1"/>
                </a:solidFill>
                <a:latin typeface="Arial" pitchFamily="34" charset="0"/>
                <a:cs typeface="Arial" pitchFamily="34" charset="0"/>
              </a:rPr>
              <a:t>water</a:t>
            </a:r>
          </a:p>
          <a:p>
            <a:endParaRPr lang="en-GB" dirty="0"/>
          </a:p>
        </p:txBody>
      </p:sp>
      <p:sp>
        <p:nvSpPr>
          <p:cNvPr id="4" name="Slide Number Placeholder 3"/>
          <p:cNvSpPr>
            <a:spLocks noGrp="1"/>
          </p:cNvSpPr>
          <p:nvPr>
            <p:ph type="sldNum" sz="quarter" idx="10"/>
          </p:nvPr>
        </p:nvSpPr>
        <p:spPr/>
        <p:txBody>
          <a:bodyPr/>
          <a:lstStyle/>
          <a:p>
            <a:fld id="{F7EC7A80-F0EF-4245-A4F8-08C61F2492B8}" type="slidenum">
              <a:rPr lang="en-GB" smtClean="0"/>
              <a:t>4</a:t>
            </a:fld>
            <a:endParaRPr lang="en-GB"/>
          </a:p>
        </p:txBody>
      </p:sp>
    </p:spTree>
    <p:extLst>
      <p:ext uri="{BB962C8B-B14F-4D97-AF65-F5344CB8AC3E}">
        <p14:creationId xmlns:p14="http://schemas.microsoft.com/office/powerpoint/2010/main" val="2578522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itchFamily="34" charset="0"/>
                <a:cs typeface="Arial" pitchFamily="34" charset="0"/>
              </a:rPr>
              <a:t>The meaning of </a:t>
            </a:r>
            <a:r>
              <a:rPr lang="en-GB" sz="1200" b="1" dirty="0" smtClean="0">
                <a:latin typeface="Arial" pitchFamily="34" charset="0"/>
                <a:cs typeface="Arial" pitchFamily="34" charset="0"/>
              </a:rPr>
              <a:t>customer experience </a:t>
            </a:r>
            <a:r>
              <a:rPr lang="en-GB" sz="1200" dirty="0" smtClean="0">
                <a:latin typeface="Arial" pitchFamily="34" charset="0"/>
                <a:cs typeface="Arial" pitchFamily="34" charset="0"/>
              </a:rPr>
              <a:t>is the outcome a customer has and feels following an interaction with a business brand. Interaction happens at every stage – from the moment a customer enters into a store or visits the company’s website. </a:t>
            </a:r>
            <a:endParaRPr lang="en-GB" sz="1200" dirty="0" smtClean="0">
              <a:latin typeface="Arial" pitchFamily="34" charset="0"/>
              <a:cs typeface="Arial" pitchFamily="34" charset="0"/>
            </a:endParaRPr>
          </a:p>
          <a:p>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Customer experience is very </a:t>
            </a:r>
            <a:r>
              <a:rPr lang="en-GB" sz="1200" b="1" dirty="0" smtClean="0">
                <a:latin typeface="Arial" pitchFamily="34" charset="0"/>
                <a:cs typeface="Arial" pitchFamily="34" charset="0"/>
              </a:rPr>
              <a:t>important</a:t>
            </a:r>
            <a:r>
              <a:rPr lang="en-GB" sz="1200" dirty="0" smtClean="0">
                <a:latin typeface="Arial" pitchFamily="34" charset="0"/>
                <a:cs typeface="Arial" pitchFamily="34" charset="0"/>
              </a:rPr>
              <a:t> because customers form the foundation of any successful business. The better the customer experience is, the more likely the business will be able to retain and attract customers and the more successful the business will be. </a:t>
            </a:r>
          </a:p>
          <a:p>
            <a:endParaRPr lang="en-GB" dirty="0"/>
          </a:p>
        </p:txBody>
      </p:sp>
      <p:sp>
        <p:nvSpPr>
          <p:cNvPr id="4" name="Slide Number Placeholder 3"/>
          <p:cNvSpPr>
            <a:spLocks noGrp="1"/>
          </p:cNvSpPr>
          <p:nvPr>
            <p:ph type="sldNum" sz="quarter" idx="10"/>
          </p:nvPr>
        </p:nvSpPr>
        <p:spPr/>
        <p:txBody>
          <a:bodyPr/>
          <a:lstStyle/>
          <a:p>
            <a:fld id="{F7EC7A80-F0EF-4245-A4F8-08C61F2492B8}" type="slidenum">
              <a:rPr lang="en-GB" smtClean="0"/>
              <a:t>5</a:t>
            </a:fld>
            <a:endParaRPr lang="en-GB"/>
          </a:p>
        </p:txBody>
      </p:sp>
    </p:spTree>
    <p:extLst>
      <p:ext uri="{BB962C8B-B14F-4D97-AF65-F5344CB8AC3E}">
        <p14:creationId xmlns:p14="http://schemas.microsoft.com/office/powerpoint/2010/main" val="1340904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Customer service</a:t>
            </a:r>
          </a:p>
          <a:p>
            <a:r>
              <a:rPr lang="en-GB" dirty="0" err="1" smtClean="0"/>
              <a:t>Asda</a:t>
            </a:r>
            <a:r>
              <a:rPr lang="en-GB" dirty="0" smtClean="0"/>
              <a:t> has several ways in which their customers can make contact with them. </a:t>
            </a:r>
          </a:p>
          <a:p>
            <a:endParaRPr lang="en-GB" dirty="0" smtClean="0"/>
          </a:p>
          <a:p>
            <a:r>
              <a:rPr lang="en-GB" dirty="0" smtClean="0"/>
              <a:t>There are several phone lines, depending on which department the matter concerns – home shopping, store or </a:t>
            </a:r>
            <a:r>
              <a:rPr lang="en-GB" dirty="0" err="1" smtClean="0"/>
              <a:t>Asda’s</a:t>
            </a:r>
            <a:r>
              <a:rPr lang="en-GB" dirty="0" smtClean="0"/>
              <a:t> clothing brand ‘George’ that customers can call. Depending on the line, these are also open after working hours and during the weekends. </a:t>
            </a:r>
          </a:p>
          <a:p>
            <a:endParaRPr lang="en-GB" dirty="0" smtClean="0"/>
          </a:p>
          <a:p>
            <a:r>
              <a:rPr lang="en-GB" dirty="0" smtClean="0"/>
              <a:t>Customers can also write to </a:t>
            </a:r>
            <a:r>
              <a:rPr lang="en-GB" dirty="0" err="1" smtClean="0"/>
              <a:t>Asda</a:t>
            </a:r>
            <a:r>
              <a:rPr lang="en-GB" dirty="0" smtClean="0"/>
              <a:t> either to the head office or to a particular store. </a:t>
            </a:r>
          </a:p>
          <a:p>
            <a:endParaRPr lang="en-GB" dirty="0" smtClean="0"/>
          </a:p>
          <a:p>
            <a:r>
              <a:rPr lang="en-GB" dirty="0" smtClean="0"/>
              <a:t>It is also possible to contact </a:t>
            </a:r>
            <a:r>
              <a:rPr lang="en-GB" dirty="0" err="1" smtClean="0"/>
              <a:t>Asda</a:t>
            </a:r>
            <a:r>
              <a:rPr lang="en-GB" dirty="0" smtClean="0"/>
              <a:t> by email. As is becoming more common, businesses like </a:t>
            </a:r>
            <a:r>
              <a:rPr lang="en-GB" dirty="0" err="1" smtClean="0"/>
              <a:t>Asda</a:t>
            </a:r>
            <a:r>
              <a:rPr lang="en-GB" dirty="0" smtClean="0"/>
              <a:t> are having a more online presence to suit the lifestyle of their demographic and will have social media platforms such as Twitter. (</a:t>
            </a:r>
            <a:r>
              <a:rPr lang="en-GB" dirty="0" err="1" smtClean="0"/>
              <a:t>Asda</a:t>
            </a:r>
            <a:r>
              <a:rPr lang="en-GB" dirty="0" smtClean="0"/>
              <a:t> customer service, 2020)</a:t>
            </a:r>
          </a:p>
          <a:p>
            <a:endParaRPr lang="en-GB" dirty="0" smtClean="0"/>
          </a:p>
          <a:p>
            <a:endParaRPr lang="en-GB" dirty="0" smtClean="0"/>
          </a:p>
          <a:p>
            <a:endParaRPr lang="en-GB" dirty="0" smtClean="0"/>
          </a:p>
          <a:p>
            <a:r>
              <a:rPr lang="en-GB" b="1" dirty="0" smtClean="0"/>
              <a:t>Customer review</a:t>
            </a:r>
          </a:p>
          <a:p>
            <a:endParaRPr lang="en-GB" dirty="0" smtClean="0"/>
          </a:p>
          <a:p>
            <a:r>
              <a:rPr lang="en-GB" dirty="0" smtClean="0"/>
              <a:t>Investigations online of customer reviews of the service received by </a:t>
            </a:r>
            <a:r>
              <a:rPr lang="en-GB" dirty="0" err="1" smtClean="0"/>
              <a:t>Asda</a:t>
            </a:r>
            <a:r>
              <a:rPr lang="en-GB" dirty="0" smtClean="0"/>
              <a:t> are mix. For example, one customer posted that they were extremely disappointed with the poor customer service they received. They had ordered an item online which never appeared. They made contact with </a:t>
            </a:r>
            <a:r>
              <a:rPr lang="en-GB" dirty="0" err="1" smtClean="0"/>
              <a:t>Asda</a:t>
            </a:r>
            <a:r>
              <a:rPr lang="en-GB" dirty="0" smtClean="0"/>
              <a:t> by phone and email and </a:t>
            </a:r>
            <a:r>
              <a:rPr lang="en-GB" dirty="0" err="1" smtClean="0"/>
              <a:t>Asda</a:t>
            </a:r>
            <a:r>
              <a:rPr lang="en-GB" dirty="0" smtClean="0"/>
              <a:t> were slow to address this issue or provide a solution. Similar posts were online about </a:t>
            </a:r>
            <a:r>
              <a:rPr lang="en-GB" dirty="0" err="1" smtClean="0"/>
              <a:t>Asda’s</a:t>
            </a:r>
            <a:r>
              <a:rPr lang="en-GB" dirty="0" smtClean="0"/>
              <a:t> slow response time and lack of care to resolve issues when products arrived damaged. Having phoned customer service, </a:t>
            </a:r>
            <a:r>
              <a:rPr lang="en-GB" dirty="0" err="1" smtClean="0"/>
              <a:t>Asda</a:t>
            </a:r>
            <a:r>
              <a:rPr lang="en-GB" dirty="0" smtClean="0"/>
              <a:t> failed to take action and the customer was left with a broken product. </a:t>
            </a:r>
            <a:endParaRPr lang="en-GB" dirty="0"/>
          </a:p>
        </p:txBody>
      </p:sp>
      <p:sp>
        <p:nvSpPr>
          <p:cNvPr id="4" name="Slide Number Placeholder 3"/>
          <p:cNvSpPr>
            <a:spLocks noGrp="1"/>
          </p:cNvSpPr>
          <p:nvPr>
            <p:ph type="sldNum" sz="quarter" idx="10"/>
          </p:nvPr>
        </p:nvSpPr>
        <p:spPr/>
        <p:txBody>
          <a:bodyPr/>
          <a:lstStyle/>
          <a:p>
            <a:fld id="{F7EC7A80-F0EF-4245-A4F8-08C61F2492B8}" type="slidenum">
              <a:rPr lang="en-GB" smtClean="0"/>
              <a:t>6</a:t>
            </a:fld>
            <a:endParaRPr lang="en-GB"/>
          </a:p>
        </p:txBody>
      </p:sp>
    </p:spTree>
    <p:extLst>
      <p:ext uri="{BB962C8B-B14F-4D97-AF65-F5344CB8AC3E}">
        <p14:creationId xmlns:p14="http://schemas.microsoft.com/office/powerpoint/2010/main" val="162385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smtClean="0"/>
              <a:t>Juran’s</a:t>
            </a:r>
            <a:r>
              <a:rPr lang="en-GB" b="1" dirty="0" smtClean="0"/>
              <a:t> Quality Trilogy</a:t>
            </a:r>
          </a:p>
          <a:p>
            <a:r>
              <a:rPr lang="en-GB" dirty="0" smtClean="0"/>
              <a:t>The well known Quality Trilogy was primarily formulated by one Joseph </a:t>
            </a:r>
            <a:r>
              <a:rPr lang="en-GB" dirty="0" err="1" smtClean="0"/>
              <a:t>Juran</a:t>
            </a:r>
            <a:r>
              <a:rPr lang="en-GB" dirty="0" smtClean="0"/>
              <a:t>. Mr </a:t>
            </a:r>
            <a:r>
              <a:rPr lang="en-GB" dirty="0" err="1" smtClean="0"/>
              <a:t>Juran</a:t>
            </a:r>
            <a:r>
              <a:rPr lang="en-GB" dirty="0" smtClean="0"/>
              <a:t> was an engineer and management consultant, with a speciality in quality management. </a:t>
            </a:r>
            <a:r>
              <a:rPr lang="en-GB" baseline="0" dirty="0" smtClean="0"/>
              <a:t>                                                                                                                                                                                           </a:t>
            </a:r>
            <a:r>
              <a:rPr lang="en-GB" dirty="0" smtClean="0"/>
              <a:t>The Quality Trilogy states that any business which is on a path to quality management will have these processes in-situ:</a:t>
            </a:r>
          </a:p>
          <a:p>
            <a:r>
              <a:rPr lang="en-GB" b="1" dirty="0" smtClean="0"/>
              <a:t>1. Quality planning</a:t>
            </a:r>
          </a:p>
          <a:p>
            <a:r>
              <a:rPr lang="en-GB" b="1" dirty="0" smtClean="0"/>
              <a:t>2. Quality control </a:t>
            </a:r>
          </a:p>
          <a:p>
            <a:r>
              <a:rPr lang="en-GB" b="1" dirty="0" smtClean="0"/>
              <a:t>3. Quality improvement</a:t>
            </a:r>
          </a:p>
          <a:p>
            <a:endParaRPr lang="en-GB" b="1" dirty="0" smtClean="0"/>
          </a:p>
          <a:p>
            <a:r>
              <a:rPr lang="en-GB" b="1" dirty="0" smtClean="0"/>
              <a:t>Quality planning </a:t>
            </a:r>
            <a:r>
              <a:rPr lang="en-GB" b="0" dirty="0" smtClean="0"/>
              <a:t>is made up of the following components: </a:t>
            </a:r>
          </a:p>
          <a:p>
            <a:r>
              <a:rPr lang="en-GB" b="0" dirty="0" smtClean="0"/>
              <a:t>•	Understanding the needs of the customer</a:t>
            </a:r>
          </a:p>
          <a:p>
            <a:r>
              <a:rPr lang="en-GB" b="0" dirty="0" smtClean="0"/>
              <a:t>•	Determining the customers’ needs</a:t>
            </a:r>
          </a:p>
          <a:p>
            <a:r>
              <a:rPr lang="en-GB" b="0" dirty="0" smtClean="0"/>
              <a:t>•	Define the features, specifications and qualities of the service and/or products provided </a:t>
            </a:r>
          </a:p>
          <a:p>
            <a:r>
              <a:rPr lang="en-GB" b="0" dirty="0" smtClean="0"/>
              <a:t>•	Design the service and/or products </a:t>
            </a:r>
          </a:p>
          <a:p>
            <a:r>
              <a:rPr lang="en-GB" b="0" dirty="0" smtClean="0"/>
              <a:t>•	Devise the procedures and processes that will enable the service and/or products to be supplied to customers and enable customers’ needs to 	be met</a:t>
            </a:r>
          </a:p>
          <a:p>
            <a:endParaRPr lang="en-GB" b="1" dirty="0" smtClean="0"/>
          </a:p>
          <a:p>
            <a:r>
              <a:rPr lang="en-GB" b="1" dirty="0" smtClean="0"/>
              <a:t>Quality Control</a:t>
            </a:r>
          </a:p>
          <a:p>
            <a:r>
              <a:rPr lang="en-GB" b="0" dirty="0" smtClean="0"/>
              <a:t>Once the quality planning phase is complete, the next phase is to turn to quality control. This is the stage where attention is turned to the operations of the business to ensure that they effectively put in place the processes which deliver the goods and services. In order to be able to carry this out, inspections and checks need to take place periodically, data needs to be tracked closely to make sure that there are effective controls in place to check the standard of the goods and services are being met consistently. If a problem is identified, action can be taken to rectify the situation. </a:t>
            </a:r>
          </a:p>
          <a:p>
            <a:endParaRPr lang="en-GB" b="0" dirty="0" smtClean="0"/>
          </a:p>
          <a:p>
            <a:r>
              <a:rPr lang="en-GB" b="1" dirty="0" smtClean="0"/>
              <a:t>Quality Improvement</a:t>
            </a:r>
          </a:p>
          <a:p>
            <a:r>
              <a:rPr lang="en-GB" b="0" dirty="0" smtClean="0"/>
              <a:t>Even if the standard and features of the product and/or services is solid and the design process operates smoothly, there is still the possibility that the product and/or service might not meet the requirements of the customer. This could occur for a number of reasons – it could be that there are changes in the business environment, market competition or customer needs have changed. Whatever the reason, the role of quality improvement within an organisation is to identify areas of development and then improve those areas from the original design and meet new performance related targets. </a:t>
            </a:r>
          </a:p>
          <a:p>
            <a:endParaRPr lang="en-GB" b="0" dirty="0" smtClean="0"/>
          </a:p>
          <a:p>
            <a:r>
              <a:rPr lang="en-GB" b="0" dirty="0" smtClean="0"/>
              <a:t>Quality planning, quality control and quality improvements are inextricably connected to each other and each one is needed to have and manage quality. </a:t>
            </a:r>
          </a:p>
          <a:p>
            <a:endParaRPr lang="en-GB" b="0" dirty="0" smtClean="0"/>
          </a:p>
          <a:p>
            <a:r>
              <a:rPr lang="en-GB" b="1" dirty="0" err="1" smtClean="0"/>
              <a:t>Juran’s</a:t>
            </a:r>
            <a:r>
              <a:rPr lang="en-GB" b="1" dirty="0" smtClean="0"/>
              <a:t> quality trilogy used by ASDA</a:t>
            </a:r>
          </a:p>
          <a:p>
            <a:r>
              <a:rPr lang="en-GB" b="0" dirty="0" smtClean="0"/>
              <a:t>In the case of </a:t>
            </a:r>
            <a:r>
              <a:rPr lang="en-GB" b="0" dirty="0" err="1" smtClean="0"/>
              <a:t>Asda</a:t>
            </a:r>
            <a:r>
              <a:rPr lang="en-GB" b="0" dirty="0" smtClean="0"/>
              <a:t>, when designing a new </a:t>
            </a:r>
            <a:r>
              <a:rPr lang="en-GB" b="0" dirty="0" err="1" smtClean="0"/>
              <a:t>Asda</a:t>
            </a:r>
            <a:r>
              <a:rPr lang="en-GB" b="0" dirty="0" smtClean="0"/>
              <a:t> branded product for example, </a:t>
            </a:r>
            <a:r>
              <a:rPr lang="en-GB" b="0" dirty="0" err="1" smtClean="0"/>
              <a:t>Asda</a:t>
            </a:r>
            <a:r>
              <a:rPr lang="en-GB" b="0" dirty="0" smtClean="0"/>
              <a:t> will engage in product design and test the market to gauge how much interest there is in the market for said product and get feedback. </a:t>
            </a:r>
            <a:r>
              <a:rPr lang="en-GB" b="0" dirty="0" err="1" smtClean="0"/>
              <a:t>Asda</a:t>
            </a:r>
            <a:r>
              <a:rPr lang="en-GB" b="0" dirty="0" smtClean="0"/>
              <a:t> will then move to quality control stage which is effectively the production stage and making sure the quality across the product produced is uniform across the board and maintained. Finally, as customer taste changes and competitors create different things, </a:t>
            </a:r>
            <a:r>
              <a:rPr lang="en-GB" b="0" dirty="0" err="1" smtClean="0"/>
              <a:t>Asda</a:t>
            </a:r>
            <a:r>
              <a:rPr lang="en-GB" b="0" dirty="0" smtClean="0"/>
              <a:t> will need to constantly review its product and update as necessary.</a:t>
            </a:r>
          </a:p>
          <a:p>
            <a:endParaRPr lang="en-GB" b="0" dirty="0" smtClean="0"/>
          </a:p>
          <a:p>
            <a:endParaRPr lang="en-GB" b="0" dirty="0" smtClean="0"/>
          </a:p>
          <a:p>
            <a:endParaRPr lang="en-GB" b="0" dirty="0" smtClean="0"/>
          </a:p>
          <a:p>
            <a:endParaRPr lang="en-GB" b="0" dirty="0" smtClean="0"/>
          </a:p>
          <a:p>
            <a:endParaRPr lang="en-GB" b="0" dirty="0"/>
          </a:p>
        </p:txBody>
      </p:sp>
      <p:sp>
        <p:nvSpPr>
          <p:cNvPr id="4" name="Slide Number Placeholder 3"/>
          <p:cNvSpPr>
            <a:spLocks noGrp="1"/>
          </p:cNvSpPr>
          <p:nvPr>
            <p:ph type="sldNum" sz="quarter" idx="10"/>
          </p:nvPr>
        </p:nvSpPr>
        <p:spPr/>
        <p:txBody>
          <a:bodyPr/>
          <a:lstStyle/>
          <a:p>
            <a:fld id="{F7EC7A80-F0EF-4245-A4F8-08C61F2492B8}" type="slidenum">
              <a:rPr lang="en-GB" smtClean="0"/>
              <a:t>7</a:t>
            </a:fld>
            <a:endParaRPr lang="en-GB"/>
          </a:p>
        </p:txBody>
      </p:sp>
    </p:spTree>
    <p:extLst>
      <p:ext uri="{BB962C8B-B14F-4D97-AF65-F5344CB8AC3E}">
        <p14:creationId xmlns:p14="http://schemas.microsoft.com/office/powerpoint/2010/main" val="4248615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Ethics conclusion:</a:t>
            </a:r>
          </a:p>
          <a:p>
            <a:r>
              <a:rPr lang="en-GB" dirty="0" err="1" smtClean="0"/>
              <a:t>Asda’s</a:t>
            </a:r>
            <a:r>
              <a:rPr lang="en-GB" dirty="0" smtClean="0"/>
              <a:t> states that their purpose is to save the customers money and put their customers before profit. </a:t>
            </a:r>
            <a:r>
              <a:rPr lang="en-GB" dirty="0" err="1" smtClean="0"/>
              <a:t>Asda</a:t>
            </a:r>
            <a:r>
              <a:rPr lang="en-GB" dirty="0" smtClean="0"/>
              <a:t> behaves honestly, fairly and objectively while effectively following rules and regulations. </a:t>
            </a:r>
            <a:r>
              <a:rPr lang="en-GB" dirty="0" err="1" smtClean="0"/>
              <a:t>Asda</a:t>
            </a:r>
            <a:r>
              <a:rPr lang="en-GB" dirty="0" smtClean="0"/>
              <a:t> is a member of the Ethical Trade Initiative, which has standards and a code of ethics for its members to adhere to. Unfortunately, we can see that </a:t>
            </a:r>
            <a:r>
              <a:rPr lang="en-GB" dirty="0" err="1" smtClean="0"/>
              <a:t>Asda</a:t>
            </a:r>
            <a:r>
              <a:rPr lang="en-GB" dirty="0" smtClean="0"/>
              <a:t> clearly does not follow the codes of ethics and behaves in ways that go against their mission statement, such as using child labour in pooper Asian countries and not having equal pay for both genders. Though they state that their products are fair-trade, some products such as coffee are not, whereas others such as bananas are</a:t>
            </a:r>
            <a:r>
              <a:rPr lang="en-GB" dirty="0" smtClean="0"/>
              <a:t>.</a:t>
            </a:r>
          </a:p>
          <a:p>
            <a:endParaRPr lang="en-GB" dirty="0" smtClean="0"/>
          </a:p>
          <a:p>
            <a:r>
              <a:rPr lang="en-GB" b="1" dirty="0" smtClean="0"/>
              <a:t>Ethics recommendation:</a:t>
            </a:r>
          </a:p>
          <a:p>
            <a:r>
              <a:rPr lang="en-GB" dirty="0" smtClean="0"/>
              <a:t>To improve, </a:t>
            </a:r>
            <a:r>
              <a:rPr lang="en-GB" dirty="0" err="1" smtClean="0"/>
              <a:t>Asda</a:t>
            </a:r>
            <a:r>
              <a:rPr lang="en-GB" dirty="0" smtClean="0"/>
              <a:t> needs to stop using child labour and sweatshops and should have adult employees in their factories who they pay sufficiently, enough to live their lives comfortably. They also need to stop discriminating between genders and need to display gender equality by treating and paying both genders equally. Furthermore, </a:t>
            </a:r>
            <a:r>
              <a:rPr lang="en-GB" dirty="0" err="1" smtClean="0"/>
              <a:t>Asda</a:t>
            </a:r>
            <a:r>
              <a:rPr lang="en-GB" dirty="0" smtClean="0"/>
              <a:t> needs to make all of their produce/products fair-trade in order to make sure that everyone involved in the process is paid equally, from the farmer to the store. </a:t>
            </a:r>
            <a:endParaRPr lang="en-GB" dirty="0"/>
          </a:p>
        </p:txBody>
      </p:sp>
      <p:sp>
        <p:nvSpPr>
          <p:cNvPr id="4" name="Slide Number Placeholder 3"/>
          <p:cNvSpPr>
            <a:spLocks noGrp="1"/>
          </p:cNvSpPr>
          <p:nvPr>
            <p:ph type="sldNum" sz="quarter" idx="10"/>
          </p:nvPr>
        </p:nvSpPr>
        <p:spPr/>
        <p:txBody>
          <a:bodyPr/>
          <a:lstStyle/>
          <a:p>
            <a:fld id="{F7EC7A80-F0EF-4245-A4F8-08C61F2492B8}" type="slidenum">
              <a:rPr lang="en-GB" smtClean="0"/>
              <a:t>8</a:t>
            </a:fld>
            <a:endParaRPr lang="en-GB"/>
          </a:p>
        </p:txBody>
      </p:sp>
    </p:spTree>
    <p:extLst>
      <p:ext uri="{BB962C8B-B14F-4D97-AF65-F5344CB8AC3E}">
        <p14:creationId xmlns:p14="http://schemas.microsoft.com/office/powerpoint/2010/main" val="1680913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Strengths</a:t>
            </a:r>
          </a:p>
          <a:p>
            <a:r>
              <a:rPr lang="en-GB" dirty="0" smtClean="0"/>
              <a:t>•	</a:t>
            </a:r>
            <a:r>
              <a:rPr lang="en-GB" dirty="0" err="1" smtClean="0"/>
              <a:t>Asda</a:t>
            </a:r>
            <a:r>
              <a:rPr lang="en-GB" dirty="0" smtClean="0"/>
              <a:t> is the third largest retailer in the united kingdom</a:t>
            </a:r>
          </a:p>
          <a:p>
            <a:r>
              <a:rPr lang="en-GB" dirty="0" smtClean="0"/>
              <a:t>•	It is  famous for its strong management</a:t>
            </a:r>
          </a:p>
          <a:p>
            <a:r>
              <a:rPr lang="en-GB" dirty="0" smtClean="0"/>
              <a:t>•	It has range of store formats i.e. Supercentres, Superstores, Supermarkets, </a:t>
            </a:r>
            <a:r>
              <a:rPr lang="en-GB" dirty="0" err="1" smtClean="0"/>
              <a:t>Asda</a:t>
            </a:r>
            <a:r>
              <a:rPr lang="en-GB" dirty="0" smtClean="0"/>
              <a:t> Living, </a:t>
            </a:r>
            <a:r>
              <a:rPr lang="en-GB" dirty="0" smtClean="0"/>
              <a:t>George </a:t>
            </a:r>
            <a:r>
              <a:rPr lang="en-GB" dirty="0" smtClean="0"/>
              <a:t>stores and petrol Filling stations (ASDA, 2020).</a:t>
            </a:r>
          </a:p>
          <a:p>
            <a:r>
              <a:rPr lang="en-GB" b="1" dirty="0" smtClean="0"/>
              <a:t>Weaknesses</a:t>
            </a:r>
          </a:p>
          <a:p>
            <a:r>
              <a:rPr lang="en-GB" dirty="0" smtClean="0"/>
              <a:t>•	</a:t>
            </a:r>
            <a:r>
              <a:rPr lang="en-GB" dirty="0" err="1" smtClean="0"/>
              <a:t>Asda</a:t>
            </a:r>
            <a:r>
              <a:rPr lang="en-GB" dirty="0" smtClean="0"/>
              <a:t> has been criticised for misleading </a:t>
            </a:r>
            <a:r>
              <a:rPr lang="en-GB" dirty="0" smtClean="0"/>
              <a:t>advertising campaigns and </a:t>
            </a:r>
            <a:r>
              <a:rPr lang="en-GB" dirty="0" smtClean="0"/>
              <a:t>its positions in horse meat scandal</a:t>
            </a:r>
          </a:p>
          <a:p>
            <a:r>
              <a:rPr lang="en-GB" dirty="0" smtClean="0"/>
              <a:t>•	Ethical issues like Sweat shops issues in Bangladesh, fair-trade and discriminations</a:t>
            </a:r>
          </a:p>
          <a:p>
            <a:r>
              <a:rPr lang="en-GB" dirty="0" smtClean="0"/>
              <a:t>•	</a:t>
            </a:r>
            <a:r>
              <a:rPr lang="en-GB" dirty="0" err="1" smtClean="0"/>
              <a:t>Quqlity</a:t>
            </a:r>
            <a:r>
              <a:rPr lang="en-GB" dirty="0" smtClean="0"/>
              <a:t> service issues like poor online customer service, delivery service etc.</a:t>
            </a:r>
          </a:p>
          <a:p>
            <a:endParaRPr lang="en-GB" dirty="0" smtClean="0"/>
          </a:p>
          <a:p>
            <a:r>
              <a:rPr lang="en-GB" b="1" dirty="0" smtClean="0"/>
              <a:t>Opportunities</a:t>
            </a:r>
          </a:p>
          <a:p>
            <a:r>
              <a:rPr lang="en-GB" dirty="0" smtClean="0"/>
              <a:t>•	Millions customers are shopping online in the UK and it’s a great opportunity to secure more market share</a:t>
            </a:r>
          </a:p>
          <a:p>
            <a:endParaRPr lang="en-GB" dirty="0" smtClean="0"/>
          </a:p>
          <a:p>
            <a:r>
              <a:rPr lang="en-GB" b="1" dirty="0" smtClean="0"/>
              <a:t>Threat</a:t>
            </a:r>
          </a:p>
          <a:p>
            <a:r>
              <a:rPr lang="en-GB" dirty="0" smtClean="0"/>
              <a:t>•	Tesco is the market leader and Sainsbury’s is nearest rival</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F7EC7A80-F0EF-4245-A4F8-08C61F2492B8}" type="slidenum">
              <a:rPr lang="en-GB" smtClean="0"/>
              <a:t>9</a:t>
            </a:fld>
            <a:endParaRPr lang="en-GB"/>
          </a:p>
        </p:txBody>
      </p:sp>
    </p:spTree>
    <p:extLst>
      <p:ext uri="{BB962C8B-B14F-4D97-AF65-F5344CB8AC3E}">
        <p14:creationId xmlns:p14="http://schemas.microsoft.com/office/powerpoint/2010/main" val="2365830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EC7A80-F0EF-4245-A4F8-08C61F2492B8}" type="slidenum">
              <a:rPr lang="en-GB" smtClean="0"/>
              <a:t>10</a:t>
            </a:fld>
            <a:endParaRPr lang="en-GB"/>
          </a:p>
        </p:txBody>
      </p:sp>
    </p:spTree>
    <p:extLst>
      <p:ext uri="{BB962C8B-B14F-4D97-AF65-F5344CB8AC3E}">
        <p14:creationId xmlns:p14="http://schemas.microsoft.com/office/powerpoint/2010/main" val="4039701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A89E8797-2171-4BC9-8C28-96528BDB5BA7}" type="datetime1">
              <a:rPr lang="en-GB" smtClean="0"/>
              <a:t>23/03/2020</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6EC4BE15-5212-421A-AA9B-DEA07331D6A3}"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A2AB58D-C6C3-4FBE-B2FD-0328ADD620B9}" type="datetime1">
              <a:rPr lang="en-GB" smtClean="0"/>
              <a:t>23/03/2020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5FE8AEFC-56DF-4BDD-9B54-566AD2D8F3AE}" type="datetime1">
              <a:rPr lang="en-GB" smtClean="0"/>
              <a:t>23/03/2020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EC4BE15-5212-421A-AA9B-DEA07331D6A3}"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0F71459-2083-4C0A-82CE-68DCE7B4270A}" type="datetime1">
              <a:rPr lang="en-GB" smtClean="0"/>
              <a:t>23/03/2020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131805D-57C2-4F76-882B-63AFAAB82818}" type="datetime1">
              <a:rPr lang="en-GB" smtClean="0"/>
              <a:t>23/03/2020</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8A251568-9FC7-4EAF-A5AF-2175FC285CE4}" type="datetime1">
              <a:rPr lang="en-GB" smtClean="0"/>
              <a:t>23/03/2020</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637BB1C7-5C31-4C29-B656-82E57077CA99}" type="datetime1">
              <a:rPr lang="en-GB" smtClean="0"/>
              <a:t>23/03/2020</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EC4BE15-5212-421A-AA9B-DEA07331D6A3}"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28D86B5-2C79-4A99-9FD2-EDAB5B1BF2B8}" type="datetime1">
              <a:rPr lang="en-GB" smtClean="0"/>
              <a:t>23/03/2020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6AD0BB61-5D05-45B7-8781-12F56E455432}" type="datetime1">
              <a:rPr lang="en-GB" smtClean="0"/>
              <a:t>23/03/2020</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EC4BE15-5212-421A-AA9B-DEA07331D6A3}"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3372FC2-0AC1-4501-9DA6-8A2A5BEF5AB1}" type="datetime1">
              <a:rPr lang="en-GB" smtClean="0"/>
              <a:t>23/03/2020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5FADC4F-60E0-4440-9191-2D4941B10776}" type="datetime1">
              <a:rPr lang="en-GB" smtClean="0"/>
              <a:t>23/03/2020</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EC4BE15-5212-421A-AA9B-DEA07331D6A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0E975340-92E3-478D-A58C-9172A1D9C493}" type="datetime1">
              <a:rPr lang="en-GB" smtClean="0"/>
              <a:t>23/03/2020</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6EC4BE15-5212-421A-AA9B-DEA07331D6A3}"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Critical analysis of CRM, Ethics and Sustainability on </a:t>
            </a:r>
            <a:r>
              <a:rPr lang="en-GB" dirty="0" err="1"/>
              <a:t>A</a:t>
            </a:r>
            <a:r>
              <a:rPr lang="en-GB" dirty="0" err="1" smtClean="0"/>
              <a:t>sda</a:t>
            </a:r>
            <a:endParaRPr lang="en-GB" dirty="0"/>
          </a:p>
        </p:txBody>
      </p:sp>
      <p:sp>
        <p:nvSpPr>
          <p:cNvPr id="3" name="Subtitle 2"/>
          <p:cNvSpPr>
            <a:spLocks noGrp="1"/>
          </p:cNvSpPr>
          <p:nvPr>
            <p:ph type="subTitle" idx="1"/>
          </p:nvPr>
        </p:nvSpPr>
        <p:spPr/>
        <p:txBody>
          <a:bodyPr/>
          <a:lstStyle/>
          <a:p>
            <a:r>
              <a:rPr lang="en-GB" dirty="0" smtClean="0"/>
              <a:t>Nusrat </a:t>
            </a:r>
            <a:r>
              <a:rPr lang="en-GB" dirty="0" err="1" smtClean="0"/>
              <a:t>Yasmin</a:t>
            </a:r>
            <a:r>
              <a:rPr lang="en-GB" dirty="0" smtClean="0"/>
              <a:t> </a:t>
            </a:r>
            <a:r>
              <a:rPr lang="en-GB" dirty="0" err="1" smtClean="0"/>
              <a:t>Shitara</a:t>
            </a:r>
            <a:endParaRPr lang="en-GB" dirty="0" smtClean="0"/>
          </a:p>
          <a:p>
            <a:r>
              <a:rPr lang="en-GB" dirty="0" smtClean="0"/>
              <a:t>Student No: 1712117</a:t>
            </a:r>
          </a:p>
          <a:p>
            <a:r>
              <a:rPr lang="en-GB" dirty="0" smtClean="0"/>
              <a:t>Module Code: BMSK5003</a:t>
            </a:r>
            <a:endParaRPr lang="en-GB" dirty="0"/>
          </a:p>
        </p:txBody>
      </p:sp>
      <p:sp>
        <p:nvSpPr>
          <p:cNvPr id="4" name="Slide Number Placeholder 3"/>
          <p:cNvSpPr>
            <a:spLocks noGrp="1"/>
          </p:cNvSpPr>
          <p:nvPr>
            <p:ph type="sldNum" sz="quarter" idx="12"/>
          </p:nvPr>
        </p:nvSpPr>
        <p:spPr/>
        <p:txBody>
          <a:bodyPr/>
          <a:lstStyle/>
          <a:p>
            <a:fld id="{6EC4BE15-5212-421A-AA9B-DEA07331D6A3}" type="slidenum">
              <a:rPr lang="en-GB" smtClean="0"/>
              <a:t>1</a:t>
            </a:fld>
            <a:endParaRPr lang="en-GB"/>
          </a:p>
        </p:txBody>
      </p:sp>
      <p:pic>
        <p:nvPicPr>
          <p:cNvPr id="1026" name="Picture 2" descr="Image result for asda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67744" y="3933056"/>
            <a:ext cx="4680520" cy="1388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4212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a:t>
            </a:r>
            <a:r>
              <a:rPr lang="en-GB" dirty="0" smtClean="0"/>
              <a:t>ntroduction</a:t>
            </a:r>
            <a:endParaRPr lang="en-GB" dirty="0"/>
          </a:p>
        </p:txBody>
      </p:sp>
      <p:sp>
        <p:nvSpPr>
          <p:cNvPr id="3" name="Subtitle 2"/>
          <p:cNvSpPr>
            <a:spLocks noGrp="1"/>
          </p:cNvSpPr>
          <p:nvPr>
            <p:ph type="subTitle" idx="1"/>
          </p:nvPr>
        </p:nvSpPr>
        <p:spPr>
          <a:xfrm>
            <a:off x="1331640" y="2492896"/>
            <a:ext cx="7406640" cy="1752600"/>
          </a:xfrm>
        </p:spPr>
        <p:txBody>
          <a:bodyPr>
            <a:normAutofit/>
          </a:bodyPr>
          <a:lstStyle/>
          <a:p>
            <a:r>
              <a:rPr lang="en-GB" sz="1600" dirty="0">
                <a:solidFill>
                  <a:schemeClr val="tx1"/>
                </a:solidFill>
                <a:latin typeface="Arial" pitchFamily="34" charset="0"/>
                <a:cs typeface="Arial" pitchFamily="34" charset="0"/>
              </a:rPr>
              <a:t>This </a:t>
            </a:r>
            <a:r>
              <a:rPr lang="en-GB" sz="1600" dirty="0" smtClean="0">
                <a:solidFill>
                  <a:schemeClr val="tx1"/>
                </a:solidFill>
                <a:latin typeface="Arial" pitchFamily="34" charset="0"/>
                <a:cs typeface="Arial" pitchFamily="34" charset="0"/>
              </a:rPr>
              <a:t>presentation will briefly look </a:t>
            </a:r>
            <a:r>
              <a:rPr lang="en-GB" sz="1600" dirty="0">
                <a:solidFill>
                  <a:schemeClr val="tx1"/>
                </a:solidFill>
                <a:latin typeface="Arial" pitchFamily="34" charset="0"/>
                <a:cs typeface="Arial" pitchFamily="34" charset="0"/>
              </a:rPr>
              <a:t>at how the supermarket giants, in particular </a:t>
            </a:r>
            <a:r>
              <a:rPr lang="en-GB" sz="1600" dirty="0" err="1">
                <a:solidFill>
                  <a:schemeClr val="tx1"/>
                </a:solidFill>
                <a:latin typeface="Arial" pitchFamily="34" charset="0"/>
                <a:cs typeface="Arial" pitchFamily="34" charset="0"/>
              </a:rPr>
              <a:t>Asda</a:t>
            </a:r>
            <a:r>
              <a:rPr lang="en-GB" sz="1600" dirty="0">
                <a:solidFill>
                  <a:schemeClr val="tx1"/>
                </a:solidFill>
                <a:latin typeface="Arial" pitchFamily="34" charset="0"/>
                <a:cs typeface="Arial" pitchFamily="34" charset="0"/>
              </a:rPr>
              <a:t> Stores Limited (“</a:t>
            </a:r>
            <a:r>
              <a:rPr lang="en-GB" sz="1600" dirty="0" err="1">
                <a:solidFill>
                  <a:schemeClr val="tx1"/>
                </a:solidFill>
                <a:latin typeface="Arial" pitchFamily="34" charset="0"/>
                <a:cs typeface="Arial" pitchFamily="34" charset="0"/>
              </a:rPr>
              <a:t>Asda</a:t>
            </a:r>
            <a:r>
              <a:rPr lang="en-GB" sz="1600" dirty="0">
                <a:solidFill>
                  <a:schemeClr val="tx1"/>
                </a:solidFill>
                <a:latin typeface="Arial" pitchFamily="34" charset="0"/>
                <a:cs typeface="Arial" pitchFamily="34" charset="0"/>
              </a:rPr>
              <a:t>”) manages customer relationships, applies ethical principles and moves towards sustainability</a:t>
            </a:r>
            <a:r>
              <a:rPr lang="en-GB" sz="1600" dirty="0" smtClean="0">
                <a:solidFill>
                  <a:schemeClr val="tx1"/>
                </a:solidFill>
                <a:latin typeface="Arial" pitchFamily="34" charset="0"/>
                <a:cs typeface="Arial" pitchFamily="34" charset="0"/>
              </a:rPr>
              <a:t>.</a:t>
            </a:r>
          </a:p>
          <a:p>
            <a:endParaRPr lang="en-GB" sz="1600" dirty="0">
              <a:solidFill>
                <a:schemeClr val="tx1"/>
              </a:solidFill>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2</a:t>
            </a:fld>
            <a:endParaRPr lang="en-GB"/>
          </a:p>
        </p:txBody>
      </p:sp>
    </p:spTree>
    <p:extLst>
      <p:ext uri="{BB962C8B-B14F-4D97-AF65-F5344CB8AC3E}">
        <p14:creationId xmlns:p14="http://schemas.microsoft.com/office/powerpoint/2010/main" val="2322878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CRM, Ethics and Sustainability</a:t>
            </a:r>
            <a:endParaRPr lang="en-GB" dirty="0"/>
          </a:p>
        </p:txBody>
      </p:sp>
      <p:sp>
        <p:nvSpPr>
          <p:cNvPr id="3" name="Subtitle 2"/>
          <p:cNvSpPr>
            <a:spLocks noGrp="1"/>
          </p:cNvSpPr>
          <p:nvPr>
            <p:ph type="subTitle" idx="1"/>
          </p:nvPr>
        </p:nvSpPr>
        <p:spPr>
          <a:xfrm>
            <a:off x="1619672" y="1988840"/>
            <a:ext cx="7406640" cy="3744416"/>
          </a:xfrm>
        </p:spPr>
        <p:txBody>
          <a:bodyPr>
            <a:noAutofit/>
          </a:bodyPr>
          <a:lstStyle/>
          <a:p>
            <a:pPr marL="313182" indent="-285750">
              <a:buFont typeface="Arial" pitchFamily="34" charset="0"/>
              <a:buChar char="•"/>
            </a:pPr>
            <a:endParaRPr lang="en-GB" sz="1600" b="1" dirty="0" smtClean="0">
              <a:solidFill>
                <a:schemeClr val="tx1"/>
              </a:solidFill>
              <a:latin typeface="Arial" pitchFamily="34" charset="0"/>
              <a:cs typeface="Arial" pitchFamily="34" charset="0"/>
            </a:endParaRPr>
          </a:p>
          <a:p>
            <a:pPr marL="313182" indent="-285750">
              <a:buFont typeface="Arial" pitchFamily="34" charset="0"/>
              <a:buChar char="•"/>
            </a:pPr>
            <a:r>
              <a:rPr lang="en-GB" sz="1600" b="1" dirty="0" smtClean="0">
                <a:solidFill>
                  <a:schemeClr val="tx1"/>
                </a:solidFill>
                <a:latin typeface="Arial" pitchFamily="34" charset="0"/>
                <a:cs typeface="Arial" pitchFamily="34" charset="0"/>
              </a:rPr>
              <a:t>Customer </a:t>
            </a:r>
            <a:r>
              <a:rPr lang="en-GB" sz="1600" b="1" dirty="0">
                <a:solidFill>
                  <a:schemeClr val="tx1"/>
                </a:solidFill>
                <a:latin typeface="Arial" pitchFamily="34" charset="0"/>
                <a:cs typeface="Arial" pitchFamily="34" charset="0"/>
              </a:rPr>
              <a:t>relationship management (CRM</a:t>
            </a:r>
            <a:r>
              <a:rPr lang="en-GB" sz="1600" b="1" dirty="0" smtClean="0">
                <a:solidFill>
                  <a:schemeClr val="tx1"/>
                </a:solidFill>
                <a:latin typeface="Arial" pitchFamily="34" charset="0"/>
                <a:cs typeface="Arial" pitchFamily="34" charset="0"/>
              </a:rPr>
              <a:t>)</a:t>
            </a:r>
          </a:p>
          <a:p>
            <a:pPr marL="313182" indent="-285750">
              <a:buFont typeface="Arial" pitchFamily="34" charset="0"/>
              <a:buChar char="•"/>
            </a:pPr>
            <a:endParaRPr lang="en-GB" sz="1600" b="1" dirty="0" smtClean="0">
              <a:solidFill>
                <a:schemeClr val="tx1"/>
              </a:solidFill>
              <a:latin typeface="Arial" pitchFamily="34" charset="0"/>
              <a:cs typeface="Arial" pitchFamily="34" charset="0"/>
            </a:endParaRPr>
          </a:p>
          <a:p>
            <a:pPr marL="313182" indent="-285750">
              <a:buFont typeface="Arial" pitchFamily="34" charset="0"/>
              <a:buChar char="•"/>
            </a:pPr>
            <a:r>
              <a:rPr lang="en-GB" sz="1600" b="1" dirty="0" smtClean="0">
                <a:solidFill>
                  <a:schemeClr val="tx1"/>
                </a:solidFill>
                <a:latin typeface="Arial" pitchFamily="34" charset="0"/>
                <a:cs typeface="Arial" pitchFamily="34" charset="0"/>
              </a:rPr>
              <a:t>Ethics</a:t>
            </a:r>
          </a:p>
          <a:p>
            <a:endParaRPr lang="en-GB" sz="1600" b="1" dirty="0" smtClean="0">
              <a:solidFill>
                <a:schemeClr val="tx1"/>
              </a:solidFill>
              <a:latin typeface="Arial" pitchFamily="34" charset="0"/>
              <a:cs typeface="Arial" pitchFamily="34" charset="0"/>
            </a:endParaRPr>
          </a:p>
          <a:p>
            <a:pPr marL="313182" indent="-285750">
              <a:buFont typeface="Arial" pitchFamily="34" charset="0"/>
              <a:buChar char="•"/>
            </a:pPr>
            <a:r>
              <a:rPr lang="en-GB" sz="1600" b="1" dirty="0" smtClean="0">
                <a:solidFill>
                  <a:schemeClr val="tx1"/>
                </a:solidFill>
                <a:latin typeface="Arial" pitchFamily="34" charset="0"/>
                <a:cs typeface="Arial" pitchFamily="34" charset="0"/>
              </a:rPr>
              <a:t>Sustainability</a:t>
            </a:r>
            <a:endParaRPr lang="en-GB" sz="1600" b="1"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3</a:t>
            </a:fld>
            <a:endParaRPr lang="en-GB"/>
          </a:p>
        </p:txBody>
      </p:sp>
    </p:spTree>
    <p:extLst>
      <p:ext uri="{BB962C8B-B14F-4D97-AF65-F5344CB8AC3E}">
        <p14:creationId xmlns:p14="http://schemas.microsoft.com/office/powerpoint/2010/main" val="1862692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4"/>
            <a:ext cx="7772400" cy="1470025"/>
          </a:xfrm>
        </p:spPr>
        <p:txBody>
          <a:bodyPr/>
          <a:lstStyle/>
          <a:p>
            <a:r>
              <a:rPr lang="en-GB" dirty="0" smtClean="0"/>
              <a:t>     </a:t>
            </a:r>
            <a:r>
              <a:rPr lang="en-GB" dirty="0" err="1" smtClean="0"/>
              <a:t>Asda’s</a:t>
            </a:r>
            <a:r>
              <a:rPr lang="en-GB" dirty="0" smtClean="0"/>
              <a:t> Ethics and Sustainability</a:t>
            </a:r>
            <a:endParaRPr lang="en-GB" dirty="0"/>
          </a:p>
        </p:txBody>
      </p:sp>
      <p:sp>
        <p:nvSpPr>
          <p:cNvPr id="3" name="Subtitle 2"/>
          <p:cNvSpPr>
            <a:spLocks noGrp="1"/>
          </p:cNvSpPr>
          <p:nvPr>
            <p:ph type="subTitle" idx="1"/>
          </p:nvPr>
        </p:nvSpPr>
        <p:spPr>
          <a:xfrm>
            <a:off x="1403648" y="2204864"/>
            <a:ext cx="6400800" cy="3600400"/>
          </a:xfrm>
        </p:spPr>
        <p:txBody>
          <a:bodyPr>
            <a:normAutofit/>
          </a:bodyPr>
          <a:lstStyle/>
          <a:p>
            <a:pPr marL="313182" indent="-285750">
              <a:buFont typeface="Arial" pitchFamily="34" charset="0"/>
              <a:buChar char="•"/>
            </a:pPr>
            <a:endParaRPr lang="en-GB" sz="1800" b="1" dirty="0" smtClean="0">
              <a:solidFill>
                <a:schemeClr val="tx1"/>
              </a:solidFill>
              <a:latin typeface="Arial" pitchFamily="34" charset="0"/>
              <a:cs typeface="Arial" pitchFamily="34" charset="0"/>
            </a:endParaRPr>
          </a:p>
          <a:p>
            <a:pPr marL="313182" indent="-285750">
              <a:buFont typeface="Arial" pitchFamily="34" charset="0"/>
              <a:buChar char="•"/>
            </a:pPr>
            <a:r>
              <a:rPr lang="en-GB" sz="1800" b="1" dirty="0" smtClean="0">
                <a:solidFill>
                  <a:schemeClr val="tx1"/>
                </a:solidFill>
                <a:latin typeface="Arial" pitchFamily="34" charset="0"/>
                <a:cs typeface="Arial" pitchFamily="34" charset="0"/>
              </a:rPr>
              <a:t>Ethics</a:t>
            </a:r>
            <a:endParaRPr lang="en-GB" sz="1800" b="1" dirty="0">
              <a:solidFill>
                <a:schemeClr val="tx1"/>
              </a:solidFill>
              <a:latin typeface="Arial" pitchFamily="34" charset="0"/>
              <a:cs typeface="Arial" pitchFamily="34" charset="0"/>
            </a:endParaRPr>
          </a:p>
          <a:p>
            <a:pPr marL="285750" indent="-285750">
              <a:buFont typeface="Arial" pitchFamily="34" charset="0"/>
              <a:buChar char="•"/>
            </a:pPr>
            <a:endParaRPr lang="en-GB" sz="1800" b="1" dirty="0">
              <a:solidFill>
                <a:schemeClr val="tx1"/>
              </a:solidFill>
              <a:latin typeface="Arial" pitchFamily="34" charset="0"/>
              <a:cs typeface="Arial" pitchFamily="34" charset="0"/>
            </a:endParaRPr>
          </a:p>
          <a:p>
            <a:pPr marL="285750" indent="-285750">
              <a:buFont typeface="Arial" pitchFamily="34" charset="0"/>
              <a:buChar char="•"/>
            </a:pPr>
            <a:r>
              <a:rPr lang="en-GB" sz="1800" b="1" dirty="0" smtClean="0">
                <a:solidFill>
                  <a:schemeClr val="tx1"/>
                </a:solidFill>
                <a:latin typeface="Arial" pitchFamily="34" charset="0"/>
                <a:cs typeface="Arial" pitchFamily="34" charset="0"/>
              </a:rPr>
              <a:t>Sustainability</a:t>
            </a:r>
          </a:p>
        </p:txBody>
      </p:sp>
      <p:sp>
        <p:nvSpPr>
          <p:cNvPr id="4" name="Slide Number Placeholder 3"/>
          <p:cNvSpPr>
            <a:spLocks noGrp="1"/>
          </p:cNvSpPr>
          <p:nvPr>
            <p:ph type="sldNum" sz="quarter" idx="12"/>
          </p:nvPr>
        </p:nvSpPr>
        <p:spPr/>
        <p:txBody>
          <a:bodyPr/>
          <a:lstStyle/>
          <a:p>
            <a:fld id="{6EC4BE15-5212-421A-AA9B-DEA07331D6A3}" type="slidenum">
              <a:rPr lang="en-GB" smtClean="0"/>
              <a:t>4</a:t>
            </a:fld>
            <a:endParaRPr lang="en-GB"/>
          </a:p>
        </p:txBody>
      </p:sp>
    </p:spTree>
    <p:extLst>
      <p:ext uri="{BB962C8B-B14F-4D97-AF65-F5344CB8AC3E}">
        <p14:creationId xmlns:p14="http://schemas.microsoft.com/office/powerpoint/2010/main" val="3289066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Customer Experience</a:t>
            </a:r>
            <a:endParaRPr lang="en-GB" dirty="0"/>
          </a:p>
        </p:txBody>
      </p:sp>
      <p:sp>
        <p:nvSpPr>
          <p:cNvPr id="3" name="Subtitle 2"/>
          <p:cNvSpPr>
            <a:spLocks noGrp="1"/>
          </p:cNvSpPr>
          <p:nvPr>
            <p:ph type="subTitle" idx="1"/>
          </p:nvPr>
        </p:nvSpPr>
        <p:spPr>
          <a:xfrm>
            <a:off x="1547664" y="1916832"/>
            <a:ext cx="7406640" cy="3024336"/>
          </a:xfrm>
        </p:spPr>
        <p:txBody>
          <a:bodyPr>
            <a:normAutofit/>
          </a:bodyPr>
          <a:lstStyle/>
          <a:p>
            <a:pPr marL="370332" indent="-342900">
              <a:buFont typeface="Arial" pitchFamily="34" charset="0"/>
              <a:buChar char="•"/>
            </a:pPr>
            <a:endParaRPr lang="en-GB" sz="1900" b="1" dirty="0" smtClean="0">
              <a:latin typeface="Arial" pitchFamily="34" charset="0"/>
              <a:cs typeface="Arial" pitchFamily="34" charset="0"/>
            </a:endParaRPr>
          </a:p>
          <a:p>
            <a:pPr marL="370332" indent="-342900">
              <a:buFont typeface="Arial" pitchFamily="34" charset="0"/>
              <a:buChar char="•"/>
            </a:pPr>
            <a:r>
              <a:rPr lang="en-GB" sz="1900" b="1" dirty="0" smtClean="0">
                <a:latin typeface="Arial" pitchFamily="34" charset="0"/>
                <a:cs typeface="Arial" pitchFamily="34" charset="0"/>
              </a:rPr>
              <a:t>Meaning </a:t>
            </a:r>
          </a:p>
          <a:p>
            <a:endParaRPr lang="en-GB" sz="1900" b="1" dirty="0" smtClean="0">
              <a:latin typeface="Arial" pitchFamily="34" charset="0"/>
              <a:cs typeface="Arial" pitchFamily="34" charset="0"/>
            </a:endParaRPr>
          </a:p>
          <a:p>
            <a:pPr marL="370332" indent="-342900">
              <a:buFont typeface="Arial" pitchFamily="34" charset="0"/>
              <a:buChar char="•"/>
            </a:pPr>
            <a:r>
              <a:rPr lang="en-GB" sz="1900" b="1" dirty="0" smtClean="0">
                <a:latin typeface="Arial" pitchFamily="34" charset="0"/>
                <a:cs typeface="Arial" pitchFamily="34" charset="0"/>
              </a:rPr>
              <a:t>Importance </a:t>
            </a:r>
          </a:p>
          <a:p>
            <a:pPr marL="370332" indent="-342900">
              <a:buFont typeface="Arial" pitchFamily="34" charset="0"/>
              <a:buChar char="•"/>
            </a:pPr>
            <a:endParaRPr lang="en-GB" sz="1900" dirty="0">
              <a:latin typeface="Arial" pitchFamily="34" charset="0"/>
              <a:cs typeface="Arial" pitchFamily="34" charset="0"/>
            </a:endParaRPr>
          </a:p>
          <a:p>
            <a:endParaRPr lang="en-GB" dirty="0"/>
          </a:p>
        </p:txBody>
      </p:sp>
      <p:sp>
        <p:nvSpPr>
          <p:cNvPr id="4" name="Slide Number Placeholder 3"/>
          <p:cNvSpPr>
            <a:spLocks noGrp="1"/>
          </p:cNvSpPr>
          <p:nvPr>
            <p:ph type="sldNum" sz="quarter" idx="12"/>
          </p:nvPr>
        </p:nvSpPr>
        <p:spPr/>
        <p:txBody>
          <a:bodyPr/>
          <a:lstStyle/>
          <a:p>
            <a:fld id="{6EC4BE15-5212-421A-AA9B-DEA07331D6A3}" type="slidenum">
              <a:rPr lang="en-GB" smtClean="0"/>
              <a:t>5</a:t>
            </a:fld>
            <a:endParaRPr lang="en-GB"/>
          </a:p>
        </p:txBody>
      </p:sp>
    </p:spTree>
    <p:extLst>
      <p:ext uri="{BB962C8B-B14F-4D97-AF65-F5344CB8AC3E}">
        <p14:creationId xmlns:p14="http://schemas.microsoft.com/office/powerpoint/2010/main" val="1970337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Quality policies and customer reviews</a:t>
            </a:r>
            <a:br>
              <a:rPr lang="en-GB" dirty="0" smtClean="0"/>
            </a:br>
            <a:endParaRPr lang="en-GB" dirty="0"/>
          </a:p>
        </p:txBody>
      </p:sp>
      <p:sp>
        <p:nvSpPr>
          <p:cNvPr id="3" name="Subtitle 2"/>
          <p:cNvSpPr>
            <a:spLocks noGrp="1"/>
          </p:cNvSpPr>
          <p:nvPr>
            <p:ph type="subTitle" idx="1"/>
          </p:nvPr>
        </p:nvSpPr>
        <p:spPr>
          <a:xfrm>
            <a:off x="1432560" y="1850064"/>
            <a:ext cx="7406640" cy="4315240"/>
          </a:xfrm>
        </p:spPr>
        <p:txBody>
          <a:bodyPr>
            <a:normAutofit/>
          </a:bodyPr>
          <a:lstStyle/>
          <a:p>
            <a:pPr marL="313182" indent="-285750">
              <a:buFont typeface="Arial" pitchFamily="34" charset="0"/>
              <a:buChar char="•"/>
            </a:pPr>
            <a:r>
              <a:rPr lang="en-GB" sz="1800" b="1" dirty="0">
                <a:latin typeface="Arial" pitchFamily="34" charset="0"/>
                <a:cs typeface="Arial" pitchFamily="34" charset="0"/>
              </a:rPr>
              <a:t>C</a:t>
            </a:r>
            <a:r>
              <a:rPr lang="en-GB" sz="1800" b="1" dirty="0" smtClean="0">
                <a:latin typeface="Arial" pitchFamily="34" charset="0"/>
                <a:cs typeface="Arial" pitchFamily="34" charset="0"/>
              </a:rPr>
              <a:t>ustomer service</a:t>
            </a:r>
          </a:p>
          <a:p>
            <a:pPr marL="313182" indent="-285750">
              <a:buFont typeface="Arial" pitchFamily="34" charset="0"/>
              <a:buChar char="•"/>
            </a:pPr>
            <a:endParaRPr lang="en-GB" sz="1800" b="1" dirty="0" smtClean="0">
              <a:latin typeface="Arial" pitchFamily="34" charset="0"/>
              <a:cs typeface="Arial" pitchFamily="34" charset="0"/>
            </a:endParaRPr>
          </a:p>
          <a:p>
            <a:pPr marL="313182" indent="-285750">
              <a:buFont typeface="Arial" pitchFamily="34" charset="0"/>
              <a:buChar char="•"/>
            </a:pPr>
            <a:r>
              <a:rPr lang="en-GB" sz="1800" b="1" dirty="0" smtClean="0">
                <a:latin typeface="Arial" pitchFamily="34" charset="0"/>
                <a:cs typeface="Arial" pitchFamily="34" charset="0"/>
              </a:rPr>
              <a:t>Customer review</a:t>
            </a:r>
          </a:p>
          <a:p>
            <a:pPr marL="313182" indent="-285750">
              <a:buFont typeface="Arial" pitchFamily="34" charset="0"/>
              <a:buChar char="•"/>
            </a:pPr>
            <a:endParaRPr lang="en-GB" sz="1800" b="1" dirty="0" smtClean="0">
              <a:latin typeface="Arial" pitchFamily="34" charset="0"/>
              <a:cs typeface="Arial" pitchFamily="34" charset="0"/>
            </a:endParaRPr>
          </a:p>
          <a:p>
            <a:pPr marL="313182" indent="-285750">
              <a:buFont typeface="Arial" pitchFamily="34" charset="0"/>
              <a:buChar char="•"/>
            </a:pPr>
            <a:r>
              <a:rPr lang="en-GB" sz="1800" b="1" dirty="0" smtClean="0">
                <a:latin typeface="Arial" pitchFamily="34" charset="0"/>
                <a:cs typeface="Arial" pitchFamily="34" charset="0"/>
              </a:rPr>
              <a:t>Exchange and refund</a:t>
            </a:r>
          </a:p>
          <a:p>
            <a:pPr marL="313182" indent="-285750">
              <a:buFont typeface="Arial" pitchFamily="34" charset="0"/>
              <a:buChar char="•"/>
            </a:pPr>
            <a:endParaRPr lang="en-GB" sz="1800" b="1" dirty="0" smtClean="0">
              <a:latin typeface="Arial" pitchFamily="34" charset="0"/>
              <a:cs typeface="Arial" pitchFamily="34" charset="0"/>
            </a:endParaRPr>
          </a:p>
          <a:p>
            <a:pPr marL="313182" indent="-285750">
              <a:buFont typeface="Arial" pitchFamily="34" charset="0"/>
              <a:buChar char="•"/>
            </a:pPr>
            <a:r>
              <a:rPr lang="en-GB" sz="1800" b="1" dirty="0" smtClean="0">
                <a:latin typeface="Arial" pitchFamily="34" charset="0"/>
                <a:cs typeface="Arial" pitchFamily="34" charset="0"/>
              </a:rPr>
              <a:t>Customer review</a:t>
            </a:r>
          </a:p>
          <a:p>
            <a:pPr marL="313182" indent="-285750">
              <a:buFont typeface="Arial" pitchFamily="34" charset="0"/>
              <a:buChar char="•"/>
            </a:pPr>
            <a:endParaRPr lang="en-GB" sz="1800" b="1" dirty="0" smtClean="0">
              <a:latin typeface="Arial" pitchFamily="34" charset="0"/>
              <a:cs typeface="Arial" pitchFamily="34" charset="0"/>
            </a:endParaRPr>
          </a:p>
          <a:p>
            <a:pPr marL="313182" indent="-285750">
              <a:buFont typeface="Arial" pitchFamily="34" charset="0"/>
              <a:buChar char="•"/>
            </a:pPr>
            <a:r>
              <a:rPr lang="en-GB" sz="1800" b="1" dirty="0" smtClean="0">
                <a:latin typeface="Arial" pitchFamily="34" charset="0"/>
                <a:cs typeface="Arial" pitchFamily="34" charset="0"/>
              </a:rPr>
              <a:t>Home delivery</a:t>
            </a:r>
          </a:p>
          <a:p>
            <a:pPr marL="313182" indent="-285750">
              <a:buFont typeface="Arial" pitchFamily="34" charset="0"/>
              <a:buChar char="•"/>
            </a:pPr>
            <a:endParaRPr lang="en-GB" sz="1800" b="1" dirty="0" smtClean="0">
              <a:latin typeface="Arial" pitchFamily="34" charset="0"/>
              <a:cs typeface="Arial" pitchFamily="34" charset="0"/>
            </a:endParaRPr>
          </a:p>
          <a:p>
            <a:pPr marL="313182" indent="-285750">
              <a:buFont typeface="Arial" pitchFamily="34" charset="0"/>
              <a:buChar char="•"/>
            </a:pPr>
            <a:r>
              <a:rPr lang="en-GB" sz="1800" b="1" dirty="0" smtClean="0">
                <a:latin typeface="Arial" pitchFamily="34" charset="0"/>
                <a:cs typeface="Arial" pitchFamily="34" charset="0"/>
              </a:rPr>
              <a:t>Customer review</a:t>
            </a:r>
          </a:p>
          <a:p>
            <a:pPr marL="484632" indent="-457200">
              <a:buFont typeface="Arial" pitchFamily="34" charset="0"/>
              <a:buChar char="•"/>
            </a:pPr>
            <a:endParaRPr lang="en-GB" sz="16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6</a:t>
            </a:fld>
            <a:endParaRPr lang="en-GB"/>
          </a:p>
        </p:txBody>
      </p:sp>
    </p:spTree>
    <p:extLst>
      <p:ext uri="{BB962C8B-B14F-4D97-AF65-F5344CB8AC3E}">
        <p14:creationId xmlns:p14="http://schemas.microsoft.com/office/powerpoint/2010/main" val="2475110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664" y="404664"/>
            <a:ext cx="7406640" cy="1472184"/>
          </a:xfrm>
        </p:spPr>
        <p:txBody>
          <a:bodyPr>
            <a:normAutofit fontScale="90000"/>
          </a:bodyPr>
          <a:lstStyle/>
          <a:p>
            <a:r>
              <a:rPr lang="en-GB" dirty="0" smtClean="0"/>
              <a:t>Quality models for continuous improvement</a:t>
            </a:r>
            <a:br>
              <a:rPr lang="en-GB" dirty="0" smtClean="0"/>
            </a:br>
            <a:endParaRPr lang="en-GB" dirty="0"/>
          </a:p>
        </p:txBody>
      </p:sp>
      <p:sp>
        <p:nvSpPr>
          <p:cNvPr id="3" name="Subtitle 2"/>
          <p:cNvSpPr>
            <a:spLocks noGrp="1"/>
          </p:cNvSpPr>
          <p:nvPr>
            <p:ph type="subTitle" idx="1"/>
          </p:nvPr>
        </p:nvSpPr>
        <p:spPr>
          <a:xfrm>
            <a:off x="1475656" y="1772816"/>
            <a:ext cx="7406640" cy="2731064"/>
          </a:xfrm>
        </p:spPr>
        <p:txBody>
          <a:bodyPr>
            <a:normAutofit/>
          </a:bodyPr>
          <a:lstStyle/>
          <a:p>
            <a:pPr marL="313182" indent="-285750">
              <a:buFont typeface="Arial" pitchFamily="34" charset="0"/>
              <a:buChar char="•"/>
            </a:pPr>
            <a:r>
              <a:rPr lang="en-GB" sz="1800" b="1" dirty="0" smtClean="0">
                <a:solidFill>
                  <a:schemeClr val="tx1"/>
                </a:solidFill>
                <a:latin typeface="Arial" pitchFamily="34" charset="0"/>
                <a:cs typeface="Arial" pitchFamily="34" charset="0"/>
              </a:rPr>
              <a:t>Kaizen Model</a:t>
            </a:r>
          </a:p>
          <a:p>
            <a:pPr marL="484632" indent="-457200">
              <a:buFont typeface="Arial" pitchFamily="34" charset="0"/>
              <a:buChar char="•"/>
            </a:pPr>
            <a:endParaRPr lang="en-GB" sz="1800" b="1" dirty="0" smtClean="0">
              <a:solidFill>
                <a:schemeClr val="tx1"/>
              </a:solidFill>
              <a:latin typeface="Arial" pitchFamily="34" charset="0"/>
              <a:cs typeface="Arial" pitchFamily="34" charset="0"/>
            </a:endParaRPr>
          </a:p>
          <a:p>
            <a:pPr marL="313182" indent="-285750">
              <a:buFont typeface="Arial" pitchFamily="34" charset="0"/>
              <a:buChar char="•"/>
            </a:pPr>
            <a:r>
              <a:rPr lang="en-GB" sz="1800" b="1" dirty="0" err="1" smtClean="0">
                <a:solidFill>
                  <a:schemeClr val="tx1"/>
                </a:solidFill>
                <a:latin typeface="Arial" pitchFamily="34" charset="0"/>
                <a:cs typeface="Arial" pitchFamily="34" charset="0"/>
              </a:rPr>
              <a:t>Juran’s</a:t>
            </a:r>
            <a:r>
              <a:rPr lang="en-GB" sz="1800" b="1" dirty="0" smtClean="0">
                <a:solidFill>
                  <a:schemeClr val="tx1"/>
                </a:solidFill>
                <a:latin typeface="Arial" pitchFamily="34" charset="0"/>
                <a:cs typeface="Arial" pitchFamily="34" charset="0"/>
              </a:rPr>
              <a:t> Quality Trilogy</a:t>
            </a:r>
          </a:p>
          <a:p>
            <a:pPr marL="313182" indent="-285750">
              <a:buFont typeface="Arial" pitchFamily="34" charset="0"/>
              <a:buChar char="•"/>
            </a:pPr>
            <a:endParaRPr lang="en-GB" sz="1800" b="1" dirty="0" smtClean="0">
              <a:solidFill>
                <a:schemeClr val="tx1"/>
              </a:solidFill>
              <a:latin typeface="Arial" pitchFamily="34" charset="0"/>
              <a:cs typeface="Arial" pitchFamily="34" charset="0"/>
            </a:endParaRPr>
          </a:p>
          <a:p>
            <a:pPr marL="313182" indent="-285750">
              <a:buFont typeface="Arial" pitchFamily="34" charset="0"/>
              <a:buChar char="•"/>
            </a:pPr>
            <a:r>
              <a:rPr lang="en-GB" sz="1800" b="1" dirty="0" smtClean="0">
                <a:solidFill>
                  <a:schemeClr val="tx1"/>
                </a:solidFill>
                <a:latin typeface="Arial" pitchFamily="34" charset="0"/>
                <a:cs typeface="Arial" pitchFamily="34" charset="0"/>
              </a:rPr>
              <a:t>Crosby’s cost of quality</a:t>
            </a:r>
            <a:endParaRPr lang="en-GB" sz="1800" b="1" dirty="0">
              <a:solidFill>
                <a:schemeClr val="tx1"/>
              </a:solidFill>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7</a:t>
            </a:fld>
            <a:endParaRPr lang="en-GB"/>
          </a:p>
        </p:txBody>
      </p:sp>
    </p:spTree>
    <p:extLst>
      <p:ext uri="{BB962C8B-B14F-4D97-AF65-F5344CB8AC3E}">
        <p14:creationId xmlns:p14="http://schemas.microsoft.com/office/powerpoint/2010/main" val="2080479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Recommendations and conclusions</a:t>
            </a:r>
            <a:br>
              <a:rPr lang="en-GB" dirty="0" smtClean="0"/>
            </a:br>
            <a:endParaRPr lang="en-GB" dirty="0"/>
          </a:p>
        </p:txBody>
      </p:sp>
      <p:sp>
        <p:nvSpPr>
          <p:cNvPr id="3" name="Content Placeholder 2"/>
          <p:cNvSpPr>
            <a:spLocks noGrp="1"/>
          </p:cNvSpPr>
          <p:nvPr>
            <p:ph idx="1"/>
          </p:nvPr>
        </p:nvSpPr>
        <p:spPr>
          <a:xfrm>
            <a:off x="1435608" y="1447800"/>
            <a:ext cx="7498080" cy="4933528"/>
          </a:xfrm>
        </p:spPr>
        <p:txBody>
          <a:bodyPr>
            <a:normAutofit/>
          </a:bodyPr>
          <a:lstStyle/>
          <a:p>
            <a:r>
              <a:rPr lang="en-GB" sz="1800" b="1" dirty="0">
                <a:latin typeface="Arial" pitchFamily="34" charset="0"/>
                <a:cs typeface="Arial" pitchFamily="34" charset="0"/>
              </a:rPr>
              <a:t>E</a:t>
            </a:r>
            <a:r>
              <a:rPr lang="en-GB" sz="1800" b="1" dirty="0" smtClean="0">
                <a:latin typeface="Arial" pitchFamily="34" charset="0"/>
                <a:cs typeface="Arial" pitchFamily="34" charset="0"/>
              </a:rPr>
              <a:t>thics conclusion</a:t>
            </a:r>
          </a:p>
          <a:p>
            <a:endParaRPr lang="en-GB" sz="1800" b="1" dirty="0" smtClean="0">
              <a:latin typeface="Arial" pitchFamily="34" charset="0"/>
              <a:cs typeface="Arial" pitchFamily="34" charset="0"/>
            </a:endParaRPr>
          </a:p>
          <a:p>
            <a:r>
              <a:rPr lang="en-GB" sz="1800" b="1" dirty="0" smtClean="0">
                <a:latin typeface="Arial" pitchFamily="34" charset="0"/>
                <a:cs typeface="Arial" pitchFamily="34" charset="0"/>
              </a:rPr>
              <a:t>Ethics Recommendation</a:t>
            </a:r>
          </a:p>
          <a:p>
            <a:pPr marL="82296" indent="0">
              <a:buNone/>
            </a:pPr>
            <a:endParaRPr lang="en-GB" sz="1800" b="1" dirty="0" smtClean="0">
              <a:latin typeface="Arial" pitchFamily="34" charset="0"/>
              <a:cs typeface="Arial" pitchFamily="34" charset="0"/>
            </a:endParaRPr>
          </a:p>
          <a:p>
            <a:r>
              <a:rPr lang="en-GB" sz="1800" b="1" dirty="0" smtClean="0">
                <a:latin typeface="Arial" pitchFamily="34" charset="0"/>
                <a:cs typeface="Arial" pitchFamily="34" charset="0"/>
              </a:rPr>
              <a:t>Sustainability conclusion</a:t>
            </a:r>
          </a:p>
          <a:p>
            <a:endParaRPr lang="en-GB" sz="1800" b="1" dirty="0" smtClean="0">
              <a:latin typeface="Arial" pitchFamily="34" charset="0"/>
              <a:cs typeface="Arial" pitchFamily="34" charset="0"/>
            </a:endParaRPr>
          </a:p>
          <a:p>
            <a:r>
              <a:rPr lang="en-GB" sz="1800" b="1" dirty="0" smtClean="0">
                <a:latin typeface="Arial" pitchFamily="34" charset="0"/>
                <a:cs typeface="Arial" pitchFamily="34" charset="0"/>
              </a:rPr>
              <a:t>Sustainability Recommendation</a:t>
            </a:r>
          </a:p>
          <a:p>
            <a:endParaRPr lang="en-GB" sz="1800" b="1" dirty="0" smtClean="0">
              <a:latin typeface="Arial" pitchFamily="34" charset="0"/>
              <a:cs typeface="Arial" pitchFamily="34" charset="0"/>
            </a:endParaRPr>
          </a:p>
          <a:p>
            <a:r>
              <a:rPr lang="en-GB" sz="1800" b="1" dirty="0" smtClean="0">
                <a:latin typeface="Arial" pitchFamily="34" charset="0"/>
                <a:cs typeface="Arial" pitchFamily="34" charset="0"/>
              </a:rPr>
              <a:t>Quality model conclusion </a:t>
            </a:r>
          </a:p>
          <a:p>
            <a:endParaRPr lang="en-GB" sz="1800" b="1" dirty="0" smtClean="0">
              <a:latin typeface="Arial" pitchFamily="34" charset="0"/>
              <a:cs typeface="Arial" pitchFamily="34" charset="0"/>
            </a:endParaRPr>
          </a:p>
          <a:p>
            <a:r>
              <a:rPr lang="en-GB" sz="1800" b="1" dirty="0" smtClean="0">
                <a:latin typeface="Arial" pitchFamily="34" charset="0"/>
                <a:cs typeface="Arial" pitchFamily="34" charset="0"/>
              </a:rPr>
              <a:t>Quality model Recommendation </a:t>
            </a:r>
          </a:p>
          <a:p>
            <a:endParaRPr lang="en-GB" sz="1600" dirty="0" smtClean="0">
              <a:latin typeface="Arial" pitchFamily="34" charset="0"/>
              <a:cs typeface="Arial" pitchFamily="34" charset="0"/>
            </a:endParaRPr>
          </a:p>
          <a:p>
            <a:pPr marL="82296" indent="0">
              <a:buNone/>
            </a:pPr>
            <a:endParaRPr lang="en-GB" sz="16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8</a:t>
            </a:fld>
            <a:endParaRPr lang="en-GB"/>
          </a:p>
        </p:txBody>
      </p:sp>
    </p:spTree>
    <p:extLst>
      <p:ext uri="{BB962C8B-B14F-4D97-AF65-F5344CB8AC3E}">
        <p14:creationId xmlns:p14="http://schemas.microsoft.com/office/powerpoint/2010/main" val="4034718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on ASDA</a:t>
            </a:r>
            <a:endParaRPr lang="en-GB" dirty="0"/>
          </a:p>
        </p:txBody>
      </p:sp>
      <p:sp>
        <p:nvSpPr>
          <p:cNvPr id="3" name="Content Placeholder 2"/>
          <p:cNvSpPr>
            <a:spLocks noGrp="1"/>
          </p:cNvSpPr>
          <p:nvPr>
            <p:ph idx="1"/>
          </p:nvPr>
        </p:nvSpPr>
        <p:spPr/>
        <p:txBody>
          <a:bodyPr>
            <a:normAutofit/>
          </a:bodyPr>
          <a:lstStyle/>
          <a:p>
            <a:r>
              <a:rPr lang="en-GB" sz="2400" dirty="0" smtClean="0"/>
              <a:t>Strengths</a:t>
            </a:r>
          </a:p>
          <a:p>
            <a:r>
              <a:rPr lang="en-GB" sz="2400" dirty="0" smtClean="0"/>
              <a:t>Weaknesses</a:t>
            </a:r>
          </a:p>
          <a:p>
            <a:r>
              <a:rPr lang="en-GB" sz="2400" dirty="0" smtClean="0"/>
              <a:t>Opportunities</a:t>
            </a:r>
            <a:endParaRPr lang="en-GB" sz="2400" dirty="0" smtClean="0"/>
          </a:p>
          <a:p>
            <a:r>
              <a:rPr lang="en-GB" sz="2400" dirty="0"/>
              <a:t>T</a:t>
            </a:r>
            <a:r>
              <a:rPr lang="en-GB" sz="2400" dirty="0" smtClean="0"/>
              <a:t>hreat</a:t>
            </a:r>
            <a:endParaRPr lang="en-GB" sz="2400" dirty="0"/>
          </a:p>
        </p:txBody>
      </p:sp>
      <p:sp>
        <p:nvSpPr>
          <p:cNvPr id="4" name="Slide Number Placeholder 3"/>
          <p:cNvSpPr>
            <a:spLocks noGrp="1"/>
          </p:cNvSpPr>
          <p:nvPr>
            <p:ph type="sldNum" sz="quarter" idx="12"/>
          </p:nvPr>
        </p:nvSpPr>
        <p:spPr/>
        <p:txBody>
          <a:bodyPr/>
          <a:lstStyle/>
          <a:p>
            <a:fld id="{6EC4BE15-5212-421A-AA9B-DEA07331D6A3}" type="slidenum">
              <a:rPr lang="en-GB" smtClean="0"/>
              <a:t>9</a:t>
            </a:fld>
            <a:endParaRPr lang="en-GB"/>
          </a:p>
        </p:txBody>
      </p:sp>
    </p:spTree>
    <p:extLst>
      <p:ext uri="{BB962C8B-B14F-4D97-AF65-F5344CB8AC3E}">
        <p14:creationId xmlns:p14="http://schemas.microsoft.com/office/powerpoint/2010/main" val="1748258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043608" y="1628800"/>
            <a:ext cx="7992888" cy="4320480"/>
          </a:xfrm>
        </p:spPr>
        <p:txBody>
          <a:bodyPr>
            <a:normAutofit fontScale="85000" lnSpcReduction="20000"/>
          </a:bodyPr>
          <a:lstStyle/>
          <a:p>
            <a:pPr marL="342900" lvl="0" indent="-342900">
              <a:lnSpc>
                <a:spcPct val="115000"/>
              </a:lnSpc>
              <a:spcAft>
                <a:spcPts val="1000"/>
              </a:spcAft>
              <a:tabLst>
                <a:tab pos="457200" algn="l"/>
              </a:tabLst>
            </a:pPr>
            <a:r>
              <a:rPr lang="en-GB" sz="1600" dirty="0">
                <a:latin typeface="Calibri"/>
                <a:ea typeface="Calibri"/>
                <a:cs typeface="Times New Roman"/>
              </a:rPr>
              <a:t>Dictionary.cambridge.org. 2020. SUSTAINABILITY | Meaning In The Cambridge English Dictionary. [online] Available at: https://dictionary.cambridge.org/dictionary/english/sustainability [Accessed 25 February 2020].</a:t>
            </a:r>
          </a:p>
          <a:p>
            <a:pPr marL="342900" lvl="0" indent="-342900">
              <a:lnSpc>
                <a:spcPct val="115000"/>
              </a:lnSpc>
              <a:spcAft>
                <a:spcPts val="1000"/>
              </a:spcAft>
              <a:tabLst>
                <a:tab pos="457200" algn="l"/>
              </a:tabLst>
            </a:pPr>
            <a:r>
              <a:rPr lang="en-GB" sz="1600" dirty="0">
                <a:latin typeface="Calibri"/>
                <a:ea typeface="Calibri"/>
                <a:cs typeface="Times New Roman"/>
              </a:rPr>
              <a:t> </a:t>
            </a:r>
            <a:r>
              <a:rPr lang="en-GB" sz="1600" dirty="0" err="1">
                <a:latin typeface="Calibri"/>
                <a:ea typeface="Calibri"/>
                <a:cs typeface="Times New Roman"/>
              </a:rPr>
              <a:t>Hotjar</a:t>
            </a:r>
            <a:r>
              <a:rPr lang="en-GB" sz="1600" dirty="0">
                <a:latin typeface="Calibri"/>
                <a:ea typeface="Calibri"/>
                <a:cs typeface="Times New Roman"/>
              </a:rPr>
              <a:t>. 2020. What Is Customer Experience: Strategy, Examples, Tips | </a:t>
            </a:r>
            <a:r>
              <a:rPr lang="en-GB" sz="1600" dirty="0" err="1">
                <a:latin typeface="Calibri"/>
                <a:ea typeface="Calibri"/>
                <a:cs typeface="Times New Roman"/>
              </a:rPr>
              <a:t>Hotjar</a:t>
            </a:r>
            <a:r>
              <a:rPr lang="en-GB" sz="1600" dirty="0">
                <a:latin typeface="Calibri"/>
                <a:ea typeface="Calibri"/>
                <a:cs typeface="Times New Roman"/>
              </a:rPr>
              <a:t>. [online] Available at: https://www.hotjar.com/customer-experience/  [Accessed 20 February 2020].</a:t>
            </a:r>
          </a:p>
          <a:p>
            <a:pPr marL="342900" lvl="0" indent="-342900">
              <a:lnSpc>
                <a:spcPct val="115000"/>
              </a:lnSpc>
              <a:spcAft>
                <a:spcPts val="1000"/>
              </a:spcAft>
              <a:tabLst>
                <a:tab pos="457200" algn="l"/>
              </a:tabLst>
            </a:pPr>
            <a:r>
              <a:rPr lang="en-GB" sz="1600" dirty="0" err="1">
                <a:latin typeface="Calibri"/>
                <a:ea typeface="Calibri"/>
                <a:cs typeface="Times New Roman"/>
              </a:rPr>
              <a:t>Investopedia</a:t>
            </a:r>
            <a:r>
              <a:rPr lang="en-GB" sz="1600" dirty="0">
                <a:latin typeface="Calibri"/>
                <a:ea typeface="Calibri"/>
                <a:cs typeface="Times New Roman"/>
              </a:rPr>
              <a:t>. 2020. Business Ethics: Fair Business Policies Within Controversial Subjects. [online] Available at:  https://www.investopedia.com/terms/b/business-ethics.asp  [Accessed 21 February 2020].</a:t>
            </a:r>
          </a:p>
          <a:p>
            <a:pPr marL="342900" lvl="0" indent="-342900">
              <a:lnSpc>
                <a:spcPct val="115000"/>
              </a:lnSpc>
              <a:spcAft>
                <a:spcPts val="1000"/>
              </a:spcAft>
              <a:tabLst>
                <a:tab pos="457200" algn="l"/>
              </a:tabLst>
            </a:pPr>
            <a:r>
              <a:rPr lang="en-GB" sz="1600" dirty="0">
                <a:latin typeface="Calibri"/>
                <a:ea typeface="Calibri"/>
                <a:cs typeface="Times New Roman"/>
              </a:rPr>
              <a:t>reviews.io. 2020. </a:t>
            </a:r>
            <a:r>
              <a:rPr lang="en-GB" sz="1600" dirty="0" err="1">
                <a:latin typeface="Calibri"/>
                <a:ea typeface="Calibri"/>
                <a:cs typeface="Times New Roman"/>
              </a:rPr>
              <a:t>Asda</a:t>
            </a:r>
            <a:r>
              <a:rPr lang="en-GB" sz="1600" dirty="0">
                <a:latin typeface="Calibri"/>
                <a:ea typeface="Calibri"/>
                <a:cs typeface="Times New Roman"/>
              </a:rPr>
              <a:t> Reviews - Read 1,477 Genuine Customer Reviews | </a:t>
            </a:r>
            <a:r>
              <a:rPr lang="en-GB" sz="1600" dirty="0" err="1">
                <a:latin typeface="Calibri"/>
                <a:ea typeface="Calibri"/>
                <a:cs typeface="Times New Roman"/>
              </a:rPr>
              <a:t>Www.Asda.Com</a:t>
            </a:r>
            <a:r>
              <a:rPr lang="en-GB" sz="1600" dirty="0">
                <a:latin typeface="Calibri"/>
                <a:ea typeface="Calibri"/>
                <a:cs typeface="Times New Roman"/>
              </a:rPr>
              <a:t>. [online] Available at: https://www.reviews.io/company-reviews/store/www-asda-com  [Accessed 2 March 2020].</a:t>
            </a:r>
          </a:p>
          <a:p>
            <a:pPr marL="342900" lvl="0" indent="-342900">
              <a:lnSpc>
                <a:spcPct val="115000"/>
              </a:lnSpc>
              <a:spcAft>
                <a:spcPts val="1000"/>
              </a:spcAft>
              <a:tabLst>
                <a:tab pos="457200" algn="l"/>
              </a:tabLst>
            </a:pPr>
            <a:r>
              <a:rPr lang="en-GB" sz="1600" dirty="0">
                <a:latin typeface="Calibri"/>
                <a:ea typeface="Calibri"/>
                <a:cs typeface="Times New Roman"/>
              </a:rPr>
              <a:t> Walmartethics.com. 2020. </a:t>
            </a:r>
            <a:r>
              <a:rPr lang="en-GB" sz="1600" dirty="0" err="1">
                <a:latin typeface="Calibri"/>
                <a:ea typeface="Calibri"/>
                <a:cs typeface="Times New Roman"/>
              </a:rPr>
              <a:t>Walmart</a:t>
            </a:r>
            <a:r>
              <a:rPr lang="en-GB" sz="1600" dirty="0">
                <a:latin typeface="Calibri"/>
                <a:ea typeface="Calibri"/>
                <a:cs typeface="Times New Roman"/>
              </a:rPr>
              <a:t> Global Ethics Office. [online] Available at: https://www.walmartethics.com/content/walmartethics/en_us.html  [Accessed 22 February 2020].</a:t>
            </a:r>
          </a:p>
          <a:p>
            <a:pPr marL="342900" lvl="0" indent="-342900">
              <a:lnSpc>
                <a:spcPct val="115000"/>
              </a:lnSpc>
              <a:spcAft>
                <a:spcPts val="1000"/>
              </a:spcAft>
              <a:tabLst>
                <a:tab pos="457200" algn="l"/>
              </a:tabLst>
            </a:pPr>
            <a:r>
              <a:rPr lang="en-GB" sz="1600" dirty="0">
                <a:latin typeface="Calibri"/>
                <a:ea typeface="Calibri"/>
                <a:cs typeface="Times New Roman"/>
              </a:rPr>
              <a:t>Whatissixsigma.net. 2020. </a:t>
            </a:r>
            <a:r>
              <a:rPr lang="en-GB" sz="1600" dirty="0" err="1">
                <a:latin typeface="Calibri"/>
                <a:ea typeface="Calibri"/>
                <a:cs typeface="Times New Roman"/>
              </a:rPr>
              <a:t>Juran’S</a:t>
            </a:r>
            <a:r>
              <a:rPr lang="en-GB" sz="1600" dirty="0">
                <a:latin typeface="Calibri"/>
                <a:ea typeface="Calibri"/>
                <a:cs typeface="Times New Roman"/>
              </a:rPr>
              <a:t> Quality Trilogy. [online] Available at: https://www.whatissixsigma.net/jurans-quality-trilogy/ [Accessed 4 March 2020].</a:t>
            </a:r>
            <a:endParaRPr lang="en-GB" sz="1600" dirty="0">
              <a:effectLst/>
              <a:latin typeface="Calibri"/>
              <a:ea typeface="Calibri"/>
              <a:cs typeface="Times New Roman"/>
            </a:endParaRPr>
          </a:p>
        </p:txBody>
      </p:sp>
      <p:sp>
        <p:nvSpPr>
          <p:cNvPr id="4" name="Slide Number Placeholder 3"/>
          <p:cNvSpPr>
            <a:spLocks noGrp="1"/>
          </p:cNvSpPr>
          <p:nvPr>
            <p:ph type="sldNum" sz="quarter" idx="12"/>
          </p:nvPr>
        </p:nvSpPr>
        <p:spPr/>
        <p:txBody>
          <a:bodyPr/>
          <a:lstStyle/>
          <a:p>
            <a:fld id="{6EC4BE15-5212-421A-AA9B-DEA07331D6A3}" type="slidenum">
              <a:rPr lang="en-GB" smtClean="0"/>
              <a:t>10</a:t>
            </a:fld>
            <a:endParaRPr lang="en-GB"/>
          </a:p>
        </p:txBody>
      </p:sp>
    </p:spTree>
    <p:extLst>
      <p:ext uri="{BB962C8B-B14F-4D97-AF65-F5344CB8AC3E}">
        <p14:creationId xmlns:p14="http://schemas.microsoft.com/office/powerpoint/2010/main" val="2728320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a:bodyPr>
          <a:lstStyle/>
          <a:p>
            <a:pPr marL="82296" indent="0" algn="ctr">
              <a:buNone/>
            </a:pPr>
            <a:endParaRPr lang="en-GB" sz="5400" dirty="0" smtClean="0"/>
          </a:p>
          <a:p>
            <a:pPr marL="82296" indent="0" algn="ctr">
              <a:buNone/>
            </a:pPr>
            <a:r>
              <a:rPr lang="en-GB" sz="5400" dirty="0" smtClean="0"/>
              <a:t>Thank </a:t>
            </a:r>
            <a:r>
              <a:rPr lang="en-GB" sz="5400" dirty="0"/>
              <a:t>you </a:t>
            </a:r>
            <a:br>
              <a:rPr lang="en-GB" sz="5400" dirty="0"/>
            </a:br>
            <a:r>
              <a:rPr lang="en-GB" sz="5400" dirty="0"/>
              <a:t>any questions?</a:t>
            </a:r>
            <a:endParaRPr lang="en-GB" sz="5400" dirty="0"/>
          </a:p>
        </p:txBody>
      </p:sp>
      <p:sp>
        <p:nvSpPr>
          <p:cNvPr id="4" name="Slide Number Placeholder 3"/>
          <p:cNvSpPr>
            <a:spLocks noGrp="1"/>
          </p:cNvSpPr>
          <p:nvPr>
            <p:ph type="sldNum" sz="quarter" idx="12"/>
          </p:nvPr>
        </p:nvSpPr>
        <p:spPr/>
        <p:txBody>
          <a:bodyPr/>
          <a:lstStyle/>
          <a:p>
            <a:fld id="{6EC4BE15-5212-421A-AA9B-DEA07331D6A3}" type="slidenum">
              <a:rPr lang="en-GB" smtClean="0"/>
              <a:t>11</a:t>
            </a:fld>
            <a:endParaRPr lang="en-GB"/>
          </a:p>
        </p:txBody>
      </p:sp>
    </p:spTree>
    <p:extLst>
      <p:ext uri="{BB962C8B-B14F-4D97-AF65-F5344CB8AC3E}">
        <p14:creationId xmlns:p14="http://schemas.microsoft.com/office/powerpoint/2010/main" val="1004516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176</TotalTime>
  <Words>1100</Words>
  <Application>Microsoft Office PowerPoint</Application>
  <PresentationFormat>On-screen Show (4:3)</PresentationFormat>
  <Paragraphs>164</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Solstice</vt:lpstr>
      <vt:lpstr>Critical analysis of CRM, Ethics and Sustainability on Asda</vt:lpstr>
      <vt:lpstr>Introduction</vt:lpstr>
      <vt:lpstr>CRM, Ethics and Sustainability</vt:lpstr>
      <vt:lpstr>     Asda’s Ethics and Sustainability</vt:lpstr>
      <vt:lpstr>Customer Experience</vt:lpstr>
      <vt:lpstr>Quality policies and customer reviews </vt:lpstr>
      <vt:lpstr>Quality models for continuous improvement </vt:lpstr>
      <vt:lpstr>Recommendations and conclusions </vt:lpstr>
      <vt:lpstr>SWOT analysis on ASDA</vt:lpstr>
      <vt:lpstr>References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analysis of CRM, Ethics and Sustainability on asda</dc:title>
  <dc:creator>Nusrat</dc:creator>
  <cp:lastModifiedBy>Nusrat</cp:lastModifiedBy>
  <cp:revision>73</cp:revision>
  <dcterms:created xsi:type="dcterms:W3CDTF">2020-03-12T18:24:32Z</dcterms:created>
  <dcterms:modified xsi:type="dcterms:W3CDTF">2020-03-23T19:42:00Z</dcterms:modified>
</cp:coreProperties>
</file>