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61" r:id="rId5"/>
    <p:sldId id="260" r:id="rId6"/>
    <p:sldId id="262" r:id="rId7"/>
    <p:sldId id="263" r:id="rId8"/>
    <p:sldId id="276" r:id="rId9"/>
    <p:sldId id="259" r:id="rId10"/>
    <p:sldId id="274" r:id="rId11"/>
    <p:sldId id="267" r:id="rId12"/>
    <p:sldId id="264" r:id="rId13"/>
    <p:sldId id="265" r:id="rId14"/>
    <p:sldId id="269" r:id="rId15"/>
    <p:sldId id="270" r:id="rId16"/>
    <p:sldId id="268" r:id="rId17"/>
    <p:sldId id="277" r:id="rId18"/>
    <p:sldId id="271" r:id="rId19"/>
    <p:sldId id="272" r:id="rId20"/>
    <p:sldId id="273" r:id="rId21"/>
    <p:sldId id="275" r:id="rId22"/>
    <p:sldId id="266"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312" autoAdjust="0"/>
  </p:normalViewPr>
  <p:slideViewPr>
    <p:cSldViewPr snapToGrid="0" snapToObjects="1">
      <p:cViewPr varScale="1">
        <p:scale>
          <a:sx n="75" d="100"/>
          <a:sy n="75" d="100"/>
        </p:scale>
        <p:origin x="-2384" y="-96"/>
      </p:cViewPr>
      <p:guideLst>
        <p:guide orient="horz" pos="2160"/>
        <p:guide pos="2880"/>
      </p:guideLst>
    </p:cSldViewPr>
  </p:slideViewPr>
  <p:notesTextViewPr>
    <p:cViewPr>
      <p:scale>
        <a:sx n="100" d="100"/>
        <a:sy n="100" d="100"/>
      </p:scale>
      <p:origin x="0" y="0"/>
    </p:cViewPr>
  </p:notesTextViewPr>
  <p:sorterViewPr>
    <p:cViewPr>
      <p:scale>
        <a:sx n="124" d="100"/>
        <a:sy n="124" d="100"/>
      </p:scale>
      <p:origin x="0" y="328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notesMaster" Target="notesMasters/notesMaster1.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3409C9-85AB-0B4E-BADF-5E91F1F8DF65}" type="datetimeFigureOut">
              <a:rPr lang="en-US" smtClean="0"/>
              <a:t>28/12/18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FFC3EA-0CC1-604B-B174-F6492F82E479}" type="slidenum">
              <a:rPr lang="en-US" smtClean="0"/>
              <a:t>‹#›</a:t>
            </a:fld>
            <a:endParaRPr lang="en-US"/>
          </a:p>
        </p:txBody>
      </p:sp>
    </p:spTree>
    <p:extLst>
      <p:ext uri="{BB962C8B-B14F-4D97-AF65-F5344CB8AC3E}">
        <p14:creationId xmlns:p14="http://schemas.microsoft.com/office/powerpoint/2010/main" val="49992841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‘Weather refers to atmospheric conditions that occur locally over short periods of time—from minutes to hours or days. Familiar examples include rain, snow, clouds, winds, floods or thunderstorms.</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Climate, on the other hand, refers to the long-term regional or even global average of temperature, humidity and rainfall patterns over seasons, years or decades.</a:t>
            </a:r>
          </a:p>
          <a:p>
            <a:endParaRPr lang="en-US" sz="1200" b="0" kern="1200" dirty="0" smtClean="0">
              <a:solidFill>
                <a:schemeClr val="tx1"/>
              </a:solidFill>
              <a:latin typeface="+mn-lt"/>
              <a:ea typeface="+mn-ea"/>
              <a:cs typeface="+mn-cs"/>
            </a:endParaRPr>
          </a:p>
          <a:p>
            <a:r>
              <a:rPr lang="en-US" sz="1200" b="0" kern="1200" dirty="0" smtClean="0">
                <a:solidFill>
                  <a:schemeClr val="tx1"/>
                </a:solidFill>
                <a:latin typeface="+mn-lt"/>
                <a:ea typeface="+mn-ea"/>
                <a:cs typeface="+mn-cs"/>
              </a:rPr>
              <a:t>Global warming refers to the long-term warming of the planet since the early 20th century, and most notably since the late 1970s, due to the increase in fossil fuel emissions since the Industrial Revolution. Worldwide since 1880, the average surface temperature has gone up by about 1 </a:t>
            </a:r>
            <a:r>
              <a:rPr lang="en-US" sz="1200" b="1" kern="1200" dirty="0" smtClean="0">
                <a:solidFill>
                  <a:schemeClr val="tx1"/>
                </a:solidFill>
                <a:latin typeface="+mn-lt"/>
                <a:ea typeface="+mn-ea"/>
                <a:cs typeface="+mn-cs"/>
              </a:rPr>
              <a:t>°</a:t>
            </a:r>
            <a:r>
              <a:rPr lang="en-US" sz="1200" b="0" kern="1200" dirty="0" smtClean="0">
                <a:solidFill>
                  <a:schemeClr val="tx1"/>
                </a:solidFill>
                <a:latin typeface="+mn-lt"/>
                <a:ea typeface="+mn-ea"/>
                <a:cs typeface="+mn-cs"/>
              </a:rPr>
              <a:t>C (about 2 </a:t>
            </a:r>
            <a:r>
              <a:rPr lang="en-US" sz="1200" b="1" kern="1200" dirty="0" smtClean="0">
                <a:solidFill>
                  <a:schemeClr val="tx1"/>
                </a:solidFill>
                <a:latin typeface="+mn-lt"/>
                <a:ea typeface="+mn-ea"/>
                <a:cs typeface="+mn-cs"/>
              </a:rPr>
              <a:t>°</a:t>
            </a:r>
            <a:r>
              <a:rPr lang="en-US" sz="1200" b="0" kern="1200" dirty="0" smtClean="0">
                <a:solidFill>
                  <a:schemeClr val="tx1"/>
                </a:solidFill>
                <a:latin typeface="+mn-lt"/>
                <a:ea typeface="+mn-ea"/>
                <a:cs typeface="+mn-cs"/>
              </a:rPr>
              <a:t>F), relative to the mid-20th-century baseline (of 1951-1980). This is on top of about an additional 0.15 </a:t>
            </a:r>
            <a:r>
              <a:rPr lang="en-US" sz="1200" b="1" kern="1200" dirty="0" smtClean="0">
                <a:solidFill>
                  <a:schemeClr val="tx1"/>
                </a:solidFill>
                <a:latin typeface="+mn-lt"/>
                <a:ea typeface="+mn-ea"/>
                <a:cs typeface="+mn-cs"/>
              </a:rPr>
              <a:t>°</a:t>
            </a:r>
            <a:r>
              <a:rPr lang="en-US" sz="1200" b="0" kern="1200" dirty="0" smtClean="0">
                <a:solidFill>
                  <a:schemeClr val="tx1"/>
                </a:solidFill>
                <a:latin typeface="+mn-lt"/>
                <a:ea typeface="+mn-ea"/>
                <a:cs typeface="+mn-cs"/>
              </a:rPr>
              <a:t>C of warming from between 1750 and 1880</a:t>
            </a:r>
          </a:p>
          <a:p>
            <a:endParaRPr lang="en-US" sz="1200" b="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Climate change refers to a broad range of global phenomena created predominantly by burning fossil fuels, which add heat-trapping gases to Earth’s atmosphere. These phenomena include the increased temperature trends described by global warming, but also encompass changes such as sea level rise; ice mass loss in Greenland, Antarctica, the Arctic and mountain glaciers worldwide; shifts in flower/plant blooming; and extreme weather events.’</a:t>
            </a:r>
            <a:endParaRPr lang="en-US" sz="1200" b="0" kern="1200" dirty="0" smtClean="0">
              <a:solidFill>
                <a:schemeClr val="tx1"/>
              </a:solidFill>
              <a:latin typeface="+mn-lt"/>
              <a:ea typeface="+mn-ea"/>
              <a:cs typeface="+mn-cs"/>
            </a:endParaRPr>
          </a:p>
          <a:p>
            <a:endParaRPr lang="en-US" sz="1200" b="0" kern="1200" dirty="0" smtClean="0">
              <a:solidFill>
                <a:schemeClr val="tx1"/>
              </a:solidFill>
              <a:latin typeface="+mn-lt"/>
              <a:ea typeface="+mn-ea"/>
              <a:cs typeface="+mn-cs"/>
            </a:endParaRPr>
          </a:p>
          <a:p>
            <a:r>
              <a:rPr lang="en-US" dirty="0" smtClean="0"/>
              <a:t>https://</a:t>
            </a:r>
            <a:r>
              <a:rPr lang="en-US" dirty="0" err="1" smtClean="0"/>
              <a:t>climate.nasa.gov</a:t>
            </a:r>
            <a:r>
              <a:rPr lang="en-US" dirty="0" smtClean="0"/>
              <a:t>/resources/global-warming/ </a:t>
            </a:r>
            <a:endParaRPr lang="en-US" dirty="0"/>
          </a:p>
        </p:txBody>
      </p:sp>
      <p:sp>
        <p:nvSpPr>
          <p:cNvPr id="4" name="Slide Number Placeholder 3"/>
          <p:cNvSpPr>
            <a:spLocks noGrp="1"/>
          </p:cNvSpPr>
          <p:nvPr>
            <p:ph type="sldNum" sz="quarter" idx="10"/>
          </p:nvPr>
        </p:nvSpPr>
        <p:spPr/>
        <p:txBody>
          <a:bodyPr/>
          <a:lstStyle/>
          <a:p>
            <a:fld id="{91FFC3EA-0CC1-604B-B174-F6492F82E479}" type="slidenum">
              <a:rPr lang="en-US" smtClean="0"/>
              <a:t>10</a:t>
            </a:fld>
            <a:endParaRPr lang="en-US"/>
          </a:p>
        </p:txBody>
      </p:sp>
    </p:spTree>
    <p:extLst>
      <p:ext uri="{BB962C8B-B14F-4D97-AF65-F5344CB8AC3E}">
        <p14:creationId xmlns:p14="http://schemas.microsoft.com/office/powerpoint/2010/main" val="2904712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1FFC3EA-0CC1-604B-B174-F6492F82E479}" type="slidenum">
              <a:rPr lang="en-US" smtClean="0"/>
              <a:t>17</a:t>
            </a:fld>
            <a:endParaRPr lang="en-US"/>
          </a:p>
        </p:txBody>
      </p:sp>
    </p:spTree>
    <p:extLst>
      <p:ext uri="{BB962C8B-B14F-4D97-AF65-F5344CB8AC3E}">
        <p14:creationId xmlns:p14="http://schemas.microsoft.com/office/powerpoint/2010/main" val="3549658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See: https</a:t>
            </a:r>
            <a:r>
              <a:rPr lang="en-US" dirty="0" smtClean="0"/>
              <a:t>://</a:t>
            </a:r>
            <a:r>
              <a:rPr lang="en-US" dirty="0" err="1" smtClean="0"/>
              <a:t>www.oii.ox.ac.uk</a:t>
            </a:r>
            <a:r>
              <a:rPr lang="en-US" dirty="0" smtClean="0"/>
              <a:t>/news/releases/bulk-of-social-media-content-supports-climate-change-research/</a:t>
            </a:r>
            <a:endParaRPr lang="en-US" dirty="0"/>
          </a:p>
        </p:txBody>
      </p:sp>
      <p:sp>
        <p:nvSpPr>
          <p:cNvPr id="4" name="Slide Number Placeholder 3"/>
          <p:cNvSpPr>
            <a:spLocks noGrp="1"/>
          </p:cNvSpPr>
          <p:nvPr>
            <p:ph type="sldNum" sz="quarter" idx="10"/>
          </p:nvPr>
        </p:nvSpPr>
        <p:spPr/>
        <p:txBody>
          <a:bodyPr/>
          <a:lstStyle/>
          <a:p>
            <a:fld id="{91FFC3EA-0CC1-604B-B174-F6492F82E479}" type="slidenum">
              <a:rPr lang="en-US" smtClean="0"/>
              <a:t>21</a:t>
            </a:fld>
            <a:endParaRPr lang="en-US"/>
          </a:p>
        </p:txBody>
      </p:sp>
    </p:spTree>
    <p:extLst>
      <p:ext uri="{BB962C8B-B14F-4D97-AF65-F5344CB8AC3E}">
        <p14:creationId xmlns:p14="http://schemas.microsoft.com/office/powerpoint/2010/main" val="1003391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23/12/18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270201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23/12/18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2275933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6BFECD78-3C8E-49F2-8FAB-59489D168ABB}" type="datetimeFigureOut">
              <a:rPr lang="en-US" smtClean="0"/>
              <a:t>23/12/18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798952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6BFECD78-3C8E-49F2-8FAB-59489D168ABB}" type="datetimeFigureOut">
              <a:rPr lang="en-US" smtClean="0"/>
              <a:t>23/12/18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034301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6BFECD78-3C8E-49F2-8FAB-59489D168ABB}" type="datetimeFigureOut">
              <a:rPr lang="en-US" smtClean="0"/>
              <a:t>23/12/18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417940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6BFECD78-3C8E-49F2-8FAB-59489D168ABB}" type="datetimeFigureOut">
              <a:rPr lang="en-US" smtClean="0"/>
              <a:t>23/12/18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656067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FECD78-3C8E-49F2-8FAB-59489D168ABB}" type="datetimeFigureOut">
              <a:rPr lang="en-US" smtClean="0"/>
              <a:t>23/12/18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249128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BFECD78-3C8E-49F2-8FAB-59489D168ABB}" type="datetimeFigureOut">
              <a:rPr lang="en-US" smtClean="0"/>
              <a:t>23/12/18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2730116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BFECD78-3C8E-49F2-8FAB-59489D168ABB}" type="datetimeFigureOut">
              <a:rPr lang="en-US" smtClean="0"/>
              <a:t>23/12/18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506574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23/12/18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2949498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23/12/18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4279412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FECD78-3C8E-49F2-8FAB-59489D168ABB}" type="datetimeFigureOut">
              <a:rPr lang="en-US" smtClean="0"/>
              <a:t>23/12/18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B56013-B943-42BA-886F-6F9D4EB85E9D}" type="slidenum">
              <a:rPr lang="en-US" smtClean="0"/>
              <a:t>‹#›</a:t>
            </a:fld>
            <a:endParaRPr lang="en-US"/>
          </a:p>
        </p:txBody>
      </p:sp>
    </p:spTree>
    <p:extLst>
      <p:ext uri="{BB962C8B-B14F-4D97-AF65-F5344CB8AC3E}">
        <p14:creationId xmlns:p14="http://schemas.microsoft.com/office/powerpoint/2010/main" val="255771123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xml"/><Relationship Id="rId3"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4.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1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18.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6700" y="403225"/>
            <a:ext cx="8191500" cy="1470025"/>
          </a:xfrm>
        </p:spPr>
        <p:txBody>
          <a:bodyPr/>
          <a:lstStyle/>
          <a:p>
            <a:r>
              <a:rPr lang="en-US" dirty="0" smtClean="0"/>
              <a:t>Interactions with the Environment</a:t>
            </a:r>
            <a:endParaRPr lang="en-US" dirty="0"/>
          </a:p>
        </p:txBody>
      </p:sp>
      <p:sp>
        <p:nvSpPr>
          <p:cNvPr id="3" name="Subtitle 2"/>
          <p:cNvSpPr>
            <a:spLocks noGrp="1"/>
          </p:cNvSpPr>
          <p:nvPr>
            <p:ph type="subTitle" idx="1"/>
          </p:nvPr>
        </p:nvSpPr>
        <p:spPr>
          <a:xfrm>
            <a:off x="723900" y="1631950"/>
            <a:ext cx="7823200" cy="1752600"/>
          </a:xfrm>
        </p:spPr>
        <p:txBody>
          <a:bodyPr>
            <a:normAutofit/>
          </a:bodyPr>
          <a:lstStyle/>
          <a:p>
            <a:r>
              <a:rPr lang="en-US" dirty="0" smtClean="0"/>
              <a:t>Exploring how people shape, and are shaped by, the environment</a:t>
            </a:r>
            <a:endParaRPr lang="en-US" dirty="0"/>
          </a:p>
          <a:p>
            <a:r>
              <a:rPr lang="en-US" dirty="0" smtClean="0"/>
              <a:t>HPAN4005</a:t>
            </a:r>
            <a:endParaRPr lang="en-US" dirty="0"/>
          </a:p>
        </p:txBody>
      </p:sp>
      <p:pic>
        <p:nvPicPr>
          <p:cNvPr id="4" name="Picture 3" descr="maxresdefault-7.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85900" y="3228975"/>
            <a:ext cx="6451600" cy="3629025"/>
          </a:xfrm>
          <a:prstGeom prst="rect">
            <a:avLst/>
          </a:prstGeom>
        </p:spPr>
      </p:pic>
    </p:spTree>
    <p:extLst>
      <p:ext uri="{BB962C8B-B14F-4D97-AF65-F5344CB8AC3E}">
        <p14:creationId xmlns:p14="http://schemas.microsoft.com/office/powerpoint/2010/main" val="62673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Module Focus</a:t>
            </a:r>
            <a:endParaRPr lang="en-US" dirty="0"/>
          </a:p>
        </p:txBody>
      </p:sp>
      <p:sp>
        <p:nvSpPr>
          <p:cNvPr id="4" name="Content Placeholder 3"/>
          <p:cNvSpPr>
            <a:spLocks noGrp="1"/>
          </p:cNvSpPr>
          <p:nvPr>
            <p:ph sz="half" idx="1"/>
          </p:nvPr>
        </p:nvSpPr>
        <p:spPr/>
        <p:txBody>
          <a:bodyPr/>
          <a:lstStyle/>
          <a:p>
            <a:r>
              <a:rPr lang="en-US" dirty="0" smtClean="0"/>
              <a:t>To use a New Materialities approach to think about humanity’s current situation and the future</a:t>
            </a:r>
          </a:p>
          <a:p>
            <a:r>
              <a:rPr lang="en-US" dirty="0" smtClean="0"/>
              <a:t>To explore how people are materially connected to the rest of the world.</a:t>
            </a:r>
            <a:endParaRPr lang="en-US" dirty="0"/>
          </a:p>
        </p:txBody>
      </p:sp>
      <p:pic>
        <p:nvPicPr>
          <p:cNvPr id="8" name="Content Placeholder 7" descr="7I8jlJm.jp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845514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Scholarship and Theoretical Grounding of this Module</a:t>
            </a:r>
            <a:endParaRPr lang="en-US" dirty="0"/>
          </a:p>
        </p:txBody>
      </p:sp>
      <p:sp>
        <p:nvSpPr>
          <p:cNvPr id="3" name="Content Placeholder 2"/>
          <p:cNvSpPr>
            <a:spLocks noGrp="1"/>
          </p:cNvSpPr>
          <p:nvPr>
            <p:ph sz="half" idx="1"/>
          </p:nvPr>
        </p:nvSpPr>
        <p:spPr>
          <a:xfrm>
            <a:off x="457200" y="1600200"/>
            <a:ext cx="4038600" cy="4978400"/>
          </a:xfrm>
        </p:spPr>
        <p:txBody>
          <a:bodyPr>
            <a:normAutofit/>
          </a:bodyPr>
          <a:lstStyle/>
          <a:p>
            <a:r>
              <a:rPr lang="en-US" dirty="0" smtClean="0"/>
              <a:t>Uses an interdisciplinary approach that draws different disciplines together.</a:t>
            </a:r>
          </a:p>
          <a:p>
            <a:r>
              <a:rPr lang="en-US" dirty="0" smtClean="0"/>
              <a:t>Inspiration comes from </a:t>
            </a:r>
            <a:r>
              <a:rPr lang="en-US" dirty="0" err="1" smtClean="0"/>
              <a:t>posthumanism</a:t>
            </a:r>
            <a:r>
              <a:rPr lang="en-US" dirty="0" smtClean="0"/>
              <a:t>: a move that challenges orthodox Euro-American ideas so as to create new knowledge. </a:t>
            </a:r>
          </a:p>
        </p:txBody>
      </p:sp>
      <p:pic>
        <p:nvPicPr>
          <p:cNvPr id="7" name="Content Placeholder 6" descr="school-concept-trim.pn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080574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err="1" smtClean="0"/>
              <a:t>Posthumanism</a:t>
            </a:r>
            <a:r>
              <a:rPr lang="en-US" dirty="0" smtClean="0"/>
              <a:t> </a:t>
            </a:r>
            <a:endParaRPr lang="en-US" dirty="0"/>
          </a:p>
        </p:txBody>
      </p:sp>
      <p:sp>
        <p:nvSpPr>
          <p:cNvPr id="3" name="Content Placeholder 2"/>
          <p:cNvSpPr>
            <a:spLocks noGrp="1"/>
          </p:cNvSpPr>
          <p:nvPr>
            <p:ph sz="half" idx="1"/>
          </p:nvPr>
        </p:nvSpPr>
        <p:spPr/>
        <p:txBody>
          <a:bodyPr>
            <a:normAutofit fontScale="92500" lnSpcReduction="20000"/>
          </a:bodyPr>
          <a:lstStyle/>
          <a:p>
            <a:r>
              <a:rPr lang="en-US" dirty="0" smtClean="0"/>
              <a:t>Questions what ‘human’ means in light of </a:t>
            </a:r>
          </a:p>
          <a:p>
            <a:pPr lvl="1"/>
            <a:r>
              <a:rPr lang="en-US" dirty="0" smtClean="0"/>
              <a:t>Challenges to gender dichotomy (See Butler)</a:t>
            </a:r>
          </a:p>
          <a:p>
            <a:pPr lvl="1"/>
            <a:r>
              <a:rPr lang="en-US" dirty="0" smtClean="0"/>
              <a:t>New technologies (See </a:t>
            </a:r>
            <a:r>
              <a:rPr lang="en-US" dirty="0" err="1" smtClean="0"/>
              <a:t>Bradiotti</a:t>
            </a:r>
            <a:r>
              <a:rPr lang="en-US" dirty="0" smtClean="0"/>
              <a:t> and Franklin)</a:t>
            </a:r>
          </a:p>
          <a:p>
            <a:pPr lvl="1"/>
            <a:r>
              <a:rPr lang="en-US" dirty="0" smtClean="0"/>
              <a:t>Current eco situation (see Morton</a:t>
            </a:r>
            <a:r>
              <a:rPr lang="en-US" dirty="0" smtClean="0"/>
              <a:t>)</a:t>
            </a:r>
          </a:p>
          <a:p>
            <a:pPr lvl="1"/>
            <a:r>
              <a:rPr lang="en-US" dirty="0" smtClean="0"/>
              <a:t>Human exceptionalism</a:t>
            </a:r>
            <a:endParaRPr lang="en-US" dirty="0" smtClean="0"/>
          </a:p>
          <a:p>
            <a:r>
              <a:rPr lang="en-US" dirty="0" err="1" smtClean="0"/>
              <a:t>Posthumanism</a:t>
            </a:r>
            <a:r>
              <a:rPr lang="en-US" dirty="0" smtClean="0"/>
              <a:t> concludes we are post ‘the human’ and need to rethink about what human means.</a:t>
            </a:r>
            <a:endParaRPr lang="en-US" dirty="0"/>
          </a:p>
        </p:txBody>
      </p:sp>
      <p:pic>
        <p:nvPicPr>
          <p:cNvPr id="7" name="Picture 6" descr="510djzt7zXL._SX310_BO1,204,203,200_.jpg"/>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4724400" y="660400"/>
            <a:ext cx="3962400" cy="5613400"/>
          </a:xfrm>
          <a:prstGeom prst="rect">
            <a:avLst/>
          </a:prstGeom>
        </p:spPr>
      </p:pic>
    </p:spTree>
    <p:extLst>
      <p:ext uri="{BB962C8B-B14F-4D97-AF65-F5344CB8AC3E}">
        <p14:creationId xmlns:p14="http://schemas.microsoft.com/office/powerpoint/2010/main" val="735594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Further scholarship to be aware of</a:t>
            </a:r>
            <a:endParaRPr lang="en-US" dirty="0"/>
          </a:p>
        </p:txBody>
      </p:sp>
      <p:sp>
        <p:nvSpPr>
          <p:cNvPr id="3" name="Content Placeholder 2"/>
          <p:cNvSpPr>
            <a:spLocks noGrp="1"/>
          </p:cNvSpPr>
          <p:nvPr>
            <p:ph sz="half" idx="1"/>
          </p:nvPr>
        </p:nvSpPr>
        <p:spPr/>
        <p:txBody>
          <a:bodyPr>
            <a:normAutofit fontScale="85000" lnSpcReduction="20000"/>
          </a:bodyPr>
          <a:lstStyle/>
          <a:p>
            <a:r>
              <a:rPr lang="en-US" dirty="0" smtClean="0"/>
              <a:t>More-than-human Move (see </a:t>
            </a:r>
            <a:r>
              <a:rPr lang="en-US" dirty="0" err="1" smtClean="0"/>
              <a:t>Whatmore</a:t>
            </a:r>
            <a:r>
              <a:rPr lang="en-US" dirty="0" smtClean="0"/>
              <a:t>)</a:t>
            </a:r>
          </a:p>
          <a:p>
            <a:r>
              <a:rPr lang="en-US" dirty="0" smtClean="0"/>
              <a:t>Multispecies Ethnographies (See </a:t>
            </a:r>
            <a:r>
              <a:rPr lang="en-US" dirty="0" err="1" smtClean="0"/>
              <a:t>Eben</a:t>
            </a:r>
            <a:r>
              <a:rPr lang="en-US" dirty="0" smtClean="0"/>
              <a:t> </a:t>
            </a:r>
            <a:r>
              <a:rPr lang="en-US" dirty="0" err="1" smtClean="0"/>
              <a:t>Kirksey</a:t>
            </a:r>
            <a:r>
              <a:rPr lang="en-US" dirty="0" smtClean="0"/>
              <a:t> and </a:t>
            </a:r>
            <a:r>
              <a:rPr lang="en-US" dirty="0" err="1" smtClean="0"/>
              <a:t>Helmreich</a:t>
            </a:r>
            <a:r>
              <a:rPr lang="en-US" dirty="0" smtClean="0"/>
              <a:t>)</a:t>
            </a:r>
          </a:p>
          <a:p>
            <a:r>
              <a:rPr lang="en-US" dirty="0" smtClean="0"/>
              <a:t>New Materialisms (see Bennett; </a:t>
            </a:r>
            <a:r>
              <a:rPr lang="en-US" dirty="0" err="1" smtClean="0"/>
              <a:t>Coole</a:t>
            </a:r>
            <a:r>
              <a:rPr lang="en-US" dirty="0" smtClean="0"/>
              <a:t> and Frost)</a:t>
            </a:r>
          </a:p>
          <a:p>
            <a:endParaRPr lang="en-US" dirty="0"/>
          </a:p>
          <a:p>
            <a:r>
              <a:rPr lang="en-US" dirty="0" smtClean="0"/>
              <a:t>All of the above are concerned with ‘relationships’ and show how life forms itself relationally (</a:t>
            </a:r>
            <a:r>
              <a:rPr lang="en-US" dirty="0" err="1" smtClean="0"/>
              <a:t>ie</a:t>
            </a:r>
            <a:r>
              <a:rPr lang="en-US" dirty="0" smtClean="0"/>
              <a:t>: nothing exists in separation).</a:t>
            </a:r>
            <a:endParaRPr lang="en-US" dirty="0"/>
          </a:p>
        </p:txBody>
      </p:sp>
      <p:sp>
        <p:nvSpPr>
          <p:cNvPr id="4" name="Content Placeholder 3"/>
          <p:cNvSpPr>
            <a:spLocks noGrp="1"/>
          </p:cNvSpPr>
          <p:nvPr>
            <p:ph sz="half" idx="2"/>
          </p:nvPr>
        </p:nvSpPr>
        <p:spPr>
          <a:solidFill>
            <a:srgbClr val="0000FF"/>
          </a:solidFill>
        </p:spPr>
        <p:txBody>
          <a:bodyPr>
            <a:normAutofit fontScale="85000" lnSpcReduction="20000"/>
          </a:bodyPr>
          <a:lstStyle/>
          <a:p>
            <a:pPr marL="0" indent="0">
              <a:buNone/>
            </a:pPr>
            <a:r>
              <a:rPr lang="en-US" dirty="0" smtClean="0"/>
              <a:t>Break-out Activity:</a:t>
            </a:r>
          </a:p>
          <a:p>
            <a:r>
              <a:rPr lang="en-US" dirty="0"/>
              <a:t>Find a definition </a:t>
            </a:r>
            <a:r>
              <a:rPr lang="en-US" dirty="0" smtClean="0"/>
              <a:t>of each of the 3 approaches listed on this slide. </a:t>
            </a:r>
          </a:p>
          <a:p>
            <a:r>
              <a:rPr lang="en-US" dirty="0" smtClean="0"/>
              <a:t>Find an example of one piece of work that uses any of these approaches.</a:t>
            </a:r>
            <a:endParaRPr lang="en-US" dirty="0"/>
          </a:p>
          <a:p>
            <a:r>
              <a:rPr lang="en-US" dirty="0" smtClean="0"/>
              <a:t>Feedback what you have found to the class.</a:t>
            </a:r>
            <a:endParaRPr lang="en-US" dirty="0"/>
          </a:p>
        </p:txBody>
      </p:sp>
    </p:spTree>
    <p:extLst>
      <p:ext uri="{BB962C8B-B14F-4D97-AF65-F5344CB8AC3E}">
        <p14:creationId xmlns:p14="http://schemas.microsoft.com/office/powerpoint/2010/main" val="3945716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Assessments x 4  </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Week 1: written assignment</a:t>
            </a:r>
          </a:p>
          <a:p>
            <a:r>
              <a:rPr lang="en-US" dirty="0" smtClean="0"/>
              <a:t>Week 2: annotated bibliography</a:t>
            </a:r>
          </a:p>
          <a:p>
            <a:r>
              <a:rPr lang="en-US" dirty="0" smtClean="0"/>
              <a:t>Week 3: present findings, submit an academic poster</a:t>
            </a:r>
          </a:p>
          <a:p>
            <a:r>
              <a:rPr lang="en-US" dirty="0" smtClean="0"/>
              <a:t>Week 4: 10 min presentation OR web repository</a:t>
            </a:r>
            <a:endParaRPr lang="en-US" dirty="0"/>
          </a:p>
        </p:txBody>
      </p:sp>
      <p:pic>
        <p:nvPicPr>
          <p:cNvPr id="5" name="Content Placeholder 4" descr="images-7.jpe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745359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Bring in Rubbish </a:t>
            </a:r>
            <a:r>
              <a:rPr lang="mr-IN" dirty="0" smtClean="0"/>
              <a:t>–</a:t>
            </a:r>
            <a:r>
              <a:rPr lang="en-US" dirty="0" smtClean="0"/>
              <a:t> why?</a:t>
            </a:r>
            <a:endParaRPr lang="en-US" dirty="0"/>
          </a:p>
        </p:txBody>
      </p:sp>
      <p:sp>
        <p:nvSpPr>
          <p:cNvPr id="3" name="Content Placeholder 2"/>
          <p:cNvSpPr>
            <a:spLocks noGrp="1"/>
          </p:cNvSpPr>
          <p:nvPr>
            <p:ph sz="half" idx="1"/>
          </p:nvPr>
        </p:nvSpPr>
        <p:spPr/>
        <p:txBody>
          <a:bodyPr>
            <a:normAutofit fontScale="85000" lnSpcReduction="10000"/>
          </a:bodyPr>
          <a:lstStyle/>
          <a:p>
            <a:r>
              <a:rPr lang="en-US" dirty="0" smtClean="0"/>
              <a:t>Please bring cleaned rubbish into class each day to create your own rubbish tip.</a:t>
            </a:r>
          </a:p>
          <a:p>
            <a:r>
              <a:rPr lang="en-US" dirty="0" smtClean="0"/>
              <a:t>Take an area of the room to store your rubbish for the duration of the module.</a:t>
            </a:r>
          </a:p>
          <a:p>
            <a:r>
              <a:rPr lang="en-US" dirty="0" smtClean="0"/>
              <a:t>Create a rubbish/recycling diary by </a:t>
            </a:r>
            <a:r>
              <a:rPr lang="en-US" dirty="0" err="1" smtClean="0"/>
              <a:t>categorising</a:t>
            </a:r>
            <a:r>
              <a:rPr lang="en-US" dirty="0" smtClean="0"/>
              <a:t> what you bring in each day. </a:t>
            </a:r>
          </a:p>
          <a:p>
            <a:r>
              <a:rPr lang="en-US" dirty="0" smtClean="0"/>
              <a:t>We will reengage with it in the last week.</a:t>
            </a:r>
            <a:endParaRPr lang="en-US" dirty="0"/>
          </a:p>
        </p:txBody>
      </p:sp>
      <p:pic>
        <p:nvPicPr>
          <p:cNvPr id="5" name="Content Placeholder 4" descr="WBTnOVC7qqta06gXHeKsQzZxQzIO2JqGw6sKLrlUBrdJ3sLI2HnAHSEwPIN2ByFsn-0UEwe7488Z2EhTFwepod2ZBC3VvVg9Id5zWDJVSs2rs_pMqfARpUbBANOzGgjd.jpe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225910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err="1" smtClean="0"/>
              <a:t>Contextualising</a:t>
            </a:r>
            <a:r>
              <a:rPr lang="en-US" dirty="0" smtClean="0"/>
              <a:t> thoughts</a:t>
            </a:r>
            <a:endParaRPr lang="en-US" dirty="0"/>
          </a:p>
        </p:txBody>
      </p:sp>
      <p:sp>
        <p:nvSpPr>
          <p:cNvPr id="6" name="Subtitle 5"/>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70710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Age of the </a:t>
            </a:r>
            <a:r>
              <a:rPr lang="en-US" dirty="0" err="1" smtClean="0"/>
              <a:t>Anthropocene</a:t>
            </a:r>
            <a:r>
              <a:rPr lang="en-US" dirty="0" smtClean="0"/>
              <a:t> </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a:t>
            </a:r>
            <a:r>
              <a:rPr lang="en-US" dirty="0"/>
              <a:t>Some say that we have entered a new geological epoch of our own making, called the </a:t>
            </a:r>
            <a:r>
              <a:rPr lang="en-US" dirty="0" err="1"/>
              <a:t>Anthropocene</a:t>
            </a:r>
            <a:r>
              <a:rPr lang="en-US" dirty="0"/>
              <a:t>, in which the human footprint has reached levels akin to the impact of an ice age</a:t>
            </a:r>
            <a:r>
              <a:rPr lang="en-US" dirty="0" smtClean="0"/>
              <a:t>.’  </a:t>
            </a:r>
            <a:r>
              <a:rPr lang="en-US" dirty="0" err="1"/>
              <a:t>M</a:t>
            </a:r>
            <a:r>
              <a:rPr lang="en-US" dirty="0" err="1" smtClean="0"/>
              <a:t>eybeck</a:t>
            </a:r>
            <a:r>
              <a:rPr lang="en-US" dirty="0" smtClean="0"/>
              <a:t> et al 2017: ix, </a:t>
            </a:r>
            <a:r>
              <a:rPr lang="en-US" i="1" dirty="0" smtClean="0"/>
              <a:t>Rivers of the </a:t>
            </a:r>
            <a:r>
              <a:rPr lang="en-US" i="1" dirty="0" err="1" smtClean="0"/>
              <a:t>Anthropocene</a:t>
            </a:r>
            <a:r>
              <a:rPr lang="en-US" i="1" dirty="0" smtClean="0"/>
              <a:t> </a:t>
            </a:r>
            <a:r>
              <a:rPr lang="en-US" dirty="0" smtClean="0"/>
              <a:t>CUP)</a:t>
            </a:r>
            <a:endParaRPr lang="en-US" dirty="0"/>
          </a:p>
          <a:p>
            <a:endParaRPr lang="en-US" dirty="0"/>
          </a:p>
        </p:txBody>
      </p:sp>
      <p:pic>
        <p:nvPicPr>
          <p:cNvPr id="6" name="Content Placeholder 5" descr="the-anthropocene-era.jp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8376077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does Climate Change </a:t>
            </a:r>
            <a:br>
              <a:rPr lang="en-US" dirty="0" smtClean="0"/>
            </a:br>
            <a:r>
              <a:rPr lang="en-US" dirty="0" smtClean="0"/>
              <a:t>even mean?</a:t>
            </a:r>
            <a:endParaRPr lang="en-US" dirty="0"/>
          </a:p>
        </p:txBody>
      </p:sp>
      <p:sp>
        <p:nvSpPr>
          <p:cNvPr id="3" name="Content Placeholder 2"/>
          <p:cNvSpPr>
            <a:spLocks noGrp="1"/>
          </p:cNvSpPr>
          <p:nvPr>
            <p:ph sz="half" idx="1"/>
          </p:nvPr>
        </p:nvSpPr>
        <p:spPr>
          <a:xfrm>
            <a:off x="457200" y="1600200"/>
            <a:ext cx="4038600" cy="4953000"/>
          </a:xfrm>
        </p:spPr>
        <p:txBody>
          <a:bodyPr>
            <a:normAutofit lnSpcReduction="10000"/>
          </a:bodyPr>
          <a:lstStyle/>
          <a:p>
            <a:r>
              <a:rPr lang="en-US" dirty="0" smtClean="0"/>
              <a:t>Climate Change (CC) refers to global phenomena</a:t>
            </a:r>
          </a:p>
          <a:p>
            <a:r>
              <a:rPr lang="en-US" dirty="0" smtClean="0"/>
              <a:t>The notion CC has shifted from being a descriptive index to a causative agent (</a:t>
            </a:r>
            <a:r>
              <a:rPr lang="en-US" dirty="0" err="1" smtClean="0"/>
              <a:t>Hulme</a:t>
            </a:r>
            <a:r>
              <a:rPr lang="en-US" dirty="0" smtClean="0"/>
              <a:t> 2014).</a:t>
            </a:r>
          </a:p>
          <a:p>
            <a:r>
              <a:rPr lang="en-US" dirty="0" smtClean="0"/>
              <a:t>This shift has given CC the power to alter social and political lives too</a:t>
            </a:r>
            <a:r>
              <a:rPr lang="mr-IN" dirty="0" smtClean="0"/>
              <a:t>…</a:t>
            </a:r>
            <a:r>
              <a:rPr lang="en-GB" dirty="0" smtClean="0"/>
              <a:t>.how so?</a:t>
            </a:r>
            <a:endParaRPr lang="en-US" dirty="0"/>
          </a:p>
        </p:txBody>
      </p:sp>
      <p:pic>
        <p:nvPicPr>
          <p:cNvPr id="5" name="Content Placeholder 4" descr="1321_cc-vs-gw-vs-wx-768px.jpg"/>
          <p:cNvPicPr>
            <a:picLocks noGrp="1" noChangeAspect="1"/>
          </p:cNvPicPr>
          <p:nvPr>
            <p:ph sz="half" idx="2"/>
          </p:nvPr>
        </p:nvPicPr>
        <p:blipFill>
          <a:blip r:embed="rId3"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9347263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Baer and Reuter 2015 </a:t>
            </a:r>
            <a:r>
              <a:rPr lang="en-US" i="1" dirty="0" err="1" smtClean="0"/>
              <a:t>Anth</a:t>
            </a:r>
            <a:r>
              <a:rPr lang="en-US" i="1" dirty="0" smtClean="0"/>
              <a:t> Perspectives on Climate Change</a:t>
            </a:r>
            <a:endParaRPr lang="en-US" i="1" dirty="0"/>
          </a:p>
        </p:txBody>
      </p:sp>
      <p:sp>
        <p:nvSpPr>
          <p:cNvPr id="3" name="Content Placeholder 2"/>
          <p:cNvSpPr>
            <a:spLocks noGrp="1"/>
          </p:cNvSpPr>
          <p:nvPr>
            <p:ph sz="half" idx="1"/>
          </p:nvPr>
        </p:nvSpPr>
        <p:spPr/>
        <p:txBody>
          <a:bodyPr>
            <a:normAutofit lnSpcReduction="10000"/>
          </a:bodyPr>
          <a:lstStyle/>
          <a:p>
            <a:r>
              <a:rPr lang="en-US" dirty="0" smtClean="0"/>
              <a:t>Demonstrate the need for </a:t>
            </a:r>
            <a:r>
              <a:rPr lang="en-US" dirty="0" err="1" smtClean="0"/>
              <a:t>interdisciplinarity</a:t>
            </a:r>
            <a:endParaRPr lang="en-US" dirty="0" smtClean="0"/>
          </a:p>
          <a:p>
            <a:r>
              <a:rPr lang="en-US" dirty="0" smtClean="0"/>
              <a:t>‘The critical anthropology of climate change is guided by an eco-social perspective and by political ecology theory’ (p2)</a:t>
            </a:r>
          </a:p>
          <a:p>
            <a:r>
              <a:rPr lang="en-US" dirty="0" smtClean="0"/>
              <a:t>Uses an ‘emic’ view to focus on adaptation</a:t>
            </a:r>
            <a:endParaRPr lang="en-US" dirty="0"/>
          </a:p>
        </p:txBody>
      </p:sp>
      <p:pic>
        <p:nvPicPr>
          <p:cNvPr id="7" name="Content Placeholder 6" descr="1450150494977.png"/>
          <p:cNvPicPr>
            <a:picLocks noGrp="1" noChangeAspect="1"/>
          </p:cNvPicPr>
          <p:nvPr>
            <p:ph sz="half" idx="2"/>
          </p:nvPr>
        </p:nvPicPr>
        <p:blipFill>
          <a:blip r:embed="rId2" cstate="print">
            <a:extLst>
              <a:ext uri="{28A0092B-C50C-407E-A947-70E740481C1C}">
                <a14:useLocalDpi xmlns:a14="http://schemas.microsoft.com/office/drawing/2010/main"/>
              </a:ext>
            </a:extLst>
          </a:blip>
          <a:srcRect l="35669" r="35669"/>
          <a:stretch>
            <a:fillRect/>
          </a:stretch>
        </p:blipFill>
        <p:spPr/>
      </p:pic>
    </p:spTree>
    <p:extLst>
      <p:ext uri="{BB962C8B-B14F-4D97-AF65-F5344CB8AC3E}">
        <p14:creationId xmlns:p14="http://schemas.microsoft.com/office/powerpoint/2010/main" val="3646166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Morton’s </a:t>
            </a:r>
            <a:r>
              <a:rPr lang="en-US" dirty="0" err="1" smtClean="0"/>
              <a:t>Hyperobjects</a:t>
            </a:r>
            <a:endParaRPr lang="en-US" dirty="0"/>
          </a:p>
        </p:txBody>
      </p:sp>
      <p:sp>
        <p:nvSpPr>
          <p:cNvPr id="3" name="Content Placeholder 2"/>
          <p:cNvSpPr>
            <a:spLocks noGrp="1"/>
          </p:cNvSpPr>
          <p:nvPr>
            <p:ph sz="half" idx="1"/>
          </p:nvPr>
        </p:nvSpPr>
        <p:spPr/>
        <p:txBody>
          <a:bodyPr/>
          <a:lstStyle/>
          <a:p>
            <a:r>
              <a:rPr lang="en-US" dirty="0" smtClean="0"/>
              <a:t>Vast, ungraspable entities that span geography and time</a:t>
            </a:r>
          </a:p>
          <a:p>
            <a:r>
              <a:rPr lang="en-US" dirty="0" err="1" smtClean="0"/>
              <a:t>Hyperobject</a:t>
            </a:r>
            <a:r>
              <a:rPr lang="en-US" dirty="0" smtClean="0"/>
              <a:t> </a:t>
            </a:r>
            <a:r>
              <a:rPr lang="en-US" dirty="0" err="1" smtClean="0"/>
              <a:t>behaviours</a:t>
            </a:r>
            <a:r>
              <a:rPr lang="en-US" dirty="0" smtClean="0"/>
              <a:t> act as warnings</a:t>
            </a:r>
            <a:endParaRPr lang="en-US" dirty="0"/>
          </a:p>
        </p:txBody>
      </p:sp>
      <p:pic>
        <p:nvPicPr>
          <p:cNvPr id="5" name="Content Placeholder 4" descr="2014-10-13-morton_hyperobjects_cover_hi_res-thumb.jp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746077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Hulme</a:t>
            </a:r>
            <a:r>
              <a:rPr lang="en-US" dirty="0" smtClean="0"/>
              <a:t> 2015 </a:t>
            </a:r>
            <a:r>
              <a:rPr lang="en-US" i="1" dirty="0" smtClean="0"/>
              <a:t>Better weather?</a:t>
            </a:r>
            <a:endParaRPr lang="en-US" i="1" dirty="0"/>
          </a:p>
        </p:txBody>
      </p:sp>
      <p:sp>
        <p:nvSpPr>
          <p:cNvPr id="3" name="Content Placeholder 2"/>
          <p:cNvSpPr>
            <a:spLocks noGrp="1"/>
          </p:cNvSpPr>
          <p:nvPr>
            <p:ph sz="half" idx="1"/>
          </p:nvPr>
        </p:nvSpPr>
        <p:spPr/>
        <p:txBody>
          <a:bodyPr>
            <a:normAutofit fontScale="70000" lnSpcReduction="20000"/>
          </a:bodyPr>
          <a:lstStyle/>
          <a:p>
            <a:pPr marL="0" indent="0">
              <a:buNone/>
            </a:pPr>
            <a:r>
              <a:rPr lang="en-US" dirty="0" smtClean="0"/>
              <a:t>Summary:</a:t>
            </a:r>
          </a:p>
          <a:p>
            <a:pPr marL="0" indent="0">
              <a:buNone/>
            </a:pPr>
            <a:r>
              <a:rPr lang="en-US" dirty="0" smtClean="0"/>
              <a:t>‘Climate </a:t>
            </a:r>
            <a:r>
              <a:rPr lang="mr-IN" dirty="0" smtClean="0"/>
              <a:t>…</a:t>
            </a:r>
            <a:r>
              <a:rPr lang="en-US" dirty="0" smtClean="0"/>
              <a:t>should </a:t>
            </a:r>
            <a:r>
              <a:rPr lang="en-US" dirty="0"/>
              <a:t>be understood as performing important psychological and cultural functions. Climate offers a way of navigating between the human experience of a constantly changing atmosphere with its attendant insecurities and the need to live with a sense of stability and regularity. Humans look to the idea of climate to offer an ordered container—a linguistic, sensory, or numerical repertoire—through which to tame and interpret the un- settling arbitrariness of the restless </a:t>
            </a:r>
            <a:r>
              <a:rPr lang="en-US" dirty="0" smtClean="0"/>
              <a:t>weather.’ (p238) </a:t>
            </a:r>
            <a:endParaRPr lang="en-US" dirty="0"/>
          </a:p>
          <a:p>
            <a:endParaRPr lang="en-US" dirty="0"/>
          </a:p>
        </p:txBody>
      </p:sp>
      <p:pic>
        <p:nvPicPr>
          <p:cNvPr id="5" name="Content Placeholder 4" descr="UK-retail-TMC.jp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2089649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Hulme</a:t>
            </a:r>
            <a:r>
              <a:rPr lang="en-US" dirty="0" smtClean="0"/>
              <a:t> (2015) defines ‘climate’ as</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‘A scientific description of an interacting physical system’ (p238) and that the ‘idea’ of a climate allows humans to live with their weather culturally</a:t>
            </a:r>
          </a:p>
          <a:p>
            <a:r>
              <a:rPr lang="en-US" dirty="0" smtClean="0"/>
              <a:t>The climate ‘puts weather in its place’ (p238) and </a:t>
            </a:r>
            <a:r>
              <a:rPr lang="en-US" dirty="0" err="1" smtClean="0"/>
              <a:t>normalises</a:t>
            </a:r>
            <a:r>
              <a:rPr lang="en-US" dirty="0" smtClean="0"/>
              <a:t> patterns.</a:t>
            </a:r>
            <a:endParaRPr lang="en-US" dirty="0"/>
          </a:p>
        </p:txBody>
      </p:sp>
      <p:pic>
        <p:nvPicPr>
          <p:cNvPr id="5" name="Content Placeholder 4" descr="weather-meteorology-meteorologists-weather_forecasts-weather_conditions-average_temperature-dcrn1466_low.jp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475939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Hulme</a:t>
            </a:r>
            <a:r>
              <a:rPr lang="en-US" dirty="0" smtClean="0"/>
              <a:t> (2015): the role of scientific enquiry in the climate</a:t>
            </a:r>
            <a:endParaRPr lang="en-US" dirty="0"/>
          </a:p>
        </p:txBody>
      </p:sp>
      <p:sp>
        <p:nvSpPr>
          <p:cNvPr id="3" name="Content Placeholder 2"/>
          <p:cNvSpPr>
            <a:spLocks noGrp="1"/>
          </p:cNvSpPr>
          <p:nvPr>
            <p:ph sz="half" idx="1"/>
          </p:nvPr>
        </p:nvSpPr>
        <p:spPr/>
        <p:txBody>
          <a:bodyPr/>
          <a:lstStyle/>
          <a:p>
            <a:r>
              <a:rPr lang="en-US" dirty="0" smtClean="0"/>
              <a:t>The last 200 years has shown how that despite ideas of order the climate is unstable and that we struggle to harness it.</a:t>
            </a:r>
          </a:p>
          <a:p>
            <a:r>
              <a:rPr lang="en-US" dirty="0" smtClean="0"/>
              <a:t>The last 50 years has shown that we are integral to its instability.</a:t>
            </a:r>
            <a:endParaRPr lang="en-US" dirty="0"/>
          </a:p>
        </p:txBody>
      </p:sp>
      <p:pic>
        <p:nvPicPr>
          <p:cNvPr id="5" name="Content Placeholder 4" descr="weather-lore-Inwards1.jp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6016570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has the atmosphere has been cultivated?</a:t>
            </a:r>
            <a:endParaRPr lang="en-US" dirty="0"/>
          </a:p>
        </p:txBody>
      </p:sp>
      <p:sp>
        <p:nvSpPr>
          <p:cNvPr id="3" name="Content Placeholder 2"/>
          <p:cNvSpPr>
            <a:spLocks noGrp="1"/>
          </p:cNvSpPr>
          <p:nvPr>
            <p:ph sz="half" idx="1"/>
          </p:nvPr>
        </p:nvSpPr>
        <p:spPr>
          <a:xfrm>
            <a:off x="190500" y="1600200"/>
            <a:ext cx="4038600" cy="4525963"/>
          </a:xfrm>
        </p:spPr>
        <p:txBody>
          <a:bodyPr>
            <a:normAutofit fontScale="85000" lnSpcReduction="20000"/>
          </a:bodyPr>
          <a:lstStyle/>
          <a:p>
            <a:pPr marL="0" indent="0">
              <a:buNone/>
            </a:pPr>
            <a:r>
              <a:rPr lang="en-US" dirty="0" smtClean="0"/>
              <a:t>‘The </a:t>
            </a:r>
            <a:r>
              <a:rPr lang="en-US" dirty="0"/>
              <a:t>atmosphere bears the imprint of considered human thought, design and </a:t>
            </a:r>
            <a:r>
              <a:rPr lang="en-US" dirty="0" smtClean="0"/>
              <a:t>action’ (</a:t>
            </a:r>
            <a:r>
              <a:rPr lang="en-US" dirty="0" err="1" smtClean="0"/>
              <a:t>Hulme</a:t>
            </a:r>
            <a:r>
              <a:rPr lang="en-US" dirty="0" smtClean="0"/>
              <a:t> 2015: 239) </a:t>
            </a:r>
          </a:p>
          <a:p>
            <a:pPr lvl="1"/>
            <a:r>
              <a:rPr lang="en-US" dirty="0" smtClean="0"/>
              <a:t>(e.g</a:t>
            </a:r>
            <a:r>
              <a:rPr lang="en-US" dirty="0"/>
              <a:t>., CFCs [chlorofluorocarbons], fossil carbon dioxide, </a:t>
            </a:r>
            <a:r>
              <a:rPr lang="en-US" dirty="0" err="1"/>
              <a:t>sulphate</a:t>
            </a:r>
            <a:r>
              <a:rPr lang="en-US" dirty="0"/>
              <a:t> aerosols) and of land practices (e.g., methane, smoke, aerosol </a:t>
            </a:r>
            <a:r>
              <a:rPr lang="en-US" dirty="0" smtClean="0"/>
              <a:t>particulates) See example of one consequence on next slide.</a:t>
            </a:r>
          </a:p>
          <a:p>
            <a:r>
              <a:rPr lang="en-US" dirty="0" smtClean="0"/>
              <a:t>New technologies to  clean the atmosphere are being developed.</a:t>
            </a:r>
            <a:endParaRPr lang="en-US" dirty="0"/>
          </a:p>
          <a:p>
            <a:endParaRPr lang="en-US" dirty="0"/>
          </a:p>
          <a:p>
            <a:endParaRPr lang="en-US" dirty="0"/>
          </a:p>
        </p:txBody>
      </p:sp>
      <p:pic>
        <p:nvPicPr>
          <p:cNvPr id="7" name="Picture 6" descr="img.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43400" y="2146300"/>
            <a:ext cx="4981575" cy="2543175"/>
          </a:xfrm>
          <a:prstGeom prst="rect">
            <a:avLst/>
          </a:prstGeom>
        </p:spPr>
      </p:pic>
      <p:sp>
        <p:nvSpPr>
          <p:cNvPr id="8" name="TextBox 7"/>
          <p:cNvSpPr txBox="1"/>
          <p:nvPr/>
        </p:nvSpPr>
        <p:spPr>
          <a:xfrm>
            <a:off x="6426200" y="4793734"/>
            <a:ext cx="2467342" cy="369332"/>
          </a:xfrm>
          <a:prstGeom prst="rect">
            <a:avLst/>
          </a:prstGeom>
          <a:noFill/>
        </p:spPr>
        <p:txBody>
          <a:bodyPr wrap="none" rtlCol="0">
            <a:spAutoFit/>
          </a:bodyPr>
          <a:lstStyle/>
          <a:p>
            <a:r>
              <a:rPr lang="en-US" dirty="0" err="1" smtClean="0"/>
              <a:t>Banksy</a:t>
            </a:r>
            <a:r>
              <a:rPr lang="en-US" dirty="0" smtClean="0"/>
              <a:t> 2018 Port Talbot</a:t>
            </a:r>
            <a:endParaRPr lang="en-US" dirty="0"/>
          </a:p>
        </p:txBody>
      </p:sp>
    </p:spTree>
    <p:extLst>
      <p:ext uri="{BB962C8B-B14F-4D97-AF65-F5344CB8AC3E}">
        <p14:creationId xmlns:p14="http://schemas.microsoft.com/office/powerpoint/2010/main" val="1791328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Johnson, 2018 </a:t>
            </a:r>
            <a:br>
              <a:rPr lang="en-US" dirty="0" smtClean="0"/>
            </a:br>
            <a:r>
              <a:rPr lang="en-US" i="1" dirty="0" smtClean="0"/>
              <a:t>The Great Nutrient Collapse</a:t>
            </a:r>
            <a:endParaRPr lang="en-US" i="1" dirty="0"/>
          </a:p>
        </p:txBody>
      </p:sp>
      <p:sp>
        <p:nvSpPr>
          <p:cNvPr id="3" name="Content Placeholder 2"/>
          <p:cNvSpPr>
            <a:spLocks noGrp="1"/>
          </p:cNvSpPr>
          <p:nvPr>
            <p:ph sz="half" idx="1"/>
          </p:nvPr>
        </p:nvSpPr>
        <p:spPr/>
        <p:txBody>
          <a:bodyPr>
            <a:normAutofit fontScale="92500" lnSpcReduction="10000"/>
          </a:bodyPr>
          <a:lstStyle/>
          <a:p>
            <a:r>
              <a:rPr lang="en-US" dirty="0" smtClean="0"/>
              <a:t>‘Rising </a:t>
            </a:r>
            <a:r>
              <a:rPr lang="en-US" dirty="0"/>
              <a:t>CO2 revs up photosynthesis, the process that helps plants transform sunlight to food. This makes plants grow, but it also leads them to pack in more carbohydrates like glucose at the expense of other nutrients that we depend on, like protein, iron and zinc</a:t>
            </a:r>
            <a:r>
              <a:rPr lang="en-US" dirty="0" smtClean="0"/>
              <a:t>.’</a:t>
            </a:r>
            <a:endParaRPr lang="en-US" dirty="0"/>
          </a:p>
        </p:txBody>
      </p:sp>
      <p:pic>
        <p:nvPicPr>
          <p:cNvPr id="5" name="Content Placeholder 4" descr="90.jpeg"/>
          <p:cNvPicPr>
            <a:picLocks noGrp="1" noChangeAspect="1"/>
          </p:cNvPicPr>
          <p:nvPr>
            <p:ph sz="half" idx="2"/>
          </p:nvPr>
        </p:nvPicPr>
        <p:blipFill>
          <a:blip r:embed="rId3"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80356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Hulme</a:t>
            </a:r>
            <a:r>
              <a:rPr lang="en-US" dirty="0" smtClean="0"/>
              <a:t> (2015) offers 2 categories of climate cultivation types</a:t>
            </a:r>
            <a:endParaRPr lang="en-US" dirty="0"/>
          </a:p>
        </p:txBody>
      </p:sp>
      <p:sp>
        <p:nvSpPr>
          <p:cNvPr id="3" name="Content Placeholder 2"/>
          <p:cNvSpPr>
            <a:spLocks noGrp="1"/>
          </p:cNvSpPr>
          <p:nvPr>
            <p:ph sz="half" idx="1"/>
          </p:nvPr>
        </p:nvSpPr>
        <p:spPr/>
        <p:txBody>
          <a:bodyPr/>
          <a:lstStyle/>
          <a:p>
            <a:r>
              <a:rPr lang="en-US" dirty="0" smtClean="0"/>
              <a:t>Passive cultivation</a:t>
            </a:r>
          </a:p>
          <a:p>
            <a:pPr lvl="1"/>
            <a:r>
              <a:rPr lang="en-US" dirty="0" smtClean="0"/>
              <a:t>Of the past</a:t>
            </a:r>
          </a:p>
          <a:p>
            <a:r>
              <a:rPr lang="en-US" dirty="0" smtClean="0"/>
              <a:t>Active (deliberate) cultivation (2 types)</a:t>
            </a:r>
          </a:p>
          <a:p>
            <a:pPr lvl="1"/>
            <a:r>
              <a:rPr lang="en-US" dirty="0" smtClean="0"/>
              <a:t>De-cultivating (clean up) or </a:t>
            </a:r>
            <a:r>
              <a:rPr lang="en-US" dirty="0" err="1" smtClean="0"/>
              <a:t>naturalising</a:t>
            </a:r>
            <a:r>
              <a:rPr lang="en-US" dirty="0" smtClean="0"/>
              <a:t>/</a:t>
            </a:r>
            <a:r>
              <a:rPr lang="en-US" dirty="0" err="1" smtClean="0"/>
              <a:t>rewilding</a:t>
            </a:r>
            <a:endParaRPr lang="en-US" dirty="0" smtClean="0"/>
          </a:p>
          <a:p>
            <a:pPr lvl="1"/>
            <a:r>
              <a:rPr lang="en-US" dirty="0" smtClean="0"/>
              <a:t>Re-cultivating (adding stuff to make it as we want it)</a:t>
            </a:r>
            <a:endParaRPr lang="en-US" dirty="0"/>
          </a:p>
        </p:txBody>
      </p:sp>
      <p:pic>
        <p:nvPicPr>
          <p:cNvPr id="5" name="Content Placeholder 4" descr="BostonTreepodInitiative_InfluxStudioSHIFTBoston.jp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
        <p:nvSpPr>
          <p:cNvPr id="6" name="TextBox 5"/>
          <p:cNvSpPr txBox="1"/>
          <p:nvPr/>
        </p:nvSpPr>
        <p:spPr>
          <a:xfrm>
            <a:off x="6409652" y="6254234"/>
            <a:ext cx="2277148" cy="369332"/>
          </a:xfrm>
          <a:prstGeom prst="rect">
            <a:avLst/>
          </a:prstGeom>
          <a:noFill/>
        </p:spPr>
        <p:txBody>
          <a:bodyPr wrap="none" rtlCol="0">
            <a:spAutoFit/>
          </a:bodyPr>
          <a:lstStyle/>
          <a:p>
            <a:r>
              <a:rPr lang="en-US" dirty="0" smtClean="0"/>
              <a:t>Carbon capture ‘trees’</a:t>
            </a:r>
            <a:endParaRPr lang="en-US" dirty="0"/>
          </a:p>
        </p:txBody>
      </p:sp>
    </p:spTree>
    <p:extLst>
      <p:ext uri="{BB962C8B-B14F-4D97-AF65-F5344CB8AC3E}">
        <p14:creationId xmlns:p14="http://schemas.microsoft.com/office/powerpoint/2010/main" val="5237778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Hulme</a:t>
            </a:r>
            <a:r>
              <a:rPr lang="en-US" dirty="0" smtClean="0"/>
              <a:t> (2014) </a:t>
            </a:r>
            <a:r>
              <a:rPr lang="en-US" i="1" dirty="0" smtClean="0"/>
              <a:t>Attributing weather extremes to climate change</a:t>
            </a:r>
            <a:endParaRPr lang="en-US" i="1" dirty="0"/>
          </a:p>
        </p:txBody>
      </p:sp>
      <p:sp>
        <p:nvSpPr>
          <p:cNvPr id="3" name="Content Placeholder 2"/>
          <p:cNvSpPr>
            <a:spLocks noGrp="1"/>
          </p:cNvSpPr>
          <p:nvPr>
            <p:ph sz="half" idx="1"/>
          </p:nvPr>
        </p:nvSpPr>
        <p:spPr>
          <a:xfrm>
            <a:off x="457200" y="1600200"/>
            <a:ext cx="4038600" cy="4737100"/>
          </a:xfrm>
        </p:spPr>
        <p:txBody>
          <a:bodyPr>
            <a:normAutofit fontScale="92500" lnSpcReduction="10000"/>
          </a:bodyPr>
          <a:lstStyle/>
          <a:p>
            <a:r>
              <a:rPr lang="en-US" dirty="0" smtClean="0"/>
              <a:t>Extreme weather prompts calls for explanation and culpability</a:t>
            </a:r>
          </a:p>
          <a:p>
            <a:r>
              <a:rPr lang="en-US" dirty="0" smtClean="0"/>
              <a:t>Where once deviant </a:t>
            </a:r>
            <a:r>
              <a:rPr lang="en-US" dirty="0" err="1" smtClean="0"/>
              <a:t>behaviour</a:t>
            </a:r>
            <a:r>
              <a:rPr lang="en-US" dirty="0" smtClean="0"/>
              <a:t> or witchcraft might have been blamed now we blame chemical changes using scientific method as the metric.</a:t>
            </a:r>
          </a:p>
          <a:p>
            <a:r>
              <a:rPr lang="en-US" dirty="0" smtClean="0"/>
              <a:t>This means nature is no longer ‘natural’.</a:t>
            </a:r>
            <a:endParaRPr lang="en-US" dirty="0"/>
          </a:p>
        </p:txBody>
      </p:sp>
      <p:pic>
        <p:nvPicPr>
          <p:cNvPr id="5" name="Content Placeholder 4" descr="la-palma.jp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
        <p:nvSpPr>
          <p:cNvPr id="6" name="TextBox 5"/>
          <p:cNvSpPr txBox="1"/>
          <p:nvPr/>
        </p:nvSpPr>
        <p:spPr>
          <a:xfrm>
            <a:off x="5981700" y="6292334"/>
            <a:ext cx="1334320" cy="369332"/>
          </a:xfrm>
          <a:prstGeom prst="rect">
            <a:avLst/>
          </a:prstGeom>
          <a:noFill/>
        </p:spPr>
        <p:txBody>
          <a:bodyPr wrap="none" rtlCol="0">
            <a:spAutoFit/>
          </a:bodyPr>
          <a:lstStyle/>
          <a:p>
            <a:r>
              <a:rPr lang="en-US" dirty="0" smtClean="0"/>
              <a:t>Dubai island</a:t>
            </a:r>
            <a:endParaRPr lang="en-US" dirty="0"/>
          </a:p>
        </p:txBody>
      </p:sp>
    </p:spTree>
    <p:extLst>
      <p:ext uri="{BB962C8B-B14F-4D97-AF65-F5344CB8AC3E}">
        <p14:creationId xmlns:p14="http://schemas.microsoft.com/office/powerpoint/2010/main" val="588801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But, </a:t>
            </a:r>
            <a:r>
              <a:rPr lang="en-US" dirty="0" err="1" smtClean="0"/>
              <a:t>Hulme</a:t>
            </a:r>
            <a:r>
              <a:rPr lang="en-US" dirty="0" smtClean="0"/>
              <a:t> (2014) asks, how can we know if a weather event was caused by </a:t>
            </a:r>
            <a:r>
              <a:rPr lang="en-US" dirty="0"/>
              <a:t>C</a:t>
            </a:r>
            <a:r>
              <a:rPr lang="en-US" dirty="0" smtClean="0"/>
              <a:t>limate </a:t>
            </a:r>
            <a:r>
              <a:rPr lang="en-US" dirty="0"/>
              <a:t>C</a:t>
            </a:r>
            <a:r>
              <a:rPr lang="en-US" dirty="0" smtClean="0"/>
              <a:t>hange?</a:t>
            </a:r>
            <a:endParaRPr lang="en-US" dirty="0"/>
          </a:p>
        </p:txBody>
      </p:sp>
      <p:sp>
        <p:nvSpPr>
          <p:cNvPr id="5" name="Subtitle 4"/>
          <p:cNvSpPr>
            <a:spLocks noGrp="1"/>
          </p:cNvSpPr>
          <p:nvPr>
            <p:ph type="subTitle" idx="1"/>
          </p:nvPr>
        </p:nvSpPr>
        <p:spPr/>
        <p:txBody>
          <a:bodyPr/>
          <a:lstStyle/>
          <a:p>
            <a:r>
              <a:rPr lang="en-US" dirty="0" smtClean="0"/>
              <a:t>Where can we look for the ‘fingerprints’ of the culprit?</a:t>
            </a:r>
            <a:endParaRPr lang="en-US" dirty="0"/>
          </a:p>
        </p:txBody>
      </p:sp>
    </p:spTree>
    <p:extLst>
      <p:ext uri="{BB962C8B-B14F-4D97-AF65-F5344CB8AC3E}">
        <p14:creationId xmlns:p14="http://schemas.microsoft.com/office/powerpoint/2010/main" val="28913238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This is how</a:t>
            </a:r>
            <a:endParaRPr lang="en-US" dirty="0"/>
          </a:p>
        </p:txBody>
      </p:sp>
      <p:sp>
        <p:nvSpPr>
          <p:cNvPr id="3" name="Content Placeholder 2"/>
          <p:cNvSpPr>
            <a:spLocks noGrp="1"/>
          </p:cNvSpPr>
          <p:nvPr>
            <p:ph sz="half" idx="1"/>
          </p:nvPr>
        </p:nvSpPr>
        <p:spPr/>
        <p:txBody>
          <a:bodyPr>
            <a:normAutofit fontScale="92500" lnSpcReduction="20000"/>
          </a:bodyPr>
          <a:lstStyle/>
          <a:p>
            <a:r>
              <a:rPr lang="en-US" dirty="0" smtClean="0"/>
              <a:t>How research is now framed (what q’s are asked and how funding is allocated and by whom affects outcomes.)</a:t>
            </a:r>
          </a:p>
          <a:p>
            <a:r>
              <a:rPr lang="en-US" dirty="0" smtClean="0"/>
              <a:t>Social policies</a:t>
            </a:r>
          </a:p>
          <a:p>
            <a:pPr lvl="1"/>
            <a:r>
              <a:rPr lang="en-US" dirty="0" smtClean="0"/>
              <a:t>Manufacturing </a:t>
            </a:r>
          </a:p>
          <a:p>
            <a:pPr lvl="1"/>
            <a:r>
              <a:rPr lang="en-US" dirty="0" smtClean="0"/>
              <a:t>Recycling units</a:t>
            </a:r>
          </a:p>
          <a:p>
            <a:r>
              <a:rPr lang="en-US" dirty="0" smtClean="0"/>
              <a:t>Social media preoccupations</a:t>
            </a:r>
          </a:p>
          <a:p>
            <a:r>
              <a:rPr lang="en-US" dirty="0" err="1" smtClean="0"/>
              <a:t>Hulme</a:t>
            </a:r>
            <a:r>
              <a:rPr lang="en-US" dirty="0" smtClean="0"/>
              <a:t> (2014) suggests that it may be of interest to be a victim of CC.</a:t>
            </a:r>
            <a:endParaRPr lang="en-US" dirty="0"/>
          </a:p>
        </p:txBody>
      </p:sp>
      <p:pic>
        <p:nvPicPr>
          <p:cNvPr id="5" name="Content Placeholder 4" descr="enoughscient.jpg"/>
          <p:cNvPicPr>
            <a:picLocks noGrp="1" noChangeAspect="1"/>
          </p:cNvPicPr>
          <p:nvPr>
            <p:ph sz="half" idx="2"/>
          </p:nvPr>
        </p:nvPicPr>
        <p:blipFill>
          <a:blip r:embed="rId3"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769898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Overshoot Day Activity</a:t>
            </a:r>
            <a:br>
              <a:rPr lang="en-US" dirty="0" smtClean="0"/>
            </a:br>
            <a:endParaRPr lang="en-US" dirty="0"/>
          </a:p>
        </p:txBody>
      </p:sp>
      <p:sp>
        <p:nvSpPr>
          <p:cNvPr id="3" name="Content Placeholder 2"/>
          <p:cNvSpPr>
            <a:spLocks noGrp="1"/>
          </p:cNvSpPr>
          <p:nvPr>
            <p:ph sz="half" idx="1"/>
          </p:nvPr>
        </p:nvSpPr>
        <p:spPr/>
        <p:txBody>
          <a:bodyPr>
            <a:normAutofit fontScale="85000" lnSpcReduction="10000"/>
          </a:bodyPr>
          <a:lstStyle/>
          <a:p>
            <a:r>
              <a:rPr lang="en-US" dirty="0" smtClean="0"/>
              <a:t>‘Earth </a:t>
            </a:r>
            <a:r>
              <a:rPr lang="en-US" dirty="0"/>
              <a:t>Overshoot Day marks the date when we (all of humanity) have used more from nature than our planet can renew in the entire year. In 2018, it fell on August 1</a:t>
            </a:r>
            <a:r>
              <a:rPr lang="en-US" dirty="0" smtClean="0"/>
              <a:t>.’</a:t>
            </a:r>
          </a:p>
          <a:p>
            <a:r>
              <a:rPr lang="en-US" dirty="0" smtClean="0"/>
              <a:t>Measure </a:t>
            </a:r>
            <a:r>
              <a:rPr lang="en-US" dirty="0"/>
              <a:t>your </a:t>
            </a:r>
            <a:r>
              <a:rPr lang="en-US" dirty="0" smtClean="0"/>
              <a:t>footprint (Global </a:t>
            </a:r>
            <a:r>
              <a:rPr lang="en-US" dirty="0"/>
              <a:t>F</a:t>
            </a:r>
            <a:r>
              <a:rPr lang="en-US" dirty="0" smtClean="0"/>
              <a:t>ootprint Network</a:t>
            </a:r>
          </a:p>
          <a:p>
            <a:pPr lvl="1"/>
            <a:r>
              <a:rPr lang="en-US" dirty="0"/>
              <a:t>https://</a:t>
            </a:r>
            <a:r>
              <a:rPr lang="en-US" dirty="0" err="1" smtClean="0"/>
              <a:t>www.footprintcalculator.org</a:t>
            </a:r>
            <a:r>
              <a:rPr lang="en-US" dirty="0" smtClean="0"/>
              <a:t>)</a:t>
            </a:r>
            <a:endParaRPr lang="en-US" dirty="0"/>
          </a:p>
        </p:txBody>
      </p:sp>
      <p:pic>
        <p:nvPicPr>
          <p:cNvPr id="5" name="Content Placeholder 4" descr="Cosyi0mQkgEuQHAA3FYMqAleomqksXM1_598x414.jpg"/>
          <p:cNvPicPr>
            <a:picLocks noGrp="1" noChangeAspect="1"/>
          </p:cNvPicPr>
          <p:nvPr>
            <p:ph sz="half" idx="2"/>
          </p:nvPr>
        </p:nvPicPr>
        <p:blipFill>
          <a:blip r:embed="rId2" cstate="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325598078"/>
      </p:ext>
    </p:extLst>
  </p:cSld>
  <p:clrMapOvr>
    <a:masterClrMapping/>
  </p:clrMapOvr>
</p:sld>
</file>

<file path=ppt/theme/theme1.xml><?xml version="1.0" encoding="utf-8"?>
<a:theme xmlns:a="http://schemas.openxmlformats.org/drawingml/2006/main" name=" Black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Black .thmx</Template>
  <TotalTime>7096</TotalTime>
  <Words>1386</Words>
  <Application>Microsoft Macintosh PowerPoint</Application>
  <PresentationFormat>On-screen Show (4:3)</PresentationFormat>
  <Paragraphs>104</Paragraphs>
  <Slides>22</Slides>
  <Notes>3</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 Black </vt:lpstr>
      <vt:lpstr>Interactions with the Environment</vt:lpstr>
      <vt:lpstr>Module Focus</vt:lpstr>
      <vt:lpstr>Scholarship and Theoretical Grounding of this Module</vt:lpstr>
      <vt:lpstr>Posthumanism </vt:lpstr>
      <vt:lpstr>Further scholarship to be aware of</vt:lpstr>
      <vt:lpstr>Assessments x 4  </vt:lpstr>
      <vt:lpstr>Bring in Rubbish – why?</vt:lpstr>
      <vt:lpstr>Contextualising thoughts</vt:lpstr>
      <vt:lpstr>The Age of the Anthropocene </vt:lpstr>
      <vt:lpstr>What does Climate Change  even mean?</vt:lpstr>
      <vt:lpstr>Baer and Reuter 2015 Anth Perspectives on Climate Change</vt:lpstr>
      <vt:lpstr>Morton’s Hyperobjects</vt:lpstr>
      <vt:lpstr>Hulme 2015 Better weather?</vt:lpstr>
      <vt:lpstr>Hulme (2015) defines ‘climate’ as</vt:lpstr>
      <vt:lpstr>Hulme (2015): the role of scientific enquiry in the climate</vt:lpstr>
      <vt:lpstr>How has the atmosphere has been cultivated?</vt:lpstr>
      <vt:lpstr>Johnson, 2018  The Great Nutrient Collapse</vt:lpstr>
      <vt:lpstr>Hulme (2015) offers 2 categories of climate cultivation types</vt:lpstr>
      <vt:lpstr>Hulme (2014) Attributing weather extremes to climate change</vt:lpstr>
      <vt:lpstr>But, Hulme (2014) asks, how can we know if a weather event was caused by Climate Change?</vt:lpstr>
      <vt:lpstr>This is how</vt:lpstr>
      <vt:lpstr>Overshoot Day Activity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Interactions with the Environment</dc:title>
  <dc:creator>Luci Attala</dc:creator>
  <cp:lastModifiedBy>Luci Attala</cp:lastModifiedBy>
  <cp:revision>24</cp:revision>
  <dcterms:created xsi:type="dcterms:W3CDTF">2018-12-20T20:41:22Z</dcterms:created>
  <dcterms:modified xsi:type="dcterms:W3CDTF">2018-12-28T09:31:16Z</dcterms:modified>
</cp:coreProperties>
</file>