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3" r:id="rId1"/>
  </p:sldMasterIdLst>
  <p:sldIdLst>
    <p:sldId id="256" r:id="rId2"/>
    <p:sldId id="263" r:id="rId3"/>
    <p:sldId id="257" r:id="rId4"/>
    <p:sldId id="259" r:id="rId5"/>
    <p:sldId id="265" r:id="rId6"/>
    <p:sldId id="266" r:id="rId7"/>
    <p:sldId id="267" r:id="rId8"/>
    <p:sldId id="268" r:id="rId9"/>
    <p:sldId id="262"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4C3355-C918-485C-9FAD-61958121830D}" v="207" dt="2022-10-22T21:56:41.832"/>
    <p1510:client id="{E3A16673-C8D4-CC2E-5DDF-350CF05719D0}" v="1336" dt="2022-10-30T17:02:57.6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8" d="100"/>
          <a:sy n="68" d="100"/>
        </p:scale>
        <p:origin x="81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56641BE-A0E0-441C-BE63-C99754054C03}"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C1C1E0-E3AE-4B80-B3E4-39969119F139}" type="slidenum">
              <a:rPr lang="en-GB" smtClean="0"/>
              <a:t>‹#›</a:t>
            </a:fld>
            <a:endParaRPr lang="en-GB"/>
          </a:p>
        </p:txBody>
      </p:sp>
    </p:spTree>
    <p:extLst>
      <p:ext uri="{BB962C8B-B14F-4D97-AF65-F5344CB8AC3E}">
        <p14:creationId xmlns:p14="http://schemas.microsoft.com/office/powerpoint/2010/main" val="16517323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6641BE-A0E0-441C-BE63-C99754054C03}"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C1C1E0-E3AE-4B80-B3E4-39969119F139}" type="slidenum">
              <a:rPr lang="en-GB" smtClean="0"/>
              <a:t>‹#›</a:t>
            </a:fld>
            <a:endParaRPr lang="en-GB"/>
          </a:p>
        </p:txBody>
      </p:sp>
    </p:spTree>
    <p:extLst>
      <p:ext uri="{BB962C8B-B14F-4D97-AF65-F5344CB8AC3E}">
        <p14:creationId xmlns:p14="http://schemas.microsoft.com/office/powerpoint/2010/main" val="3950356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6641BE-A0E0-441C-BE63-C99754054C03}"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C1C1E0-E3AE-4B80-B3E4-39969119F139}" type="slidenum">
              <a:rPr lang="en-GB" smtClean="0"/>
              <a:t>‹#›</a:t>
            </a:fld>
            <a:endParaRPr lang="en-GB"/>
          </a:p>
        </p:txBody>
      </p:sp>
    </p:spTree>
    <p:extLst>
      <p:ext uri="{BB962C8B-B14F-4D97-AF65-F5344CB8AC3E}">
        <p14:creationId xmlns:p14="http://schemas.microsoft.com/office/powerpoint/2010/main" val="24495200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56641BE-A0E0-441C-BE63-C99754054C03}"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C1C1E0-E3AE-4B80-B3E4-39969119F139}" type="slidenum">
              <a:rPr lang="en-GB" smtClean="0"/>
              <a:t>‹#›</a:t>
            </a:fld>
            <a:endParaRPr lang="en-GB"/>
          </a:p>
        </p:txBody>
      </p:sp>
    </p:spTree>
    <p:extLst>
      <p:ext uri="{BB962C8B-B14F-4D97-AF65-F5344CB8AC3E}">
        <p14:creationId xmlns:p14="http://schemas.microsoft.com/office/powerpoint/2010/main" val="33015061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56641BE-A0E0-441C-BE63-C99754054C03}" type="datetimeFigureOut">
              <a:rPr lang="en-GB" smtClean="0"/>
              <a:t>30/10/2022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DC1C1E0-E3AE-4B80-B3E4-39969119F139}" type="slidenum">
              <a:rPr lang="en-GB" smtClean="0"/>
              <a:t>‹#›</a:t>
            </a:fld>
            <a:endParaRPr lang="en-GB"/>
          </a:p>
        </p:txBody>
      </p:sp>
    </p:spTree>
    <p:extLst>
      <p:ext uri="{BB962C8B-B14F-4D97-AF65-F5344CB8AC3E}">
        <p14:creationId xmlns:p14="http://schemas.microsoft.com/office/powerpoint/2010/main" val="288892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56641BE-A0E0-441C-BE63-C99754054C03}" type="datetimeFigureOut">
              <a:rPr lang="en-GB" smtClean="0"/>
              <a:t>30/10/2022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DC1C1E0-E3AE-4B80-B3E4-39969119F139}" type="slidenum">
              <a:rPr lang="en-GB" smtClean="0"/>
              <a:t>‹#›</a:t>
            </a:fld>
            <a:endParaRPr lang="en-GB"/>
          </a:p>
        </p:txBody>
      </p:sp>
    </p:spTree>
    <p:extLst>
      <p:ext uri="{BB962C8B-B14F-4D97-AF65-F5344CB8AC3E}">
        <p14:creationId xmlns:p14="http://schemas.microsoft.com/office/powerpoint/2010/main" val="26783980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6641BE-A0E0-441C-BE63-C99754054C03}" type="datetimeFigureOut">
              <a:rPr lang="en-GB" smtClean="0"/>
              <a:t>30/10/2022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DC1C1E0-E3AE-4B80-B3E4-39969119F139}" type="slidenum">
              <a:rPr lang="en-GB" smtClean="0"/>
              <a:t>‹#›</a:t>
            </a:fld>
            <a:endParaRPr lang="en-GB"/>
          </a:p>
        </p:txBody>
      </p:sp>
    </p:spTree>
    <p:extLst>
      <p:ext uri="{BB962C8B-B14F-4D97-AF65-F5344CB8AC3E}">
        <p14:creationId xmlns:p14="http://schemas.microsoft.com/office/powerpoint/2010/main" val="3415449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56641BE-A0E0-441C-BE63-C99754054C03}"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C1C1E0-E3AE-4B80-B3E4-39969119F139}" type="slidenum">
              <a:rPr lang="en-GB" smtClean="0"/>
              <a:t>‹#›</a:t>
            </a:fld>
            <a:endParaRPr lang="en-GB"/>
          </a:p>
        </p:txBody>
      </p:sp>
    </p:spTree>
    <p:extLst>
      <p:ext uri="{BB962C8B-B14F-4D97-AF65-F5344CB8AC3E}">
        <p14:creationId xmlns:p14="http://schemas.microsoft.com/office/powerpoint/2010/main" val="26667353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6641BE-A0E0-441C-BE63-C99754054C03}"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C1C1E0-E3AE-4B80-B3E4-39969119F139}" type="slidenum">
              <a:rPr lang="en-GB" smtClean="0"/>
              <a:t>‹#›</a:t>
            </a:fld>
            <a:endParaRPr lang="en-GB"/>
          </a:p>
        </p:txBody>
      </p:sp>
    </p:spTree>
    <p:extLst>
      <p:ext uri="{BB962C8B-B14F-4D97-AF65-F5344CB8AC3E}">
        <p14:creationId xmlns:p14="http://schemas.microsoft.com/office/powerpoint/2010/main" val="33255814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6641BE-A0E0-441C-BE63-C99754054C03}"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C1C1E0-E3AE-4B80-B3E4-39969119F139}" type="slidenum">
              <a:rPr lang="en-GB" smtClean="0"/>
              <a:t>‹#›</a:t>
            </a:fld>
            <a:endParaRPr lang="en-GB"/>
          </a:p>
        </p:txBody>
      </p:sp>
    </p:spTree>
    <p:extLst>
      <p:ext uri="{BB962C8B-B14F-4D97-AF65-F5344CB8AC3E}">
        <p14:creationId xmlns:p14="http://schemas.microsoft.com/office/powerpoint/2010/main" val="18824456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6641BE-A0E0-441C-BE63-C99754054C03}"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C1C1E0-E3AE-4B80-B3E4-39969119F13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210440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6641BE-A0E0-441C-BE63-C99754054C03}"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C1C1E0-E3AE-4B80-B3E4-39969119F139}" type="slidenum">
              <a:rPr lang="en-GB" smtClean="0"/>
              <a:t>‹#›</a:t>
            </a:fld>
            <a:endParaRPr lang="en-GB"/>
          </a:p>
        </p:txBody>
      </p:sp>
    </p:spTree>
    <p:extLst>
      <p:ext uri="{BB962C8B-B14F-4D97-AF65-F5344CB8AC3E}">
        <p14:creationId xmlns:p14="http://schemas.microsoft.com/office/powerpoint/2010/main" val="18482953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6641BE-A0E0-441C-BE63-C99754054C03}"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C1C1E0-E3AE-4B80-B3E4-39969119F13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144041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6641BE-A0E0-441C-BE63-C99754054C03}"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C1C1E0-E3AE-4B80-B3E4-39969119F139}" type="slidenum">
              <a:rPr lang="en-GB" smtClean="0"/>
              <a:t>‹#›</a:t>
            </a:fld>
            <a:endParaRPr lang="en-GB"/>
          </a:p>
        </p:txBody>
      </p:sp>
    </p:spTree>
    <p:extLst>
      <p:ext uri="{BB962C8B-B14F-4D97-AF65-F5344CB8AC3E}">
        <p14:creationId xmlns:p14="http://schemas.microsoft.com/office/powerpoint/2010/main" val="5314929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6641BE-A0E0-441C-BE63-C99754054C03}"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C1C1E0-E3AE-4B80-B3E4-39969119F139}" type="slidenum">
              <a:rPr lang="en-GB" smtClean="0"/>
              <a:t>‹#›</a:t>
            </a:fld>
            <a:endParaRPr lang="en-GB"/>
          </a:p>
        </p:txBody>
      </p:sp>
    </p:spTree>
    <p:extLst>
      <p:ext uri="{BB962C8B-B14F-4D97-AF65-F5344CB8AC3E}">
        <p14:creationId xmlns:p14="http://schemas.microsoft.com/office/powerpoint/2010/main" val="26956763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6641BE-A0E0-441C-BE63-C99754054C03}"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C1C1E0-E3AE-4B80-B3E4-39969119F139}" type="slidenum">
              <a:rPr lang="en-GB" smtClean="0"/>
              <a:t>‹#›</a:t>
            </a:fld>
            <a:endParaRPr lang="en-GB"/>
          </a:p>
        </p:txBody>
      </p:sp>
    </p:spTree>
    <p:extLst>
      <p:ext uri="{BB962C8B-B14F-4D97-AF65-F5344CB8AC3E}">
        <p14:creationId xmlns:p14="http://schemas.microsoft.com/office/powerpoint/2010/main" val="39029865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6641BE-A0E0-441C-BE63-C99754054C03}"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C1C1E0-E3AE-4B80-B3E4-39969119F139}" type="slidenum">
              <a:rPr lang="en-GB" smtClean="0"/>
              <a:t>‹#›</a:t>
            </a:fld>
            <a:endParaRPr lang="en-GB"/>
          </a:p>
        </p:txBody>
      </p:sp>
    </p:spTree>
    <p:extLst>
      <p:ext uri="{BB962C8B-B14F-4D97-AF65-F5344CB8AC3E}">
        <p14:creationId xmlns:p14="http://schemas.microsoft.com/office/powerpoint/2010/main" val="418031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56641BE-A0E0-441C-BE63-C99754054C03}" type="datetimeFigureOut">
              <a:rPr lang="en-GB" smtClean="0"/>
              <a:t>30/10/2022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DC1C1E0-E3AE-4B80-B3E4-39969119F139}" type="slidenum">
              <a:rPr lang="en-GB" smtClean="0"/>
              <a:t>‹#›</a:t>
            </a:fld>
            <a:endParaRPr lang="en-GB"/>
          </a:p>
        </p:txBody>
      </p:sp>
    </p:spTree>
    <p:extLst>
      <p:ext uri="{BB962C8B-B14F-4D97-AF65-F5344CB8AC3E}">
        <p14:creationId xmlns:p14="http://schemas.microsoft.com/office/powerpoint/2010/main" val="1032123544"/>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 id="2147483832" r:id="rId9"/>
    <p:sldLayoutId id="2147483833" r:id="rId10"/>
    <p:sldLayoutId id="2147483834" r:id="rId11"/>
    <p:sldLayoutId id="2147483835" r:id="rId12"/>
    <p:sldLayoutId id="2147483836" r:id="rId13"/>
    <p:sldLayoutId id="2147483837" r:id="rId14"/>
    <p:sldLayoutId id="2147483838" r:id="rId15"/>
    <p:sldLayoutId id="2147483839" r:id="rId16"/>
    <p:sldLayoutId id="2147483840"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8AB7F1BE-5028-83E8-D928-280700213521}"/>
              </a:ext>
            </a:extLst>
          </p:cNvPr>
          <p:cNvSpPr txBox="1"/>
          <p:nvPr/>
        </p:nvSpPr>
        <p:spPr>
          <a:xfrm>
            <a:off x="858129" y="1603717"/>
            <a:ext cx="8665699" cy="2366995"/>
          </a:xfrm>
          <a:prstGeom prst="rect">
            <a:avLst/>
          </a:prstGeom>
          <a:noFill/>
        </p:spPr>
        <p:txBody>
          <a:bodyPr wrap="square">
            <a:spAutoFit/>
          </a:bodyPr>
          <a:lstStyle/>
          <a:p>
            <a:pPr>
              <a:lnSpc>
                <a:spcPct val="107000"/>
              </a:lnSpc>
              <a:spcAft>
                <a:spcPts val="800"/>
              </a:spcAft>
            </a:pPr>
            <a:r>
              <a:rPr lang="en-GB" sz="3200" b="1" dirty="0">
                <a:effectLst/>
                <a:latin typeface="Arial" panose="020B0604020202020204" pitchFamily="34" charset="0"/>
                <a:ea typeface="Calibri" panose="020F0502020204030204" pitchFamily="34" charset="0"/>
                <a:cs typeface="Arial" panose="020B0604020202020204" pitchFamily="34" charset="0"/>
              </a:rPr>
              <a:t>                   Profit decline in T M Lewin</a:t>
            </a:r>
            <a:br>
              <a:rPr lang="en-GB" sz="3200" b="1" dirty="0">
                <a:effectLst/>
                <a:latin typeface="Arial" panose="020B0604020202020204" pitchFamily="34" charset="0"/>
                <a:ea typeface="Calibri" panose="020F0502020204030204" pitchFamily="34" charset="0"/>
                <a:cs typeface="Arial" panose="020B0604020202020204" pitchFamily="34" charset="0"/>
              </a:rPr>
            </a:br>
            <a:endParaRPr lang="en-GB" sz="3200" b="1"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3200" b="1" dirty="0" err="1">
                <a:effectLst/>
                <a:latin typeface="Arial" panose="020B0604020202020204" pitchFamily="34" charset="0"/>
                <a:ea typeface="Calibri" panose="020F0502020204030204" pitchFamily="34" charset="0"/>
                <a:cs typeface="Arial" panose="020B0604020202020204" pitchFamily="34" charset="0"/>
              </a:rPr>
              <a:t>Ifzal</a:t>
            </a:r>
            <a:r>
              <a:rPr lang="en-GB" sz="3200" b="1" dirty="0">
                <a:effectLst/>
                <a:latin typeface="Arial" panose="020B0604020202020204" pitchFamily="34" charset="0"/>
                <a:ea typeface="Calibri" panose="020F0502020204030204" pitchFamily="34" charset="0"/>
                <a:cs typeface="Arial" panose="020B0604020202020204" pitchFamily="34" charset="0"/>
              </a:rPr>
              <a:t> Hussain               :                BMSW 4004</a:t>
            </a:r>
          </a:p>
          <a:p>
            <a:pPr>
              <a:lnSpc>
                <a:spcPct val="107000"/>
              </a:lnSpc>
              <a:spcAft>
                <a:spcPts val="800"/>
              </a:spcAft>
            </a:pPr>
            <a:r>
              <a:rPr lang="en-GB" sz="3200" b="1" dirty="0">
                <a:latin typeface="Arial" panose="020B0604020202020204" pitchFamily="34" charset="0"/>
                <a:ea typeface="Calibri" panose="020F0502020204030204" pitchFamily="34" charset="0"/>
                <a:cs typeface="Arial" panose="020B0604020202020204" pitchFamily="34" charset="0"/>
              </a:rPr>
              <a:t>           Individual Power point presentation</a:t>
            </a:r>
            <a:endParaRPr lang="en-GB" sz="3200" b="1" dirty="0">
              <a:effectLst/>
              <a:latin typeface="Arial" panose="020B0604020202020204" pitchFamily="34" charset="0"/>
              <a:ea typeface="Calibri" panose="020F050202020403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E1FE666A-5282-37EA-1703-1DE999B1CC67}"/>
              </a:ext>
            </a:extLst>
          </p:cNvPr>
          <p:cNvSpPr txBox="1"/>
          <p:nvPr/>
        </p:nvSpPr>
        <p:spPr>
          <a:xfrm>
            <a:off x="11538859" y="5943600"/>
            <a:ext cx="337455" cy="774507"/>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1</a:t>
            </a:r>
          </a:p>
        </p:txBody>
      </p:sp>
    </p:spTree>
    <p:extLst>
      <p:ext uri="{BB962C8B-B14F-4D97-AF65-F5344CB8AC3E}">
        <p14:creationId xmlns:p14="http://schemas.microsoft.com/office/powerpoint/2010/main" val="3415851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6981008-6178-33D9-FE06-C5E10275D5A4}"/>
              </a:ext>
            </a:extLst>
          </p:cNvPr>
          <p:cNvSpPr txBox="1"/>
          <p:nvPr/>
        </p:nvSpPr>
        <p:spPr>
          <a:xfrm>
            <a:off x="3050345" y="-211015"/>
            <a:ext cx="3640183" cy="1210524"/>
          </a:xfrm>
          <a:prstGeom prst="rect">
            <a:avLst/>
          </a:prstGeom>
          <a:noFill/>
        </p:spPr>
        <p:txBody>
          <a:bodyPr wrap="square">
            <a:spAutoFit/>
          </a:bodyPr>
          <a:lstStyle/>
          <a:p>
            <a:pPr algn="ctr">
              <a:lnSpc>
                <a:spcPct val="107000"/>
              </a:lnSpc>
              <a:spcAft>
                <a:spcPts val="800"/>
              </a:spcAft>
            </a:pPr>
            <a:endParaRPr lang="en-GB" sz="3200" b="1" dirty="0">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r>
              <a:rPr lang="en-GB" sz="3200" b="1" dirty="0">
                <a:effectLst/>
                <a:latin typeface="Arial" panose="020B0604020202020204" pitchFamily="34" charset="0"/>
                <a:ea typeface="Calibri" panose="020F0502020204030204" pitchFamily="34" charset="0"/>
                <a:cs typeface="Arial" panose="020B0604020202020204" pitchFamily="34" charset="0"/>
              </a:rPr>
              <a:t>Table of Content</a:t>
            </a:r>
          </a:p>
        </p:txBody>
      </p:sp>
      <p:graphicFrame>
        <p:nvGraphicFramePr>
          <p:cNvPr id="15" name="Table 15">
            <a:extLst>
              <a:ext uri="{FF2B5EF4-FFF2-40B4-BE49-F238E27FC236}">
                <a16:creationId xmlns:a16="http://schemas.microsoft.com/office/drawing/2014/main" id="{9B8573E7-4D3B-1AA1-F770-21B739E684DE}"/>
              </a:ext>
            </a:extLst>
          </p:cNvPr>
          <p:cNvGraphicFramePr>
            <a:graphicFrameLocks noGrp="1"/>
          </p:cNvGraphicFramePr>
          <p:nvPr>
            <p:extLst>
              <p:ext uri="{D42A27DB-BD31-4B8C-83A1-F6EECF244321}">
                <p14:modId xmlns:p14="http://schemas.microsoft.com/office/powerpoint/2010/main" val="3365956486"/>
              </p:ext>
            </p:extLst>
          </p:nvPr>
        </p:nvGraphicFramePr>
        <p:xfrm>
          <a:off x="0" y="1899138"/>
          <a:ext cx="9959926" cy="2642382"/>
        </p:xfrm>
        <a:graphic>
          <a:graphicData uri="http://schemas.openxmlformats.org/drawingml/2006/table">
            <a:tbl>
              <a:tblPr firstRow="1" bandRow="1">
                <a:tableStyleId>{5940675A-B579-460E-94D1-54222C63F5DA}</a:tableStyleId>
              </a:tblPr>
              <a:tblGrid>
                <a:gridCol w="4979963">
                  <a:extLst>
                    <a:ext uri="{9D8B030D-6E8A-4147-A177-3AD203B41FA5}">
                      <a16:colId xmlns:a16="http://schemas.microsoft.com/office/drawing/2014/main" val="2691533419"/>
                    </a:ext>
                  </a:extLst>
                </a:gridCol>
                <a:gridCol w="4979963">
                  <a:extLst>
                    <a:ext uri="{9D8B030D-6E8A-4147-A177-3AD203B41FA5}">
                      <a16:colId xmlns:a16="http://schemas.microsoft.com/office/drawing/2014/main" val="2599299862"/>
                    </a:ext>
                  </a:extLst>
                </a:gridCol>
              </a:tblGrid>
              <a:tr h="440397">
                <a:tc>
                  <a:txBody>
                    <a:bodyPr/>
                    <a:lstStyle/>
                    <a:p>
                      <a:r>
                        <a:rPr lang="en-GB" sz="1800" b="1" kern="1200" dirty="0">
                          <a:solidFill>
                            <a:schemeClr val="tx1"/>
                          </a:solidFill>
                          <a:effectLst/>
                          <a:latin typeface="Calibri" panose="020F0502020204030204" pitchFamily="34" charset="0"/>
                          <a:ea typeface="+mn-ea"/>
                          <a:cs typeface="Calibri" panose="020F0502020204030204" pitchFamily="34" charset="0"/>
                        </a:rPr>
                        <a:t>Introduction</a:t>
                      </a:r>
                      <a:endParaRPr lang="en-GB" sz="1800" b="1" dirty="0">
                        <a:latin typeface="Calibri" panose="020F0502020204030204" pitchFamily="34" charset="0"/>
                        <a:cs typeface="Calibri" panose="020F0502020204030204" pitchFamily="34" charset="0"/>
                      </a:endParaRPr>
                    </a:p>
                  </a:txBody>
                  <a:tcPr/>
                </a:tc>
                <a:tc>
                  <a:txBody>
                    <a:bodyPr/>
                    <a:lstStyle/>
                    <a:p>
                      <a:r>
                        <a:rPr lang="en-GB" sz="1800" b="1" kern="1200" dirty="0">
                          <a:solidFill>
                            <a:schemeClr val="tx1"/>
                          </a:solidFill>
                          <a:effectLst/>
                          <a:latin typeface="Calibri" panose="020F0502020204030204" pitchFamily="34" charset="0"/>
                          <a:ea typeface="+mn-ea"/>
                          <a:cs typeface="Calibri" panose="020F0502020204030204" pitchFamily="34" charset="0"/>
                        </a:rPr>
                        <a:t>Slide 3</a:t>
                      </a:r>
                      <a:endParaRPr lang="en-GB" sz="1800" b="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418488546"/>
                  </a:ext>
                </a:extLst>
              </a:tr>
              <a:tr h="440397">
                <a:tc>
                  <a:txBody>
                    <a:bodyPr/>
                    <a:lstStyle/>
                    <a:p>
                      <a:r>
                        <a:rPr lang="en-GB" sz="1800" b="1" kern="1200" dirty="0">
                          <a:solidFill>
                            <a:schemeClr val="tx1"/>
                          </a:solidFill>
                          <a:effectLst/>
                          <a:latin typeface="Calibri" panose="020F0502020204030204" pitchFamily="34" charset="0"/>
                          <a:ea typeface="+mn-ea"/>
                          <a:cs typeface="Calibri" panose="020F0502020204030204" pitchFamily="34" charset="0"/>
                        </a:rPr>
                        <a:t>PESTEL Analysis </a:t>
                      </a:r>
                      <a:endParaRPr lang="en-GB" sz="1800" b="1" dirty="0">
                        <a:latin typeface="Calibri" panose="020F0502020204030204" pitchFamily="34" charset="0"/>
                        <a:cs typeface="Calibri" panose="020F0502020204030204" pitchFamily="34" charset="0"/>
                      </a:endParaRPr>
                    </a:p>
                  </a:txBody>
                  <a:tcPr/>
                </a:tc>
                <a:tc>
                  <a:txBody>
                    <a:bodyPr/>
                    <a:lstStyle/>
                    <a:p>
                      <a:r>
                        <a:rPr lang="en-GB" sz="1800" b="1" kern="1200" dirty="0">
                          <a:solidFill>
                            <a:schemeClr val="tx1"/>
                          </a:solidFill>
                          <a:effectLst/>
                          <a:latin typeface="Calibri" panose="020F0502020204030204" pitchFamily="34" charset="0"/>
                          <a:ea typeface="+mn-ea"/>
                          <a:cs typeface="Calibri" panose="020F0502020204030204" pitchFamily="34" charset="0"/>
                        </a:rPr>
                        <a:t>Slide 4</a:t>
                      </a:r>
                      <a:endParaRPr lang="en-GB" sz="1800" b="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208349312"/>
                  </a:ext>
                </a:extLst>
              </a:tr>
              <a:tr h="440397">
                <a:tc>
                  <a:txBody>
                    <a:bodyPr/>
                    <a:lstStyle/>
                    <a:p>
                      <a:r>
                        <a:rPr lang="en-GB" sz="1800" b="1" kern="1200" dirty="0">
                          <a:solidFill>
                            <a:schemeClr val="tx1"/>
                          </a:solidFill>
                          <a:effectLst/>
                          <a:latin typeface="Calibri" panose="020F0502020204030204" pitchFamily="34" charset="0"/>
                          <a:ea typeface="+mn-ea"/>
                          <a:cs typeface="Calibri" panose="020F0502020204030204" pitchFamily="34" charset="0"/>
                        </a:rPr>
                        <a:t>Fishbone Analysis</a:t>
                      </a:r>
                      <a:endParaRPr lang="en-GB" sz="1800" b="1" dirty="0">
                        <a:latin typeface="Calibri" panose="020F0502020204030204" pitchFamily="34" charset="0"/>
                        <a:cs typeface="Calibri" panose="020F0502020204030204" pitchFamily="34" charset="0"/>
                      </a:endParaRPr>
                    </a:p>
                  </a:txBody>
                  <a:tcPr/>
                </a:tc>
                <a:tc>
                  <a:txBody>
                    <a:bodyPr/>
                    <a:lstStyle/>
                    <a:p>
                      <a:r>
                        <a:rPr lang="en-GB" sz="1800" b="1" kern="1200" dirty="0">
                          <a:solidFill>
                            <a:schemeClr val="tx1"/>
                          </a:solidFill>
                          <a:effectLst/>
                          <a:latin typeface="Calibri" panose="020F0502020204030204" pitchFamily="34" charset="0"/>
                          <a:ea typeface="+mn-ea"/>
                          <a:cs typeface="Calibri" panose="020F0502020204030204" pitchFamily="34" charset="0"/>
                        </a:rPr>
                        <a:t>Slide 5</a:t>
                      </a:r>
                      <a:endParaRPr lang="en-GB" sz="1800" b="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067594104"/>
                  </a:ext>
                </a:extLst>
              </a:tr>
              <a:tr h="440397">
                <a:tc>
                  <a:txBody>
                    <a:bodyPr/>
                    <a:lstStyle/>
                    <a:p>
                      <a:r>
                        <a:rPr lang="en-GB" sz="1800" b="1" kern="1200" dirty="0">
                          <a:solidFill>
                            <a:schemeClr val="tx1"/>
                          </a:solidFill>
                          <a:effectLst/>
                          <a:latin typeface="Calibri" panose="020F0502020204030204" pitchFamily="34" charset="0"/>
                          <a:ea typeface="+mn-ea"/>
                          <a:cs typeface="Calibri" panose="020F0502020204030204" pitchFamily="34" charset="0"/>
                        </a:rPr>
                        <a:t>Problem Solving</a:t>
                      </a:r>
                      <a:endParaRPr lang="en-GB" sz="1800" b="1" dirty="0">
                        <a:latin typeface="Calibri" panose="020F0502020204030204" pitchFamily="34" charset="0"/>
                        <a:cs typeface="Calibri" panose="020F0502020204030204" pitchFamily="34" charset="0"/>
                      </a:endParaRPr>
                    </a:p>
                  </a:txBody>
                  <a:tcPr/>
                </a:tc>
                <a:tc>
                  <a:txBody>
                    <a:bodyPr/>
                    <a:lstStyle/>
                    <a:p>
                      <a:r>
                        <a:rPr lang="en-GB" sz="1800" b="1" kern="1200" dirty="0">
                          <a:solidFill>
                            <a:schemeClr val="tx1"/>
                          </a:solidFill>
                          <a:effectLst/>
                          <a:latin typeface="Calibri" panose="020F0502020204030204" pitchFamily="34" charset="0"/>
                          <a:ea typeface="+mn-ea"/>
                          <a:cs typeface="Calibri" panose="020F0502020204030204" pitchFamily="34" charset="0"/>
                        </a:rPr>
                        <a:t>Slide 6</a:t>
                      </a:r>
                      <a:endParaRPr lang="en-GB" sz="1800" b="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092198647"/>
                  </a:ext>
                </a:extLst>
              </a:tr>
              <a:tr h="440397">
                <a:tc>
                  <a:txBody>
                    <a:bodyPr/>
                    <a:lstStyle/>
                    <a:p>
                      <a:r>
                        <a:rPr lang="en-GB" sz="1800" b="1" kern="1200" dirty="0">
                          <a:solidFill>
                            <a:schemeClr val="tx1"/>
                          </a:solidFill>
                          <a:effectLst/>
                          <a:latin typeface="Calibri" panose="020F0502020204030204" pitchFamily="34" charset="0"/>
                          <a:ea typeface="+mn-ea"/>
                          <a:cs typeface="Calibri" panose="020F0502020204030204" pitchFamily="34" charset="0"/>
                        </a:rPr>
                        <a:t>Conclusion</a:t>
                      </a:r>
                      <a:endParaRPr lang="en-GB" sz="1800" b="1" dirty="0">
                        <a:latin typeface="Calibri" panose="020F0502020204030204" pitchFamily="34" charset="0"/>
                        <a:cs typeface="Calibri" panose="020F0502020204030204" pitchFamily="34" charset="0"/>
                      </a:endParaRPr>
                    </a:p>
                  </a:txBody>
                  <a:tcPr/>
                </a:tc>
                <a:tc>
                  <a:txBody>
                    <a:bodyPr/>
                    <a:lstStyle/>
                    <a:p>
                      <a:r>
                        <a:rPr lang="en-GB" sz="1800" b="1" kern="1200" dirty="0">
                          <a:solidFill>
                            <a:schemeClr val="tx1"/>
                          </a:solidFill>
                          <a:effectLst/>
                          <a:latin typeface="Calibri" panose="020F0502020204030204" pitchFamily="34" charset="0"/>
                          <a:ea typeface="+mn-ea"/>
                          <a:cs typeface="Calibri" panose="020F0502020204030204" pitchFamily="34" charset="0"/>
                        </a:rPr>
                        <a:t>Slide 7</a:t>
                      </a:r>
                      <a:endParaRPr lang="en-GB" sz="1800" b="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914595935"/>
                  </a:ext>
                </a:extLst>
              </a:tr>
              <a:tr h="440397">
                <a:tc>
                  <a:txBody>
                    <a:bodyPr/>
                    <a:lstStyle/>
                    <a:p>
                      <a:r>
                        <a:rPr lang="en-GB" sz="1800" b="1" kern="1200" dirty="0">
                          <a:solidFill>
                            <a:schemeClr val="tx1"/>
                          </a:solidFill>
                          <a:effectLst/>
                          <a:latin typeface="Calibri" panose="020F0502020204030204" pitchFamily="34" charset="0"/>
                          <a:ea typeface="+mn-ea"/>
                          <a:cs typeface="Calibri" panose="020F0502020204030204" pitchFamily="34" charset="0"/>
                        </a:rPr>
                        <a:t>Reference </a:t>
                      </a:r>
                      <a:endParaRPr lang="en-GB" sz="1800" b="1" dirty="0">
                        <a:latin typeface="Calibri" panose="020F0502020204030204" pitchFamily="34" charset="0"/>
                        <a:cs typeface="Calibri" panose="020F0502020204030204" pitchFamily="34" charset="0"/>
                      </a:endParaRPr>
                    </a:p>
                  </a:txBody>
                  <a:tcPr/>
                </a:tc>
                <a:tc>
                  <a:txBody>
                    <a:bodyPr/>
                    <a:lstStyle/>
                    <a:p>
                      <a:r>
                        <a:rPr lang="en-GB" sz="1800" b="1" kern="1200" dirty="0">
                          <a:solidFill>
                            <a:schemeClr val="tx1"/>
                          </a:solidFill>
                          <a:effectLst/>
                          <a:latin typeface="Calibri" panose="020F0502020204030204" pitchFamily="34" charset="0"/>
                          <a:ea typeface="+mn-ea"/>
                          <a:cs typeface="Calibri" panose="020F0502020204030204" pitchFamily="34" charset="0"/>
                        </a:rPr>
                        <a:t>Slide 8</a:t>
                      </a:r>
                      <a:endParaRPr lang="en-GB" sz="1800" b="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4217700475"/>
                  </a:ext>
                </a:extLst>
              </a:tr>
            </a:tbl>
          </a:graphicData>
        </a:graphic>
      </p:graphicFrame>
      <p:sp>
        <p:nvSpPr>
          <p:cNvPr id="19" name="TextBox 18">
            <a:extLst>
              <a:ext uri="{FF2B5EF4-FFF2-40B4-BE49-F238E27FC236}">
                <a16:creationId xmlns:a16="http://schemas.microsoft.com/office/drawing/2014/main" id="{F9F3F08C-1FA3-5511-1A09-08753227C202}"/>
              </a:ext>
            </a:extLst>
          </p:cNvPr>
          <p:cNvSpPr txBox="1"/>
          <p:nvPr/>
        </p:nvSpPr>
        <p:spPr>
          <a:xfrm>
            <a:off x="11609616" y="6333952"/>
            <a:ext cx="538842" cy="375552"/>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2</a:t>
            </a:r>
          </a:p>
        </p:txBody>
      </p:sp>
    </p:spTree>
    <p:extLst>
      <p:ext uri="{BB962C8B-B14F-4D97-AF65-F5344CB8AC3E}">
        <p14:creationId xmlns:p14="http://schemas.microsoft.com/office/powerpoint/2010/main" val="1044189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E96C4715-A6E3-C0EF-DEC9-37BB8C18E5DE}"/>
              </a:ext>
            </a:extLst>
          </p:cNvPr>
          <p:cNvSpPr txBox="1"/>
          <p:nvPr/>
        </p:nvSpPr>
        <p:spPr>
          <a:xfrm>
            <a:off x="154746" y="574098"/>
            <a:ext cx="9028444" cy="769441"/>
          </a:xfrm>
          <a:prstGeom prst="rect">
            <a:avLst/>
          </a:prstGeom>
          <a:noFill/>
        </p:spPr>
        <p:txBody>
          <a:bodyPr wrap="square" rtlCol="0">
            <a:spAutoFit/>
          </a:bodyPr>
          <a:lstStyle/>
          <a:p>
            <a:pPr algn="ctr"/>
            <a:r>
              <a:rPr lang="en-GB" sz="4400" b="1" dirty="0">
                <a:latin typeface="Arial" panose="020B0604020202020204" pitchFamily="34" charset="0"/>
                <a:cs typeface="Arial" panose="020B0604020202020204" pitchFamily="34" charset="0"/>
              </a:rPr>
              <a:t>Introduction</a:t>
            </a:r>
          </a:p>
        </p:txBody>
      </p:sp>
      <p:sp>
        <p:nvSpPr>
          <p:cNvPr id="30" name="TextBox 29">
            <a:extLst>
              <a:ext uri="{FF2B5EF4-FFF2-40B4-BE49-F238E27FC236}">
                <a16:creationId xmlns:a16="http://schemas.microsoft.com/office/drawing/2014/main" id="{18720518-ECB7-CA67-1D63-44BE84D39022}"/>
              </a:ext>
            </a:extLst>
          </p:cNvPr>
          <p:cNvSpPr txBox="1"/>
          <p:nvPr/>
        </p:nvSpPr>
        <p:spPr>
          <a:xfrm>
            <a:off x="11607438" y="5908478"/>
            <a:ext cx="396964" cy="774507"/>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Rectangle 1">
            <a:extLst>
              <a:ext uri="{FF2B5EF4-FFF2-40B4-BE49-F238E27FC236}">
                <a16:creationId xmlns:a16="http://schemas.microsoft.com/office/drawing/2014/main" id="{283A11C8-EE56-50B5-A338-8946E9432A1D}"/>
              </a:ext>
            </a:extLst>
          </p:cNvPr>
          <p:cNvSpPr/>
          <p:nvPr/>
        </p:nvSpPr>
        <p:spPr>
          <a:xfrm>
            <a:off x="0" y="1294228"/>
            <a:ext cx="9833317" cy="45157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b="1" i="0" dirty="0">
                <a:solidFill>
                  <a:schemeClr val="tx1"/>
                </a:solidFill>
                <a:effectLst/>
                <a:latin typeface="Arial" panose="020B0604020202020204" pitchFamily="34" charset="0"/>
                <a:cs typeface="Arial" panose="020B0604020202020204" pitchFamily="34" charset="0"/>
              </a:rPr>
              <a:t>T M Lewin, a British shirtmaker, has faced challenges due to the fall in formal shirt purchases as consumers work from home and restrictions on large events.</a:t>
            </a:r>
          </a:p>
          <a:p>
            <a:pPr marL="285750" indent="-285750">
              <a:buFont typeface="Arial" panose="020B0604020202020204" pitchFamily="34" charset="0"/>
              <a:buChar char="•"/>
            </a:pPr>
            <a:r>
              <a:rPr lang="en-US" b="1" i="0" dirty="0">
                <a:solidFill>
                  <a:schemeClr val="tx1"/>
                </a:solidFill>
                <a:effectLst/>
                <a:latin typeface="Arial" panose="020B0604020202020204" pitchFamily="34" charset="0"/>
                <a:cs typeface="Arial" panose="020B0604020202020204" pitchFamily="34" charset="0"/>
              </a:rPr>
              <a:t> The company has undergone a significant restructuring, but the impact of the pandemic has been severe. </a:t>
            </a:r>
          </a:p>
          <a:p>
            <a:pPr marL="285750" indent="-285750">
              <a:buFont typeface="Arial" panose="020B0604020202020204" pitchFamily="34" charset="0"/>
              <a:buChar char="•"/>
            </a:pPr>
            <a:r>
              <a:rPr lang="en-US" b="1" i="0" dirty="0">
                <a:solidFill>
                  <a:schemeClr val="tx1"/>
                </a:solidFill>
                <a:effectLst/>
                <a:latin typeface="Arial" panose="020B0604020202020204" pitchFamily="34" charset="0"/>
                <a:cs typeface="Arial" panose="020B0604020202020204" pitchFamily="34" charset="0"/>
              </a:rPr>
              <a:t>Profit margins have been squeezed by supply chain issues, inflation and the current cost of living.</a:t>
            </a:r>
          </a:p>
          <a:p>
            <a:pPr marL="285750" indent="-285750">
              <a:buFont typeface="Arial" panose="020B0604020202020204" pitchFamily="34" charset="0"/>
              <a:buChar char="•"/>
            </a:pPr>
            <a:r>
              <a:rPr lang="en-US" b="1" i="0" dirty="0">
                <a:solidFill>
                  <a:schemeClr val="tx1"/>
                </a:solidFill>
                <a:effectLst/>
                <a:latin typeface="Arial" panose="020B0604020202020204" pitchFamily="34" charset="0"/>
                <a:cs typeface="Arial" panose="020B0604020202020204" pitchFamily="34" charset="0"/>
              </a:rPr>
              <a:t>It is likely that the company will continue to experience reduced profits in the future.</a:t>
            </a:r>
          </a:p>
          <a:p>
            <a:pPr marL="285750" indent="-285750">
              <a:buFont typeface="Arial" panose="020B0604020202020204" pitchFamily="34" charset="0"/>
              <a:buChar char="•"/>
            </a:pPr>
            <a:r>
              <a:rPr lang="en-US" b="1" i="0" dirty="0">
                <a:solidFill>
                  <a:schemeClr val="tx1"/>
                </a:solidFill>
                <a:effectLst/>
                <a:latin typeface="Arial" panose="020B0604020202020204" pitchFamily="34" charset="0"/>
                <a:cs typeface="Arial" panose="020B0604020202020204" pitchFamily="34" charset="0"/>
              </a:rPr>
              <a:t>T M Lewin remains a well-known and respected brand, and it is possible that it will eventually recover from the current difficulties.</a:t>
            </a:r>
            <a:endParaRPr lang="en-US"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1631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2D3B1-1A69-51AA-3581-A86A1F579355}"/>
              </a:ext>
            </a:extLst>
          </p:cNvPr>
          <p:cNvSpPr>
            <a:spLocks noGrp="1"/>
          </p:cNvSpPr>
          <p:nvPr>
            <p:ph type="ctrTitle"/>
          </p:nvPr>
        </p:nvSpPr>
        <p:spPr>
          <a:xfrm>
            <a:off x="2332557" y="393895"/>
            <a:ext cx="3428832" cy="422031"/>
          </a:xfrm>
        </p:spPr>
        <p:txBody>
          <a:bodyPr>
            <a:normAutofit fontScale="90000"/>
          </a:bodyPr>
          <a:lstStyle/>
          <a:p>
            <a:pPr algn="ctr"/>
            <a:r>
              <a:rPr lang="en-GB" sz="3200" b="1" dirty="0">
                <a:solidFill>
                  <a:schemeClr val="tx1"/>
                </a:solidFill>
                <a:latin typeface="Arial" panose="020B0604020202020204" pitchFamily="34" charset="0"/>
                <a:cs typeface="Arial" panose="020B0604020202020204" pitchFamily="34" charset="0"/>
              </a:rPr>
              <a:t>PESTLE ANLYSIS</a:t>
            </a:r>
            <a:r>
              <a:rPr lang="en-GB" sz="2000" b="1" dirty="0">
                <a:latin typeface="Arial" panose="020B0604020202020204" pitchFamily="34" charset="0"/>
                <a:cs typeface="Arial" panose="020B0604020202020204" pitchFamily="34" charset="0"/>
              </a:rPr>
              <a:t>  </a:t>
            </a:r>
          </a:p>
        </p:txBody>
      </p:sp>
      <p:sp>
        <p:nvSpPr>
          <p:cNvPr id="20" name="TextBox 19">
            <a:extLst>
              <a:ext uri="{FF2B5EF4-FFF2-40B4-BE49-F238E27FC236}">
                <a16:creationId xmlns:a16="http://schemas.microsoft.com/office/drawing/2014/main" id="{C3E9ADBC-1DF8-E954-6494-A6043522B2B3}"/>
              </a:ext>
            </a:extLst>
          </p:cNvPr>
          <p:cNvSpPr txBox="1"/>
          <p:nvPr/>
        </p:nvSpPr>
        <p:spPr>
          <a:xfrm>
            <a:off x="11566071" y="5919880"/>
            <a:ext cx="506186" cy="774507"/>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itle 1">
            <a:extLst>
              <a:ext uri="{FF2B5EF4-FFF2-40B4-BE49-F238E27FC236}">
                <a16:creationId xmlns:a16="http://schemas.microsoft.com/office/drawing/2014/main" id="{0E08FCFD-6713-A119-3739-45F7E859FF56}"/>
              </a:ext>
            </a:extLst>
          </p:cNvPr>
          <p:cNvSpPr txBox="1">
            <a:spLocks/>
          </p:cNvSpPr>
          <p:nvPr/>
        </p:nvSpPr>
        <p:spPr>
          <a:xfrm>
            <a:off x="395235" y="152400"/>
            <a:ext cx="10732309" cy="6541987"/>
          </a:xfrm>
          <a:prstGeom prst="rect">
            <a:avLst/>
          </a:prstGeom>
        </p:spPr>
        <p:txBody>
          <a:bodyPr vert="horz" lIns="91440" tIns="45720" rIns="91440" bIns="45720" rtlCol="0" anchor="b">
            <a:norm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800">
                <a:latin typeface="Calibri" panose="020F0502020204030204" pitchFamily="34" charset="0"/>
                <a:cs typeface="Calibri" panose="020F0502020204030204" pitchFamily="34" charset="0"/>
              </a:rPr>
              <a:t>Pestel ANLYSYS Of  </a:t>
            </a:r>
            <a:endParaRPr lang="en-GB" sz="1800" dirty="0">
              <a:latin typeface="Calibri" panose="020F0502020204030204" pitchFamily="34" charset="0"/>
              <a:cs typeface="Calibri" panose="020F0502020204030204" pitchFamily="34" charset="0"/>
            </a:endParaRPr>
          </a:p>
        </p:txBody>
      </p:sp>
      <p:sp>
        <p:nvSpPr>
          <p:cNvPr id="4" name="Title 1">
            <a:extLst>
              <a:ext uri="{FF2B5EF4-FFF2-40B4-BE49-F238E27FC236}">
                <a16:creationId xmlns:a16="http://schemas.microsoft.com/office/drawing/2014/main" id="{B1D44F8E-23E9-86CC-334E-946A356832FE}"/>
              </a:ext>
            </a:extLst>
          </p:cNvPr>
          <p:cNvSpPr txBox="1">
            <a:spLocks/>
          </p:cNvSpPr>
          <p:nvPr/>
        </p:nvSpPr>
        <p:spPr>
          <a:xfrm>
            <a:off x="105676" y="-14068"/>
            <a:ext cx="9769844" cy="6719668"/>
          </a:xfrm>
          <a:prstGeom prst="rect">
            <a:avLst/>
          </a:prstGeom>
        </p:spPr>
        <p:txBody>
          <a:bodyPr vert="horz" lIns="91440" tIns="45720" rIns="91440" bIns="45720" rtlCol="0" anchor="b">
            <a:normAutofit fontScale="32500" lnSpcReduction="20000"/>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685800" indent="-685800" algn="l">
              <a:buFont typeface="Arial" panose="020B0604020202020204" pitchFamily="34" charset="0"/>
              <a:buChar char="•"/>
            </a:pPr>
            <a:r>
              <a:rPr lang="en-US" dirty="0">
                <a:solidFill>
                  <a:schemeClr val="tx1"/>
                </a:solidFill>
              </a:rPr>
              <a:t>Political: The political environment in the UK has been relatively stable in recent years, with the Conservative Party in power. However, the country is currently in the midst of Brexit negotiations, which could have a significant impact on the economy and businesses operating within the country.</a:t>
            </a:r>
          </a:p>
          <a:p>
            <a:pPr marL="685800" indent="-685800" algn="l">
              <a:buFont typeface="Arial" panose="020B0604020202020204" pitchFamily="34" charset="0"/>
              <a:buChar char="•"/>
            </a:pPr>
            <a:r>
              <a:rPr lang="en-US" dirty="0">
                <a:solidFill>
                  <a:schemeClr val="tx1"/>
                </a:solidFill>
              </a:rPr>
              <a:t>Economic: The UK economy has been fairly strong in recent years, but has been impacted by the global pandemic. GDP growth is expected to be negative in 2020, and the country is currently facing a period of inflation. This is likely to impact consumer spending, and therefore businesses such as T M Lewin. </a:t>
            </a:r>
          </a:p>
          <a:p>
            <a:pPr marL="685800" indent="-685800" algn="l">
              <a:buFont typeface="Arial" panose="020B0604020202020204" pitchFamily="34" charset="0"/>
              <a:buChar char="•"/>
            </a:pPr>
            <a:r>
              <a:rPr lang="en-US" dirty="0">
                <a:solidFill>
                  <a:schemeClr val="tx1"/>
                </a:solidFill>
              </a:rPr>
              <a:t>Social: The social environment is one that has been increasingly focused on casual wear in recent years. This is likely to have impacted the demand for formal wear, such as that sold by T M Lewin. The pandemic has also led to a change in social norms, with more people working from home and attending virtual events, which has further impacted the demand for formal wear. </a:t>
            </a:r>
          </a:p>
          <a:p>
            <a:pPr marL="685800" indent="-685800" algn="l">
              <a:buFont typeface="Arial" panose="020B0604020202020204" pitchFamily="34" charset="0"/>
              <a:buChar char="•"/>
            </a:pPr>
            <a:r>
              <a:rPr lang="en-US" dirty="0">
                <a:solidFill>
                  <a:schemeClr val="tx1"/>
                </a:solidFill>
              </a:rPr>
              <a:t>Technological: The technological environment is one that is constantly changing and evolving. T M Lewin has been able to adapt to this by selling its products online and through mobile apps. However, the company has faced challenges due to the rise of fast fashion and online retailers, which have been able to sell similar products at a lower price. </a:t>
            </a:r>
          </a:p>
          <a:p>
            <a:pPr marL="685800" indent="-685800" algn="l">
              <a:buFont typeface="Arial" panose="020B0604020202020204" pitchFamily="34" charset="0"/>
              <a:buChar char="•"/>
            </a:pPr>
            <a:r>
              <a:rPr lang="en-US" dirty="0">
                <a:solidFill>
                  <a:schemeClr val="tx1"/>
                </a:solidFill>
              </a:rPr>
              <a:t>Legal: The legal environment in the UK is one that is relatively stable. However, there have been recent changes to the minimum wage, which is likely to impact businesses such as T M Lewin. </a:t>
            </a:r>
          </a:p>
          <a:p>
            <a:pPr marL="685800" indent="-685800" algn="l">
              <a:buFont typeface="Arial" panose="020B0604020202020204" pitchFamily="34" charset="0"/>
              <a:buChar char="•"/>
            </a:pPr>
            <a:r>
              <a:rPr lang="en-US" dirty="0">
                <a:solidFill>
                  <a:schemeClr val="tx1"/>
                </a:solidFill>
              </a:rPr>
              <a:t>Environmental: The environmental environment is one that is becoming increasingly important to consumers. T M Lewin has faced challenges due to the fact that its products are not considered to be environmentally friendly.</a:t>
            </a:r>
            <a:endParaRPr lang="en-GB" sz="20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71527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Line 42">
            <a:extLst>
              <a:ext uri="{FF2B5EF4-FFF2-40B4-BE49-F238E27FC236}">
                <a16:creationId xmlns:a16="http://schemas.microsoft.com/office/drawing/2014/main" id="{2B470A65-81A3-6A53-4D36-D8BD1BC8B0D2}"/>
              </a:ext>
            </a:extLst>
          </p:cNvPr>
          <p:cNvSpPr>
            <a:spLocks noChangeShapeType="1"/>
          </p:cNvSpPr>
          <p:nvPr/>
        </p:nvSpPr>
        <p:spPr bwMode="auto">
          <a:xfrm>
            <a:off x="1073150" y="269807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Text Box 41">
            <a:extLst>
              <a:ext uri="{FF2B5EF4-FFF2-40B4-BE49-F238E27FC236}">
                <a16:creationId xmlns:a16="http://schemas.microsoft.com/office/drawing/2014/main" id="{F05D634E-E1CA-960B-C60B-F73AC1371D8D}"/>
              </a:ext>
            </a:extLst>
          </p:cNvPr>
          <p:cNvSpPr txBox="1">
            <a:spLocks noChangeArrowheads="1"/>
          </p:cNvSpPr>
          <p:nvPr/>
        </p:nvSpPr>
        <p:spPr bwMode="auto">
          <a:xfrm>
            <a:off x="0" y="2329769"/>
            <a:ext cx="1089024" cy="66357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lvl="0" defTabSz="914400" eaLnBrk="0" fontAlgn="base" hangingPunct="0">
              <a:spcBef>
                <a:spcPct val="0"/>
              </a:spcBef>
              <a:spcAft>
                <a:spcPct val="0"/>
              </a:spcAft>
            </a:pPr>
            <a:r>
              <a:rPr kumimoji="0" lang="en-GB" altLang="en-US" sz="1800" b="1" i="0" u="none" strike="noStrike" cap="none" normalizeH="0" baseline="0" dirty="0">
                <a:ln>
                  <a:noFill/>
                </a:ln>
                <a:solidFill>
                  <a:schemeClr val="tx1"/>
                </a:solidFill>
                <a:effectLst/>
                <a:latin typeface="Arial" panose="020B0604020202020204" pitchFamily="34" charset="0"/>
              </a:rPr>
              <a:t>Inflation</a:t>
            </a:r>
          </a:p>
        </p:txBody>
      </p:sp>
      <p:sp>
        <p:nvSpPr>
          <p:cNvPr id="7" name="Line 40">
            <a:extLst>
              <a:ext uri="{FF2B5EF4-FFF2-40B4-BE49-F238E27FC236}">
                <a16:creationId xmlns:a16="http://schemas.microsoft.com/office/drawing/2014/main" id="{D937C65E-99F0-37F6-439C-937BD16666B7}"/>
              </a:ext>
            </a:extLst>
          </p:cNvPr>
          <p:cNvSpPr>
            <a:spLocks noChangeShapeType="1"/>
          </p:cNvSpPr>
          <p:nvPr/>
        </p:nvSpPr>
        <p:spPr bwMode="auto">
          <a:xfrm>
            <a:off x="1674813" y="3299732"/>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Text Box 39">
            <a:extLst>
              <a:ext uri="{FF2B5EF4-FFF2-40B4-BE49-F238E27FC236}">
                <a16:creationId xmlns:a16="http://schemas.microsoft.com/office/drawing/2014/main" id="{14B9EE15-F6C7-5DCF-FE07-787AAD6AF6F1}"/>
              </a:ext>
            </a:extLst>
          </p:cNvPr>
          <p:cNvSpPr txBox="1">
            <a:spLocks noChangeArrowheads="1"/>
          </p:cNvSpPr>
          <p:nvPr/>
        </p:nvSpPr>
        <p:spPr bwMode="auto">
          <a:xfrm>
            <a:off x="600075" y="3102882"/>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en-US" altLang="en-US"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Big</a:t>
            </a:r>
            <a:r>
              <a:rPr kumimoji="0" lang="en-US" altLang="en-US" sz="14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Cost</a:t>
            </a:r>
            <a:endParaRPr kumimoji="0" lang="en-US" altLang="en-US" sz="1400" b="1" i="0" u="none" strike="noStrike" cap="none" normalizeH="0" baseline="0" dirty="0">
              <a:ln>
                <a:noFill/>
              </a:ln>
              <a:solidFill>
                <a:schemeClr val="tx1"/>
              </a:solidFill>
              <a:effectLst/>
              <a:latin typeface="Arial" panose="020B0604020202020204" pitchFamily="34" charset="0"/>
            </a:endParaRPr>
          </a:p>
        </p:txBody>
      </p:sp>
      <p:sp>
        <p:nvSpPr>
          <p:cNvPr id="9" name="Line 38">
            <a:extLst>
              <a:ext uri="{FF2B5EF4-FFF2-40B4-BE49-F238E27FC236}">
                <a16:creationId xmlns:a16="http://schemas.microsoft.com/office/drawing/2014/main" id="{DFB1C423-4135-176D-333C-C39B73ECD2F7}"/>
              </a:ext>
            </a:extLst>
          </p:cNvPr>
          <p:cNvSpPr>
            <a:spLocks noChangeShapeType="1"/>
          </p:cNvSpPr>
          <p:nvPr/>
        </p:nvSpPr>
        <p:spPr bwMode="auto">
          <a:xfrm>
            <a:off x="2616199" y="3850595"/>
            <a:ext cx="119063" cy="1587"/>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Text Box 37">
            <a:extLst>
              <a:ext uri="{FF2B5EF4-FFF2-40B4-BE49-F238E27FC236}">
                <a16:creationId xmlns:a16="http://schemas.microsoft.com/office/drawing/2014/main" id="{58FFBAD8-0DF4-BB51-FD22-4107FACC60EC}"/>
              </a:ext>
            </a:extLst>
          </p:cNvPr>
          <p:cNvSpPr txBox="1">
            <a:spLocks noChangeArrowheads="1"/>
          </p:cNvSpPr>
          <p:nvPr/>
        </p:nvSpPr>
        <p:spPr bwMode="auto">
          <a:xfrm>
            <a:off x="0" y="3639457"/>
            <a:ext cx="2563813" cy="39687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tx1"/>
                </a:solidFill>
                <a:effectLst/>
                <a:latin typeface="Arial" panose="020B0604020202020204" pitchFamily="34" charset="0"/>
              </a:rPr>
              <a:t>Lack of Large Events</a:t>
            </a:r>
          </a:p>
        </p:txBody>
      </p:sp>
      <p:sp>
        <p:nvSpPr>
          <p:cNvPr id="11" name="Line 36">
            <a:extLst>
              <a:ext uri="{FF2B5EF4-FFF2-40B4-BE49-F238E27FC236}">
                <a16:creationId xmlns:a16="http://schemas.microsoft.com/office/drawing/2014/main" id="{1CFC4AC6-8A7E-0F13-3D4B-8E38DB3336BE}"/>
              </a:ext>
            </a:extLst>
          </p:cNvPr>
          <p:cNvSpPr>
            <a:spLocks noChangeShapeType="1"/>
          </p:cNvSpPr>
          <p:nvPr/>
        </p:nvSpPr>
        <p:spPr bwMode="auto">
          <a:xfrm flipV="1">
            <a:off x="3521862" y="2649552"/>
            <a:ext cx="287343" cy="6578"/>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Text Box 35">
            <a:extLst>
              <a:ext uri="{FF2B5EF4-FFF2-40B4-BE49-F238E27FC236}">
                <a16:creationId xmlns:a16="http://schemas.microsoft.com/office/drawing/2014/main" id="{97080104-7A2B-F7A1-0414-2155605ACABE}"/>
              </a:ext>
            </a:extLst>
          </p:cNvPr>
          <p:cNvSpPr txBox="1">
            <a:spLocks noChangeArrowheads="1"/>
          </p:cNvSpPr>
          <p:nvPr/>
        </p:nvSpPr>
        <p:spPr bwMode="auto">
          <a:xfrm>
            <a:off x="1711323" y="2391003"/>
            <a:ext cx="1797049"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1" i="0" u="none" strike="noStrike" cap="none" normalizeH="0" baseline="0" dirty="0">
                <a:ln>
                  <a:noFill/>
                </a:ln>
                <a:solidFill>
                  <a:schemeClr val="tx1"/>
                </a:solidFill>
                <a:effectLst/>
                <a:latin typeface="Arial" panose="020B0604020202020204" pitchFamily="34" charset="0"/>
              </a:rPr>
              <a:t>Low Efficiency</a:t>
            </a:r>
          </a:p>
        </p:txBody>
      </p:sp>
      <p:sp>
        <p:nvSpPr>
          <p:cNvPr id="13" name="Line 34">
            <a:extLst>
              <a:ext uri="{FF2B5EF4-FFF2-40B4-BE49-F238E27FC236}">
                <a16:creationId xmlns:a16="http://schemas.microsoft.com/office/drawing/2014/main" id="{0FF58D99-678D-3169-8353-BCBD8297A975}"/>
              </a:ext>
            </a:extLst>
          </p:cNvPr>
          <p:cNvSpPr>
            <a:spLocks noChangeShapeType="1"/>
          </p:cNvSpPr>
          <p:nvPr/>
        </p:nvSpPr>
        <p:spPr bwMode="auto">
          <a:xfrm flipV="1">
            <a:off x="4351658" y="3306081"/>
            <a:ext cx="117155" cy="62139"/>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 name="Text Box 33">
            <a:extLst>
              <a:ext uri="{FF2B5EF4-FFF2-40B4-BE49-F238E27FC236}">
                <a16:creationId xmlns:a16="http://schemas.microsoft.com/office/drawing/2014/main" id="{35AB7914-FFBB-89C0-A7EF-04091782C2D6}"/>
              </a:ext>
            </a:extLst>
          </p:cNvPr>
          <p:cNvSpPr txBox="1">
            <a:spLocks noChangeArrowheads="1"/>
          </p:cNvSpPr>
          <p:nvPr/>
        </p:nvSpPr>
        <p:spPr bwMode="auto">
          <a:xfrm>
            <a:off x="2435543" y="3009806"/>
            <a:ext cx="1865312" cy="595283"/>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tx1"/>
                </a:solidFill>
                <a:effectLst/>
                <a:latin typeface="Arial" panose="020B0604020202020204" pitchFamily="34" charset="0"/>
              </a:rPr>
              <a:t>Low Customer Care</a:t>
            </a:r>
          </a:p>
        </p:txBody>
      </p:sp>
      <p:sp>
        <p:nvSpPr>
          <p:cNvPr id="16" name="Line 31">
            <a:extLst>
              <a:ext uri="{FF2B5EF4-FFF2-40B4-BE49-F238E27FC236}">
                <a16:creationId xmlns:a16="http://schemas.microsoft.com/office/drawing/2014/main" id="{91696385-A565-3271-1BA3-4C695BAC784C}"/>
              </a:ext>
            </a:extLst>
          </p:cNvPr>
          <p:cNvSpPr>
            <a:spLocks noChangeShapeType="1"/>
          </p:cNvSpPr>
          <p:nvPr/>
        </p:nvSpPr>
        <p:spPr bwMode="auto">
          <a:xfrm flipV="1">
            <a:off x="5932485" y="2690132"/>
            <a:ext cx="198439" cy="7938"/>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 name="Text Box 30">
            <a:extLst>
              <a:ext uri="{FF2B5EF4-FFF2-40B4-BE49-F238E27FC236}">
                <a16:creationId xmlns:a16="http://schemas.microsoft.com/office/drawing/2014/main" id="{76196BC0-3819-A3B9-D533-A490940686D7}"/>
              </a:ext>
            </a:extLst>
          </p:cNvPr>
          <p:cNvSpPr txBox="1">
            <a:spLocks noChangeArrowheads="1"/>
          </p:cNvSpPr>
          <p:nvPr/>
        </p:nvSpPr>
        <p:spPr bwMode="auto">
          <a:xfrm>
            <a:off x="4030662" y="2291897"/>
            <a:ext cx="1797050" cy="56175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b="1" dirty="0">
                <a:latin typeface="Arial" panose="020B0604020202020204" pitchFamily="34" charset="0"/>
              </a:rPr>
              <a:t>Lack of  online setup</a:t>
            </a:r>
            <a:endParaRPr kumimoji="0" lang="en-US" altLang="en-US" sz="1800" b="1" i="0" u="none" strike="noStrike" cap="none" normalizeH="0" baseline="0" dirty="0">
              <a:ln>
                <a:noFill/>
              </a:ln>
              <a:solidFill>
                <a:schemeClr val="tx1"/>
              </a:solidFill>
              <a:effectLst/>
              <a:latin typeface="Arial" panose="020B0604020202020204" pitchFamily="34" charset="0"/>
            </a:endParaRPr>
          </a:p>
        </p:txBody>
      </p:sp>
      <p:sp>
        <p:nvSpPr>
          <p:cNvPr id="18" name="Line 29">
            <a:extLst>
              <a:ext uri="{FF2B5EF4-FFF2-40B4-BE49-F238E27FC236}">
                <a16:creationId xmlns:a16="http://schemas.microsoft.com/office/drawing/2014/main" id="{00D10423-B416-2BA0-97B1-200D6C748C13}"/>
              </a:ext>
            </a:extLst>
          </p:cNvPr>
          <p:cNvSpPr>
            <a:spLocks noChangeShapeType="1"/>
          </p:cNvSpPr>
          <p:nvPr/>
        </p:nvSpPr>
        <p:spPr bwMode="auto">
          <a:xfrm flipV="1">
            <a:off x="6319838" y="3291794"/>
            <a:ext cx="412750" cy="7937"/>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9" name="Text Box 28">
            <a:extLst>
              <a:ext uri="{FF2B5EF4-FFF2-40B4-BE49-F238E27FC236}">
                <a16:creationId xmlns:a16="http://schemas.microsoft.com/office/drawing/2014/main" id="{A93AFA28-6079-13C8-5EAE-544AF24DE20B}"/>
              </a:ext>
            </a:extLst>
          </p:cNvPr>
          <p:cNvSpPr txBox="1">
            <a:spLocks noChangeArrowheads="1"/>
          </p:cNvSpPr>
          <p:nvPr/>
        </p:nvSpPr>
        <p:spPr bwMode="auto">
          <a:xfrm>
            <a:off x="4766848" y="3060291"/>
            <a:ext cx="1552989" cy="54768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Lack of Innovation</a:t>
            </a:r>
            <a:endParaRPr kumimoji="0" lang="en-US" altLang="en-US" b="1" i="0" u="none" strike="noStrike" cap="none" normalizeH="0" baseline="0" dirty="0">
              <a:ln>
                <a:noFill/>
              </a:ln>
              <a:solidFill>
                <a:schemeClr val="tx1"/>
              </a:solidFill>
              <a:effectLst/>
              <a:latin typeface="Arial" panose="020B0604020202020204" pitchFamily="34" charset="0"/>
            </a:endParaRPr>
          </a:p>
        </p:txBody>
      </p:sp>
      <p:sp>
        <p:nvSpPr>
          <p:cNvPr id="20" name="Line 27">
            <a:extLst>
              <a:ext uri="{FF2B5EF4-FFF2-40B4-BE49-F238E27FC236}">
                <a16:creationId xmlns:a16="http://schemas.microsoft.com/office/drawing/2014/main" id="{1F6101DD-A0EA-A5B1-B03C-CD2044A0F854}"/>
              </a:ext>
            </a:extLst>
          </p:cNvPr>
          <p:cNvSpPr>
            <a:spLocks noChangeShapeType="1"/>
          </p:cNvSpPr>
          <p:nvPr/>
        </p:nvSpPr>
        <p:spPr bwMode="auto">
          <a:xfrm flipV="1">
            <a:off x="6993988" y="3844244"/>
            <a:ext cx="291050" cy="7937"/>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 name="Text Box 26">
            <a:extLst>
              <a:ext uri="{FF2B5EF4-FFF2-40B4-BE49-F238E27FC236}">
                <a16:creationId xmlns:a16="http://schemas.microsoft.com/office/drawing/2014/main" id="{93260F45-F306-5395-061E-A2CD40ED3CA3}"/>
              </a:ext>
            </a:extLst>
          </p:cNvPr>
          <p:cNvSpPr txBox="1">
            <a:spLocks noChangeArrowheads="1"/>
          </p:cNvSpPr>
          <p:nvPr/>
        </p:nvSpPr>
        <p:spPr bwMode="auto">
          <a:xfrm>
            <a:off x="5283518" y="3600970"/>
            <a:ext cx="1825625" cy="56646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Lack of Flexibility</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endParaRPr kumimoji="0" lang="en-US" altLang="en-US" b="1" i="0" u="none" strike="noStrike" cap="none" normalizeH="0" baseline="0" dirty="0">
              <a:ln>
                <a:noFill/>
              </a:ln>
              <a:solidFill>
                <a:schemeClr val="tx1"/>
              </a:solidFill>
              <a:effectLst/>
              <a:latin typeface="Arial" panose="020B0604020202020204" pitchFamily="34" charset="0"/>
            </a:endParaRPr>
          </a:p>
        </p:txBody>
      </p:sp>
      <p:sp>
        <p:nvSpPr>
          <p:cNvPr id="22" name="Line 25">
            <a:extLst>
              <a:ext uri="{FF2B5EF4-FFF2-40B4-BE49-F238E27FC236}">
                <a16:creationId xmlns:a16="http://schemas.microsoft.com/office/drawing/2014/main" id="{86E009D1-47B9-1042-375C-EE953005D948}"/>
              </a:ext>
            </a:extLst>
          </p:cNvPr>
          <p:cNvSpPr>
            <a:spLocks noChangeShapeType="1"/>
          </p:cNvSpPr>
          <p:nvPr/>
        </p:nvSpPr>
        <p:spPr bwMode="auto">
          <a:xfrm>
            <a:off x="5813425" y="4636407"/>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Text Box 24">
            <a:extLst>
              <a:ext uri="{FF2B5EF4-FFF2-40B4-BE49-F238E27FC236}">
                <a16:creationId xmlns:a16="http://schemas.microsoft.com/office/drawing/2014/main" id="{034525C1-74EA-7137-DDD4-29DECD4FF842}"/>
              </a:ext>
            </a:extLst>
          </p:cNvPr>
          <p:cNvSpPr txBox="1">
            <a:spLocks noChangeArrowheads="1"/>
          </p:cNvSpPr>
          <p:nvPr/>
        </p:nvSpPr>
        <p:spPr bwMode="auto">
          <a:xfrm>
            <a:off x="4222750" y="4226563"/>
            <a:ext cx="1576388" cy="58447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tx1"/>
                </a:solidFill>
                <a:effectLst/>
                <a:latin typeface="Arial" panose="020B0604020202020204" pitchFamily="34" charset="0"/>
              </a:rPr>
              <a:t>Old fashioned</a:t>
            </a:r>
          </a:p>
        </p:txBody>
      </p:sp>
      <p:sp>
        <p:nvSpPr>
          <p:cNvPr id="24" name="Line 23">
            <a:extLst>
              <a:ext uri="{FF2B5EF4-FFF2-40B4-BE49-F238E27FC236}">
                <a16:creationId xmlns:a16="http://schemas.microsoft.com/office/drawing/2014/main" id="{126D1D76-70B2-9231-724B-1D17789AB2F4}"/>
              </a:ext>
            </a:extLst>
          </p:cNvPr>
          <p:cNvSpPr>
            <a:spLocks noChangeShapeType="1"/>
          </p:cNvSpPr>
          <p:nvPr/>
        </p:nvSpPr>
        <p:spPr bwMode="auto">
          <a:xfrm>
            <a:off x="5289550" y="519362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5" name="Text Box 22">
            <a:extLst>
              <a:ext uri="{FF2B5EF4-FFF2-40B4-BE49-F238E27FC236}">
                <a16:creationId xmlns:a16="http://schemas.microsoft.com/office/drawing/2014/main" id="{2357CCE7-DD36-8081-1747-B9077F418BB4}"/>
              </a:ext>
            </a:extLst>
          </p:cNvPr>
          <p:cNvSpPr txBox="1">
            <a:spLocks noChangeArrowheads="1"/>
          </p:cNvSpPr>
          <p:nvPr/>
        </p:nvSpPr>
        <p:spPr bwMode="auto">
          <a:xfrm>
            <a:off x="3467100" y="4841194"/>
            <a:ext cx="2051050" cy="628171"/>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tx1"/>
                </a:solidFill>
                <a:effectLst/>
                <a:latin typeface="Arial" panose="020B0604020202020204" pitchFamily="34" charset="0"/>
              </a:rPr>
              <a:t>Lack of Representation</a:t>
            </a:r>
          </a:p>
        </p:txBody>
      </p:sp>
      <p:sp>
        <p:nvSpPr>
          <p:cNvPr id="26" name="Line 21">
            <a:extLst>
              <a:ext uri="{FF2B5EF4-FFF2-40B4-BE49-F238E27FC236}">
                <a16:creationId xmlns:a16="http://schemas.microsoft.com/office/drawing/2014/main" id="{451F5013-6CF8-853A-A1D9-70D676C0949A}"/>
              </a:ext>
            </a:extLst>
          </p:cNvPr>
          <p:cNvSpPr>
            <a:spLocks noChangeShapeType="1"/>
          </p:cNvSpPr>
          <p:nvPr/>
        </p:nvSpPr>
        <p:spPr bwMode="auto">
          <a:xfrm>
            <a:off x="5116514" y="5746069"/>
            <a:ext cx="180974" cy="1"/>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7" name="Text Box 20">
            <a:extLst>
              <a:ext uri="{FF2B5EF4-FFF2-40B4-BE49-F238E27FC236}">
                <a16:creationId xmlns:a16="http://schemas.microsoft.com/office/drawing/2014/main" id="{172F7FC3-C2F6-0293-8F08-DE0E9290A287}"/>
              </a:ext>
            </a:extLst>
          </p:cNvPr>
          <p:cNvSpPr txBox="1">
            <a:spLocks noChangeArrowheads="1"/>
          </p:cNvSpPr>
          <p:nvPr/>
        </p:nvSpPr>
        <p:spPr bwMode="auto">
          <a:xfrm>
            <a:off x="3059112" y="5557157"/>
            <a:ext cx="2057401"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tx1"/>
                </a:solidFill>
                <a:effectLst/>
                <a:latin typeface="Arial" panose="020B0604020202020204" pitchFamily="34" charset="0"/>
              </a:rPr>
              <a:t>Lack of Diversity</a:t>
            </a:r>
          </a:p>
        </p:txBody>
      </p:sp>
      <p:sp>
        <p:nvSpPr>
          <p:cNvPr id="28" name="Line 19">
            <a:extLst>
              <a:ext uri="{FF2B5EF4-FFF2-40B4-BE49-F238E27FC236}">
                <a16:creationId xmlns:a16="http://schemas.microsoft.com/office/drawing/2014/main" id="{D7EEAD47-01BD-B5C4-7D52-6E0A5EA6DEFF}"/>
              </a:ext>
            </a:extLst>
          </p:cNvPr>
          <p:cNvSpPr>
            <a:spLocks noChangeShapeType="1"/>
          </p:cNvSpPr>
          <p:nvPr/>
        </p:nvSpPr>
        <p:spPr bwMode="auto">
          <a:xfrm>
            <a:off x="3286125" y="460624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9" name="Text Box 18">
            <a:extLst>
              <a:ext uri="{FF2B5EF4-FFF2-40B4-BE49-F238E27FC236}">
                <a16:creationId xmlns:a16="http://schemas.microsoft.com/office/drawing/2014/main" id="{44424439-C24A-8DEE-E1AB-0E7A996F53D6}"/>
              </a:ext>
            </a:extLst>
          </p:cNvPr>
          <p:cNvSpPr txBox="1">
            <a:spLocks noChangeArrowheads="1"/>
          </p:cNvSpPr>
          <p:nvPr/>
        </p:nvSpPr>
        <p:spPr bwMode="auto">
          <a:xfrm>
            <a:off x="600075" y="4417332"/>
            <a:ext cx="2673350" cy="34607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b="1" dirty="0">
                <a:latin typeface="Arial" panose="020B0604020202020204" pitchFamily="34" charset="0"/>
              </a:rPr>
              <a:t>Lack of Technology</a:t>
            </a:r>
            <a:endParaRPr kumimoji="0" lang="en-US" altLang="en-US" sz="1800" b="1" i="0" u="none" strike="noStrike" cap="none" normalizeH="0" baseline="0" dirty="0">
              <a:ln>
                <a:noFill/>
              </a:ln>
              <a:solidFill>
                <a:schemeClr val="tx1"/>
              </a:solidFill>
              <a:effectLst/>
              <a:latin typeface="Arial" panose="020B0604020202020204" pitchFamily="34" charset="0"/>
            </a:endParaRPr>
          </a:p>
        </p:txBody>
      </p:sp>
      <p:sp>
        <p:nvSpPr>
          <p:cNvPr id="30" name="Line 17">
            <a:extLst>
              <a:ext uri="{FF2B5EF4-FFF2-40B4-BE49-F238E27FC236}">
                <a16:creationId xmlns:a16="http://schemas.microsoft.com/office/drawing/2014/main" id="{C22E5376-13C1-C9E1-E1EA-30FF31678CAD}"/>
              </a:ext>
            </a:extLst>
          </p:cNvPr>
          <p:cNvSpPr>
            <a:spLocks noChangeShapeType="1"/>
          </p:cNvSpPr>
          <p:nvPr/>
        </p:nvSpPr>
        <p:spPr bwMode="auto">
          <a:xfrm flipV="1">
            <a:off x="3059113" y="5163455"/>
            <a:ext cx="284161" cy="71211"/>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1" name="Text Box 16">
            <a:extLst>
              <a:ext uri="{FF2B5EF4-FFF2-40B4-BE49-F238E27FC236}">
                <a16:creationId xmlns:a16="http://schemas.microsoft.com/office/drawing/2014/main" id="{8990732B-BD0F-146A-D05C-916FBA964362}"/>
              </a:ext>
            </a:extLst>
          </p:cNvPr>
          <p:cNvSpPr txBox="1">
            <a:spLocks noChangeArrowheads="1"/>
          </p:cNvSpPr>
          <p:nvPr/>
        </p:nvSpPr>
        <p:spPr bwMode="auto">
          <a:xfrm>
            <a:off x="61910" y="4791981"/>
            <a:ext cx="2873378" cy="628171"/>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b="1" dirty="0">
                <a:latin typeface="Arial" panose="020B0604020202020204" pitchFamily="34" charset="0"/>
              </a:rPr>
              <a:t>Failure to develop strong online presence</a:t>
            </a:r>
            <a:endParaRPr kumimoji="0" lang="en-US" altLang="en-US" sz="1800" b="1" i="0" u="none" strike="noStrike" cap="none" normalizeH="0" baseline="0" dirty="0">
              <a:ln>
                <a:noFill/>
              </a:ln>
              <a:solidFill>
                <a:schemeClr val="tx1"/>
              </a:solidFill>
              <a:effectLst/>
              <a:latin typeface="Arial" panose="020B0604020202020204" pitchFamily="34" charset="0"/>
            </a:endParaRPr>
          </a:p>
        </p:txBody>
      </p:sp>
      <p:sp>
        <p:nvSpPr>
          <p:cNvPr id="32" name="Line 15">
            <a:extLst>
              <a:ext uri="{FF2B5EF4-FFF2-40B4-BE49-F238E27FC236}">
                <a16:creationId xmlns:a16="http://schemas.microsoft.com/office/drawing/2014/main" id="{1BE13AB8-1B1B-235A-5A6B-A3615DA2AB59}"/>
              </a:ext>
            </a:extLst>
          </p:cNvPr>
          <p:cNvSpPr>
            <a:spLocks noChangeShapeType="1"/>
          </p:cNvSpPr>
          <p:nvPr/>
        </p:nvSpPr>
        <p:spPr bwMode="auto">
          <a:xfrm>
            <a:off x="2578100" y="5695043"/>
            <a:ext cx="266699" cy="20864"/>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3" name="Text Box 14">
            <a:extLst>
              <a:ext uri="{FF2B5EF4-FFF2-40B4-BE49-F238E27FC236}">
                <a16:creationId xmlns:a16="http://schemas.microsoft.com/office/drawing/2014/main" id="{C3EE2018-658F-20D6-E6F9-F6A55C66814F}"/>
              </a:ext>
            </a:extLst>
          </p:cNvPr>
          <p:cNvSpPr txBox="1">
            <a:spLocks noChangeArrowheads="1"/>
          </p:cNvSpPr>
          <p:nvPr/>
        </p:nvSpPr>
        <p:spPr bwMode="auto">
          <a:xfrm>
            <a:off x="509587" y="5488655"/>
            <a:ext cx="2054226" cy="557213"/>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b="1" i="0" dirty="0">
                <a:effectLst/>
                <a:latin typeface="Arial" panose="020B0604020202020204" pitchFamily="34" charset="0"/>
                <a:cs typeface="Arial" panose="020B0604020202020204" pitchFamily="34" charset="0"/>
              </a:rPr>
              <a:t>Failure to invest in R and D</a:t>
            </a:r>
            <a:endParaRPr kumimoji="0" lang="en-US" altLang="en-US" sz="1800" b="1" i="0" u="none" strike="noStrike" cap="none" normalizeH="0" baseline="0" dirty="0">
              <a:ln>
                <a:noFill/>
              </a:ln>
              <a:effectLst/>
              <a:latin typeface="Arial" panose="020B0604020202020204" pitchFamily="34" charset="0"/>
              <a:cs typeface="Arial" panose="020B0604020202020204" pitchFamily="34" charset="0"/>
            </a:endParaRPr>
          </a:p>
        </p:txBody>
      </p:sp>
      <p:sp>
        <p:nvSpPr>
          <p:cNvPr id="34" name="Rectangle 13">
            <a:extLst>
              <a:ext uri="{FF2B5EF4-FFF2-40B4-BE49-F238E27FC236}">
                <a16:creationId xmlns:a16="http://schemas.microsoft.com/office/drawing/2014/main" id="{9154DBD8-3215-0F6D-6ED2-30C0D013D98A}"/>
              </a:ext>
            </a:extLst>
          </p:cNvPr>
          <p:cNvSpPr>
            <a:spLocks noChangeArrowheads="1"/>
          </p:cNvSpPr>
          <p:nvPr/>
        </p:nvSpPr>
        <p:spPr bwMode="auto">
          <a:xfrm>
            <a:off x="0" y="1635552"/>
            <a:ext cx="2616200" cy="641038"/>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b="1" i="0" dirty="0">
                <a:solidFill>
                  <a:srgbClr val="353740"/>
                </a:solidFill>
                <a:effectLst/>
                <a:latin typeface="Arial" panose="020B0604020202020204" pitchFamily="34" charset="0"/>
                <a:cs typeface="Arial" panose="020B0604020202020204" pitchFamily="34" charset="0"/>
              </a:rPr>
              <a:t>Pressures of supply chain issues</a:t>
            </a:r>
            <a:endParaRPr kumimoji="0" lang="en-GB" altLang="en-US"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35" name="Rectangle 12">
            <a:extLst>
              <a:ext uri="{FF2B5EF4-FFF2-40B4-BE49-F238E27FC236}">
                <a16:creationId xmlns:a16="http://schemas.microsoft.com/office/drawing/2014/main" id="{DD03EDEA-87E0-F7BF-1957-414E9CDB28C7}"/>
              </a:ext>
            </a:extLst>
          </p:cNvPr>
          <p:cNvSpPr>
            <a:spLocks noChangeArrowheads="1"/>
          </p:cNvSpPr>
          <p:nvPr/>
        </p:nvSpPr>
        <p:spPr bwMode="auto">
          <a:xfrm>
            <a:off x="2844799" y="1790020"/>
            <a:ext cx="1331914"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tx1"/>
                </a:solidFill>
                <a:effectLst/>
                <a:latin typeface="Arial" panose="020B0604020202020204" pitchFamily="34" charset="0"/>
              </a:rPr>
              <a:t>Pandemic</a:t>
            </a:r>
          </a:p>
        </p:txBody>
      </p:sp>
      <p:sp>
        <p:nvSpPr>
          <p:cNvPr id="36" name="Rectangle 11">
            <a:extLst>
              <a:ext uri="{FF2B5EF4-FFF2-40B4-BE49-F238E27FC236}">
                <a16:creationId xmlns:a16="http://schemas.microsoft.com/office/drawing/2014/main" id="{2E158C6A-5E77-7032-D20B-05B595FADFB6}"/>
              </a:ext>
            </a:extLst>
          </p:cNvPr>
          <p:cNvSpPr>
            <a:spLocks noChangeArrowheads="1"/>
          </p:cNvSpPr>
          <p:nvPr/>
        </p:nvSpPr>
        <p:spPr bwMode="auto">
          <a:xfrm>
            <a:off x="4766848" y="1623783"/>
            <a:ext cx="2227140" cy="62552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en-US" altLang="en-US"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Over </a:t>
            </a:r>
            <a:r>
              <a:rPr kumimoji="0" lang="en-US" altLang="en-US" b="1"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Raliance</a:t>
            </a:r>
            <a:r>
              <a:rPr kumimoji="0" lang="en-US" altLang="en-US"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on physical stores </a:t>
            </a:r>
            <a:endParaRPr kumimoji="0" lang="en-US" altLang="en-US" b="0" i="0" u="none" strike="noStrike" cap="none" normalizeH="0" baseline="0" dirty="0">
              <a:ln>
                <a:noFill/>
              </a:ln>
              <a:solidFill>
                <a:schemeClr val="tx1"/>
              </a:solidFill>
              <a:effectLst/>
              <a:latin typeface="Arial" panose="020B0604020202020204" pitchFamily="34" charset="0"/>
            </a:endParaRPr>
          </a:p>
        </p:txBody>
      </p:sp>
      <p:sp>
        <p:nvSpPr>
          <p:cNvPr id="37" name="Line 10">
            <a:extLst>
              <a:ext uri="{FF2B5EF4-FFF2-40B4-BE49-F238E27FC236}">
                <a16:creationId xmlns:a16="http://schemas.microsoft.com/office/drawing/2014/main" id="{A9C34895-4792-0893-A8E3-335688B6D589}"/>
              </a:ext>
            </a:extLst>
          </p:cNvPr>
          <p:cNvSpPr>
            <a:spLocks noChangeShapeType="1"/>
          </p:cNvSpPr>
          <p:nvPr/>
        </p:nvSpPr>
        <p:spPr bwMode="auto">
          <a:xfrm>
            <a:off x="317500" y="4183970"/>
            <a:ext cx="8012113" cy="158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8" name="Line 9">
            <a:extLst>
              <a:ext uri="{FF2B5EF4-FFF2-40B4-BE49-F238E27FC236}">
                <a16:creationId xmlns:a16="http://schemas.microsoft.com/office/drawing/2014/main" id="{C171C5BD-6060-39B3-A5D4-8890C6BE1336}"/>
              </a:ext>
            </a:extLst>
          </p:cNvPr>
          <p:cNvSpPr>
            <a:spLocks noChangeShapeType="1"/>
          </p:cNvSpPr>
          <p:nvPr/>
        </p:nvSpPr>
        <p:spPr bwMode="auto">
          <a:xfrm>
            <a:off x="1222375" y="2282145"/>
            <a:ext cx="1865313"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39" name="Line 8">
            <a:extLst>
              <a:ext uri="{FF2B5EF4-FFF2-40B4-BE49-F238E27FC236}">
                <a16:creationId xmlns:a16="http://schemas.microsoft.com/office/drawing/2014/main" id="{9981129B-5F8B-EA39-64F5-3FF97B062885}"/>
              </a:ext>
            </a:extLst>
          </p:cNvPr>
          <p:cNvSpPr>
            <a:spLocks noChangeShapeType="1"/>
          </p:cNvSpPr>
          <p:nvPr/>
        </p:nvSpPr>
        <p:spPr bwMode="auto">
          <a:xfrm>
            <a:off x="3559175" y="2282145"/>
            <a:ext cx="1797050"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0" name="Line 7">
            <a:extLst>
              <a:ext uri="{FF2B5EF4-FFF2-40B4-BE49-F238E27FC236}">
                <a16:creationId xmlns:a16="http://schemas.microsoft.com/office/drawing/2014/main" id="{4A472FB2-3371-3AF8-E109-C68C724FD2C0}"/>
              </a:ext>
            </a:extLst>
          </p:cNvPr>
          <p:cNvSpPr>
            <a:spLocks noChangeShapeType="1"/>
          </p:cNvSpPr>
          <p:nvPr/>
        </p:nvSpPr>
        <p:spPr bwMode="auto">
          <a:xfrm>
            <a:off x="5799138" y="2282145"/>
            <a:ext cx="1825625"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1" name="Rectangle 6">
            <a:extLst>
              <a:ext uri="{FF2B5EF4-FFF2-40B4-BE49-F238E27FC236}">
                <a16:creationId xmlns:a16="http://schemas.microsoft.com/office/drawing/2014/main" id="{A20B31D1-3A5D-831A-E113-F4131E4BB3A1}"/>
              </a:ext>
            </a:extLst>
          </p:cNvPr>
          <p:cNvSpPr>
            <a:spLocks noChangeArrowheads="1"/>
          </p:cNvSpPr>
          <p:nvPr/>
        </p:nvSpPr>
        <p:spPr bwMode="auto">
          <a:xfrm>
            <a:off x="1222376" y="6119132"/>
            <a:ext cx="2171700" cy="619125"/>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tx1"/>
                </a:solidFill>
                <a:effectLst/>
                <a:latin typeface="Arial" panose="020B0604020202020204" pitchFamily="34" charset="0"/>
              </a:rPr>
              <a:t>Failure to Expand into new market</a:t>
            </a:r>
          </a:p>
        </p:txBody>
      </p:sp>
      <p:sp>
        <p:nvSpPr>
          <p:cNvPr id="42" name="Line 5">
            <a:extLst>
              <a:ext uri="{FF2B5EF4-FFF2-40B4-BE49-F238E27FC236}">
                <a16:creationId xmlns:a16="http://schemas.microsoft.com/office/drawing/2014/main" id="{E02E83CE-29AA-1A65-0C4B-352C2BA4A652}"/>
              </a:ext>
            </a:extLst>
          </p:cNvPr>
          <p:cNvSpPr>
            <a:spLocks noChangeShapeType="1"/>
          </p:cNvSpPr>
          <p:nvPr/>
        </p:nvSpPr>
        <p:spPr bwMode="auto">
          <a:xfrm flipV="1">
            <a:off x="2563813" y="4183970"/>
            <a:ext cx="1612900"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3" name="Rectangle 4">
            <a:extLst>
              <a:ext uri="{FF2B5EF4-FFF2-40B4-BE49-F238E27FC236}">
                <a16:creationId xmlns:a16="http://schemas.microsoft.com/office/drawing/2014/main" id="{37056938-27D4-EEE3-3A9D-A75465478E12}"/>
              </a:ext>
            </a:extLst>
          </p:cNvPr>
          <p:cNvSpPr>
            <a:spLocks noChangeArrowheads="1"/>
          </p:cNvSpPr>
          <p:nvPr/>
        </p:nvSpPr>
        <p:spPr bwMode="auto">
          <a:xfrm>
            <a:off x="3794125" y="6119132"/>
            <a:ext cx="2884491" cy="628650"/>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b="1" dirty="0">
                <a:solidFill>
                  <a:srgbClr val="353740"/>
                </a:solidFill>
                <a:latin typeface="Arial" panose="020B0604020202020204" pitchFamily="34" charset="0"/>
                <a:cs typeface="Arial" panose="020B0604020202020204" pitchFamily="34" charset="0"/>
              </a:rPr>
              <a:t>F</a:t>
            </a:r>
            <a:r>
              <a:rPr lang="en-US" b="1" i="0" dirty="0">
                <a:solidFill>
                  <a:srgbClr val="353740"/>
                </a:solidFill>
                <a:effectLst/>
                <a:latin typeface="Arial" panose="020B0604020202020204" pitchFamily="34" charset="0"/>
                <a:cs typeface="Arial" panose="020B0604020202020204" pitchFamily="34" charset="0"/>
              </a:rPr>
              <a:t>ailure to innovate and create new products.</a:t>
            </a:r>
            <a:endPar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44" name="Line 3">
            <a:extLst>
              <a:ext uri="{FF2B5EF4-FFF2-40B4-BE49-F238E27FC236}">
                <a16:creationId xmlns:a16="http://schemas.microsoft.com/office/drawing/2014/main" id="{926A2C39-3B54-CB5D-F6C1-BE8552D5C8E7}"/>
              </a:ext>
            </a:extLst>
          </p:cNvPr>
          <p:cNvSpPr>
            <a:spLocks noChangeShapeType="1"/>
          </p:cNvSpPr>
          <p:nvPr/>
        </p:nvSpPr>
        <p:spPr bwMode="auto">
          <a:xfrm flipV="1">
            <a:off x="5026025" y="4183970"/>
            <a:ext cx="1671638"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5" name="Rectangle 2">
            <a:extLst>
              <a:ext uri="{FF2B5EF4-FFF2-40B4-BE49-F238E27FC236}">
                <a16:creationId xmlns:a16="http://schemas.microsoft.com/office/drawing/2014/main" id="{63864E8D-A35C-FD3F-C02D-98C572B3CCBE}"/>
              </a:ext>
            </a:extLst>
          </p:cNvPr>
          <p:cNvSpPr>
            <a:spLocks noChangeArrowheads="1"/>
          </p:cNvSpPr>
          <p:nvPr/>
        </p:nvSpPr>
        <p:spPr bwMode="auto">
          <a:xfrm>
            <a:off x="8293100" y="3702957"/>
            <a:ext cx="1028700" cy="211138"/>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6" name="Text Box 1">
            <a:extLst>
              <a:ext uri="{FF2B5EF4-FFF2-40B4-BE49-F238E27FC236}">
                <a16:creationId xmlns:a16="http://schemas.microsoft.com/office/drawing/2014/main" id="{A41EEA2A-5589-2395-3B46-89248D81C84F}"/>
              </a:ext>
            </a:extLst>
          </p:cNvPr>
          <p:cNvSpPr txBox="1">
            <a:spLocks noChangeArrowheads="1"/>
          </p:cNvSpPr>
          <p:nvPr/>
        </p:nvSpPr>
        <p:spPr bwMode="auto">
          <a:xfrm>
            <a:off x="8342313" y="3702956"/>
            <a:ext cx="1650999" cy="1044574"/>
          </a:xfrm>
          <a:prstGeom prst="rect">
            <a:avLst/>
          </a:prstGeom>
          <a:solidFill>
            <a:srgbClr val="FFFF99"/>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3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Profit Decline</a:t>
            </a:r>
            <a:endParaRPr kumimoji="0" lang="en-GB" altLang="en-US" sz="3200" b="0" i="0" u="none" strike="noStrike" cap="none" normalizeH="0" baseline="0" dirty="0">
              <a:ln>
                <a:noFill/>
              </a:ln>
              <a:solidFill>
                <a:schemeClr val="tx1"/>
              </a:solidFill>
              <a:effectLst/>
              <a:latin typeface="Arial" panose="020B0604020202020204" pitchFamily="34" charset="0"/>
            </a:endParaRPr>
          </a:p>
        </p:txBody>
      </p:sp>
      <p:sp>
        <p:nvSpPr>
          <p:cNvPr id="47" name="Rectangle 43">
            <a:extLst>
              <a:ext uri="{FF2B5EF4-FFF2-40B4-BE49-F238E27FC236}">
                <a16:creationId xmlns:a16="http://schemas.microsoft.com/office/drawing/2014/main" id="{1CBEB44E-3E67-19AD-5862-A98B8626FC48}"/>
              </a:ext>
            </a:extLst>
          </p:cNvPr>
          <p:cNvSpPr>
            <a:spLocks noChangeArrowheads="1"/>
          </p:cNvSpPr>
          <p:nvPr/>
        </p:nvSpPr>
        <p:spPr bwMode="auto">
          <a:xfrm>
            <a:off x="495300" y="1162957"/>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48" name="Rectangle 65">
            <a:extLst>
              <a:ext uri="{FF2B5EF4-FFF2-40B4-BE49-F238E27FC236}">
                <a16:creationId xmlns:a16="http://schemas.microsoft.com/office/drawing/2014/main" id="{F4B61778-1EB6-2754-16A7-2932EB4C79D0}"/>
              </a:ext>
            </a:extLst>
          </p:cNvPr>
          <p:cNvSpPr>
            <a:spLocks noChangeArrowheads="1"/>
          </p:cNvSpPr>
          <p:nvPr/>
        </p:nvSpPr>
        <p:spPr bwMode="auto">
          <a:xfrm>
            <a:off x="495300" y="1620157"/>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3" name="TextBox 2">
            <a:extLst>
              <a:ext uri="{FF2B5EF4-FFF2-40B4-BE49-F238E27FC236}">
                <a16:creationId xmlns:a16="http://schemas.microsoft.com/office/drawing/2014/main" id="{3369479B-9B96-54B4-0E61-8A403F2E7DA8}"/>
              </a:ext>
            </a:extLst>
          </p:cNvPr>
          <p:cNvSpPr txBox="1"/>
          <p:nvPr/>
        </p:nvSpPr>
        <p:spPr>
          <a:xfrm>
            <a:off x="1881423" y="551662"/>
            <a:ext cx="6346370" cy="580993"/>
          </a:xfrm>
          <a:prstGeom prst="rect">
            <a:avLst/>
          </a:prstGeom>
          <a:noFill/>
        </p:spPr>
        <p:txBody>
          <a:bodyPr wrap="square">
            <a:spAutoFit/>
          </a:bodyPr>
          <a:lstStyle/>
          <a:p>
            <a:pPr algn="ctr">
              <a:lnSpc>
                <a:spcPct val="107000"/>
              </a:lnSpc>
              <a:spcAft>
                <a:spcPts val="800"/>
              </a:spcAft>
            </a:pPr>
            <a:r>
              <a:rPr lang="en-GB" sz="3200" b="1" dirty="0">
                <a:effectLst/>
                <a:latin typeface="Arial" panose="020B0604020202020204" pitchFamily="34" charset="0"/>
                <a:ea typeface="Calibri" panose="020F0502020204030204" pitchFamily="34" charset="0"/>
                <a:cs typeface="Arial" panose="020B0604020202020204" pitchFamily="34" charset="0"/>
              </a:rPr>
              <a:t>Fishbone Analysis</a:t>
            </a:r>
          </a:p>
        </p:txBody>
      </p:sp>
      <p:sp>
        <p:nvSpPr>
          <p:cNvPr id="2" name="TextBox 1">
            <a:extLst>
              <a:ext uri="{FF2B5EF4-FFF2-40B4-BE49-F238E27FC236}">
                <a16:creationId xmlns:a16="http://schemas.microsoft.com/office/drawing/2014/main" id="{C11FD31F-0224-7F28-D874-29B5386B688E}"/>
              </a:ext>
            </a:extLst>
          </p:cNvPr>
          <p:cNvSpPr txBox="1"/>
          <p:nvPr/>
        </p:nvSpPr>
        <p:spPr>
          <a:xfrm>
            <a:off x="11566071" y="5919880"/>
            <a:ext cx="506186" cy="774507"/>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5</a:t>
            </a:r>
          </a:p>
        </p:txBody>
      </p:sp>
    </p:spTree>
    <p:extLst>
      <p:ext uri="{BB962C8B-B14F-4D97-AF65-F5344CB8AC3E}">
        <p14:creationId xmlns:p14="http://schemas.microsoft.com/office/powerpoint/2010/main" val="23668254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7972A-AA58-516D-A811-A4F24A442381}"/>
              </a:ext>
            </a:extLst>
          </p:cNvPr>
          <p:cNvSpPr>
            <a:spLocks noGrp="1"/>
          </p:cNvSpPr>
          <p:nvPr>
            <p:ph type="title"/>
          </p:nvPr>
        </p:nvSpPr>
        <p:spPr/>
        <p:txBody>
          <a:bodyPr/>
          <a:lstStyle/>
          <a:p>
            <a:r>
              <a:rPr lang="en-GB" dirty="0"/>
              <a:t>Grid analysis</a:t>
            </a:r>
          </a:p>
        </p:txBody>
      </p:sp>
      <p:graphicFrame>
        <p:nvGraphicFramePr>
          <p:cNvPr id="4" name="Table 4">
            <a:extLst>
              <a:ext uri="{FF2B5EF4-FFF2-40B4-BE49-F238E27FC236}">
                <a16:creationId xmlns:a16="http://schemas.microsoft.com/office/drawing/2014/main" id="{FC6B9B09-B1BF-8086-C969-BC3F5C698E7D}"/>
              </a:ext>
            </a:extLst>
          </p:cNvPr>
          <p:cNvGraphicFramePr>
            <a:graphicFrameLocks noGrp="1"/>
          </p:cNvGraphicFramePr>
          <p:nvPr>
            <p:ph idx="1"/>
            <p:extLst>
              <p:ext uri="{D42A27DB-BD31-4B8C-83A1-F6EECF244321}">
                <p14:modId xmlns:p14="http://schemas.microsoft.com/office/powerpoint/2010/main" val="2168832040"/>
              </p:ext>
            </p:extLst>
          </p:nvPr>
        </p:nvGraphicFramePr>
        <p:xfrm>
          <a:off x="957584" y="1331069"/>
          <a:ext cx="8596306" cy="5160328"/>
        </p:xfrm>
        <a:graphic>
          <a:graphicData uri="http://schemas.openxmlformats.org/drawingml/2006/table">
            <a:tbl>
              <a:tblPr firstRow="1" bandRow="1">
                <a:tableStyleId>{5C22544A-7EE6-4342-B048-85BDC9FD1C3A}</a:tableStyleId>
              </a:tblPr>
              <a:tblGrid>
                <a:gridCol w="1719261">
                  <a:extLst>
                    <a:ext uri="{9D8B030D-6E8A-4147-A177-3AD203B41FA5}">
                      <a16:colId xmlns:a16="http://schemas.microsoft.com/office/drawing/2014/main" val="3377119848"/>
                    </a:ext>
                  </a:extLst>
                </a:gridCol>
                <a:gridCol w="1719261">
                  <a:extLst>
                    <a:ext uri="{9D8B030D-6E8A-4147-A177-3AD203B41FA5}">
                      <a16:colId xmlns:a16="http://schemas.microsoft.com/office/drawing/2014/main" val="182571122"/>
                    </a:ext>
                  </a:extLst>
                </a:gridCol>
                <a:gridCol w="1719261">
                  <a:extLst>
                    <a:ext uri="{9D8B030D-6E8A-4147-A177-3AD203B41FA5}">
                      <a16:colId xmlns:a16="http://schemas.microsoft.com/office/drawing/2014/main" val="2666610933"/>
                    </a:ext>
                  </a:extLst>
                </a:gridCol>
                <a:gridCol w="1880886">
                  <a:extLst>
                    <a:ext uri="{9D8B030D-6E8A-4147-A177-3AD203B41FA5}">
                      <a16:colId xmlns:a16="http://schemas.microsoft.com/office/drawing/2014/main" val="2094455717"/>
                    </a:ext>
                  </a:extLst>
                </a:gridCol>
                <a:gridCol w="1557637">
                  <a:extLst>
                    <a:ext uri="{9D8B030D-6E8A-4147-A177-3AD203B41FA5}">
                      <a16:colId xmlns:a16="http://schemas.microsoft.com/office/drawing/2014/main" val="2062657336"/>
                    </a:ext>
                  </a:extLst>
                </a:gridCol>
              </a:tblGrid>
              <a:tr h="1290082">
                <a:tc>
                  <a:txBody>
                    <a:bodyPr/>
                    <a:lstStyle/>
                    <a:p>
                      <a:endParaRPr lang="en-GB" dirty="0"/>
                    </a:p>
                  </a:txBody>
                  <a:tcPr/>
                </a:tc>
                <a:tc>
                  <a:txBody>
                    <a:bodyPr/>
                    <a:lstStyle/>
                    <a:p>
                      <a:r>
                        <a:rPr lang="en-GB" dirty="0"/>
                        <a:t>Costs </a:t>
                      </a:r>
                    </a:p>
                    <a:p>
                      <a:pPr lvl="0">
                        <a:buNone/>
                      </a:pPr>
                      <a:endParaRPr lang="en-GB" dirty="0"/>
                    </a:p>
                    <a:p>
                      <a:pPr lvl="0">
                        <a:buNone/>
                      </a:pPr>
                      <a:endParaRPr lang="en-GB" dirty="0"/>
                    </a:p>
                    <a:p>
                      <a:pPr lvl="0" algn="ctr">
                        <a:buNone/>
                      </a:pPr>
                      <a:r>
                        <a:rPr lang="en-GB" dirty="0">
                          <a:solidFill>
                            <a:schemeClr val="tx1"/>
                          </a:solidFill>
                        </a:rPr>
                        <a:t>5</a:t>
                      </a:r>
                      <a:endParaRPr lang="en-GB" dirty="0"/>
                    </a:p>
                  </a:txBody>
                  <a:tcPr/>
                </a:tc>
                <a:tc>
                  <a:txBody>
                    <a:bodyPr/>
                    <a:lstStyle/>
                    <a:p>
                      <a:r>
                        <a:rPr lang="en-GB" dirty="0"/>
                        <a:t>Consumer demand </a:t>
                      </a:r>
                    </a:p>
                    <a:p>
                      <a:pPr lvl="0">
                        <a:buNone/>
                      </a:pPr>
                      <a:endParaRPr lang="en-GB" dirty="0"/>
                    </a:p>
                    <a:p>
                      <a:pPr lvl="0" algn="ctr">
                        <a:buNone/>
                      </a:pPr>
                      <a:r>
                        <a:rPr lang="en-GB" dirty="0">
                          <a:solidFill>
                            <a:schemeClr val="tx1"/>
                          </a:solidFill>
                        </a:rPr>
                        <a:t>4</a:t>
                      </a:r>
                      <a:endParaRPr lang="en-GB" dirty="0"/>
                    </a:p>
                  </a:txBody>
                  <a:tcPr/>
                </a:tc>
                <a:tc>
                  <a:txBody>
                    <a:bodyPr/>
                    <a:lstStyle/>
                    <a:p>
                      <a:r>
                        <a:rPr lang="en-GB" dirty="0"/>
                        <a:t>Ease of implementation</a:t>
                      </a:r>
                    </a:p>
                    <a:p>
                      <a:pPr lvl="0">
                        <a:buNone/>
                      </a:pPr>
                      <a:endParaRPr lang="en-GB" dirty="0"/>
                    </a:p>
                    <a:p>
                      <a:pPr lvl="0" algn="ctr">
                        <a:buNone/>
                      </a:pPr>
                      <a:r>
                        <a:rPr lang="en-GB" dirty="0">
                          <a:solidFill>
                            <a:schemeClr val="tx1"/>
                          </a:solidFill>
                        </a:rPr>
                        <a:t>3</a:t>
                      </a:r>
                      <a:endParaRPr lang="en-GB" dirty="0"/>
                    </a:p>
                  </a:txBody>
                  <a:tcPr/>
                </a:tc>
                <a:tc>
                  <a:txBody>
                    <a:bodyPr/>
                    <a:lstStyle/>
                    <a:p>
                      <a:r>
                        <a:rPr lang="en-GB" dirty="0"/>
                        <a:t>Total </a:t>
                      </a:r>
                    </a:p>
                  </a:txBody>
                  <a:tcPr/>
                </a:tc>
                <a:extLst>
                  <a:ext uri="{0D108BD9-81ED-4DB2-BD59-A6C34878D82A}">
                    <a16:rowId xmlns:a16="http://schemas.microsoft.com/office/drawing/2014/main" val="4196578122"/>
                  </a:ext>
                </a:extLst>
              </a:tr>
              <a:tr h="1290082">
                <a:tc>
                  <a:txBody>
                    <a:bodyPr/>
                    <a:lstStyle/>
                    <a:p>
                      <a:r>
                        <a:rPr lang="en-GB" dirty="0"/>
                        <a:t>Online </a:t>
                      </a:r>
                    </a:p>
                  </a:txBody>
                  <a:tcPr/>
                </a:tc>
                <a:tc>
                  <a:txBody>
                    <a:bodyPr/>
                    <a:lstStyle/>
                    <a:p>
                      <a:r>
                        <a:rPr lang="en-GB" dirty="0">
                          <a:solidFill>
                            <a:schemeClr val="tx1"/>
                          </a:solidFill>
                        </a:rPr>
                        <a:t>3                </a:t>
                      </a:r>
                      <a:r>
                        <a:rPr lang="en-GB" dirty="0">
                          <a:solidFill>
                            <a:srgbClr val="C00000"/>
                          </a:solidFill>
                        </a:rPr>
                        <a:t>15</a:t>
                      </a:r>
                      <a:endParaRPr lang="en-GB" dirty="0">
                        <a:solidFill>
                          <a:schemeClr val="bg1"/>
                        </a:solidFill>
                      </a:endParaRPr>
                    </a:p>
                    <a:p>
                      <a:pPr lvl="0" algn="ctr">
                        <a:buNone/>
                      </a:pPr>
                      <a:endParaRPr lang="en-GB" dirty="0"/>
                    </a:p>
                    <a:p>
                      <a:pPr lvl="0" algn="ctr">
                        <a:buNone/>
                      </a:pPr>
                      <a:endParaRPr lang="en-GB" dirty="0"/>
                    </a:p>
                  </a:txBody>
                  <a:tcPr/>
                </a:tc>
                <a:tc>
                  <a:txBody>
                    <a:bodyPr/>
                    <a:lstStyle/>
                    <a:p>
                      <a:r>
                        <a:rPr lang="en-GB" dirty="0">
                          <a:solidFill>
                            <a:schemeClr val="tx1"/>
                          </a:solidFill>
                        </a:rPr>
                        <a:t>3                 </a:t>
                      </a:r>
                      <a:r>
                        <a:rPr lang="en-GB" dirty="0">
                          <a:solidFill>
                            <a:srgbClr val="C00000"/>
                          </a:solidFill>
                        </a:rPr>
                        <a:t>12</a:t>
                      </a:r>
                      <a:endParaRPr lang="en-GB" dirty="0">
                        <a:solidFill>
                          <a:schemeClr val="bg1"/>
                        </a:solidFill>
                      </a:endParaRPr>
                    </a:p>
                  </a:txBody>
                  <a:tcPr/>
                </a:tc>
                <a:tc>
                  <a:txBody>
                    <a:bodyPr/>
                    <a:lstStyle/>
                    <a:p>
                      <a:r>
                        <a:rPr lang="en-GB" dirty="0">
                          <a:solidFill>
                            <a:schemeClr val="tx1"/>
                          </a:solidFill>
                        </a:rPr>
                        <a:t>2                   </a:t>
                      </a:r>
                      <a:r>
                        <a:rPr lang="en-GB" dirty="0">
                          <a:solidFill>
                            <a:srgbClr val="C00000"/>
                          </a:solidFill>
                        </a:rPr>
                        <a:t>6</a:t>
                      </a:r>
                      <a:endParaRPr lang="en-GB" dirty="0"/>
                    </a:p>
                  </a:txBody>
                  <a:tcPr/>
                </a:tc>
                <a:tc>
                  <a:txBody>
                    <a:bodyPr/>
                    <a:lstStyle/>
                    <a:p>
                      <a:r>
                        <a:rPr lang="en-GB" dirty="0"/>
                        <a:t>                33</a:t>
                      </a:r>
                    </a:p>
                  </a:txBody>
                  <a:tcPr/>
                </a:tc>
                <a:extLst>
                  <a:ext uri="{0D108BD9-81ED-4DB2-BD59-A6C34878D82A}">
                    <a16:rowId xmlns:a16="http://schemas.microsoft.com/office/drawing/2014/main" val="921061068"/>
                  </a:ext>
                </a:extLst>
              </a:tr>
              <a:tr h="1290082">
                <a:tc>
                  <a:txBody>
                    <a:bodyPr/>
                    <a:lstStyle/>
                    <a:p>
                      <a:r>
                        <a:rPr lang="en-GB" dirty="0"/>
                        <a:t>Branding </a:t>
                      </a:r>
                    </a:p>
                  </a:txBody>
                  <a:tcPr/>
                </a:tc>
                <a:tc>
                  <a:txBody>
                    <a:bodyPr/>
                    <a:lstStyle/>
                    <a:p>
                      <a:r>
                        <a:rPr lang="en-GB" dirty="0"/>
                        <a:t>2                 </a:t>
                      </a:r>
                      <a:r>
                        <a:rPr lang="en-GB" dirty="0">
                          <a:solidFill>
                            <a:srgbClr val="C00000"/>
                          </a:solidFill>
                        </a:rPr>
                        <a:t>10</a:t>
                      </a:r>
                      <a:endParaRPr lang="en-GB" dirty="0"/>
                    </a:p>
                  </a:txBody>
                  <a:tcPr/>
                </a:tc>
                <a:tc>
                  <a:txBody>
                    <a:bodyPr/>
                    <a:lstStyle/>
                    <a:p>
                      <a:r>
                        <a:rPr lang="en-GB" dirty="0"/>
                        <a:t>2                 </a:t>
                      </a:r>
                      <a:r>
                        <a:rPr lang="en-GB" dirty="0">
                          <a:solidFill>
                            <a:srgbClr val="C00000"/>
                          </a:solidFill>
                        </a:rPr>
                        <a:t>8</a:t>
                      </a:r>
                      <a:endParaRPr lang="en-GB" dirty="0"/>
                    </a:p>
                  </a:txBody>
                  <a:tcPr/>
                </a:tc>
                <a:tc>
                  <a:txBody>
                    <a:bodyPr/>
                    <a:lstStyle/>
                    <a:p>
                      <a:r>
                        <a:rPr lang="en-GB" dirty="0"/>
                        <a:t>3                   </a:t>
                      </a:r>
                      <a:r>
                        <a:rPr lang="en-GB" dirty="0">
                          <a:solidFill>
                            <a:srgbClr val="C00000"/>
                          </a:solidFill>
                        </a:rPr>
                        <a:t>9</a:t>
                      </a:r>
                      <a:endParaRPr lang="en-GB" dirty="0"/>
                    </a:p>
                  </a:txBody>
                  <a:tcPr/>
                </a:tc>
                <a:tc>
                  <a:txBody>
                    <a:bodyPr/>
                    <a:lstStyle/>
                    <a:p>
                      <a:r>
                        <a:rPr lang="en-GB" dirty="0"/>
                        <a:t>               27</a:t>
                      </a:r>
                    </a:p>
                  </a:txBody>
                  <a:tcPr/>
                </a:tc>
                <a:extLst>
                  <a:ext uri="{0D108BD9-81ED-4DB2-BD59-A6C34878D82A}">
                    <a16:rowId xmlns:a16="http://schemas.microsoft.com/office/drawing/2014/main" val="4115486657"/>
                  </a:ext>
                </a:extLst>
              </a:tr>
              <a:tr h="1290082">
                <a:tc>
                  <a:txBody>
                    <a:bodyPr/>
                    <a:lstStyle/>
                    <a:p>
                      <a:pPr lvl="0">
                        <a:buNone/>
                      </a:pPr>
                      <a:r>
                        <a:rPr lang="en-GB" dirty="0"/>
                        <a:t>Reduce price</a:t>
                      </a:r>
                    </a:p>
                  </a:txBody>
                  <a:tcPr/>
                </a:tc>
                <a:tc>
                  <a:txBody>
                    <a:bodyPr/>
                    <a:lstStyle/>
                    <a:p>
                      <a:pPr lvl="0">
                        <a:buNone/>
                      </a:pPr>
                      <a:r>
                        <a:rPr lang="en-GB" dirty="0"/>
                        <a:t>1                 </a:t>
                      </a:r>
                      <a:r>
                        <a:rPr lang="en-GB" dirty="0">
                          <a:solidFill>
                            <a:srgbClr val="C00000"/>
                          </a:solidFill>
                        </a:rPr>
                        <a:t>5</a:t>
                      </a:r>
                      <a:endParaRPr lang="en-GB" dirty="0"/>
                    </a:p>
                  </a:txBody>
                  <a:tcPr/>
                </a:tc>
                <a:tc>
                  <a:txBody>
                    <a:bodyPr/>
                    <a:lstStyle/>
                    <a:p>
                      <a:pPr lvl="0">
                        <a:buNone/>
                      </a:pPr>
                      <a:r>
                        <a:rPr lang="en-GB" dirty="0"/>
                        <a:t>3                 </a:t>
                      </a:r>
                      <a:r>
                        <a:rPr lang="en-GB" dirty="0">
                          <a:solidFill>
                            <a:srgbClr val="C00000"/>
                          </a:solidFill>
                        </a:rPr>
                        <a:t>12</a:t>
                      </a:r>
                      <a:endParaRPr lang="en-GB" dirty="0"/>
                    </a:p>
                  </a:txBody>
                  <a:tcPr/>
                </a:tc>
                <a:tc>
                  <a:txBody>
                    <a:bodyPr/>
                    <a:lstStyle/>
                    <a:p>
                      <a:pPr lvl="0">
                        <a:buNone/>
                      </a:pPr>
                      <a:r>
                        <a:rPr lang="en-GB" dirty="0"/>
                        <a:t>1                    </a:t>
                      </a:r>
                      <a:r>
                        <a:rPr lang="en-GB" dirty="0">
                          <a:solidFill>
                            <a:srgbClr val="C00000"/>
                          </a:solidFill>
                        </a:rPr>
                        <a:t>3</a:t>
                      </a:r>
                      <a:endParaRPr lang="en-GB" dirty="0"/>
                    </a:p>
                  </a:txBody>
                  <a:tcPr/>
                </a:tc>
                <a:tc>
                  <a:txBody>
                    <a:bodyPr/>
                    <a:lstStyle/>
                    <a:p>
                      <a:pPr lvl="0">
                        <a:buNone/>
                      </a:pPr>
                      <a:r>
                        <a:rPr lang="en-GB" dirty="0"/>
                        <a:t>               20</a:t>
                      </a:r>
                    </a:p>
                  </a:txBody>
                  <a:tcPr/>
                </a:tc>
                <a:extLst>
                  <a:ext uri="{0D108BD9-81ED-4DB2-BD59-A6C34878D82A}">
                    <a16:rowId xmlns:a16="http://schemas.microsoft.com/office/drawing/2014/main" val="1442594693"/>
                  </a:ext>
                </a:extLst>
              </a:tr>
            </a:tbl>
          </a:graphicData>
        </a:graphic>
      </p:graphicFrame>
    </p:spTree>
    <p:extLst>
      <p:ext uri="{BB962C8B-B14F-4D97-AF65-F5344CB8AC3E}">
        <p14:creationId xmlns:p14="http://schemas.microsoft.com/office/powerpoint/2010/main" val="3647817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23492-4F26-CC39-DF30-4DC4ADD322CE}"/>
              </a:ext>
            </a:extLst>
          </p:cNvPr>
          <p:cNvSpPr>
            <a:spLocks noGrp="1"/>
          </p:cNvSpPr>
          <p:nvPr>
            <p:ph type="title"/>
          </p:nvPr>
        </p:nvSpPr>
        <p:spPr/>
        <p:txBody>
          <a:bodyPr/>
          <a:lstStyle/>
          <a:p>
            <a:r>
              <a:rPr lang="en-GB" dirty="0"/>
              <a:t>PMI analysis</a:t>
            </a:r>
          </a:p>
        </p:txBody>
      </p:sp>
      <p:graphicFrame>
        <p:nvGraphicFramePr>
          <p:cNvPr id="4" name="Table 4">
            <a:extLst>
              <a:ext uri="{FF2B5EF4-FFF2-40B4-BE49-F238E27FC236}">
                <a16:creationId xmlns:a16="http://schemas.microsoft.com/office/drawing/2014/main" id="{924CF714-E209-C098-935F-E6AD62535D1C}"/>
              </a:ext>
            </a:extLst>
          </p:cNvPr>
          <p:cNvGraphicFramePr>
            <a:graphicFrameLocks noGrp="1"/>
          </p:cNvGraphicFramePr>
          <p:nvPr>
            <p:ph idx="1"/>
            <p:extLst>
              <p:ext uri="{D42A27DB-BD31-4B8C-83A1-F6EECF244321}">
                <p14:modId xmlns:p14="http://schemas.microsoft.com/office/powerpoint/2010/main" val="2075933811"/>
              </p:ext>
            </p:extLst>
          </p:nvPr>
        </p:nvGraphicFramePr>
        <p:xfrm>
          <a:off x="675189" y="1996632"/>
          <a:ext cx="8596311" cy="2346188"/>
        </p:xfrm>
        <a:graphic>
          <a:graphicData uri="http://schemas.openxmlformats.org/drawingml/2006/table">
            <a:tbl>
              <a:tblPr firstRow="1" bandRow="1">
                <a:tableStyleId>{5C22544A-7EE6-4342-B048-85BDC9FD1C3A}</a:tableStyleId>
              </a:tblPr>
              <a:tblGrid>
                <a:gridCol w="2865437">
                  <a:extLst>
                    <a:ext uri="{9D8B030D-6E8A-4147-A177-3AD203B41FA5}">
                      <a16:colId xmlns:a16="http://schemas.microsoft.com/office/drawing/2014/main" val="746554359"/>
                    </a:ext>
                  </a:extLst>
                </a:gridCol>
                <a:gridCol w="2865437">
                  <a:extLst>
                    <a:ext uri="{9D8B030D-6E8A-4147-A177-3AD203B41FA5}">
                      <a16:colId xmlns:a16="http://schemas.microsoft.com/office/drawing/2014/main" val="325254038"/>
                    </a:ext>
                  </a:extLst>
                </a:gridCol>
                <a:gridCol w="2865437">
                  <a:extLst>
                    <a:ext uri="{9D8B030D-6E8A-4147-A177-3AD203B41FA5}">
                      <a16:colId xmlns:a16="http://schemas.microsoft.com/office/drawing/2014/main" val="320412270"/>
                    </a:ext>
                  </a:extLst>
                </a:gridCol>
              </a:tblGrid>
              <a:tr h="1157468">
                <a:tc>
                  <a:txBody>
                    <a:bodyPr/>
                    <a:lstStyle/>
                    <a:p>
                      <a:r>
                        <a:rPr lang="en-GB" dirty="0"/>
                        <a:t>Plus </a:t>
                      </a:r>
                    </a:p>
                  </a:txBody>
                  <a:tcPr/>
                </a:tc>
                <a:tc>
                  <a:txBody>
                    <a:bodyPr/>
                    <a:lstStyle/>
                    <a:p>
                      <a:r>
                        <a:rPr lang="en-GB" dirty="0"/>
                        <a:t>Minus </a:t>
                      </a:r>
                    </a:p>
                  </a:txBody>
                  <a:tcPr/>
                </a:tc>
                <a:tc>
                  <a:txBody>
                    <a:bodyPr/>
                    <a:lstStyle/>
                    <a:p>
                      <a:r>
                        <a:rPr lang="en-GB" dirty="0"/>
                        <a:t>Interesting </a:t>
                      </a:r>
                    </a:p>
                  </a:txBody>
                  <a:tcPr/>
                </a:tc>
                <a:extLst>
                  <a:ext uri="{0D108BD9-81ED-4DB2-BD59-A6C34878D82A}">
                    <a16:rowId xmlns:a16="http://schemas.microsoft.com/office/drawing/2014/main" val="2670555077"/>
                  </a:ext>
                </a:extLst>
              </a:tr>
              <a:tr h="1163209">
                <a:tc>
                  <a:txBody>
                    <a:bodyPr/>
                    <a:lstStyle/>
                    <a:p>
                      <a:r>
                        <a:rPr lang="en-GB" dirty="0"/>
                        <a:t>The company has a long history dating back to 1898.</a:t>
                      </a:r>
                    </a:p>
                  </a:txBody>
                  <a:tcPr/>
                </a:tc>
                <a:tc>
                  <a:txBody>
                    <a:bodyPr/>
                    <a:lstStyle/>
                    <a:p>
                      <a:r>
                        <a:rPr lang="en-GB" dirty="0"/>
                        <a:t>The company has faced challenges due to the fall in formal shirt purchases during the pandemic. </a:t>
                      </a:r>
                    </a:p>
                  </a:txBody>
                  <a:tcPr/>
                </a:tc>
                <a:tc>
                  <a:txBody>
                    <a:bodyPr/>
                    <a:lstStyle/>
                    <a:p>
                      <a:r>
                        <a:rPr lang="en-GB" dirty="0"/>
                        <a:t>The company is owned by US based Torque brands. </a:t>
                      </a:r>
                    </a:p>
                  </a:txBody>
                  <a:tcPr/>
                </a:tc>
                <a:extLst>
                  <a:ext uri="{0D108BD9-81ED-4DB2-BD59-A6C34878D82A}">
                    <a16:rowId xmlns:a16="http://schemas.microsoft.com/office/drawing/2014/main" val="3485616325"/>
                  </a:ext>
                </a:extLst>
              </a:tr>
            </a:tbl>
          </a:graphicData>
        </a:graphic>
      </p:graphicFrame>
    </p:spTree>
    <p:extLst>
      <p:ext uri="{BB962C8B-B14F-4D97-AF65-F5344CB8AC3E}">
        <p14:creationId xmlns:p14="http://schemas.microsoft.com/office/powerpoint/2010/main" val="3563999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22CBA-1DCB-3D33-1DF3-F7362BC49EB9}"/>
              </a:ext>
            </a:extLst>
          </p:cNvPr>
          <p:cNvSpPr>
            <a:spLocks noGrp="1"/>
          </p:cNvSpPr>
          <p:nvPr>
            <p:ph type="title"/>
          </p:nvPr>
        </p:nvSpPr>
        <p:spPr/>
        <p:txBody>
          <a:bodyPr/>
          <a:lstStyle/>
          <a:p>
            <a:r>
              <a:rPr lang="en-GB" dirty="0"/>
              <a:t>PMI analysis </a:t>
            </a:r>
          </a:p>
        </p:txBody>
      </p:sp>
      <p:graphicFrame>
        <p:nvGraphicFramePr>
          <p:cNvPr id="4" name="Table 4">
            <a:extLst>
              <a:ext uri="{FF2B5EF4-FFF2-40B4-BE49-F238E27FC236}">
                <a16:creationId xmlns:a16="http://schemas.microsoft.com/office/drawing/2014/main" id="{E6081C99-2050-9C5C-C160-2464920BBD0B}"/>
              </a:ext>
            </a:extLst>
          </p:cNvPr>
          <p:cNvGraphicFramePr>
            <a:graphicFrameLocks noGrp="1"/>
          </p:cNvGraphicFramePr>
          <p:nvPr>
            <p:ph idx="1"/>
            <p:extLst>
              <p:ext uri="{D42A27DB-BD31-4B8C-83A1-F6EECF244321}">
                <p14:modId xmlns:p14="http://schemas.microsoft.com/office/powerpoint/2010/main" val="4149670147"/>
              </p:ext>
            </p:extLst>
          </p:nvPr>
        </p:nvGraphicFramePr>
        <p:xfrm>
          <a:off x="677863" y="2160588"/>
          <a:ext cx="8596311" cy="2669423"/>
        </p:xfrm>
        <a:graphic>
          <a:graphicData uri="http://schemas.openxmlformats.org/drawingml/2006/table">
            <a:tbl>
              <a:tblPr firstRow="1" bandRow="1">
                <a:tableStyleId>{5C22544A-7EE6-4342-B048-85BDC9FD1C3A}</a:tableStyleId>
              </a:tblPr>
              <a:tblGrid>
                <a:gridCol w="2865437">
                  <a:extLst>
                    <a:ext uri="{9D8B030D-6E8A-4147-A177-3AD203B41FA5}">
                      <a16:colId xmlns:a16="http://schemas.microsoft.com/office/drawing/2014/main" val="2970223566"/>
                    </a:ext>
                  </a:extLst>
                </a:gridCol>
                <a:gridCol w="2865437">
                  <a:extLst>
                    <a:ext uri="{9D8B030D-6E8A-4147-A177-3AD203B41FA5}">
                      <a16:colId xmlns:a16="http://schemas.microsoft.com/office/drawing/2014/main" val="3375396924"/>
                    </a:ext>
                  </a:extLst>
                </a:gridCol>
                <a:gridCol w="2865437">
                  <a:extLst>
                    <a:ext uri="{9D8B030D-6E8A-4147-A177-3AD203B41FA5}">
                      <a16:colId xmlns:a16="http://schemas.microsoft.com/office/drawing/2014/main" val="2494002113"/>
                    </a:ext>
                  </a:extLst>
                </a:gridCol>
              </a:tblGrid>
              <a:tr h="1206383">
                <a:tc>
                  <a:txBody>
                    <a:bodyPr/>
                    <a:lstStyle/>
                    <a:p>
                      <a:r>
                        <a:rPr lang="en-GB" dirty="0"/>
                        <a:t>Plus </a:t>
                      </a:r>
                    </a:p>
                  </a:txBody>
                  <a:tcPr/>
                </a:tc>
                <a:tc>
                  <a:txBody>
                    <a:bodyPr/>
                    <a:lstStyle/>
                    <a:p>
                      <a:r>
                        <a:rPr lang="en-GB" dirty="0"/>
                        <a:t>Minus </a:t>
                      </a:r>
                    </a:p>
                  </a:txBody>
                  <a:tcPr/>
                </a:tc>
                <a:tc>
                  <a:txBody>
                    <a:bodyPr/>
                    <a:lstStyle/>
                    <a:p>
                      <a:r>
                        <a:rPr lang="en-GB" dirty="0"/>
                        <a:t>Interesting </a:t>
                      </a:r>
                    </a:p>
                  </a:txBody>
                  <a:tcPr/>
                </a:tc>
                <a:extLst>
                  <a:ext uri="{0D108BD9-81ED-4DB2-BD59-A6C34878D82A}">
                    <a16:rowId xmlns:a16="http://schemas.microsoft.com/office/drawing/2014/main" val="1339138588"/>
                  </a:ext>
                </a:extLst>
              </a:tr>
              <a:tr h="1206383">
                <a:tc>
                  <a:txBody>
                    <a:bodyPr/>
                    <a:lstStyle/>
                    <a:p>
                      <a:r>
                        <a:rPr lang="en-GB" dirty="0"/>
                        <a:t>It has a strong international presence with 150 stores worldwide.</a:t>
                      </a:r>
                    </a:p>
                  </a:txBody>
                  <a:tcPr/>
                </a:tc>
                <a:tc>
                  <a:txBody>
                    <a:bodyPr/>
                    <a:lstStyle/>
                    <a:p>
                      <a:r>
                        <a:rPr lang="en-GB" dirty="0"/>
                        <a:t>The company has been severely impacted by the pandemic.</a:t>
                      </a:r>
                    </a:p>
                  </a:txBody>
                  <a:tcPr/>
                </a:tc>
                <a:tc>
                  <a:txBody>
                    <a:bodyPr/>
                    <a:lstStyle/>
                    <a:p>
                      <a:r>
                        <a:rPr lang="en-GB" dirty="0"/>
                        <a:t>This highlights the potential for foreign investment in UK companies even during difficult economic times. </a:t>
                      </a:r>
                    </a:p>
                  </a:txBody>
                  <a:tcPr/>
                </a:tc>
                <a:extLst>
                  <a:ext uri="{0D108BD9-81ED-4DB2-BD59-A6C34878D82A}">
                    <a16:rowId xmlns:a16="http://schemas.microsoft.com/office/drawing/2014/main" val="3083445815"/>
                  </a:ext>
                </a:extLst>
              </a:tr>
            </a:tbl>
          </a:graphicData>
        </a:graphic>
      </p:graphicFrame>
    </p:spTree>
    <p:extLst>
      <p:ext uri="{BB962C8B-B14F-4D97-AF65-F5344CB8AC3E}">
        <p14:creationId xmlns:p14="http://schemas.microsoft.com/office/powerpoint/2010/main" val="34936811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2">
            <a:extLst>
              <a:ext uri="{FF2B5EF4-FFF2-40B4-BE49-F238E27FC236}">
                <a16:creationId xmlns:a16="http://schemas.microsoft.com/office/drawing/2014/main" id="{32354034-2F7E-9806-6A09-B10C1CB5876F}"/>
              </a:ext>
            </a:extLst>
          </p:cNvPr>
          <p:cNvSpPr txBox="1"/>
          <p:nvPr/>
        </p:nvSpPr>
        <p:spPr>
          <a:xfrm>
            <a:off x="3432517" y="387722"/>
            <a:ext cx="3458140" cy="580993"/>
          </a:xfrm>
          <a:prstGeom prst="rect">
            <a:avLst/>
          </a:prstGeom>
          <a:noFill/>
        </p:spPr>
        <p:txBody>
          <a:bodyPr wrap="square">
            <a:spAutoFit/>
          </a:bodyPr>
          <a:lstStyle/>
          <a:p>
            <a:pPr algn="ctr">
              <a:lnSpc>
                <a:spcPct val="107000"/>
              </a:lnSpc>
              <a:spcAft>
                <a:spcPts val="800"/>
              </a:spcAft>
            </a:pPr>
            <a:r>
              <a:rPr lang="en-GB" sz="3200" b="1" dirty="0">
                <a:effectLst/>
                <a:latin typeface="Arial" panose="020B0604020202020204" pitchFamily="34" charset="0"/>
                <a:ea typeface="Calibri" panose="020F0502020204030204" pitchFamily="34" charset="0"/>
                <a:cs typeface="Arial" panose="020B0604020202020204" pitchFamily="34" charset="0"/>
              </a:rPr>
              <a:t>Conclusion</a:t>
            </a:r>
          </a:p>
        </p:txBody>
      </p:sp>
      <p:sp>
        <p:nvSpPr>
          <p:cNvPr id="2" name="TextBox 1">
            <a:extLst>
              <a:ext uri="{FF2B5EF4-FFF2-40B4-BE49-F238E27FC236}">
                <a16:creationId xmlns:a16="http://schemas.microsoft.com/office/drawing/2014/main" id="{37E80F65-50B0-8631-7541-C798B7BE8119}"/>
              </a:ext>
            </a:extLst>
          </p:cNvPr>
          <p:cNvSpPr txBox="1"/>
          <p:nvPr/>
        </p:nvSpPr>
        <p:spPr>
          <a:xfrm>
            <a:off x="11552003" y="5835474"/>
            <a:ext cx="506186" cy="774507"/>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6</a:t>
            </a:r>
          </a:p>
        </p:txBody>
      </p:sp>
      <p:sp>
        <p:nvSpPr>
          <p:cNvPr id="3" name="Rectangle: Rounded Corners 2">
            <a:extLst>
              <a:ext uri="{FF2B5EF4-FFF2-40B4-BE49-F238E27FC236}">
                <a16:creationId xmlns:a16="http://schemas.microsoft.com/office/drawing/2014/main" id="{40A44D34-28D7-D07F-CEE1-5A64C1B04050}"/>
              </a:ext>
            </a:extLst>
          </p:cNvPr>
          <p:cNvSpPr/>
          <p:nvPr/>
        </p:nvSpPr>
        <p:spPr>
          <a:xfrm>
            <a:off x="1069145" y="1674055"/>
            <a:ext cx="7948246" cy="382641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b="1" i="0" dirty="0">
                <a:solidFill>
                  <a:srgbClr val="353740"/>
                </a:solidFill>
                <a:effectLst/>
                <a:latin typeface="Arial" panose="020B0604020202020204" pitchFamily="34" charset="0"/>
                <a:cs typeface="Arial" panose="020B0604020202020204" pitchFamily="34" charset="0"/>
              </a:rPr>
              <a:t>It is clear that TM Lewin has faced significant challenges over the past year due to the pandemic. However, the company has undergone a significant restructuring and is now in a better position to weather the storm. With a strong focus on online sales and a commitment to quality, TM Lewin is well-positioned to continue to grow and prosper in the years to come.</a:t>
            </a:r>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7676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5712225-36B7-122F-D939-2BB0D9AA2673}"/>
              </a:ext>
            </a:extLst>
          </p:cNvPr>
          <p:cNvSpPr txBox="1"/>
          <p:nvPr/>
        </p:nvSpPr>
        <p:spPr>
          <a:xfrm>
            <a:off x="3426097" y="365899"/>
            <a:ext cx="2669903" cy="595932"/>
          </a:xfrm>
          <a:prstGeom prst="rect">
            <a:avLst/>
          </a:prstGeom>
          <a:noFill/>
        </p:spPr>
        <p:txBody>
          <a:bodyPr wrap="square">
            <a:spAutoFit/>
          </a:bodyPr>
          <a:lstStyle/>
          <a:p>
            <a:pPr algn="ctr">
              <a:lnSpc>
                <a:spcPct val="107000"/>
              </a:lnSpc>
              <a:spcAft>
                <a:spcPts val="800"/>
              </a:spcAft>
            </a:pPr>
            <a:r>
              <a:rPr lang="en-GB" sz="3200" b="1" dirty="0">
                <a:effectLst/>
                <a:latin typeface="Arial" panose="020B0604020202020204" pitchFamily="34" charset="0"/>
                <a:ea typeface="Calibri" panose="020F0502020204030204" pitchFamily="34" charset="0"/>
                <a:cs typeface="Arial" panose="020B0604020202020204" pitchFamily="34" charset="0"/>
              </a:rPr>
              <a:t>Reference</a:t>
            </a:r>
          </a:p>
        </p:txBody>
      </p:sp>
      <p:sp>
        <p:nvSpPr>
          <p:cNvPr id="23" name="TextBox 22">
            <a:extLst>
              <a:ext uri="{FF2B5EF4-FFF2-40B4-BE49-F238E27FC236}">
                <a16:creationId xmlns:a16="http://schemas.microsoft.com/office/drawing/2014/main" id="{3ADA197E-C1B3-F3DE-5E05-AD107F6FDDBD}"/>
              </a:ext>
            </a:extLst>
          </p:cNvPr>
          <p:cNvSpPr txBox="1"/>
          <p:nvPr/>
        </p:nvSpPr>
        <p:spPr>
          <a:xfrm>
            <a:off x="11503297" y="6243115"/>
            <a:ext cx="536303" cy="375552"/>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7</a:t>
            </a:r>
          </a:p>
        </p:txBody>
      </p:sp>
      <p:sp>
        <p:nvSpPr>
          <p:cNvPr id="2" name="Rectangle: Rounded Corners 1">
            <a:extLst>
              <a:ext uri="{FF2B5EF4-FFF2-40B4-BE49-F238E27FC236}">
                <a16:creationId xmlns:a16="http://schemas.microsoft.com/office/drawing/2014/main" id="{F0FC872D-918C-4FAF-A7EB-8C9A5D2095A4}"/>
              </a:ext>
            </a:extLst>
          </p:cNvPr>
          <p:cNvSpPr/>
          <p:nvPr/>
        </p:nvSpPr>
        <p:spPr>
          <a:xfrm>
            <a:off x="647114" y="1547446"/>
            <a:ext cx="8975188" cy="327777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b="0" i="0" dirty="0" err="1">
                <a:solidFill>
                  <a:srgbClr val="222222"/>
                </a:solidFill>
                <a:effectLst/>
                <a:latin typeface="Arial" panose="020B0604020202020204" pitchFamily="34" charset="0"/>
              </a:rPr>
              <a:t>Srdjevic</a:t>
            </a:r>
            <a:r>
              <a:rPr lang="en-US" b="0" i="0" dirty="0">
                <a:solidFill>
                  <a:srgbClr val="222222"/>
                </a:solidFill>
                <a:effectLst/>
                <a:latin typeface="Arial" panose="020B0604020202020204" pitchFamily="34" charset="0"/>
              </a:rPr>
              <a:t>, Z., </a:t>
            </a:r>
            <a:r>
              <a:rPr lang="en-US" b="0" i="0" dirty="0" err="1">
                <a:solidFill>
                  <a:srgbClr val="222222"/>
                </a:solidFill>
                <a:effectLst/>
                <a:latin typeface="Arial" panose="020B0604020202020204" pitchFamily="34" charset="0"/>
              </a:rPr>
              <a:t>Bajcetic</a:t>
            </a:r>
            <a:r>
              <a:rPr lang="en-US" b="0" i="0" dirty="0">
                <a:solidFill>
                  <a:srgbClr val="222222"/>
                </a:solidFill>
                <a:effectLst/>
                <a:latin typeface="Arial" panose="020B0604020202020204" pitchFamily="34" charset="0"/>
              </a:rPr>
              <a:t>, R. and </a:t>
            </a:r>
            <a:r>
              <a:rPr lang="en-US" b="0" i="0" dirty="0" err="1">
                <a:solidFill>
                  <a:srgbClr val="222222"/>
                </a:solidFill>
                <a:effectLst/>
                <a:latin typeface="Arial" panose="020B0604020202020204" pitchFamily="34" charset="0"/>
              </a:rPr>
              <a:t>Srdjevic</a:t>
            </a:r>
            <a:r>
              <a:rPr lang="en-US" b="0" i="0" dirty="0">
                <a:solidFill>
                  <a:srgbClr val="222222"/>
                </a:solidFill>
                <a:effectLst/>
                <a:latin typeface="Arial" panose="020B0604020202020204" pitchFamily="34" charset="0"/>
              </a:rPr>
              <a:t>, B., 2012. Identifying the criteria set for multicriteria decision making based on SWOT/PESTLE analysis: a case study of reconstructing a water intake structure. </a:t>
            </a:r>
            <a:r>
              <a:rPr lang="en-US" b="0" i="1" dirty="0">
                <a:solidFill>
                  <a:srgbClr val="222222"/>
                </a:solidFill>
                <a:effectLst/>
                <a:latin typeface="Arial" panose="020B0604020202020204" pitchFamily="34" charset="0"/>
              </a:rPr>
              <a:t>Water resources management</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26</a:t>
            </a:r>
            <a:r>
              <a:rPr lang="en-US" b="0" i="0" dirty="0">
                <a:solidFill>
                  <a:srgbClr val="222222"/>
                </a:solidFill>
                <a:effectLst/>
                <a:latin typeface="Arial" panose="020B0604020202020204" pitchFamily="34" charset="0"/>
              </a:rPr>
              <a:t>(12), pp.3379-3393.</a:t>
            </a:r>
          </a:p>
          <a:p>
            <a:pPr marL="285750" indent="-285750">
              <a:buFont typeface="Arial" panose="020B0604020202020204" pitchFamily="34" charset="0"/>
              <a:buChar char="•"/>
            </a:pPr>
            <a:r>
              <a:rPr lang="en-US" b="0" i="0" dirty="0" err="1">
                <a:solidFill>
                  <a:srgbClr val="222222"/>
                </a:solidFill>
                <a:effectLst/>
                <a:latin typeface="Arial" panose="020B0604020202020204" pitchFamily="34" charset="0"/>
              </a:rPr>
              <a:t>Devina</a:t>
            </a:r>
            <a:r>
              <a:rPr lang="en-US" b="0" i="0" dirty="0">
                <a:solidFill>
                  <a:srgbClr val="222222"/>
                </a:solidFill>
                <a:effectLst/>
                <a:latin typeface="Arial" panose="020B0604020202020204" pitchFamily="34" charset="0"/>
              </a:rPr>
              <a:t>, M.A. and </a:t>
            </a:r>
            <a:r>
              <a:rPr lang="en-US" b="0" i="0" dirty="0" err="1">
                <a:solidFill>
                  <a:srgbClr val="222222"/>
                </a:solidFill>
                <a:effectLst/>
                <a:latin typeface="Arial" panose="020B0604020202020204" pitchFamily="34" charset="0"/>
              </a:rPr>
              <a:t>Sunitiyoso</a:t>
            </a:r>
            <a:r>
              <a:rPr lang="en-US" b="0" i="0" dirty="0">
                <a:solidFill>
                  <a:srgbClr val="222222"/>
                </a:solidFill>
                <a:effectLst/>
                <a:latin typeface="Arial" panose="020B0604020202020204" pitchFamily="34" charset="0"/>
              </a:rPr>
              <a:t>, Y., 2021, December. Business Model Enhancement to </a:t>
            </a:r>
            <a:r>
              <a:rPr lang="en-US" b="0" i="0" dirty="0" err="1">
                <a:solidFill>
                  <a:srgbClr val="222222"/>
                </a:solidFill>
                <a:effectLst/>
                <a:latin typeface="Arial" panose="020B0604020202020204" pitchFamily="34" charset="0"/>
              </a:rPr>
              <a:t>Belibu</a:t>
            </a:r>
            <a:r>
              <a:rPr lang="en-US" b="0" i="0" dirty="0">
                <a:solidFill>
                  <a:srgbClr val="222222"/>
                </a:solidFill>
                <a:effectLst/>
                <a:latin typeface="Arial" panose="020B0604020202020204" pitchFamily="34" charset="0"/>
              </a:rPr>
              <a:t> </a:t>
            </a:r>
            <a:r>
              <a:rPr lang="en-US" b="0" i="0" dirty="0" err="1">
                <a:solidFill>
                  <a:srgbClr val="222222"/>
                </a:solidFill>
                <a:effectLst/>
                <a:latin typeface="Arial" panose="020B0604020202020204" pitchFamily="34" charset="0"/>
              </a:rPr>
              <a:t>Freshmart’Sustainability</a:t>
            </a:r>
            <a:r>
              <a:rPr lang="en-US" b="0" i="0" dirty="0">
                <a:solidFill>
                  <a:srgbClr val="222222"/>
                </a:solidFill>
                <a:effectLst/>
                <a:latin typeface="Arial" panose="020B0604020202020204" pitchFamily="34" charset="0"/>
              </a:rPr>
              <a:t> in Organic Industry. In </a:t>
            </a:r>
            <a:r>
              <a:rPr lang="en-US" b="0" i="1" dirty="0">
                <a:solidFill>
                  <a:srgbClr val="222222"/>
                </a:solidFill>
                <a:effectLst/>
                <a:latin typeface="Arial" panose="020B0604020202020204" pitchFamily="34" charset="0"/>
              </a:rPr>
              <a:t>Journal of International Conference Proceedings (JICP)</a:t>
            </a:r>
            <a:r>
              <a:rPr lang="en-US" b="0" i="0" dirty="0">
                <a:solidFill>
                  <a:srgbClr val="222222"/>
                </a:solidFill>
                <a:effectLst/>
                <a:latin typeface="Arial" panose="020B0604020202020204" pitchFamily="34" charset="0"/>
              </a:rPr>
              <a:t> (Vol. 4, No. 3, pp. 95-107).</a:t>
            </a:r>
            <a:endParaRPr lang="en-US" dirty="0">
              <a:solidFill>
                <a:srgbClr val="222222"/>
              </a:solidFill>
              <a:latin typeface="Arial" panose="020B0604020202020204" pitchFamily="34" charset="0"/>
            </a:endParaRPr>
          </a:p>
          <a:p>
            <a:pPr marL="285750" indent="-285750">
              <a:buFont typeface="Arial" panose="020B0604020202020204" pitchFamily="34" charset="0"/>
              <a:buChar char="•"/>
            </a:pPr>
            <a:r>
              <a:rPr lang="en-US" b="0" i="0" dirty="0">
                <a:solidFill>
                  <a:srgbClr val="222222"/>
                </a:solidFill>
                <a:effectLst/>
                <a:latin typeface="Arial" panose="020B0604020202020204" pitchFamily="34" charset="0"/>
              </a:rPr>
              <a:t>Student’s, I.D., Problem Solving and Decision Making.</a:t>
            </a:r>
          </a:p>
          <a:p>
            <a:pPr marL="285750" indent="-285750" algn="ctr">
              <a:buFont typeface="Arial" panose="020B0604020202020204" pitchFamily="34" charset="0"/>
              <a:buChar char="•"/>
            </a:pPr>
            <a:endParaRPr lang="en-US" b="0" i="0"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23710183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4991</TotalTime>
  <Words>752</Words>
  <Application>Microsoft Office PowerPoint</Application>
  <PresentationFormat>Widescreen</PresentationFormat>
  <Paragraphs>71</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Facet</vt:lpstr>
      <vt:lpstr>PowerPoint Presentation</vt:lpstr>
      <vt:lpstr>PowerPoint Presentation</vt:lpstr>
      <vt:lpstr>PowerPoint Presentation</vt:lpstr>
      <vt:lpstr>PESTLE ANLYSIS  </vt:lpstr>
      <vt:lpstr>PowerPoint Presentation</vt:lpstr>
      <vt:lpstr>Grid analysis</vt:lpstr>
      <vt:lpstr>PMI analysis</vt:lpstr>
      <vt:lpstr>PMI analysis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Profit decline in Tm Lewin Individual Powerpoint presentation Mohammed Miah</dc:title>
  <dc:creator>mohammed miah</dc:creator>
  <cp:lastModifiedBy>MUHAMMAD WASEEM</cp:lastModifiedBy>
  <cp:revision>103</cp:revision>
  <dcterms:created xsi:type="dcterms:W3CDTF">2022-09-24T15:49:53Z</dcterms:created>
  <dcterms:modified xsi:type="dcterms:W3CDTF">2022-10-30T17:03:15Z</dcterms:modified>
</cp:coreProperties>
</file>