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84" r:id="rId8"/>
    <p:sldId id="264" r:id="rId9"/>
    <p:sldId id="265" r:id="rId10"/>
    <p:sldId id="266" r:id="rId11"/>
    <p:sldId id="273" r:id="rId12"/>
    <p:sldId id="267" r:id="rId13"/>
    <p:sldId id="268" r:id="rId14"/>
    <p:sldId id="269" r:id="rId15"/>
    <p:sldId id="270" r:id="rId16"/>
    <p:sldId id="274" r:id="rId17"/>
    <p:sldId id="271" r:id="rId18"/>
    <p:sldId id="275" r:id="rId19"/>
    <p:sldId id="276" r:id="rId20"/>
    <p:sldId id="277" r:id="rId21"/>
    <p:sldId id="278" r:id="rId22"/>
    <p:sldId id="286" r:id="rId23"/>
    <p:sldId id="287" r:id="rId24"/>
    <p:sldId id="288" r:id="rId25"/>
    <p:sldId id="279" r:id="rId26"/>
    <p:sldId id="280" r:id="rId27"/>
    <p:sldId id="281" r:id="rId28"/>
    <p:sldId id="282" r:id="rId29"/>
    <p:sldId id="285" r:id="rId30"/>
    <p:sldId id="283" r:id="rId31"/>
    <p:sldId id="289" r:id="rId32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220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679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56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425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2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232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6016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8515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3/19/2019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5543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84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96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893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how-to-give-safely-to-charitie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FDE52-DC1C-43A9-BF25-AF425EB90B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7148" y="1023867"/>
            <a:ext cx="10577281" cy="1957872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COUNSELLING THEORIES AND</a:t>
            </a:r>
            <a:br>
              <a:rPr lang="en-GB" sz="5400" b="1" dirty="0"/>
            </a:br>
            <a:r>
              <a:rPr lang="en-GB" sz="5400" b="1" dirty="0"/>
              <a:t> HUMAN FLOURISHING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896FA9-1CBF-4AF4-96C3-7D066B19D4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9971" y="3661050"/>
            <a:ext cx="8637072" cy="1703405"/>
          </a:xfrm>
        </p:spPr>
        <p:txBody>
          <a:bodyPr/>
          <a:lstStyle/>
          <a:p>
            <a:pPr algn="ctr"/>
            <a:r>
              <a:rPr lang="en-GB" b="1" dirty="0">
                <a:latin typeface="+mn-lt"/>
              </a:rPr>
              <a:t>JEREMY BAINBRIDGE</a:t>
            </a:r>
          </a:p>
          <a:p>
            <a:pPr algn="ctr"/>
            <a:r>
              <a:rPr lang="en-GB" b="1" dirty="0">
                <a:latin typeface="+mn-lt"/>
              </a:rPr>
              <a:t>STUDENT NUMBER: 1808881</a:t>
            </a:r>
          </a:p>
          <a:p>
            <a:pPr algn="ctr"/>
            <a:r>
              <a:rPr lang="en-GB" b="1" dirty="0">
                <a:latin typeface="+mn-lt"/>
              </a:rPr>
              <a:t>MODULE NUMBER:  M6X01443</a:t>
            </a:r>
          </a:p>
        </p:txBody>
      </p:sp>
    </p:spTree>
    <p:extLst>
      <p:ext uri="{BB962C8B-B14F-4D97-AF65-F5344CB8AC3E}">
        <p14:creationId xmlns:p14="http://schemas.microsoft.com/office/powerpoint/2010/main" val="483275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CF098-086A-43F1-AF5E-C3500427D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4" y="331303"/>
            <a:ext cx="10614990" cy="3233531"/>
          </a:xfrm>
        </p:spPr>
        <p:txBody>
          <a:bodyPr anchor="t">
            <a:noAutofit/>
          </a:bodyPr>
          <a:lstStyle/>
          <a:p>
            <a:pPr algn="ctr"/>
            <a:r>
              <a:rPr lang="en-GB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CRITICALLY EXPLORE </a:t>
            </a:r>
            <a:br>
              <a:rPr lang="en-GB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ONE INTERNATIONAL HUMANITARIAN CARE ORGANISATION </a:t>
            </a:r>
            <a:br>
              <a:rPr lang="en-GB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THAT SUPPORTS PEOPLE WITHIN ONE OF THE FOLLOWING AREAS: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196B89-5C62-4705-9AF0-1D3BE6D590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312" y="3803373"/>
            <a:ext cx="10919791" cy="225287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POVERTY AND INEQUALITY,</a:t>
            </a:r>
          </a:p>
          <a:p>
            <a:pPr algn="ctr"/>
            <a:r>
              <a:rPr lang="en-GB" dirty="0"/>
              <a:t> HEALTH AND NUTRITION, </a:t>
            </a:r>
          </a:p>
          <a:p>
            <a:pPr algn="ctr"/>
            <a:r>
              <a:rPr lang="en-GB" dirty="0"/>
              <a:t>EDUCATION, </a:t>
            </a:r>
          </a:p>
          <a:p>
            <a:pPr algn="ctr"/>
            <a:r>
              <a:rPr lang="en-GB" dirty="0"/>
              <a:t>GENDER AND YOUTH</a:t>
            </a:r>
          </a:p>
        </p:txBody>
      </p:sp>
    </p:spTree>
    <p:extLst>
      <p:ext uri="{BB962C8B-B14F-4D97-AF65-F5344CB8AC3E}">
        <p14:creationId xmlns:p14="http://schemas.microsoft.com/office/powerpoint/2010/main" val="2495027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F6108-CB70-4030-823C-03E7E70DF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437322"/>
            <a:ext cx="10780776" cy="6202017"/>
          </a:xfrm>
        </p:spPr>
        <p:txBody>
          <a:bodyPr anchor="t">
            <a:normAutofit fontScale="90000"/>
          </a:bodyPr>
          <a:lstStyle/>
          <a:p>
            <a:r>
              <a:rPr lang="en-GB" sz="5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“CHARITY”.</a:t>
            </a:r>
            <a:br>
              <a:rPr lang="en-GB" sz="54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5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Christian love of ones fellows. </a:t>
            </a:r>
            <a:r>
              <a:rPr lang="en-GB" sz="2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Oxford Dictionary of English</a:t>
            </a:r>
            <a:br>
              <a:rPr lang="en-GB" sz="54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54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5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2500 BC. </a:t>
            </a:r>
            <a:r>
              <a:rPr lang="en-GB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Hebrews introduced a ‘Tithe’ (a religious donation) used to benefit the poor. </a:t>
            </a:r>
            <a:r>
              <a:rPr lang="en-GB" sz="2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Leviticus, Numbers and Deuteronomy</a:t>
            </a:r>
            <a:br>
              <a:rPr lang="en-GB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5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350 BC. </a:t>
            </a:r>
            <a:r>
              <a:rPr lang="en-GB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Platos</a:t>
            </a:r>
            <a:r>
              <a:rPr lang="en-GB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Academy was formed; a group working for the public good on a voluntary basis. Introducing the word ‘PHILANTHROPY’. </a:t>
            </a:r>
            <a:r>
              <a:rPr lang="en-GB" sz="2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Academy destroyed by Roman dictator Sulla in 86 BC.  </a:t>
            </a:r>
            <a:r>
              <a:rPr lang="en-GB" sz="27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Lindberg.D</a:t>
            </a:r>
            <a:r>
              <a:rPr lang="en-GB" sz="2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(2007), The Beginnings of Western Science. University of Chicago Press. P 70. ISBN 9780226482057</a:t>
            </a:r>
          </a:p>
        </p:txBody>
      </p:sp>
    </p:spTree>
    <p:extLst>
      <p:ext uri="{BB962C8B-B14F-4D97-AF65-F5344CB8AC3E}">
        <p14:creationId xmlns:p14="http://schemas.microsoft.com/office/powerpoint/2010/main" val="40332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148E6-BE64-4983-B890-8F363A77E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Prehistoric origins: </a:t>
            </a:r>
            <a:br>
              <a:rPr lang="en-GB" dirty="0"/>
            </a:br>
            <a:r>
              <a:rPr lang="en-GB" dirty="0"/>
              <a:t>The compassion of far distant strangers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50AC48-D760-46ED-B5CA-10588C3C14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Dr.</a:t>
            </a:r>
            <a:r>
              <a:rPr lang="en-GB" dirty="0"/>
              <a:t> Penny </a:t>
            </a:r>
            <a:r>
              <a:rPr lang="en-GB" dirty="0" err="1"/>
              <a:t>Spikins</a:t>
            </a:r>
            <a:r>
              <a:rPr lang="en-GB" dirty="0"/>
              <a:t>. University of York. UK.</a:t>
            </a:r>
          </a:p>
          <a:p>
            <a:r>
              <a:rPr lang="en-GB" sz="2600" dirty="0" err="1"/>
              <a:t>Spikins.P</a:t>
            </a:r>
            <a:r>
              <a:rPr lang="en-GB" sz="2600" dirty="0"/>
              <a:t> 2017, Prehistoric origins: The Compassion of far distant strangers. In P Gilbert (ed.), Compassion: Concepts, Research and Applications. Taylor and Francis.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305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11EC4-8541-41C3-86EE-336A192A2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2028790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Neanderthal. </a:t>
            </a:r>
            <a:r>
              <a:rPr lang="en-GB" sz="5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500k BC – 40k BC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0698EF-F41C-42AE-9B13-598B9384A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7512" y="3048000"/>
            <a:ext cx="10159514" cy="2802129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Archeological</a:t>
            </a:r>
            <a:r>
              <a:rPr lang="en-GB" dirty="0"/>
              <a:t> evidence:</a:t>
            </a:r>
          </a:p>
          <a:p>
            <a:endParaRPr lang="en-GB" dirty="0"/>
          </a:p>
          <a:p>
            <a:r>
              <a:rPr lang="en-GB" dirty="0"/>
              <a:t>	Individuals with physical abnormalities from birth.</a:t>
            </a:r>
          </a:p>
          <a:p>
            <a:r>
              <a:rPr lang="en-GB" dirty="0"/>
              <a:t>	Individuals who sustained severe physical injuries.</a:t>
            </a:r>
          </a:p>
          <a:p>
            <a:r>
              <a:rPr lang="en-GB" dirty="0"/>
              <a:t>Was this compassion / empathy?</a:t>
            </a:r>
          </a:p>
        </p:txBody>
      </p:sp>
    </p:spTree>
    <p:extLst>
      <p:ext uri="{BB962C8B-B14F-4D97-AF65-F5344CB8AC3E}">
        <p14:creationId xmlns:p14="http://schemas.microsoft.com/office/powerpoint/2010/main" val="2802870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99C3C-C66D-4178-8ACA-72E9CBF23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2399851"/>
          </a:xfrm>
        </p:spPr>
        <p:txBody>
          <a:bodyPr anchor="t"/>
          <a:lstStyle/>
          <a:p>
            <a:r>
              <a:rPr lang="en-GB" dirty="0"/>
              <a:t>Matt Ridley.</a:t>
            </a:r>
            <a:br>
              <a:rPr lang="en-GB" dirty="0"/>
            </a:br>
            <a:r>
              <a:rPr lang="en-GB" dirty="0"/>
              <a:t> – The origins of virtue.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402D1B-FBB6-4873-8CDD-40170EAE85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7512" y="3690731"/>
            <a:ext cx="9226296" cy="2789582"/>
          </a:xfrm>
        </p:spPr>
        <p:txBody>
          <a:bodyPr>
            <a:normAutofit/>
          </a:bodyPr>
          <a:lstStyle/>
          <a:p>
            <a:r>
              <a:rPr lang="en-GB" sz="3600" dirty="0"/>
              <a:t>Vampire bats sharing a meal.</a:t>
            </a:r>
          </a:p>
          <a:p>
            <a:r>
              <a:rPr lang="en-GB" sz="3600" dirty="0"/>
              <a:t>Elephants seen ‘mourning’ their dead.</a:t>
            </a:r>
          </a:p>
          <a:p>
            <a:r>
              <a:rPr lang="en-GB" sz="3600" dirty="0"/>
              <a:t>Dolphins seen protecting whale </a:t>
            </a:r>
            <a:r>
              <a:rPr lang="en-GB" sz="3600" dirty="0" err="1"/>
              <a:t>calfs</a:t>
            </a:r>
            <a:r>
              <a:rPr lang="en-GB" sz="3600" dirty="0"/>
              <a:t> from Orcas.</a:t>
            </a:r>
          </a:p>
          <a:p>
            <a:r>
              <a:rPr lang="en-GB" sz="3600" dirty="0"/>
              <a:t>Various inter-species collaboration.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165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15045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E999BE4-3B84-4A29-A879-051BEAC9F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1180916"/>
          </a:xfrm>
        </p:spPr>
        <p:txBody>
          <a:bodyPr>
            <a:noAutofit/>
          </a:bodyPr>
          <a:lstStyle/>
          <a:p>
            <a:r>
              <a:rPr lang="en-GB" dirty="0"/>
              <a:t>53 member states. Majority British Empire. </a:t>
            </a:r>
            <a:br>
              <a:rPr lang="en-GB" dirty="0"/>
            </a:br>
            <a:r>
              <a:rPr lang="en-GB" dirty="0"/>
              <a:t>Founded 11th December 1931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F4E38760-28CC-4B12-B2E2-2A568605C6D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85" r="85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777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0AA399E-1F98-44D2-836D-7E2E67841AD3}"/>
              </a:ext>
            </a:extLst>
          </p:cNvPr>
          <p:cNvSpPr/>
          <p:nvPr/>
        </p:nvSpPr>
        <p:spPr>
          <a:xfrm>
            <a:off x="304800" y="304799"/>
            <a:ext cx="11343861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The Commonwealth is a voluntary association of sovereign states encompassing many ethnicities and faiths.</a:t>
            </a:r>
          </a:p>
          <a:p>
            <a:r>
              <a:rPr lang="en-GB" sz="3600" dirty="0"/>
              <a:t> </a:t>
            </a:r>
          </a:p>
          <a:p>
            <a:r>
              <a:rPr lang="en-GB" sz="3600" dirty="0"/>
              <a:t>Each is committed to upholding shared values and principles to promote and protect </a:t>
            </a:r>
            <a:r>
              <a:rPr lang="en-GB" sz="3600" b="1" dirty="0"/>
              <a:t>Democracy, Human Rights, the Rule of Law and Equality for all citizens </a:t>
            </a:r>
            <a:r>
              <a:rPr lang="en-GB" sz="3600" dirty="0"/>
              <a:t>in accordance with the Commonwealth Charter 2013.</a:t>
            </a:r>
          </a:p>
          <a:p>
            <a:endParaRPr lang="en-GB" sz="3600" dirty="0"/>
          </a:p>
          <a:p>
            <a:r>
              <a:rPr lang="en-GB" sz="3600" dirty="0"/>
              <a:t>WORLD POPULATION 7.5 BILLION</a:t>
            </a:r>
          </a:p>
          <a:p>
            <a:r>
              <a:rPr lang="en-GB" sz="3600" dirty="0"/>
              <a:t>COMMONWEALTH POPULATION 2.4 BILLION</a:t>
            </a:r>
          </a:p>
          <a:p>
            <a:r>
              <a:rPr lang="en-GB" sz="3600" dirty="0"/>
              <a:t>AGED UNDER 30 IN COMMONWEALTH 1.5 BILLION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590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029FF9-FD51-47C6-A044-5806EFC036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20" y="616226"/>
            <a:ext cx="1638300" cy="16764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65BB30C-0460-4892-985E-3558D216235B}"/>
              </a:ext>
            </a:extLst>
          </p:cNvPr>
          <p:cNvSpPr/>
          <p:nvPr/>
        </p:nvSpPr>
        <p:spPr>
          <a:xfrm>
            <a:off x="824120" y="964095"/>
            <a:ext cx="10347463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333333"/>
                </a:solidFill>
                <a:latin typeface="Tahoma" panose="020B0604030504040204" pitchFamily="34" charset="0"/>
              </a:rPr>
              <a:t>						The Royal Commonwealth Society, </a:t>
            </a:r>
          </a:p>
          <a:p>
            <a:r>
              <a:rPr lang="en-GB" sz="2800" dirty="0">
                <a:solidFill>
                  <a:srgbClr val="333333"/>
                </a:solidFill>
                <a:latin typeface="Tahoma" panose="020B0604030504040204" pitchFamily="34" charset="0"/>
              </a:rPr>
              <a:t>						founded on 26</a:t>
            </a:r>
            <a:r>
              <a:rPr lang="en-GB" sz="2800" baseline="30000" dirty="0">
                <a:solidFill>
                  <a:srgbClr val="333333"/>
                </a:solidFill>
                <a:latin typeface="Tahoma" panose="020B0604030504040204" pitchFamily="34" charset="0"/>
              </a:rPr>
              <a:t>th June</a:t>
            </a:r>
            <a:r>
              <a:rPr lang="en-GB" sz="2800" dirty="0">
                <a:solidFill>
                  <a:srgbClr val="333333"/>
                </a:solidFill>
                <a:latin typeface="Tahoma" panose="020B0604030504040204" pitchFamily="34" charset="0"/>
              </a:rPr>
              <a:t> 1868.</a:t>
            </a:r>
          </a:p>
          <a:p>
            <a:endParaRPr lang="en-GB" sz="2800" dirty="0">
              <a:solidFill>
                <a:srgbClr val="333333"/>
              </a:solidFill>
              <a:latin typeface="Tahoma" panose="020B060403050404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‘literary and scientific body’ dedicated to the greater understanding of what were then British colonies.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year later it was granted a Royal Charter from Queen Victoria, elevating it to the level of other Royal Societies.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Society became increasingly progressive in the early decades of the twentieth century, encouraging a young and diverse membership. It was given its present name, The Royal Commonwealth Society, in 1958.</a:t>
            </a:r>
            <a:endParaRPr lang="en-GB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2754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D508B-72E5-4CD8-AC26-1A4F59FBF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67418"/>
            <a:ext cx="10846374" cy="5633381"/>
          </a:xfrm>
        </p:spPr>
        <p:txBody>
          <a:bodyPr anchor="t">
            <a:normAutofit fontScale="90000"/>
          </a:bodyPr>
          <a:lstStyle/>
          <a:p>
            <a:br>
              <a:rPr lang="en-GB" sz="3600" b="1" dirty="0"/>
            </a:br>
            <a:r>
              <a:rPr lang="en-GB" sz="3600" b="1" dirty="0"/>
              <a:t>PATRON</a:t>
            </a:r>
            <a:br>
              <a:rPr lang="en-GB" sz="3600" dirty="0"/>
            </a:br>
            <a:r>
              <a:rPr lang="en-GB" sz="3600" dirty="0"/>
              <a:t>Her Majesty Queen Elizabeth II</a:t>
            </a:r>
            <a:br>
              <a:rPr lang="en-GB" sz="3600" dirty="0"/>
            </a:br>
            <a:br>
              <a:rPr lang="en-GB" sz="3600" dirty="0"/>
            </a:br>
            <a:r>
              <a:rPr lang="en-GB" sz="3600" b="1" dirty="0"/>
              <a:t>VICE-PATRON</a:t>
            </a:r>
            <a:br>
              <a:rPr lang="en-GB" sz="3600" dirty="0"/>
            </a:br>
            <a:r>
              <a:rPr lang="en-GB" sz="3600" dirty="0"/>
              <a:t>Her Royal Highness The Duchess of Cornwall </a:t>
            </a:r>
            <a:br>
              <a:rPr lang="en-GB" sz="3600" dirty="0"/>
            </a:br>
            <a:br>
              <a:rPr lang="en-GB" sz="3600" dirty="0"/>
            </a:br>
            <a:r>
              <a:rPr lang="en-GB" sz="3600" b="1" dirty="0"/>
              <a:t>PRESIDENT</a:t>
            </a:r>
            <a:br>
              <a:rPr lang="en-GB" sz="3600" dirty="0"/>
            </a:br>
            <a:r>
              <a:rPr lang="en-GB" sz="3600" dirty="0"/>
              <a:t>Lord Howell of Guildford</a:t>
            </a:r>
            <a:br>
              <a:rPr lang="en-GB" sz="3600" dirty="0"/>
            </a:br>
            <a:br>
              <a:rPr lang="en-GB" sz="3600" dirty="0"/>
            </a:br>
            <a:r>
              <a:rPr lang="en-GB" sz="3600" b="1" dirty="0"/>
              <a:t>VICE PRESIDENTS</a:t>
            </a:r>
            <a:br>
              <a:rPr lang="en-GB" sz="3600" dirty="0"/>
            </a:br>
            <a:r>
              <a:rPr lang="en-GB" sz="3600" dirty="0"/>
              <a:t>The Commonwealth Secretary-General, The Rt Hon Patricia Scotland </a:t>
            </a:r>
            <a:br>
              <a:rPr lang="en-GB" sz="3600" dirty="0"/>
            </a:br>
            <a:r>
              <a:rPr lang="en-GB" sz="3600" dirty="0"/>
              <a:t>HH The Aga Khan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045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D3EF8A-00AE-4AF3-9C85-509C4590DE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7409" y="1867828"/>
            <a:ext cx="6811523" cy="376507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88872" rIns="0" bIns="88872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20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4578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Developing dialogue</a:t>
            </a:r>
          </a:p>
        </p:txBody>
      </p:sp>
      <p:pic>
        <p:nvPicPr>
          <p:cNvPr id="1026" name="Picture 2" descr="Cyprus 2017DSC 6869web342x">
            <a:extLst>
              <a:ext uri="{FF2B5EF4-FFF2-40B4-BE49-F238E27FC236}">
                <a16:creationId xmlns:a16="http://schemas.microsoft.com/office/drawing/2014/main" id="{6F636B5E-778B-4585-A5E2-0A4E20E90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913" y="578126"/>
            <a:ext cx="3888409" cy="3888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503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3E3741E-0E15-491C-B693-BCB631990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339" y="336391"/>
            <a:ext cx="11378788" cy="591951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88872" rIns="0" bIns="88872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20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 </a:t>
            </a: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b="1" dirty="0">
              <a:solidFill>
                <a:srgbClr val="004578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b="1" dirty="0">
              <a:solidFill>
                <a:srgbClr val="004578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4578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	Advocating positive social change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	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 descr="Cyprus Nkabom participant 2008">
            <a:extLst>
              <a:ext uri="{FF2B5EF4-FFF2-40B4-BE49-F238E27FC236}">
                <a16:creationId xmlns:a16="http://schemas.microsoft.com/office/drawing/2014/main" id="{30B685AA-710B-43C2-92CD-C3B0DBF919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156" y="763657"/>
            <a:ext cx="3981174" cy="398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6747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CEAF6F8-BBDE-4D65-B4FE-E1FD53EF32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3756" y="946297"/>
            <a:ext cx="9504268" cy="496540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88872" rIns="0" bIns="88872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20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 </a:t>
            </a: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solidFill>
                <a:srgbClr val="004578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solidFill>
                <a:srgbClr val="004578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Providing and maintaining a pan-Commonwealth framework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for youth leadership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4" name="Picture 2" descr="YouthWalesDSC 0067 342x">
            <a:extLst>
              <a:ext uri="{FF2B5EF4-FFF2-40B4-BE49-F238E27FC236}">
                <a16:creationId xmlns:a16="http://schemas.microsoft.com/office/drawing/2014/main" id="{91C45B29-142D-48F6-9134-B5CCA15ABE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469" y="909430"/>
            <a:ext cx="3257550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754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CCC5606-9B14-41DD-A89C-704E898DAA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5705" y="0"/>
            <a:ext cx="9228104" cy="641195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88872" rIns="0" bIns="88872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20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 </a:t>
            </a: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solidFill>
                <a:srgbClr val="004578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solidFill>
                <a:srgbClr val="004578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4578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Celebrating shared values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 Celebrating and building on the shared values and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 aspirations that continue to unite citizens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 across the Commonwealth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098" name="Picture 2" descr="Celebrating913273 A 084web 342x">
            <a:extLst>
              <a:ext uri="{FF2B5EF4-FFF2-40B4-BE49-F238E27FC236}">
                <a16:creationId xmlns:a16="http://schemas.microsoft.com/office/drawing/2014/main" id="{22617285-0A96-4294-A680-21AD8230F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705" y="909430"/>
            <a:ext cx="3257550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1668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9384AD-8D92-4EAD-9A72-D1CBDA726B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038" y="817628"/>
            <a:ext cx="10508776" cy="461146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88872" rIns="0" bIns="88872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				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4578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LGBT Rights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				In many Commonwealth countries 					LGBT citizens face persecution and 					discrimination on the basis of their 					sexuality and gender identity.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The Royal Commonwealth Society seeks to build broad consensus within the Commonwealth for advancing the equal enjoyment of rights by all Commonwealth citizens.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146" name="Picture 2" descr="LGBT 4 icons">
            <a:extLst>
              <a:ext uri="{FF2B5EF4-FFF2-40B4-BE49-F238E27FC236}">
                <a16:creationId xmlns:a16="http://schemas.microsoft.com/office/drawing/2014/main" id="{C9B4E308-827C-492D-B50E-5E79E3DA9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85" y="428198"/>
            <a:ext cx="3257550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85050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198C12F-B84D-4702-952F-15CAF2D4B4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207" y="359958"/>
            <a:ext cx="11054686" cy="602723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88872" rIns="0" bIns="88872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endParaRPr lang="en-US" altLang="en-US" sz="1000" b="1" dirty="0">
              <a:solidFill>
                <a:srgbClr val="004578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4578"/>
              </a:solidFill>
              <a:effectLst/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4578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					Child Marriage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					Child, early and forced marriage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>
                <a:solidFill>
                  <a:srgbClr val="333333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					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affects every region of the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>
                <a:solidFill>
                  <a:srgbClr val="333333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					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Commonwealth, with the highest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>
                <a:solidFill>
                  <a:srgbClr val="333333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					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rates recorded across Asia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					and sub-Saharan Africa.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The practice affects girls’ rights to health, education, equality, non-discrimination and a life free from violence and exploitation.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Tahoma" panose="020B0604030504040204" pitchFamily="34" charset="0"/>
                <a:cs typeface="Tahoma" panose="020B0604030504040204" pitchFamily="34" charset="0"/>
              </a:rPr>
              <a:t>The RCS has been working to end child marriage in the Commonwealth since 2010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22" name="Picture 2" descr="Sharina Child MarriageCROP">
            <a:extLst>
              <a:ext uri="{FF2B5EF4-FFF2-40B4-BE49-F238E27FC236}">
                <a16:creationId xmlns:a16="http://schemas.microsoft.com/office/drawing/2014/main" id="{C78D4C4B-E2D5-4E13-892C-052D70FDA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766" y="359958"/>
            <a:ext cx="3257550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4569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7454C2-7A30-4E62-95FC-879722D9660D}"/>
              </a:ext>
            </a:extLst>
          </p:cNvPr>
          <p:cNvSpPr/>
          <p:nvPr/>
        </p:nvSpPr>
        <p:spPr>
          <a:xfrm>
            <a:off x="437322" y="609745"/>
            <a:ext cx="11078817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‘Forced and servile’ marriage – the practice we term here as early and forced marriage – is recognised by Commonwealth Member States as a harmful practice that constitutes a violation of the most basic and fundamental rights, yet it remains prevalent on a shocking scale throughout the association.</a:t>
            </a:r>
          </a:p>
          <a:p>
            <a:endParaRPr lang="en-GB" sz="3200" dirty="0"/>
          </a:p>
          <a:p>
            <a:r>
              <a:rPr lang="en-GB" sz="3200" dirty="0"/>
              <a:t>Around the world at least 14 million girls marry under the age of eighteen every year.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410899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1FA735A-CDF8-496C-905B-66F7F862C9BF}"/>
              </a:ext>
            </a:extLst>
          </p:cNvPr>
          <p:cNvSpPr/>
          <p:nvPr/>
        </p:nvSpPr>
        <p:spPr>
          <a:xfrm>
            <a:off x="596348" y="410816"/>
            <a:ext cx="1068125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Conventions in the Commonwealth</a:t>
            </a:r>
          </a:p>
          <a:p>
            <a:r>
              <a:rPr lang="en-GB" sz="3200" dirty="0"/>
              <a:t>The Commonwealth Membership is required to accept and comply with Commonwealth fundamental values, principles and priorities,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As set out in the 1971 Declaration of Commonwealth Principles.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the Harare Commonwealth Declaration issued in Zimbabwe, in 1991.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699662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31CBC0A-0D09-43B1-A75B-79139DD975AC}"/>
              </a:ext>
            </a:extLst>
          </p:cNvPr>
          <p:cNvSpPr/>
          <p:nvPr/>
        </p:nvSpPr>
        <p:spPr>
          <a:xfrm>
            <a:off x="503583" y="450574"/>
            <a:ext cx="11078817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There are several international and regional instruments prohibiting early and forced marriage that are relevant to Commonwealth member states. </a:t>
            </a:r>
          </a:p>
          <a:p>
            <a:r>
              <a:rPr lang="en-GB" sz="3200" dirty="0"/>
              <a:t>These include: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Universal Declaration on Human Rights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Supplementary Convention on the Abolition of Slavery 1956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Convention on the Elimination of All Forms of Discrimination Against Women (CEDAW)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CEDAW General Recommendation No. 21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Protocol to the African Charter on Human and People’s Rights on the Rights of Women in Africa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African Charter on the Rights and Welfare of the Child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Convention on the Rights of the Child, Article 28 &amp; 31.</a:t>
            </a:r>
          </a:p>
        </p:txBody>
      </p:sp>
    </p:spTree>
    <p:extLst>
      <p:ext uri="{BB962C8B-B14F-4D97-AF65-F5344CB8AC3E}">
        <p14:creationId xmlns:p14="http://schemas.microsoft.com/office/powerpoint/2010/main" val="1472276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B2AB222-00ED-4004-A4F3-D67F1A71F7BC}"/>
              </a:ext>
            </a:extLst>
          </p:cNvPr>
          <p:cNvSpPr/>
          <p:nvPr/>
        </p:nvSpPr>
        <p:spPr>
          <a:xfrm>
            <a:off x="556591" y="437322"/>
            <a:ext cx="10601739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Causes of early and forced marriage.</a:t>
            </a:r>
          </a:p>
          <a:p>
            <a:endParaRPr lang="en-GB" sz="3200" dirty="0"/>
          </a:p>
          <a:p>
            <a:r>
              <a:rPr lang="en-GB" sz="3200" dirty="0"/>
              <a:t>The causes of early and forced marriage are complex, interrelated and dependent on individual</a:t>
            </a:r>
          </a:p>
          <a:p>
            <a:r>
              <a:rPr lang="en-GB" sz="3200" dirty="0"/>
              <a:t>circumstances and context.</a:t>
            </a:r>
          </a:p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Gender inequality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Poverty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Negative traditional or religious values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Weak enforcement of law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Conflict, disasters and emergencies</a:t>
            </a:r>
          </a:p>
        </p:txBody>
      </p:sp>
    </p:spTree>
    <p:extLst>
      <p:ext uri="{BB962C8B-B14F-4D97-AF65-F5344CB8AC3E}">
        <p14:creationId xmlns:p14="http://schemas.microsoft.com/office/powerpoint/2010/main" val="18251649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8EABFD-9B96-40F9-813B-279F18135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7511" y="914400"/>
            <a:ext cx="10504071" cy="4935729"/>
          </a:xfrm>
        </p:spPr>
        <p:txBody>
          <a:bodyPr>
            <a:normAutofit/>
          </a:bodyPr>
          <a:lstStyle/>
          <a:p>
            <a:r>
              <a:rPr lang="en-GB" dirty="0"/>
              <a:t>QUIZ:</a:t>
            </a:r>
          </a:p>
          <a:p>
            <a:r>
              <a:rPr lang="en-GB" dirty="0"/>
              <a:t>WHAT IS THE LEADING CAUSE OF DEATH FOR GIRLS AND WOMEN AGED BETWEEN 15-19?</a:t>
            </a:r>
          </a:p>
          <a:p>
            <a:r>
              <a:rPr lang="en-GB" dirty="0"/>
              <a:t>A: MALARIA </a:t>
            </a:r>
          </a:p>
          <a:p>
            <a:r>
              <a:rPr lang="en-GB" dirty="0"/>
              <a:t>B: PREGNANCY/CHILDBIRTH COMPLICATIONS</a:t>
            </a:r>
          </a:p>
          <a:p>
            <a:r>
              <a:rPr lang="en-GB" dirty="0"/>
              <a:t>C: HIV/AIDS</a:t>
            </a:r>
          </a:p>
        </p:txBody>
      </p:sp>
    </p:spTree>
    <p:extLst>
      <p:ext uri="{BB962C8B-B14F-4D97-AF65-F5344CB8AC3E}">
        <p14:creationId xmlns:p14="http://schemas.microsoft.com/office/powerpoint/2010/main" val="16564538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43DF3-E95E-4429-B02C-B5F282327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R.C.S In association with PLAN INTERNATIONAL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BA8715-778E-4281-8518-E64011187D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ENCOURAGE</a:t>
            </a:r>
          </a:p>
          <a:p>
            <a:r>
              <a:rPr lang="en-GB" dirty="0"/>
              <a:t>EDUCATE</a:t>
            </a:r>
          </a:p>
          <a:p>
            <a:r>
              <a:rPr lang="en-GB" dirty="0"/>
              <a:t>MAINTAIN</a:t>
            </a:r>
          </a:p>
        </p:txBody>
      </p:sp>
    </p:spTree>
    <p:extLst>
      <p:ext uri="{BB962C8B-B14F-4D97-AF65-F5344CB8AC3E}">
        <p14:creationId xmlns:p14="http://schemas.microsoft.com/office/powerpoint/2010/main" val="18273946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620984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1B08D65-D14F-4862-8585-5374B6BA9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437" y="1185034"/>
            <a:ext cx="5389467" cy="1332879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985215BE-2792-4F74-A9B5-B966623E2E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33322" y="827118"/>
            <a:ext cx="5422117" cy="5047536"/>
          </a:xfrm>
          <a:prstGeom prst="rect">
            <a:avLst/>
          </a:prstGeom>
          <a:solidFill>
            <a:srgbClr val="FFBF4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18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  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rgbClr val="0B0C0C"/>
              </a:solidFill>
              <a:effectLst/>
              <a:latin typeface="nt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sng" strike="noStrike" cap="none" normalizeH="0" baseline="0" dirty="0">
                <a:ln>
                  <a:noFill/>
                </a:ln>
                <a:solidFill>
                  <a:srgbClr val="285F7D"/>
                </a:solidFill>
                <a:effectLst/>
                <a:latin typeface="nta"/>
                <a:hlinkClick r:id="rId3"/>
              </a:rPr>
              <a:t>How to give safely to charities</a:t>
            </a: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rgbClr val="0B0C0C"/>
              </a:solidFill>
              <a:effectLst/>
              <a:latin typeface="nt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B0C0C"/>
                </a:solidFill>
                <a:effectLst/>
                <a:latin typeface="inherit"/>
              </a:rPr>
              <a:t>When you give to charity, make sure your donations reach the right causes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170" name="Picture 2" descr="Check a charity is registered ">
            <a:extLst>
              <a:ext uri="{FF2B5EF4-FFF2-40B4-BE49-F238E27FC236}">
                <a16:creationId xmlns:a16="http://schemas.microsoft.com/office/drawing/2014/main" id="{F487DF21-D301-4B5B-BA1C-3138477DF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322" y="476250"/>
            <a:ext cx="4429125" cy="295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7047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2D3375-2BAB-4853-B0B2-AA27935D68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548" y="1092782"/>
            <a:ext cx="11295401" cy="4832092"/>
          </a:xfrm>
          <a:prstGeom prst="rect">
            <a:avLst/>
          </a:prstGeom>
          <a:solidFill>
            <a:srgbClr val="FFBF4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18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   </a:t>
            </a: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rgbClr val="0B0C0C"/>
              </a:solidFill>
              <a:effectLst/>
              <a:latin typeface="nt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b="1" u="sng" dirty="0">
                <a:solidFill>
                  <a:srgbClr val="285F7D"/>
                </a:solidFill>
                <a:latin typeface="nta"/>
              </a:rPr>
              <a:t>Charity Fraud Awareness Week</a:t>
            </a: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rgbClr val="0B0C0C"/>
              </a:solidFill>
              <a:effectLst/>
              <a:latin typeface="nt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B0C0C"/>
                </a:solidFill>
                <a:effectLst/>
                <a:latin typeface="inherit"/>
              </a:rPr>
              <a:t>During Charity Fraud Awareness Week (October 2018) we helped the sector become more resilient to fraud, and won a Government Award for the campaign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B0C0C"/>
                </a:solidFill>
                <a:effectLst/>
                <a:latin typeface="inherit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194" name="Picture 2" descr="Charity Fraud Awareness Week award winner badge">
            <a:extLst>
              <a:ext uri="{FF2B5EF4-FFF2-40B4-BE49-F238E27FC236}">
                <a16:creationId xmlns:a16="http://schemas.microsoft.com/office/drawing/2014/main" id="{5CB604B3-FC7B-4507-A318-823A0B9E4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548" y="693117"/>
            <a:ext cx="4429125" cy="295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10063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8884B2-0FD1-486E-9EA9-03DB7C27E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156" y="0"/>
            <a:ext cx="4614729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48C9829-CA62-4C77-8C68-B63EB1015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0"/>
            <a:ext cx="40355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8029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6552C7-D5DA-4CCF-BA48-1454BC3261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3636" y="0"/>
            <a:ext cx="52269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7354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74218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15CF7-FB9C-4B4D-B8FF-6142F8A8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2227572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dirty="0"/>
              <a:t>PSYCHOLOGY OF CHARITABLE GIVING..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726128-40D7-44BB-BB00-0E79B280B5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2852" y="2703443"/>
            <a:ext cx="9226296" cy="3915312"/>
          </a:xfrm>
        </p:spPr>
        <p:txBody>
          <a:bodyPr/>
          <a:lstStyle/>
          <a:p>
            <a:r>
              <a:rPr lang="en-GB" dirty="0"/>
              <a:t>THEORY OF MIND : Attribute mental states to oneself and to others. </a:t>
            </a:r>
            <a:r>
              <a:rPr lang="en-GB" sz="2400" dirty="0"/>
              <a:t>enables prediction of behaviour? (</a:t>
            </a:r>
            <a:r>
              <a:rPr lang="en-GB" sz="2400" dirty="0" err="1"/>
              <a:t>Kloo</a:t>
            </a:r>
            <a:r>
              <a:rPr lang="en-GB" sz="2400" dirty="0"/>
              <a:t> et al 2010)</a:t>
            </a:r>
          </a:p>
          <a:p>
            <a:r>
              <a:rPr lang="en-GB"/>
              <a:t>COMPASSION AND </a:t>
            </a:r>
            <a:r>
              <a:rPr lang="en-GB" dirty="0"/>
              <a:t>EMPATHY?</a:t>
            </a:r>
          </a:p>
          <a:p>
            <a:r>
              <a:rPr lang="en-GB" dirty="0"/>
              <a:t>Motivators: Pleasure and Pain? </a:t>
            </a:r>
          </a:p>
          <a:p>
            <a:r>
              <a:rPr lang="en-GB" dirty="0"/>
              <a:t>ALTURISM: Does it exist?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49935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1438BA4-1AF2-483A-9D41-BDF65F2F2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67418"/>
            <a:ext cx="10780776" cy="5951433"/>
          </a:xfrm>
        </p:spPr>
        <p:txBody>
          <a:bodyPr anchor="ctr">
            <a:normAutofit fontScale="90000"/>
          </a:bodyPr>
          <a:lstStyle/>
          <a:p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Reference: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https://www.bing.com/images/search?view=detailV2&amp;id=BE8FDAEB6CAFFAC14989A2F10EDF1E7EA1BD2534&amp;thid=OIP.A2cJAy7DUecYaRYHtzH2tAHaDO&amp;exph=932&amp;expw=2137&amp;q=the+british+commonwealth+countries&amp;selectedindex=1&amp;ajaxhist=0&amp;vt=0 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 12th March 2019.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https://www.psychologytoday.com/us/blog/socioemotional-success/201707/theory-mind-understanding-others-in-social-world  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 12th March 2019.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http://apps.charitycommission.gov.uk/Showcharity/RegisterOfCharities/CharityWithPartB.aspx?RegisteredCharityNumber=226748&amp;SubsidiaryNumber=0  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 9th March 2019.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https://www.psychologytoday.com/us/blog/the-compass-pleasure/201108/is-your-brain-charitable-giving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 9th March 2019.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https://www.psychologytoday.com/us/blog/hide-and-seek/201203/does-true-altruism-exist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 9th March 2019.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Ridley. M. 1996, The Origins of Virtue, Penguin Books Ltd, Middlesex, England. P21, p215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https://www.psychologytoday.com/us/blog/hide-and-seek/201203/does-true-altruism-exist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 9th March 2019.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Spikins</a:t>
            </a: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P. 2017, Prehistoric Origins: The Compassion of Far Distant Strangers. In P Gilbert (ed.), Compassion: Concepts, Research and Applications. Taylor and Francis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https://thercs.org/about-us/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 2nd March 2019.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https://plan-international.org/girls-get-equal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 5th March 2019.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https://plan-international.org/organisation/strategy</a:t>
            </a:r>
            <a:b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 9th March 2019.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515772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348</TotalTime>
  <Words>547</Words>
  <Application>Microsoft Office PowerPoint</Application>
  <PresentationFormat>Widescreen</PresentationFormat>
  <Paragraphs>134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 Light</vt:lpstr>
      <vt:lpstr>inherit</vt:lpstr>
      <vt:lpstr>nta</vt:lpstr>
      <vt:lpstr>Tahoma</vt:lpstr>
      <vt:lpstr>Metropolitan</vt:lpstr>
      <vt:lpstr>COUNSELLING THEORIES AND  HUMAN FLOURISHING</vt:lpstr>
      <vt:lpstr>CRITICALLY EXPLORE  ONE INTERNATIONAL HUMANITARIAN CARE ORGANISATION  THAT SUPPORTS PEOPLE WITHIN ONE OF THE FOLLOWING AREAS:</vt:lpstr>
      <vt:lpstr>“CHARITY”. Christian love of ones fellows. Oxford Dictionary of English  2500 BC. Hebrews introduced a ‘Tithe’ (a religious donation) used to benefit the poor. Leviticus, Numbers and Deuteronomy  350 BC. Platos Academy was formed; a group working for the public good on a voluntary basis. Introducing the word ‘PHILANTHROPY’. Academy destroyed by Roman dictator Sulla in 86 BC.  Lindberg.D. (2007), The Beginnings of Western Science. University of Chicago Press. P 70. ISBN 9780226482057</vt:lpstr>
      <vt:lpstr>Prehistoric origins:  The compassion of far distant strangers</vt:lpstr>
      <vt:lpstr>Neanderthal. 500k BC – 40k BC </vt:lpstr>
      <vt:lpstr>Matt Ridley.  – The origins of virtue.</vt:lpstr>
      <vt:lpstr>PowerPoint Presentation</vt:lpstr>
      <vt:lpstr>53 member states. Majority British Empire.  Founded 11th December 1931</vt:lpstr>
      <vt:lpstr>PowerPoint Presentation</vt:lpstr>
      <vt:lpstr>PowerPoint Presentation</vt:lpstr>
      <vt:lpstr> PATRON Her Majesty Queen Elizabeth II  VICE-PATRON Her Royal Highness The Duchess of Cornwall   PRESIDENT Lord Howell of Guildford  VICE PRESIDENTS The Commonwealth Secretary-General, The Rt Hon Patricia Scotland  HH The Aga Khan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R.C.S In association with PLAN INTERNATIONAL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PSYCHOLOGY OF CHARITABLE GIVING..</vt:lpstr>
      <vt:lpstr>              Reference:  https://www.bing.com/images/search?view=detailV2&amp;id=BE8FDAEB6CAFFAC14989A2F10EDF1E7EA1BD2534&amp;thid=OIP.A2cJAy7DUecYaRYHtzH2tAHaDO&amp;exph=932&amp;expw=2137&amp;q=the+british+commonwealth+countries&amp;selectedindex=1&amp;ajaxhist=0&amp;vt=0  Accessed 12th March 2019.  https://www.psychologytoday.com/us/blog/socioemotional-success/201707/theory-mind-understanding-others-in-social-world   Accessed 12th March 2019.  http://apps.charitycommission.gov.uk/Showcharity/RegisterOfCharities/CharityWithPartB.aspx?RegisteredCharityNumber=226748&amp;SubsidiaryNumber=0   Accessed 9th March 2019.  https://www.psychologytoday.com/us/blog/the-compass-pleasure/201108/is-your-brain-charitable-giving Accessed 9th March 2019.  https://www.psychologytoday.com/us/blog/hide-and-seek/201203/does-true-altruism-exist Accessed 9th March 2019.  Ridley. M. 1996, The Origins of Virtue, Penguin Books Ltd, Middlesex, England. P21, p215  https://www.psychologytoday.com/us/blog/hide-and-seek/201203/does-true-altruism-exist Accessed 9th March 2019.  Spikins. P. 2017, Prehistoric Origins: The Compassion of Far Distant Strangers. In P Gilbert (ed.), Compassion: Concepts, Research and Applications. Taylor and Francis https://thercs.org/about-us/ Accessed 2nd March 2019.  https://plan-international.org/girls-get-equal Accessed 5th March 2019.  https://plan-international.org/organisation/strategy Accessed 9th March 2019.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THEORIES AND  HUMAN FLOURISHING</dc:title>
  <dc:creator>jeremy bainbridge</dc:creator>
  <cp:lastModifiedBy>jeremy bainbridge</cp:lastModifiedBy>
  <cp:revision>34</cp:revision>
  <cp:lastPrinted>2019-03-19T15:03:11Z</cp:lastPrinted>
  <dcterms:created xsi:type="dcterms:W3CDTF">2019-03-19T09:19:15Z</dcterms:created>
  <dcterms:modified xsi:type="dcterms:W3CDTF">2019-03-19T15:07:42Z</dcterms:modified>
</cp:coreProperties>
</file>