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101" y="1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en-US" dirty="0"/>
          </a:p>
        </p:txBody>
      </p:sp>
      <p:sp>
        <p:nvSpPr>
          <p:cNvPr id="7" name="Date Placeholder 6"/>
          <p:cNvSpPr>
            <a:spLocks noGrp="1"/>
          </p:cNvSpPr>
          <p:nvPr>
            <p:ph type="dt" sz="half" idx="10"/>
          </p:nvPr>
        </p:nvSpPr>
        <p:spPr/>
        <p:txBody>
          <a:bodyPr/>
          <a:lstStyle/>
          <a:p>
            <a:fld id="{5C154A10-C545-415D-A9E7-A273063CFF27}" type="datetimeFigureOut">
              <a:rPr lang="it-IT" smtClean="0"/>
              <a:t>29/07/2020</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207273633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fld id="{5C154A10-C545-415D-A9E7-A273063CFF27}" type="datetimeFigureOut">
              <a:rPr lang="it-IT" smtClean="0"/>
              <a:t>29/07/2020</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538404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it-IT"/>
              <a:t>Fare clic per modificare gli stili del testo dello schema</a:t>
            </a:r>
          </a:p>
        </p:txBody>
      </p:sp>
      <p:sp>
        <p:nvSpPr>
          <p:cNvPr id="7" name="Date Placeholder 6"/>
          <p:cNvSpPr>
            <a:spLocks noGrp="1"/>
          </p:cNvSpPr>
          <p:nvPr>
            <p:ph type="dt" sz="half" idx="10"/>
          </p:nvPr>
        </p:nvSpPr>
        <p:spPr/>
        <p:txBody>
          <a:bodyPr/>
          <a:lstStyle/>
          <a:p>
            <a:fld id="{5C154A10-C545-415D-A9E7-A273063CFF27}" type="datetimeFigureOut">
              <a:rPr lang="it-IT" smtClean="0"/>
              <a:t>29/07/2020</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17125740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8" name="Date Placeholder 7"/>
          <p:cNvSpPr>
            <a:spLocks noGrp="1"/>
          </p:cNvSpPr>
          <p:nvPr>
            <p:ph type="dt" sz="half" idx="10"/>
          </p:nvPr>
        </p:nvSpPr>
        <p:spPr/>
        <p:txBody>
          <a:bodyPr/>
          <a:lstStyle/>
          <a:p>
            <a:fld id="{5C154A10-C545-415D-A9E7-A273063CFF27}" type="datetimeFigureOut">
              <a:rPr lang="it-IT" smtClean="0"/>
              <a:t>29/07/2020</a:t>
            </a:fld>
            <a:endParaRPr lang="it-IT"/>
          </a:p>
        </p:txBody>
      </p:sp>
      <p:sp>
        <p:nvSpPr>
          <p:cNvPr id="9" name="Footer Placeholder 8"/>
          <p:cNvSpPr>
            <a:spLocks noGrp="1"/>
          </p:cNvSpPr>
          <p:nvPr>
            <p:ph type="ftr" sz="quarter" idx="11"/>
          </p:nvPr>
        </p:nvSpPr>
        <p:spPr/>
        <p:txBody>
          <a:bodyPr/>
          <a:lstStyle/>
          <a:p>
            <a:endParaRPr lang="it-IT"/>
          </a:p>
        </p:txBody>
      </p:sp>
      <p:sp>
        <p:nvSpPr>
          <p:cNvPr id="10" name="Slide Number Placeholder 9"/>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3271507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1583436" y="3143250"/>
            <a:ext cx="4270248" cy="2596776"/>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7" name="Date Placeholder 6"/>
          <p:cNvSpPr>
            <a:spLocks noGrp="1"/>
          </p:cNvSpPr>
          <p:nvPr>
            <p:ph type="dt" sz="half" idx="10"/>
          </p:nvPr>
        </p:nvSpPr>
        <p:spPr/>
        <p:txBody>
          <a:bodyPr/>
          <a:lstStyle/>
          <a:p>
            <a:fld id="{5C154A10-C545-415D-A9E7-A273063CFF27}" type="datetimeFigureOut">
              <a:rPr lang="it-IT" smtClean="0"/>
              <a:t>29/07/2020</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C425D719-F7BD-42AE-AB87-67F16A1824A1}" type="slidenum">
              <a:rPr lang="it-IT" smtClean="0"/>
              <a:t>‹N›</a:t>
            </a:fld>
            <a:endParaRPr lang="it-IT"/>
          </a:p>
        </p:txBody>
      </p:sp>
      <p:sp>
        <p:nvSpPr>
          <p:cNvPr id="10" name="Title 9"/>
          <p:cNvSpPr>
            <a:spLocks noGrp="1"/>
          </p:cNvSpPr>
          <p:nvPr>
            <p:ph type="title"/>
          </p:nvPr>
        </p:nvSpPr>
        <p:spPr/>
        <p:txBody>
          <a:bodyPr/>
          <a:lstStyle/>
          <a:p>
            <a:r>
              <a:rPr lang="it-IT"/>
              <a:t>Fare clic per modificare lo stile del titolo dello schema</a:t>
            </a:r>
            <a:endParaRPr lang="en-US" dirty="0"/>
          </a:p>
        </p:txBody>
      </p:sp>
    </p:spTree>
    <p:extLst>
      <p:ext uri="{BB962C8B-B14F-4D97-AF65-F5344CB8AC3E}">
        <p14:creationId xmlns:p14="http://schemas.microsoft.com/office/powerpoint/2010/main" val="3221689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Date Placeholder 2"/>
          <p:cNvSpPr>
            <a:spLocks noGrp="1"/>
          </p:cNvSpPr>
          <p:nvPr>
            <p:ph type="dt" sz="half" idx="10"/>
          </p:nvPr>
        </p:nvSpPr>
        <p:spPr/>
        <p:txBody>
          <a:bodyPr/>
          <a:lstStyle/>
          <a:p>
            <a:fld id="{5C154A10-C545-415D-A9E7-A273063CFF27}" type="datetimeFigureOut">
              <a:rPr lang="it-IT" smtClean="0"/>
              <a:t>29/07/2020</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1118405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154A10-C545-415D-A9E7-A273063CFF27}" type="datetimeFigureOut">
              <a:rPr lang="it-IT" smtClean="0"/>
              <a:t>29/07/2020</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2315982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it-IT"/>
              <a:t>Fare clic per modificare lo stile del titolo dello schema</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9" name="Date Placeholder 8"/>
          <p:cNvSpPr>
            <a:spLocks noGrp="1"/>
          </p:cNvSpPr>
          <p:nvPr>
            <p:ph type="dt" sz="half" idx="10"/>
          </p:nvPr>
        </p:nvSpPr>
        <p:spPr/>
        <p:txBody>
          <a:bodyPr/>
          <a:lstStyle/>
          <a:p>
            <a:fld id="{5C154A10-C545-415D-A9E7-A273063CFF27}" type="datetimeFigureOut">
              <a:rPr lang="it-IT" smtClean="0"/>
              <a:t>29/07/2020</a:t>
            </a:fld>
            <a:endParaRPr lang="it-IT"/>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it-IT"/>
          </a:p>
        </p:txBody>
      </p:sp>
      <p:sp>
        <p:nvSpPr>
          <p:cNvPr id="11" name="Slide Number Placeholder 10"/>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2728226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it-IT"/>
              <a:t>Fare clic per modificare lo stile del titolo dello schema</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it-IT"/>
              <a:t>Fare clic sull'icona per inserire un'immagine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C154A10-C545-415D-A9E7-A273063CFF27}" type="datetimeFigureOut">
              <a:rPr lang="it-IT" smtClean="0"/>
              <a:t>29/07/2020</a:t>
            </a:fld>
            <a:endParaRPr lang="it-IT"/>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it-IT"/>
          </a:p>
        </p:txBody>
      </p:sp>
      <p:sp>
        <p:nvSpPr>
          <p:cNvPr id="10" name="Slide Number Placeholder 9"/>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2812365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5C154A10-C545-415D-A9E7-A273063CFF27}" type="datetimeFigureOut">
              <a:rPr lang="it-IT" smtClean="0"/>
              <a:t>29/07/2020</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829756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5C154A10-C545-415D-A9E7-A273063CFF27}" type="datetimeFigureOut">
              <a:rPr lang="it-IT" smtClean="0"/>
              <a:t>29/07/2020</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189187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C154A10-C545-415D-A9E7-A273063CFF27}" type="datetimeFigureOut">
              <a:rPr lang="it-IT" smtClean="0"/>
              <a:t>29/07/2020</a:t>
            </a:fld>
            <a:endParaRPr lang="it-IT"/>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it-IT"/>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425D719-F7BD-42AE-AB87-67F16A1824A1}" type="slidenum">
              <a:rPr lang="it-IT" smtClean="0"/>
              <a:t>‹N›</a:t>
            </a:fld>
            <a:endParaRPr lang="it-IT"/>
          </a:p>
        </p:txBody>
      </p:sp>
    </p:spTree>
    <p:extLst>
      <p:ext uri="{BB962C8B-B14F-4D97-AF65-F5344CB8AC3E}">
        <p14:creationId xmlns:p14="http://schemas.microsoft.com/office/powerpoint/2010/main" val="9026252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9E051ED-0C23-49A1-A03A-C6295F01FE8C}"/>
              </a:ext>
            </a:extLst>
          </p:cNvPr>
          <p:cNvSpPr>
            <a:spLocks noGrp="1"/>
          </p:cNvSpPr>
          <p:nvPr>
            <p:ph type="ctrTitle"/>
          </p:nvPr>
        </p:nvSpPr>
        <p:spPr/>
        <p:txBody>
          <a:bodyPr>
            <a:normAutofit/>
          </a:bodyPr>
          <a:lstStyle/>
          <a:p>
            <a:r>
              <a:rPr lang="en-US" b="1" dirty="0"/>
              <a:t>TOURISM, GLOBAL WARMING, PLANET AND SAFEGUARD</a:t>
            </a:r>
            <a:endParaRPr lang="it-IT" dirty="0"/>
          </a:p>
        </p:txBody>
      </p:sp>
      <p:sp>
        <p:nvSpPr>
          <p:cNvPr id="3" name="Sottotitolo 2">
            <a:extLst>
              <a:ext uri="{FF2B5EF4-FFF2-40B4-BE49-F238E27FC236}">
                <a16:creationId xmlns:a16="http://schemas.microsoft.com/office/drawing/2014/main" id="{ABEBD83E-6ED7-493C-9D76-39C825DD003E}"/>
              </a:ext>
            </a:extLst>
          </p:cNvPr>
          <p:cNvSpPr>
            <a:spLocks noGrp="1"/>
          </p:cNvSpPr>
          <p:nvPr>
            <p:ph type="subTitle" idx="1"/>
          </p:nvPr>
        </p:nvSpPr>
        <p:spPr>
          <a:xfrm>
            <a:off x="2695194" y="4352544"/>
            <a:ext cx="6801612" cy="1727745"/>
          </a:xfrm>
        </p:spPr>
        <p:txBody>
          <a:bodyPr>
            <a:normAutofit fontScale="55000" lnSpcReduction="20000"/>
          </a:bodyPr>
          <a:lstStyle/>
          <a:p>
            <a:r>
              <a:rPr lang="en-US" sz="2800" dirty="0">
                <a:latin typeface="Arial" panose="020B0604020202020204" pitchFamily="34" charset="0"/>
                <a:cs typeface="Arial" panose="020B0604020202020204" pitchFamily="34" charset="0"/>
              </a:rPr>
              <a:t>Student: Riccardo Russo</a:t>
            </a:r>
            <a:endParaRPr lang="it-IT"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Student number: 1815101</a:t>
            </a:r>
            <a:endParaRPr lang="it-IT"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Module: Contemporary Themes in the hotels and hospitality sector</a:t>
            </a:r>
            <a:endParaRPr lang="it-IT"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Module code: M6X01931</a:t>
            </a:r>
            <a:endParaRPr lang="it-IT"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Lecturer: Dale Clarke</a:t>
            </a:r>
            <a:endParaRPr lang="it-IT" sz="2800" dirty="0">
              <a:latin typeface="Arial" panose="020B0604020202020204" pitchFamily="34" charset="0"/>
              <a:cs typeface="Arial" panose="020B0604020202020204" pitchFamily="34" charset="0"/>
            </a:endParaRPr>
          </a:p>
          <a:p>
            <a:endParaRPr lang="it-IT" dirty="0"/>
          </a:p>
        </p:txBody>
      </p:sp>
    </p:spTree>
    <p:extLst>
      <p:ext uri="{BB962C8B-B14F-4D97-AF65-F5344CB8AC3E}">
        <p14:creationId xmlns:p14="http://schemas.microsoft.com/office/powerpoint/2010/main" val="4289291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255F828B-69D0-4C78-9AD8-01EBAA85DE82}"/>
              </a:ext>
            </a:extLst>
          </p:cNvPr>
          <p:cNvSpPr>
            <a:spLocks noGrp="1"/>
          </p:cNvSpPr>
          <p:nvPr>
            <p:ph type="title"/>
          </p:nvPr>
        </p:nvSpPr>
        <p:spPr>
          <a:xfrm>
            <a:off x="2231136" y="248255"/>
            <a:ext cx="7729728" cy="1188720"/>
          </a:xfrm>
        </p:spPr>
        <p:txBody>
          <a:bodyPr/>
          <a:lstStyle/>
          <a:p>
            <a:r>
              <a:rPr lang="en-US" b="1"/>
              <a:t>TOURISM, GLOBAL WARMING, PLANET AND SAFEGUARD</a:t>
            </a:r>
            <a:endParaRPr lang="it-IT" dirty="0"/>
          </a:p>
        </p:txBody>
      </p:sp>
      <p:sp>
        <p:nvSpPr>
          <p:cNvPr id="3" name="Segnaposto contenuto 2">
            <a:extLst>
              <a:ext uri="{FF2B5EF4-FFF2-40B4-BE49-F238E27FC236}">
                <a16:creationId xmlns:a16="http://schemas.microsoft.com/office/drawing/2014/main" id="{517632D8-ABE8-4831-87D6-3D3D0F065E45}"/>
              </a:ext>
            </a:extLst>
          </p:cNvPr>
          <p:cNvSpPr>
            <a:spLocks noGrp="1"/>
          </p:cNvSpPr>
          <p:nvPr>
            <p:ph idx="1"/>
          </p:nvPr>
        </p:nvSpPr>
        <p:spPr>
          <a:xfrm>
            <a:off x="254523" y="1640264"/>
            <a:ext cx="11670383" cy="4969481"/>
          </a:xfrm>
        </p:spPr>
        <p:txBody>
          <a:bodyPr>
            <a:normAutofit/>
          </a:bodyPr>
          <a:lstStyle/>
          <a:p>
            <a:pPr marL="0" indent="0" algn="ctr">
              <a:buNone/>
            </a:pPr>
            <a:r>
              <a:rPr lang="en-US" dirty="0"/>
              <a:t>Global warming represents a topic of considerable importance that human being tends to underestimate, forgetting the importance of our planet and the various natural activities present on it that allow us to live. </a:t>
            </a:r>
          </a:p>
          <a:p>
            <a:pPr marL="0" indent="0" algn="ctr">
              <a:buNone/>
            </a:pPr>
            <a:r>
              <a:rPr lang="en-US" dirty="0"/>
              <a:t>(Silverstein, Silverstein and Nunn, 2009)</a:t>
            </a:r>
          </a:p>
          <a:p>
            <a:pPr marL="0" indent="0" algn="ctr">
              <a:buNone/>
            </a:pPr>
            <a:endParaRPr lang="en-US" dirty="0"/>
          </a:p>
          <a:p>
            <a:pPr marL="0" indent="0" algn="ctr">
              <a:buNone/>
            </a:pPr>
            <a:endParaRPr lang="en-US" dirty="0"/>
          </a:p>
          <a:p>
            <a:pPr marL="0" indent="0" algn="ctr">
              <a:buNone/>
            </a:pPr>
            <a:endParaRPr lang="en-US" dirty="0"/>
          </a:p>
          <a:p>
            <a:pPr marL="0" indent="0" algn="ctr">
              <a:buNone/>
            </a:pPr>
            <a:endParaRPr lang="en-US" dirty="0"/>
          </a:p>
          <a:p>
            <a:pPr marL="0" indent="0">
              <a:buNone/>
            </a:pPr>
            <a:endParaRPr lang="it-IT" dirty="0"/>
          </a:p>
          <a:p>
            <a:pPr marL="0" indent="0">
              <a:buNone/>
            </a:pPr>
            <a:endParaRPr lang="it-IT" dirty="0"/>
          </a:p>
          <a:p>
            <a:pPr marL="0" indent="0" algn="ctr">
              <a:buNone/>
            </a:pPr>
            <a:endParaRPr lang="it-IT" dirty="0"/>
          </a:p>
        </p:txBody>
      </p:sp>
      <p:pic>
        <p:nvPicPr>
          <p:cNvPr id="1028" name="Picture 4" descr="RIFLESSO - Il Global Warming: l'altra verità">
            <a:extLst>
              <a:ext uri="{FF2B5EF4-FFF2-40B4-BE49-F238E27FC236}">
                <a16:creationId xmlns:a16="http://schemas.microsoft.com/office/drawing/2014/main" id="{70E4780C-6510-4E23-A79C-7427C77889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6323" y="3125374"/>
            <a:ext cx="3657600" cy="209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056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BA5B22B5-CB2D-49E7-A855-AEDDADAD1E2D}"/>
              </a:ext>
            </a:extLst>
          </p:cNvPr>
          <p:cNvSpPr>
            <a:spLocks noGrp="1"/>
          </p:cNvSpPr>
          <p:nvPr>
            <p:ph type="title"/>
          </p:nvPr>
        </p:nvSpPr>
        <p:spPr>
          <a:xfrm>
            <a:off x="2190287" y="323669"/>
            <a:ext cx="7729728" cy="1188720"/>
          </a:xfrm>
        </p:spPr>
        <p:txBody>
          <a:bodyPr/>
          <a:lstStyle/>
          <a:p>
            <a:r>
              <a:rPr lang="en-US" b="1" dirty="0"/>
              <a:t>TOURISM, GLOBAL WARMING, PLANET AND SAFEGUARD</a:t>
            </a:r>
            <a:endParaRPr lang="it-IT" dirty="0"/>
          </a:p>
        </p:txBody>
      </p:sp>
      <p:sp>
        <p:nvSpPr>
          <p:cNvPr id="3" name="Segnaposto contenuto 2">
            <a:extLst>
              <a:ext uri="{FF2B5EF4-FFF2-40B4-BE49-F238E27FC236}">
                <a16:creationId xmlns:a16="http://schemas.microsoft.com/office/drawing/2014/main" id="{ADF6B7AC-F3EE-4FCC-B382-C2309BC37ACE}"/>
              </a:ext>
            </a:extLst>
          </p:cNvPr>
          <p:cNvSpPr>
            <a:spLocks noGrp="1"/>
          </p:cNvSpPr>
          <p:nvPr>
            <p:ph idx="1"/>
          </p:nvPr>
        </p:nvSpPr>
        <p:spPr>
          <a:xfrm>
            <a:off x="339365" y="1838227"/>
            <a:ext cx="11500701" cy="4696103"/>
          </a:xfrm>
        </p:spPr>
        <p:txBody>
          <a:bodyPr>
            <a:normAutofit/>
          </a:bodyPr>
          <a:lstStyle/>
          <a:p>
            <a:pPr marL="0" indent="0">
              <a:buNone/>
            </a:pPr>
            <a:r>
              <a:rPr lang="en-US" dirty="0"/>
              <a:t>Carbon dioxide or CO2, one of the main greenhouse gases together with methane and vapor, is generally indicated as the main cause of overheating and constitutes the side effect for excellence of the exploitation of fossil fuels and deforestation. (Hall and </a:t>
            </a:r>
            <a:r>
              <a:rPr lang="en-US" dirty="0" err="1"/>
              <a:t>Doornkamp</a:t>
            </a:r>
            <a:r>
              <a:rPr lang="en-US" dirty="0"/>
              <a:t>, 1989)</a:t>
            </a:r>
            <a:endParaRPr lang="it-IT" dirty="0"/>
          </a:p>
          <a:p>
            <a:pPr marL="0" indent="0">
              <a:buNone/>
            </a:pPr>
            <a:r>
              <a:rPr lang="en-US" dirty="0"/>
              <a:t>Tourism sector is responsible for 8 percent of total CO2 emissions. The value, four times higher than estimated so far, emerges from research carried out by the University of Sydney in Australia and published in Nature climate change. (Can we change the academic climate? — Sydney Environment Institute, 2020)</a:t>
            </a:r>
            <a:endParaRPr lang="it-IT" dirty="0"/>
          </a:p>
          <a:p>
            <a:pPr marL="0" indent="0">
              <a:buNone/>
            </a:pPr>
            <a:r>
              <a:rPr lang="en-US" dirty="0"/>
              <a:t>Global tourism is responsible for 4.4 billion tons of equivalent carbon dioxide (a unit of measurement of the various greenhouse gases compared to the mass of carbon dioxide with the same global warming potential), equal to 8 percent of total emissions. This is four times higher than previous estimates, which stopped at 2.5-3% of total emissions. (Global tourism forecasts to the year 2000 and beyond, 1995)</a:t>
            </a:r>
            <a:endParaRPr lang="it-IT" dirty="0"/>
          </a:p>
          <a:p>
            <a:pPr marL="0" indent="0">
              <a:buNone/>
            </a:pPr>
            <a:endParaRPr lang="it-IT" dirty="0"/>
          </a:p>
        </p:txBody>
      </p:sp>
    </p:spTree>
    <p:extLst>
      <p:ext uri="{BB962C8B-B14F-4D97-AF65-F5344CB8AC3E}">
        <p14:creationId xmlns:p14="http://schemas.microsoft.com/office/powerpoint/2010/main" val="1386812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C6E39649-583A-4BF3-95BA-CAF8A74B2438}"/>
              </a:ext>
            </a:extLst>
          </p:cNvPr>
          <p:cNvSpPr>
            <a:spLocks noGrp="1"/>
          </p:cNvSpPr>
          <p:nvPr>
            <p:ph type="title"/>
          </p:nvPr>
        </p:nvSpPr>
        <p:spPr>
          <a:xfrm>
            <a:off x="2231136" y="276535"/>
            <a:ext cx="7729728" cy="1188720"/>
          </a:xfrm>
        </p:spPr>
        <p:txBody>
          <a:bodyPr/>
          <a:lstStyle/>
          <a:p>
            <a:r>
              <a:rPr lang="en-US" b="1" dirty="0"/>
              <a:t>TOURISM, GLOBAL WARMING, PLANET AND SAFEGUARD</a:t>
            </a:r>
            <a:endParaRPr lang="it-IT" dirty="0"/>
          </a:p>
        </p:txBody>
      </p:sp>
      <p:sp>
        <p:nvSpPr>
          <p:cNvPr id="3" name="Segnaposto contenuto 2">
            <a:extLst>
              <a:ext uri="{FF2B5EF4-FFF2-40B4-BE49-F238E27FC236}">
                <a16:creationId xmlns:a16="http://schemas.microsoft.com/office/drawing/2014/main" id="{725F6A8D-53BF-4B79-A577-B8E373B601C8}"/>
              </a:ext>
            </a:extLst>
          </p:cNvPr>
          <p:cNvSpPr>
            <a:spLocks noGrp="1"/>
          </p:cNvSpPr>
          <p:nvPr>
            <p:ph idx="1"/>
          </p:nvPr>
        </p:nvSpPr>
        <p:spPr>
          <a:xfrm>
            <a:off x="311085" y="1781666"/>
            <a:ext cx="11547835" cy="4799799"/>
          </a:xfrm>
        </p:spPr>
        <p:txBody>
          <a:bodyPr>
            <a:normAutofit fontScale="92500" lnSpcReduction="10000"/>
          </a:bodyPr>
          <a:lstStyle/>
          <a:p>
            <a:r>
              <a:rPr lang="en-US" dirty="0"/>
              <a:t>Since ancient times, great civilizations have profoundly changed the environment in which they developed and, although the technologies of those times did not require energy efforts comparable to modern ones, even the climate has always been affected by human action. It is therefore not surprising that the Ancient Romans also had their Climate Change. (Cohn, 2013)</a:t>
            </a:r>
            <a:endParaRPr lang="it-IT" dirty="0"/>
          </a:p>
          <a:p>
            <a:r>
              <a:rPr lang="en-US" dirty="0"/>
              <a:t>A research conducted by some scholars of ETH Zurich  has highlighted how the numerous fires lit during the period of Roman domination had a certain impact on the climate of the time, going to fill the air of organic carbon particles and slightly cooling the atmosphere. </a:t>
            </a:r>
            <a:endParaRPr lang="it-IT" dirty="0"/>
          </a:p>
          <a:p>
            <a:r>
              <a:rPr lang="en-US" dirty="0"/>
              <a:t>During its many years of life, our planet has undergone and continues to undergo changes in all its climatic aspects. Today there is an average temperature of 15 ° C and, on several occasions, it has either increased or decreased significantly for various phenomena. To all this stress, planet earth has reacted with significant and sometimes dramatic consequences, for example the mass extinctions that led to the disappearance of some animal species. (Aries, 2005)</a:t>
            </a:r>
            <a:endParaRPr lang="it-IT" dirty="0"/>
          </a:p>
          <a:p>
            <a:r>
              <a:rPr lang="en-US" dirty="0"/>
              <a:t>Human activities, releasing gases such as carbon dioxide (CO2), methane (CH4) and nitrous oxide (N2O) into the atmosphere, which are powerful greenhouse gases in the atmosphere, accelerate the phenomenon by making the amount of solar heat retained excessive and causing an increase in "planet fever" (Neal, 1992). These pollutant emissions capable of retaining solar heat remain in the atmosphere for a long time: it would take several hundred years to bring them back to the levels where they were 250 years ago.</a:t>
            </a:r>
            <a:endParaRPr lang="it-IT" dirty="0"/>
          </a:p>
          <a:p>
            <a:pPr fontAlgn="base"/>
            <a:r>
              <a:rPr lang="en-US" dirty="0"/>
              <a:t>As a result of all this, the average temperatures on Earth have risen by 0.8 ° C over the past 100 years. It may seem little, but it is a lot if we compare with 0.6 degrees we have "purchased" only in the last 30 years, and that this is sufficient to accelerate the melting of the mountain glaciers and ice caps that cover western Antarctica and Greenland. (Edmonds and Saunders, 2005)</a:t>
            </a:r>
            <a:endParaRPr lang="it-IT" dirty="0"/>
          </a:p>
          <a:p>
            <a:endParaRPr lang="it-IT" dirty="0"/>
          </a:p>
        </p:txBody>
      </p:sp>
    </p:spTree>
    <p:extLst>
      <p:ext uri="{BB962C8B-B14F-4D97-AF65-F5344CB8AC3E}">
        <p14:creationId xmlns:p14="http://schemas.microsoft.com/office/powerpoint/2010/main" val="3549171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CB8D952-9182-4437-BC09-5EF37046C9FB}"/>
              </a:ext>
            </a:extLst>
          </p:cNvPr>
          <p:cNvSpPr>
            <a:spLocks noGrp="1"/>
          </p:cNvSpPr>
          <p:nvPr>
            <p:ph type="title"/>
          </p:nvPr>
        </p:nvSpPr>
        <p:spPr>
          <a:xfrm>
            <a:off x="2231136" y="295389"/>
            <a:ext cx="7729728" cy="1188720"/>
          </a:xfrm>
        </p:spPr>
        <p:txBody>
          <a:bodyPr/>
          <a:lstStyle/>
          <a:p>
            <a:r>
              <a:rPr lang="en-US" b="1" dirty="0"/>
              <a:t>TOURISM, GLOBAL WARMING, PLANET AND SAFEGUARD</a:t>
            </a:r>
            <a:endParaRPr lang="it-IT" dirty="0"/>
          </a:p>
        </p:txBody>
      </p:sp>
      <p:sp>
        <p:nvSpPr>
          <p:cNvPr id="3" name="Segnaposto contenuto 2">
            <a:extLst>
              <a:ext uri="{FF2B5EF4-FFF2-40B4-BE49-F238E27FC236}">
                <a16:creationId xmlns:a16="http://schemas.microsoft.com/office/drawing/2014/main" id="{E5C95D02-3A61-495A-A003-0E0FBF0D3A73}"/>
              </a:ext>
            </a:extLst>
          </p:cNvPr>
          <p:cNvSpPr>
            <a:spLocks noGrp="1"/>
          </p:cNvSpPr>
          <p:nvPr>
            <p:ph idx="1"/>
          </p:nvPr>
        </p:nvSpPr>
        <p:spPr>
          <a:xfrm>
            <a:off x="386499" y="1743959"/>
            <a:ext cx="11425287" cy="4818651"/>
          </a:xfrm>
        </p:spPr>
        <p:txBody>
          <a:bodyPr>
            <a:normAutofit fontScale="70000" lnSpcReduction="20000"/>
          </a:bodyPr>
          <a:lstStyle/>
          <a:p>
            <a:r>
              <a:rPr lang="en-US" dirty="0"/>
              <a:t>Analysis’ results indicate that the tourism footprint has gone from 3.9 to 4.4 billion tons of CO2 equivalent globally in four years (from 2009 to 2013). In addition to transport-related emissions, infrastructure, retail and consumption of tourism-related food and drink consumption were also considered. But according to the research, air flights remain the biggest impact on global warming.</a:t>
            </a:r>
            <a:endParaRPr lang="it-IT" dirty="0"/>
          </a:p>
          <a:p>
            <a:r>
              <a:rPr lang="en-US" dirty="0"/>
              <a:t>Short-haul flights, in fact, emit 200 grams of CO2 for every kilometer traveled by a tourist, while for long-haul flights, per capita emissions stand at 120 grams per kilometer. The analysis model used by the researchers is also interesting, distinguishing two classes of emissions, those related to the activities in the country of residence and those related to the country of destination.</a:t>
            </a:r>
            <a:endParaRPr lang="it-IT" dirty="0"/>
          </a:p>
          <a:p>
            <a:r>
              <a:rPr lang="en-US" dirty="0"/>
              <a:t>For both classes, the disaggregated data show a clear prevalence of the United States with 1060 million tons of carbon dioxide equivalent for emissions in the country of residence and 909 million for emissions from the country of destination. They are clearly separated from China (528 and 561 million tons of carbon dioxide equivalent, respectively), Germany (305 and 329 million tons of carbon dioxide equivalent) and India (268 and 240 million tons of carbon dioxide equivalent).</a:t>
            </a:r>
            <a:endParaRPr lang="it-IT" dirty="0"/>
          </a:p>
          <a:p>
            <a:r>
              <a:rPr lang="en-US" dirty="0"/>
              <a:t>The two values ​​are examples of a type of tourism that departs from or arrives in a given country. For example, if you look at destination per capita emissions, there are tourism destination islands at the top of the ranking: Maldives, Mauritius, Cyprus and Seychelles. This means in practice that these islands have few inhabitants compared to the huge amount of greenhouse gas emissions due to the tourism they host. (Tourism responsible for 8% of global greenhouse gas emissions, study finds | Carbon Brief, 2020)</a:t>
            </a:r>
            <a:endParaRPr lang="it-IT" dirty="0"/>
          </a:p>
          <a:p>
            <a:r>
              <a:rPr lang="en-US" dirty="0"/>
              <a:t>If we consider the difference between the two values ​​for each nation, we eliminate the contribution of domestic tourism, and we get an estimate of the impact of international tourism: it turns out that for the United States and India, the first value is greater than the second. This means that they are "net destinations", that is, they account for more carbon dioxide for incoming tourism than for outgoing tourism. For Germany and China, where the first value is less than the second, the opposite applies: they are defined as "net origins".</a:t>
            </a:r>
            <a:endParaRPr lang="it-IT" dirty="0"/>
          </a:p>
          <a:p>
            <a:r>
              <a:rPr lang="en-US" dirty="0"/>
              <a:t>Per capita data also indicate that Canadians, Swiss, Dutch, Danes and Norwegians are the main "net travelers", because the impact of their travels abroad is greater than that of other nationalities in their country. On the other hand, Croats, Greeks and Thais are "net guests", because they suffer the impact of foreign travelers more than their inhabitants do in other countries of the world.</a:t>
            </a:r>
            <a:endParaRPr lang="it-IT" dirty="0"/>
          </a:p>
          <a:p>
            <a:r>
              <a:rPr lang="en-US" dirty="0"/>
              <a:t>The results indicate that efforts to "decarbonize" economy, to ensure that human activities are not accompanied by the emission of greenhouse gases, are clearly outclassed by the growing demand for energy-intensive travel.</a:t>
            </a:r>
            <a:endParaRPr lang="it-IT" dirty="0"/>
          </a:p>
          <a:p>
            <a:r>
              <a:rPr lang="en-US" dirty="0"/>
              <a:t>If we consider for example the five-year period 2009-2013, carbon dioxide emissions was increased by 15 percent. In this period, the overall demand for goods and services related to this activity grew by 30 percent, canceling the effort made to reduce the carbon of these same goods and services.</a:t>
            </a:r>
            <a:endParaRPr lang="it-IT" dirty="0"/>
          </a:p>
          <a:p>
            <a:endParaRPr lang="it-IT" dirty="0"/>
          </a:p>
        </p:txBody>
      </p:sp>
    </p:spTree>
    <p:extLst>
      <p:ext uri="{BB962C8B-B14F-4D97-AF65-F5344CB8AC3E}">
        <p14:creationId xmlns:p14="http://schemas.microsoft.com/office/powerpoint/2010/main" val="31162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2B4E02F-DC83-4E88-BB1C-B19D1ECB409F}"/>
              </a:ext>
            </a:extLst>
          </p:cNvPr>
          <p:cNvSpPr>
            <a:spLocks noGrp="1"/>
          </p:cNvSpPr>
          <p:nvPr>
            <p:ph type="title"/>
          </p:nvPr>
        </p:nvSpPr>
        <p:spPr>
          <a:xfrm>
            <a:off x="2231136" y="267108"/>
            <a:ext cx="7729728" cy="1188720"/>
          </a:xfrm>
        </p:spPr>
        <p:txBody>
          <a:bodyPr/>
          <a:lstStyle/>
          <a:p>
            <a:r>
              <a:rPr lang="en-US" b="1" dirty="0"/>
              <a:t>TOURISM, GLOBAL WARMING, PLANET AND SAFEGUARD</a:t>
            </a:r>
            <a:endParaRPr lang="it-IT" dirty="0"/>
          </a:p>
        </p:txBody>
      </p:sp>
      <p:sp>
        <p:nvSpPr>
          <p:cNvPr id="3" name="Segnaposto contenuto 2">
            <a:extLst>
              <a:ext uri="{FF2B5EF4-FFF2-40B4-BE49-F238E27FC236}">
                <a16:creationId xmlns:a16="http://schemas.microsoft.com/office/drawing/2014/main" id="{F03F5310-C7DF-4498-80F7-3C6A20C89E60}"/>
              </a:ext>
            </a:extLst>
          </p:cNvPr>
          <p:cNvSpPr>
            <a:spLocks noGrp="1"/>
          </p:cNvSpPr>
          <p:nvPr>
            <p:ph idx="1"/>
          </p:nvPr>
        </p:nvSpPr>
        <p:spPr>
          <a:xfrm>
            <a:off x="226243" y="1743960"/>
            <a:ext cx="11623250" cy="4846932"/>
          </a:xfrm>
        </p:spPr>
        <p:txBody>
          <a:bodyPr>
            <a:normAutofit fontScale="85000" lnSpcReduction="20000"/>
          </a:bodyPr>
          <a:lstStyle/>
          <a:p>
            <a:r>
              <a:rPr lang="en-US" dirty="0"/>
              <a:t>As we can see, climate change has been affecting our daily lives for a few years now. Political decisions must be absolutely taken to slow down these transformations as soon as possible and trying to live in peace with all the elements of our planet: there is a moral obligation to find solutions that do not impact the environment such as investing in clean energy like sun, wind and waves, reduce greenhouse gas emissions and absorb those that just cannot be produced.</a:t>
            </a:r>
            <a:endParaRPr lang="it-IT" dirty="0"/>
          </a:p>
          <a:p>
            <a:r>
              <a:rPr lang="en-US" dirty="0"/>
              <a:t>In recent years, the European Commission has presented a long-term strategy that aims to reduce net emissions to zero (and therefore ensure that the quantity of pollutants emitted is equal to the quantity absorbed). An important but for now entirely theoretical objective, which will be discussed by the various national governments.</a:t>
            </a:r>
            <a:endParaRPr lang="it-IT" dirty="0"/>
          </a:p>
          <a:p>
            <a:r>
              <a:rPr lang="en-US" dirty="0"/>
              <a:t>The Paris climate agreements (COP21) have made it possible to dictate a clear strategy on how to act.</a:t>
            </a:r>
            <a:endParaRPr lang="it-IT" dirty="0"/>
          </a:p>
          <a:p>
            <a:r>
              <a:rPr lang="en-US" dirty="0"/>
              <a:t>It is important to start talking clearly to the world about the catastrophic effects we can face. The latest world conference has decided how to act against global warming creating a plan in order to remain at world temperatures before the industrial revolution.</a:t>
            </a:r>
            <a:endParaRPr lang="it-IT" dirty="0"/>
          </a:p>
          <a:p>
            <a:r>
              <a:rPr lang="en-US" dirty="0"/>
              <a:t>The intention is therefore to lower the temperature on the planet earth by at least 2 ° C, possibly even better. Scientists agree that an increase of over a degree and a half would make the consequences catastrophic and impossible to manage.</a:t>
            </a:r>
            <a:endParaRPr lang="it-IT" dirty="0"/>
          </a:p>
          <a:p>
            <a:r>
              <a:rPr lang="en-US" dirty="0"/>
              <a:t>These topics were discussed during COP24, the climate conference in Katowice, Poland, which has defined the rules for putting into practice and financing what is proposed in the Paris Agreements (Unfccc.int. 2020). </a:t>
            </a:r>
            <a:endParaRPr lang="it-IT" dirty="0"/>
          </a:p>
          <a:p>
            <a:r>
              <a:rPr lang="en-US" dirty="0"/>
              <a:t>For these reasons, more and more people are deciding to travel in a sustainable way and thus combat climate change. </a:t>
            </a:r>
            <a:endParaRPr lang="it-IT" dirty="0"/>
          </a:p>
          <a:p>
            <a:r>
              <a:rPr lang="en-US" dirty="0"/>
              <a:t>More and more companies, for example, offers itineraries that, from the means of transport to accommodation, passing through respect for local communities, take care of the territory and those who live there.</a:t>
            </a:r>
            <a:endParaRPr lang="it-IT" dirty="0"/>
          </a:p>
          <a:p>
            <a:r>
              <a:rPr lang="en-US" dirty="0"/>
              <a:t>The goal is to offer long and short distance travel suitable for those who think that sustainability cannot be ignored in this era. </a:t>
            </a:r>
            <a:endParaRPr lang="it-IT" dirty="0"/>
          </a:p>
          <a:p>
            <a:r>
              <a:rPr lang="en-US" dirty="0"/>
              <a:t>The values ​​regarding tourism are explained: respecting the environment and the citizens of the place you visit.</a:t>
            </a:r>
            <a:endParaRPr lang="it-IT" dirty="0"/>
          </a:p>
          <a:p>
            <a:endParaRPr lang="it-IT" dirty="0"/>
          </a:p>
        </p:txBody>
      </p:sp>
    </p:spTree>
    <p:extLst>
      <p:ext uri="{BB962C8B-B14F-4D97-AF65-F5344CB8AC3E}">
        <p14:creationId xmlns:p14="http://schemas.microsoft.com/office/powerpoint/2010/main" val="825866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5832B4C-E36C-4E48-BF47-E968BA0484C8}"/>
              </a:ext>
            </a:extLst>
          </p:cNvPr>
          <p:cNvSpPr>
            <a:spLocks noGrp="1"/>
          </p:cNvSpPr>
          <p:nvPr>
            <p:ph type="title"/>
          </p:nvPr>
        </p:nvSpPr>
        <p:spPr>
          <a:xfrm>
            <a:off x="2231136" y="229401"/>
            <a:ext cx="7729728" cy="1188720"/>
          </a:xfrm>
        </p:spPr>
        <p:txBody>
          <a:bodyPr/>
          <a:lstStyle/>
          <a:p>
            <a:r>
              <a:rPr lang="en-US" b="1" dirty="0"/>
              <a:t>TOURISM, GLOBAL WARMING, PLANET AND SAFEGUARD</a:t>
            </a:r>
            <a:endParaRPr lang="it-IT" dirty="0"/>
          </a:p>
        </p:txBody>
      </p:sp>
      <p:sp>
        <p:nvSpPr>
          <p:cNvPr id="3" name="Segnaposto contenuto 2">
            <a:extLst>
              <a:ext uri="{FF2B5EF4-FFF2-40B4-BE49-F238E27FC236}">
                <a16:creationId xmlns:a16="http://schemas.microsoft.com/office/drawing/2014/main" id="{F82C30FE-3F15-46B9-880A-2D0A3A9C11D8}"/>
              </a:ext>
            </a:extLst>
          </p:cNvPr>
          <p:cNvSpPr>
            <a:spLocks noGrp="1"/>
          </p:cNvSpPr>
          <p:nvPr>
            <p:ph idx="1"/>
          </p:nvPr>
        </p:nvSpPr>
        <p:spPr>
          <a:xfrm>
            <a:off x="2118014" y="1677971"/>
            <a:ext cx="7729728" cy="4845377"/>
          </a:xfrm>
        </p:spPr>
        <p:txBody>
          <a:bodyPr>
            <a:normAutofit fontScale="25000" lnSpcReduction="20000"/>
          </a:bodyPr>
          <a:lstStyle/>
          <a:p>
            <a:pPr algn="ctr"/>
            <a:r>
              <a:rPr lang="en-US" sz="4000" b="1" dirty="0">
                <a:latin typeface="Arial" panose="020B0604020202020204" pitchFamily="34" charset="0"/>
                <a:cs typeface="Arial" panose="020B0604020202020204" pitchFamily="34" charset="0"/>
              </a:rPr>
              <a:t>REFERENCES</a:t>
            </a:r>
            <a:endParaRPr lang="it-IT" sz="4000" dirty="0">
              <a:latin typeface="Arial" panose="020B0604020202020204" pitchFamily="34" charset="0"/>
              <a:cs typeface="Arial" panose="020B0604020202020204" pitchFamily="34" charset="0"/>
            </a:endParaRPr>
          </a:p>
          <a:p>
            <a:pPr marL="0" indent="0" algn="ctr">
              <a:buNone/>
            </a:pPr>
            <a:r>
              <a:rPr lang="en-US" sz="4000" dirty="0">
                <a:latin typeface="Arial" panose="020B0604020202020204" pitchFamily="34" charset="0"/>
                <a:cs typeface="Arial" panose="020B0604020202020204" pitchFamily="34" charset="0"/>
              </a:rPr>
              <a:t> </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1995. </a:t>
            </a:r>
            <a:r>
              <a:rPr lang="en-US" sz="4000" i="1" dirty="0">
                <a:latin typeface="Arial" panose="020B0604020202020204" pitchFamily="34" charset="0"/>
                <a:cs typeface="Arial" panose="020B0604020202020204" pitchFamily="34" charset="0"/>
              </a:rPr>
              <a:t>Global Tourism Forecasts To The Year 2000 And Beyond</a:t>
            </a:r>
            <a:r>
              <a:rPr lang="en-US" sz="4000" dirty="0">
                <a:latin typeface="Arial" panose="020B0604020202020204" pitchFamily="34" charset="0"/>
                <a:cs typeface="Arial" panose="020B0604020202020204" pitchFamily="34" charset="0"/>
              </a:rPr>
              <a:t>. Madrid: World Tourism Organization.</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2020. [online] Available at: &lt;https://www.researchgate.net/publication/254216300_Fire_in_the_Air_Biomass_Burning_Impacts_in_a_Changing_Climate&gt; [Accessed 20 July 2020].</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Anderson, M., 2012. </a:t>
            </a:r>
            <a:r>
              <a:rPr lang="en-US" sz="4000" i="1" dirty="0">
                <a:latin typeface="Arial" panose="020B0604020202020204" pitchFamily="34" charset="0"/>
                <a:cs typeface="Arial" panose="020B0604020202020204" pitchFamily="34" charset="0"/>
              </a:rPr>
              <a:t>Global Warming</a:t>
            </a:r>
            <a:r>
              <a:rPr lang="en-US" sz="4000" dirty="0">
                <a:latin typeface="Arial" panose="020B0604020202020204" pitchFamily="34" charset="0"/>
                <a:cs typeface="Arial" panose="020B0604020202020204" pitchFamily="34" charset="0"/>
              </a:rPr>
              <a:t>. New York: Britannica Educational Publishing in association with Rosen Educational Services.</a:t>
            </a:r>
            <a:endParaRPr lang="it-IT" sz="4000" dirty="0">
              <a:latin typeface="Arial" panose="020B0604020202020204" pitchFamily="34" charset="0"/>
              <a:cs typeface="Arial" panose="020B0604020202020204" pitchFamily="34" charset="0"/>
            </a:endParaRPr>
          </a:p>
          <a:p>
            <a:pPr lvl="0" algn="ctr"/>
            <a:r>
              <a:rPr lang="en-US" sz="4000" dirty="0" err="1">
                <a:latin typeface="Arial" panose="020B0604020202020204" pitchFamily="34" charset="0"/>
                <a:cs typeface="Arial" panose="020B0604020202020204" pitchFamily="34" charset="0"/>
              </a:rPr>
              <a:t>Arieti</a:t>
            </a:r>
            <a:r>
              <a:rPr lang="en-US" sz="4000" dirty="0">
                <a:latin typeface="Arial" panose="020B0604020202020204" pitchFamily="34" charset="0"/>
                <a:cs typeface="Arial" panose="020B0604020202020204" pitchFamily="34" charset="0"/>
              </a:rPr>
              <a:t>, D., 2005. </a:t>
            </a:r>
            <a:r>
              <a:rPr lang="en-US" sz="4000" i="1" dirty="0">
                <a:latin typeface="Arial" panose="020B0604020202020204" pitchFamily="34" charset="0"/>
                <a:cs typeface="Arial" panose="020B0604020202020204" pitchFamily="34" charset="0"/>
              </a:rPr>
              <a:t>The Earth Is My Patient</a:t>
            </a:r>
            <a:r>
              <a:rPr lang="en-US" sz="4000" dirty="0">
                <a:latin typeface="Arial" panose="020B0604020202020204" pitchFamily="34" charset="0"/>
                <a:cs typeface="Arial" panose="020B0604020202020204" pitchFamily="34" charset="0"/>
              </a:rPr>
              <a:t>. </a:t>
            </a:r>
            <a:r>
              <a:rPr lang="it-IT" sz="4000" dirty="0">
                <a:latin typeface="Arial" panose="020B0604020202020204" pitchFamily="34" charset="0"/>
                <a:cs typeface="Arial" panose="020B0604020202020204" pitchFamily="34" charset="0"/>
              </a:rPr>
              <a:t>Bloomington, IN: </a:t>
            </a:r>
            <a:r>
              <a:rPr lang="it-IT" sz="4000" dirty="0" err="1">
                <a:latin typeface="Arial" panose="020B0604020202020204" pitchFamily="34" charset="0"/>
                <a:cs typeface="Arial" panose="020B0604020202020204" pitchFamily="34" charset="0"/>
              </a:rPr>
              <a:t>Authorhouse</a:t>
            </a:r>
            <a:r>
              <a:rPr lang="it-IT" sz="4000" dirty="0">
                <a:latin typeface="Arial" panose="020B0604020202020204" pitchFamily="34" charset="0"/>
                <a:cs typeface="Arial" panose="020B0604020202020204" pitchFamily="34" charset="0"/>
              </a:rPr>
              <a:t>.</a:t>
            </a:r>
          </a:p>
          <a:p>
            <a:pPr lvl="0" algn="ctr"/>
            <a:r>
              <a:rPr lang="en-US" sz="4000" dirty="0">
                <a:latin typeface="Arial" panose="020B0604020202020204" pitchFamily="34" charset="0"/>
                <a:cs typeface="Arial" panose="020B0604020202020204" pitchFamily="34" charset="0"/>
              </a:rPr>
              <a:t>Carbon Brief. 2020. </a:t>
            </a:r>
            <a:r>
              <a:rPr lang="en-US" sz="4000" i="1" dirty="0">
                <a:latin typeface="Arial" panose="020B0604020202020204" pitchFamily="34" charset="0"/>
                <a:cs typeface="Arial" panose="020B0604020202020204" pitchFamily="34" charset="0"/>
              </a:rPr>
              <a:t>Tourism Responsible For 8% Of Global Greenhouse Gas Emissions, Study Finds | Carbon Brief</a:t>
            </a:r>
            <a:r>
              <a:rPr lang="en-US" sz="4000" dirty="0">
                <a:latin typeface="Arial" panose="020B0604020202020204" pitchFamily="34" charset="0"/>
                <a:cs typeface="Arial" panose="020B0604020202020204" pitchFamily="34" charset="0"/>
              </a:rPr>
              <a:t>. [online] Available at: &lt;https://www.carbonbrief.org/tourism-responsible-for-8-of-global-greenhouse-gas-emissions-study-finds&gt; [Accessed 16 July 2020].</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Cohn, J., 2013. </a:t>
            </a:r>
            <a:r>
              <a:rPr lang="en-US" sz="4000" i="1" dirty="0">
                <a:latin typeface="Arial" panose="020B0604020202020204" pitchFamily="34" charset="0"/>
                <a:cs typeface="Arial" panose="020B0604020202020204" pitchFamily="34" charset="0"/>
              </a:rPr>
              <a:t>The Ancient Romans</a:t>
            </a:r>
            <a:r>
              <a:rPr lang="en-US" sz="4000" dirty="0">
                <a:latin typeface="Arial" panose="020B0604020202020204" pitchFamily="34" charset="0"/>
                <a:cs typeface="Arial" panose="020B0604020202020204" pitchFamily="34" charset="0"/>
              </a:rPr>
              <a:t>. New York: Gareth Stevens Pub.</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Edmonds, A. and Saunders, M., 2005. </a:t>
            </a:r>
            <a:r>
              <a:rPr lang="en-US" sz="4000" i="1" dirty="0">
                <a:latin typeface="Arial" panose="020B0604020202020204" pitchFamily="34" charset="0"/>
                <a:cs typeface="Arial" panose="020B0604020202020204" pitchFamily="34" charset="0"/>
              </a:rPr>
              <a:t>The Greenhouse Effect</a:t>
            </a:r>
            <a:r>
              <a:rPr lang="en-US" sz="4000" dirty="0">
                <a:latin typeface="Arial" panose="020B0604020202020204" pitchFamily="34" charset="0"/>
                <a:cs typeface="Arial" panose="020B0604020202020204" pitchFamily="34" charset="0"/>
              </a:rPr>
              <a:t>. Mankato, Mn.: Stargazer Books.</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Hall, D. and </a:t>
            </a:r>
            <a:r>
              <a:rPr lang="en-US" sz="4000" dirty="0" err="1">
                <a:latin typeface="Arial" panose="020B0604020202020204" pitchFamily="34" charset="0"/>
                <a:cs typeface="Arial" panose="020B0604020202020204" pitchFamily="34" charset="0"/>
              </a:rPr>
              <a:t>Doornkamp</a:t>
            </a:r>
            <a:r>
              <a:rPr lang="en-US" sz="4000" dirty="0">
                <a:latin typeface="Arial" panose="020B0604020202020204" pitchFamily="34" charset="0"/>
                <a:cs typeface="Arial" panose="020B0604020202020204" pitchFamily="34" charset="0"/>
              </a:rPr>
              <a:t>, J., 1989. </a:t>
            </a:r>
            <a:r>
              <a:rPr lang="en-US" sz="4000" i="1" dirty="0">
                <a:latin typeface="Arial" panose="020B0604020202020204" pitchFamily="34" charset="0"/>
                <a:cs typeface="Arial" panose="020B0604020202020204" pitchFamily="34" charset="0"/>
              </a:rPr>
              <a:t>Global Warming, Global Warning</a:t>
            </a:r>
            <a:r>
              <a:rPr lang="en-US" sz="4000" dirty="0">
                <a:latin typeface="Arial" panose="020B0604020202020204" pitchFamily="34" charset="0"/>
                <a:cs typeface="Arial" panose="020B0604020202020204" pitchFamily="34" charset="0"/>
              </a:rPr>
              <a:t>. UNEP-UK Committee.</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McCormick, J., 2001. </a:t>
            </a:r>
            <a:r>
              <a:rPr lang="en-US" sz="4000" i="1" dirty="0">
                <a:latin typeface="Arial" panose="020B0604020202020204" pitchFamily="34" charset="0"/>
                <a:cs typeface="Arial" panose="020B0604020202020204" pitchFamily="34" charset="0"/>
              </a:rPr>
              <a:t>Environmental Policy In The European Union</a:t>
            </a:r>
            <a:r>
              <a:rPr lang="en-US" sz="4000" dirty="0">
                <a:latin typeface="Arial" panose="020B0604020202020204" pitchFamily="34" charset="0"/>
                <a:cs typeface="Arial" panose="020B0604020202020204" pitchFamily="34" charset="0"/>
              </a:rPr>
              <a:t>. </a:t>
            </a:r>
            <a:r>
              <a:rPr lang="it-IT" sz="4000" dirty="0" err="1">
                <a:latin typeface="Arial" panose="020B0604020202020204" pitchFamily="34" charset="0"/>
                <a:cs typeface="Arial" panose="020B0604020202020204" pitchFamily="34" charset="0"/>
              </a:rPr>
              <a:t>Houndmills</a:t>
            </a:r>
            <a:r>
              <a:rPr lang="it-IT" sz="4000" dirty="0">
                <a:latin typeface="Arial" panose="020B0604020202020204" pitchFamily="34" charset="0"/>
                <a:cs typeface="Arial" panose="020B0604020202020204" pitchFamily="34" charset="0"/>
              </a:rPr>
              <a:t>, </a:t>
            </a:r>
            <a:r>
              <a:rPr lang="it-IT" sz="4000" dirty="0" err="1">
                <a:latin typeface="Arial" panose="020B0604020202020204" pitchFamily="34" charset="0"/>
                <a:cs typeface="Arial" panose="020B0604020202020204" pitchFamily="34" charset="0"/>
              </a:rPr>
              <a:t>Basingstoke</a:t>
            </a:r>
            <a:r>
              <a:rPr lang="it-IT" sz="4000" dirty="0">
                <a:latin typeface="Arial" panose="020B0604020202020204" pitchFamily="34" charset="0"/>
                <a:cs typeface="Arial" panose="020B0604020202020204" pitchFamily="34" charset="0"/>
              </a:rPr>
              <a:t>, Hampshire: </a:t>
            </a:r>
            <a:r>
              <a:rPr lang="it-IT" sz="4000" dirty="0" err="1">
                <a:latin typeface="Arial" panose="020B0604020202020204" pitchFamily="34" charset="0"/>
                <a:cs typeface="Arial" panose="020B0604020202020204" pitchFamily="34" charset="0"/>
              </a:rPr>
              <a:t>Palgrave</a:t>
            </a:r>
            <a:r>
              <a:rPr lang="it-IT" sz="4000" dirty="0">
                <a:latin typeface="Arial" panose="020B0604020202020204" pitchFamily="34" charset="0"/>
                <a:cs typeface="Arial" panose="020B0604020202020204" pitchFamily="34" charset="0"/>
              </a:rPr>
              <a:t>.</a:t>
            </a:r>
          </a:p>
          <a:p>
            <a:pPr lvl="0" algn="ctr"/>
            <a:r>
              <a:rPr lang="en-US" sz="4000" dirty="0">
                <a:latin typeface="Arial" panose="020B0604020202020204" pitchFamily="34" charset="0"/>
                <a:cs typeface="Arial" panose="020B0604020202020204" pitchFamily="34" charset="0"/>
              </a:rPr>
              <a:t>Neal, P., 1992. </a:t>
            </a:r>
            <a:r>
              <a:rPr lang="en-US" sz="4000" i="1" dirty="0">
                <a:latin typeface="Arial" panose="020B0604020202020204" pitchFamily="34" charset="0"/>
                <a:cs typeface="Arial" panose="020B0604020202020204" pitchFamily="34" charset="0"/>
              </a:rPr>
              <a:t>The Greenhouse Effect</a:t>
            </a:r>
            <a:r>
              <a:rPr lang="en-US" sz="4000" dirty="0">
                <a:latin typeface="Arial" panose="020B0604020202020204" pitchFamily="34" charset="0"/>
                <a:cs typeface="Arial" panose="020B0604020202020204" pitchFamily="34" charset="0"/>
              </a:rPr>
              <a:t>. </a:t>
            </a:r>
            <a:r>
              <a:rPr lang="it-IT" sz="4000" dirty="0" err="1">
                <a:latin typeface="Arial" panose="020B0604020202020204" pitchFamily="34" charset="0"/>
                <a:cs typeface="Arial" panose="020B0604020202020204" pitchFamily="34" charset="0"/>
              </a:rPr>
              <a:t>Batsford</a:t>
            </a:r>
            <a:r>
              <a:rPr lang="it-IT" sz="4000" dirty="0">
                <a:latin typeface="Arial" panose="020B0604020202020204" pitchFamily="34" charset="0"/>
                <a:cs typeface="Arial" panose="020B0604020202020204" pitchFamily="34" charset="0"/>
              </a:rPr>
              <a:t>.</a:t>
            </a:r>
          </a:p>
          <a:p>
            <a:pPr lvl="0" algn="ctr"/>
            <a:r>
              <a:rPr lang="en-US" sz="4000" dirty="0">
                <a:latin typeface="Arial" panose="020B0604020202020204" pitchFamily="34" charset="0"/>
                <a:cs typeface="Arial" panose="020B0604020202020204" pitchFamily="34" charset="0"/>
              </a:rPr>
              <a:t>Silverstein, A., Silverstein, V. and Nunn, L., 2009. </a:t>
            </a:r>
            <a:r>
              <a:rPr lang="en-US" sz="4000" i="1" dirty="0">
                <a:latin typeface="Arial" panose="020B0604020202020204" pitchFamily="34" charset="0"/>
                <a:cs typeface="Arial" panose="020B0604020202020204" pitchFamily="34" charset="0"/>
              </a:rPr>
              <a:t>Global Warming</a:t>
            </a:r>
            <a:r>
              <a:rPr lang="en-US" sz="4000" dirty="0">
                <a:latin typeface="Arial" panose="020B0604020202020204" pitchFamily="34" charset="0"/>
                <a:cs typeface="Arial" panose="020B0604020202020204" pitchFamily="34" charset="0"/>
              </a:rPr>
              <a:t>. Minneapolis, MN: Twenty-First Century Books.</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Sydney Environment Institute. 2020. </a:t>
            </a:r>
            <a:r>
              <a:rPr lang="en-US" sz="4000" i="1" dirty="0">
                <a:latin typeface="Arial" panose="020B0604020202020204" pitchFamily="34" charset="0"/>
                <a:cs typeface="Arial" panose="020B0604020202020204" pitchFamily="34" charset="0"/>
              </a:rPr>
              <a:t>Can We Change The Academic Climate? — Sydney Environment Institute</a:t>
            </a:r>
            <a:r>
              <a:rPr lang="en-US" sz="4000" dirty="0">
                <a:latin typeface="Arial" panose="020B0604020202020204" pitchFamily="34" charset="0"/>
                <a:cs typeface="Arial" panose="020B0604020202020204" pitchFamily="34" charset="0"/>
              </a:rPr>
              <a:t>. [online] Available at: &lt;http://sydney.edu.au/environment-institute/opinion/can-we-change-the-academic-climate/&gt; [Accessed 17 July 2020].</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Unfccc.int. 2020. [online] Available at: &lt;https://unfccc.int/process-and-meetings/the-paris-agreement/the-paris-agreement&gt; [Accessed 20 July 2020].</a:t>
            </a:r>
            <a:endParaRPr lang="it-IT" sz="4000" dirty="0">
              <a:latin typeface="Arial" panose="020B0604020202020204" pitchFamily="34" charset="0"/>
              <a:cs typeface="Arial" panose="020B0604020202020204" pitchFamily="34" charset="0"/>
            </a:endParaRPr>
          </a:p>
          <a:p>
            <a:pPr marL="0" indent="0" algn="ctr">
              <a:buNone/>
            </a:pPr>
            <a:r>
              <a:rPr lang="en-US" sz="4000" dirty="0">
                <a:latin typeface="Arial" panose="020B0604020202020204" pitchFamily="34" charset="0"/>
                <a:cs typeface="Arial" panose="020B0604020202020204" pitchFamily="34" charset="0"/>
              </a:rPr>
              <a:t> </a:t>
            </a:r>
            <a:endParaRPr lang="it-IT" sz="4000" dirty="0">
              <a:latin typeface="Arial" panose="020B0604020202020204" pitchFamily="34" charset="0"/>
              <a:cs typeface="Arial" panose="020B0604020202020204" pitchFamily="34" charset="0"/>
            </a:endParaRPr>
          </a:p>
          <a:p>
            <a:r>
              <a:rPr lang="en-US" dirty="0"/>
              <a:t> </a:t>
            </a:r>
            <a:endParaRPr lang="it-IT" dirty="0"/>
          </a:p>
          <a:p>
            <a:r>
              <a:rPr lang="en-US" dirty="0"/>
              <a:t> </a:t>
            </a:r>
            <a:endParaRPr lang="it-IT" dirty="0"/>
          </a:p>
          <a:p>
            <a:r>
              <a:rPr lang="en-US" dirty="0"/>
              <a:t> </a:t>
            </a:r>
            <a:endParaRPr lang="it-IT" dirty="0"/>
          </a:p>
          <a:p>
            <a:r>
              <a:rPr lang="en-US" dirty="0"/>
              <a:t> </a:t>
            </a:r>
            <a:endParaRPr lang="it-IT" dirty="0"/>
          </a:p>
          <a:p>
            <a:r>
              <a:rPr lang="en-US" dirty="0"/>
              <a:t> </a:t>
            </a:r>
            <a:endParaRPr lang="it-IT" dirty="0"/>
          </a:p>
          <a:p>
            <a:r>
              <a:rPr lang="en-US" dirty="0"/>
              <a:t> </a:t>
            </a:r>
            <a:endParaRPr lang="it-IT" dirty="0"/>
          </a:p>
          <a:p>
            <a:r>
              <a:rPr lang="en-US" dirty="0"/>
              <a:t> </a:t>
            </a:r>
            <a:endParaRPr lang="it-IT" dirty="0"/>
          </a:p>
          <a:p>
            <a:endParaRPr lang="it-IT" dirty="0"/>
          </a:p>
        </p:txBody>
      </p:sp>
    </p:spTree>
    <p:extLst>
      <p:ext uri="{BB962C8B-B14F-4D97-AF65-F5344CB8AC3E}">
        <p14:creationId xmlns:p14="http://schemas.microsoft.com/office/powerpoint/2010/main" val="3389912088"/>
      </p:ext>
    </p:extLst>
  </p:cSld>
  <p:clrMapOvr>
    <a:masterClrMapping/>
  </p:clrMapOvr>
</p:sld>
</file>

<file path=ppt/theme/theme1.xml><?xml version="1.0" encoding="utf-8"?>
<a:theme xmlns:a="http://schemas.openxmlformats.org/drawingml/2006/main" name="Pacco">
  <a:themeElements>
    <a:clrScheme name="Pacco">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cco">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cco">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TM10001115[[fn=Pacco]]</Template>
  <TotalTime>253</TotalTime>
  <Words>2032</Words>
  <Application>Microsoft Office PowerPoint</Application>
  <PresentationFormat>Widescreen</PresentationFormat>
  <Paragraphs>68</Paragraphs>
  <Slides>7</Slides>
  <Notes>0</Notes>
  <HiddenSlides>0</HiddenSlides>
  <MMClips>0</MMClips>
  <ScaleCrop>false</ScaleCrop>
  <HeadingPairs>
    <vt:vector size="6" baseType="variant">
      <vt:variant>
        <vt:lpstr>Caratteri utilizzati</vt:lpstr>
      </vt:variant>
      <vt:variant>
        <vt:i4>2</vt:i4>
      </vt:variant>
      <vt:variant>
        <vt:lpstr>Tema</vt:lpstr>
      </vt:variant>
      <vt:variant>
        <vt:i4>1</vt:i4>
      </vt:variant>
      <vt:variant>
        <vt:lpstr>Titoli diapositive</vt:lpstr>
      </vt:variant>
      <vt:variant>
        <vt:i4>7</vt:i4>
      </vt:variant>
    </vt:vector>
  </HeadingPairs>
  <TitlesOfParts>
    <vt:vector size="10" baseType="lpstr">
      <vt:lpstr>Arial</vt:lpstr>
      <vt:lpstr>Gill Sans MT</vt:lpstr>
      <vt:lpstr>Pacco</vt:lpstr>
      <vt:lpstr>TOURISM, GLOBAL WARMING, PLANET AND SAFEGUARD</vt:lpstr>
      <vt:lpstr>TOURISM, GLOBAL WARMING, PLANET AND SAFEGUARD</vt:lpstr>
      <vt:lpstr>TOURISM, GLOBAL WARMING, PLANET AND SAFEGUARD</vt:lpstr>
      <vt:lpstr>TOURISM, GLOBAL WARMING, PLANET AND SAFEGUARD</vt:lpstr>
      <vt:lpstr>TOURISM, GLOBAL WARMING, PLANET AND SAFEGUARD</vt:lpstr>
      <vt:lpstr>TOURISM, GLOBAL WARMING, PLANET AND SAFEGUARD</vt:lpstr>
      <vt:lpstr>TOURISM, GLOBAL WARMING, PLANET AND SAFEGUARD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TOURISM, GLOBAL WARMING, PLANET AND SAFEGUARD</dc:title>
  <dc:creator>Riccardo Russo</dc:creator>
  <cp:lastModifiedBy>Riccardo Russo</cp:lastModifiedBy>
  <cp:revision>9</cp:revision>
  <dcterms:created xsi:type="dcterms:W3CDTF">2020-07-28T13:41:09Z</dcterms:created>
  <dcterms:modified xsi:type="dcterms:W3CDTF">2020-07-29T10:44:27Z</dcterms:modified>
</cp:coreProperties>
</file>