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8" r:id="rId3"/>
  </p:sldIdLst>
  <p:sldSz cx="35999738" cy="251999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31" d="100"/>
          <a:sy n="31" d="100"/>
        </p:scale>
        <p:origin x="137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E27A2-410A-534F-BCCA-D1044052F6C6}" type="datetimeFigureOut">
              <a:rPr lang="en-US" smtClean="0"/>
              <a:t>8/13/26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23963" y="1143000"/>
            <a:ext cx="4410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6B03B-0D2D-A345-B558-75BBE0A4E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20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1pPr>
    <a:lvl2pPr marL="146875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2pPr>
    <a:lvl3pPr marL="293751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3pPr>
    <a:lvl4pPr marL="440626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4pPr>
    <a:lvl5pPr marL="587502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5pPr>
    <a:lvl6pPr marL="734377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6pPr>
    <a:lvl7pPr marL="881253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7pPr>
    <a:lvl8pPr marL="1028128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8pPr>
    <a:lvl9pPr marL="1175004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9981" y="4124164"/>
            <a:ext cx="30599777" cy="8773325"/>
          </a:xfrm>
        </p:spPr>
        <p:txBody>
          <a:bodyPr anchor="b"/>
          <a:lstStyle>
            <a:lvl1pPr algn="ctr">
              <a:defRPr sz="2204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99967" y="13235822"/>
            <a:ext cx="26999804" cy="6084159"/>
          </a:xfrm>
        </p:spPr>
        <p:txBody>
          <a:bodyPr/>
          <a:lstStyle>
            <a:lvl1pPr marL="0" indent="0" algn="ctr">
              <a:buNone/>
              <a:defRPr sz="8819"/>
            </a:lvl1pPr>
            <a:lvl2pPr marL="1679981" indent="0" algn="ctr">
              <a:buNone/>
              <a:defRPr sz="7349"/>
            </a:lvl2pPr>
            <a:lvl3pPr marL="3359963" indent="0" algn="ctr">
              <a:buNone/>
              <a:defRPr sz="6614"/>
            </a:lvl3pPr>
            <a:lvl4pPr marL="5039944" indent="0" algn="ctr">
              <a:buNone/>
              <a:defRPr sz="5879"/>
            </a:lvl4pPr>
            <a:lvl5pPr marL="6719926" indent="0" algn="ctr">
              <a:buNone/>
              <a:defRPr sz="5879"/>
            </a:lvl5pPr>
            <a:lvl6pPr marL="8399907" indent="0" algn="ctr">
              <a:buNone/>
              <a:defRPr sz="5879"/>
            </a:lvl6pPr>
            <a:lvl7pPr marL="10079888" indent="0" algn="ctr">
              <a:buNone/>
              <a:defRPr sz="5879"/>
            </a:lvl7pPr>
            <a:lvl8pPr marL="11759870" indent="0" algn="ctr">
              <a:buNone/>
              <a:defRPr sz="5879"/>
            </a:lvl8pPr>
            <a:lvl9pPr marL="13439851" indent="0" algn="ctr">
              <a:buNone/>
              <a:defRPr sz="587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209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6234" y="6282501"/>
            <a:ext cx="31049774" cy="10482488"/>
          </a:xfrm>
        </p:spPr>
        <p:txBody>
          <a:bodyPr anchor="b"/>
          <a:lstStyle>
            <a:lvl1pPr>
              <a:defRPr sz="2204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56234" y="16864157"/>
            <a:ext cx="31049774" cy="5512493"/>
          </a:xfrm>
        </p:spPr>
        <p:txBody>
          <a:bodyPr/>
          <a:lstStyle>
            <a:lvl1pPr marL="0" indent="0">
              <a:buNone/>
              <a:defRPr sz="8819">
                <a:solidFill>
                  <a:schemeClr val="tx1">
                    <a:tint val="82000"/>
                  </a:schemeClr>
                </a:solidFill>
              </a:defRPr>
            </a:lvl1pPr>
            <a:lvl2pPr marL="1679981" indent="0">
              <a:buNone/>
              <a:defRPr sz="7349">
                <a:solidFill>
                  <a:schemeClr val="tx1">
                    <a:tint val="82000"/>
                  </a:schemeClr>
                </a:solidFill>
              </a:defRPr>
            </a:lvl2pPr>
            <a:lvl3pPr marL="3359963" indent="0">
              <a:buNone/>
              <a:defRPr sz="6614">
                <a:solidFill>
                  <a:schemeClr val="tx1">
                    <a:tint val="82000"/>
                  </a:schemeClr>
                </a:solidFill>
              </a:defRPr>
            </a:lvl3pPr>
            <a:lvl4pPr marL="5039944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4pPr>
            <a:lvl5pPr marL="6719926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5pPr>
            <a:lvl6pPr marL="8399907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6pPr>
            <a:lvl7pPr marL="10079888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7pPr>
            <a:lvl8pPr marL="11759870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8pPr>
            <a:lvl9pPr marL="13439851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34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74982" y="6708326"/>
            <a:ext cx="15299889" cy="159891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224867" y="6708326"/>
            <a:ext cx="15299889" cy="159891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223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341671"/>
            <a:ext cx="31049774" cy="487083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675" y="6177496"/>
            <a:ext cx="15229574" cy="3027495"/>
          </a:xfrm>
        </p:spPr>
        <p:txBody>
          <a:bodyPr anchor="b"/>
          <a:lstStyle>
            <a:lvl1pPr marL="0" indent="0">
              <a:buNone/>
              <a:defRPr sz="8819" b="1"/>
            </a:lvl1pPr>
            <a:lvl2pPr marL="1679981" indent="0">
              <a:buNone/>
              <a:defRPr sz="7349" b="1"/>
            </a:lvl2pPr>
            <a:lvl3pPr marL="3359963" indent="0">
              <a:buNone/>
              <a:defRPr sz="6614" b="1"/>
            </a:lvl3pPr>
            <a:lvl4pPr marL="5039944" indent="0">
              <a:buNone/>
              <a:defRPr sz="5879" b="1"/>
            </a:lvl4pPr>
            <a:lvl5pPr marL="6719926" indent="0">
              <a:buNone/>
              <a:defRPr sz="5879" b="1"/>
            </a:lvl5pPr>
            <a:lvl6pPr marL="8399907" indent="0">
              <a:buNone/>
              <a:defRPr sz="5879" b="1"/>
            </a:lvl6pPr>
            <a:lvl7pPr marL="10079888" indent="0">
              <a:buNone/>
              <a:defRPr sz="5879" b="1"/>
            </a:lvl7pPr>
            <a:lvl8pPr marL="11759870" indent="0">
              <a:buNone/>
              <a:defRPr sz="5879" b="1"/>
            </a:lvl8pPr>
            <a:lvl9pPr marL="13439851" indent="0">
              <a:buNone/>
              <a:defRPr sz="587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79675" y="9204991"/>
            <a:ext cx="15229574" cy="13539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8224869" y="6177496"/>
            <a:ext cx="15304578" cy="3027495"/>
          </a:xfrm>
        </p:spPr>
        <p:txBody>
          <a:bodyPr anchor="b"/>
          <a:lstStyle>
            <a:lvl1pPr marL="0" indent="0">
              <a:buNone/>
              <a:defRPr sz="8819" b="1"/>
            </a:lvl1pPr>
            <a:lvl2pPr marL="1679981" indent="0">
              <a:buNone/>
              <a:defRPr sz="7349" b="1"/>
            </a:lvl2pPr>
            <a:lvl3pPr marL="3359963" indent="0">
              <a:buNone/>
              <a:defRPr sz="6614" b="1"/>
            </a:lvl3pPr>
            <a:lvl4pPr marL="5039944" indent="0">
              <a:buNone/>
              <a:defRPr sz="5879" b="1"/>
            </a:lvl4pPr>
            <a:lvl5pPr marL="6719926" indent="0">
              <a:buNone/>
              <a:defRPr sz="5879" b="1"/>
            </a:lvl5pPr>
            <a:lvl6pPr marL="8399907" indent="0">
              <a:buNone/>
              <a:defRPr sz="5879" b="1"/>
            </a:lvl6pPr>
            <a:lvl7pPr marL="10079888" indent="0">
              <a:buNone/>
              <a:defRPr sz="5879" b="1"/>
            </a:lvl7pPr>
            <a:lvl8pPr marL="11759870" indent="0">
              <a:buNone/>
              <a:defRPr sz="5879" b="1"/>
            </a:lvl8pPr>
            <a:lvl9pPr marL="13439851" indent="0">
              <a:buNone/>
              <a:defRPr sz="587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8224869" y="9204991"/>
            <a:ext cx="15304578" cy="13539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24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72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018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679998"/>
            <a:ext cx="11610853" cy="5879994"/>
          </a:xfrm>
        </p:spPr>
        <p:txBody>
          <a:bodyPr anchor="b"/>
          <a:lstStyle>
            <a:lvl1pPr>
              <a:defRPr sz="1175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04578" y="3628335"/>
            <a:ext cx="18224867" cy="17908316"/>
          </a:xfrm>
        </p:spPr>
        <p:txBody>
          <a:bodyPr/>
          <a:lstStyle>
            <a:lvl1pPr>
              <a:defRPr sz="11758"/>
            </a:lvl1pPr>
            <a:lvl2pPr>
              <a:defRPr sz="10289"/>
            </a:lvl2pPr>
            <a:lvl3pPr>
              <a:defRPr sz="8819"/>
            </a:lvl3pPr>
            <a:lvl4pPr>
              <a:defRPr sz="7349"/>
            </a:lvl4pPr>
            <a:lvl5pPr>
              <a:defRPr sz="7349"/>
            </a:lvl5pPr>
            <a:lvl6pPr>
              <a:defRPr sz="7349"/>
            </a:lvl6pPr>
            <a:lvl7pPr>
              <a:defRPr sz="7349"/>
            </a:lvl7pPr>
            <a:lvl8pPr>
              <a:defRPr sz="7349"/>
            </a:lvl8pPr>
            <a:lvl9pPr>
              <a:defRPr sz="734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79671" y="7559993"/>
            <a:ext cx="11610853" cy="14005821"/>
          </a:xfrm>
        </p:spPr>
        <p:txBody>
          <a:bodyPr/>
          <a:lstStyle>
            <a:lvl1pPr marL="0" indent="0">
              <a:buNone/>
              <a:defRPr sz="5879"/>
            </a:lvl1pPr>
            <a:lvl2pPr marL="1679981" indent="0">
              <a:buNone/>
              <a:defRPr sz="5144"/>
            </a:lvl2pPr>
            <a:lvl3pPr marL="3359963" indent="0">
              <a:buNone/>
              <a:defRPr sz="4409"/>
            </a:lvl3pPr>
            <a:lvl4pPr marL="5039944" indent="0">
              <a:buNone/>
              <a:defRPr sz="3674"/>
            </a:lvl4pPr>
            <a:lvl5pPr marL="6719926" indent="0">
              <a:buNone/>
              <a:defRPr sz="3674"/>
            </a:lvl5pPr>
            <a:lvl6pPr marL="8399907" indent="0">
              <a:buNone/>
              <a:defRPr sz="3674"/>
            </a:lvl6pPr>
            <a:lvl7pPr marL="10079888" indent="0">
              <a:buNone/>
              <a:defRPr sz="3674"/>
            </a:lvl7pPr>
            <a:lvl8pPr marL="11759870" indent="0">
              <a:buNone/>
              <a:defRPr sz="3674"/>
            </a:lvl8pPr>
            <a:lvl9pPr marL="13439851" indent="0">
              <a:buNone/>
              <a:defRPr sz="367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385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679998"/>
            <a:ext cx="11610853" cy="5879994"/>
          </a:xfrm>
        </p:spPr>
        <p:txBody>
          <a:bodyPr anchor="b"/>
          <a:lstStyle>
            <a:lvl1pPr>
              <a:defRPr sz="1175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304578" y="3628335"/>
            <a:ext cx="18224867" cy="17908316"/>
          </a:xfrm>
        </p:spPr>
        <p:txBody>
          <a:bodyPr anchor="t"/>
          <a:lstStyle>
            <a:lvl1pPr marL="0" indent="0">
              <a:buNone/>
              <a:defRPr sz="11758"/>
            </a:lvl1pPr>
            <a:lvl2pPr marL="1679981" indent="0">
              <a:buNone/>
              <a:defRPr sz="10289"/>
            </a:lvl2pPr>
            <a:lvl3pPr marL="3359963" indent="0">
              <a:buNone/>
              <a:defRPr sz="8819"/>
            </a:lvl3pPr>
            <a:lvl4pPr marL="5039944" indent="0">
              <a:buNone/>
              <a:defRPr sz="7349"/>
            </a:lvl4pPr>
            <a:lvl5pPr marL="6719926" indent="0">
              <a:buNone/>
              <a:defRPr sz="7349"/>
            </a:lvl5pPr>
            <a:lvl6pPr marL="8399907" indent="0">
              <a:buNone/>
              <a:defRPr sz="7349"/>
            </a:lvl6pPr>
            <a:lvl7pPr marL="10079888" indent="0">
              <a:buNone/>
              <a:defRPr sz="7349"/>
            </a:lvl7pPr>
            <a:lvl8pPr marL="11759870" indent="0">
              <a:buNone/>
              <a:defRPr sz="7349"/>
            </a:lvl8pPr>
            <a:lvl9pPr marL="13439851" indent="0">
              <a:buNone/>
              <a:defRPr sz="734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79671" y="7559993"/>
            <a:ext cx="11610853" cy="14005821"/>
          </a:xfrm>
        </p:spPr>
        <p:txBody>
          <a:bodyPr/>
          <a:lstStyle>
            <a:lvl1pPr marL="0" indent="0">
              <a:buNone/>
              <a:defRPr sz="5879"/>
            </a:lvl1pPr>
            <a:lvl2pPr marL="1679981" indent="0">
              <a:buNone/>
              <a:defRPr sz="5144"/>
            </a:lvl2pPr>
            <a:lvl3pPr marL="3359963" indent="0">
              <a:buNone/>
              <a:defRPr sz="4409"/>
            </a:lvl3pPr>
            <a:lvl4pPr marL="5039944" indent="0">
              <a:buNone/>
              <a:defRPr sz="3674"/>
            </a:lvl4pPr>
            <a:lvl5pPr marL="6719926" indent="0">
              <a:buNone/>
              <a:defRPr sz="3674"/>
            </a:lvl5pPr>
            <a:lvl6pPr marL="8399907" indent="0">
              <a:buNone/>
              <a:defRPr sz="3674"/>
            </a:lvl6pPr>
            <a:lvl7pPr marL="10079888" indent="0">
              <a:buNone/>
              <a:defRPr sz="3674"/>
            </a:lvl7pPr>
            <a:lvl8pPr marL="11759870" indent="0">
              <a:buNone/>
              <a:defRPr sz="3674"/>
            </a:lvl8pPr>
            <a:lvl9pPr marL="13439851" indent="0">
              <a:buNone/>
              <a:defRPr sz="367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713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29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5762314" y="1341665"/>
            <a:ext cx="7762444" cy="2135581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4984" y="1341665"/>
            <a:ext cx="22837334" cy="2135581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19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474982" y="1341671"/>
            <a:ext cx="31049774" cy="4870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4982" y="6708326"/>
            <a:ext cx="31049774" cy="15989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474982" y="23356649"/>
            <a:ext cx="8099941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395F0D-5D56-3449-BAD4-9D75458D96AA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924913" y="23356649"/>
            <a:ext cx="12149912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5424815" y="23356649"/>
            <a:ext cx="8099941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8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359963" rtl="0" eaLnBrk="1" latinLnBrk="0" hangingPunct="1">
        <a:lnSpc>
          <a:spcPct val="90000"/>
        </a:lnSpc>
        <a:spcBef>
          <a:spcPct val="0"/>
        </a:spcBef>
        <a:buNone/>
        <a:defRPr sz="161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839991" indent="-839991" algn="l" defTabSz="3359963" rtl="0" eaLnBrk="1" latinLnBrk="0" hangingPunct="1">
        <a:lnSpc>
          <a:spcPct val="90000"/>
        </a:lnSpc>
        <a:spcBef>
          <a:spcPts val="3674"/>
        </a:spcBef>
        <a:buFont typeface="Arial" panose="020B0604020202020204" pitchFamily="34" charset="0"/>
        <a:buChar char="•"/>
        <a:defRPr sz="10289" kern="1200">
          <a:solidFill>
            <a:schemeClr val="tx1"/>
          </a:solidFill>
          <a:latin typeface="+mn-lt"/>
          <a:ea typeface="+mn-ea"/>
          <a:cs typeface="+mn-cs"/>
        </a:defRPr>
      </a:lvl1pPr>
      <a:lvl2pPr marL="2519972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8819" kern="1200">
          <a:solidFill>
            <a:schemeClr val="tx1"/>
          </a:solidFill>
          <a:latin typeface="+mn-lt"/>
          <a:ea typeface="+mn-ea"/>
          <a:cs typeface="+mn-cs"/>
        </a:defRPr>
      </a:lvl2pPr>
      <a:lvl3pPr marL="4199954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7349" kern="1200">
          <a:solidFill>
            <a:schemeClr val="tx1"/>
          </a:solidFill>
          <a:latin typeface="+mn-lt"/>
          <a:ea typeface="+mn-ea"/>
          <a:cs typeface="+mn-cs"/>
        </a:defRPr>
      </a:lvl3pPr>
      <a:lvl4pPr marL="5879935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4pPr>
      <a:lvl5pPr marL="7559916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5pPr>
      <a:lvl6pPr marL="9239898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6pPr>
      <a:lvl7pPr marL="10919879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7pPr>
      <a:lvl8pPr marL="12599861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8pPr>
      <a:lvl9pPr marL="14279842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1pPr>
      <a:lvl2pPr marL="1679981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2pPr>
      <a:lvl3pPr marL="3359963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3pPr>
      <a:lvl4pPr marL="5039944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4pPr>
      <a:lvl5pPr marL="6719926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5pPr>
      <a:lvl6pPr marL="8399907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6pPr>
      <a:lvl7pPr marL="10079888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7pPr>
      <a:lvl8pPr marL="11759870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8pPr>
      <a:lvl9pPr marL="13439851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health-survey-for-england/2024/social-care-receipt" TargetMode="External"/><Relationship Id="rId3" Type="http://schemas.openxmlformats.org/officeDocument/2006/relationships/hyperlink" Target="https://ageing-better.org.uk/our-ageing-population-state-ageing-2023-4" TargetMode="External"/><Relationship Id="rId7" Type="http://schemas.openxmlformats.org/officeDocument/2006/relationships/hyperlink" Target="https://www.nhs.uk/social-care-and-support/help-from-social-services-and-charities/getting-a-needs-assessmen" TargetMode="External"/><Relationship Id="rId12" Type="http://schemas.openxmlformats.org/officeDocument/2006/relationships/hyperlink" Target="https://www.who.in/" TargetMode="External"/><Relationship Id="rId2" Type="http://schemas.openxmlformats.org/officeDocument/2006/relationships/hyperlink" Target="https://www.bgs.org.uk/policy-and-media/protecting-the-rights-of-older-people-to-health-and-social-c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871268" TargetMode="External"/><Relationship Id="rId11" Type="http://schemas.openxmlformats.org/officeDocument/2006/relationships/hyperlink" Target="https://www.theliveincarecompany.co.uk/care-guides/elderly-technology-problems/" TargetMode="External"/><Relationship Id="rId5" Type="http://schemas.openxmlformats.org/officeDocument/2006/relationships/hyperlink" Target="https://www.goodthingsfoundation.org/" TargetMode="External"/><Relationship Id="rId10" Type="http://schemas.openxmlformats.org/officeDocument/2006/relationships/hyperlink" Target="https://www.ons.gov.u/" TargetMode="External"/><Relationship Id="rId4" Type="http://schemas.openxmlformats.org/officeDocument/2006/relationships/hyperlink" Target="https://www.gov.uk/government/publications/care-act-statutory-guidance/care-and-support-statut" TargetMode="External"/><Relationship Id="rId9" Type="http://schemas.openxmlformats.org/officeDocument/2006/relationships/hyperlink" Target="https://www.england.nhs.uk/ourwork/clinical-policy/older-people/improving-care-for-older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D149A28-40F2-470E-BEDE-EE29F5A6B043}"/>
              </a:ext>
            </a:extLst>
          </p:cNvPr>
          <p:cNvSpPr/>
          <p:nvPr/>
        </p:nvSpPr>
        <p:spPr>
          <a:xfrm>
            <a:off x="0" y="-81643"/>
            <a:ext cx="35999738" cy="50292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Empowering older People: Supporting independence and well-being</a:t>
            </a:r>
          </a:p>
          <a:p>
            <a:pPr algn="ctr"/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The role of technology in the UK</a:t>
            </a:r>
          </a:p>
          <a:p>
            <a:pPr algn="ctr"/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Eunice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Fanco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/ 2242259      </a:t>
            </a:r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385063-E94A-9319-E92D-442E5F459615}"/>
              </a:ext>
            </a:extLst>
          </p:cNvPr>
          <p:cNvSpPr/>
          <p:nvPr/>
        </p:nvSpPr>
        <p:spPr>
          <a:xfrm>
            <a:off x="0" y="5029200"/>
            <a:ext cx="12385963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Introduction</a:t>
            </a:r>
          </a:p>
          <a:p>
            <a:pPr marL="1028700" lvl="1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UK population is ageing rapidly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Older people have complex health and social care needs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Independence and wellbeing are key priorities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Technology can support empowerment and quality of life</a:t>
            </a: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/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Care needs</a:t>
            </a: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Physical: chronic illness, mobility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Psychological: mental health loneliness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: isolation, support networks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Needs assessment identifies required 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Support( NHS,2024)</a:t>
            </a:r>
          </a:p>
          <a:p>
            <a:pPr algn="ctr"/>
            <a:endParaRPr lang="en-US" sz="4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 err="1"/>
              <a:t>i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4C2508-1AC1-4CD4-3B3C-43DF556BFBDC}"/>
              </a:ext>
            </a:extLst>
          </p:cNvPr>
          <p:cNvSpPr/>
          <p:nvPr/>
        </p:nvSpPr>
        <p:spPr>
          <a:xfrm>
            <a:off x="12385965" y="5029198"/>
            <a:ext cx="11845636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pt-PT" sz="4000" b="1" dirty="0">
              <a:solidFill>
                <a:schemeClr val="tx2"/>
              </a:solidFill>
            </a:endParaRPr>
          </a:p>
          <a:p>
            <a:pPr algn="ctr"/>
            <a:endParaRPr lang="pt-PT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r>
              <a:rPr lang="en-US" sz="4400" b="1" dirty="0">
                <a:solidFill>
                  <a:schemeClr val="tx2"/>
                </a:solidFill>
              </a:rPr>
              <a:t>Role of 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Telehealth improves access to healthcare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Assistive technology support safety and mobility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communication reduces social isolation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Smart devices promote independent living</a:t>
            </a:r>
          </a:p>
          <a:p>
            <a:pPr marL="571500" indent="-571500" algn="ctr">
              <a:buFont typeface="Wingdings" pitchFamily="2" charset="2"/>
              <a:buChar char="v"/>
            </a:pPr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71500" indent="-571500" algn="ctr">
              <a:buFont typeface="Wingdings" pitchFamily="2" charset="2"/>
              <a:buChar char="v"/>
            </a:pPr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sz="4400" b="1" dirty="0">
                <a:solidFill>
                  <a:schemeClr val="tx2"/>
                </a:solidFill>
              </a:rPr>
              <a:t>Critical Evaluation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Improves quality of life and independence</a:t>
            </a:r>
          </a:p>
          <a:p>
            <a:pPr algn="ctr"/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Reduces pressure on health services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However: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Not all older people can use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Digital exclusion remains a major issue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Access and affordability vary</a:t>
            </a: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23D890-6E29-639D-2CC0-B5A52A64F039}"/>
              </a:ext>
            </a:extLst>
          </p:cNvPr>
          <p:cNvSpPr/>
          <p:nvPr/>
        </p:nvSpPr>
        <p:spPr>
          <a:xfrm>
            <a:off x="24231601" y="5029199"/>
            <a:ext cx="11768137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Challenges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</a:t>
            </a: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exclusion (many older people not online)  ￼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Lack of digital skills and confidence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Cost of devices and internet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Technology can be difficult to use</a:t>
            </a: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Recommendations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 digital skills training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Improve access to affordable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Design user-friendly devices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Combine technology with human care</a:t>
            </a: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Conclusion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Technology supports independence and wellbeing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However, barriers still exist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Inclusive and person- </a:t>
            </a:r>
            <a:r>
              <a:rPr lang="en-US" sz="4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centred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approaches are needed</a:t>
            </a:r>
            <a:endParaRPr lang="en-US" sz="4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References</a:t>
            </a:r>
            <a:endParaRPr lang="en-US" sz="4800" b="1" dirty="0"/>
          </a:p>
          <a:p>
            <a:pPr algn="ctr"/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(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NHS (2024)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Age UK (2024)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Care Act (2014)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BGS (2023)</a:t>
            </a:r>
          </a:p>
          <a:p>
            <a:pPr algn="ctr"/>
            <a:endParaRPr lang="en-US" sz="48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</p:txBody>
      </p:sp>
      <p:pic>
        <p:nvPicPr>
          <p:cNvPr id="9" name="Picture 8" descr="A person using a tablet&#10;&#10;Description automatically generated">
            <a:extLst>
              <a:ext uri="{FF2B5EF4-FFF2-40B4-BE49-F238E27FC236}">
                <a16:creationId xmlns:a16="http://schemas.microsoft.com/office/drawing/2014/main" id="{3483758E-DF2C-2390-E5D8-2B26EF3DE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9419" y="5192480"/>
            <a:ext cx="10681854" cy="669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122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C8A0E-1696-F421-E1C3-351F6DD56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9" y="706582"/>
            <a:ext cx="32194720" cy="218209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000" dirty="0"/>
              <a:t>References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400" dirty="0"/>
              <a:t>Age UK (2024) Facts and figures about digital inclusion and older people. Available at: PDF provided (Accessed: 17 March 2026).</a:t>
            </a:r>
          </a:p>
          <a:p>
            <a:pPr marL="0" indent="0">
              <a:buNone/>
            </a:pPr>
            <a:r>
              <a:rPr lang="en-US" sz="4400" dirty="0"/>
              <a:t>British Geriatrics Society (2023) Protecting the rights of older people to health and social care. Available at: </a:t>
            </a:r>
            <a:r>
              <a:rPr lang="en-US" sz="4400" dirty="0">
                <a:hlinkClick r:id="rId2"/>
              </a:rPr>
              <a:t>https://www.bgs.org.uk/policy-and-media/protecting-the-rights-of-older-people-to-health-and-social-care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Centre for Ageing Better (2023) State of ageing 2023–24. Available at: </a:t>
            </a:r>
            <a:r>
              <a:rPr lang="en-US" sz="4400" dirty="0">
                <a:hlinkClick r:id="rId3"/>
              </a:rPr>
              <a:t>https://ageing-better.org.uk/our-ageing-population-state-ageing-2023-4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Department of Health and Social Care (2025) Care and support statutory guidance. Available at: </a:t>
            </a:r>
            <a:r>
              <a:rPr lang="en-US" sz="4400" dirty="0">
                <a:hlinkClick r:id="rId4"/>
              </a:rPr>
              <a:t>https://www.gov.uk/government/publications/care-act-statutory-guidance/care-and-support-statut</a:t>
            </a:r>
            <a:r>
              <a:rPr lang="en-US" sz="4400" dirty="0"/>
              <a:t>ory-guidance (Accessed: 17 March 2026).</a:t>
            </a:r>
          </a:p>
          <a:p>
            <a:pPr marL="0" indent="0">
              <a:buNone/>
            </a:pPr>
            <a:r>
              <a:rPr lang="en-US" sz="4400" dirty="0"/>
              <a:t>Good Things Foundation (2024) Digital inclusion handbook for older people. Available at: </a:t>
            </a:r>
            <a:r>
              <a:rPr lang="en-US" sz="4400" dirty="0">
                <a:hlinkClick r:id="rId5"/>
              </a:rPr>
              <a:t>https://www.goodthingsfoundation.org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McKee, M. et al. (2021) The changing health needs of the UK population. Available at: </a:t>
            </a:r>
            <a:r>
              <a:rPr lang="en-US" sz="4400" dirty="0">
                <a:hlinkClick r:id="rId6"/>
              </a:rPr>
              <a:t>https://pmc.ncbi.nlm.nih.gov/articles/PMC871268</a:t>
            </a:r>
            <a:r>
              <a:rPr lang="en-US" sz="4400" dirty="0"/>
              <a:t>4/ (Accessed: 17 March 2026).</a:t>
            </a:r>
          </a:p>
          <a:p>
            <a:pPr marL="0" indent="0">
              <a:buNone/>
            </a:pPr>
            <a:r>
              <a:rPr lang="en-US" sz="4400" dirty="0"/>
              <a:t>NHS (2024) Getting a needs assessment. Available at: </a:t>
            </a:r>
            <a:r>
              <a:rPr lang="en-US" sz="4400" dirty="0">
                <a:hlinkClick r:id="rId7"/>
              </a:rPr>
              <a:t>https://www.nhs.uk/social-care-and-support/help-from-social-services-and-charities/getting-a-needs-assessmen</a:t>
            </a:r>
            <a:r>
              <a:rPr lang="en-US" sz="4400" dirty="0"/>
              <a:t>t/ (Accessed: 17 March 2026).</a:t>
            </a:r>
          </a:p>
          <a:p>
            <a:pPr marL="0" indent="0">
              <a:buNone/>
            </a:pPr>
            <a:r>
              <a:rPr lang="en-US" sz="4400" dirty="0"/>
              <a:t>NHS Digital (2024) Health Survey for England: Social care receipt. Available at: </a:t>
            </a:r>
            <a:r>
              <a:rPr lang="en-US" sz="4400" dirty="0">
                <a:hlinkClick r:id="rId8"/>
              </a:rPr>
              <a:t>https://digital.nhs.uk/data-and-information/publications/statistical/health-survey-for-england/2024/social-care-receipt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NHS England (2022) Improving care for older people. Available at: </a:t>
            </a:r>
            <a:r>
              <a:rPr lang="en-US" sz="4400" dirty="0">
                <a:hlinkClick r:id="rId9"/>
              </a:rPr>
              <a:t>https://www.england.nhs.uk/ourwork/clinical-policy/older-people/improving-care-for-older-people/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Office for National Statistics (2023) Older population statistics. Available at: </a:t>
            </a:r>
            <a:r>
              <a:rPr lang="en-US" sz="4400" dirty="0">
                <a:hlinkClick r:id="rId10"/>
              </a:rPr>
              <a:t>https://</a:t>
            </a:r>
            <a:r>
              <a:rPr lang="en-US" sz="4400" dirty="0" err="1">
                <a:hlinkClick r:id="rId10"/>
              </a:rPr>
              <a:t>www.ons.gov.u</a:t>
            </a:r>
            <a:r>
              <a:rPr lang="en-US" sz="4400" dirty="0" err="1"/>
              <a:t>k</a:t>
            </a:r>
            <a:r>
              <a:rPr lang="en-US" sz="4400" dirty="0"/>
              <a:t> (Accessed: 17 March 2026).The Live In Care Company (2024) Why are the elderly struggling with modern technology? Available at: </a:t>
            </a:r>
            <a:r>
              <a:rPr lang="en-US" sz="4400" dirty="0">
                <a:hlinkClick r:id="rId11"/>
              </a:rPr>
              <a:t>https://www.theliveincarecompany.co.uk/care-guides/elderly-technology-problems/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World Health Organization (2020) Decade of Healthy Ageing. Available at: </a:t>
            </a:r>
            <a:r>
              <a:rPr lang="en-US" sz="4400" dirty="0">
                <a:hlinkClick r:id="rId12"/>
              </a:rPr>
              <a:t>https://</a:t>
            </a:r>
            <a:r>
              <a:rPr lang="en-US" sz="4400" dirty="0" err="1">
                <a:hlinkClick r:id="rId12"/>
              </a:rPr>
              <a:t>www.who.in</a:t>
            </a:r>
            <a:r>
              <a:rPr lang="en-US" sz="4400" dirty="0" err="1"/>
              <a:t>t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 Age UK (2023) Later Life in the UK</a:t>
            </a:r>
          </a:p>
          <a:p>
            <a:pPr marL="0" indent="0">
              <a:buNone/>
            </a:pPr>
            <a:r>
              <a:rPr lang="en-US" sz="4400" dirty="0"/>
              <a:t>NHS England (2022) The NHS Long Term Plan</a:t>
            </a:r>
          </a:p>
        </p:txBody>
      </p:sp>
    </p:spTree>
    <p:extLst>
      <p:ext uri="{BB962C8B-B14F-4D97-AF65-F5344CB8AC3E}">
        <p14:creationId xmlns:p14="http://schemas.microsoft.com/office/powerpoint/2010/main" val="3313035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2087</TotalTime>
  <Words>702</Words>
  <Application>Microsoft Office PowerPoint</Application>
  <PresentationFormat>Custom</PresentationFormat>
  <Paragraphs>238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eunice franco</dc:creator>
  <cp:lastModifiedBy>eunice franco</cp:lastModifiedBy>
  <cp:revision>5</cp:revision>
  <dcterms:created xsi:type="dcterms:W3CDTF">2026-03-16T13:45:35Z</dcterms:created>
  <dcterms:modified xsi:type="dcterms:W3CDTF">2026-08-13T09:09:52Z</dcterms:modified>
</cp:coreProperties>
</file>