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5"/>
    <p:sldMasterId id="214748366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B042637-96FF-4AB2-B73E-591F6FDC3BEC}">
  <a:tblStyle styleId="{4B042637-96FF-4AB2-B73E-591F6FDC3BEC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2.xml"/><Relationship Id="rId6" Type="http://schemas.openxmlformats.org/officeDocument/2006/relationships/slideMaster" Target="slideMasters/slideMaster2.xml"/><Relationship Id="rId18" Type="http://schemas.openxmlformats.org/officeDocument/2006/relationships/slide" Target="slides/slide1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f69ebf27ec_2_14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3f69ebf27ec_2_14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g3f69ebf27ec_2_14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f69ebf27ec_2_42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g3f69ebf27ec_2_42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g3f69ebf27ec_2_42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f69ebf27ec_2_53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g3f69ebf27ec_2_53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g3f69ebf27ec_2_53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f69ebf27ec_2_88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g3f69ebf27ec_2_88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g3f69ebf27ec_2_88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f69ebf27ec_2_126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" name="Google Shape;179;g3f69ebf27ec_2_126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3f69ebf27ec_2_126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f69ebf27ec_2_147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g3f69ebf27ec_2_147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g3f69ebf27ec_2_147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f69ebf27ec_2_168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3" name="Google Shape;223;g3f69ebf27ec_2_168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g3f69ebf27ec_2_168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f69ebf27ec_2_183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9" name="Google Shape;239;g3f69ebf27ec_2_183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g3f69ebf27ec_2_183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f69ebf27ec_0_9:notes"/>
          <p:cNvSpPr/>
          <p:nvPr>
            <p:ph idx="2" type="sldImg"/>
          </p:nvPr>
        </p:nvSpPr>
        <p:spPr>
          <a:xfrm>
            <a:off x="685800" y="857250"/>
            <a:ext cx="5486400" cy="2314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2" name="Google Shape;252;g3f69ebf27ec_0_9:notes"/>
          <p:cNvSpPr txBox="1"/>
          <p:nvPr>
            <p:ph idx="1" type="body"/>
          </p:nvPr>
        </p:nvSpPr>
        <p:spPr>
          <a:xfrm>
            <a:off x="685800" y="3300413"/>
            <a:ext cx="54864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g3f69ebf27ec_0_9:notes"/>
          <p:cNvSpPr txBox="1"/>
          <p:nvPr>
            <p:ph idx="12" type="sldNum"/>
          </p:nvPr>
        </p:nvSpPr>
        <p:spPr>
          <a:xfrm>
            <a:off x="3884613" y="6513910"/>
            <a:ext cx="2971800" cy="344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3f69ebf27ec_2_200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g3f69ebf27ec_2_200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g3f69ebf27ec_2_200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3f69ebf27ec_2_208:notes"/>
          <p:cNvSpPr/>
          <p:nvPr>
            <p:ph idx="2" type="sldImg"/>
          </p:nvPr>
        </p:nvSpPr>
        <p:spPr>
          <a:xfrm>
            <a:off x="685800" y="857250"/>
            <a:ext cx="54864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4" name="Google Shape;274;g3f69ebf27ec_2_208:notes"/>
          <p:cNvSpPr txBox="1"/>
          <p:nvPr>
            <p:ph idx="1" type="body"/>
          </p:nvPr>
        </p:nvSpPr>
        <p:spPr>
          <a:xfrm>
            <a:off x="685800" y="3300413"/>
            <a:ext cx="54864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g3f69ebf27ec_2_208:notes"/>
          <p:cNvSpPr txBox="1"/>
          <p:nvPr>
            <p:ph idx="12" type="sldNum"/>
          </p:nvPr>
        </p:nvSpPr>
        <p:spPr>
          <a:xfrm>
            <a:off x="3884613" y="6513910"/>
            <a:ext cx="2971800" cy="3440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5"/>
          <p:cNvSpPr/>
          <p:nvPr/>
        </p:nvSpPr>
        <p:spPr>
          <a:xfrm>
            <a:off x="504100" y="2066500"/>
            <a:ext cx="8000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1100"/>
              <a:buFont typeface="Calibri"/>
              <a:buNone/>
            </a:pPr>
            <a:r>
              <a:rPr b="1" i="0" lang="en" sz="11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DIGITAL FORENSIC INVESTIGATION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5"/>
          <p:cNvSpPr txBox="1"/>
          <p:nvPr/>
        </p:nvSpPr>
        <p:spPr>
          <a:xfrm>
            <a:off x="426250" y="2291600"/>
            <a:ext cx="8046300" cy="11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Suspected Theft &amp; Attempted Sale of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AI Chip Design Patent QT-AI-2025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15"/>
          <p:cNvSpPr txBox="1"/>
          <p:nvPr/>
        </p:nvSpPr>
        <p:spPr>
          <a:xfrm>
            <a:off x="426250" y="3520225"/>
            <a:ext cx="6626700" cy="59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6923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Forensic Toolset:  </a:t>
            </a:r>
            <a:r>
              <a:rPr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Cellebrite UFED 4PC &amp; Physical Analyzer</a:t>
            </a:r>
            <a:br>
              <a:rPr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Devices Examined:  </a:t>
            </a:r>
            <a:r>
              <a:rPr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Android Smartphones (Emma, Joe, Norman)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59" name="Google Shape;59;p15"/>
          <p:cNvSpPr txBox="1"/>
          <p:nvPr/>
        </p:nvSpPr>
        <p:spPr>
          <a:xfrm>
            <a:off x="426250" y="4170450"/>
            <a:ext cx="6626700" cy="59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6923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Name: </a:t>
            </a:r>
            <a:r>
              <a:rPr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Harsh Bipinbhai Valand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6923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 Id:</a:t>
            </a:r>
            <a:r>
              <a:rPr lang="en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2437861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60" name="Google Shape;6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4100" y="685375"/>
            <a:ext cx="2985900" cy="138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CASE OVERVIEW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16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A Suspected Insider Data Theft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16"/>
          <p:cNvSpPr/>
          <p:nvPr/>
        </p:nvSpPr>
        <p:spPr>
          <a:xfrm>
            <a:off x="411480" y="1165860"/>
            <a:ext cx="418338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100"/>
              <a:buFont typeface="Calibri"/>
              <a:buNone/>
            </a:pPr>
            <a:r>
              <a:rPr b="0" i="0" lang="en" sz="11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Quantum Tech's IT security team detected unauthorised access to its proprietary patent database — specifically AI chip design patent QT-AI-2025. Three seized smartphones were forensically examined to establish whether the patent was stolen and offered for sale, and to identify each party's role.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16"/>
          <p:cNvSpPr/>
          <p:nvPr/>
        </p:nvSpPr>
        <p:spPr>
          <a:xfrm>
            <a:off x="411480" y="2571750"/>
            <a:ext cx="418338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1000"/>
              <a:buFont typeface="Calibri"/>
              <a:buNone/>
            </a:pPr>
            <a:r>
              <a:rPr b="1" i="0" lang="en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Allegation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16"/>
          <p:cNvSpPr/>
          <p:nvPr/>
        </p:nvSpPr>
        <p:spPr>
          <a:xfrm>
            <a:off x="411480" y="2811780"/>
            <a:ext cx="4183380" cy="96012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46153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000"/>
              <a:buFont typeface="Calibri"/>
              <a:buNone/>
            </a:pPr>
            <a:r>
              <a:rPr b="0" i="0" lang="en" sz="10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Emma, a senior engineer, is suspected of stealing the patent and attempting to sell it to competitor NexGen Circuits through an intermediary, Joe, who located a buyer, Norman.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16"/>
          <p:cNvSpPr/>
          <p:nvPr/>
        </p:nvSpPr>
        <p:spPr>
          <a:xfrm>
            <a:off x="4834890" y="1165860"/>
            <a:ext cx="1220724" cy="3120390"/>
          </a:xfrm>
          <a:prstGeom prst="roundRect">
            <a:avLst>
              <a:gd fmla="val 5618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bl" dir="5400000" dist="25400">
              <a:srgbClr val="0B1D3A">
                <a:alpha val="14902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2" name="Google Shape;72;p16"/>
          <p:cNvSpPr/>
          <p:nvPr/>
        </p:nvSpPr>
        <p:spPr>
          <a:xfrm>
            <a:off x="5205222" y="1405890"/>
            <a:ext cx="480060" cy="480060"/>
          </a:xfrm>
          <a:prstGeom prst="ellipse">
            <a:avLst/>
          </a:prstGeom>
          <a:solidFill>
            <a:srgbClr val="E63946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6"/>
          <p:cNvSpPr/>
          <p:nvPr/>
        </p:nvSpPr>
        <p:spPr>
          <a:xfrm>
            <a:off x="5205222" y="1405890"/>
            <a:ext cx="480060" cy="48006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" sz="18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6"/>
          <p:cNvSpPr/>
          <p:nvPr/>
        </p:nvSpPr>
        <p:spPr>
          <a:xfrm>
            <a:off x="4903470" y="1988820"/>
            <a:ext cx="1083564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1100"/>
              <a:buFont typeface="Calibri"/>
              <a:buNone/>
            </a:pPr>
            <a:r>
              <a:rPr b="1" i="0" lang="en" sz="1100" u="none" cap="none" strike="noStrike">
                <a:solidFill>
                  <a:srgbClr val="0B1D3A"/>
                </a:solidFill>
                <a:latin typeface="Calibri"/>
                <a:ea typeface="Calibri"/>
                <a:cs typeface="Calibri"/>
                <a:sym typeface="Calibri"/>
              </a:rPr>
              <a:t>EMMA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16"/>
          <p:cNvSpPr/>
          <p:nvPr/>
        </p:nvSpPr>
        <p:spPr>
          <a:xfrm>
            <a:off x="4903470" y="2228850"/>
            <a:ext cx="1083564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Insider / Perpetrator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16"/>
          <p:cNvSpPr/>
          <p:nvPr/>
        </p:nvSpPr>
        <p:spPr>
          <a:xfrm>
            <a:off x="4937760" y="2640330"/>
            <a:ext cx="1014984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Senior engineer with access to QT-AI-2025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16"/>
          <p:cNvSpPr/>
          <p:nvPr/>
        </p:nvSpPr>
        <p:spPr>
          <a:xfrm>
            <a:off x="6179058" y="1165860"/>
            <a:ext cx="1220724" cy="3120390"/>
          </a:xfrm>
          <a:prstGeom prst="roundRect">
            <a:avLst>
              <a:gd fmla="val 5618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bl" dir="5400000" dist="25400">
              <a:srgbClr val="0B1D3A">
                <a:alpha val="14902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6"/>
          <p:cNvSpPr/>
          <p:nvPr/>
        </p:nvSpPr>
        <p:spPr>
          <a:xfrm>
            <a:off x="6549390" y="1405890"/>
            <a:ext cx="480060" cy="480060"/>
          </a:xfrm>
          <a:prstGeom prst="ellipse">
            <a:avLst/>
          </a:prstGeom>
          <a:solidFill>
            <a:srgbClr val="16324F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6"/>
          <p:cNvSpPr/>
          <p:nvPr/>
        </p:nvSpPr>
        <p:spPr>
          <a:xfrm>
            <a:off x="6549390" y="1405890"/>
            <a:ext cx="480060" cy="48006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" sz="18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J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6"/>
          <p:cNvSpPr/>
          <p:nvPr/>
        </p:nvSpPr>
        <p:spPr>
          <a:xfrm>
            <a:off x="6247638" y="1988820"/>
            <a:ext cx="1083564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1100"/>
              <a:buFont typeface="Calibri"/>
              <a:buNone/>
            </a:pPr>
            <a:r>
              <a:rPr b="1" i="0" lang="en" sz="1100" u="none" cap="none" strike="noStrike">
                <a:solidFill>
                  <a:srgbClr val="0B1D3A"/>
                </a:solidFill>
                <a:latin typeface="Calibri"/>
                <a:ea typeface="Calibri"/>
                <a:cs typeface="Calibri"/>
                <a:sym typeface="Calibri"/>
              </a:rPr>
              <a:t>JOE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6"/>
          <p:cNvSpPr/>
          <p:nvPr/>
        </p:nvSpPr>
        <p:spPr>
          <a:xfrm>
            <a:off x="6247638" y="2228850"/>
            <a:ext cx="1083564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6324F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16324F"/>
                </a:solidFill>
                <a:latin typeface="Calibri"/>
                <a:ea typeface="Calibri"/>
                <a:cs typeface="Calibri"/>
                <a:sym typeface="Calibri"/>
              </a:rPr>
              <a:t>Intermediary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6"/>
          <p:cNvSpPr/>
          <p:nvPr/>
        </p:nvSpPr>
        <p:spPr>
          <a:xfrm>
            <a:off x="6281928" y="2640330"/>
            <a:ext cx="1014984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Located and met prospective buyers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6"/>
          <p:cNvSpPr/>
          <p:nvPr/>
        </p:nvSpPr>
        <p:spPr>
          <a:xfrm>
            <a:off x="7523226" y="1165860"/>
            <a:ext cx="1220724" cy="3120390"/>
          </a:xfrm>
          <a:prstGeom prst="roundRect">
            <a:avLst>
              <a:gd fmla="val 5618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bl" dir="5400000" dist="25400">
              <a:srgbClr val="0B1D3A">
                <a:alpha val="14902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6"/>
          <p:cNvSpPr/>
          <p:nvPr/>
        </p:nvSpPr>
        <p:spPr>
          <a:xfrm>
            <a:off x="7893558" y="1405890"/>
            <a:ext cx="480060" cy="480060"/>
          </a:xfrm>
          <a:prstGeom prst="ellipse">
            <a:avLst/>
          </a:prstGeom>
          <a:solidFill>
            <a:srgbClr val="0B1D3A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7893558" y="1405890"/>
            <a:ext cx="480060" cy="48006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" sz="18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N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6"/>
          <p:cNvSpPr/>
          <p:nvPr/>
        </p:nvSpPr>
        <p:spPr>
          <a:xfrm>
            <a:off x="7591806" y="1988820"/>
            <a:ext cx="1083564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1100"/>
              <a:buFont typeface="Calibri"/>
              <a:buNone/>
            </a:pPr>
            <a:r>
              <a:rPr b="1" i="0" lang="en" sz="1100" u="none" cap="none" strike="noStrike">
                <a:solidFill>
                  <a:srgbClr val="0B1D3A"/>
                </a:solidFill>
                <a:latin typeface="Calibri"/>
                <a:ea typeface="Calibri"/>
                <a:cs typeface="Calibri"/>
                <a:sym typeface="Calibri"/>
              </a:rPr>
              <a:t>NORMAN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6"/>
          <p:cNvSpPr/>
          <p:nvPr/>
        </p:nvSpPr>
        <p:spPr>
          <a:xfrm>
            <a:off x="7591806" y="2228850"/>
            <a:ext cx="1083564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0B1D3A"/>
                </a:solidFill>
                <a:latin typeface="Calibri"/>
                <a:ea typeface="Calibri"/>
                <a:cs typeface="Calibri"/>
                <a:sym typeface="Calibri"/>
              </a:rPr>
              <a:t>Buyer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6"/>
          <p:cNvSpPr/>
          <p:nvPr/>
        </p:nvSpPr>
        <p:spPr>
          <a:xfrm>
            <a:off x="7626096" y="2640330"/>
            <a:ext cx="1014984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Agreed staged handover &amp; payment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6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7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EVIDENCE INVENTORY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7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Three Devices, Three Roles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7" name="Google Shape;97;p17"/>
          <p:cNvGraphicFramePr/>
          <p:nvPr/>
        </p:nvGraphicFramePr>
        <p:xfrm>
          <a:off x="411480" y="1200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{4B042637-96FF-4AB2-B73E-591F6FDC3BEC}</a:tableStyleId>
              </a:tblPr>
              <a:tblGrid>
                <a:gridCol w="685800"/>
                <a:gridCol w="960100"/>
                <a:gridCol w="3154675"/>
                <a:gridCol w="2125975"/>
                <a:gridCol w="1371600"/>
              </a:tblGrid>
              <a:tr h="3429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Exhibit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User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Device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Extraction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Role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Emma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Huawei POT-LX1 "P Smart" (Android 10)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File System — Android ADB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Insider / Perpetrator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Samsung SM-A137F Galaxy A13 (Android 14)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File System — Android Backup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Intermediary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Norman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Nokia C2 2nd Edition (Android 11)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File System — Android Backup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Buyer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8" name="Google Shape;98;p17"/>
          <p:cNvSpPr/>
          <p:nvPr/>
        </p:nvSpPr>
        <p:spPr>
          <a:xfrm>
            <a:off x="411480" y="2811780"/>
            <a:ext cx="8298180" cy="1748790"/>
          </a:xfrm>
          <a:prstGeom prst="roundRect">
            <a:avLst>
              <a:gd fmla="val 3137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99" name="Google Shape;99;p17"/>
          <p:cNvSpPr/>
          <p:nvPr/>
        </p:nvSpPr>
        <p:spPr>
          <a:xfrm>
            <a:off x="617220" y="2948940"/>
            <a:ext cx="78867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1000"/>
              <a:buFont typeface="Calibri"/>
              <a:buNone/>
            </a:pPr>
            <a:r>
              <a:rPr b="1" i="0" lang="en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Chain-of-Custody &amp; Attribution Notes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7"/>
          <p:cNvSpPr/>
          <p:nvPr/>
        </p:nvSpPr>
        <p:spPr>
          <a:xfrm>
            <a:off x="617220" y="3223260"/>
            <a:ext cx="7886700" cy="12687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Emma's Huawei device holds the WhatsApp thread where the owner solicits a buyer, plus the Facebook / Instagram "Peter Dover" alias.</a:t>
            </a:r>
            <a:b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Joe's Samsung device carries geotagged photos matching his stated travel (Glasgow, Paris, Manchester) and a Swansea trip.</a:t>
            </a:r>
            <a:b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Norman's Nokia device holds a facial photo geolocated to the same Swansea area, on a matching date.</a:t>
            </a:r>
            <a:b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All extractions were re-hashed and verified in Physical Analyzer ("Extraction images are verified") confirming no tampering.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7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8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METHODOLOGY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8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Acquisition &amp; Analysis Workflow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8"/>
          <p:cNvSpPr/>
          <p:nvPr/>
        </p:nvSpPr>
        <p:spPr>
          <a:xfrm>
            <a:off x="411480" y="1165860"/>
            <a:ext cx="384048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1000"/>
              <a:buFont typeface="Calibri"/>
              <a:buNone/>
            </a:pPr>
            <a:r>
              <a:rPr b="1" i="0" lang="en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STAGE 1 — ACQUISITION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8"/>
          <p:cNvSpPr/>
          <p:nvPr/>
        </p:nvSpPr>
        <p:spPr>
          <a:xfrm>
            <a:off x="411480" y="1440180"/>
            <a:ext cx="219456" cy="219456"/>
          </a:xfrm>
          <a:prstGeom prst="ellipse">
            <a:avLst/>
          </a:prstGeom>
          <a:solidFill>
            <a:srgbClr val="E63946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8"/>
          <p:cNvSpPr/>
          <p:nvPr/>
        </p:nvSpPr>
        <p:spPr>
          <a:xfrm>
            <a:off x="411480" y="1440180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8"/>
          <p:cNvSpPr/>
          <p:nvPr/>
        </p:nvSpPr>
        <p:spPr>
          <a:xfrm>
            <a:off x="720090" y="1399032"/>
            <a:ext cx="3531870" cy="4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Connect device to Cellebrite UFED 4PC; use Auto Detect to identify model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8"/>
          <p:cNvSpPr/>
          <p:nvPr/>
        </p:nvSpPr>
        <p:spPr>
          <a:xfrm>
            <a:off x="411480" y="1933956"/>
            <a:ext cx="219456" cy="219456"/>
          </a:xfrm>
          <a:prstGeom prst="ellipse">
            <a:avLst/>
          </a:prstGeom>
          <a:solidFill>
            <a:srgbClr val="E63946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8"/>
          <p:cNvSpPr/>
          <p:nvPr/>
        </p:nvSpPr>
        <p:spPr>
          <a:xfrm>
            <a:off x="411480" y="1933956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8"/>
          <p:cNvSpPr/>
          <p:nvPr/>
        </p:nvSpPr>
        <p:spPr>
          <a:xfrm>
            <a:off x="720090" y="1892808"/>
            <a:ext cx="3531870" cy="4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Select File System extraction to preserve app databases without exploitation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11480" y="2427732"/>
            <a:ext cx="219456" cy="219456"/>
          </a:xfrm>
          <a:prstGeom prst="ellipse">
            <a:avLst/>
          </a:prstGeom>
          <a:solidFill>
            <a:srgbClr val="E63946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8"/>
          <p:cNvSpPr/>
          <p:nvPr/>
        </p:nvSpPr>
        <p:spPr>
          <a:xfrm>
            <a:off x="411480" y="2427732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8"/>
          <p:cNvSpPr/>
          <p:nvPr/>
        </p:nvSpPr>
        <p:spPr>
          <a:xfrm>
            <a:off x="720090" y="2386584"/>
            <a:ext cx="3531870" cy="4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Choose data categories: calls, contacts, chats, media, locations, files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/>
          <p:nvPr/>
        </p:nvSpPr>
        <p:spPr>
          <a:xfrm>
            <a:off x="411480" y="2921508"/>
            <a:ext cx="219456" cy="219456"/>
          </a:xfrm>
          <a:prstGeom prst="ellipse">
            <a:avLst/>
          </a:prstGeom>
          <a:solidFill>
            <a:srgbClr val="E63946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8"/>
          <p:cNvSpPr/>
          <p:nvPr/>
        </p:nvSpPr>
        <p:spPr>
          <a:xfrm>
            <a:off x="411480" y="2921508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8"/>
          <p:cNvSpPr/>
          <p:nvPr/>
        </p:nvSpPr>
        <p:spPr>
          <a:xfrm>
            <a:off x="720090" y="2880360"/>
            <a:ext cx="3531870" cy="4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Log a formal case record for chain-of-custody (examiner, evidence ID, date)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8"/>
          <p:cNvSpPr/>
          <p:nvPr/>
        </p:nvSpPr>
        <p:spPr>
          <a:xfrm>
            <a:off x="411480" y="3483864"/>
            <a:ext cx="384048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1000"/>
              <a:buFont typeface="Calibri"/>
              <a:buNone/>
            </a:pPr>
            <a:r>
              <a:rPr b="1" i="0" lang="en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STAGE 2 — ANALYSIS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8"/>
          <p:cNvSpPr/>
          <p:nvPr/>
        </p:nvSpPr>
        <p:spPr>
          <a:xfrm>
            <a:off x="411480" y="3758184"/>
            <a:ext cx="219456" cy="219456"/>
          </a:xfrm>
          <a:prstGeom prst="ellipse">
            <a:avLst/>
          </a:prstGeom>
          <a:solidFill>
            <a:srgbClr val="16324F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8"/>
          <p:cNvSpPr/>
          <p:nvPr/>
        </p:nvSpPr>
        <p:spPr>
          <a:xfrm>
            <a:off x="411480" y="3758184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8"/>
          <p:cNvSpPr/>
          <p:nvPr/>
        </p:nvSpPr>
        <p:spPr>
          <a:xfrm>
            <a:off x="720090" y="3717036"/>
            <a:ext cx="3531870" cy="37719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Open extraction in Physical Analyzer; verify re-computed image hashes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8"/>
          <p:cNvSpPr/>
          <p:nvPr/>
        </p:nvSpPr>
        <p:spPr>
          <a:xfrm>
            <a:off x="411480" y="4183380"/>
            <a:ext cx="219456" cy="219456"/>
          </a:xfrm>
          <a:prstGeom prst="ellipse">
            <a:avLst/>
          </a:prstGeom>
          <a:solidFill>
            <a:srgbClr val="16324F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8"/>
          <p:cNvSpPr/>
          <p:nvPr/>
        </p:nvSpPr>
        <p:spPr>
          <a:xfrm>
            <a:off x="411480" y="4183380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8"/>
          <p:cNvSpPr/>
          <p:nvPr/>
        </p:nvSpPr>
        <p:spPr>
          <a:xfrm>
            <a:off x="720090" y="4142232"/>
            <a:ext cx="3531870" cy="37719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Decode chats (Genie parser) for WhatsApp, Facebook, Instagram threads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8"/>
          <p:cNvSpPr/>
          <p:nvPr/>
        </p:nvSpPr>
        <p:spPr>
          <a:xfrm>
            <a:off x="411480" y="4608576"/>
            <a:ext cx="219456" cy="219456"/>
          </a:xfrm>
          <a:prstGeom prst="ellipse">
            <a:avLst/>
          </a:prstGeom>
          <a:solidFill>
            <a:srgbClr val="16324F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8"/>
          <p:cNvSpPr/>
          <p:nvPr/>
        </p:nvSpPr>
        <p:spPr>
          <a:xfrm>
            <a:off x="411480" y="4608576"/>
            <a:ext cx="219456" cy="219456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8"/>
          <p:cNvSpPr/>
          <p:nvPr/>
        </p:nvSpPr>
        <p:spPr>
          <a:xfrm>
            <a:off x="720090" y="4567428"/>
            <a:ext cx="3531870" cy="37719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Correlate Timeline, Locations and Call Log against chat claims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8"/>
          <p:cNvSpPr/>
          <p:nvPr/>
        </p:nvSpPr>
        <p:spPr>
          <a:xfrm>
            <a:off x="4471416" y="1145286"/>
            <a:ext cx="4258818" cy="1652778"/>
          </a:xfrm>
          <a:prstGeom prst="rect">
            <a:avLst/>
          </a:prstGeom>
          <a:solidFill>
            <a:srgbClr val="FFFFFF"/>
          </a:solidFill>
          <a:ln cap="flat" cmpd="sng" w="12700">
            <a:solidFill>
              <a:srgbClr val="D9E1EA"/>
            </a:solidFill>
            <a:prstDash val="solid"/>
            <a:round/>
            <a:headEnd len="sm" w="sm" type="none"/>
            <a:tailEnd len="sm" w="sm" type="none"/>
          </a:ln>
          <a:effectLst>
            <a:outerShdw blurRad="127000" rotWithShape="0" algn="bl" dir="5400000" dist="38100">
              <a:srgbClr val="0B1D3A">
                <a:alpha val="30196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home/claude/report/Screenshot__12_.png" id="133" name="Google Shape;13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91990" y="1165860"/>
            <a:ext cx="4217670" cy="161163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8"/>
          <p:cNvSpPr/>
          <p:nvPr/>
        </p:nvSpPr>
        <p:spPr>
          <a:xfrm>
            <a:off x="4471416" y="2962656"/>
            <a:ext cx="4258818" cy="1652778"/>
          </a:xfrm>
          <a:prstGeom prst="rect">
            <a:avLst/>
          </a:prstGeom>
          <a:solidFill>
            <a:srgbClr val="FFFFFF"/>
          </a:solidFill>
          <a:ln cap="flat" cmpd="sng" w="12700">
            <a:solidFill>
              <a:srgbClr val="D9E1EA"/>
            </a:solidFill>
            <a:prstDash val="solid"/>
            <a:round/>
            <a:headEnd len="sm" w="sm" type="none"/>
            <a:tailEnd len="sm" w="sm" type="none"/>
          </a:ln>
          <a:effectLst>
            <a:outerShdw blurRad="127000" rotWithShape="0" algn="bl" dir="5400000" dist="38100">
              <a:srgbClr val="0B1D3A">
                <a:alpha val="30196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home/claude/report/Screenshot__19_.png" id="135" name="Google Shape;135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91990" y="2983230"/>
            <a:ext cx="4217670" cy="161163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8"/>
          <p:cNvSpPr/>
          <p:nvPr/>
        </p:nvSpPr>
        <p:spPr>
          <a:xfrm>
            <a:off x="4491990" y="4629150"/>
            <a:ext cx="421767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UFED 4PC acquisition workflow and completed Extraction Summary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B1D3A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9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FB4E3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8FB4E3"/>
                </a:solidFill>
                <a:latin typeface="Calibri"/>
                <a:ea typeface="Calibri"/>
                <a:cs typeface="Calibri"/>
                <a:sym typeface="Calibri"/>
              </a:rPr>
              <a:t>INVESTIGATION TIMELINE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9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21 Aug 2024 → 31 Jan 2025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5" name="Google Shape;145;p19"/>
          <p:cNvCxnSpPr/>
          <p:nvPr/>
        </p:nvCxnSpPr>
        <p:spPr>
          <a:xfrm>
            <a:off x="925830" y="2434590"/>
            <a:ext cx="7290054" cy="0"/>
          </a:xfrm>
          <a:prstGeom prst="straightConnector1">
            <a:avLst/>
          </a:prstGeom>
          <a:noFill/>
          <a:ln cap="flat" cmpd="sng" w="254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46" name="Google Shape;146;p19"/>
          <p:cNvSpPr/>
          <p:nvPr/>
        </p:nvSpPr>
        <p:spPr>
          <a:xfrm>
            <a:off x="864108" y="2372868"/>
            <a:ext cx="123444" cy="123444"/>
          </a:xfrm>
          <a:prstGeom prst="ellipse">
            <a:avLst/>
          </a:prstGeom>
          <a:solidFill>
            <a:srgbClr val="E63946"/>
          </a:solidFill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47" name="Google Shape;147;p19"/>
          <p:cNvCxnSpPr/>
          <p:nvPr/>
        </p:nvCxnSpPr>
        <p:spPr>
          <a:xfrm>
            <a:off x="925830" y="2194560"/>
            <a:ext cx="0" cy="240030"/>
          </a:xfrm>
          <a:prstGeom prst="straightConnector1">
            <a:avLst/>
          </a:prstGeom>
          <a:noFill/>
          <a:ln cap="flat" cmpd="sng" w="127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48" name="Google Shape;148;p19"/>
          <p:cNvSpPr/>
          <p:nvPr/>
        </p:nvSpPr>
        <p:spPr>
          <a:xfrm>
            <a:off x="274320" y="1234440"/>
            <a:ext cx="13030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21 Aug 2024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274320" y="1426464"/>
            <a:ext cx="13030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Emma contacts Joe on WhatsApp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274320" y="1783080"/>
            <a:ext cx="1303020" cy="582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rgbClr val="B8C7DA"/>
              </a:buClr>
              <a:buSzPts val="700"/>
              <a:buFont typeface="Calibri"/>
              <a:buNone/>
            </a:pPr>
            <a:r>
              <a:rPr b="0" i="0" lang="en" sz="700" u="none" cap="none" strike="noStrike">
                <a:solidFill>
                  <a:srgbClr val="B8C7DA"/>
                </a:solidFill>
                <a:latin typeface="Calibri"/>
                <a:ea typeface="Calibri"/>
                <a:cs typeface="Calibri"/>
                <a:sym typeface="Calibri"/>
              </a:rPr>
              <a:t>Claims access to confidential AI product data; asks Joe to find a buyer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>
            <a:off x="2322119" y="2372868"/>
            <a:ext cx="123444" cy="123444"/>
          </a:xfrm>
          <a:prstGeom prst="ellipse">
            <a:avLst/>
          </a:prstGeom>
          <a:solidFill>
            <a:srgbClr val="E63946"/>
          </a:solidFill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52" name="Google Shape;152;p19"/>
          <p:cNvCxnSpPr/>
          <p:nvPr/>
        </p:nvCxnSpPr>
        <p:spPr>
          <a:xfrm>
            <a:off x="2383841" y="2496312"/>
            <a:ext cx="0" cy="144018"/>
          </a:xfrm>
          <a:prstGeom prst="straightConnector1">
            <a:avLst/>
          </a:prstGeom>
          <a:noFill/>
          <a:ln cap="flat" cmpd="sng" w="127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3" name="Google Shape;153;p19"/>
          <p:cNvSpPr/>
          <p:nvPr/>
        </p:nvSpPr>
        <p:spPr>
          <a:xfrm>
            <a:off x="1732331" y="2640330"/>
            <a:ext cx="13030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29 Aug 2024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1732331" y="2832354"/>
            <a:ext cx="13030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Joe travels to Glasgow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1732331" y="3188970"/>
            <a:ext cx="1303020" cy="582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rgbClr val="B8C7DA"/>
              </a:buClr>
              <a:buSzPts val="700"/>
              <a:buFont typeface="Calibri"/>
              <a:buNone/>
            </a:pPr>
            <a:r>
              <a:rPr b="0" i="0" lang="en" sz="700" u="none" cap="none" strike="noStrike">
                <a:solidFill>
                  <a:srgbClr val="B8C7DA"/>
                </a:solidFill>
                <a:latin typeface="Calibri"/>
                <a:ea typeface="Calibri"/>
                <a:cs typeface="Calibri"/>
                <a:sym typeface="Calibri"/>
              </a:rPr>
              <a:t>Meets a prospective contact — corroborated by geotagged photos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9"/>
          <p:cNvSpPr/>
          <p:nvPr/>
        </p:nvSpPr>
        <p:spPr>
          <a:xfrm>
            <a:off x="3780130" y="2372868"/>
            <a:ext cx="123444" cy="123444"/>
          </a:xfrm>
          <a:prstGeom prst="ellipse">
            <a:avLst/>
          </a:prstGeom>
          <a:solidFill>
            <a:srgbClr val="E63946"/>
          </a:solidFill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57" name="Google Shape;157;p19"/>
          <p:cNvCxnSpPr/>
          <p:nvPr/>
        </p:nvCxnSpPr>
        <p:spPr>
          <a:xfrm>
            <a:off x="3841852" y="2194560"/>
            <a:ext cx="0" cy="240030"/>
          </a:xfrm>
          <a:prstGeom prst="straightConnector1">
            <a:avLst/>
          </a:prstGeom>
          <a:noFill/>
          <a:ln cap="flat" cmpd="sng" w="127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8" name="Google Shape;158;p19"/>
          <p:cNvSpPr/>
          <p:nvPr/>
        </p:nvSpPr>
        <p:spPr>
          <a:xfrm>
            <a:off x="3190342" y="1234440"/>
            <a:ext cx="13030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14 Oct 2024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9"/>
          <p:cNvSpPr/>
          <p:nvPr/>
        </p:nvSpPr>
        <p:spPr>
          <a:xfrm>
            <a:off x="3190342" y="1426464"/>
            <a:ext cx="13030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Joe travels to Paris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9"/>
          <p:cNvSpPr/>
          <p:nvPr/>
        </p:nvSpPr>
        <p:spPr>
          <a:xfrm>
            <a:off x="3190342" y="1783080"/>
            <a:ext cx="1303020" cy="582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rgbClr val="B8C7DA"/>
              </a:buClr>
              <a:buSzPts val="700"/>
              <a:buFont typeface="Calibri"/>
              <a:buNone/>
            </a:pPr>
            <a:r>
              <a:rPr b="0" i="0" lang="en" sz="700" u="none" cap="none" strike="noStrike">
                <a:solidFill>
                  <a:srgbClr val="B8C7DA"/>
                </a:solidFill>
                <a:latin typeface="Calibri"/>
                <a:ea typeface="Calibri"/>
                <a:cs typeface="Calibri"/>
                <a:sym typeface="Calibri"/>
              </a:rPr>
              <a:t>"Travelling back to France... to get some good deals"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9"/>
          <p:cNvSpPr/>
          <p:nvPr/>
        </p:nvSpPr>
        <p:spPr>
          <a:xfrm>
            <a:off x="5238140" y="2372868"/>
            <a:ext cx="123444" cy="123444"/>
          </a:xfrm>
          <a:prstGeom prst="ellipse">
            <a:avLst/>
          </a:prstGeom>
          <a:solidFill>
            <a:srgbClr val="E63946"/>
          </a:solidFill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62" name="Google Shape;162;p19"/>
          <p:cNvCxnSpPr/>
          <p:nvPr/>
        </p:nvCxnSpPr>
        <p:spPr>
          <a:xfrm>
            <a:off x="5299862" y="2496312"/>
            <a:ext cx="0" cy="144018"/>
          </a:xfrm>
          <a:prstGeom prst="straightConnector1">
            <a:avLst/>
          </a:prstGeom>
          <a:noFill/>
          <a:ln cap="flat" cmpd="sng" w="127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3" name="Google Shape;163;p19"/>
          <p:cNvSpPr/>
          <p:nvPr/>
        </p:nvSpPr>
        <p:spPr>
          <a:xfrm>
            <a:off x="4648352" y="2640330"/>
            <a:ext cx="13030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20 Nov 2024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9"/>
          <p:cNvSpPr/>
          <p:nvPr/>
        </p:nvSpPr>
        <p:spPr>
          <a:xfrm>
            <a:off x="4648352" y="2832354"/>
            <a:ext cx="13030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Joe travels to Manchester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9"/>
          <p:cNvSpPr/>
          <p:nvPr/>
        </p:nvSpPr>
        <p:spPr>
          <a:xfrm>
            <a:off x="4648352" y="3188970"/>
            <a:ext cx="1303020" cy="582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rgbClr val="B8C7DA"/>
              </a:buClr>
              <a:buSzPts val="700"/>
              <a:buFont typeface="Calibri"/>
              <a:buNone/>
            </a:pPr>
            <a:r>
              <a:rPr b="0" i="0" lang="en" sz="700" u="none" cap="none" strike="noStrike">
                <a:solidFill>
                  <a:srgbClr val="B8C7DA"/>
                </a:solidFill>
                <a:latin typeface="Calibri"/>
                <a:ea typeface="Calibri"/>
                <a:cs typeface="Calibri"/>
                <a:sym typeface="Calibri"/>
              </a:rPr>
              <a:t>Reports being "in final talks" with a client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9"/>
          <p:cNvSpPr/>
          <p:nvPr/>
        </p:nvSpPr>
        <p:spPr>
          <a:xfrm>
            <a:off x="6696152" y="2372868"/>
            <a:ext cx="123444" cy="123444"/>
          </a:xfrm>
          <a:prstGeom prst="ellipse">
            <a:avLst/>
          </a:prstGeom>
          <a:solidFill>
            <a:srgbClr val="E63946"/>
          </a:solidFill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67" name="Google Shape;167;p19"/>
          <p:cNvCxnSpPr/>
          <p:nvPr/>
        </p:nvCxnSpPr>
        <p:spPr>
          <a:xfrm>
            <a:off x="6757874" y="2194560"/>
            <a:ext cx="0" cy="240030"/>
          </a:xfrm>
          <a:prstGeom prst="straightConnector1">
            <a:avLst/>
          </a:prstGeom>
          <a:noFill/>
          <a:ln cap="flat" cmpd="sng" w="127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8" name="Google Shape;168;p19"/>
          <p:cNvSpPr/>
          <p:nvPr/>
        </p:nvSpPr>
        <p:spPr>
          <a:xfrm>
            <a:off x="6106364" y="1234440"/>
            <a:ext cx="13030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31 Jan 2025 (AM)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9"/>
          <p:cNvSpPr/>
          <p:nvPr/>
        </p:nvSpPr>
        <p:spPr>
          <a:xfrm>
            <a:off x="6106364" y="1426464"/>
            <a:ext cx="13030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WhatsApp: deal terms finalised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9"/>
          <p:cNvSpPr/>
          <p:nvPr/>
        </p:nvSpPr>
        <p:spPr>
          <a:xfrm>
            <a:off x="6106364" y="1783080"/>
            <a:ext cx="1303020" cy="582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rgbClr val="B8C7DA"/>
              </a:buClr>
              <a:buSzPts val="700"/>
              <a:buFont typeface="Calibri"/>
              <a:buNone/>
            </a:pPr>
            <a:r>
              <a:rPr b="0" i="0" lang="en" sz="700" u="none" cap="none" strike="noStrike">
                <a:solidFill>
                  <a:srgbClr val="B8C7DA"/>
                </a:solidFill>
                <a:latin typeface="Calibri"/>
                <a:ea typeface="Calibri"/>
                <a:cs typeface="Calibri"/>
                <a:sym typeface="Calibri"/>
              </a:rPr>
              <a:t>"5M secured"; offshore arrangement discussed; buyer wants a demo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9"/>
          <p:cNvSpPr/>
          <p:nvPr/>
        </p:nvSpPr>
        <p:spPr>
          <a:xfrm>
            <a:off x="8154162" y="2372868"/>
            <a:ext cx="123444" cy="123444"/>
          </a:xfrm>
          <a:prstGeom prst="ellipse">
            <a:avLst/>
          </a:prstGeom>
          <a:solidFill>
            <a:srgbClr val="E63946"/>
          </a:solidFill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72" name="Google Shape;172;p19"/>
          <p:cNvCxnSpPr/>
          <p:nvPr/>
        </p:nvCxnSpPr>
        <p:spPr>
          <a:xfrm>
            <a:off x="8215884" y="2496312"/>
            <a:ext cx="0" cy="144018"/>
          </a:xfrm>
          <a:prstGeom prst="straightConnector1">
            <a:avLst/>
          </a:prstGeom>
          <a:noFill/>
          <a:ln cap="flat" cmpd="sng" w="12700">
            <a:solidFill>
              <a:srgbClr val="3D5A8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3" name="Google Shape;173;p19"/>
          <p:cNvSpPr/>
          <p:nvPr/>
        </p:nvSpPr>
        <p:spPr>
          <a:xfrm>
            <a:off x="7564374" y="2640330"/>
            <a:ext cx="13030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31 Jan 2025 (PM)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9"/>
          <p:cNvSpPr/>
          <p:nvPr/>
        </p:nvSpPr>
        <p:spPr>
          <a:xfrm>
            <a:off x="7564374" y="2832354"/>
            <a:ext cx="13030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Facebook: Peter Dover ↔ Norman Smith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9"/>
          <p:cNvSpPr/>
          <p:nvPr/>
        </p:nvSpPr>
        <p:spPr>
          <a:xfrm>
            <a:off x="7564374" y="3188970"/>
            <a:ext cx="1303020" cy="582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rgbClr val="B8C7DA"/>
              </a:buClr>
              <a:buSzPts val="700"/>
              <a:buFont typeface="Calibri"/>
              <a:buNone/>
            </a:pPr>
            <a:r>
              <a:rPr b="0" i="0" lang="en" sz="700" u="none" cap="none" strike="noStrike">
                <a:solidFill>
                  <a:srgbClr val="B8C7DA"/>
                </a:solidFill>
                <a:latin typeface="Calibri"/>
                <a:ea typeface="Calibri"/>
                <a:cs typeface="Calibri"/>
                <a:sym typeface="Calibri"/>
              </a:rPr>
              <a:t>Staged "blueprint" handover agreed; 48-hour window; "then we are ghosts"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9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COMMUNICATION ANALYSIS · WHATSAPP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0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Emma Solicits a Buyer via Joe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0"/>
          <p:cNvSpPr/>
          <p:nvPr/>
        </p:nvSpPr>
        <p:spPr>
          <a:xfrm>
            <a:off x="390906" y="1145286"/>
            <a:ext cx="4361688" cy="2475738"/>
          </a:xfrm>
          <a:prstGeom prst="rect">
            <a:avLst/>
          </a:prstGeom>
          <a:solidFill>
            <a:srgbClr val="FFFFFF"/>
          </a:solidFill>
          <a:ln cap="flat" cmpd="sng" w="12700">
            <a:solidFill>
              <a:srgbClr val="D9E1EA"/>
            </a:solidFill>
            <a:prstDash val="solid"/>
            <a:round/>
            <a:headEnd len="sm" w="sm" type="none"/>
            <a:tailEnd len="sm" w="sm" type="none"/>
          </a:ln>
          <a:effectLst>
            <a:outerShdw blurRad="127000" rotWithShape="0" algn="bl" dir="5400000" dist="38100">
              <a:srgbClr val="0B1D3A">
                <a:alpha val="30196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home/claude/report/Screenshot__93_.png" id="185" name="Google Shape;18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80" y="1165860"/>
            <a:ext cx="4320540" cy="243459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0"/>
          <p:cNvSpPr/>
          <p:nvPr/>
        </p:nvSpPr>
        <p:spPr>
          <a:xfrm>
            <a:off x="411480" y="3634740"/>
            <a:ext cx="43205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WhatsApp (Genie parser) — Exhibit 1, Emma's Huawei device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0"/>
          <p:cNvSpPr/>
          <p:nvPr/>
        </p:nvSpPr>
        <p:spPr>
          <a:xfrm>
            <a:off x="4903470" y="1200150"/>
            <a:ext cx="384048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1000"/>
              <a:buFont typeface="Calibri"/>
              <a:buNone/>
            </a:pPr>
            <a:r>
              <a:rPr b="1" i="0" lang="en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admissions (21 Aug 2024)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0"/>
          <p:cNvSpPr/>
          <p:nvPr/>
        </p:nvSpPr>
        <p:spPr>
          <a:xfrm>
            <a:off x="4903470" y="1508760"/>
            <a:ext cx="3840480" cy="672084"/>
          </a:xfrm>
          <a:prstGeom prst="roundRect">
            <a:avLst>
              <a:gd fmla="val 6122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20"/>
          <p:cNvSpPr/>
          <p:nvPr/>
        </p:nvSpPr>
        <p:spPr>
          <a:xfrm>
            <a:off x="5006340" y="1563624"/>
            <a:ext cx="68580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09:58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0"/>
          <p:cNvSpPr/>
          <p:nvPr/>
        </p:nvSpPr>
        <p:spPr>
          <a:xfrm>
            <a:off x="5006340" y="1735074"/>
            <a:ext cx="363474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“I have access to some highly valuable information... I'm thinking about selling it to someone interested.”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20"/>
          <p:cNvSpPr/>
          <p:nvPr/>
        </p:nvSpPr>
        <p:spPr>
          <a:xfrm>
            <a:off x="4903470" y="2276856"/>
            <a:ext cx="3840480" cy="672084"/>
          </a:xfrm>
          <a:prstGeom prst="roundRect">
            <a:avLst>
              <a:gd fmla="val 6122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20"/>
          <p:cNvSpPr/>
          <p:nvPr/>
        </p:nvSpPr>
        <p:spPr>
          <a:xfrm>
            <a:off x="5006340" y="2331720"/>
            <a:ext cx="68580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10:10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0"/>
          <p:cNvSpPr/>
          <p:nvPr/>
        </p:nvSpPr>
        <p:spPr>
          <a:xfrm>
            <a:off x="5006340" y="2503170"/>
            <a:ext cx="363474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“I trust you can find the right buyer. The competition must be eager to get their hands on this tech.”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0"/>
          <p:cNvSpPr/>
          <p:nvPr/>
        </p:nvSpPr>
        <p:spPr>
          <a:xfrm>
            <a:off x="4903470" y="3044952"/>
            <a:ext cx="3840480" cy="672084"/>
          </a:xfrm>
          <a:prstGeom prst="roundRect">
            <a:avLst>
              <a:gd fmla="val 6122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20"/>
          <p:cNvSpPr/>
          <p:nvPr/>
        </p:nvSpPr>
        <p:spPr>
          <a:xfrm>
            <a:off x="5006340" y="3099816"/>
            <a:ext cx="68580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11:47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20"/>
          <p:cNvSpPr/>
          <p:nvPr/>
        </p:nvSpPr>
        <p:spPr>
          <a:xfrm>
            <a:off x="5006340" y="3271266"/>
            <a:ext cx="363474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“Let's keep this under wraps. This could be huge for both of us.”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0"/>
          <p:cNvSpPr/>
          <p:nvPr/>
        </p:nvSpPr>
        <p:spPr>
          <a:xfrm>
            <a:off x="4903470" y="3881628"/>
            <a:ext cx="3840480" cy="754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39130"/>
              </a:lnSpc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By January 2025 the buyer requests a demo sample, Emma offers a “detailed breakdown” instead, and a “5M” sum is described as “secured” via an “offshore arrangement.”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0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1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COMMUNICATION ANALYSIS · FACEBOOK MESSENGER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1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“Peter Dover” Negotiates the Handover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1"/>
          <p:cNvSpPr/>
          <p:nvPr/>
        </p:nvSpPr>
        <p:spPr>
          <a:xfrm>
            <a:off x="390906" y="1145286"/>
            <a:ext cx="4361688" cy="2475738"/>
          </a:xfrm>
          <a:prstGeom prst="rect">
            <a:avLst/>
          </a:prstGeom>
          <a:solidFill>
            <a:srgbClr val="FFFFFF"/>
          </a:solidFill>
          <a:ln cap="flat" cmpd="sng" w="12700">
            <a:solidFill>
              <a:srgbClr val="D9E1EA"/>
            </a:solidFill>
            <a:prstDash val="solid"/>
            <a:round/>
            <a:headEnd len="sm" w="sm" type="none"/>
            <a:tailEnd len="sm" w="sm" type="none"/>
          </a:ln>
          <a:effectLst>
            <a:outerShdw blurRad="127000" rotWithShape="0" algn="bl" dir="5400000" dist="38100">
              <a:srgbClr val="0B1D3A">
                <a:alpha val="30196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home/claude/report/Screenshot__123_.png" id="207" name="Google Shape;20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80" y="1165860"/>
            <a:ext cx="4320540" cy="243459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1"/>
          <p:cNvSpPr/>
          <p:nvPr/>
        </p:nvSpPr>
        <p:spPr>
          <a:xfrm>
            <a:off x="411480" y="3634740"/>
            <a:ext cx="43205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Facebook Messenger — Peter Dover (Emma's alias) &amp; Norman Smith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1"/>
          <p:cNvSpPr/>
          <p:nvPr/>
        </p:nvSpPr>
        <p:spPr>
          <a:xfrm>
            <a:off x="4903470" y="1200150"/>
            <a:ext cx="3840480" cy="30861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31 January 2025 — same day, minutes after the WhatsApp deal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1"/>
          <p:cNvSpPr/>
          <p:nvPr/>
        </p:nvSpPr>
        <p:spPr>
          <a:xfrm>
            <a:off x="4903470" y="1611630"/>
            <a:ext cx="3840480" cy="720090"/>
          </a:xfrm>
          <a:prstGeom prst="roundRect">
            <a:avLst>
              <a:gd fmla="val 5714" name="adj"/>
            </a:avLst>
          </a:prstGeom>
          <a:solidFill>
            <a:srgbClr val="16324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1"/>
          <p:cNvSpPr/>
          <p:nvPr/>
        </p:nvSpPr>
        <p:spPr>
          <a:xfrm>
            <a:off x="5006340" y="1666494"/>
            <a:ext cx="205740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FB4E3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8FB4E3"/>
                </a:solidFill>
                <a:latin typeface="Calibri"/>
                <a:ea typeface="Calibri"/>
                <a:cs typeface="Calibri"/>
                <a:sym typeface="Calibri"/>
              </a:rPr>
              <a:t>PETER DOVER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1"/>
          <p:cNvSpPr/>
          <p:nvPr/>
        </p:nvSpPr>
        <p:spPr>
          <a:xfrm>
            <a:off x="5006340" y="1851660"/>
            <a:ext cx="3634740" cy="44577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“Joe told me u r ready to proceed. Let's keep this clean and quick.”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1"/>
          <p:cNvSpPr/>
          <p:nvPr/>
        </p:nvSpPr>
        <p:spPr>
          <a:xfrm>
            <a:off x="4903470" y="2420874"/>
            <a:ext cx="3840480" cy="720090"/>
          </a:xfrm>
          <a:prstGeom prst="roundRect">
            <a:avLst>
              <a:gd fmla="val 5714" name="adj"/>
            </a:avLst>
          </a:prstGeom>
          <a:solidFill>
            <a:srgbClr val="FFFFF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1"/>
          <p:cNvSpPr/>
          <p:nvPr/>
        </p:nvSpPr>
        <p:spPr>
          <a:xfrm>
            <a:off x="5006340" y="2475738"/>
            <a:ext cx="205740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NORMAN SMITH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1"/>
          <p:cNvSpPr/>
          <p:nvPr/>
        </p:nvSpPr>
        <p:spPr>
          <a:xfrm>
            <a:off x="5006340" y="2660904"/>
            <a:ext cx="3634740" cy="44577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“We need the blueprint in chunks. Too risky in one go.”... “Let's start with just the head.”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1"/>
          <p:cNvSpPr/>
          <p:nvPr/>
        </p:nvSpPr>
        <p:spPr>
          <a:xfrm>
            <a:off x="4903470" y="3230118"/>
            <a:ext cx="3840480" cy="720090"/>
          </a:xfrm>
          <a:prstGeom prst="roundRect">
            <a:avLst>
              <a:gd fmla="val 5714" name="adj"/>
            </a:avLst>
          </a:prstGeom>
          <a:solidFill>
            <a:srgbClr val="16324F"/>
          </a:solidFill>
          <a:ln cap="flat" cmpd="sng" w="12700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1"/>
          <p:cNvSpPr/>
          <p:nvPr/>
        </p:nvSpPr>
        <p:spPr>
          <a:xfrm>
            <a:off x="5006340" y="3284982"/>
            <a:ext cx="205740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FB4E3"/>
              </a:buClr>
              <a:buSzPts val="800"/>
              <a:buFont typeface="Calibri"/>
              <a:buNone/>
            </a:pPr>
            <a:r>
              <a:rPr b="1" i="0" lang="en" sz="800" u="none" cap="none" strike="noStrike">
                <a:solidFill>
                  <a:srgbClr val="8FB4E3"/>
                </a:solidFill>
                <a:latin typeface="Calibri"/>
                <a:ea typeface="Calibri"/>
                <a:cs typeface="Calibri"/>
                <a:sym typeface="Calibri"/>
              </a:rPr>
              <a:t>PETER DOVER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1"/>
          <p:cNvSpPr/>
          <p:nvPr/>
        </p:nvSpPr>
        <p:spPr>
          <a:xfrm>
            <a:off x="5006340" y="3470148"/>
            <a:ext cx="3634740" cy="44577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“Fine. Watch ur inbox in 48 hrs. After that we are ghosts.”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4903470" y="4073652"/>
            <a:ext cx="384048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Terminology — “blueprint”, “head”, “no backtracking” — is consistent with a staged transfer of a technical design file; the “5M offshore” figure matches the sum discussed on WhatsApp.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1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2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CORROBORATING ARTEFACTS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2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Call Log &amp; Identity Linkage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2"/>
          <p:cNvSpPr/>
          <p:nvPr/>
        </p:nvSpPr>
        <p:spPr>
          <a:xfrm>
            <a:off x="411480" y="1131570"/>
            <a:ext cx="40462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CALL LOG — EMMA'S DEVICE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2"/>
          <p:cNvSpPr/>
          <p:nvPr/>
        </p:nvSpPr>
        <p:spPr>
          <a:xfrm>
            <a:off x="390906" y="1351026"/>
            <a:ext cx="4087368" cy="2201418"/>
          </a:xfrm>
          <a:prstGeom prst="rect">
            <a:avLst/>
          </a:prstGeom>
          <a:solidFill>
            <a:srgbClr val="FFFFFF"/>
          </a:solidFill>
          <a:ln cap="flat" cmpd="sng" w="12700">
            <a:solidFill>
              <a:srgbClr val="D9E1EA"/>
            </a:solidFill>
            <a:prstDash val="solid"/>
            <a:round/>
            <a:headEnd len="sm" w="sm" type="none"/>
            <a:tailEnd len="sm" w="sm" type="none"/>
          </a:ln>
          <a:effectLst>
            <a:outerShdw blurRad="127000" rotWithShape="0" algn="bl" dir="5400000" dist="38100">
              <a:srgbClr val="0B1D3A">
                <a:alpha val="30196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home/claude/report/Screenshot__105_.png" id="230" name="Google Shape;23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80" y="1371600"/>
            <a:ext cx="4046220" cy="2160270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2"/>
          <p:cNvSpPr/>
          <p:nvPr/>
        </p:nvSpPr>
        <p:spPr>
          <a:xfrm>
            <a:off x="411480" y="3600450"/>
            <a:ext cx="4046220" cy="61722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15 calls (2–19 Aug 2024), mostly outgoing “Not answered”, to the number later saved as “Top-up” (Joe) — showing Emma tried voice contact before WhatsApp began.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2"/>
          <p:cNvSpPr/>
          <p:nvPr/>
        </p:nvSpPr>
        <p:spPr>
          <a:xfrm>
            <a:off x="4697730" y="1131570"/>
            <a:ext cx="40462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rgbClr val="E63946"/>
                </a:solidFill>
                <a:latin typeface="Calibri"/>
                <a:ea typeface="Calibri"/>
                <a:cs typeface="Calibri"/>
                <a:sym typeface="Calibri"/>
              </a:rPr>
              <a:t>INSTAGRAM ACCOUNT DATA — EMMA'S DEVICE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2"/>
          <p:cNvSpPr/>
          <p:nvPr/>
        </p:nvSpPr>
        <p:spPr>
          <a:xfrm>
            <a:off x="4677156" y="1351026"/>
            <a:ext cx="4087368" cy="2201418"/>
          </a:xfrm>
          <a:prstGeom prst="rect">
            <a:avLst/>
          </a:prstGeom>
          <a:solidFill>
            <a:srgbClr val="FFFFFF"/>
          </a:solidFill>
          <a:ln cap="flat" cmpd="sng" w="12700">
            <a:solidFill>
              <a:srgbClr val="D9E1EA"/>
            </a:solidFill>
            <a:prstDash val="solid"/>
            <a:round/>
            <a:headEnd len="sm" w="sm" type="none"/>
            <a:tailEnd len="sm" w="sm" type="none"/>
          </a:ln>
          <a:effectLst>
            <a:outerShdw blurRad="127000" rotWithShape="0" algn="bl" dir="5400000" dist="38100">
              <a:srgbClr val="0B1D3A">
                <a:alpha val="30196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home/claude/report/Screenshot__128_.png" id="234" name="Google Shape;23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97730" y="1371600"/>
            <a:ext cx="4046220" cy="216027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2"/>
          <p:cNvSpPr/>
          <p:nvPr/>
        </p:nvSpPr>
        <p:spPr>
          <a:xfrm>
            <a:off x="4697730" y="3600450"/>
            <a:ext cx="4046220" cy="61722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Confirms the “peterdover2 / Peter Dover” identity resides on Emma's Huawei handset — directly linking her to the Facebook alias used to negotiate with Norman Smith.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2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3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GEOLOCATION ANALYSIS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3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Travel Claims Corroborated by GPS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home/claude/report/Screenshot__106_.png" id="244" name="Google Shape;24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72" y="1200150"/>
            <a:ext cx="4111325" cy="267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23"/>
          <p:cNvSpPr/>
          <p:nvPr/>
        </p:nvSpPr>
        <p:spPr>
          <a:xfrm>
            <a:off x="1112642" y="3891972"/>
            <a:ext cx="27090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Glasgow — 29 Aug 2024, 19:53 (Joe's Samsung)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home/claude/report/Screenshot__108_.png" id="246" name="Google Shape;246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92130" y="1234438"/>
            <a:ext cx="4069526" cy="267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3"/>
          <p:cNvSpPr/>
          <p:nvPr/>
        </p:nvSpPr>
        <p:spPr>
          <a:xfrm>
            <a:off x="5272390" y="3891984"/>
            <a:ext cx="27090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Manchester — 20 Nov 2024, 20:16 (Joe's Samsung)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3"/>
          <p:cNvSpPr/>
          <p:nvPr/>
        </p:nvSpPr>
        <p:spPr>
          <a:xfrm>
            <a:off x="411480" y="4183380"/>
            <a:ext cx="8298180" cy="754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Joe's geotagged photographs place him in Glasgow, Paris and Manchester on the exact dates he described in WhatsApp.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3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4"/>
          <p:cNvSpPr/>
          <p:nvPr/>
        </p:nvSpPr>
        <p:spPr>
          <a:xfrm>
            <a:off x="411480" y="288036"/>
            <a:ext cx="5486400" cy="24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GEOLOCATION ANALYSIS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24"/>
          <p:cNvSpPr/>
          <p:nvPr/>
        </p:nvSpPr>
        <p:spPr>
          <a:xfrm>
            <a:off x="411480" y="514350"/>
            <a:ext cx="80925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Travel Claims Corroborated by GPS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home/claude/report/Screenshot__109_.png" id="257" name="Google Shape;25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75" y="1179575"/>
            <a:ext cx="3928306" cy="2418274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24"/>
          <p:cNvSpPr/>
          <p:nvPr/>
        </p:nvSpPr>
        <p:spPr>
          <a:xfrm>
            <a:off x="1021113" y="3612719"/>
            <a:ext cx="27090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1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Swansea area — 4 Sep 2024 (Norman's Nokia)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4"/>
          <p:cNvSpPr/>
          <p:nvPr/>
        </p:nvSpPr>
        <p:spPr>
          <a:xfrm>
            <a:off x="422855" y="3937380"/>
            <a:ext cx="8298300" cy="75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900"/>
              <a:buFont typeface="Calibri"/>
              <a:buNone/>
            </a:pPr>
            <a:r>
              <a:rPr b="0" i="0" lang="en" sz="900" u="none" cap="none" strike="noStrike">
                <a:solidFill>
                  <a:srgbClr val="1B1B1B"/>
                </a:solidFill>
                <a:latin typeface="Calibri"/>
                <a:ea typeface="Calibri"/>
                <a:cs typeface="Calibri"/>
                <a:sym typeface="Calibri"/>
              </a:rPr>
              <a:t>Separately, matching Swansea-area travel documentation on Joe's device and a facial photograph on Norman's Nokia device — dated within days of each other — place the two men in the same location, corroborating their in-person introduction.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4"/>
          <p:cNvSpPr/>
          <p:nvPr/>
        </p:nvSpPr>
        <p:spPr>
          <a:xfrm>
            <a:off x="8661654" y="4834890"/>
            <a:ext cx="274200" cy="2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04800" y="1197513"/>
            <a:ext cx="4235398" cy="2382399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4"/>
          <p:cNvSpPr/>
          <p:nvPr/>
        </p:nvSpPr>
        <p:spPr>
          <a:xfrm>
            <a:off x="5367988" y="3593795"/>
            <a:ext cx="27090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i="1" lang="en" sz="800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Ticket for Swansea - 4 Sep 2024 (Joe’s Samsung) 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7FA"/>
        </a:solidFill>
      </p:bgPr>
    </p:bg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5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63946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SUSPECT PROFILING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5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1D3A"/>
              </a:buClr>
              <a:buSzPts val="2400"/>
              <a:buFont typeface="Cambria"/>
              <a:buNone/>
            </a:pPr>
            <a:r>
              <a:rPr b="1" i="0" lang="en" sz="2400" u="none" cap="none" strike="noStrike">
                <a:solidFill>
                  <a:srgbClr val="0B1D3A"/>
                </a:solidFill>
                <a:latin typeface="Cambria"/>
                <a:ea typeface="Cambria"/>
                <a:cs typeface="Cambria"/>
                <a:sym typeface="Cambria"/>
              </a:rPr>
              <a:t>Roles Confirmed by the Evidence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70" name="Google Shape;270;p25"/>
          <p:cNvGraphicFramePr/>
          <p:nvPr/>
        </p:nvGraphicFramePr>
        <p:xfrm>
          <a:off x="411480" y="12344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{4B042637-96FF-4AB2-B73E-591F6FDC3BEC}</a:tableStyleId>
              </a:tblPr>
              <a:tblGrid>
                <a:gridCol w="1028700"/>
                <a:gridCol w="1714500"/>
                <a:gridCol w="1440175"/>
                <a:gridCol w="4114800"/>
              </a:tblGrid>
              <a:tr h="3771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Individual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Device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Role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Key Evidence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B1D3A"/>
                    </a:solidFill>
                  </a:tcPr>
                </a:tc>
              </a:tr>
              <a:tr h="720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E63946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E6394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Emma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Huawei POT-LX1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Perpetrator / Insider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800"/>
                        <a:buFont typeface="Calibri"/>
                        <a:buNone/>
                      </a:pPr>
                      <a:r>
                        <a:rPr lang="en" sz="8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Admits access &amp; intent to sell on WhatsApp; “Peter Dover” alias negotiates directly with Norman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720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6324F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16324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Joe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Samsung SM-A137F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Intermediary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800"/>
                        <a:buFont typeface="Calibri"/>
                        <a:buNone/>
                      </a:pPr>
                      <a:r>
                        <a:rPr lang="en" sz="8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Receives Emma's approach; geotagged travel to Glasgow, Paris, Manchester &amp; Swansea matches buyer meetings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DF2F7"/>
                    </a:solidFill>
                  </a:tcPr>
                </a:tc>
              </a:tr>
              <a:tr h="720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1D3A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" sz="900" u="none" cap="none" strike="noStrike">
                          <a:solidFill>
                            <a:srgbClr val="0B1D3A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Norman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Nokia C2 2nd Ed.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900"/>
                        <a:buFont typeface="Calibri"/>
                        <a:buNone/>
                      </a:pPr>
                      <a:r>
                        <a:rPr lang="en" sz="9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Buyer</a:t>
                      </a:r>
                      <a:endParaRPr sz="9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1B1B"/>
                        </a:buClr>
                        <a:buSzPts val="800"/>
                        <a:buFont typeface="Calibri"/>
                        <a:buNone/>
                      </a:pPr>
                      <a:r>
                        <a:rPr lang="en" sz="800" u="none" cap="none" strike="noStrike">
                          <a:solidFill>
                            <a:srgbClr val="1B1B1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Negotiates staged “blueprint” handover &amp; “5M offshore” payment as “Norman Smith” on Facebook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68600" marL="68600" anchor="ctr">
                    <a:lnL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E2E8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71" name="Google Shape;271;p25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6"/>
          <p:cNvSpPr/>
          <p:nvPr/>
        </p:nvSpPr>
        <p:spPr>
          <a:xfrm>
            <a:off x="411480" y="288036"/>
            <a:ext cx="5486400" cy="240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FB4E3"/>
              </a:buClr>
              <a:buSzPts val="900"/>
              <a:buFont typeface="Calibri"/>
              <a:buNone/>
            </a:pPr>
            <a:r>
              <a:rPr b="1" i="0" lang="en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CONCLUSION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26"/>
          <p:cNvSpPr/>
          <p:nvPr/>
        </p:nvSpPr>
        <p:spPr>
          <a:xfrm>
            <a:off x="411480" y="514350"/>
            <a:ext cx="80924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Cambria"/>
              <a:buNone/>
            </a:pPr>
            <a:r>
              <a:rPr b="1" i="0" lang="en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Evidence Supports Attempted Corporate Espionage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6"/>
          <p:cNvSpPr/>
          <p:nvPr/>
        </p:nvSpPr>
        <p:spPr>
          <a:xfrm>
            <a:off x="754375" y="1424907"/>
            <a:ext cx="7886700" cy="31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298450" lvl="0" marL="457200" marR="0" rtl="0" algn="l">
              <a:lnSpc>
                <a:spcPct val="128571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Char char="●"/>
            </a:pPr>
            <a:r>
              <a:rPr b="0" i="0" lang="en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Emma initiated contact with Joe and admitted, in writing, to holding confidential product data and an intent to sell it.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rtl="0" algn="l">
              <a:lnSpc>
                <a:spcPct val="128571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Char char="●"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Joe acted as intermediary, canvassing buyers across three cities — corroborated independently by geolocation data.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rtl="0" algn="l">
              <a:lnSpc>
                <a:spcPct val="128571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Char char="●"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Emma, using the “Peter Dover” alias, negotiated final handover terms directly with buyer Norman Smith.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rtl="0" algn="l">
              <a:lnSpc>
                <a:spcPct val="128571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Char char="●"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31 Jan 2025 the parties had agreed a transfer method, a “5M offshore” payment, and a 48-hour handover window.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rtl="0" algn="l">
              <a:lnSpc>
                <a:spcPct val="128571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Char char="●"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USB and email evidence referenced in the brief was not available for review — a documented evidentiary gap.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6"/>
          <p:cNvSpPr/>
          <p:nvPr/>
        </p:nvSpPr>
        <p:spPr>
          <a:xfrm>
            <a:off x="8661654" y="4834890"/>
            <a:ext cx="274320" cy="20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B6B7C"/>
              </a:buClr>
              <a:buSzPts val="800"/>
              <a:buFont typeface="Calibri"/>
              <a:buNone/>
            </a:pPr>
            <a:r>
              <a:rPr b="0" i="0" lang="en" sz="800" u="none" cap="none" strike="noStrike">
                <a:solidFill>
                  <a:srgbClr val="5B6B7C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