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2022"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832990-9EEF-4954-AA7A-5A374512C38B}"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D6E49A2-F64B-4C32-834C-953FBBD29CC9}">
      <dgm:prSet/>
      <dgm:spPr/>
      <dgm:t>
        <a:bodyPr/>
        <a:lstStyle/>
        <a:p>
          <a:r>
            <a:rPr lang="en-GB" b="0" i="0"/>
            <a:t>Employment engagement is a method of workplace that enhance the environment of the organisation.</a:t>
          </a:r>
          <a:endParaRPr lang="en-US"/>
        </a:p>
      </dgm:t>
    </dgm:pt>
    <dgm:pt modelId="{529CB3EB-CFE7-4B07-9EBE-138006E01859}" type="parTrans" cxnId="{18206DF5-D0EC-43A2-A34D-4566724BA77D}">
      <dgm:prSet/>
      <dgm:spPr/>
      <dgm:t>
        <a:bodyPr/>
        <a:lstStyle/>
        <a:p>
          <a:endParaRPr lang="en-US"/>
        </a:p>
      </dgm:t>
    </dgm:pt>
    <dgm:pt modelId="{9951D52F-A26E-41CB-9BD8-1D4102A969C2}" type="sibTrans" cxnId="{18206DF5-D0EC-43A2-A34D-4566724BA77D}">
      <dgm:prSet/>
      <dgm:spPr/>
      <dgm:t>
        <a:bodyPr/>
        <a:lstStyle/>
        <a:p>
          <a:endParaRPr lang="en-US"/>
        </a:p>
      </dgm:t>
    </dgm:pt>
    <dgm:pt modelId="{59ECBDA3-0573-42C5-BA77-C5AD3B1E005F}">
      <dgm:prSet/>
      <dgm:spPr/>
      <dgm:t>
        <a:bodyPr/>
        <a:lstStyle/>
        <a:p>
          <a:r>
            <a:rPr lang="en-GB" b="0" i="0"/>
            <a:t>They engage with other employees and build their trust, open communication, and share commitment, and they feel that sincerity is a necessary component of the employees in an organisation (Aprilioni, 2017).</a:t>
          </a:r>
          <a:endParaRPr lang="en-US"/>
        </a:p>
      </dgm:t>
    </dgm:pt>
    <dgm:pt modelId="{9A466629-B7A1-4EE4-AE6B-0BDB87390E78}" type="parTrans" cxnId="{840F41D6-C64D-469E-A80D-C72F9BF301E8}">
      <dgm:prSet/>
      <dgm:spPr/>
      <dgm:t>
        <a:bodyPr/>
        <a:lstStyle/>
        <a:p>
          <a:endParaRPr lang="en-US"/>
        </a:p>
      </dgm:t>
    </dgm:pt>
    <dgm:pt modelId="{48286D4F-55BD-48B1-97C9-7B2F910164CC}" type="sibTrans" cxnId="{840F41D6-C64D-469E-A80D-C72F9BF301E8}">
      <dgm:prSet/>
      <dgm:spPr/>
      <dgm:t>
        <a:bodyPr/>
        <a:lstStyle/>
        <a:p>
          <a:endParaRPr lang="en-US"/>
        </a:p>
      </dgm:t>
    </dgm:pt>
    <dgm:pt modelId="{7A2FB138-A08A-4167-A3C1-5EB5AB3A2942}">
      <dgm:prSet/>
      <dgm:spPr/>
      <dgm:t>
        <a:bodyPr/>
        <a:lstStyle/>
        <a:p>
          <a:r>
            <a:rPr lang="en-GB" b="0" i="0"/>
            <a:t>This method also enables the employees of the hotel industry to how they can achieve the goals of the hotel in an effective manner, and they can also know how they can improve the hotel services</a:t>
          </a:r>
          <a:endParaRPr lang="en-US"/>
        </a:p>
      </dgm:t>
    </dgm:pt>
    <dgm:pt modelId="{2E92B4F9-2D3C-4EA6-ADC0-DB2F8B622771}" type="parTrans" cxnId="{EB254DDF-482B-4032-B5B7-DB36ED902BCF}">
      <dgm:prSet/>
      <dgm:spPr/>
      <dgm:t>
        <a:bodyPr/>
        <a:lstStyle/>
        <a:p>
          <a:endParaRPr lang="en-US"/>
        </a:p>
      </dgm:t>
    </dgm:pt>
    <dgm:pt modelId="{A2D30DB3-4D8D-43F2-A39A-9CEBCF952051}" type="sibTrans" cxnId="{EB254DDF-482B-4032-B5B7-DB36ED902BCF}">
      <dgm:prSet/>
      <dgm:spPr/>
      <dgm:t>
        <a:bodyPr/>
        <a:lstStyle/>
        <a:p>
          <a:endParaRPr lang="en-US"/>
        </a:p>
      </dgm:t>
    </dgm:pt>
    <dgm:pt modelId="{88CBC8C2-C556-42C7-8A4B-4E816C05DE6B}" type="pres">
      <dgm:prSet presAssocID="{6F832990-9EEF-4954-AA7A-5A374512C38B}" presName="Name0" presStyleCnt="0">
        <dgm:presLayoutVars>
          <dgm:dir/>
          <dgm:animLvl val="lvl"/>
          <dgm:resizeHandles val="exact"/>
        </dgm:presLayoutVars>
      </dgm:prSet>
      <dgm:spPr/>
    </dgm:pt>
    <dgm:pt modelId="{B640CEC8-5977-495A-904B-FB608AE0D389}" type="pres">
      <dgm:prSet presAssocID="{7A2FB138-A08A-4167-A3C1-5EB5AB3A2942}" presName="boxAndChildren" presStyleCnt="0"/>
      <dgm:spPr/>
    </dgm:pt>
    <dgm:pt modelId="{2A32E7BA-17E1-41D3-9512-834AD80E782E}" type="pres">
      <dgm:prSet presAssocID="{7A2FB138-A08A-4167-A3C1-5EB5AB3A2942}" presName="parentTextBox" presStyleLbl="node1" presStyleIdx="0" presStyleCnt="3"/>
      <dgm:spPr/>
    </dgm:pt>
    <dgm:pt modelId="{2F7A1FB1-1A4C-4A07-8383-D727D96D9536}" type="pres">
      <dgm:prSet presAssocID="{48286D4F-55BD-48B1-97C9-7B2F910164CC}" presName="sp" presStyleCnt="0"/>
      <dgm:spPr/>
    </dgm:pt>
    <dgm:pt modelId="{7AA6FB72-EFA6-463F-82B9-92A35E390BFD}" type="pres">
      <dgm:prSet presAssocID="{59ECBDA3-0573-42C5-BA77-C5AD3B1E005F}" presName="arrowAndChildren" presStyleCnt="0"/>
      <dgm:spPr/>
    </dgm:pt>
    <dgm:pt modelId="{1D31528B-BEE5-4CDE-98CC-5539EAD849EC}" type="pres">
      <dgm:prSet presAssocID="{59ECBDA3-0573-42C5-BA77-C5AD3B1E005F}" presName="parentTextArrow" presStyleLbl="node1" presStyleIdx="1" presStyleCnt="3"/>
      <dgm:spPr/>
    </dgm:pt>
    <dgm:pt modelId="{F84DD9E6-C9B7-4E9D-A980-5CB4D881E9F5}" type="pres">
      <dgm:prSet presAssocID="{9951D52F-A26E-41CB-9BD8-1D4102A969C2}" presName="sp" presStyleCnt="0"/>
      <dgm:spPr/>
    </dgm:pt>
    <dgm:pt modelId="{EB05ADEA-0944-4200-B8B2-4683CA56320B}" type="pres">
      <dgm:prSet presAssocID="{BD6E49A2-F64B-4C32-834C-953FBBD29CC9}" presName="arrowAndChildren" presStyleCnt="0"/>
      <dgm:spPr/>
    </dgm:pt>
    <dgm:pt modelId="{4B5525F5-2BA8-4110-95F7-157B7FFE3FF2}" type="pres">
      <dgm:prSet presAssocID="{BD6E49A2-F64B-4C32-834C-953FBBD29CC9}" presName="parentTextArrow" presStyleLbl="node1" presStyleIdx="2" presStyleCnt="3"/>
      <dgm:spPr/>
    </dgm:pt>
  </dgm:ptLst>
  <dgm:cxnLst>
    <dgm:cxn modelId="{B2E28210-C919-468F-85A6-7BB70B603A2C}" type="presOf" srcId="{59ECBDA3-0573-42C5-BA77-C5AD3B1E005F}" destId="{1D31528B-BEE5-4CDE-98CC-5539EAD849EC}" srcOrd="0" destOrd="0" presId="urn:microsoft.com/office/officeart/2005/8/layout/process4"/>
    <dgm:cxn modelId="{9E8F0920-65B2-43BF-876D-F2B7F8F560AC}" type="presOf" srcId="{6F832990-9EEF-4954-AA7A-5A374512C38B}" destId="{88CBC8C2-C556-42C7-8A4B-4E816C05DE6B}" srcOrd="0" destOrd="0" presId="urn:microsoft.com/office/officeart/2005/8/layout/process4"/>
    <dgm:cxn modelId="{A1E45B47-6A8F-4ADD-97DF-CAA8A30C9192}" type="presOf" srcId="{7A2FB138-A08A-4167-A3C1-5EB5AB3A2942}" destId="{2A32E7BA-17E1-41D3-9512-834AD80E782E}" srcOrd="0" destOrd="0" presId="urn:microsoft.com/office/officeart/2005/8/layout/process4"/>
    <dgm:cxn modelId="{537B24B0-19DB-4771-AE2F-DB2BDDD2B72A}" type="presOf" srcId="{BD6E49A2-F64B-4C32-834C-953FBBD29CC9}" destId="{4B5525F5-2BA8-4110-95F7-157B7FFE3FF2}" srcOrd="0" destOrd="0" presId="urn:microsoft.com/office/officeart/2005/8/layout/process4"/>
    <dgm:cxn modelId="{840F41D6-C64D-469E-A80D-C72F9BF301E8}" srcId="{6F832990-9EEF-4954-AA7A-5A374512C38B}" destId="{59ECBDA3-0573-42C5-BA77-C5AD3B1E005F}" srcOrd="1" destOrd="0" parTransId="{9A466629-B7A1-4EE4-AE6B-0BDB87390E78}" sibTransId="{48286D4F-55BD-48B1-97C9-7B2F910164CC}"/>
    <dgm:cxn modelId="{EB254DDF-482B-4032-B5B7-DB36ED902BCF}" srcId="{6F832990-9EEF-4954-AA7A-5A374512C38B}" destId="{7A2FB138-A08A-4167-A3C1-5EB5AB3A2942}" srcOrd="2" destOrd="0" parTransId="{2E92B4F9-2D3C-4EA6-ADC0-DB2F8B622771}" sibTransId="{A2D30DB3-4D8D-43F2-A39A-9CEBCF952051}"/>
    <dgm:cxn modelId="{18206DF5-D0EC-43A2-A34D-4566724BA77D}" srcId="{6F832990-9EEF-4954-AA7A-5A374512C38B}" destId="{BD6E49A2-F64B-4C32-834C-953FBBD29CC9}" srcOrd="0" destOrd="0" parTransId="{529CB3EB-CFE7-4B07-9EBE-138006E01859}" sibTransId="{9951D52F-A26E-41CB-9BD8-1D4102A969C2}"/>
    <dgm:cxn modelId="{D741DDC1-02BA-416C-8B4E-F3F5045A243C}" type="presParOf" srcId="{88CBC8C2-C556-42C7-8A4B-4E816C05DE6B}" destId="{B640CEC8-5977-495A-904B-FB608AE0D389}" srcOrd="0" destOrd="0" presId="urn:microsoft.com/office/officeart/2005/8/layout/process4"/>
    <dgm:cxn modelId="{291EF9FD-AF1D-4820-B591-0834FD16C769}" type="presParOf" srcId="{B640CEC8-5977-495A-904B-FB608AE0D389}" destId="{2A32E7BA-17E1-41D3-9512-834AD80E782E}" srcOrd="0" destOrd="0" presId="urn:microsoft.com/office/officeart/2005/8/layout/process4"/>
    <dgm:cxn modelId="{3BD119CE-44EE-4B12-8727-71A91A89C9BC}" type="presParOf" srcId="{88CBC8C2-C556-42C7-8A4B-4E816C05DE6B}" destId="{2F7A1FB1-1A4C-4A07-8383-D727D96D9536}" srcOrd="1" destOrd="0" presId="urn:microsoft.com/office/officeart/2005/8/layout/process4"/>
    <dgm:cxn modelId="{F3FA3BAA-DA33-4277-B74E-024F8CF8DEFA}" type="presParOf" srcId="{88CBC8C2-C556-42C7-8A4B-4E816C05DE6B}" destId="{7AA6FB72-EFA6-463F-82B9-92A35E390BFD}" srcOrd="2" destOrd="0" presId="urn:microsoft.com/office/officeart/2005/8/layout/process4"/>
    <dgm:cxn modelId="{58B195B3-3195-4E23-86D9-CFF8875D9862}" type="presParOf" srcId="{7AA6FB72-EFA6-463F-82B9-92A35E390BFD}" destId="{1D31528B-BEE5-4CDE-98CC-5539EAD849EC}" srcOrd="0" destOrd="0" presId="urn:microsoft.com/office/officeart/2005/8/layout/process4"/>
    <dgm:cxn modelId="{88F175DA-53CB-4C6D-A892-9E5022867AC7}" type="presParOf" srcId="{88CBC8C2-C556-42C7-8A4B-4E816C05DE6B}" destId="{F84DD9E6-C9B7-4E9D-A980-5CB4D881E9F5}" srcOrd="3" destOrd="0" presId="urn:microsoft.com/office/officeart/2005/8/layout/process4"/>
    <dgm:cxn modelId="{37A56396-0A93-4F96-83A7-42B4E7EF5582}" type="presParOf" srcId="{88CBC8C2-C556-42C7-8A4B-4E816C05DE6B}" destId="{EB05ADEA-0944-4200-B8B2-4683CA56320B}" srcOrd="4" destOrd="0" presId="urn:microsoft.com/office/officeart/2005/8/layout/process4"/>
    <dgm:cxn modelId="{BD586899-4B2E-4FB5-98B8-8FFA4D944AEF}" type="presParOf" srcId="{EB05ADEA-0944-4200-B8B2-4683CA56320B}" destId="{4B5525F5-2BA8-4110-95F7-157B7FFE3FF2}"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ED5458-7FDC-4EAE-811D-1392F2DC015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727A7EA-0395-4225-AAC4-F8DE665975C2}">
      <dgm:prSet/>
      <dgm:spPr/>
      <dgm:t>
        <a:bodyPr/>
        <a:lstStyle/>
        <a:p>
          <a:pPr>
            <a:defRPr cap="all"/>
          </a:pPr>
          <a:r>
            <a:rPr lang="en-GB"/>
            <a:t>The hotel industry clearly accepted that employee engagement is important in the hospitality sector.</a:t>
          </a:r>
          <a:endParaRPr lang="en-US"/>
        </a:p>
      </dgm:t>
    </dgm:pt>
    <dgm:pt modelId="{CEF5CB4F-2C36-488F-8371-125990DF4335}" type="parTrans" cxnId="{D280D1C0-CB6B-42A5-928E-4DB4111699AD}">
      <dgm:prSet/>
      <dgm:spPr/>
      <dgm:t>
        <a:bodyPr/>
        <a:lstStyle/>
        <a:p>
          <a:endParaRPr lang="en-US"/>
        </a:p>
      </dgm:t>
    </dgm:pt>
    <dgm:pt modelId="{4AE38AAF-7138-449F-BFBE-4D671D1EF18B}" type="sibTrans" cxnId="{D280D1C0-CB6B-42A5-928E-4DB4111699AD}">
      <dgm:prSet/>
      <dgm:spPr/>
      <dgm:t>
        <a:bodyPr/>
        <a:lstStyle/>
        <a:p>
          <a:endParaRPr lang="en-US"/>
        </a:p>
      </dgm:t>
    </dgm:pt>
    <dgm:pt modelId="{236A5CFE-DCF2-4FA6-9F1B-3DD32152F2BF}">
      <dgm:prSet/>
      <dgm:spPr/>
      <dgm:t>
        <a:bodyPr/>
        <a:lstStyle/>
        <a:p>
          <a:pPr>
            <a:defRPr cap="all"/>
          </a:pPr>
          <a:r>
            <a:rPr lang="en-GB"/>
            <a:t>By providing shelter to the employees, the hotel industry can minimise the late and absent ratio of the employees.</a:t>
          </a:r>
          <a:endParaRPr lang="en-US"/>
        </a:p>
      </dgm:t>
    </dgm:pt>
    <dgm:pt modelId="{F2A38BF9-388E-453B-99C5-201ED709A51D}" type="parTrans" cxnId="{FA02EA7E-0AB7-49F2-9F8C-F29A90376EC4}">
      <dgm:prSet/>
      <dgm:spPr/>
      <dgm:t>
        <a:bodyPr/>
        <a:lstStyle/>
        <a:p>
          <a:endParaRPr lang="en-US"/>
        </a:p>
      </dgm:t>
    </dgm:pt>
    <dgm:pt modelId="{BE744151-4EAE-49BB-AC44-64117162F4FC}" type="sibTrans" cxnId="{FA02EA7E-0AB7-49F2-9F8C-F29A90376EC4}">
      <dgm:prSet/>
      <dgm:spPr/>
      <dgm:t>
        <a:bodyPr/>
        <a:lstStyle/>
        <a:p>
          <a:endParaRPr lang="en-US"/>
        </a:p>
      </dgm:t>
    </dgm:pt>
    <dgm:pt modelId="{607D143A-6049-45E2-921C-C4D1B5A9F1AA}">
      <dgm:prSet/>
      <dgm:spPr/>
      <dgm:t>
        <a:bodyPr/>
        <a:lstStyle/>
        <a:p>
          <a:pPr>
            <a:defRPr cap="all"/>
          </a:pPr>
          <a:r>
            <a:rPr lang="en-GB"/>
            <a:t>When the workers are engaged with each other’s they can easily deal with any emergency about the client. </a:t>
          </a:r>
          <a:endParaRPr lang="en-US"/>
        </a:p>
      </dgm:t>
    </dgm:pt>
    <dgm:pt modelId="{7EE20D34-78D3-4C42-A2F8-B2BA424ADC00}" type="parTrans" cxnId="{56DECBB9-E487-4CAF-B224-8844A6237E7A}">
      <dgm:prSet/>
      <dgm:spPr/>
      <dgm:t>
        <a:bodyPr/>
        <a:lstStyle/>
        <a:p>
          <a:endParaRPr lang="en-US"/>
        </a:p>
      </dgm:t>
    </dgm:pt>
    <dgm:pt modelId="{5B7B80B6-C86F-48B8-BFDE-A7A6646899E2}" type="sibTrans" cxnId="{56DECBB9-E487-4CAF-B224-8844A6237E7A}">
      <dgm:prSet/>
      <dgm:spPr/>
      <dgm:t>
        <a:bodyPr/>
        <a:lstStyle/>
        <a:p>
          <a:endParaRPr lang="en-US"/>
        </a:p>
      </dgm:t>
    </dgm:pt>
    <dgm:pt modelId="{5F5C2C29-1CF7-4F66-99CA-CE7C8BCFA233}">
      <dgm:prSet/>
      <dgm:spPr/>
      <dgm:t>
        <a:bodyPr/>
        <a:lstStyle/>
        <a:p>
          <a:pPr>
            <a:defRPr cap="all"/>
          </a:pPr>
          <a:r>
            <a:rPr lang="en-GB"/>
            <a:t>When the employees are emotionally or physically tired, so the hotel industry provides their off time for relaxation.</a:t>
          </a:r>
          <a:endParaRPr lang="en-US"/>
        </a:p>
      </dgm:t>
    </dgm:pt>
    <dgm:pt modelId="{DE32A280-BE6D-4642-B5C1-5FCE3E28C1D5}" type="parTrans" cxnId="{4AAFAEB6-D04C-4A40-8720-F44112814792}">
      <dgm:prSet/>
      <dgm:spPr/>
      <dgm:t>
        <a:bodyPr/>
        <a:lstStyle/>
        <a:p>
          <a:endParaRPr lang="en-US"/>
        </a:p>
      </dgm:t>
    </dgm:pt>
    <dgm:pt modelId="{4BC90018-CC6D-4A9F-977D-1329030529DB}" type="sibTrans" cxnId="{4AAFAEB6-D04C-4A40-8720-F44112814792}">
      <dgm:prSet/>
      <dgm:spPr/>
      <dgm:t>
        <a:bodyPr/>
        <a:lstStyle/>
        <a:p>
          <a:endParaRPr lang="en-US"/>
        </a:p>
      </dgm:t>
    </dgm:pt>
    <dgm:pt modelId="{2481B06F-1765-4D0D-A8DD-5862AFB9D93B}">
      <dgm:prSet/>
      <dgm:spPr/>
      <dgm:t>
        <a:bodyPr/>
        <a:lstStyle/>
        <a:p>
          <a:pPr>
            <a:defRPr cap="all"/>
          </a:pPr>
          <a:r>
            <a:rPr lang="en-GB"/>
            <a:t>Those organisations have strong employee engagement beliefs in honest convictions and clear order of trust.</a:t>
          </a:r>
          <a:endParaRPr lang="en-US"/>
        </a:p>
      </dgm:t>
    </dgm:pt>
    <dgm:pt modelId="{8F118D69-1F0B-40ED-934E-B61376E60BCD}" type="parTrans" cxnId="{7E264B1A-8E12-46D9-9D8A-8FA87F38BB4D}">
      <dgm:prSet/>
      <dgm:spPr/>
      <dgm:t>
        <a:bodyPr/>
        <a:lstStyle/>
        <a:p>
          <a:endParaRPr lang="en-US"/>
        </a:p>
      </dgm:t>
    </dgm:pt>
    <dgm:pt modelId="{D9499991-5A45-4854-A4E9-7576D710B6EB}" type="sibTrans" cxnId="{7E264B1A-8E12-46D9-9D8A-8FA87F38BB4D}">
      <dgm:prSet/>
      <dgm:spPr/>
      <dgm:t>
        <a:bodyPr/>
        <a:lstStyle/>
        <a:p>
          <a:endParaRPr lang="en-US"/>
        </a:p>
      </dgm:t>
    </dgm:pt>
    <dgm:pt modelId="{3DD7CCEF-E632-4D18-94C0-C294B2FBD1B9}">
      <dgm:prSet/>
      <dgm:spPr/>
      <dgm:t>
        <a:bodyPr/>
        <a:lstStyle/>
        <a:p>
          <a:pPr>
            <a:defRPr cap="all"/>
          </a:pPr>
          <a:r>
            <a:rPr lang="en-GB"/>
            <a:t>This can help in their commitments, and the employees have acknowledged the organisation's target and objectives (Ali et al., 2020).</a:t>
          </a:r>
          <a:endParaRPr lang="en-US"/>
        </a:p>
      </dgm:t>
    </dgm:pt>
    <dgm:pt modelId="{E3B5DFD8-9AD6-41DF-9D3A-6226259F9223}" type="parTrans" cxnId="{3B34BAD7-7D9B-4262-8BBB-5F476E91A812}">
      <dgm:prSet/>
      <dgm:spPr/>
      <dgm:t>
        <a:bodyPr/>
        <a:lstStyle/>
        <a:p>
          <a:endParaRPr lang="en-US"/>
        </a:p>
      </dgm:t>
    </dgm:pt>
    <dgm:pt modelId="{0E194D4E-6E2A-4F33-8E86-307EAD9AE8B7}" type="sibTrans" cxnId="{3B34BAD7-7D9B-4262-8BBB-5F476E91A812}">
      <dgm:prSet/>
      <dgm:spPr/>
      <dgm:t>
        <a:bodyPr/>
        <a:lstStyle/>
        <a:p>
          <a:endParaRPr lang="en-US"/>
        </a:p>
      </dgm:t>
    </dgm:pt>
    <dgm:pt modelId="{A42622BF-1712-427E-9D7B-3B902F597600}" type="pres">
      <dgm:prSet presAssocID="{8AED5458-7FDC-4EAE-811D-1392F2DC015E}" presName="root" presStyleCnt="0">
        <dgm:presLayoutVars>
          <dgm:dir/>
          <dgm:resizeHandles val="exact"/>
        </dgm:presLayoutVars>
      </dgm:prSet>
      <dgm:spPr/>
    </dgm:pt>
    <dgm:pt modelId="{95A08F9A-6BE3-4FC7-AE1F-74FB60F2930E}" type="pres">
      <dgm:prSet presAssocID="{9727A7EA-0395-4225-AAC4-F8DE665975C2}" presName="compNode" presStyleCnt="0"/>
      <dgm:spPr/>
    </dgm:pt>
    <dgm:pt modelId="{20A86B44-37AA-4109-AA57-BBEA477C52F4}" type="pres">
      <dgm:prSet presAssocID="{9727A7EA-0395-4225-AAC4-F8DE665975C2}" presName="iconBgRect" presStyleLbl="bgShp" presStyleIdx="0" presStyleCnt="6"/>
      <dgm:spPr>
        <a:prstGeom prst="round2DiagRect">
          <a:avLst>
            <a:gd name="adj1" fmla="val 29727"/>
            <a:gd name="adj2" fmla="val 0"/>
          </a:avLst>
        </a:prstGeom>
      </dgm:spPr>
    </dgm:pt>
    <dgm:pt modelId="{E5BF3401-3DAA-4CBC-993B-E896856E9111}" type="pres">
      <dgm:prSet presAssocID="{9727A7EA-0395-4225-AAC4-F8DE665975C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038AD059-7BCB-4C9D-9C8D-E0137F909BD1}" type="pres">
      <dgm:prSet presAssocID="{9727A7EA-0395-4225-AAC4-F8DE665975C2}" presName="spaceRect" presStyleCnt="0"/>
      <dgm:spPr/>
    </dgm:pt>
    <dgm:pt modelId="{3F3B5A66-4172-4D36-A7A9-452A39AA074A}" type="pres">
      <dgm:prSet presAssocID="{9727A7EA-0395-4225-AAC4-F8DE665975C2}" presName="textRect" presStyleLbl="revTx" presStyleIdx="0" presStyleCnt="6">
        <dgm:presLayoutVars>
          <dgm:chMax val="1"/>
          <dgm:chPref val="1"/>
        </dgm:presLayoutVars>
      </dgm:prSet>
      <dgm:spPr/>
    </dgm:pt>
    <dgm:pt modelId="{60C01BF3-3155-40E4-AEBD-36F98D19962C}" type="pres">
      <dgm:prSet presAssocID="{4AE38AAF-7138-449F-BFBE-4D671D1EF18B}" presName="sibTrans" presStyleCnt="0"/>
      <dgm:spPr/>
    </dgm:pt>
    <dgm:pt modelId="{F5676111-C994-42DC-BE3E-7AA9499BD708}" type="pres">
      <dgm:prSet presAssocID="{236A5CFE-DCF2-4FA6-9F1B-3DD32152F2BF}" presName="compNode" presStyleCnt="0"/>
      <dgm:spPr/>
    </dgm:pt>
    <dgm:pt modelId="{1C036B8A-D3B7-4482-9174-35922F1CA1F4}" type="pres">
      <dgm:prSet presAssocID="{236A5CFE-DCF2-4FA6-9F1B-3DD32152F2BF}" presName="iconBgRect" presStyleLbl="bgShp" presStyleIdx="1" presStyleCnt="6"/>
      <dgm:spPr>
        <a:prstGeom prst="round2DiagRect">
          <a:avLst>
            <a:gd name="adj1" fmla="val 29727"/>
            <a:gd name="adj2" fmla="val 0"/>
          </a:avLst>
        </a:prstGeom>
      </dgm:spPr>
    </dgm:pt>
    <dgm:pt modelId="{AE9F432F-2C0C-453C-A4FF-5C7323148E32}" type="pres">
      <dgm:prSet presAssocID="{236A5CFE-DCF2-4FA6-9F1B-3DD32152F2B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B70B37AF-429B-4F0F-9D96-A6C65C1934BE}" type="pres">
      <dgm:prSet presAssocID="{236A5CFE-DCF2-4FA6-9F1B-3DD32152F2BF}" presName="spaceRect" presStyleCnt="0"/>
      <dgm:spPr/>
    </dgm:pt>
    <dgm:pt modelId="{5AC0F37F-841D-4E23-A52A-485907FA8D98}" type="pres">
      <dgm:prSet presAssocID="{236A5CFE-DCF2-4FA6-9F1B-3DD32152F2BF}" presName="textRect" presStyleLbl="revTx" presStyleIdx="1" presStyleCnt="6">
        <dgm:presLayoutVars>
          <dgm:chMax val="1"/>
          <dgm:chPref val="1"/>
        </dgm:presLayoutVars>
      </dgm:prSet>
      <dgm:spPr/>
    </dgm:pt>
    <dgm:pt modelId="{E4BA08C3-23BB-42FA-AED5-0CC582FDA4B5}" type="pres">
      <dgm:prSet presAssocID="{BE744151-4EAE-49BB-AC44-64117162F4FC}" presName="sibTrans" presStyleCnt="0"/>
      <dgm:spPr/>
    </dgm:pt>
    <dgm:pt modelId="{13B602ED-423D-4783-9E36-FEBC7B08EE73}" type="pres">
      <dgm:prSet presAssocID="{607D143A-6049-45E2-921C-C4D1B5A9F1AA}" presName="compNode" presStyleCnt="0"/>
      <dgm:spPr/>
    </dgm:pt>
    <dgm:pt modelId="{AB58B2F0-5AE8-4108-ADAE-A8F98C6F66D6}" type="pres">
      <dgm:prSet presAssocID="{607D143A-6049-45E2-921C-C4D1B5A9F1AA}" presName="iconBgRect" presStyleLbl="bgShp" presStyleIdx="2" presStyleCnt="6"/>
      <dgm:spPr>
        <a:prstGeom prst="round2DiagRect">
          <a:avLst>
            <a:gd name="adj1" fmla="val 29727"/>
            <a:gd name="adj2" fmla="val 0"/>
          </a:avLst>
        </a:prstGeom>
      </dgm:spPr>
    </dgm:pt>
    <dgm:pt modelId="{1C5BD612-33DE-48E5-B9A8-56ED60DA940E}" type="pres">
      <dgm:prSet presAssocID="{607D143A-6049-45E2-921C-C4D1B5A9F1A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1AF7F402-9D29-4B7D-A7DB-E341F9D68BE0}" type="pres">
      <dgm:prSet presAssocID="{607D143A-6049-45E2-921C-C4D1B5A9F1AA}" presName="spaceRect" presStyleCnt="0"/>
      <dgm:spPr/>
    </dgm:pt>
    <dgm:pt modelId="{5A0DC3C8-ABE9-4A4E-BC39-14FF0392CC0D}" type="pres">
      <dgm:prSet presAssocID="{607D143A-6049-45E2-921C-C4D1B5A9F1AA}" presName="textRect" presStyleLbl="revTx" presStyleIdx="2" presStyleCnt="6">
        <dgm:presLayoutVars>
          <dgm:chMax val="1"/>
          <dgm:chPref val="1"/>
        </dgm:presLayoutVars>
      </dgm:prSet>
      <dgm:spPr/>
    </dgm:pt>
    <dgm:pt modelId="{009C82E2-F565-4656-84A1-4E34D82E4486}" type="pres">
      <dgm:prSet presAssocID="{5B7B80B6-C86F-48B8-BFDE-A7A6646899E2}" presName="sibTrans" presStyleCnt="0"/>
      <dgm:spPr/>
    </dgm:pt>
    <dgm:pt modelId="{AD14D8B1-06A7-400B-B909-8FC864D2A867}" type="pres">
      <dgm:prSet presAssocID="{5F5C2C29-1CF7-4F66-99CA-CE7C8BCFA233}" presName="compNode" presStyleCnt="0"/>
      <dgm:spPr/>
    </dgm:pt>
    <dgm:pt modelId="{CAB210C0-0193-4AFE-8665-032D8DAA6371}" type="pres">
      <dgm:prSet presAssocID="{5F5C2C29-1CF7-4F66-99CA-CE7C8BCFA233}" presName="iconBgRect" presStyleLbl="bgShp" presStyleIdx="3" presStyleCnt="6"/>
      <dgm:spPr>
        <a:prstGeom prst="round2DiagRect">
          <a:avLst>
            <a:gd name="adj1" fmla="val 29727"/>
            <a:gd name="adj2" fmla="val 0"/>
          </a:avLst>
        </a:prstGeom>
      </dgm:spPr>
    </dgm:pt>
    <dgm:pt modelId="{41EB1B7F-B087-4BA3-951C-9BA38517E97F}" type="pres">
      <dgm:prSet presAssocID="{5F5C2C29-1CF7-4F66-99CA-CE7C8BCFA23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leep"/>
        </a:ext>
      </dgm:extLst>
    </dgm:pt>
    <dgm:pt modelId="{C9FEEB45-A6C9-4D55-A618-41B94F88821F}" type="pres">
      <dgm:prSet presAssocID="{5F5C2C29-1CF7-4F66-99CA-CE7C8BCFA233}" presName="spaceRect" presStyleCnt="0"/>
      <dgm:spPr/>
    </dgm:pt>
    <dgm:pt modelId="{97E0D3B7-C337-493E-9605-DA1052AD4634}" type="pres">
      <dgm:prSet presAssocID="{5F5C2C29-1CF7-4F66-99CA-CE7C8BCFA233}" presName="textRect" presStyleLbl="revTx" presStyleIdx="3" presStyleCnt="6">
        <dgm:presLayoutVars>
          <dgm:chMax val="1"/>
          <dgm:chPref val="1"/>
        </dgm:presLayoutVars>
      </dgm:prSet>
      <dgm:spPr/>
    </dgm:pt>
    <dgm:pt modelId="{680FBF26-87CA-4D19-B876-50050CFAB949}" type="pres">
      <dgm:prSet presAssocID="{4BC90018-CC6D-4A9F-977D-1329030529DB}" presName="sibTrans" presStyleCnt="0"/>
      <dgm:spPr/>
    </dgm:pt>
    <dgm:pt modelId="{F1081FF2-2A89-419F-B30B-EAA7999B7F69}" type="pres">
      <dgm:prSet presAssocID="{2481B06F-1765-4D0D-A8DD-5862AFB9D93B}" presName="compNode" presStyleCnt="0"/>
      <dgm:spPr/>
    </dgm:pt>
    <dgm:pt modelId="{1221A42B-27A8-4968-8013-8E98F8CB5CA7}" type="pres">
      <dgm:prSet presAssocID="{2481B06F-1765-4D0D-A8DD-5862AFB9D93B}" presName="iconBgRect" presStyleLbl="bgShp" presStyleIdx="4" presStyleCnt="6"/>
      <dgm:spPr>
        <a:prstGeom prst="round2DiagRect">
          <a:avLst>
            <a:gd name="adj1" fmla="val 29727"/>
            <a:gd name="adj2" fmla="val 0"/>
          </a:avLst>
        </a:prstGeom>
      </dgm:spPr>
    </dgm:pt>
    <dgm:pt modelId="{1F97A02B-9AB3-44F9-9A3D-E4553D167B14}" type="pres">
      <dgm:prSet presAssocID="{2481B06F-1765-4D0D-A8DD-5862AFB9D93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F9A46863-5A11-4483-9676-6FE6EB473859}" type="pres">
      <dgm:prSet presAssocID="{2481B06F-1765-4D0D-A8DD-5862AFB9D93B}" presName="spaceRect" presStyleCnt="0"/>
      <dgm:spPr/>
    </dgm:pt>
    <dgm:pt modelId="{DFBF70BD-9CA3-4898-A37E-8412CF9587C8}" type="pres">
      <dgm:prSet presAssocID="{2481B06F-1765-4D0D-A8DD-5862AFB9D93B}" presName="textRect" presStyleLbl="revTx" presStyleIdx="4" presStyleCnt="6">
        <dgm:presLayoutVars>
          <dgm:chMax val="1"/>
          <dgm:chPref val="1"/>
        </dgm:presLayoutVars>
      </dgm:prSet>
      <dgm:spPr/>
    </dgm:pt>
    <dgm:pt modelId="{CD752F1C-A3B8-4B91-8DD5-DADA9BD8DE3C}" type="pres">
      <dgm:prSet presAssocID="{D9499991-5A45-4854-A4E9-7576D710B6EB}" presName="sibTrans" presStyleCnt="0"/>
      <dgm:spPr/>
    </dgm:pt>
    <dgm:pt modelId="{996EBF6E-FF27-4E4A-A912-E390E09BD531}" type="pres">
      <dgm:prSet presAssocID="{3DD7CCEF-E632-4D18-94C0-C294B2FBD1B9}" presName="compNode" presStyleCnt="0"/>
      <dgm:spPr/>
    </dgm:pt>
    <dgm:pt modelId="{0400A426-6B07-4FE6-8264-CEDEB8C283E5}" type="pres">
      <dgm:prSet presAssocID="{3DD7CCEF-E632-4D18-94C0-C294B2FBD1B9}" presName="iconBgRect" presStyleLbl="bgShp" presStyleIdx="5" presStyleCnt="6"/>
      <dgm:spPr>
        <a:prstGeom prst="round2DiagRect">
          <a:avLst>
            <a:gd name="adj1" fmla="val 29727"/>
            <a:gd name="adj2" fmla="val 0"/>
          </a:avLst>
        </a:prstGeom>
      </dgm:spPr>
    </dgm:pt>
    <dgm:pt modelId="{2ED199F6-0355-4BC2-8F79-5D55BCEF5A95}" type="pres">
      <dgm:prSet presAssocID="{3DD7CCEF-E632-4D18-94C0-C294B2FBD1B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arget"/>
        </a:ext>
      </dgm:extLst>
    </dgm:pt>
    <dgm:pt modelId="{CD4DC091-302F-4F8F-9F92-8672793D0F3C}" type="pres">
      <dgm:prSet presAssocID="{3DD7CCEF-E632-4D18-94C0-C294B2FBD1B9}" presName="spaceRect" presStyleCnt="0"/>
      <dgm:spPr/>
    </dgm:pt>
    <dgm:pt modelId="{A093C3B3-36A1-4A10-B4FA-45E414995D8A}" type="pres">
      <dgm:prSet presAssocID="{3DD7CCEF-E632-4D18-94C0-C294B2FBD1B9}" presName="textRect" presStyleLbl="revTx" presStyleIdx="5" presStyleCnt="6">
        <dgm:presLayoutVars>
          <dgm:chMax val="1"/>
          <dgm:chPref val="1"/>
        </dgm:presLayoutVars>
      </dgm:prSet>
      <dgm:spPr/>
    </dgm:pt>
  </dgm:ptLst>
  <dgm:cxnLst>
    <dgm:cxn modelId="{18187A06-68D1-41E0-85D5-26B212788202}" type="presOf" srcId="{3DD7CCEF-E632-4D18-94C0-C294B2FBD1B9}" destId="{A093C3B3-36A1-4A10-B4FA-45E414995D8A}" srcOrd="0" destOrd="0" presId="urn:microsoft.com/office/officeart/2018/5/layout/IconLeafLabelList"/>
    <dgm:cxn modelId="{6716D011-35BB-4A93-BEBC-4EFFD3ED83E8}" type="presOf" srcId="{5F5C2C29-1CF7-4F66-99CA-CE7C8BCFA233}" destId="{97E0D3B7-C337-493E-9605-DA1052AD4634}" srcOrd="0" destOrd="0" presId="urn:microsoft.com/office/officeart/2018/5/layout/IconLeafLabelList"/>
    <dgm:cxn modelId="{10001E1A-1014-4F24-90E2-ABD637FB7C1A}" type="presOf" srcId="{2481B06F-1765-4D0D-A8DD-5862AFB9D93B}" destId="{DFBF70BD-9CA3-4898-A37E-8412CF9587C8}" srcOrd="0" destOrd="0" presId="urn:microsoft.com/office/officeart/2018/5/layout/IconLeafLabelList"/>
    <dgm:cxn modelId="{7E264B1A-8E12-46D9-9D8A-8FA87F38BB4D}" srcId="{8AED5458-7FDC-4EAE-811D-1392F2DC015E}" destId="{2481B06F-1765-4D0D-A8DD-5862AFB9D93B}" srcOrd="4" destOrd="0" parTransId="{8F118D69-1F0B-40ED-934E-B61376E60BCD}" sibTransId="{D9499991-5A45-4854-A4E9-7576D710B6EB}"/>
    <dgm:cxn modelId="{F3D8E435-247C-4E11-A23D-B6F1B088658B}" type="presOf" srcId="{607D143A-6049-45E2-921C-C4D1B5A9F1AA}" destId="{5A0DC3C8-ABE9-4A4E-BC39-14FF0392CC0D}" srcOrd="0" destOrd="0" presId="urn:microsoft.com/office/officeart/2018/5/layout/IconLeafLabelList"/>
    <dgm:cxn modelId="{92B92037-3DD2-4CE4-A0C4-9600C870CBE7}" type="presOf" srcId="{8AED5458-7FDC-4EAE-811D-1392F2DC015E}" destId="{A42622BF-1712-427E-9D7B-3B902F597600}" srcOrd="0" destOrd="0" presId="urn:microsoft.com/office/officeart/2018/5/layout/IconLeafLabelList"/>
    <dgm:cxn modelId="{FA02EA7E-0AB7-49F2-9F8C-F29A90376EC4}" srcId="{8AED5458-7FDC-4EAE-811D-1392F2DC015E}" destId="{236A5CFE-DCF2-4FA6-9F1B-3DD32152F2BF}" srcOrd="1" destOrd="0" parTransId="{F2A38BF9-388E-453B-99C5-201ED709A51D}" sibTransId="{BE744151-4EAE-49BB-AC44-64117162F4FC}"/>
    <dgm:cxn modelId="{4AAFAEB6-D04C-4A40-8720-F44112814792}" srcId="{8AED5458-7FDC-4EAE-811D-1392F2DC015E}" destId="{5F5C2C29-1CF7-4F66-99CA-CE7C8BCFA233}" srcOrd="3" destOrd="0" parTransId="{DE32A280-BE6D-4642-B5C1-5FCE3E28C1D5}" sibTransId="{4BC90018-CC6D-4A9F-977D-1329030529DB}"/>
    <dgm:cxn modelId="{56DECBB9-E487-4CAF-B224-8844A6237E7A}" srcId="{8AED5458-7FDC-4EAE-811D-1392F2DC015E}" destId="{607D143A-6049-45E2-921C-C4D1B5A9F1AA}" srcOrd="2" destOrd="0" parTransId="{7EE20D34-78D3-4C42-A2F8-B2BA424ADC00}" sibTransId="{5B7B80B6-C86F-48B8-BFDE-A7A6646899E2}"/>
    <dgm:cxn modelId="{4B00FBBA-0E28-4DA2-B8CB-EADEB69F9EA0}" type="presOf" srcId="{236A5CFE-DCF2-4FA6-9F1B-3DD32152F2BF}" destId="{5AC0F37F-841D-4E23-A52A-485907FA8D98}" srcOrd="0" destOrd="0" presId="urn:microsoft.com/office/officeart/2018/5/layout/IconLeafLabelList"/>
    <dgm:cxn modelId="{D280D1C0-CB6B-42A5-928E-4DB4111699AD}" srcId="{8AED5458-7FDC-4EAE-811D-1392F2DC015E}" destId="{9727A7EA-0395-4225-AAC4-F8DE665975C2}" srcOrd="0" destOrd="0" parTransId="{CEF5CB4F-2C36-488F-8371-125990DF4335}" sibTransId="{4AE38AAF-7138-449F-BFBE-4D671D1EF18B}"/>
    <dgm:cxn modelId="{3B34BAD7-7D9B-4262-8BBB-5F476E91A812}" srcId="{8AED5458-7FDC-4EAE-811D-1392F2DC015E}" destId="{3DD7CCEF-E632-4D18-94C0-C294B2FBD1B9}" srcOrd="5" destOrd="0" parTransId="{E3B5DFD8-9AD6-41DF-9D3A-6226259F9223}" sibTransId="{0E194D4E-6E2A-4F33-8E86-307EAD9AE8B7}"/>
    <dgm:cxn modelId="{0E1F1AE3-6EED-415F-ACF3-CAD3C5C2E7E9}" type="presOf" srcId="{9727A7EA-0395-4225-AAC4-F8DE665975C2}" destId="{3F3B5A66-4172-4D36-A7A9-452A39AA074A}" srcOrd="0" destOrd="0" presId="urn:microsoft.com/office/officeart/2018/5/layout/IconLeafLabelList"/>
    <dgm:cxn modelId="{3CD8AA83-22BD-464B-A4C4-8783D3EF3B7B}" type="presParOf" srcId="{A42622BF-1712-427E-9D7B-3B902F597600}" destId="{95A08F9A-6BE3-4FC7-AE1F-74FB60F2930E}" srcOrd="0" destOrd="0" presId="urn:microsoft.com/office/officeart/2018/5/layout/IconLeafLabelList"/>
    <dgm:cxn modelId="{FE60C48D-1CEC-435B-AC37-512379F5D229}" type="presParOf" srcId="{95A08F9A-6BE3-4FC7-AE1F-74FB60F2930E}" destId="{20A86B44-37AA-4109-AA57-BBEA477C52F4}" srcOrd="0" destOrd="0" presId="urn:microsoft.com/office/officeart/2018/5/layout/IconLeafLabelList"/>
    <dgm:cxn modelId="{43AB5E6C-C062-4585-942D-5DD73E72A24F}" type="presParOf" srcId="{95A08F9A-6BE3-4FC7-AE1F-74FB60F2930E}" destId="{E5BF3401-3DAA-4CBC-993B-E896856E9111}" srcOrd="1" destOrd="0" presId="urn:microsoft.com/office/officeart/2018/5/layout/IconLeafLabelList"/>
    <dgm:cxn modelId="{40767846-A146-4B48-85CA-5C5EC707F608}" type="presParOf" srcId="{95A08F9A-6BE3-4FC7-AE1F-74FB60F2930E}" destId="{038AD059-7BCB-4C9D-9C8D-E0137F909BD1}" srcOrd="2" destOrd="0" presId="urn:microsoft.com/office/officeart/2018/5/layout/IconLeafLabelList"/>
    <dgm:cxn modelId="{16E37CCF-5A2C-4FC7-A494-7461821F8BD1}" type="presParOf" srcId="{95A08F9A-6BE3-4FC7-AE1F-74FB60F2930E}" destId="{3F3B5A66-4172-4D36-A7A9-452A39AA074A}" srcOrd="3" destOrd="0" presId="urn:microsoft.com/office/officeart/2018/5/layout/IconLeafLabelList"/>
    <dgm:cxn modelId="{5DE56CC3-EE47-4143-83B7-2E3F032F056C}" type="presParOf" srcId="{A42622BF-1712-427E-9D7B-3B902F597600}" destId="{60C01BF3-3155-40E4-AEBD-36F98D19962C}" srcOrd="1" destOrd="0" presId="urn:microsoft.com/office/officeart/2018/5/layout/IconLeafLabelList"/>
    <dgm:cxn modelId="{A0E1C6FC-5D4B-4E23-A7B9-ECD8A93271B9}" type="presParOf" srcId="{A42622BF-1712-427E-9D7B-3B902F597600}" destId="{F5676111-C994-42DC-BE3E-7AA9499BD708}" srcOrd="2" destOrd="0" presId="urn:microsoft.com/office/officeart/2018/5/layout/IconLeafLabelList"/>
    <dgm:cxn modelId="{E3B66A11-C623-4EB3-BC06-5D8AF63C9AB1}" type="presParOf" srcId="{F5676111-C994-42DC-BE3E-7AA9499BD708}" destId="{1C036B8A-D3B7-4482-9174-35922F1CA1F4}" srcOrd="0" destOrd="0" presId="urn:microsoft.com/office/officeart/2018/5/layout/IconLeafLabelList"/>
    <dgm:cxn modelId="{59B4A03E-77E2-4D5A-94C9-3DB3911B9458}" type="presParOf" srcId="{F5676111-C994-42DC-BE3E-7AA9499BD708}" destId="{AE9F432F-2C0C-453C-A4FF-5C7323148E32}" srcOrd="1" destOrd="0" presId="urn:microsoft.com/office/officeart/2018/5/layout/IconLeafLabelList"/>
    <dgm:cxn modelId="{0145948F-85DB-4C5A-B356-8E8F804A37B2}" type="presParOf" srcId="{F5676111-C994-42DC-BE3E-7AA9499BD708}" destId="{B70B37AF-429B-4F0F-9D96-A6C65C1934BE}" srcOrd="2" destOrd="0" presId="urn:microsoft.com/office/officeart/2018/5/layout/IconLeafLabelList"/>
    <dgm:cxn modelId="{E9FC77FD-D443-4A3F-B859-33B9B2646549}" type="presParOf" srcId="{F5676111-C994-42DC-BE3E-7AA9499BD708}" destId="{5AC0F37F-841D-4E23-A52A-485907FA8D98}" srcOrd="3" destOrd="0" presId="urn:microsoft.com/office/officeart/2018/5/layout/IconLeafLabelList"/>
    <dgm:cxn modelId="{8171DF1A-88B0-4F71-8A1F-844B0A9DF0F8}" type="presParOf" srcId="{A42622BF-1712-427E-9D7B-3B902F597600}" destId="{E4BA08C3-23BB-42FA-AED5-0CC582FDA4B5}" srcOrd="3" destOrd="0" presId="urn:microsoft.com/office/officeart/2018/5/layout/IconLeafLabelList"/>
    <dgm:cxn modelId="{04BB01C3-B6DE-4A64-9D9C-53605127D63C}" type="presParOf" srcId="{A42622BF-1712-427E-9D7B-3B902F597600}" destId="{13B602ED-423D-4783-9E36-FEBC7B08EE73}" srcOrd="4" destOrd="0" presId="urn:microsoft.com/office/officeart/2018/5/layout/IconLeafLabelList"/>
    <dgm:cxn modelId="{BF4F5A7A-53A3-4655-960F-66F5255EF80B}" type="presParOf" srcId="{13B602ED-423D-4783-9E36-FEBC7B08EE73}" destId="{AB58B2F0-5AE8-4108-ADAE-A8F98C6F66D6}" srcOrd="0" destOrd="0" presId="urn:microsoft.com/office/officeart/2018/5/layout/IconLeafLabelList"/>
    <dgm:cxn modelId="{DECA3214-55AB-4B25-A637-AE4015533B18}" type="presParOf" srcId="{13B602ED-423D-4783-9E36-FEBC7B08EE73}" destId="{1C5BD612-33DE-48E5-B9A8-56ED60DA940E}" srcOrd="1" destOrd="0" presId="urn:microsoft.com/office/officeart/2018/5/layout/IconLeafLabelList"/>
    <dgm:cxn modelId="{D186FD6B-9A3C-43B9-BA3B-1E28D5DCD093}" type="presParOf" srcId="{13B602ED-423D-4783-9E36-FEBC7B08EE73}" destId="{1AF7F402-9D29-4B7D-A7DB-E341F9D68BE0}" srcOrd="2" destOrd="0" presId="urn:microsoft.com/office/officeart/2018/5/layout/IconLeafLabelList"/>
    <dgm:cxn modelId="{B7474EDB-B23A-472B-960E-6E026D9F58A7}" type="presParOf" srcId="{13B602ED-423D-4783-9E36-FEBC7B08EE73}" destId="{5A0DC3C8-ABE9-4A4E-BC39-14FF0392CC0D}" srcOrd="3" destOrd="0" presId="urn:microsoft.com/office/officeart/2018/5/layout/IconLeafLabelList"/>
    <dgm:cxn modelId="{24024190-B88B-4C28-AC01-15BF1C8A6A6F}" type="presParOf" srcId="{A42622BF-1712-427E-9D7B-3B902F597600}" destId="{009C82E2-F565-4656-84A1-4E34D82E4486}" srcOrd="5" destOrd="0" presId="urn:microsoft.com/office/officeart/2018/5/layout/IconLeafLabelList"/>
    <dgm:cxn modelId="{11321485-4185-4E7C-A7D2-8491C58739FB}" type="presParOf" srcId="{A42622BF-1712-427E-9D7B-3B902F597600}" destId="{AD14D8B1-06A7-400B-B909-8FC864D2A867}" srcOrd="6" destOrd="0" presId="urn:microsoft.com/office/officeart/2018/5/layout/IconLeafLabelList"/>
    <dgm:cxn modelId="{B50F145A-E804-45AE-8E3D-9F97311B89FB}" type="presParOf" srcId="{AD14D8B1-06A7-400B-B909-8FC864D2A867}" destId="{CAB210C0-0193-4AFE-8665-032D8DAA6371}" srcOrd="0" destOrd="0" presId="urn:microsoft.com/office/officeart/2018/5/layout/IconLeafLabelList"/>
    <dgm:cxn modelId="{CF46BED5-E03F-493C-93DC-41E97BE65D7E}" type="presParOf" srcId="{AD14D8B1-06A7-400B-B909-8FC864D2A867}" destId="{41EB1B7F-B087-4BA3-951C-9BA38517E97F}" srcOrd="1" destOrd="0" presId="urn:microsoft.com/office/officeart/2018/5/layout/IconLeafLabelList"/>
    <dgm:cxn modelId="{4FFCD9AA-9239-4F8C-885D-4AB38A80B35E}" type="presParOf" srcId="{AD14D8B1-06A7-400B-B909-8FC864D2A867}" destId="{C9FEEB45-A6C9-4D55-A618-41B94F88821F}" srcOrd="2" destOrd="0" presId="urn:microsoft.com/office/officeart/2018/5/layout/IconLeafLabelList"/>
    <dgm:cxn modelId="{06BBD89B-3C3C-4730-8381-E3EB2DD6042C}" type="presParOf" srcId="{AD14D8B1-06A7-400B-B909-8FC864D2A867}" destId="{97E0D3B7-C337-493E-9605-DA1052AD4634}" srcOrd="3" destOrd="0" presId="urn:microsoft.com/office/officeart/2018/5/layout/IconLeafLabelList"/>
    <dgm:cxn modelId="{38F10207-3E74-4E5A-B448-C9982375F613}" type="presParOf" srcId="{A42622BF-1712-427E-9D7B-3B902F597600}" destId="{680FBF26-87CA-4D19-B876-50050CFAB949}" srcOrd="7" destOrd="0" presId="urn:microsoft.com/office/officeart/2018/5/layout/IconLeafLabelList"/>
    <dgm:cxn modelId="{BA6E3D23-9AE4-4D37-910B-BEB4F8E1C2BB}" type="presParOf" srcId="{A42622BF-1712-427E-9D7B-3B902F597600}" destId="{F1081FF2-2A89-419F-B30B-EAA7999B7F69}" srcOrd="8" destOrd="0" presId="urn:microsoft.com/office/officeart/2018/5/layout/IconLeafLabelList"/>
    <dgm:cxn modelId="{CA77B89F-00EF-4AE0-B2D1-6545E5B0167F}" type="presParOf" srcId="{F1081FF2-2A89-419F-B30B-EAA7999B7F69}" destId="{1221A42B-27A8-4968-8013-8E98F8CB5CA7}" srcOrd="0" destOrd="0" presId="urn:microsoft.com/office/officeart/2018/5/layout/IconLeafLabelList"/>
    <dgm:cxn modelId="{ECBC8FD0-B88A-476C-B5CF-A840461BDE80}" type="presParOf" srcId="{F1081FF2-2A89-419F-B30B-EAA7999B7F69}" destId="{1F97A02B-9AB3-44F9-9A3D-E4553D167B14}" srcOrd="1" destOrd="0" presId="urn:microsoft.com/office/officeart/2018/5/layout/IconLeafLabelList"/>
    <dgm:cxn modelId="{9BCFBBA0-6E3A-45E0-A20D-E7BD9842AED5}" type="presParOf" srcId="{F1081FF2-2A89-419F-B30B-EAA7999B7F69}" destId="{F9A46863-5A11-4483-9676-6FE6EB473859}" srcOrd="2" destOrd="0" presId="urn:microsoft.com/office/officeart/2018/5/layout/IconLeafLabelList"/>
    <dgm:cxn modelId="{F8506DFB-816F-405A-BE87-075113185A03}" type="presParOf" srcId="{F1081FF2-2A89-419F-B30B-EAA7999B7F69}" destId="{DFBF70BD-9CA3-4898-A37E-8412CF9587C8}" srcOrd="3" destOrd="0" presId="urn:microsoft.com/office/officeart/2018/5/layout/IconLeafLabelList"/>
    <dgm:cxn modelId="{138022DB-D350-4634-873F-05ABB02C1D97}" type="presParOf" srcId="{A42622BF-1712-427E-9D7B-3B902F597600}" destId="{CD752F1C-A3B8-4B91-8DD5-DADA9BD8DE3C}" srcOrd="9" destOrd="0" presId="urn:microsoft.com/office/officeart/2018/5/layout/IconLeafLabelList"/>
    <dgm:cxn modelId="{99A18D6B-9A3B-4288-B748-907C4B73D367}" type="presParOf" srcId="{A42622BF-1712-427E-9D7B-3B902F597600}" destId="{996EBF6E-FF27-4E4A-A912-E390E09BD531}" srcOrd="10" destOrd="0" presId="urn:microsoft.com/office/officeart/2018/5/layout/IconLeafLabelList"/>
    <dgm:cxn modelId="{8102117B-4835-4788-AEEF-D4B7DB09393F}" type="presParOf" srcId="{996EBF6E-FF27-4E4A-A912-E390E09BD531}" destId="{0400A426-6B07-4FE6-8264-CEDEB8C283E5}" srcOrd="0" destOrd="0" presId="urn:microsoft.com/office/officeart/2018/5/layout/IconLeafLabelList"/>
    <dgm:cxn modelId="{BF123111-D1F7-4D24-BC81-B77F7A8F7475}" type="presParOf" srcId="{996EBF6E-FF27-4E4A-A912-E390E09BD531}" destId="{2ED199F6-0355-4BC2-8F79-5D55BCEF5A95}" srcOrd="1" destOrd="0" presId="urn:microsoft.com/office/officeart/2018/5/layout/IconLeafLabelList"/>
    <dgm:cxn modelId="{10179B32-04BC-4E12-89F4-BCDCA46F2ECA}" type="presParOf" srcId="{996EBF6E-FF27-4E4A-A912-E390E09BD531}" destId="{CD4DC091-302F-4F8F-9F92-8672793D0F3C}" srcOrd="2" destOrd="0" presId="urn:microsoft.com/office/officeart/2018/5/layout/IconLeafLabelList"/>
    <dgm:cxn modelId="{9DF8AD3D-05F6-44C6-A56C-34C42F57CB96}" type="presParOf" srcId="{996EBF6E-FF27-4E4A-A912-E390E09BD531}" destId="{A093C3B3-36A1-4A10-B4FA-45E414995D8A}"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0C7A9C-5E95-4487-AE9C-ADE94D0E1E85}"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9A2CB361-EFC7-4982-B7E5-73DB60A455F3}">
      <dgm:prSet/>
      <dgm:spPr/>
      <dgm:t>
        <a:bodyPr/>
        <a:lstStyle/>
        <a:p>
          <a:r>
            <a:rPr lang="en-GB" b="0" i="0"/>
            <a:t>One of the effective model is presented by Williams Kahn’s in 1990, "Psychological Conditions of the Disengagement and Personal Engagement at the workplace”.</a:t>
          </a:r>
          <a:endParaRPr lang="en-US"/>
        </a:p>
      </dgm:t>
    </dgm:pt>
    <dgm:pt modelId="{7459AEB5-3B92-40E8-98A1-43CA854E4506}" type="parTrans" cxnId="{0235E05B-CC09-41B7-B258-5A1938AE8EA8}">
      <dgm:prSet/>
      <dgm:spPr/>
      <dgm:t>
        <a:bodyPr/>
        <a:lstStyle/>
        <a:p>
          <a:endParaRPr lang="en-US"/>
        </a:p>
      </dgm:t>
    </dgm:pt>
    <dgm:pt modelId="{EE18D173-085D-4EE7-9710-540731F979FC}" type="sibTrans" cxnId="{0235E05B-CC09-41B7-B258-5A1938AE8EA8}">
      <dgm:prSet/>
      <dgm:spPr/>
      <dgm:t>
        <a:bodyPr/>
        <a:lstStyle/>
        <a:p>
          <a:endParaRPr lang="en-US"/>
        </a:p>
      </dgm:t>
    </dgm:pt>
    <dgm:pt modelId="{B5CCB9CB-A077-4ABF-AE52-C29E14CEFB94}">
      <dgm:prSet/>
      <dgm:spPr/>
      <dgm:t>
        <a:bodyPr/>
        <a:lstStyle/>
        <a:p>
          <a:r>
            <a:rPr lang="en-GB" b="0" i="0"/>
            <a:t>Where the most familiar idea of the employees' engagements was originally elaborated, professionals usually declare that making goals is linked with helping employees to work hard.</a:t>
          </a:r>
          <a:endParaRPr lang="en-US"/>
        </a:p>
      </dgm:t>
    </dgm:pt>
    <dgm:pt modelId="{AB2530B4-9EB8-4E42-9484-BD5679AB839F}" type="parTrans" cxnId="{38A7AC50-3C8F-4119-AE97-C8B94F49A3D4}">
      <dgm:prSet/>
      <dgm:spPr/>
      <dgm:t>
        <a:bodyPr/>
        <a:lstStyle/>
        <a:p>
          <a:endParaRPr lang="en-US"/>
        </a:p>
      </dgm:t>
    </dgm:pt>
    <dgm:pt modelId="{2578C277-04A2-4A88-B88C-AF6FD7EC8F9F}" type="sibTrans" cxnId="{38A7AC50-3C8F-4119-AE97-C8B94F49A3D4}">
      <dgm:prSet/>
      <dgm:spPr/>
      <dgm:t>
        <a:bodyPr/>
        <a:lstStyle/>
        <a:p>
          <a:endParaRPr lang="en-US"/>
        </a:p>
      </dgm:t>
    </dgm:pt>
    <dgm:pt modelId="{6F25F2FF-670C-44ED-ABAD-68E511E2D8F0}">
      <dgm:prSet/>
      <dgm:spPr/>
      <dgm:t>
        <a:bodyPr/>
        <a:lstStyle/>
        <a:p>
          <a:r>
            <a:rPr lang="en-GB" b="0" i="0"/>
            <a:t>When the improving methods enhance productivity, staff retention, and employee loyalty, executives usually use several views of people (Al-Amin, 2017). </a:t>
          </a:r>
          <a:endParaRPr lang="en-US"/>
        </a:p>
      </dgm:t>
    </dgm:pt>
    <dgm:pt modelId="{C2095E03-1DB1-415B-9F71-013CCBCD0846}" type="parTrans" cxnId="{CFFD94E5-31D1-4B46-9701-B986E4641C37}">
      <dgm:prSet/>
      <dgm:spPr/>
      <dgm:t>
        <a:bodyPr/>
        <a:lstStyle/>
        <a:p>
          <a:endParaRPr lang="en-US"/>
        </a:p>
      </dgm:t>
    </dgm:pt>
    <dgm:pt modelId="{8E7A56D0-AA87-4301-8025-0254E026BCE3}" type="sibTrans" cxnId="{CFFD94E5-31D1-4B46-9701-B986E4641C37}">
      <dgm:prSet/>
      <dgm:spPr/>
      <dgm:t>
        <a:bodyPr/>
        <a:lstStyle/>
        <a:p>
          <a:endParaRPr lang="en-US"/>
        </a:p>
      </dgm:t>
    </dgm:pt>
    <dgm:pt modelId="{95F634E6-81B7-4B34-9D5E-192E0A8645E0}" type="pres">
      <dgm:prSet presAssocID="{F20C7A9C-5E95-4487-AE9C-ADE94D0E1E85}" presName="hierChild1" presStyleCnt="0">
        <dgm:presLayoutVars>
          <dgm:chPref val="1"/>
          <dgm:dir/>
          <dgm:animOne val="branch"/>
          <dgm:animLvl val="lvl"/>
          <dgm:resizeHandles/>
        </dgm:presLayoutVars>
      </dgm:prSet>
      <dgm:spPr/>
    </dgm:pt>
    <dgm:pt modelId="{C0E02C45-07FB-4999-8EE8-4D0242D93682}" type="pres">
      <dgm:prSet presAssocID="{9A2CB361-EFC7-4982-B7E5-73DB60A455F3}" presName="hierRoot1" presStyleCnt="0"/>
      <dgm:spPr/>
    </dgm:pt>
    <dgm:pt modelId="{FF7D4FB8-8CC5-45AA-AEC7-EC045DA9C358}" type="pres">
      <dgm:prSet presAssocID="{9A2CB361-EFC7-4982-B7E5-73DB60A455F3}" presName="composite" presStyleCnt="0"/>
      <dgm:spPr/>
    </dgm:pt>
    <dgm:pt modelId="{61C39C41-B65B-4DF7-B58C-C246ACCE49E1}" type="pres">
      <dgm:prSet presAssocID="{9A2CB361-EFC7-4982-B7E5-73DB60A455F3}" presName="background" presStyleLbl="node0" presStyleIdx="0" presStyleCnt="3"/>
      <dgm:spPr/>
    </dgm:pt>
    <dgm:pt modelId="{7AD63807-CFCB-4F20-BA48-764888AFEE2C}" type="pres">
      <dgm:prSet presAssocID="{9A2CB361-EFC7-4982-B7E5-73DB60A455F3}" presName="text" presStyleLbl="fgAcc0" presStyleIdx="0" presStyleCnt="3">
        <dgm:presLayoutVars>
          <dgm:chPref val="3"/>
        </dgm:presLayoutVars>
      </dgm:prSet>
      <dgm:spPr/>
    </dgm:pt>
    <dgm:pt modelId="{304FD68C-A7F0-45BA-B667-8D8462693EBC}" type="pres">
      <dgm:prSet presAssocID="{9A2CB361-EFC7-4982-B7E5-73DB60A455F3}" presName="hierChild2" presStyleCnt="0"/>
      <dgm:spPr/>
    </dgm:pt>
    <dgm:pt modelId="{7AF567B9-660D-40AA-B594-01EF73062B81}" type="pres">
      <dgm:prSet presAssocID="{B5CCB9CB-A077-4ABF-AE52-C29E14CEFB94}" presName="hierRoot1" presStyleCnt="0"/>
      <dgm:spPr/>
    </dgm:pt>
    <dgm:pt modelId="{C40CDB0B-B8E3-44F9-8718-8488A36371E4}" type="pres">
      <dgm:prSet presAssocID="{B5CCB9CB-A077-4ABF-AE52-C29E14CEFB94}" presName="composite" presStyleCnt="0"/>
      <dgm:spPr/>
    </dgm:pt>
    <dgm:pt modelId="{5B8C13D0-4AC5-4F26-AFAB-B1FAD3E3AA57}" type="pres">
      <dgm:prSet presAssocID="{B5CCB9CB-A077-4ABF-AE52-C29E14CEFB94}" presName="background" presStyleLbl="node0" presStyleIdx="1" presStyleCnt="3"/>
      <dgm:spPr/>
    </dgm:pt>
    <dgm:pt modelId="{1EF8138C-8F98-4963-8907-5652416E54C0}" type="pres">
      <dgm:prSet presAssocID="{B5CCB9CB-A077-4ABF-AE52-C29E14CEFB94}" presName="text" presStyleLbl="fgAcc0" presStyleIdx="1" presStyleCnt="3">
        <dgm:presLayoutVars>
          <dgm:chPref val="3"/>
        </dgm:presLayoutVars>
      </dgm:prSet>
      <dgm:spPr/>
    </dgm:pt>
    <dgm:pt modelId="{D3AD91BF-CD50-46AB-B988-58B62E01DC21}" type="pres">
      <dgm:prSet presAssocID="{B5CCB9CB-A077-4ABF-AE52-C29E14CEFB94}" presName="hierChild2" presStyleCnt="0"/>
      <dgm:spPr/>
    </dgm:pt>
    <dgm:pt modelId="{1FE14398-9CE9-44C0-84EE-61E6BDDC0B0F}" type="pres">
      <dgm:prSet presAssocID="{6F25F2FF-670C-44ED-ABAD-68E511E2D8F0}" presName="hierRoot1" presStyleCnt="0"/>
      <dgm:spPr/>
    </dgm:pt>
    <dgm:pt modelId="{544C8FFC-C12A-48C0-8D20-718F55A2FA33}" type="pres">
      <dgm:prSet presAssocID="{6F25F2FF-670C-44ED-ABAD-68E511E2D8F0}" presName="composite" presStyleCnt="0"/>
      <dgm:spPr/>
    </dgm:pt>
    <dgm:pt modelId="{041C6ABB-62F9-43AE-BEF3-BEAFF756351B}" type="pres">
      <dgm:prSet presAssocID="{6F25F2FF-670C-44ED-ABAD-68E511E2D8F0}" presName="background" presStyleLbl="node0" presStyleIdx="2" presStyleCnt="3"/>
      <dgm:spPr/>
    </dgm:pt>
    <dgm:pt modelId="{F8C6AFEC-F52F-4C75-B224-BBD798D71738}" type="pres">
      <dgm:prSet presAssocID="{6F25F2FF-670C-44ED-ABAD-68E511E2D8F0}" presName="text" presStyleLbl="fgAcc0" presStyleIdx="2" presStyleCnt="3">
        <dgm:presLayoutVars>
          <dgm:chPref val="3"/>
        </dgm:presLayoutVars>
      </dgm:prSet>
      <dgm:spPr/>
    </dgm:pt>
    <dgm:pt modelId="{624A3728-2A56-4C01-B302-41E7E6DA81B6}" type="pres">
      <dgm:prSet presAssocID="{6F25F2FF-670C-44ED-ABAD-68E511E2D8F0}" presName="hierChild2" presStyleCnt="0"/>
      <dgm:spPr/>
    </dgm:pt>
  </dgm:ptLst>
  <dgm:cxnLst>
    <dgm:cxn modelId="{B6278923-B696-43D7-B4F6-6298BEB72E8E}" type="presOf" srcId="{6F25F2FF-670C-44ED-ABAD-68E511E2D8F0}" destId="{F8C6AFEC-F52F-4C75-B224-BBD798D71738}" srcOrd="0" destOrd="0" presId="urn:microsoft.com/office/officeart/2005/8/layout/hierarchy1"/>
    <dgm:cxn modelId="{0235E05B-CC09-41B7-B258-5A1938AE8EA8}" srcId="{F20C7A9C-5E95-4487-AE9C-ADE94D0E1E85}" destId="{9A2CB361-EFC7-4982-B7E5-73DB60A455F3}" srcOrd="0" destOrd="0" parTransId="{7459AEB5-3B92-40E8-98A1-43CA854E4506}" sibTransId="{EE18D173-085D-4EE7-9710-540731F979FC}"/>
    <dgm:cxn modelId="{38A7AC50-3C8F-4119-AE97-C8B94F49A3D4}" srcId="{F20C7A9C-5E95-4487-AE9C-ADE94D0E1E85}" destId="{B5CCB9CB-A077-4ABF-AE52-C29E14CEFB94}" srcOrd="1" destOrd="0" parTransId="{AB2530B4-9EB8-4E42-9484-BD5679AB839F}" sibTransId="{2578C277-04A2-4A88-B88C-AF6FD7EC8F9F}"/>
    <dgm:cxn modelId="{60E41690-3987-46E1-BADC-CE70A1269116}" type="presOf" srcId="{9A2CB361-EFC7-4982-B7E5-73DB60A455F3}" destId="{7AD63807-CFCB-4F20-BA48-764888AFEE2C}" srcOrd="0" destOrd="0" presId="urn:microsoft.com/office/officeart/2005/8/layout/hierarchy1"/>
    <dgm:cxn modelId="{D165BFC2-9D80-4533-8117-ECAFECAE061B}" type="presOf" srcId="{B5CCB9CB-A077-4ABF-AE52-C29E14CEFB94}" destId="{1EF8138C-8F98-4963-8907-5652416E54C0}" srcOrd="0" destOrd="0" presId="urn:microsoft.com/office/officeart/2005/8/layout/hierarchy1"/>
    <dgm:cxn modelId="{CFFD94E5-31D1-4B46-9701-B986E4641C37}" srcId="{F20C7A9C-5E95-4487-AE9C-ADE94D0E1E85}" destId="{6F25F2FF-670C-44ED-ABAD-68E511E2D8F0}" srcOrd="2" destOrd="0" parTransId="{C2095E03-1DB1-415B-9F71-013CCBCD0846}" sibTransId="{8E7A56D0-AA87-4301-8025-0254E026BCE3}"/>
    <dgm:cxn modelId="{F6F965FF-C00B-45DD-8883-5E07B2CA4EE2}" type="presOf" srcId="{F20C7A9C-5E95-4487-AE9C-ADE94D0E1E85}" destId="{95F634E6-81B7-4B34-9D5E-192E0A8645E0}" srcOrd="0" destOrd="0" presId="urn:microsoft.com/office/officeart/2005/8/layout/hierarchy1"/>
    <dgm:cxn modelId="{A2E494C7-E5C1-4088-AD55-CFB082F9A6F1}" type="presParOf" srcId="{95F634E6-81B7-4B34-9D5E-192E0A8645E0}" destId="{C0E02C45-07FB-4999-8EE8-4D0242D93682}" srcOrd="0" destOrd="0" presId="urn:microsoft.com/office/officeart/2005/8/layout/hierarchy1"/>
    <dgm:cxn modelId="{420C1388-4813-450E-88C8-6F131073AE73}" type="presParOf" srcId="{C0E02C45-07FB-4999-8EE8-4D0242D93682}" destId="{FF7D4FB8-8CC5-45AA-AEC7-EC045DA9C358}" srcOrd="0" destOrd="0" presId="urn:microsoft.com/office/officeart/2005/8/layout/hierarchy1"/>
    <dgm:cxn modelId="{9F557143-D399-497A-A810-B95FBF58F5E2}" type="presParOf" srcId="{FF7D4FB8-8CC5-45AA-AEC7-EC045DA9C358}" destId="{61C39C41-B65B-4DF7-B58C-C246ACCE49E1}" srcOrd="0" destOrd="0" presId="urn:microsoft.com/office/officeart/2005/8/layout/hierarchy1"/>
    <dgm:cxn modelId="{582C4720-7667-4DFD-8D4B-99740C9A633B}" type="presParOf" srcId="{FF7D4FB8-8CC5-45AA-AEC7-EC045DA9C358}" destId="{7AD63807-CFCB-4F20-BA48-764888AFEE2C}" srcOrd="1" destOrd="0" presId="urn:microsoft.com/office/officeart/2005/8/layout/hierarchy1"/>
    <dgm:cxn modelId="{18151C5B-7EAD-454D-9B48-595A27D631F9}" type="presParOf" srcId="{C0E02C45-07FB-4999-8EE8-4D0242D93682}" destId="{304FD68C-A7F0-45BA-B667-8D8462693EBC}" srcOrd="1" destOrd="0" presId="urn:microsoft.com/office/officeart/2005/8/layout/hierarchy1"/>
    <dgm:cxn modelId="{6DBB86B3-C71D-4499-9BB5-D20582A8CA44}" type="presParOf" srcId="{95F634E6-81B7-4B34-9D5E-192E0A8645E0}" destId="{7AF567B9-660D-40AA-B594-01EF73062B81}" srcOrd="1" destOrd="0" presId="urn:microsoft.com/office/officeart/2005/8/layout/hierarchy1"/>
    <dgm:cxn modelId="{ABD88B49-0851-4336-9F22-99FD97C5E469}" type="presParOf" srcId="{7AF567B9-660D-40AA-B594-01EF73062B81}" destId="{C40CDB0B-B8E3-44F9-8718-8488A36371E4}" srcOrd="0" destOrd="0" presId="urn:microsoft.com/office/officeart/2005/8/layout/hierarchy1"/>
    <dgm:cxn modelId="{BFFFFA37-239C-45F1-9A44-0020A6638A3F}" type="presParOf" srcId="{C40CDB0B-B8E3-44F9-8718-8488A36371E4}" destId="{5B8C13D0-4AC5-4F26-AFAB-B1FAD3E3AA57}" srcOrd="0" destOrd="0" presId="urn:microsoft.com/office/officeart/2005/8/layout/hierarchy1"/>
    <dgm:cxn modelId="{3A0179A2-9582-42BF-8508-9360EBCB9191}" type="presParOf" srcId="{C40CDB0B-B8E3-44F9-8718-8488A36371E4}" destId="{1EF8138C-8F98-4963-8907-5652416E54C0}" srcOrd="1" destOrd="0" presId="urn:microsoft.com/office/officeart/2005/8/layout/hierarchy1"/>
    <dgm:cxn modelId="{6642191F-16A4-49AF-A75B-2DDFEB205F8E}" type="presParOf" srcId="{7AF567B9-660D-40AA-B594-01EF73062B81}" destId="{D3AD91BF-CD50-46AB-B988-58B62E01DC21}" srcOrd="1" destOrd="0" presId="urn:microsoft.com/office/officeart/2005/8/layout/hierarchy1"/>
    <dgm:cxn modelId="{F6089E68-570A-4C63-8AEF-438C8CAED671}" type="presParOf" srcId="{95F634E6-81B7-4B34-9D5E-192E0A8645E0}" destId="{1FE14398-9CE9-44C0-84EE-61E6BDDC0B0F}" srcOrd="2" destOrd="0" presId="urn:microsoft.com/office/officeart/2005/8/layout/hierarchy1"/>
    <dgm:cxn modelId="{66F46FE3-674D-446A-9DE6-992BB71103B8}" type="presParOf" srcId="{1FE14398-9CE9-44C0-84EE-61E6BDDC0B0F}" destId="{544C8FFC-C12A-48C0-8D20-718F55A2FA33}" srcOrd="0" destOrd="0" presId="urn:microsoft.com/office/officeart/2005/8/layout/hierarchy1"/>
    <dgm:cxn modelId="{1E2E19C9-1B4B-4B51-846E-E21120CC618E}" type="presParOf" srcId="{544C8FFC-C12A-48C0-8D20-718F55A2FA33}" destId="{041C6ABB-62F9-43AE-BEF3-BEAFF756351B}" srcOrd="0" destOrd="0" presId="urn:microsoft.com/office/officeart/2005/8/layout/hierarchy1"/>
    <dgm:cxn modelId="{724B4172-585E-4F45-BCFB-5C78AFAB5E4B}" type="presParOf" srcId="{544C8FFC-C12A-48C0-8D20-718F55A2FA33}" destId="{F8C6AFEC-F52F-4C75-B224-BBD798D71738}" srcOrd="1" destOrd="0" presId="urn:microsoft.com/office/officeart/2005/8/layout/hierarchy1"/>
    <dgm:cxn modelId="{FBF4C476-8605-405E-983F-38155D4FC798}" type="presParOf" srcId="{1FE14398-9CE9-44C0-84EE-61E6BDDC0B0F}" destId="{624A3728-2A56-4C01-B302-41E7E6DA81B6}"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B3B8A1-D72B-4206-9E61-E26996FF5B00}"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8C24F8B-0DB7-43F2-B74C-C3A72AEE89C8}">
      <dgm:prSet/>
      <dgm:spPr/>
      <dgm:t>
        <a:bodyPr/>
        <a:lstStyle/>
        <a:p>
          <a:r>
            <a:rPr lang="en-GB"/>
            <a:t>William Kahn was the first psychologist who discovered the term "employee engagement". </a:t>
          </a:r>
          <a:endParaRPr lang="en-US"/>
        </a:p>
      </dgm:t>
    </dgm:pt>
    <dgm:pt modelId="{D7A9FDD8-B172-43C8-BF65-8B462B751A11}" type="parTrans" cxnId="{97D21A48-AF38-4683-ABC3-03EB6134440B}">
      <dgm:prSet/>
      <dgm:spPr/>
      <dgm:t>
        <a:bodyPr/>
        <a:lstStyle/>
        <a:p>
          <a:endParaRPr lang="en-US"/>
        </a:p>
      </dgm:t>
    </dgm:pt>
    <dgm:pt modelId="{58BD95BB-D131-4306-ADDD-33562EEC0088}" type="sibTrans" cxnId="{97D21A48-AF38-4683-ABC3-03EB6134440B}">
      <dgm:prSet/>
      <dgm:spPr/>
      <dgm:t>
        <a:bodyPr/>
        <a:lstStyle/>
        <a:p>
          <a:endParaRPr lang="en-US"/>
        </a:p>
      </dgm:t>
    </dgm:pt>
    <dgm:pt modelId="{41B126D1-F34A-4FD5-B79E-63000C8654A9}">
      <dgm:prSet/>
      <dgm:spPr/>
      <dgm:t>
        <a:bodyPr/>
        <a:lstStyle/>
        <a:p>
          <a:r>
            <a:rPr lang="en-GB"/>
            <a:t>Kahn's theory highlights those factors which can enable employees, like hotel employees and workers, to enhance their personalities at work. </a:t>
          </a:r>
          <a:endParaRPr lang="en-US"/>
        </a:p>
      </dgm:t>
    </dgm:pt>
    <dgm:pt modelId="{94592F08-FB71-4A84-9451-1308245EF6B3}" type="parTrans" cxnId="{B4FD7D85-9080-4D80-A8E7-A61D497CEF3F}">
      <dgm:prSet/>
      <dgm:spPr/>
      <dgm:t>
        <a:bodyPr/>
        <a:lstStyle/>
        <a:p>
          <a:endParaRPr lang="en-US"/>
        </a:p>
      </dgm:t>
    </dgm:pt>
    <dgm:pt modelId="{3EC1C59C-6A1C-4EAD-901B-9FFA15A3AE20}" type="sibTrans" cxnId="{B4FD7D85-9080-4D80-A8E7-A61D497CEF3F}">
      <dgm:prSet/>
      <dgm:spPr/>
      <dgm:t>
        <a:bodyPr/>
        <a:lstStyle/>
        <a:p>
          <a:endParaRPr lang="en-US"/>
        </a:p>
      </dgm:t>
    </dgm:pt>
    <dgm:pt modelId="{F5A02A45-2786-4197-979F-6563D345EA3C}">
      <dgm:prSet/>
      <dgm:spPr/>
      <dgm:t>
        <a:bodyPr/>
        <a:lstStyle/>
        <a:p>
          <a:r>
            <a:rPr lang="en-GB"/>
            <a:t>The "Meaningfulness" of tasks is the inspiration of the employees to complete their tasks within boundaries. </a:t>
          </a:r>
          <a:endParaRPr lang="en-US"/>
        </a:p>
      </dgm:t>
    </dgm:pt>
    <dgm:pt modelId="{9F7C1E5A-82BC-4868-A22B-214F5342EFB5}" type="parTrans" cxnId="{E83D5D87-C1C8-49DC-9E4E-9B9FC52B3B53}">
      <dgm:prSet/>
      <dgm:spPr/>
      <dgm:t>
        <a:bodyPr/>
        <a:lstStyle/>
        <a:p>
          <a:endParaRPr lang="en-US"/>
        </a:p>
      </dgm:t>
    </dgm:pt>
    <dgm:pt modelId="{89869216-AF7A-4562-A2D2-F7412B018901}" type="sibTrans" cxnId="{E83D5D87-C1C8-49DC-9E4E-9B9FC52B3B53}">
      <dgm:prSet/>
      <dgm:spPr/>
      <dgm:t>
        <a:bodyPr/>
        <a:lstStyle/>
        <a:p>
          <a:endParaRPr lang="en-US"/>
        </a:p>
      </dgm:t>
    </dgm:pt>
    <dgm:pt modelId="{08F79F8E-C11D-438B-9B58-EB9C6A471D0F}">
      <dgm:prSet/>
      <dgm:spPr/>
      <dgm:t>
        <a:bodyPr/>
        <a:lstStyle/>
        <a:p>
          <a:r>
            <a:rPr lang="en-GB"/>
            <a:t>The word "Safety" define as when the workers do not scold by supervisors or co-workers, so the workers do more effective work for their organisation. </a:t>
          </a:r>
          <a:endParaRPr lang="en-US"/>
        </a:p>
      </dgm:t>
    </dgm:pt>
    <dgm:pt modelId="{FA42882D-F3CD-44FA-9D47-6CC87C48FC97}" type="parTrans" cxnId="{39503D1B-DBAD-4601-A6C8-533D9A587140}">
      <dgm:prSet/>
      <dgm:spPr/>
      <dgm:t>
        <a:bodyPr/>
        <a:lstStyle/>
        <a:p>
          <a:endParaRPr lang="en-US"/>
        </a:p>
      </dgm:t>
    </dgm:pt>
    <dgm:pt modelId="{083AAC2A-4E78-4AF0-901A-D03C08076EDB}" type="sibTrans" cxnId="{39503D1B-DBAD-4601-A6C8-533D9A587140}">
      <dgm:prSet/>
      <dgm:spPr/>
      <dgm:t>
        <a:bodyPr/>
        <a:lstStyle/>
        <a:p>
          <a:endParaRPr lang="en-US"/>
        </a:p>
      </dgm:t>
    </dgm:pt>
    <dgm:pt modelId="{354B9120-FE9A-454F-8C5C-9F2FF0BBCF78}">
      <dgm:prSet/>
      <dgm:spPr/>
      <dgm:t>
        <a:bodyPr/>
        <a:lstStyle/>
        <a:p>
          <a:r>
            <a:rPr lang="en-GB"/>
            <a:t>As a result, they will be psychologically satisfied with their organisation, and they will be free from any fear; all employees will feel safe, and they will easily work at their workplace (Gupta and Sharma, 2016). </a:t>
          </a:r>
          <a:endParaRPr lang="en-US"/>
        </a:p>
      </dgm:t>
    </dgm:pt>
    <dgm:pt modelId="{CD294C6F-D7F9-499F-8C34-72A8DC32E2DF}" type="parTrans" cxnId="{401EC4C7-C7DC-46C8-976F-2A9BDF8F693C}">
      <dgm:prSet/>
      <dgm:spPr/>
      <dgm:t>
        <a:bodyPr/>
        <a:lstStyle/>
        <a:p>
          <a:endParaRPr lang="en-US"/>
        </a:p>
      </dgm:t>
    </dgm:pt>
    <dgm:pt modelId="{A3938C33-1FD7-4A0D-9F39-1D2728139062}" type="sibTrans" cxnId="{401EC4C7-C7DC-46C8-976F-2A9BDF8F693C}">
      <dgm:prSet/>
      <dgm:spPr/>
      <dgm:t>
        <a:bodyPr/>
        <a:lstStyle/>
        <a:p>
          <a:endParaRPr lang="en-US"/>
        </a:p>
      </dgm:t>
    </dgm:pt>
    <dgm:pt modelId="{DCBFEF73-8D4C-4BFB-B6FD-91715B5623AD}" type="pres">
      <dgm:prSet presAssocID="{72B3B8A1-D72B-4206-9E61-E26996FF5B00}" presName="root" presStyleCnt="0">
        <dgm:presLayoutVars>
          <dgm:dir/>
          <dgm:resizeHandles val="exact"/>
        </dgm:presLayoutVars>
      </dgm:prSet>
      <dgm:spPr/>
    </dgm:pt>
    <dgm:pt modelId="{C752E087-FA21-4F2D-9301-6373254CB771}" type="pres">
      <dgm:prSet presAssocID="{88C24F8B-0DB7-43F2-B74C-C3A72AEE89C8}" presName="compNode" presStyleCnt="0"/>
      <dgm:spPr/>
    </dgm:pt>
    <dgm:pt modelId="{B6F0C40E-252D-4A90-B9A0-8BC3C96CFCF6}" type="pres">
      <dgm:prSet presAssocID="{88C24F8B-0DB7-43F2-B74C-C3A72AEE89C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apanese Dolls"/>
        </a:ext>
      </dgm:extLst>
    </dgm:pt>
    <dgm:pt modelId="{7F30CDBA-A8E2-4B38-B369-73D88F5374DF}" type="pres">
      <dgm:prSet presAssocID="{88C24F8B-0DB7-43F2-B74C-C3A72AEE89C8}" presName="spaceRect" presStyleCnt="0"/>
      <dgm:spPr/>
    </dgm:pt>
    <dgm:pt modelId="{A0C8FA8C-C9A9-4C7B-BB9F-194782363D50}" type="pres">
      <dgm:prSet presAssocID="{88C24F8B-0DB7-43F2-B74C-C3A72AEE89C8}" presName="textRect" presStyleLbl="revTx" presStyleIdx="0" presStyleCnt="5">
        <dgm:presLayoutVars>
          <dgm:chMax val="1"/>
          <dgm:chPref val="1"/>
        </dgm:presLayoutVars>
      </dgm:prSet>
      <dgm:spPr/>
    </dgm:pt>
    <dgm:pt modelId="{9582C5E4-C1E3-435D-8BA1-BF56A561C13C}" type="pres">
      <dgm:prSet presAssocID="{58BD95BB-D131-4306-ADDD-33562EEC0088}" presName="sibTrans" presStyleCnt="0"/>
      <dgm:spPr/>
    </dgm:pt>
    <dgm:pt modelId="{C1928C19-B2B1-4A01-8C9B-FD4F9ECD4468}" type="pres">
      <dgm:prSet presAssocID="{41B126D1-F34A-4FD5-B79E-63000C8654A9}" presName="compNode" presStyleCnt="0"/>
      <dgm:spPr/>
    </dgm:pt>
    <dgm:pt modelId="{4729EA0F-A368-451C-A7FA-08515DD188B0}" type="pres">
      <dgm:prSet presAssocID="{41B126D1-F34A-4FD5-B79E-63000C8654A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1B9542D3-4463-46FB-BBA3-C5028BB2BC88}" type="pres">
      <dgm:prSet presAssocID="{41B126D1-F34A-4FD5-B79E-63000C8654A9}" presName="spaceRect" presStyleCnt="0"/>
      <dgm:spPr/>
    </dgm:pt>
    <dgm:pt modelId="{75A9F0A7-83B5-4172-89C9-39B2C1D68DC1}" type="pres">
      <dgm:prSet presAssocID="{41B126D1-F34A-4FD5-B79E-63000C8654A9}" presName="textRect" presStyleLbl="revTx" presStyleIdx="1" presStyleCnt="5">
        <dgm:presLayoutVars>
          <dgm:chMax val="1"/>
          <dgm:chPref val="1"/>
        </dgm:presLayoutVars>
      </dgm:prSet>
      <dgm:spPr/>
    </dgm:pt>
    <dgm:pt modelId="{5D7C0BF5-A2EB-4631-867F-666E67475D8C}" type="pres">
      <dgm:prSet presAssocID="{3EC1C59C-6A1C-4EAD-901B-9FFA15A3AE20}" presName="sibTrans" presStyleCnt="0"/>
      <dgm:spPr/>
    </dgm:pt>
    <dgm:pt modelId="{2EFE6278-D043-490D-99F4-FB85450ACDDA}" type="pres">
      <dgm:prSet presAssocID="{F5A02A45-2786-4197-979F-6563D345EA3C}" presName="compNode" presStyleCnt="0"/>
      <dgm:spPr/>
    </dgm:pt>
    <dgm:pt modelId="{EC359F2C-43CE-41DF-97E2-66C4999779CA}" type="pres">
      <dgm:prSet presAssocID="{F5A02A45-2786-4197-979F-6563D345EA3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CE05E7F7-15E0-4285-BD92-B476E8BEB709}" type="pres">
      <dgm:prSet presAssocID="{F5A02A45-2786-4197-979F-6563D345EA3C}" presName="spaceRect" presStyleCnt="0"/>
      <dgm:spPr/>
    </dgm:pt>
    <dgm:pt modelId="{38560482-4675-4E2B-AE2A-7A28B612DB29}" type="pres">
      <dgm:prSet presAssocID="{F5A02A45-2786-4197-979F-6563D345EA3C}" presName="textRect" presStyleLbl="revTx" presStyleIdx="2" presStyleCnt="5">
        <dgm:presLayoutVars>
          <dgm:chMax val="1"/>
          <dgm:chPref val="1"/>
        </dgm:presLayoutVars>
      </dgm:prSet>
      <dgm:spPr/>
    </dgm:pt>
    <dgm:pt modelId="{7147F7B5-F9CA-481E-A4E0-A7BC43D2B12D}" type="pres">
      <dgm:prSet presAssocID="{89869216-AF7A-4562-A2D2-F7412B018901}" presName="sibTrans" presStyleCnt="0"/>
      <dgm:spPr/>
    </dgm:pt>
    <dgm:pt modelId="{4A070A57-5CC0-4D0F-BFB8-DFD9AA9D549F}" type="pres">
      <dgm:prSet presAssocID="{08F79F8E-C11D-438B-9B58-EB9C6A471D0F}" presName="compNode" presStyleCnt="0"/>
      <dgm:spPr/>
    </dgm:pt>
    <dgm:pt modelId="{1D76B185-387D-48A7-988B-0BA95BEDF98C}" type="pres">
      <dgm:prSet presAssocID="{08F79F8E-C11D-438B-9B58-EB9C6A471D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lder"/>
        </a:ext>
      </dgm:extLst>
    </dgm:pt>
    <dgm:pt modelId="{C6A8C62D-C5DE-43EC-9361-45F5A170F137}" type="pres">
      <dgm:prSet presAssocID="{08F79F8E-C11D-438B-9B58-EB9C6A471D0F}" presName="spaceRect" presStyleCnt="0"/>
      <dgm:spPr/>
    </dgm:pt>
    <dgm:pt modelId="{65D78C38-4F86-4382-A239-31795E5F2E23}" type="pres">
      <dgm:prSet presAssocID="{08F79F8E-C11D-438B-9B58-EB9C6A471D0F}" presName="textRect" presStyleLbl="revTx" presStyleIdx="3" presStyleCnt="5">
        <dgm:presLayoutVars>
          <dgm:chMax val="1"/>
          <dgm:chPref val="1"/>
        </dgm:presLayoutVars>
      </dgm:prSet>
      <dgm:spPr/>
    </dgm:pt>
    <dgm:pt modelId="{5A0ABEB1-E905-4F05-A4C1-DB1A693D3AF0}" type="pres">
      <dgm:prSet presAssocID="{083AAC2A-4E78-4AF0-901A-D03C08076EDB}" presName="sibTrans" presStyleCnt="0"/>
      <dgm:spPr/>
    </dgm:pt>
    <dgm:pt modelId="{E2EC8BAC-6B34-484E-9303-DE37886AC3C6}" type="pres">
      <dgm:prSet presAssocID="{354B9120-FE9A-454F-8C5C-9F2FF0BBCF78}" presName="compNode" presStyleCnt="0"/>
      <dgm:spPr/>
    </dgm:pt>
    <dgm:pt modelId="{90C6D9AB-34A4-4FAA-A8F2-D585529AAEA5}" type="pres">
      <dgm:prSet presAssocID="{354B9120-FE9A-454F-8C5C-9F2FF0BBCF7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ffice Worker"/>
        </a:ext>
      </dgm:extLst>
    </dgm:pt>
    <dgm:pt modelId="{0ECF5064-A752-49FE-B547-7F62C9565F50}" type="pres">
      <dgm:prSet presAssocID="{354B9120-FE9A-454F-8C5C-9F2FF0BBCF78}" presName="spaceRect" presStyleCnt="0"/>
      <dgm:spPr/>
    </dgm:pt>
    <dgm:pt modelId="{A7CB0356-F808-4EB9-9EE8-99DEA69F74B4}" type="pres">
      <dgm:prSet presAssocID="{354B9120-FE9A-454F-8C5C-9F2FF0BBCF78}" presName="textRect" presStyleLbl="revTx" presStyleIdx="4" presStyleCnt="5">
        <dgm:presLayoutVars>
          <dgm:chMax val="1"/>
          <dgm:chPref val="1"/>
        </dgm:presLayoutVars>
      </dgm:prSet>
      <dgm:spPr/>
    </dgm:pt>
  </dgm:ptLst>
  <dgm:cxnLst>
    <dgm:cxn modelId="{39503D1B-DBAD-4601-A6C8-533D9A587140}" srcId="{72B3B8A1-D72B-4206-9E61-E26996FF5B00}" destId="{08F79F8E-C11D-438B-9B58-EB9C6A471D0F}" srcOrd="3" destOrd="0" parTransId="{FA42882D-F3CD-44FA-9D47-6CC87C48FC97}" sibTransId="{083AAC2A-4E78-4AF0-901A-D03C08076EDB}"/>
    <dgm:cxn modelId="{CF71A45C-5EF4-4595-B1BC-EBF6A5FD9FA8}" type="presOf" srcId="{72B3B8A1-D72B-4206-9E61-E26996FF5B00}" destId="{DCBFEF73-8D4C-4BFB-B6FD-91715B5623AD}" srcOrd="0" destOrd="0" presId="urn:microsoft.com/office/officeart/2018/2/layout/IconLabelList"/>
    <dgm:cxn modelId="{97D21A48-AF38-4683-ABC3-03EB6134440B}" srcId="{72B3B8A1-D72B-4206-9E61-E26996FF5B00}" destId="{88C24F8B-0DB7-43F2-B74C-C3A72AEE89C8}" srcOrd="0" destOrd="0" parTransId="{D7A9FDD8-B172-43C8-BF65-8B462B751A11}" sibTransId="{58BD95BB-D131-4306-ADDD-33562EEC0088}"/>
    <dgm:cxn modelId="{B4FD7D85-9080-4D80-A8E7-A61D497CEF3F}" srcId="{72B3B8A1-D72B-4206-9E61-E26996FF5B00}" destId="{41B126D1-F34A-4FD5-B79E-63000C8654A9}" srcOrd="1" destOrd="0" parTransId="{94592F08-FB71-4A84-9451-1308245EF6B3}" sibTransId="{3EC1C59C-6A1C-4EAD-901B-9FFA15A3AE20}"/>
    <dgm:cxn modelId="{E83D5D87-C1C8-49DC-9E4E-9B9FC52B3B53}" srcId="{72B3B8A1-D72B-4206-9E61-E26996FF5B00}" destId="{F5A02A45-2786-4197-979F-6563D345EA3C}" srcOrd="2" destOrd="0" parTransId="{9F7C1E5A-82BC-4868-A22B-214F5342EFB5}" sibTransId="{89869216-AF7A-4562-A2D2-F7412B018901}"/>
    <dgm:cxn modelId="{912821AB-2A63-4C86-AE33-E0B69D953A74}" type="presOf" srcId="{88C24F8B-0DB7-43F2-B74C-C3A72AEE89C8}" destId="{A0C8FA8C-C9A9-4C7B-BB9F-194782363D50}" srcOrd="0" destOrd="0" presId="urn:microsoft.com/office/officeart/2018/2/layout/IconLabelList"/>
    <dgm:cxn modelId="{5C33A7B0-07E7-47E8-9444-03BDDC153FAA}" type="presOf" srcId="{354B9120-FE9A-454F-8C5C-9F2FF0BBCF78}" destId="{A7CB0356-F808-4EB9-9EE8-99DEA69F74B4}" srcOrd="0" destOrd="0" presId="urn:microsoft.com/office/officeart/2018/2/layout/IconLabelList"/>
    <dgm:cxn modelId="{AA05E8C0-707F-4EE5-AE0D-985567483C74}" type="presOf" srcId="{41B126D1-F34A-4FD5-B79E-63000C8654A9}" destId="{75A9F0A7-83B5-4172-89C9-39B2C1D68DC1}" srcOrd="0" destOrd="0" presId="urn:microsoft.com/office/officeart/2018/2/layout/IconLabelList"/>
    <dgm:cxn modelId="{401EC4C7-C7DC-46C8-976F-2A9BDF8F693C}" srcId="{72B3B8A1-D72B-4206-9E61-E26996FF5B00}" destId="{354B9120-FE9A-454F-8C5C-9F2FF0BBCF78}" srcOrd="4" destOrd="0" parTransId="{CD294C6F-D7F9-499F-8C34-72A8DC32E2DF}" sibTransId="{A3938C33-1FD7-4A0D-9F39-1D2728139062}"/>
    <dgm:cxn modelId="{0D276FC8-74A9-45A2-8744-688D9144ECCA}" type="presOf" srcId="{F5A02A45-2786-4197-979F-6563D345EA3C}" destId="{38560482-4675-4E2B-AE2A-7A28B612DB29}" srcOrd="0" destOrd="0" presId="urn:microsoft.com/office/officeart/2018/2/layout/IconLabelList"/>
    <dgm:cxn modelId="{22BDAEEB-2E6E-4B19-B8DF-F1F8C8ED30C5}" type="presOf" srcId="{08F79F8E-C11D-438B-9B58-EB9C6A471D0F}" destId="{65D78C38-4F86-4382-A239-31795E5F2E23}" srcOrd="0" destOrd="0" presId="urn:microsoft.com/office/officeart/2018/2/layout/IconLabelList"/>
    <dgm:cxn modelId="{DE42F90D-3DA9-464A-8CC7-8C0BA70634C0}" type="presParOf" srcId="{DCBFEF73-8D4C-4BFB-B6FD-91715B5623AD}" destId="{C752E087-FA21-4F2D-9301-6373254CB771}" srcOrd="0" destOrd="0" presId="urn:microsoft.com/office/officeart/2018/2/layout/IconLabelList"/>
    <dgm:cxn modelId="{61192A0C-282A-4D0B-A45F-27E84FCB1173}" type="presParOf" srcId="{C752E087-FA21-4F2D-9301-6373254CB771}" destId="{B6F0C40E-252D-4A90-B9A0-8BC3C96CFCF6}" srcOrd="0" destOrd="0" presId="urn:microsoft.com/office/officeart/2018/2/layout/IconLabelList"/>
    <dgm:cxn modelId="{29A56608-7246-4E08-947F-A04D9E0D6232}" type="presParOf" srcId="{C752E087-FA21-4F2D-9301-6373254CB771}" destId="{7F30CDBA-A8E2-4B38-B369-73D88F5374DF}" srcOrd="1" destOrd="0" presId="urn:microsoft.com/office/officeart/2018/2/layout/IconLabelList"/>
    <dgm:cxn modelId="{410250AE-7720-49DD-917F-CFC066A641A0}" type="presParOf" srcId="{C752E087-FA21-4F2D-9301-6373254CB771}" destId="{A0C8FA8C-C9A9-4C7B-BB9F-194782363D50}" srcOrd="2" destOrd="0" presId="urn:microsoft.com/office/officeart/2018/2/layout/IconLabelList"/>
    <dgm:cxn modelId="{CE03756A-E6FE-4A87-A753-FA62A8F02A58}" type="presParOf" srcId="{DCBFEF73-8D4C-4BFB-B6FD-91715B5623AD}" destId="{9582C5E4-C1E3-435D-8BA1-BF56A561C13C}" srcOrd="1" destOrd="0" presId="urn:microsoft.com/office/officeart/2018/2/layout/IconLabelList"/>
    <dgm:cxn modelId="{79E17036-CBFA-4E9C-B45D-F172A966CBC9}" type="presParOf" srcId="{DCBFEF73-8D4C-4BFB-B6FD-91715B5623AD}" destId="{C1928C19-B2B1-4A01-8C9B-FD4F9ECD4468}" srcOrd="2" destOrd="0" presId="urn:microsoft.com/office/officeart/2018/2/layout/IconLabelList"/>
    <dgm:cxn modelId="{E3D1A09F-D2D3-4A59-B483-305D040382C9}" type="presParOf" srcId="{C1928C19-B2B1-4A01-8C9B-FD4F9ECD4468}" destId="{4729EA0F-A368-451C-A7FA-08515DD188B0}" srcOrd="0" destOrd="0" presId="urn:microsoft.com/office/officeart/2018/2/layout/IconLabelList"/>
    <dgm:cxn modelId="{1467F5F2-687A-426D-B9F9-772CF9338DA6}" type="presParOf" srcId="{C1928C19-B2B1-4A01-8C9B-FD4F9ECD4468}" destId="{1B9542D3-4463-46FB-BBA3-C5028BB2BC88}" srcOrd="1" destOrd="0" presId="urn:microsoft.com/office/officeart/2018/2/layout/IconLabelList"/>
    <dgm:cxn modelId="{9A5F3FCA-179E-4CDE-9844-FA683BD01FD1}" type="presParOf" srcId="{C1928C19-B2B1-4A01-8C9B-FD4F9ECD4468}" destId="{75A9F0A7-83B5-4172-89C9-39B2C1D68DC1}" srcOrd="2" destOrd="0" presId="urn:microsoft.com/office/officeart/2018/2/layout/IconLabelList"/>
    <dgm:cxn modelId="{0E715694-AFC4-4F04-9DF8-F67B93EAED88}" type="presParOf" srcId="{DCBFEF73-8D4C-4BFB-B6FD-91715B5623AD}" destId="{5D7C0BF5-A2EB-4631-867F-666E67475D8C}" srcOrd="3" destOrd="0" presId="urn:microsoft.com/office/officeart/2018/2/layout/IconLabelList"/>
    <dgm:cxn modelId="{820B55AF-F82C-4023-9E5F-78B46C539ABE}" type="presParOf" srcId="{DCBFEF73-8D4C-4BFB-B6FD-91715B5623AD}" destId="{2EFE6278-D043-490D-99F4-FB85450ACDDA}" srcOrd="4" destOrd="0" presId="urn:microsoft.com/office/officeart/2018/2/layout/IconLabelList"/>
    <dgm:cxn modelId="{8E09699D-AE43-480E-A03B-563F8BA9C1B0}" type="presParOf" srcId="{2EFE6278-D043-490D-99F4-FB85450ACDDA}" destId="{EC359F2C-43CE-41DF-97E2-66C4999779CA}" srcOrd="0" destOrd="0" presId="urn:microsoft.com/office/officeart/2018/2/layout/IconLabelList"/>
    <dgm:cxn modelId="{B344727A-4FBA-4891-8250-5278BAB962B6}" type="presParOf" srcId="{2EFE6278-D043-490D-99F4-FB85450ACDDA}" destId="{CE05E7F7-15E0-4285-BD92-B476E8BEB709}" srcOrd="1" destOrd="0" presId="urn:microsoft.com/office/officeart/2018/2/layout/IconLabelList"/>
    <dgm:cxn modelId="{E2CE85C7-AEA2-4E91-A550-86E502F794C4}" type="presParOf" srcId="{2EFE6278-D043-490D-99F4-FB85450ACDDA}" destId="{38560482-4675-4E2B-AE2A-7A28B612DB29}" srcOrd="2" destOrd="0" presId="urn:microsoft.com/office/officeart/2018/2/layout/IconLabelList"/>
    <dgm:cxn modelId="{E3E99C32-7723-4EB0-A8D2-E7411E1D07BA}" type="presParOf" srcId="{DCBFEF73-8D4C-4BFB-B6FD-91715B5623AD}" destId="{7147F7B5-F9CA-481E-A4E0-A7BC43D2B12D}" srcOrd="5" destOrd="0" presId="urn:microsoft.com/office/officeart/2018/2/layout/IconLabelList"/>
    <dgm:cxn modelId="{CFDF7099-4D22-4D66-988C-DAF6070C554C}" type="presParOf" srcId="{DCBFEF73-8D4C-4BFB-B6FD-91715B5623AD}" destId="{4A070A57-5CC0-4D0F-BFB8-DFD9AA9D549F}" srcOrd="6" destOrd="0" presId="urn:microsoft.com/office/officeart/2018/2/layout/IconLabelList"/>
    <dgm:cxn modelId="{E1712E28-8392-4809-BD81-ECD14E5E0E8E}" type="presParOf" srcId="{4A070A57-5CC0-4D0F-BFB8-DFD9AA9D549F}" destId="{1D76B185-387D-48A7-988B-0BA95BEDF98C}" srcOrd="0" destOrd="0" presId="urn:microsoft.com/office/officeart/2018/2/layout/IconLabelList"/>
    <dgm:cxn modelId="{504455A3-DFD7-4B04-A905-302CA15505E1}" type="presParOf" srcId="{4A070A57-5CC0-4D0F-BFB8-DFD9AA9D549F}" destId="{C6A8C62D-C5DE-43EC-9361-45F5A170F137}" srcOrd="1" destOrd="0" presId="urn:microsoft.com/office/officeart/2018/2/layout/IconLabelList"/>
    <dgm:cxn modelId="{5A5ED333-A1F6-46EE-88F8-B8B17A144A58}" type="presParOf" srcId="{4A070A57-5CC0-4D0F-BFB8-DFD9AA9D549F}" destId="{65D78C38-4F86-4382-A239-31795E5F2E23}" srcOrd="2" destOrd="0" presId="urn:microsoft.com/office/officeart/2018/2/layout/IconLabelList"/>
    <dgm:cxn modelId="{96504F7D-B76B-4B94-9AD5-111B7924148D}" type="presParOf" srcId="{DCBFEF73-8D4C-4BFB-B6FD-91715B5623AD}" destId="{5A0ABEB1-E905-4F05-A4C1-DB1A693D3AF0}" srcOrd="7" destOrd="0" presId="urn:microsoft.com/office/officeart/2018/2/layout/IconLabelList"/>
    <dgm:cxn modelId="{030F568D-D89D-4DE0-BB75-8FBB8F13F33B}" type="presParOf" srcId="{DCBFEF73-8D4C-4BFB-B6FD-91715B5623AD}" destId="{E2EC8BAC-6B34-484E-9303-DE37886AC3C6}" srcOrd="8" destOrd="0" presId="urn:microsoft.com/office/officeart/2018/2/layout/IconLabelList"/>
    <dgm:cxn modelId="{368202F8-C32E-4278-8218-B380448DCEFA}" type="presParOf" srcId="{E2EC8BAC-6B34-484E-9303-DE37886AC3C6}" destId="{90C6D9AB-34A4-4FAA-A8F2-D585529AAEA5}" srcOrd="0" destOrd="0" presId="urn:microsoft.com/office/officeart/2018/2/layout/IconLabelList"/>
    <dgm:cxn modelId="{5FF18F6F-F9D8-40E7-8107-A836723D0DEA}" type="presParOf" srcId="{E2EC8BAC-6B34-484E-9303-DE37886AC3C6}" destId="{0ECF5064-A752-49FE-B547-7F62C9565F50}" srcOrd="1" destOrd="0" presId="urn:microsoft.com/office/officeart/2018/2/layout/IconLabelList"/>
    <dgm:cxn modelId="{3E4A0EBB-C012-49FA-90DB-7615D49A440A}" type="presParOf" srcId="{E2EC8BAC-6B34-484E-9303-DE37886AC3C6}" destId="{A7CB0356-F808-4EB9-9EE8-99DEA69F74B4}"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B93531-2878-458C-924E-628D65B4108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F548FF4-70BC-4337-911D-DDD29D55E6ED}">
      <dgm:prSet/>
      <dgm:spPr/>
      <dgm:t>
        <a:bodyPr/>
        <a:lstStyle/>
        <a:p>
          <a:r>
            <a:rPr lang="en-GB" dirty="0"/>
            <a:t>The word "availability" defines the employee's mental and physical capacity to do a job in the hotel industry</a:t>
          </a:r>
          <a:endParaRPr lang="en-US" dirty="0"/>
        </a:p>
      </dgm:t>
    </dgm:pt>
    <dgm:pt modelId="{66BE609B-0D0C-43EB-89C5-9323B741BE6C}" type="parTrans" cxnId="{F15CE2B7-0F1A-4FAC-BFC7-6683059FA2CC}">
      <dgm:prSet/>
      <dgm:spPr/>
      <dgm:t>
        <a:bodyPr/>
        <a:lstStyle/>
        <a:p>
          <a:endParaRPr lang="en-US"/>
        </a:p>
      </dgm:t>
    </dgm:pt>
    <dgm:pt modelId="{FD6F2DF9-25B9-4644-A4E2-75C57E6D89B6}" type="sibTrans" cxnId="{F15CE2B7-0F1A-4FAC-BFC7-6683059FA2CC}">
      <dgm:prSet/>
      <dgm:spPr/>
      <dgm:t>
        <a:bodyPr/>
        <a:lstStyle/>
        <a:p>
          <a:endParaRPr lang="en-US"/>
        </a:p>
      </dgm:t>
    </dgm:pt>
    <dgm:pt modelId="{C515AA8B-5413-416D-AE8C-728877AE04E4}">
      <dgm:prSet/>
      <dgm:spPr/>
      <dgm:t>
        <a:bodyPr/>
        <a:lstStyle/>
        <a:p>
          <a:r>
            <a:rPr lang="en-GB"/>
            <a:t>Employees of hotels believe that their work is reasonable and achievable even though they keep learning new skills about their services to provide the best services to the guest in the hotel industry.</a:t>
          </a:r>
          <a:endParaRPr lang="en-US"/>
        </a:p>
      </dgm:t>
    </dgm:pt>
    <dgm:pt modelId="{0DD353C8-F9DF-468D-A46F-34773CCF91FA}" type="parTrans" cxnId="{DF6008CB-ECD9-4ECD-952D-4D2D7C89595C}">
      <dgm:prSet/>
      <dgm:spPr/>
      <dgm:t>
        <a:bodyPr/>
        <a:lstStyle/>
        <a:p>
          <a:endParaRPr lang="en-US"/>
        </a:p>
      </dgm:t>
    </dgm:pt>
    <dgm:pt modelId="{B50ECED3-377B-497F-A6C5-C70B60886CAE}" type="sibTrans" cxnId="{DF6008CB-ECD9-4ECD-952D-4D2D7C89595C}">
      <dgm:prSet/>
      <dgm:spPr/>
      <dgm:t>
        <a:bodyPr/>
        <a:lstStyle/>
        <a:p>
          <a:endParaRPr lang="en-US"/>
        </a:p>
      </dgm:t>
    </dgm:pt>
    <dgm:pt modelId="{495C2B73-A559-4F08-9341-82BC7113C235}">
      <dgm:prSet/>
      <dgm:spPr/>
      <dgm:t>
        <a:bodyPr/>
        <a:lstStyle/>
        <a:p>
          <a:r>
            <a:rPr lang="en-GB"/>
            <a:t>The term "availability" highlights several topics, including the best technique linking work and availability physically within the hotel. </a:t>
          </a:r>
          <a:endParaRPr lang="en-US"/>
        </a:p>
      </dgm:t>
    </dgm:pt>
    <dgm:pt modelId="{52EC8398-47A5-4261-9808-18E3792001AE}" type="parTrans" cxnId="{C0C6047B-051C-4F3F-81AA-367ECD8B8636}">
      <dgm:prSet/>
      <dgm:spPr/>
      <dgm:t>
        <a:bodyPr/>
        <a:lstStyle/>
        <a:p>
          <a:endParaRPr lang="en-US"/>
        </a:p>
      </dgm:t>
    </dgm:pt>
    <dgm:pt modelId="{CF166926-822C-49F4-BE6B-2BC89171F829}" type="sibTrans" cxnId="{C0C6047B-051C-4F3F-81AA-367ECD8B8636}">
      <dgm:prSet/>
      <dgm:spPr/>
      <dgm:t>
        <a:bodyPr/>
        <a:lstStyle/>
        <a:p>
          <a:endParaRPr lang="en-US"/>
        </a:p>
      </dgm:t>
    </dgm:pt>
    <dgm:pt modelId="{C7D9F363-273F-4862-B685-6772F14A99AC}">
      <dgm:prSet/>
      <dgm:spPr/>
      <dgm:t>
        <a:bodyPr/>
        <a:lstStyle/>
        <a:p>
          <a:r>
            <a:rPr lang="en-GB"/>
            <a:t>William Kahn elaborates on the three key features of the engagements, which are emotional, mental, and physical. </a:t>
          </a:r>
          <a:endParaRPr lang="en-US"/>
        </a:p>
      </dgm:t>
    </dgm:pt>
    <dgm:pt modelId="{3E74D998-CD14-470F-A769-DAA63FCC8064}" type="parTrans" cxnId="{5A81AE83-CDB6-426D-95E1-6AE94968E0C8}">
      <dgm:prSet/>
      <dgm:spPr/>
      <dgm:t>
        <a:bodyPr/>
        <a:lstStyle/>
        <a:p>
          <a:endParaRPr lang="en-US"/>
        </a:p>
      </dgm:t>
    </dgm:pt>
    <dgm:pt modelId="{83E0BB8B-5995-4E28-AC3D-F9E6601EB22B}" type="sibTrans" cxnId="{5A81AE83-CDB6-426D-95E1-6AE94968E0C8}">
      <dgm:prSet/>
      <dgm:spPr/>
      <dgm:t>
        <a:bodyPr/>
        <a:lstStyle/>
        <a:p>
          <a:endParaRPr lang="en-US"/>
        </a:p>
      </dgm:t>
    </dgm:pt>
    <dgm:pt modelId="{187B2CC6-A488-4FFE-B207-1F8506BA3B0B}">
      <dgm:prSet/>
      <dgm:spPr/>
      <dgm:t>
        <a:bodyPr/>
        <a:lstStyle/>
        <a:p>
          <a:r>
            <a:rPr lang="en-GB"/>
            <a:t>In other words, employees in the hotel industry usually face several behaviours and cultures of different people. </a:t>
          </a:r>
          <a:endParaRPr lang="en-US"/>
        </a:p>
      </dgm:t>
    </dgm:pt>
    <dgm:pt modelId="{F7229B3A-BC02-412A-889C-07D80E669B7A}" type="parTrans" cxnId="{E77C2113-A8F0-464C-91DD-082DEE8FD114}">
      <dgm:prSet/>
      <dgm:spPr/>
      <dgm:t>
        <a:bodyPr/>
        <a:lstStyle/>
        <a:p>
          <a:endParaRPr lang="en-US"/>
        </a:p>
      </dgm:t>
    </dgm:pt>
    <dgm:pt modelId="{AC65F7D4-6D59-49D4-9A33-CF3127CEAB69}" type="sibTrans" cxnId="{E77C2113-A8F0-464C-91DD-082DEE8FD114}">
      <dgm:prSet/>
      <dgm:spPr/>
      <dgm:t>
        <a:bodyPr/>
        <a:lstStyle/>
        <a:p>
          <a:endParaRPr lang="en-US"/>
        </a:p>
      </dgm:t>
    </dgm:pt>
    <dgm:pt modelId="{140E85DD-C726-4BF4-A3C6-163872C47B0B}" type="pres">
      <dgm:prSet presAssocID="{8AB93531-2878-458C-924E-628D65B41083}" presName="root" presStyleCnt="0">
        <dgm:presLayoutVars>
          <dgm:dir/>
          <dgm:resizeHandles val="exact"/>
        </dgm:presLayoutVars>
      </dgm:prSet>
      <dgm:spPr/>
    </dgm:pt>
    <dgm:pt modelId="{F34A61C1-63C6-470F-BB98-5B3D77F03341}" type="pres">
      <dgm:prSet presAssocID="{2F548FF4-70BC-4337-911D-DDD29D55E6ED}" presName="compNode" presStyleCnt="0"/>
      <dgm:spPr/>
    </dgm:pt>
    <dgm:pt modelId="{E1FBDB9E-8AC6-4E2E-A47C-8E88B770B42D}" type="pres">
      <dgm:prSet presAssocID="{2F548FF4-70BC-4337-911D-DDD29D55E6E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BCE6F6BC-27E9-45E0-9E96-E780B0F3E62F}" type="pres">
      <dgm:prSet presAssocID="{2F548FF4-70BC-4337-911D-DDD29D55E6ED}" presName="spaceRect" presStyleCnt="0"/>
      <dgm:spPr/>
    </dgm:pt>
    <dgm:pt modelId="{DF4229E0-477D-42FC-847A-ADD241EA78AA}" type="pres">
      <dgm:prSet presAssocID="{2F548FF4-70BC-4337-911D-DDD29D55E6ED}" presName="textRect" presStyleLbl="revTx" presStyleIdx="0" presStyleCnt="5">
        <dgm:presLayoutVars>
          <dgm:chMax val="1"/>
          <dgm:chPref val="1"/>
        </dgm:presLayoutVars>
      </dgm:prSet>
      <dgm:spPr/>
    </dgm:pt>
    <dgm:pt modelId="{841B9F94-228D-4075-BB68-3168412EE0FE}" type="pres">
      <dgm:prSet presAssocID="{FD6F2DF9-25B9-4644-A4E2-75C57E6D89B6}" presName="sibTrans" presStyleCnt="0"/>
      <dgm:spPr/>
    </dgm:pt>
    <dgm:pt modelId="{9767B6F8-CB3B-4DEB-947F-B4F5BEB812CE}" type="pres">
      <dgm:prSet presAssocID="{C515AA8B-5413-416D-AE8C-728877AE04E4}" presName="compNode" presStyleCnt="0"/>
      <dgm:spPr/>
    </dgm:pt>
    <dgm:pt modelId="{FBEC806D-64D3-446C-BF9D-4E9FE4992DA6}" type="pres">
      <dgm:prSet presAssocID="{C515AA8B-5413-416D-AE8C-728877AE04E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F6A64EBB-9B6B-4C3B-9244-6C0655360A26}" type="pres">
      <dgm:prSet presAssocID="{C515AA8B-5413-416D-AE8C-728877AE04E4}" presName="spaceRect" presStyleCnt="0"/>
      <dgm:spPr/>
    </dgm:pt>
    <dgm:pt modelId="{9A203A23-CEDC-4F5D-950F-962D7EF372F1}" type="pres">
      <dgm:prSet presAssocID="{C515AA8B-5413-416D-AE8C-728877AE04E4}" presName="textRect" presStyleLbl="revTx" presStyleIdx="1" presStyleCnt="5">
        <dgm:presLayoutVars>
          <dgm:chMax val="1"/>
          <dgm:chPref val="1"/>
        </dgm:presLayoutVars>
      </dgm:prSet>
      <dgm:spPr/>
    </dgm:pt>
    <dgm:pt modelId="{E93B8905-0C72-486B-9213-56EBDB5CB31A}" type="pres">
      <dgm:prSet presAssocID="{B50ECED3-377B-497F-A6C5-C70B60886CAE}" presName="sibTrans" presStyleCnt="0"/>
      <dgm:spPr/>
    </dgm:pt>
    <dgm:pt modelId="{0745F461-AFC2-4D08-B8B0-7574690231BA}" type="pres">
      <dgm:prSet presAssocID="{495C2B73-A559-4F08-9341-82BC7113C235}" presName="compNode" presStyleCnt="0"/>
      <dgm:spPr/>
    </dgm:pt>
    <dgm:pt modelId="{162585F9-9A29-4701-AF88-CB1AD88FF05E}" type="pres">
      <dgm:prSet presAssocID="{495C2B73-A559-4F08-9341-82BC7113C23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k"/>
        </a:ext>
      </dgm:extLst>
    </dgm:pt>
    <dgm:pt modelId="{AC9D875D-5F8D-41DF-A22C-792AA9100EAD}" type="pres">
      <dgm:prSet presAssocID="{495C2B73-A559-4F08-9341-82BC7113C235}" presName="spaceRect" presStyleCnt="0"/>
      <dgm:spPr/>
    </dgm:pt>
    <dgm:pt modelId="{BF241123-6103-4009-B7A5-8D7BB366E72D}" type="pres">
      <dgm:prSet presAssocID="{495C2B73-A559-4F08-9341-82BC7113C235}" presName="textRect" presStyleLbl="revTx" presStyleIdx="2" presStyleCnt="5">
        <dgm:presLayoutVars>
          <dgm:chMax val="1"/>
          <dgm:chPref val="1"/>
        </dgm:presLayoutVars>
      </dgm:prSet>
      <dgm:spPr/>
    </dgm:pt>
    <dgm:pt modelId="{C02C2699-5350-4361-A826-788ADAA99EF7}" type="pres">
      <dgm:prSet presAssocID="{CF166926-822C-49F4-BE6B-2BC89171F829}" presName="sibTrans" presStyleCnt="0"/>
      <dgm:spPr/>
    </dgm:pt>
    <dgm:pt modelId="{54DE0933-96E9-42A8-9F95-4ACF521D861E}" type="pres">
      <dgm:prSet presAssocID="{C7D9F363-273F-4862-B685-6772F14A99AC}" presName="compNode" presStyleCnt="0"/>
      <dgm:spPr/>
    </dgm:pt>
    <dgm:pt modelId="{CC836B0F-672A-435D-8C10-9B3776BC8B2F}" type="pres">
      <dgm:prSet presAssocID="{C7D9F363-273F-4862-B685-6772F14A99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3516E931-A464-4639-8004-9C4EB4839985}" type="pres">
      <dgm:prSet presAssocID="{C7D9F363-273F-4862-B685-6772F14A99AC}" presName="spaceRect" presStyleCnt="0"/>
      <dgm:spPr/>
    </dgm:pt>
    <dgm:pt modelId="{A574B74B-D4C1-4CD8-923F-D47FE6585D23}" type="pres">
      <dgm:prSet presAssocID="{C7D9F363-273F-4862-B685-6772F14A99AC}" presName="textRect" presStyleLbl="revTx" presStyleIdx="3" presStyleCnt="5">
        <dgm:presLayoutVars>
          <dgm:chMax val="1"/>
          <dgm:chPref val="1"/>
        </dgm:presLayoutVars>
      </dgm:prSet>
      <dgm:spPr/>
    </dgm:pt>
    <dgm:pt modelId="{A9F5F95F-A7D5-4C84-BC02-912B3926664D}" type="pres">
      <dgm:prSet presAssocID="{83E0BB8B-5995-4E28-AC3D-F9E6601EB22B}" presName="sibTrans" presStyleCnt="0"/>
      <dgm:spPr/>
    </dgm:pt>
    <dgm:pt modelId="{FCF62D7E-8B79-456A-832C-63735579C120}" type="pres">
      <dgm:prSet presAssocID="{187B2CC6-A488-4FFE-B207-1F8506BA3B0B}" presName="compNode" presStyleCnt="0"/>
      <dgm:spPr/>
    </dgm:pt>
    <dgm:pt modelId="{B50C0B91-00C0-4C5F-A410-65C02E0573E7}" type="pres">
      <dgm:prSet presAssocID="{187B2CC6-A488-4FFE-B207-1F8506BA3B0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of People"/>
        </a:ext>
      </dgm:extLst>
    </dgm:pt>
    <dgm:pt modelId="{EA33D302-92EC-4DCE-8648-8E2AABB50BBF}" type="pres">
      <dgm:prSet presAssocID="{187B2CC6-A488-4FFE-B207-1F8506BA3B0B}" presName="spaceRect" presStyleCnt="0"/>
      <dgm:spPr/>
    </dgm:pt>
    <dgm:pt modelId="{9A5B072B-A0C8-4240-AB1B-6061CC37446C}" type="pres">
      <dgm:prSet presAssocID="{187B2CC6-A488-4FFE-B207-1F8506BA3B0B}" presName="textRect" presStyleLbl="revTx" presStyleIdx="4" presStyleCnt="5">
        <dgm:presLayoutVars>
          <dgm:chMax val="1"/>
          <dgm:chPref val="1"/>
        </dgm:presLayoutVars>
      </dgm:prSet>
      <dgm:spPr/>
    </dgm:pt>
  </dgm:ptLst>
  <dgm:cxnLst>
    <dgm:cxn modelId="{E77C2113-A8F0-464C-91DD-082DEE8FD114}" srcId="{8AB93531-2878-458C-924E-628D65B41083}" destId="{187B2CC6-A488-4FFE-B207-1F8506BA3B0B}" srcOrd="4" destOrd="0" parTransId="{F7229B3A-BC02-412A-889C-07D80E669B7A}" sibTransId="{AC65F7D4-6D59-49D4-9A33-CF3127CEAB69}"/>
    <dgm:cxn modelId="{3AA54A41-A077-476D-8DDA-2F49A18FA02A}" type="presOf" srcId="{C515AA8B-5413-416D-AE8C-728877AE04E4}" destId="{9A203A23-CEDC-4F5D-950F-962D7EF372F1}" srcOrd="0" destOrd="0" presId="urn:microsoft.com/office/officeart/2018/2/layout/IconLabelList"/>
    <dgm:cxn modelId="{A3F35245-51F0-4704-8177-564B124AA3BA}" type="presOf" srcId="{495C2B73-A559-4F08-9341-82BC7113C235}" destId="{BF241123-6103-4009-B7A5-8D7BB366E72D}" srcOrd="0" destOrd="0" presId="urn:microsoft.com/office/officeart/2018/2/layout/IconLabelList"/>
    <dgm:cxn modelId="{89625067-43B5-4CB0-834B-BDD7BF1D74D0}" type="presOf" srcId="{187B2CC6-A488-4FFE-B207-1F8506BA3B0B}" destId="{9A5B072B-A0C8-4240-AB1B-6061CC37446C}" srcOrd="0" destOrd="0" presId="urn:microsoft.com/office/officeart/2018/2/layout/IconLabelList"/>
    <dgm:cxn modelId="{C0C6047B-051C-4F3F-81AA-367ECD8B8636}" srcId="{8AB93531-2878-458C-924E-628D65B41083}" destId="{495C2B73-A559-4F08-9341-82BC7113C235}" srcOrd="2" destOrd="0" parTransId="{52EC8398-47A5-4261-9808-18E3792001AE}" sibTransId="{CF166926-822C-49F4-BE6B-2BC89171F829}"/>
    <dgm:cxn modelId="{5A81AE83-CDB6-426D-95E1-6AE94968E0C8}" srcId="{8AB93531-2878-458C-924E-628D65B41083}" destId="{C7D9F363-273F-4862-B685-6772F14A99AC}" srcOrd="3" destOrd="0" parTransId="{3E74D998-CD14-470F-A769-DAA63FCC8064}" sibTransId="{83E0BB8B-5995-4E28-AC3D-F9E6601EB22B}"/>
    <dgm:cxn modelId="{43755EA0-35B3-4743-8543-3774CC0C1508}" type="presOf" srcId="{2F548FF4-70BC-4337-911D-DDD29D55E6ED}" destId="{DF4229E0-477D-42FC-847A-ADD241EA78AA}" srcOrd="0" destOrd="0" presId="urn:microsoft.com/office/officeart/2018/2/layout/IconLabelList"/>
    <dgm:cxn modelId="{F15CE2B7-0F1A-4FAC-BFC7-6683059FA2CC}" srcId="{8AB93531-2878-458C-924E-628D65B41083}" destId="{2F548FF4-70BC-4337-911D-DDD29D55E6ED}" srcOrd="0" destOrd="0" parTransId="{66BE609B-0D0C-43EB-89C5-9323B741BE6C}" sibTransId="{FD6F2DF9-25B9-4644-A4E2-75C57E6D89B6}"/>
    <dgm:cxn modelId="{A72199C3-0FA7-434D-9350-7C7CF0992634}" type="presOf" srcId="{8AB93531-2878-458C-924E-628D65B41083}" destId="{140E85DD-C726-4BF4-A3C6-163872C47B0B}" srcOrd="0" destOrd="0" presId="urn:microsoft.com/office/officeart/2018/2/layout/IconLabelList"/>
    <dgm:cxn modelId="{DF6008CB-ECD9-4ECD-952D-4D2D7C89595C}" srcId="{8AB93531-2878-458C-924E-628D65B41083}" destId="{C515AA8B-5413-416D-AE8C-728877AE04E4}" srcOrd="1" destOrd="0" parTransId="{0DD353C8-F9DF-468D-A46F-34773CCF91FA}" sibTransId="{B50ECED3-377B-497F-A6C5-C70B60886CAE}"/>
    <dgm:cxn modelId="{F33DF1F4-E561-4554-9119-D346DC0F0C55}" type="presOf" srcId="{C7D9F363-273F-4862-B685-6772F14A99AC}" destId="{A574B74B-D4C1-4CD8-923F-D47FE6585D23}" srcOrd="0" destOrd="0" presId="urn:microsoft.com/office/officeart/2018/2/layout/IconLabelList"/>
    <dgm:cxn modelId="{7589C928-06DD-4C67-8E09-5334705CBA83}" type="presParOf" srcId="{140E85DD-C726-4BF4-A3C6-163872C47B0B}" destId="{F34A61C1-63C6-470F-BB98-5B3D77F03341}" srcOrd="0" destOrd="0" presId="urn:microsoft.com/office/officeart/2018/2/layout/IconLabelList"/>
    <dgm:cxn modelId="{35A7AD28-5D21-4FBF-B685-C1D88EC165FC}" type="presParOf" srcId="{F34A61C1-63C6-470F-BB98-5B3D77F03341}" destId="{E1FBDB9E-8AC6-4E2E-A47C-8E88B770B42D}" srcOrd="0" destOrd="0" presId="urn:microsoft.com/office/officeart/2018/2/layout/IconLabelList"/>
    <dgm:cxn modelId="{922FE710-8359-4CF0-8551-9AC0E9BEF0A5}" type="presParOf" srcId="{F34A61C1-63C6-470F-BB98-5B3D77F03341}" destId="{BCE6F6BC-27E9-45E0-9E96-E780B0F3E62F}" srcOrd="1" destOrd="0" presId="urn:microsoft.com/office/officeart/2018/2/layout/IconLabelList"/>
    <dgm:cxn modelId="{B19386EE-FD1E-4B4C-88AB-2475B313CB42}" type="presParOf" srcId="{F34A61C1-63C6-470F-BB98-5B3D77F03341}" destId="{DF4229E0-477D-42FC-847A-ADD241EA78AA}" srcOrd="2" destOrd="0" presId="urn:microsoft.com/office/officeart/2018/2/layout/IconLabelList"/>
    <dgm:cxn modelId="{0A833207-FA41-47EF-A578-9B5D322A4CEE}" type="presParOf" srcId="{140E85DD-C726-4BF4-A3C6-163872C47B0B}" destId="{841B9F94-228D-4075-BB68-3168412EE0FE}" srcOrd="1" destOrd="0" presId="urn:microsoft.com/office/officeart/2018/2/layout/IconLabelList"/>
    <dgm:cxn modelId="{FB581C25-8691-4C43-891E-311152B16A04}" type="presParOf" srcId="{140E85DD-C726-4BF4-A3C6-163872C47B0B}" destId="{9767B6F8-CB3B-4DEB-947F-B4F5BEB812CE}" srcOrd="2" destOrd="0" presId="urn:microsoft.com/office/officeart/2018/2/layout/IconLabelList"/>
    <dgm:cxn modelId="{C307C80C-1B9E-464F-9E65-6BB63B126790}" type="presParOf" srcId="{9767B6F8-CB3B-4DEB-947F-B4F5BEB812CE}" destId="{FBEC806D-64D3-446C-BF9D-4E9FE4992DA6}" srcOrd="0" destOrd="0" presId="urn:microsoft.com/office/officeart/2018/2/layout/IconLabelList"/>
    <dgm:cxn modelId="{E13ABE5C-B0BC-4ED2-A54F-764E6384953C}" type="presParOf" srcId="{9767B6F8-CB3B-4DEB-947F-B4F5BEB812CE}" destId="{F6A64EBB-9B6B-4C3B-9244-6C0655360A26}" srcOrd="1" destOrd="0" presId="urn:microsoft.com/office/officeart/2018/2/layout/IconLabelList"/>
    <dgm:cxn modelId="{A16E309D-0B6A-4793-AD95-3391FC378A69}" type="presParOf" srcId="{9767B6F8-CB3B-4DEB-947F-B4F5BEB812CE}" destId="{9A203A23-CEDC-4F5D-950F-962D7EF372F1}" srcOrd="2" destOrd="0" presId="urn:microsoft.com/office/officeart/2018/2/layout/IconLabelList"/>
    <dgm:cxn modelId="{799677E9-7664-4A82-AA3D-BD8973A91CE3}" type="presParOf" srcId="{140E85DD-C726-4BF4-A3C6-163872C47B0B}" destId="{E93B8905-0C72-486B-9213-56EBDB5CB31A}" srcOrd="3" destOrd="0" presId="urn:microsoft.com/office/officeart/2018/2/layout/IconLabelList"/>
    <dgm:cxn modelId="{795B6F51-73B0-4889-8599-4285361315A1}" type="presParOf" srcId="{140E85DD-C726-4BF4-A3C6-163872C47B0B}" destId="{0745F461-AFC2-4D08-B8B0-7574690231BA}" srcOrd="4" destOrd="0" presId="urn:microsoft.com/office/officeart/2018/2/layout/IconLabelList"/>
    <dgm:cxn modelId="{0FEDA178-0071-4321-9447-6A8438028454}" type="presParOf" srcId="{0745F461-AFC2-4D08-B8B0-7574690231BA}" destId="{162585F9-9A29-4701-AF88-CB1AD88FF05E}" srcOrd="0" destOrd="0" presId="urn:microsoft.com/office/officeart/2018/2/layout/IconLabelList"/>
    <dgm:cxn modelId="{FC947FE1-7D10-4E20-9264-73BE20065BD3}" type="presParOf" srcId="{0745F461-AFC2-4D08-B8B0-7574690231BA}" destId="{AC9D875D-5F8D-41DF-A22C-792AA9100EAD}" srcOrd="1" destOrd="0" presId="urn:microsoft.com/office/officeart/2018/2/layout/IconLabelList"/>
    <dgm:cxn modelId="{728543C6-63C5-49A9-940E-CB795DF8BC14}" type="presParOf" srcId="{0745F461-AFC2-4D08-B8B0-7574690231BA}" destId="{BF241123-6103-4009-B7A5-8D7BB366E72D}" srcOrd="2" destOrd="0" presId="urn:microsoft.com/office/officeart/2018/2/layout/IconLabelList"/>
    <dgm:cxn modelId="{039F9125-2353-4B30-B3E8-6415BCCDE2BE}" type="presParOf" srcId="{140E85DD-C726-4BF4-A3C6-163872C47B0B}" destId="{C02C2699-5350-4361-A826-788ADAA99EF7}" srcOrd="5" destOrd="0" presId="urn:microsoft.com/office/officeart/2018/2/layout/IconLabelList"/>
    <dgm:cxn modelId="{749B4401-7888-482C-8C96-F44764CC5B66}" type="presParOf" srcId="{140E85DD-C726-4BF4-A3C6-163872C47B0B}" destId="{54DE0933-96E9-42A8-9F95-4ACF521D861E}" srcOrd="6" destOrd="0" presId="urn:microsoft.com/office/officeart/2018/2/layout/IconLabelList"/>
    <dgm:cxn modelId="{797DF34E-BB96-482C-9E23-A15FAB20AB19}" type="presParOf" srcId="{54DE0933-96E9-42A8-9F95-4ACF521D861E}" destId="{CC836B0F-672A-435D-8C10-9B3776BC8B2F}" srcOrd="0" destOrd="0" presId="urn:microsoft.com/office/officeart/2018/2/layout/IconLabelList"/>
    <dgm:cxn modelId="{93F72528-B5D5-403A-BA89-9A1A649EAAAC}" type="presParOf" srcId="{54DE0933-96E9-42A8-9F95-4ACF521D861E}" destId="{3516E931-A464-4639-8004-9C4EB4839985}" srcOrd="1" destOrd="0" presId="urn:microsoft.com/office/officeart/2018/2/layout/IconLabelList"/>
    <dgm:cxn modelId="{CAD3406D-E970-4433-AADC-1E5080EC91C1}" type="presParOf" srcId="{54DE0933-96E9-42A8-9F95-4ACF521D861E}" destId="{A574B74B-D4C1-4CD8-923F-D47FE6585D23}" srcOrd="2" destOrd="0" presId="urn:microsoft.com/office/officeart/2018/2/layout/IconLabelList"/>
    <dgm:cxn modelId="{58566D40-FDD1-4D02-9FB8-E0D764070D76}" type="presParOf" srcId="{140E85DD-C726-4BF4-A3C6-163872C47B0B}" destId="{A9F5F95F-A7D5-4C84-BC02-912B3926664D}" srcOrd="7" destOrd="0" presId="urn:microsoft.com/office/officeart/2018/2/layout/IconLabelList"/>
    <dgm:cxn modelId="{F4CD12EF-139A-40CA-A31F-3833E412601D}" type="presParOf" srcId="{140E85DD-C726-4BF4-A3C6-163872C47B0B}" destId="{FCF62D7E-8B79-456A-832C-63735579C120}" srcOrd="8" destOrd="0" presId="urn:microsoft.com/office/officeart/2018/2/layout/IconLabelList"/>
    <dgm:cxn modelId="{1CD1067D-B70F-4730-BF9C-C3B4D99B44E9}" type="presParOf" srcId="{FCF62D7E-8B79-456A-832C-63735579C120}" destId="{B50C0B91-00C0-4C5F-A410-65C02E0573E7}" srcOrd="0" destOrd="0" presId="urn:microsoft.com/office/officeart/2018/2/layout/IconLabelList"/>
    <dgm:cxn modelId="{1DC9A6B7-E63A-4FC8-873A-8FE85DEB35DA}" type="presParOf" srcId="{FCF62D7E-8B79-456A-832C-63735579C120}" destId="{EA33D302-92EC-4DCE-8648-8E2AABB50BBF}" srcOrd="1" destOrd="0" presId="urn:microsoft.com/office/officeart/2018/2/layout/IconLabelList"/>
    <dgm:cxn modelId="{4E0D2DF9-DD4B-4F05-99EA-C4C1CBA74557}" type="presParOf" srcId="{FCF62D7E-8B79-456A-832C-63735579C120}" destId="{9A5B072B-A0C8-4240-AB1B-6061CC37446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2E7BA-17E1-41D3-9512-834AD80E782E}">
      <dsp:nvSpPr>
        <dsp:cNvPr id="0" name=""/>
        <dsp:cNvSpPr/>
      </dsp:nvSpPr>
      <dsp:spPr>
        <a:xfrm>
          <a:off x="0" y="3949459"/>
          <a:ext cx="6391275" cy="129630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This method also enables the employees of the hotel industry to how they can achieve the goals of the hotel in an effective manner, and they can also know how they can improve the hotel services</a:t>
          </a:r>
          <a:endParaRPr lang="en-US" sz="1800" kern="1200"/>
        </a:p>
      </dsp:txBody>
      <dsp:txXfrm>
        <a:off x="0" y="3949459"/>
        <a:ext cx="6391275" cy="1296300"/>
      </dsp:txXfrm>
    </dsp:sp>
    <dsp:sp modelId="{1D31528B-BEE5-4CDE-98CC-5539EAD849EC}">
      <dsp:nvSpPr>
        <dsp:cNvPr id="0" name=""/>
        <dsp:cNvSpPr/>
      </dsp:nvSpPr>
      <dsp:spPr>
        <a:xfrm rot="10800000">
          <a:off x="0" y="1975193"/>
          <a:ext cx="6391275" cy="1993710"/>
        </a:xfrm>
        <a:prstGeom prst="upArrowCallou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They engage with other employees and build their trust, open communication, and share commitment, and they feel that sincerity is a necessary component of the employees in an organisation (Aprilioni, 2017).</a:t>
          </a:r>
          <a:endParaRPr lang="en-US" sz="1800" kern="1200"/>
        </a:p>
      </dsp:txBody>
      <dsp:txXfrm rot="10800000">
        <a:off x="0" y="1975193"/>
        <a:ext cx="6391275" cy="1295453"/>
      </dsp:txXfrm>
    </dsp:sp>
    <dsp:sp modelId="{4B5525F5-2BA8-4110-95F7-157B7FFE3FF2}">
      <dsp:nvSpPr>
        <dsp:cNvPr id="0" name=""/>
        <dsp:cNvSpPr/>
      </dsp:nvSpPr>
      <dsp:spPr>
        <a:xfrm rot="10800000">
          <a:off x="0" y="927"/>
          <a:ext cx="6391275" cy="1993710"/>
        </a:xfrm>
        <a:prstGeom prst="upArrowCallou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Employment engagement is a method of workplace that enhance the environment of the organisation.</a:t>
          </a:r>
          <a:endParaRPr lang="en-US" sz="1800" kern="1200"/>
        </a:p>
      </dsp:txBody>
      <dsp:txXfrm rot="10800000">
        <a:off x="0" y="927"/>
        <a:ext cx="6391275" cy="1295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86B44-37AA-4109-AA57-BBEA477C52F4}">
      <dsp:nvSpPr>
        <dsp:cNvPr id="0" name=""/>
        <dsp:cNvSpPr/>
      </dsp:nvSpPr>
      <dsp:spPr>
        <a:xfrm>
          <a:off x="275724" y="563282"/>
          <a:ext cx="853523" cy="85352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BF3401-3DAA-4CBC-993B-E896856E9111}">
      <dsp:nvSpPr>
        <dsp:cNvPr id="0" name=""/>
        <dsp:cNvSpPr/>
      </dsp:nvSpPr>
      <dsp:spPr>
        <a:xfrm>
          <a:off x="457623" y="745180"/>
          <a:ext cx="489726" cy="4897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3B5A66-4172-4D36-A7A9-452A39AA074A}">
      <dsp:nvSpPr>
        <dsp:cNvPr id="0" name=""/>
        <dsp:cNvSpPr/>
      </dsp:nvSpPr>
      <dsp:spPr>
        <a:xfrm>
          <a:off x="2877" y="1682657"/>
          <a:ext cx="1399218" cy="840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hotel industry clearly accepted that employee engagement is important in the hospitality sector.</a:t>
          </a:r>
          <a:endParaRPr lang="en-US" sz="1100" kern="1200"/>
        </a:p>
      </dsp:txBody>
      <dsp:txXfrm>
        <a:off x="2877" y="1682657"/>
        <a:ext cx="1399218" cy="840521"/>
      </dsp:txXfrm>
    </dsp:sp>
    <dsp:sp modelId="{1C036B8A-D3B7-4482-9174-35922F1CA1F4}">
      <dsp:nvSpPr>
        <dsp:cNvPr id="0" name=""/>
        <dsp:cNvSpPr/>
      </dsp:nvSpPr>
      <dsp:spPr>
        <a:xfrm>
          <a:off x="1919806" y="563282"/>
          <a:ext cx="853523" cy="85352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F432F-2C0C-453C-A4FF-5C7323148E32}">
      <dsp:nvSpPr>
        <dsp:cNvPr id="0" name=""/>
        <dsp:cNvSpPr/>
      </dsp:nvSpPr>
      <dsp:spPr>
        <a:xfrm>
          <a:off x="2101705" y="745180"/>
          <a:ext cx="489726" cy="4897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C0F37F-841D-4E23-A52A-485907FA8D98}">
      <dsp:nvSpPr>
        <dsp:cNvPr id="0" name=""/>
        <dsp:cNvSpPr/>
      </dsp:nvSpPr>
      <dsp:spPr>
        <a:xfrm>
          <a:off x="1646959" y="1682657"/>
          <a:ext cx="1399218" cy="840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By providing shelter to the employees, the hotel industry can minimise the late and absent ratio of the employees.</a:t>
          </a:r>
          <a:endParaRPr lang="en-US" sz="1100" kern="1200"/>
        </a:p>
      </dsp:txBody>
      <dsp:txXfrm>
        <a:off x="1646959" y="1682657"/>
        <a:ext cx="1399218" cy="840521"/>
      </dsp:txXfrm>
    </dsp:sp>
    <dsp:sp modelId="{AB58B2F0-5AE8-4108-ADAE-A8F98C6F66D6}">
      <dsp:nvSpPr>
        <dsp:cNvPr id="0" name=""/>
        <dsp:cNvSpPr/>
      </dsp:nvSpPr>
      <dsp:spPr>
        <a:xfrm>
          <a:off x="3563888" y="563282"/>
          <a:ext cx="853523" cy="85352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5BD612-33DE-48E5-B9A8-56ED60DA940E}">
      <dsp:nvSpPr>
        <dsp:cNvPr id="0" name=""/>
        <dsp:cNvSpPr/>
      </dsp:nvSpPr>
      <dsp:spPr>
        <a:xfrm>
          <a:off x="3745787" y="745180"/>
          <a:ext cx="489726" cy="4897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0DC3C8-ABE9-4A4E-BC39-14FF0392CC0D}">
      <dsp:nvSpPr>
        <dsp:cNvPr id="0" name=""/>
        <dsp:cNvSpPr/>
      </dsp:nvSpPr>
      <dsp:spPr>
        <a:xfrm>
          <a:off x="3291041" y="1682657"/>
          <a:ext cx="1399218" cy="840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When the workers are engaged with each other’s they can easily deal with any emergency about the client. </a:t>
          </a:r>
          <a:endParaRPr lang="en-US" sz="1100" kern="1200"/>
        </a:p>
      </dsp:txBody>
      <dsp:txXfrm>
        <a:off x="3291041" y="1682657"/>
        <a:ext cx="1399218" cy="840521"/>
      </dsp:txXfrm>
    </dsp:sp>
    <dsp:sp modelId="{CAB210C0-0193-4AFE-8665-032D8DAA6371}">
      <dsp:nvSpPr>
        <dsp:cNvPr id="0" name=""/>
        <dsp:cNvSpPr/>
      </dsp:nvSpPr>
      <dsp:spPr>
        <a:xfrm>
          <a:off x="5207970" y="563282"/>
          <a:ext cx="853523" cy="85352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EB1B7F-B087-4BA3-951C-9BA38517E97F}">
      <dsp:nvSpPr>
        <dsp:cNvPr id="0" name=""/>
        <dsp:cNvSpPr/>
      </dsp:nvSpPr>
      <dsp:spPr>
        <a:xfrm>
          <a:off x="5389869" y="745180"/>
          <a:ext cx="489726" cy="4897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E0D3B7-C337-493E-9605-DA1052AD4634}">
      <dsp:nvSpPr>
        <dsp:cNvPr id="0" name=""/>
        <dsp:cNvSpPr/>
      </dsp:nvSpPr>
      <dsp:spPr>
        <a:xfrm>
          <a:off x="4935123" y="1682657"/>
          <a:ext cx="1399218" cy="840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When the employees are emotionally or physically tired, so the hotel industry provides their off time for relaxation.</a:t>
          </a:r>
          <a:endParaRPr lang="en-US" sz="1100" kern="1200"/>
        </a:p>
      </dsp:txBody>
      <dsp:txXfrm>
        <a:off x="4935123" y="1682657"/>
        <a:ext cx="1399218" cy="840521"/>
      </dsp:txXfrm>
    </dsp:sp>
    <dsp:sp modelId="{1221A42B-27A8-4968-8013-8E98F8CB5CA7}">
      <dsp:nvSpPr>
        <dsp:cNvPr id="0" name=""/>
        <dsp:cNvSpPr/>
      </dsp:nvSpPr>
      <dsp:spPr>
        <a:xfrm>
          <a:off x="6852052" y="563282"/>
          <a:ext cx="853523" cy="85352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7A02B-9AB3-44F9-9A3D-E4553D167B14}">
      <dsp:nvSpPr>
        <dsp:cNvPr id="0" name=""/>
        <dsp:cNvSpPr/>
      </dsp:nvSpPr>
      <dsp:spPr>
        <a:xfrm>
          <a:off x="7033951" y="745180"/>
          <a:ext cx="489726" cy="4897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BF70BD-9CA3-4898-A37E-8412CF9587C8}">
      <dsp:nvSpPr>
        <dsp:cNvPr id="0" name=""/>
        <dsp:cNvSpPr/>
      </dsp:nvSpPr>
      <dsp:spPr>
        <a:xfrm>
          <a:off x="6579205" y="1682657"/>
          <a:ext cx="1399218" cy="840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Those organisations have strong employee engagement beliefs in honest convictions and clear order of trust.</a:t>
          </a:r>
          <a:endParaRPr lang="en-US" sz="1100" kern="1200"/>
        </a:p>
      </dsp:txBody>
      <dsp:txXfrm>
        <a:off x="6579205" y="1682657"/>
        <a:ext cx="1399218" cy="840521"/>
      </dsp:txXfrm>
    </dsp:sp>
    <dsp:sp modelId="{0400A426-6B07-4FE6-8264-CEDEB8C283E5}">
      <dsp:nvSpPr>
        <dsp:cNvPr id="0" name=""/>
        <dsp:cNvSpPr/>
      </dsp:nvSpPr>
      <dsp:spPr>
        <a:xfrm>
          <a:off x="8496134" y="563282"/>
          <a:ext cx="853523" cy="85352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199F6-0355-4BC2-8F79-5D55BCEF5A95}">
      <dsp:nvSpPr>
        <dsp:cNvPr id="0" name=""/>
        <dsp:cNvSpPr/>
      </dsp:nvSpPr>
      <dsp:spPr>
        <a:xfrm>
          <a:off x="8678033" y="745180"/>
          <a:ext cx="489726" cy="4897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93C3B3-36A1-4A10-B4FA-45E414995D8A}">
      <dsp:nvSpPr>
        <dsp:cNvPr id="0" name=""/>
        <dsp:cNvSpPr/>
      </dsp:nvSpPr>
      <dsp:spPr>
        <a:xfrm>
          <a:off x="8223287" y="1682657"/>
          <a:ext cx="1399218" cy="840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This can help in their commitments, and the employees have acknowledged the organisation's target and objectives (Ali et al., 2020).</a:t>
          </a:r>
          <a:endParaRPr lang="en-US" sz="1100" kern="1200"/>
        </a:p>
      </dsp:txBody>
      <dsp:txXfrm>
        <a:off x="8223287" y="1682657"/>
        <a:ext cx="1399218" cy="8405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39C41-B65B-4DF7-B58C-C246ACCE49E1}">
      <dsp:nvSpPr>
        <dsp:cNvPr id="0" name=""/>
        <dsp:cNvSpPr/>
      </dsp:nvSpPr>
      <dsp:spPr>
        <a:xfrm>
          <a:off x="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7AD63807-CFCB-4F20-BA48-764888AFEE2C}">
      <dsp:nvSpPr>
        <dsp:cNvPr id="0" name=""/>
        <dsp:cNvSpPr/>
      </dsp:nvSpPr>
      <dsp:spPr>
        <a:xfrm>
          <a:off x="300793"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One of the effective model is presented by Williams Kahn’s in 1990, "Psychological Conditions of the Disengagement and Personal Engagement at the workplace”.</a:t>
          </a:r>
          <a:endParaRPr lang="en-US" sz="1400" kern="1200"/>
        </a:p>
      </dsp:txBody>
      <dsp:txXfrm>
        <a:off x="351142" y="1045050"/>
        <a:ext cx="2606440" cy="1618335"/>
      </dsp:txXfrm>
    </dsp:sp>
    <dsp:sp modelId="{5B8C13D0-4AC5-4F26-AFAB-B1FAD3E3AA57}">
      <dsp:nvSpPr>
        <dsp:cNvPr id="0" name=""/>
        <dsp:cNvSpPr/>
      </dsp:nvSpPr>
      <dsp:spPr>
        <a:xfrm>
          <a:off x="3308725"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1EF8138C-8F98-4963-8907-5652416E54C0}">
      <dsp:nvSpPr>
        <dsp:cNvPr id="0" name=""/>
        <dsp:cNvSpPr/>
      </dsp:nvSpPr>
      <dsp:spPr>
        <a:xfrm>
          <a:off x="3609518"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Where the most familiar idea of the employees' engagements was originally elaborated, professionals usually declare that making goals is linked with helping employees to work hard.</a:t>
          </a:r>
          <a:endParaRPr lang="en-US" sz="1400" kern="1200"/>
        </a:p>
      </dsp:txBody>
      <dsp:txXfrm>
        <a:off x="3659867" y="1045050"/>
        <a:ext cx="2606440" cy="1618335"/>
      </dsp:txXfrm>
    </dsp:sp>
    <dsp:sp modelId="{041C6ABB-62F9-43AE-BEF3-BEAFF756351B}">
      <dsp:nvSpPr>
        <dsp:cNvPr id="0" name=""/>
        <dsp:cNvSpPr/>
      </dsp:nvSpPr>
      <dsp:spPr>
        <a:xfrm>
          <a:off x="661745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F8C6AFEC-F52F-4C75-B224-BBD798D71738}">
      <dsp:nvSpPr>
        <dsp:cNvPr id="0" name=""/>
        <dsp:cNvSpPr/>
      </dsp:nvSpPr>
      <dsp:spPr>
        <a:xfrm>
          <a:off x="6918244"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When the improving methods enhance productivity, staff retention, and employee loyalty, executives usually use several views of people (Al-Amin, 2017). </a:t>
          </a:r>
          <a:endParaRPr lang="en-US" sz="1400" kern="1200"/>
        </a:p>
      </dsp:txBody>
      <dsp:txXfrm>
        <a:off x="6968593" y="1045050"/>
        <a:ext cx="2606440" cy="16183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F0C40E-252D-4A90-B9A0-8BC3C96CFCF6}">
      <dsp:nvSpPr>
        <dsp:cNvPr id="0" name=""/>
        <dsp:cNvSpPr/>
      </dsp:nvSpPr>
      <dsp:spPr>
        <a:xfrm>
          <a:off x="467378" y="499203"/>
          <a:ext cx="759375" cy="75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C8FA8C-C9A9-4C7B-BB9F-194782363D50}">
      <dsp:nvSpPr>
        <dsp:cNvPr id="0" name=""/>
        <dsp:cNvSpPr/>
      </dsp:nvSpPr>
      <dsp:spPr>
        <a:xfrm>
          <a:off x="3316" y="1622259"/>
          <a:ext cx="1687500" cy="130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William Kahn was the first psychologist who discovered the term "employee engagement". </a:t>
          </a:r>
          <a:endParaRPr lang="en-US" sz="1100" kern="1200"/>
        </a:p>
      </dsp:txBody>
      <dsp:txXfrm>
        <a:off x="3316" y="1622259"/>
        <a:ext cx="1687500" cy="1301220"/>
      </dsp:txXfrm>
    </dsp:sp>
    <dsp:sp modelId="{4729EA0F-A368-451C-A7FA-08515DD188B0}">
      <dsp:nvSpPr>
        <dsp:cNvPr id="0" name=""/>
        <dsp:cNvSpPr/>
      </dsp:nvSpPr>
      <dsp:spPr>
        <a:xfrm>
          <a:off x="2450191" y="499203"/>
          <a:ext cx="759375" cy="75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5A9F0A7-83B5-4172-89C9-39B2C1D68DC1}">
      <dsp:nvSpPr>
        <dsp:cNvPr id="0" name=""/>
        <dsp:cNvSpPr/>
      </dsp:nvSpPr>
      <dsp:spPr>
        <a:xfrm>
          <a:off x="1986128" y="1622259"/>
          <a:ext cx="1687500" cy="130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Kahn's theory highlights those factors which can enable employees, like hotel employees and workers, to enhance their personalities at work. </a:t>
          </a:r>
          <a:endParaRPr lang="en-US" sz="1100" kern="1200"/>
        </a:p>
      </dsp:txBody>
      <dsp:txXfrm>
        <a:off x="1986128" y="1622259"/>
        <a:ext cx="1687500" cy="1301220"/>
      </dsp:txXfrm>
    </dsp:sp>
    <dsp:sp modelId="{EC359F2C-43CE-41DF-97E2-66C4999779CA}">
      <dsp:nvSpPr>
        <dsp:cNvPr id="0" name=""/>
        <dsp:cNvSpPr/>
      </dsp:nvSpPr>
      <dsp:spPr>
        <a:xfrm>
          <a:off x="4433004" y="499203"/>
          <a:ext cx="759375" cy="75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560482-4675-4E2B-AE2A-7A28B612DB29}">
      <dsp:nvSpPr>
        <dsp:cNvPr id="0" name=""/>
        <dsp:cNvSpPr/>
      </dsp:nvSpPr>
      <dsp:spPr>
        <a:xfrm>
          <a:off x="3968941" y="1622259"/>
          <a:ext cx="1687500" cy="130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"Meaningfulness" of tasks is the inspiration of the employees to complete their tasks within boundaries. </a:t>
          </a:r>
          <a:endParaRPr lang="en-US" sz="1100" kern="1200"/>
        </a:p>
      </dsp:txBody>
      <dsp:txXfrm>
        <a:off x="3968941" y="1622259"/>
        <a:ext cx="1687500" cy="1301220"/>
      </dsp:txXfrm>
    </dsp:sp>
    <dsp:sp modelId="{1D76B185-387D-48A7-988B-0BA95BEDF98C}">
      <dsp:nvSpPr>
        <dsp:cNvPr id="0" name=""/>
        <dsp:cNvSpPr/>
      </dsp:nvSpPr>
      <dsp:spPr>
        <a:xfrm>
          <a:off x="6415816" y="499203"/>
          <a:ext cx="759375" cy="759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D78C38-4F86-4382-A239-31795E5F2E23}">
      <dsp:nvSpPr>
        <dsp:cNvPr id="0" name=""/>
        <dsp:cNvSpPr/>
      </dsp:nvSpPr>
      <dsp:spPr>
        <a:xfrm>
          <a:off x="5951754" y="1622259"/>
          <a:ext cx="1687500" cy="130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word "Safety" define as when the workers do not scold by supervisors or co-workers, so the workers do more effective work for their organisation. </a:t>
          </a:r>
          <a:endParaRPr lang="en-US" sz="1100" kern="1200"/>
        </a:p>
      </dsp:txBody>
      <dsp:txXfrm>
        <a:off x="5951754" y="1622259"/>
        <a:ext cx="1687500" cy="1301220"/>
      </dsp:txXfrm>
    </dsp:sp>
    <dsp:sp modelId="{90C6D9AB-34A4-4FAA-A8F2-D585529AAEA5}">
      <dsp:nvSpPr>
        <dsp:cNvPr id="0" name=""/>
        <dsp:cNvSpPr/>
      </dsp:nvSpPr>
      <dsp:spPr>
        <a:xfrm>
          <a:off x="8398629" y="499203"/>
          <a:ext cx="759375" cy="7593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CB0356-F808-4EB9-9EE8-99DEA69F74B4}">
      <dsp:nvSpPr>
        <dsp:cNvPr id="0" name=""/>
        <dsp:cNvSpPr/>
      </dsp:nvSpPr>
      <dsp:spPr>
        <a:xfrm>
          <a:off x="7934566" y="1622259"/>
          <a:ext cx="1687500" cy="1301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As a result, they will be psychologically satisfied with their organisation, and they will be free from any fear; all employees will feel safe, and they will easily work at their workplace (Gupta and Sharma, 2016). </a:t>
          </a:r>
          <a:endParaRPr lang="en-US" sz="1100" kern="1200"/>
        </a:p>
      </dsp:txBody>
      <dsp:txXfrm>
        <a:off x="7934566" y="1622259"/>
        <a:ext cx="1687500" cy="13012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BDB9E-8AC6-4E2E-A47C-8E88B770B42D}">
      <dsp:nvSpPr>
        <dsp:cNvPr id="0" name=""/>
        <dsp:cNvSpPr/>
      </dsp:nvSpPr>
      <dsp:spPr>
        <a:xfrm>
          <a:off x="467378" y="491016"/>
          <a:ext cx="759375" cy="75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4229E0-477D-42FC-847A-ADD241EA78AA}">
      <dsp:nvSpPr>
        <dsp:cNvPr id="0" name=""/>
        <dsp:cNvSpPr/>
      </dsp:nvSpPr>
      <dsp:spPr>
        <a:xfrm>
          <a:off x="3316" y="1616602"/>
          <a:ext cx="1687500" cy="1315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word "availability" defines the employee's mental and physical capacity to do a job in the hotel industry</a:t>
          </a:r>
          <a:endParaRPr lang="en-US" sz="1100" kern="1200" dirty="0"/>
        </a:p>
      </dsp:txBody>
      <dsp:txXfrm>
        <a:off x="3316" y="1616602"/>
        <a:ext cx="1687500" cy="1315063"/>
      </dsp:txXfrm>
    </dsp:sp>
    <dsp:sp modelId="{FBEC806D-64D3-446C-BF9D-4E9FE4992DA6}">
      <dsp:nvSpPr>
        <dsp:cNvPr id="0" name=""/>
        <dsp:cNvSpPr/>
      </dsp:nvSpPr>
      <dsp:spPr>
        <a:xfrm>
          <a:off x="2450191" y="491016"/>
          <a:ext cx="759375" cy="75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203A23-CEDC-4F5D-950F-962D7EF372F1}">
      <dsp:nvSpPr>
        <dsp:cNvPr id="0" name=""/>
        <dsp:cNvSpPr/>
      </dsp:nvSpPr>
      <dsp:spPr>
        <a:xfrm>
          <a:off x="1986128" y="1616602"/>
          <a:ext cx="1687500" cy="1315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Employees of hotels believe that their work is reasonable and achievable even though they keep learning new skills about their services to provide the best services to the guest in the hotel industry.</a:t>
          </a:r>
          <a:endParaRPr lang="en-US" sz="1100" kern="1200"/>
        </a:p>
      </dsp:txBody>
      <dsp:txXfrm>
        <a:off x="1986128" y="1616602"/>
        <a:ext cx="1687500" cy="1315063"/>
      </dsp:txXfrm>
    </dsp:sp>
    <dsp:sp modelId="{162585F9-9A29-4701-AF88-CB1AD88FF05E}">
      <dsp:nvSpPr>
        <dsp:cNvPr id="0" name=""/>
        <dsp:cNvSpPr/>
      </dsp:nvSpPr>
      <dsp:spPr>
        <a:xfrm>
          <a:off x="4433004" y="491016"/>
          <a:ext cx="759375" cy="75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241123-6103-4009-B7A5-8D7BB366E72D}">
      <dsp:nvSpPr>
        <dsp:cNvPr id="0" name=""/>
        <dsp:cNvSpPr/>
      </dsp:nvSpPr>
      <dsp:spPr>
        <a:xfrm>
          <a:off x="3968941" y="1616602"/>
          <a:ext cx="1687500" cy="1315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term "availability" highlights several topics, including the best technique linking work and availability physically within the hotel. </a:t>
          </a:r>
          <a:endParaRPr lang="en-US" sz="1100" kern="1200"/>
        </a:p>
      </dsp:txBody>
      <dsp:txXfrm>
        <a:off x="3968941" y="1616602"/>
        <a:ext cx="1687500" cy="1315063"/>
      </dsp:txXfrm>
    </dsp:sp>
    <dsp:sp modelId="{CC836B0F-672A-435D-8C10-9B3776BC8B2F}">
      <dsp:nvSpPr>
        <dsp:cNvPr id="0" name=""/>
        <dsp:cNvSpPr/>
      </dsp:nvSpPr>
      <dsp:spPr>
        <a:xfrm>
          <a:off x="6415816" y="491016"/>
          <a:ext cx="759375" cy="759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74B74B-D4C1-4CD8-923F-D47FE6585D23}">
      <dsp:nvSpPr>
        <dsp:cNvPr id="0" name=""/>
        <dsp:cNvSpPr/>
      </dsp:nvSpPr>
      <dsp:spPr>
        <a:xfrm>
          <a:off x="5951754" y="1616602"/>
          <a:ext cx="1687500" cy="1315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William Kahn elaborates on the three key features of the engagements, which are emotional, mental, and physical. </a:t>
          </a:r>
          <a:endParaRPr lang="en-US" sz="1100" kern="1200"/>
        </a:p>
      </dsp:txBody>
      <dsp:txXfrm>
        <a:off x="5951754" y="1616602"/>
        <a:ext cx="1687500" cy="1315063"/>
      </dsp:txXfrm>
    </dsp:sp>
    <dsp:sp modelId="{B50C0B91-00C0-4C5F-A410-65C02E0573E7}">
      <dsp:nvSpPr>
        <dsp:cNvPr id="0" name=""/>
        <dsp:cNvSpPr/>
      </dsp:nvSpPr>
      <dsp:spPr>
        <a:xfrm>
          <a:off x="8398629" y="491016"/>
          <a:ext cx="759375" cy="7593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5B072B-A0C8-4240-AB1B-6061CC37446C}">
      <dsp:nvSpPr>
        <dsp:cNvPr id="0" name=""/>
        <dsp:cNvSpPr/>
      </dsp:nvSpPr>
      <dsp:spPr>
        <a:xfrm>
          <a:off x="7934566" y="1616602"/>
          <a:ext cx="1687500" cy="1315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In other words, employees in the hotel industry usually face several behaviours and cultures of different people. </a:t>
          </a:r>
          <a:endParaRPr lang="en-US" sz="1100" kern="1200"/>
        </a:p>
      </dsp:txBody>
      <dsp:txXfrm>
        <a:off x="7934566" y="1616602"/>
        <a:ext cx="1687500" cy="131506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83FE70-A6A4-4BB9-A371-F8A3A79F6E75}" type="datetimeFigureOut">
              <a:rPr lang="en-US" smtClean="0"/>
              <a:t>12/4/2022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E44FA3-63C7-46CC-9E21-0BEEAE2169AF}" type="slidenum">
              <a:rPr lang="en-US" smtClean="0"/>
              <a:t>‹#›</a:t>
            </a:fld>
            <a:endParaRPr lang="en-US"/>
          </a:p>
        </p:txBody>
      </p:sp>
    </p:spTree>
    <p:extLst>
      <p:ext uri="{BB962C8B-B14F-4D97-AF65-F5344CB8AC3E}">
        <p14:creationId xmlns:p14="http://schemas.microsoft.com/office/powerpoint/2010/main" val="1188848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Introduction</a:t>
            </a:r>
            <a:br>
              <a:rPr lang="en-US" b="1" dirty="0">
                <a:solidFill>
                  <a:schemeClr val="tx1"/>
                </a:solidFill>
              </a:rPr>
            </a:br>
            <a:r>
              <a:rPr lang="en-GB" sz="1200" kern="1200" dirty="0">
                <a:solidFill>
                  <a:schemeClr val="tx1"/>
                </a:solidFill>
                <a:effectLst/>
                <a:latin typeface="+mn-lt"/>
                <a:ea typeface="+mn-ea"/>
                <a:cs typeface="+mn-cs"/>
              </a:rPr>
              <a:t>Employment engagement is vital for achieving reasonable benefits at the workplace in organisations. Organisations are becoming more modern due to cultural and technological factors. When organisations provide services to the role of employees is significant, they can grow businesses (</a:t>
            </a:r>
            <a:r>
              <a:rPr lang="en-GB" sz="1200" kern="1200" dirty="0" err="1">
                <a:solidFill>
                  <a:schemeClr val="tx1"/>
                </a:solidFill>
                <a:effectLst/>
                <a:latin typeface="+mn-lt"/>
                <a:ea typeface="+mn-ea"/>
                <a:cs typeface="+mn-cs"/>
              </a:rPr>
              <a:t>Steenbeck</a:t>
            </a:r>
            <a:r>
              <a:rPr lang="en-GB" sz="1200" kern="1200" dirty="0">
                <a:solidFill>
                  <a:schemeClr val="tx1"/>
                </a:solidFill>
                <a:effectLst/>
                <a:latin typeface="+mn-lt"/>
                <a:ea typeface="+mn-ea"/>
                <a:cs typeface="+mn-cs"/>
              </a:rPr>
              <a:t>, 2021). In the current era, it is a difficult activity for organisations to train their employees and ensure that they are well-known about the operational functions of the organisation. When the employees participate in such activities, it not only grows the businesses but is also beneficial for employees' career development. There are various theories that define the importance of employees' engagement in the workplace. This study aims to highlight employee engagement and its importance within the hospitality industry through the models of employee engagement.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E44FA3-63C7-46CC-9E21-0BEEAE2169AF}" type="slidenum">
              <a:rPr lang="en-US" smtClean="0"/>
              <a:t>3</a:t>
            </a:fld>
            <a:endParaRPr lang="en-US"/>
          </a:p>
        </p:txBody>
      </p:sp>
    </p:spTree>
    <p:extLst>
      <p:ext uri="{BB962C8B-B14F-4D97-AF65-F5344CB8AC3E}">
        <p14:creationId xmlns:p14="http://schemas.microsoft.com/office/powerpoint/2010/main" val="3909495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chemeClr val="tx1"/>
                </a:solidFill>
              </a:rPr>
              <a:t>Employee Engagement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Employment engagement is a method of workplace that enhance the environment of the organisation. Due to this, the employee does more efficient work and is loyal to the organisation's goals, and they do their best for the organisation's success. They engage with other employees and build their trust, open communication, and share commitment, and they feel that sincerity is a necessary component of the employees in an organisation (</a:t>
            </a:r>
            <a:r>
              <a:rPr lang="en-GB" sz="1200" kern="1200" dirty="0" err="1">
                <a:solidFill>
                  <a:schemeClr val="tx1"/>
                </a:solidFill>
                <a:effectLst/>
                <a:latin typeface="+mn-lt"/>
                <a:ea typeface="+mn-ea"/>
                <a:cs typeface="+mn-cs"/>
              </a:rPr>
              <a:t>Aprilioni</a:t>
            </a:r>
            <a:r>
              <a:rPr lang="en-GB" sz="1200" kern="1200" dirty="0">
                <a:solidFill>
                  <a:schemeClr val="tx1"/>
                </a:solidFill>
                <a:effectLst/>
                <a:latin typeface="+mn-lt"/>
                <a:ea typeface="+mn-ea"/>
                <a:cs typeface="+mn-cs"/>
              </a:rPr>
              <a:t>, 2017). It is one of the methods that can enhance the employee's and organisation's productivity and performance, and employees are the probability that the business achieves its objective. The result of employee engagement can be positive, but if the employees do not remain loyal to the organisation, the results come in harsh conditions. In the hotel industry, employee engagement plays a vital role, everyone knows their responsibility and understands their functions within the hotel industry, and they know how they can improve the business of the hotel industry with the best services. In the hotel industry, when the employees are engaged with each other, so they believe in the hotel management's ideas and plans and stand when the management takes any decision (</a:t>
            </a:r>
            <a:r>
              <a:rPr lang="en-GB" sz="1200" kern="1200" dirty="0" err="1">
                <a:solidFill>
                  <a:schemeClr val="tx1"/>
                </a:solidFill>
                <a:effectLst/>
                <a:latin typeface="+mn-lt"/>
                <a:ea typeface="+mn-ea"/>
                <a:cs typeface="+mn-cs"/>
              </a:rPr>
              <a:t>Ulfa</a:t>
            </a:r>
            <a:r>
              <a:rPr lang="en-GB" sz="1200" kern="1200" dirty="0">
                <a:solidFill>
                  <a:schemeClr val="tx1"/>
                </a:solidFill>
                <a:effectLst/>
                <a:latin typeface="+mn-lt"/>
                <a:ea typeface="+mn-ea"/>
                <a:cs typeface="+mn-cs"/>
              </a:rPr>
              <a:t> et al., 2020). This method also enables the employees of the hotel industry to how they can achieve the goals of the hotel in an effective manner, and they can also know how they can improve the hotel services.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E44FA3-63C7-46CC-9E21-0BEEAE2169AF}" type="slidenum">
              <a:rPr lang="en-US" smtClean="0"/>
              <a:t>4</a:t>
            </a:fld>
            <a:endParaRPr lang="en-US"/>
          </a:p>
        </p:txBody>
      </p:sp>
    </p:spTree>
    <p:extLst>
      <p:ext uri="{BB962C8B-B14F-4D97-AF65-F5344CB8AC3E}">
        <p14:creationId xmlns:p14="http://schemas.microsoft.com/office/powerpoint/2010/main" val="832508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Significance of the Employee Engagement</a:t>
            </a:r>
            <a:br>
              <a:rPr lang="en-US" b="1" dirty="0">
                <a:solidFill>
                  <a:schemeClr val="tx1"/>
                </a:solidFill>
              </a:rPr>
            </a:br>
            <a:r>
              <a:rPr lang="en-GB" sz="1200" kern="1200" dirty="0">
                <a:solidFill>
                  <a:schemeClr val="tx1"/>
                </a:solidFill>
                <a:effectLst/>
                <a:latin typeface="+mn-lt"/>
                <a:ea typeface="+mn-ea"/>
                <a:cs typeface="+mn-cs"/>
              </a:rPr>
              <a:t>The hotel industry clearly accepted that employee engagement is important in the hospitality sector. The hotel industry believes that the employees are the greatest sponsors of their brands because they provide the best services to the guests, and they usually interact with visitors and share the hotel offers when the employees are engaged so they can work with the organisation for the long term. Because experience and skilled employees are the armed of the hotel industry, which can satisfy visitors in an appropriate manner (</a:t>
            </a:r>
            <a:r>
              <a:rPr lang="en-GB" sz="1200" kern="1200" dirty="0" err="1">
                <a:solidFill>
                  <a:schemeClr val="tx1"/>
                </a:solidFill>
                <a:effectLst/>
                <a:latin typeface="+mn-lt"/>
                <a:ea typeface="+mn-ea"/>
                <a:cs typeface="+mn-cs"/>
              </a:rPr>
              <a:t>Salvioni</a:t>
            </a:r>
            <a:r>
              <a:rPr lang="en-GB" sz="1200" kern="1200" dirty="0">
                <a:solidFill>
                  <a:schemeClr val="tx1"/>
                </a:solidFill>
                <a:effectLst/>
                <a:latin typeface="+mn-lt"/>
                <a:ea typeface="+mn-ea"/>
                <a:cs typeface="+mn-cs"/>
              </a:rPr>
              <a:t>, 2016). By providing shelter to the employees, the hotel industry can minimise the late and absent ratio of the employees. When the workers are engaged with each other’s they can easily deal with any emergency about the client. When the employees are emotionally or physically tired, so the hotel industry provides their off time for relaxation. Those organisations have strong employee engagement beliefs in honest convictions and clear order of trust. This can help in their commitments, and the employees have acknowledged the organisation's target and objectives (Ali et al., 2020).</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E44FA3-63C7-46CC-9E21-0BEEAE2169AF}" type="slidenum">
              <a:rPr lang="en-US" smtClean="0"/>
              <a:t>5</a:t>
            </a:fld>
            <a:endParaRPr lang="en-US"/>
          </a:p>
        </p:txBody>
      </p:sp>
    </p:spTree>
    <p:extLst>
      <p:ext uri="{BB962C8B-B14F-4D97-AF65-F5344CB8AC3E}">
        <p14:creationId xmlns:p14="http://schemas.microsoft.com/office/powerpoint/2010/main" val="4151433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rPr>
              <a:t>Theoretical Model of Employee Engagement</a:t>
            </a:r>
            <a:br>
              <a:rPr lang="en-US" b="1" dirty="0">
                <a:solidFill>
                  <a:schemeClr val="tx1"/>
                </a:solidFill>
              </a:rPr>
            </a:br>
            <a:r>
              <a:rPr lang="en-GB" sz="1200" kern="1200" dirty="0">
                <a:solidFill>
                  <a:schemeClr val="tx1"/>
                </a:solidFill>
                <a:effectLst/>
                <a:latin typeface="+mn-lt"/>
                <a:ea typeface="+mn-ea"/>
                <a:cs typeface="+mn-cs"/>
              </a:rPr>
              <a:t>Employee engagement of theoretical model stated by Williams Kahn's 1990 article, "Psychological Conditions of the Disengagement and Personal Engagement at the workplace. Where the most familiar idea of the employees' engagements was originally elaborated, professionals usually declare that making goals is linked with helping employees to work hard. When the improving methods enhance productivity, staff retention, and employee loyalty, executives usually use several views of people (Al-Amin, 2017).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DE44FA3-63C7-46CC-9E21-0BEEAE2169AF}" type="slidenum">
              <a:rPr lang="en-US" smtClean="0"/>
              <a:t>6</a:t>
            </a:fld>
            <a:endParaRPr lang="en-US"/>
          </a:p>
        </p:txBody>
      </p:sp>
    </p:spTree>
    <p:extLst>
      <p:ext uri="{BB962C8B-B14F-4D97-AF65-F5344CB8AC3E}">
        <p14:creationId xmlns:p14="http://schemas.microsoft.com/office/powerpoint/2010/main" val="3522793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solidFill>
              </a:rPr>
              <a:t>William Kahn’s Theory of Employee Engagement</a:t>
            </a:r>
          </a:p>
          <a:p>
            <a:r>
              <a:rPr lang="en-GB" sz="1200" kern="1200" dirty="0">
                <a:solidFill>
                  <a:schemeClr val="tx1"/>
                </a:solidFill>
                <a:effectLst/>
                <a:latin typeface="+mn-lt"/>
                <a:ea typeface="+mn-ea"/>
                <a:cs typeface="+mn-cs"/>
              </a:rPr>
              <a:t>William Kahn was the first psychologist who discovered the term "employee engagement". Due to the engagements, employees express and utilise themselves physically, emotionally and intellectually at their workplace (</a:t>
            </a:r>
            <a:r>
              <a:rPr lang="en-GB" sz="1200" kern="1200" dirty="0" err="1">
                <a:solidFill>
                  <a:schemeClr val="tx1"/>
                </a:solidFill>
                <a:effectLst/>
                <a:latin typeface="+mn-lt"/>
                <a:ea typeface="+mn-ea"/>
                <a:cs typeface="+mn-cs"/>
              </a:rPr>
              <a:t>Saratun</a:t>
            </a:r>
            <a:r>
              <a:rPr lang="en-GB" sz="1200" kern="1200" dirty="0">
                <a:solidFill>
                  <a:schemeClr val="tx1"/>
                </a:solidFill>
                <a:effectLst/>
                <a:latin typeface="+mn-lt"/>
                <a:ea typeface="+mn-ea"/>
                <a:cs typeface="+mn-cs"/>
              </a:rPr>
              <a:t>, 2016).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Kahn's theory highlights those factors which can enable employees, like hotel employees and workers, to enhance their personalities at work. Accessibility, meaningfulness, and safety are the three key factors which explore the employees who are linked with the organisation and fulfil their roles and responsibilities in an actual manner (Meyer and Schneider, 2021).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"Meaningfulness" of tasks is the inspiration of the employees to complete their tasks within boundaries. The employees are more inspired when they understand that the organisation's operations are beneficial for our society and its mission will positively impact the environment or people, so they do more effective work for their organisation.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word "Safety" define as when the workers do not scold by supervisors or co-workers, so the workers do more effective work for their organisation. As a result, they will be psychologically satisfied with their organisation, and they will be free from any fear; all employees will feel safe, and they will easily work at their workplace (Gupta and Sharma, 2016). </a:t>
            </a:r>
            <a:endParaRPr lang="en-US" sz="1200" kern="1200" dirty="0">
              <a:solidFill>
                <a:schemeClr val="tx1"/>
              </a:solidFill>
              <a:effectLst/>
              <a:latin typeface="+mn-lt"/>
              <a:ea typeface="+mn-ea"/>
              <a:cs typeface="+mn-cs"/>
            </a:endParaRPr>
          </a:p>
          <a:p>
            <a:br>
              <a:rPr lang="en-US" b="1" dirty="0">
                <a:solidFill>
                  <a:schemeClr val="tx1"/>
                </a:solidFill>
              </a:rPr>
            </a:br>
            <a:endParaRPr lang="en-US" dirty="0"/>
          </a:p>
        </p:txBody>
      </p:sp>
      <p:sp>
        <p:nvSpPr>
          <p:cNvPr id="4" name="Slide Number Placeholder 3"/>
          <p:cNvSpPr>
            <a:spLocks noGrp="1"/>
          </p:cNvSpPr>
          <p:nvPr>
            <p:ph type="sldNum" sz="quarter" idx="10"/>
          </p:nvPr>
        </p:nvSpPr>
        <p:spPr/>
        <p:txBody>
          <a:bodyPr/>
          <a:lstStyle/>
          <a:p>
            <a:fld id="{3DE44FA3-63C7-46CC-9E21-0BEEAE2169AF}" type="slidenum">
              <a:rPr lang="en-US" smtClean="0"/>
              <a:t>7</a:t>
            </a:fld>
            <a:endParaRPr lang="en-US"/>
          </a:p>
        </p:txBody>
      </p:sp>
    </p:spTree>
    <p:extLst>
      <p:ext uri="{BB962C8B-B14F-4D97-AF65-F5344CB8AC3E}">
        <p14:creationId xmlns:p14="http://schemas.microsoft.com/office/powerpoint/2010/main" val="3818078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word "availability" defines the employee's mental and physical capacity to do a job in the hotel industry. Accessibility is a technique for evaluating the usability of resources. Every person has their own list of abilities. Employees of hotels believe that their work is reasonable and achievable even though they keep learning new skills about their services to provide the best services to the guest in the hotel industry. The term "availability" highlights several topics, including the best technique linking work and availability physically within the hotel.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William Kahn elaborates on the three key features of the engagements, which are emotional, mental, and physical. In other words, employees in the hotel industry usually face several behaviours and cultures of different people. As well, the employees of the hotel industry have a busy routine, and they have such qualities like they are confident and easy to interact with guests, they have high respect for their hotel, and they are loyal to their hotel and provide the best services to customers (Chaudhry et al., 2017).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DE44FA3-63C7-46CC-9E21-0BEEAE2169AF}" type="slidenum">
              <a:rPr lang="en-US" smtClean="0"/>
              <a:t>8</a:t>
            </a:fld>
            <a:endParaRPr lang="en-US"/>
          </a:p>
        </p:txBody>
      </p:sp>
    </p:spTree>
    <p:extLst>
      <p:ext uri="{BB962C8B-B14F-4D97-AF65-F5344CB8AC3E}">
        <p14:creationId xmlns:p14="http://schemas.microsoft.com/office/powerpoint/2010/main" val="2421327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US" sz="1800" b="1" kern="0" dirty="0">
                <a:effectLst/>
                <a:latin typeface="Arial" panose="020B0604020202020204" pitchFamily="34" charset="0"/>
                <a:ea typeface="Times New Roman" panose="02020603050405020304" pitchFamily="18" charset="0"/>
                <a:cs typeface="Arial" panose="020B0604020202020204" pitchFamily="34" charset="0"/>
              </a:rPr>
              <a:t>Best Practices examples to Engage Employees</a:t>
            </a:r>
            <a:endParaRPr lang="en-US" sz="1800" b="1" kern="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200"/>
              </a:spcBef>
              <a:spcAft>
                <a:spcPts val="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Premier Inn</a:t>
            </a:r>
            <a:endParaRPr lang="en-US"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The Premier Inn Hotel is conscious of its employees because the management of the Premier Inn knows that the employees can play a significant role in the growth of the hotel. The "Win Card" is a scorecard whose main function is to focus on visitors, investors and workers of the business's performance (</a:t>
            </a:r>
            <a:r>
              <a:rPr lang="en-GB" sz="1800" dirty="0" err="1">
                <a:effectLst/>
                <a:latin typeface="Arial" panose="020B0604020202020204" pitchFamily="34" charset="0"/>
                <a:ea typeface="Times New Roman" panose="02020603050405020304" pitchFamily="18" charset="0"/>
              </a:rPr>
              <a:t>Sudibjo</a:t>
            </a:r>
            <a:r>
              <a:rPr lang="en-GB" sz="1800" dirty="0">
                <a:effectLst/>
                <a:latin typeface="Arial" panose="020B0604020202020204" pitchFamily="34" charset="0"/>
                <a:ea typeface="Times New Roman" panose="02020603050405020304" pitchFamily="18" charset="0"/>
              </a:rPr>
              <a:t> and </a:t>
            </a:r>
            <a:r>
              <a:rPr lang="en-GB" sz="1800" dirty="0" err="1">
                <a:effectLst/>
                <a:latin typeface="Arial" panose="020B0604020202020204" pitchFamily="34" charset="0"/>
                <a:ea typeface="Times New Roman" panose="02020603050405020304" pitchFamily="18" charset="0"/>
              </a:rPr>
              <a:t>Sutarji</a:t>
            </a:r>
            <a:r>
              <a:rPr lang="en-GB" sz="1800" dirty="0">
                <a:effectLst/>
                <a:latin typeface="Arial" panose="020B0604020202020204" pitchFamily="34" charset="0"/>
                <a:ea typeface="Times New Roman" panose="02020603050405020304" pitchFamily="18" charset="0"/>
              </a:rPr>
              <a:t>, 2020). The employees can get rewards and incentives if they full fill the requirement of the scorecards by their documented targets. Besides this they measure the overall performance and discover the reward staff, they organise an annual conference where they award the best performing employees of the year. The Win card also covers employee engagement performance (</a:t>
            </a:r>
            <a:r>
              <a:rPr lang="en-GB" sz="1800" dirty="0" err="1">
                <a:effectLst/>
                <a:latin typeface="Arial" panose="020B0604020202020204" pitchFamily="34" charset="0"/>
                <a:ea typeface="Times New Roman" panose="02020603050405020304" pitchFamily="18" charset="0"/>
              </a:rPr>
              <a:t>Carasco</a:t>
            </a:r>
            <a:r>
              <a:rPr lang="en-GB" sz="1800" dirty="0">
                <a:effectLst/>
                <a:latin typeface="Arial" panose="020B0604020202020204" pitchFamily="34" charset="0"/>
                <a:ea typeface="Times New Roman" panose="02020603050405020304" pitchFamily="18" charset="0"/>
              </a:rPr>
              <a:t>-Saul et al., 2015). </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Every year the Premier Inn organise a survey where measure the employee's engagement in their organisation. Everyone makes their own plan for the employees’ engagements, and each one receives a business plan. According to the Premier Inn, they are providing the best and most comfortable environment for employees to do the best and most effective work. The Premier Inn is keen to support their employees to interact with guests so they do work in better ways, and they will combine their personal and professional lives for the Premier Inn hotel (</a:t>
            </a:r>
            <a:r>
              <a:rPr lang="en-GB" sz="1800" dirty="0" err="1">
                <a:effectLst/>
                <a:latin typeface="Arial" panose="020B0604020202020204" pitchFamily="34" charset="0"/>
                <a:ea typeface="Times New Roman" panose="02020603050405020304" pitchFamily="18" charset="0"/>
              </a:rPr>
              <a:t>Sudibjo</a:t>
            </a:r>
            <a:r>
              <a:rPr lang="en-GB" sz="1800" dirty="0">
                <a:effectLst/>
                <a:latin typeface="Arial" panose="020B0604020202020204" pitchFamily="34" charset="0"/>
                <a:ea typeface="Times New Roman" panose="02020603050405020304" pitchFamily="18" charset="0"/>
              </a:rPr>
              <a:t> and </a:t>
            </a:r>
            <a:r>
              <a:rPr lang="en-GB" sz="1800" dirty="0" err="1">
                <a:effectLst/>
                <a:latin typeface="Arial" panose="020B0604020202020204" pitchFamily="34" charset="0"/>
                <a:ea typeface="Times New Roman" panose="02020603050405020304" pitchFamily="18" charset="0"/>
              </a:rPr>
              <a:t>Sutarji</a:t>
            </a:r>
            <a:r>
              <a:rPr lang="en-GB" sz="1800" dirty="0">
                <a:effectLst/>
                <a:latin typeface="Arial" panose="020B0604020202020204" pitchFamily="34" charset="0"/>
                <a:ea typeface="Times New Roman" panose="02020603050405020304" pitchFamily="18" charset="0"/>
              </a:rPr>
              <a:t>, 2020). There is a team works in the Premier Inn that arranges training workshops for employees so that they keep updated with new methods of communication and interaction with guests. As well they engage with others employees to achieve Premier Inn's long-term goal.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DE44FA3-63C7-46CC-9E21-0BEEAE2169AF}" type="slidenum">
              <a:rPr lang="en-US" smtClean="0"/>
              <a:t>9</a:t>
            </a:fld>
            <a:endParaRPr lang="en-US"/>
          </a:p>
        </p:txBody>
      </p:sp>
    </p:spTree>
    <p:extLst>
      <p:ext uri="{BB962C8B-B14F-4D97-AF65-F5344CB8AC3E}">
        <p14:creationId xmlns:p14="http://schemas.microsoft.com/office/powerpoint/2010/main" val="3979804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200"/>
              </a:spcBef>
              <a:spcAft>
                <a:spcPts val="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Travelodge </a:t>
            </a:r>
            <a:endParaRPr lang="en-US"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Travelodge manages its employees' experiences through digital operations. It is one of the smartest techniques. Due to this, the employees cooperate and exchange information through digital sources in the workplace. The employees are engaged with the digital functions and do their work in the most accurate manner. Travelodge also believes that employees engagements play a significant role in the hotel industry. Because when the employees engage with each other, they can learn various new skills from each other as well they can handle any harmful situation with the help of the engagement of employees (Sun and </a:t>
            </a:r>
            <a:r>
              <a:rPr lang="en-GB" sz="1800" dirty="0" err="1">
                <a:effectLst/>
                <a:latin typeface="Arial" panose="020B0604020202020204" pitchFamily="34" charset="0"/>
                <a:ea typeface="Times New Roman" panose="02020603050405020304" pitchFamily="18" charset="0"/>
              </a:rPr>
              <a:t>Bunchapattanasakda</a:t>
            </a:r>
            <a:r>
              <a:rPr lang="en-GB" sz="1800" dirty="0">
                <a:effectLst/>
                <a:latin typeface="Arial" panose="020B0604020202020204" pitchFamily="34" charset="0"/>
                <a:ea typeface="Times New Roman" panose="02020603050405020304" pitchFamily="18" charset="0"/>
              </a:rPr>
              <a:t>, 2019).</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Travelodge use the </a:t>
            </a:r>
            <a:r>
              <a:rPr lang="en-GB" sz="1800" dirty="0" err="1">
                <a:effectLst/>
                <a:latin typeface="Arial" panose="020B0604020202020204" pitchFamily="34" charset="0"/>
                <a:ea typeface="Times New Roman" panose="02020603050405020304" pitchFamily="18" charset="0"/>
              </a:rPr>
              <a:t>HulerHub</a:t>
            </a:r>
            <a:r>
              <a:rPr lang="en-GB" sz="1800" dirty="0">
                <a:effectLst/>
                <a:latin typeface="Arial" panose="020B0604020202020204" pitchFamily="34" charset="0"/>
                <a:ea typeface="Times New Roman" panose="02020603050405020304" pitchFamily="18" charset="0"/>
              </a:rPr>
              <a:t> digital platform for its employees and customers, which is meaningful, focus on the employees' working experience and provides methods to enhance the quality of work. The Travelodge hotel assists in empowering their employees to do more effective work with their team. They usually arrange training workshops for employees to make them understand that employee engagement is essential in the hotel industry as. Well, they taught them digital use and focused on communications skills in their training workshops (</a:t>
            </a:r>
            <a:r>
              <a:rPr lang="en-GB" sz="1800" dirty="0" err="1">
                <a:effectLst/>
                <a:latin typeface="Arial" panose="020B0604020202020204" pitchFamily="34" charset="0"/>
                <a:ea typeface="Times New Roman" panose="02020603050405020304" pitchFamily="18" charset="0"/>
              </a:rPr>
              <a:t>Eldor</a:t>
            </a:r>
            <a:r>
              <a:rPr lang="en-GB" sz="1800" dirty="0">
                <a:effectLst/>
                <a:latin typeface="Arial" panose="020B0604020202020204" pitchFamily="34" charset="0"/>
                <a:ea typeface="Times New Roman" panose="02020603050405020304" pitchFamily="18" charset="0"/>
              </a:rPr>
              <a:t> and Vigoda-Gadot, 2017). The employees also engage with other employees so that they do more effective work in their daily practices.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DE44FA3-63C7-46CC-9E21-0BEEAE2169AF}" type="slidenum">
              <a:rPr lang="en-US" smtClean="0"/>
              <a:t>10</a:t>
            </a:fld>
            <a:endParaRPr lang="en-US"/>
          </a:p>
        </p:txBody>
      </p:sp>
    </p:spTree>
    <p:extLst>
      <p:ext uri="{BB962C8B-B14F-4D97-AF65-F5344CB8AC3E}">
        <p14:creationId xmlns:p14="http://schemas.microsoft.com/office/powerpoint/2010/main" val="4011901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0"/>
              </a:spcBef>
              <a:spcAft>
                <a:spcPts val="0"/>
              </a:spcAft>
            </a:pPr>
            <a:r>
              <a:rPr lang="en-GB" sz="1800" b="1" dirty="0">
                <a:effectLst/>
                <a:latin typeface="Arial" panose="020B0604020202020204" pitchFamily="34" charset="0"/>
                <a:ea typeface="Times New Roman" panose="02020603050405020304" pitchFamily="18" charset="0"/>
              </a:rPr>
              <a:t>Conclusion</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In conclusion, when organisations adopt dynamic variables such as culture, technology, and employee engagement, then the organisation become more successful. The key features of employee engagement are trust, open communication, shared commitment, and honesty. In the hotel industry, employee engagement highlights the employees’ loyalty to the hotel industry. William Kahn deeply demonstrated the understanding of employees' needs and precise that the hotel industry provides shelter services to the employees so that the ratio of late reached employees and absent employees will be decreased, and it is necessary for employee engagement. The Premier Inn hotel understands the value of the employees, and the "Win Card" focuses on the employees, guests and investors to measure the performance of the hotel. Travelodge Hotel uses the </a:t>
            </a:r>
            <a:r>
              <a:rPr lang="en-GB" sz="1800" dirty="0" err="1">
                <a:effectLst/>
                <a:latin typeface="Arial" panose="020B0604020202020204" pitchFamily="34" charset="0"/>
                <a:ea typeface="Times New Roman" panose="02020603050405020304" pitchFamily="18" charset="0"/>
              </a:rPr>
              <a:t>HulerHUb</a:t>
            </a:r>
            <a:r>
              <a:rPr lang="en-GB" sz="1800" dirty="0">
                <a:effectLst/>
                <a:latin typeface="Arial" panose="020B0604020202020204" pitchFamily="34" charset="0"/>
                <a:ea typeface="Times New Roman" panose="02020603050405020304" pitchFamily="18" charset="0"/>
              </a:rPr>
              <a:t> platform for its employees. It is one of the most reliable and modified experiences for employees.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DE44FA3-63C7-46CC-9E21-0BEEAE2169AF}" type="slidenum">
              <a:rPr lang="en-US" smtClean="0"/>
              <a:t>11</a:t>
            </a:fld>
            <a:endParaRPr lang="en-US"/>
          </a:p>
        </p:txBody>
      </p:sp>
    </p:spTree>
    <p:extLst>
      <p:ext uri="{BB962C8B-B14F-4D97-AF65-F5344CB8AC3E}">
        <p14:creationId xmlns:p14="http://schemas.microsoft.com/office/powerpoint/2010/main" val="106699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Al-Amin, M., 2017. Transformational leadership and employee performance mediating effect of employee engagement. </a:t>
            </a:r>
            <a:r>
              <a:rPr lang="en-GB" sz="1800" i="1" dirty="0">
                <a:solidFill>
                  <a:srgbClr val="000000"/>
                </a:solidFill>
                <a:effectLst/>
                <a:latin typeface="Arial" panose="020B0604020202020204" pitchFamily="34" charset="0"/>
                <a:ea typeface="Times New Roman" panose="02020603050405020304" pitchFamily="18" charset="0"/>
              </a:rPr>
              <a:t>North South Business Review</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7</a:t>
            </a:r>
            <a:r>
              <a:rPr lang="en-GB" sz="1800" dirty="0">
                <a:solidFill>
                  <a:srgbClr val="000000"/>
                </a:solidFill>
                <a:effectLst/>
                <a:latin typeface="Arial" panose="020B0604020202020204" pitchFamily="34" charset="0"/>
                <a:ea typeface="Times New Roman" panose="02020603050405020304" pitchFamily="18" charset="0"/>
              </a:rPr>
              <a:t>(2), pp.28-40.</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Ali, A.A.A.M., Kee, D.M.H., Singh, A., Pandey, R., </a:t>
            </a:r>
            <a:r>
              <a:rPr lang="en-GB" sz="1800" dirty="0" err="1">
                <a:solidFill>
                  <a:srgbClr val="000000"/>
                </a:solidFill>
                <a:effectLst/>
                <a:latin typeface="Arial" panose="020B0604020202020204" pitchFamily="34" charset="0"/>
                <a:ea typeface="Times New Roman" panose="02020603050405020304" pitchFamily="18" charset="0"/>
              </a:rPr>
              <a:t>Alhamlan</a:t>
            </a:r>
            <a:r>
              <a:rPr lang="en-GB" sz="1800" dirty="0">
                <a:solidFill>
                  <a:srgbClr val="000000"/>
                </a:solidFill>
                <a:effectLst/>
                <a:latin typeface="Arial" panose="020B0604020202020204" pitchFamily="34" charset="0"/>
                <a:ea typeface="Times New Roman" panose="02020603050405020304" pitchFamily="18" charset="0"/>
              </a:rPr>
              <a:t>, H., Ahmad, K.M., </a:t>
            </a:r>
            <a:r>
              <a:rPr lang="en-GB" sz="1800" dirty="0" err="1">
                <a:solidFill>
                  <a:srgbClr val="000000"/>
                </a:solidFill>
                <a:effectLst/>
                <a:latin typeface="Arial" panose="020B0604020202020204" pitchFamily="34" charset="0"/>
                <a:ea typeface="Times New Roman" panose="02020603050405020304" pitchFamily="18" charset="0"/>
              </a:rPr>
              <a:t>Quttainah</a:t>
            </a:r>
            <a:r>
              <a:rPr lang="en-GB" sz="1800" dirty="0">
                <a:solidFill>
                  <a:srgbClr val="000000"/>
                </a:solidFill>
                <a:effectLst/>
                <a:latin typeface="Arial" panose="020B0604020202020204" pitchFamily="34" charset="0"/>
                <a:ea typeface="Times New Roman" panose="02020603050405020304" pitchFamily="18" charset="0"/>
              </a:rPr>
              <a:t>, M.A., </a:t>
            </a:r>
            <a:r>
              <a:rPr lang="en-GB" sz="1800" dirty="0" err="1">
                <a:solidFill>
                  <a:srgbClr val="000000"/>
                </a:solidFill>
                <a:effectLst/>
                <a:latin typeface="Arial" panose="020B0604020202020204" pitchFamily="34" charset="0"/>
                <a:ea typeface="Times New Roman" panose="02020603050405020304" pitchFamily="18" charset="0"/>
              </a:rPr>
              <a:t>Siw</a:t>
            </a:r>
            <a:r>
              <a:rPr lang="en-GB" sz="1800" dirty="0">
                <a:solidFill>
                  <a:srgbClr val="000000"/>
                </a:solidFill>
                <a:effectLst/>
                <a:latin typeface="Arial" panose="020B0604020202020204" pitchFamily="34" charset="0"/>
                <a:ea typeface="Times New Roman" panose="02020603050405020304" pitchFamily="18" charset="0"/>
              </a:rPr>
              <a:t>, M.Y., Ong, R.S. and Narayanan, Y., 2020. Does motivation improve employees job performance? A case of absolute hotel services. </a:t>
            </a:r>
            <a:r>
              <a:rPr lang="en-GB" sz="1800" i="1" dirty="0">
                <a:solidFill>
                  <a:srgbClr val="000000"/>
                </a:solidFill>
                <a:effectLst/>
                <a:latin typeface="Arial" panose="020B0604020202020204" pitchFamily="34" charset="0"/>
                <a:ea typeface="Times New Roman" panose="02020603050405020304" pitchFamily="18" charset="0"/>
              </a:rPr>
              <a:t>International journal of Tourism and hospitality in Asia </a:t>
            </a:r>
            <a:r>
              <a:rPr lang="en-GB" sz="1800" i="1" dirty="0" err="1">
                <a:solidFill>
                  <a:srgbClr val="000000"/>
                </a:solidFill>
                <a:effectLst/>
                <a:latin typeface="Arial" panose="020B0604020202020204" pitchFamily="34" charset="0"/>
                <a:ea typeface="Times New Roman" panose="02020603050405020304" pitchFamily="18" charset="0"/>
              </a:rPr>
              <a:t>Pasific</a:t>
            </a:r>
            <a:r>
              <a:rPr lang="en-GB" sz="1800" i="1" dirty="0">
                <a:solidFill>
                  <a:srgbClr val="000000"/>
                </a:solidFill>
                <a:effectLst/>
                <a:latin typeface="Arial" panose="020B0604020202020204" pitchFamily="34" charset="0"/>
                <a:ea typeface="Times New Roman" panose="02020603050405020304" pitchFamily="18" charset="0"/>
              </a:rPr>
              <a:t> (IJTHAP)</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3</a:t>
            </a:r>
            <a:r>
              <a:rPr lang="en-GB" sz="1800" dirty="0">
                <a:solidFill>
                  <a:srgbClr val="000000"/>
                </a:solidFill>
                <a:effectLst/>
                <a:latin typeface="Arial" panose="020B0604020202020204" pitchFamily="34" charset="0"/>
                <a:ea typeface="Times New Roman" panose="02020603050405020304" pitchFamily="18" charset="0"/>
              </a:rPr>
              <a:t>(3), pp.9-21.</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Times New Roman" panose="02020603050405020304" pitchFamily="18" charset="0"/>
              </a:rPr>
              <a:t>Aprilioni</a:t>
            </a:r>
            <a:r>
              <a:rPr lang="en-GB" sz="1800" dirty="0">
                <a:solidFill>
                  <a:srgbClr val="000000"/>
                </a:solidFill>
                <a:effectLst/>
                <a:latin typeface="Arial" panose="020B0604020202020204" pitchFamily="34" charset="0"/>
                <a:ea typeface="Times New Roman" panose="02020603050405020304" pitchFamily="18" charset="0"/>
              </a:rPr>
              <a:t>, J.R., 2017. </a:t>
            </a:r>
            <a:r>
              <a:rPr lang="en-GB" sz="1800" dirty="0" err="1">
                <a:solidFill>
                  <a:srgbClr val="000000"/>
                </a:solidFill>
                <a:effectLst/>
                <a:latin typeface="Arial" panose="020B0604020202020204" pitchFamily="34" charset="0"/>
                <a:ea typeface="Times New Roman" panose="02020603050405020304" pitchFamily="18" charset="0"/>
              </a:rPr>
              <a:t>Studi</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Deskriptif</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Pengembangan</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Sumber</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Daya</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Manusia</a:t>
            </a:r>
            <a:r>
              <a:rPr lang="en-GB" sz="1800" dirty="0">
                <a:solidFill>
                  <a:srgbClr val="000000"/>
                </a:solidFill>
                <a:effectLst/>
                <a:latin typeface="Arial" panose="020B0604020202020204" pitchFamily="34" charset="0"/>
                <a:ea typeface="Times New Roman" panose="02020603050405020304" pitchFamily="18" charset="0"/>
              </a:rPr>
              <a:t> Pada Premier Inn Hotel Surabaya. </a:t>
            </a:r>
            <a:r>
              <a:rPr lang="en-GB" sz="1800" i="1" dirty="0">
                <a:solidFill>
                  <a:srgbClr val="000000"/>
                </a:solidFill>
                <a:effectLst/>
                <a:latin typeface="Arial" panose="020B0604020202020204" pitchFamily="34" charset="0"/>
                <a:ea typeface="Times New Roman" panose="02020603050405020304" pitchFamily="18" charset="0"/>
              </a:rPr>
              <a:t>Agora</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5</a:t>
            </a:r>
            <a:r>
              <a:rPr lang="en-GB" sz="1800" dirty="0">
                <a:solidFill>
                  <a:srgbClr val="000000"/>
                </a:solidFill>
                <a:effectLst/>
                <a:latin typeface="Arial" panose="020B0604020202020204" pitchFamily="34" charset="0"/>
                <a:ea typeface="Times New Roman" panose="02020603050405020304" pitchFamily="18" charset="0"/>
              </a:rPr>
              <a:t>(2).</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Times New Roman" panose="02020603050405020304" pitchFamily="18" charset="0"/>
              </a:rPr>
              <a:t>Carasco</a:t>
            </a:r>
            <a:r>
              <a:rPr lang="en-GB" sz="1800" dirty="0">
                <a:solidFill>
                  <a:srgbClr val="000000"/>
                </a:solidFill>
                <a:effectLst/>
                <a:latin typeface="Arial" panose="020B0604020202020204" pitchFamily="34" charset="0"/>
                <a:ea typeface="Times New Roman" panose="02020603050405020304" pitchFamily="18" charset="0"/>
              </a:rPr>
              <a:t>-Saul, M., Kim, W. and Kim, T., 2015. Leadership and employee engagement: Proposing research agendas through a review of literature. </a:t>
            </a:r>
            <a:r>
              <a:rPr lang="en-GB" sz="1800" i="1" dirty="0">
                <a:solidFill>
                  <a:srgbClr val="000000"/>
                </a:solidFill>
                <a:effectLst/>
                <a:latin typeface="Arial" panose="020B0604020202020204" pitchFamily="34" charset="0"/>
                <a:ea typeface="Times New Roman" panose="02020603050405020304" pitchFamily="18" charset="0"/>
              </a:rPr>
              <a:t>Human Resource Development Review</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14</a:t>
            </a:r>
            <a:r>
              <a:rPr lang="en-GB" sz="1800" dirty="0">
                <a:solidFill>
                  <a:srgbClr val="000000"/>
                </a:solidFill>
                <a:effectLst/>
                <a:latin typeface="Arial" panose="020B0604020202020204" pitchFamily="34" charset="0"/>
                <a:ea typeface="Times New Roman" panose="02020603050405020304" pitchFamily="18" charset="0"/>
              </a:rPr>
              <a:t>(1), pp.38-63.</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Chaudhry, N.I., </a:t>
            </a:r>
            <a:r>
              <a:rPr lang="en-GB" sz="1800" dirty="0" err="1">
                <a:solidFill>
                  <a:srgbClr val="000000"/>
                </a:solidFill>
                <a:effectLst/>
                <a:latin typeface="Arial" panose="020B0604020202020204" pitchFamily="34" charset="0"/>
                <a:ea typeface="Times New Roman" panose="02020603050405020304" pitchFamily="18" charset="0"/>
              </a:rPr>
              <a:t>Jariko</a:t>
            </a:r>
            <a:r>
              <a:rPr lang="en-GB" sz="1800" dirty="0">
                <a:solidFill>
                  <a:srgbClr val="000000"/>
                </a:solidFill>
                <a:effectLst/>
                <a:latin typeface="Arial" panose="020B0604020202020204" pitchFamily="34" charset="0"/>
                <a:ea typeface="Times New Roman" panose="02020603050405020304" pitchFamily="18" charset="0"/>
              </a:rPr>
              <a:t>, M.A., </a:t>
            </a:r>
            <a:r>
              <a:rPr lang="en-GB" sz="1800" dirty="0" err="1">
                <a:solidFill>
                  <a:srgbClr val="000000"/>
                </a:solidFill>
                <a:effectLst/>
                <a:latin typeface="Arial" panose="020B0604020202020204" pitchFamily="34" charset="0"/>
                <a:ea typeface="Times New Roman" panose="02020603050405020304" pitchFamily="18" charset="0"/>
              </a:rPr>
              <a:t>Mushtaque</a:t>
            </a:r>
            <a:r>
              <a:rPr lang="en-GB" sz="1800" dirty="0">
                <a:solidFill>
                  <a:srgbClr val="000000"/>
                </a:solidFill>
                <a:effectLst/>
                <a:latin typeface="Arial" panose="020B0604020202020204" pitchFamily="34" charset="0"/>
                <a:ea typeface="Times New Roman" panose="02020603050405020304" pitchFamily="18" charset="0"/>
              </a:rPr>
              <a:t>, T., </a:t>
            </a:r>
            <a:r>
              <a:rPr lang="en-GB" sz="1800" dirty="0" err="1">
                <a:solidFill>
                  <a:srgbClr val="000000"/>
                </a:solidFill>
                <a:effectLst/>
                <a:latin typeface="Arial" panose="020B0604020202020204" pitchFamily="34" charset="0"/>
                <a:ea typeface="Times New Roman" panose="02020603050405020304" pitchFamily="18" charset="0"/>
              </a:rPr>
              <a:t>Mahesar</a:t>
            </a:r>
            <a:r>
              <a:rPr lang="en-GB" sz="1800" dirty="0">
                <a:solidFill>
                  <a:srgbClr val="000000"/>
                </a:solidFill>
                <a:effectLst/>
                <a:latin typeface="Arial" panose="020B0604020202020204" pitchFamily="34" charset="0"/>
                <a:ea typeface="Times New Roman" panose="02020603050405020304" pitchFamily="18" charset="0"/>
              </a:rPr>
              <a:t>, H.A. and Ghani, Z., 2017. Impact of working environment and training &amp; development on organization performance through mediating role of employee engagement and job satisfaction. </a:t>
            </a:r>
            <a:r>
              <a:rPr lang="en-GB" sz="1800" i="1" dirty="0">
                <a:solidFill>
                  <a:srgbClr val="000000"/>
                </a:solidFill>
                <a:effectLst/>
                <a:latin typeface="Arial" panose="020B0604020202020204" pitchFamily="34" charset="0"/>
                <a:ea typeface="Times New Roman" panose="02020603050405020304" pitchFamily="18" charset="0"/>
              </a:rPr>
              <a:t>European Journal of Training and Development Studies</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4</a:t>
            </a:r>
            <a:r>
              <a:rPr lang="en-GB" sz="1800" dirty="0">
                <a:solidFill>
                  <a:srgbClr val="000000"/>
                </a:solidFill>
                <a:effectLst/>
                <a:latin typeface="Arial" panose="020B0604020202020204" pitchFamily="34" charset="0"/>
                <a:ea typeface="Times New Roman" panose="02020603050405020304" pitchFamily="18" charset="0"/>
              </a:rPr>
              <a:t>(2), pp.33-48.</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Times New Roman" panose="02020603050405020304" pitchFamily="18" charset="0"/>
              </a:rPr>
              <a:t>Eldor</a:t>
            </a:r>
            <a:r>
              <a:rPr lang="en-GB" sz="1800" dirty="0">
                <a:solidFill>
                  <a:srgbClr val="000000"/>
                </a:solidFill>
                <a:effectLst/>
                <a:latin typeface="Arial" panose="020B0604020202020204" pitchFamily="34" charset="0"/>
                <a:ea typeface="Times New Roman" panose="02020603050405020304" pitchFamily="18" charset="0"/>
              </a:rPr>
              <a:t>, L. and Vigoda-Gadot, E., 2017. The nature of employee engagement: Rethinking the employee–organization relationship. </a:t>
            </a:r>
            <a:r>
              <a:rPr lang="en-GB" sz="1800" i="1" dirty="0">
                <a:solidFill>
                  <a:srgbClr val="000000"/>
                </a:solidFill>
                <a:effectLst/>
                <a:latin typeface="Arial" panose="020B0604020202020204" pitchFamily="34" charset="0"/>
                <a:ea typeface="Times New Roman" panose="02020603050405020304" pitchFamily="18" charset="0"/>
              </a:rPr>
              <a:t>The International Journal of Human Resource Management</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28</a:t>
            </a:r>
            <a:r>
              <a:rPr lang="en-GB" sz="1800" dirty="0">
                <a:solidFill>
                  <a:srgbClr val="000000"/>
                </a:solidFill>
                <a:effectLst/>
                <a:latin typeface="Arial" panose="020B0604020202020204" pitchFamily="34" charset="0"/>
                <a:ea typeface="Times New Roman" panose="02020603050405020304" pitchFamily="18" charset="0"/>
              </a:rPr>
              <a:t>(3), pp.526-552.</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Gupta, N. and Sharma, V., 2016. The relationship between corporate social responsibility and employee engagement and its linkage to organizational performance: A conceptual model. </a:t>
            </a:r>
            <a:r>
              <a:rPr lang="en-GB" sz="1800" i="1" dirty="0">
                <a:solidFill>
                  <a:srgbClr val="000000"/>
                </a:solidFill>
                <a:effectLst/>
                <a:latin typeface="Arial" panose="020B0604020202020204" pitchFamily="34" charset="0"/>
                <a:ea typeface="Times New Roman" panose="02020603050405020304" pitchFamily="18" charset="0"/>
              </a:rPr>
              <a:t>IUP Journal of Organizational </a:t>
            </a:r>
            <a:r>
              <a:rPr lang="en-GB" sz="1800" i="1" dirty="0" err="1">
                <a:solidFill>
                  <a:srgbClr val="000000"/>
                </a:solidFill>
                <a:effectLst/>
                <a:latin typeface="Arial" panose="020B0604020202020204" pitchFamily="34" charset="0"/>
                <a:ea typeface="Times New Roman" panose="02020603050405020304" pitchFamily="18" charset="0"/>
              </a:rPr>
              <a:t>Behavior</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15</a:t>
            </a:r>
            <a:r>
              <a:rPr lang="en-GB" sz="1800" dirty="0">
                <a:solidFill>
                  <a:srgbClr val="000000"/>
                </a:solidFill>
                <a:effectLst/>
                <a:latin typeface="Arial" panose="020B0604020202020204" pitchFamily="34" charset="0"/>
                <a:ea typeface="Times New Roman" panose="02020603050405020304" pitchFamily="18" charset="0"/>
              </a:rPr>
              <a:t>(3), p.59.</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Meyer, J.P. and Schneider, B., 2021. The promise of engagement. In </a:t>
            </a:r>
            <a:r>
              <a:rPr lang="en-GB" sz="1800" i="1" dirty="0">
                <a:solidFill>
                  <a:srgbClr val="000000"/>
                </a:solidFill>
                <a:effectLst/>
                <a:latin typeface="Arial" panose="020B0604020202020204" pitchFamily="34" charset="0"/>
                <a:ea typeface="Times New Roman" panose="02020603050405020304" pitchFamily="18" charset="0"/>
              </a:rPr>
              <a:t>A Research Agenda for Employee Engagement in a Changing World of Work</a:t>
            </a:r>
            <a:r>
              <a:rPr lang="en-GB" sz="1800" dirty="0">
                <a:solidFill>
                  <a:srgbClr val="000000"/>
                </a:solidFill>
                <a:effectLst/>
                <a:latin typeface="Arial" panose="020B0604020202020204" pitchFamily="34" charset="0"/>
                <a:ea typeface="Times New Roman" panose="02020603050405020304" pitchFamily="18" charset="0"/>
              </a:rPr>
              <a:t>. Edward Elgar Publishing.</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Times New Roman" panose="02020603050405020304" pitchFamily="18" charset="0"/>
              </a:rPr>
              <a:t>Salvioni</a:t>
            </a:r>
            <a:r>
              <a:rPr lang="en-GB" sz="1800" dirty="0">
                <a:solidFill>
                  <a:srgbClr val="000000"/>
                </a:solidFill>
                <a:effectLst/>
                <a:latin typeface="Arial" panose="020B0604020202020204" pitchFamily="34" charset="0"/>
                <a:ea typeface="Times New Roman" panose="02020603050405020304" pitchFamily="18" charset="0"/>
              </a:rPr>
              <a:t>, D.M., 2016. Hotel chains and the sharing economy in global tourism. </a:t>
            </a:r>
            <a:r>
              <a:rPr lang="en-GB" sz="1800" i="1" dirty="0">
                <a:solidFill>
                  <a:srgbClr val="000000"/>
                </a:solidFill>
                <a:effectLst/>
                <a:latin typeface="Arial" panose="020B0604020202020204" pitchFamily="34" charset="0"/>
                <a:ea typeface="Times New Roman" panose="02020603050405020304" pitchFamily="18" charset="0"/>
              </a:rPr>
              <a:t>SYMPHONYA Emerging Issues in Management</a:t>
            </a:r>
            <a:r>
              <a:rPr lang="en-GB" sz="1800" dirty="0">
                <a:solidFill>
                  <a:srgbClr val="000000"/>
                </a:solidFill>
                <a:effectLst/>
                <a:latin typeface="Arial" panose="020B0604020202020204" pitchFamily="34" charset="0"/>
                <a:ea typeface="Times New Roman" panose="02020603050405020304" pitchFamily="18" charset="0"/>
              </a:rPr>
              <a:t>, (1).</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Times New Roman" panose="02020603050405020304" pitchFamily="18" charset="0"/>
              </a:rPr>
              <a:t>Saratun</a:t>
            </a:r>
            <a:r>
              <a:rPr lang="en-GB" sz="1800" dirty="0">
                <a:solidFill>
                  <a:srgbClr val="000000"/>
                </a:solidFill>
                <a:effectLst/>
                <a:latin typeface="Arial" panose="020B0604020202020204" pitchFamily="34" charset="0"/>
                <a:ea typeface="Times New Roman" panose="02020603050405020304" pitchFamily="18" charset="0"/>
              </a:rPr>
              <a:t>, M., 2016. Performance management to enhance employee engagement for corporate sustainability. </a:t>
            </a:r>
            <a:r>
              <a:rPr lang="en-GB" sz="1800" i="1" dirty="0">
                <a:solidFill>
                  <a:srgbClr val="000000"/>
                </a:solidFill>
                <a:effectLst/>
                <a:latin typeface="Arial" panose="020B0604020202020204" pitchFamily="34" charset="0"/>
                <a:ea typeface="Times New Roman" panose="02020603050405020304" pitchFamily="18" charset="0"/>
              </a:rPr>
              <a:t>Asia-Pacific Journal of Business Administration</a:t>
            </a:r>
            <a:r>
              <a:rPr lang="en-GB" sz="1800" dirty="0">
                <a:solidFill>
                  <a:srgbClr val="000000"/>
                </a:solidFill>
                <a:effectLst/>
                <a:latin typeface="Arial" panose="020B0604020202020204" pitchFamily="34"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Times New Roman" panose="02020603050405020304" pitchFamily="18" charset="0"/>
              </a:rPr>
              <a:t>Steenbeck</a:t>
            </a:r>
            <a:r>
              <a:rPr lang="en-GB" sz="1800" dirty="0">
                <a:solidFill>
                  <a:srgbClr val="000000"/>
                </a:solidFill>
                <a:effectLst/>
                <a:latin typeface="Arial" panose="020B0604020202020204" pitchFamily="34" charset="0"/>
                <a:ea typeface="Times New Roman" panose="02020603050405020304" pitchFamily="18" charset="0"/>
              </a:rPr>
              <a:t>, A., 2021. </a:t>
            </a:r>
            <a:r>
              <a:rPr lang="en-GB" sz="1800" dirty="0" err="1">
                <a:solidFill>
                  <a:srgbClr val="000000"/>
                </a:solidFill>
                <a:effectLst/>
                <a:latin typeface="Arial" panose="020B0604020202020204" pitchFamily="34" charset="0"/>
                <a:ea typeface="Times New Roman" panose="02020603050405020304" pitchFamily="18" charset="0"/>
              </a:rPr>
              <a:t>Lubick:„Premier</a:t>
            </a:r>
            <a:r>
              <a:rPr lang="en-GB" sz="1800" dirty="0">
                <a:solidFill>
                  <a:srgbClr val="000000"/>
                </a:solidFill>
                <a:effectLst/>
                <a:latin typeface="Arial" panose="020B0604020202020204" pitchFamily="34" charset="0"/>
                <a:ea typeface="Times New Roman" panose="02020603050405020304" pitchFamily="18" charset="0"/>
              </a:rPr>
              <a:t> Inn “</a:t>
            </a:r>
            <a:r>
              <a:rPr lang="en-GB" sz="1800" dirty="0" err="1">
                <a:solidFill>
                  <a:srgbClr val="000000"/>
                </a:solidFill>
                <a:effectLst/>
                <a:latin typeface="Arial" panose="020B0604020202020204" pitchFamily="34" charset="0"/>
                <a:ea typeface="Times New Roman" panose="02020603050405020304" pitchFamily="18" charset="0"/>
              </a:rPr>
              <a:t>baut</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direkt</a:t>
            </a:r>
            <a:r>
              <a:rPr lang="en-GB" sz="1800" dirty="0">
                <a:solidFill>
                  <a:srgbClr val="000000"/>
                </a:solidFill>
                <a:effectLst/>
                <a:latin typeface="Arial" panose="020B0604020202020204" pitchFamily="34" charset="0"/>
                <a:ea typeface="Times New Roman" panose="02020603050405020304" pitchFamily="18" charset="0"/>
              </a:rPr>
              <a:t> am </a:t>
            </a:r>
            <a:r>
              <a:rPr lang="en-GB" sz="1800" dirty="0" err="1">
                <a:solidFill>
                  <a:srgbClr val="000000"/>
                </a:solidFill>
                <a:effectLst/>
                <a:latin typeface="Arial" panose="020B0604020202020204" pitchFamily="34" charset="0"/>
                <a:ea typeface="Times New Roman" panose="02020603050405020304" pitchFamily="18" charset="0"/>
              </a:rPr>
              <a:t>Hauptbahnhof</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ein</a:t>
            </a:r>
            <a:r>
              <a:rPr lang="en-GB" sz="1800" dirty="0">
                <a:solidFill>
                  <a:srgbClr val="000000"/>
                </a:solidFill>
                <a:effectLst/>
                <a:latin typeface="Arial" panose="020B0604020202020204" pitchFamily="34" charset="0"/>
                <a:ea typeface="Times New Roman" panose="02020603050405020304" pitchFamily="18" charset="0"/>
              </a:rPr>
              <a:t> </a:t>
            </a:r>
            <a:r>
              <a:rPr lang="en-GB" sz="1800" dirty="0" err="1">
                <a:solidFill>
                  <a:srgbClr val="000000"/>
                </a:solidFill>
                <a:effectLst/>
                <a:latin typeface="Arial" panose="020B0604020202020204" pitchFamily="34" charset="0"/>
                <a:ea typeface="Times New Roman" panose="02020603050405020304" pitchFamily="18" charset="0"/>
              </a:rPr>
              <a:t>neues</a:t>
            </a:r>
            <a:r>
              <a:rPr lang="en-GB" sz="1800" dirty="0">
                <a:solidFill>
                  <a:srgbClr val="000000"/>
                </a:solidFill>
                <a:effectLst/>
                <a:latin typeface="Arial" panose="020B0604020202020204" pitchFamily="34" charset="0"/>
                <a:ea typeface="Times New Roman" panose="02020603050405020304" pitchFamily="18" charset="0"/>
              </a:rPr>
              <a:t>| SHZ.</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Times New Roman" panose="02020603050405020304" pitchFamily="18" charset="0"/>
              </a:rPr>
              <a:t>Sudibjo</a:t>
            </a:r>
            <a:r>
              <a:rPr lang="en-GB" sz="1800" dirty="0">
                <a:solidFill>
                  <a:srgbClr val="000000"/>
                </a:solidFill>
                <a:effectLst/>
                <a:latin typeface="Arial" panose="020B0604020202020204" pitchFamily="34" charset="0"/>
                <a:ea typeface="Times New Roman" panose="02020603050405020304" pitchFamily="18" charset="0"/>
              </a:rPr>
              <a:t>, N. and </a:t>
            </a:r>
            <a:r>
              <a:rPr lang="en-GB" sz="1800" dirty="0" err="1">
                <a:solidFill>
                  <a:srgbClr val="000000"/>
                </a:solidFill>
                <a:effectLst/>
                <a:latin typeface="Arial" panose="020B0604020202020204" pitchFamily="34" charset="0"/>
                <a:ea typeface="Times New Roman" panose="02020603050405020304" pitchFamily="18" charset="0"/>
              </a:rPr>
              <a:t>Sutarji</a:t>
            </a:r>
            <a:r>
              <a:rPr lang="en-GB" sz="1800" dirty="0">
                <a:solidFill>
                  <a:srgbClr val="000000"/>
                </a:solidFill>
                <a:effectLst/>
                <a:latin typeface="Arial" panose="020B0604020202020204" pitchFamily="34" charset="0"/>
                <a:ea typeface="Times New Roman" panose="02020603050405020304" pitchFamily="18" charset="0"/>
              </a:rPr>
              <a:t>, T., 2020. The roles of job satisfaction, well-being, and emotional intelligence in enhancing the teachers' employee engagements. </a:t>
            </a:r>
            <a:r>
              <a:rPr lang="en-GB" sz="1800" i="1" dirty="0">
                <a:solidFill>
                  <a:srgbClr val="000000"/>
                </a:solidFill>
                <a:effectLst/>
                <a:latin typeface="Arial" panose="020B0604020202020204" pitchFamily="34" charset="0"/>
                <a:ea typeface="Times New Roman" panose="02020603050405020304" pitchFamily="18" charset="0"/>
              </a:rPr>
              <a:t>Management Science Letters</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10</a:t>
            </a:r>
            <a:r>
              <a:rPr lang="en-GB" sz="1800" dirty="0">
                <a:solidFill>
                  <a:srgbClr val="000000"/>
                </a:solidFill>
                <a:effectLst/>
                <a:latin typeface="Arial" panose="020B0604020202020204" pitchFamily="34" charset="0"/>
                <a:ea typeface="Times New Roman" panose="02020603050405020304" pitchFamily="18" charset="0"/>
              </a:rPr>
              <a:t>(11), pp.2477-2482.</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Sun, L. and </a:t>
            </a:r>
            <a:r>
              <a:rPr lang="en-GB" sz="1800" dirty="0" err="1">
                <a:solidFill>
                  <a:srgbClr val="000000"/>
                </a:solidFill>
                <a:effectLst/>
                <a:latin typeface="Arial" panose="020B0604020202020204" pitchFamily="34" charset="0"/>
                <a:ea typeface="Times New Roman" panose="02020603050405020304" pitchFamily="18" charset="0"/>
              </a:rPr>
              <a:t>Bunchapattanasakda</a:t>
            </a:r>
            <a:r>
              <a:rPr lang="en-GB" sz="1800" dirty="0">
                <a:solidFill>
                  <a:srgbClr val="000000"/>
                </a:solidFill>
                <a:effectLst/>
                <a:latin typeface="Arial" panose="020B0604020202020204" pitchFamily="34" charset="0"/>
                <a:ea typeface="Times New Roman" panose="02020603050405020304" pitchFamily="18" charset="0"/>
              </a:rPr>
              <a:t>, C., 2019. Employee engagement: A literature review. </a:t>
            </a:r>
            <a:r>
              <a:rPr lang="en-GB" sz="1800" i="1" dirty="0">
                <a:solidFill>
                  <a:srgbClr val="000000"/>
                </a:solidFill>
                <a:effectLst/>
                <a:latin typeface="Arial" panose="020B0604020202020204" pitchFamily="34" charset="0"/>
                <a:ea typeface="Times New Roman" panose="02020603050405020304" pitchFamily="18" charset="0"/>
              </a:rPr>
              <a:t>International Journal of Human Resource Studies</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9</a:t>
            </a:r>
            <a:r>
              <a:rPr lang="en-GB" sz="1800" dirty="0">
                <a:solidFill>
                  <a:srgbClr val="000000"/>
                </a:solidFill>
                <a:effectLst/>
                <a:latin typeface="Arial" panose="020B0604020202020204" pitchFamily="34" charset="0"/>
                <a:ea typeface="Times New Roman" panose="02020603050405020304" pitchFamily="18" charset="0"/>
              </a:rPr>
              <a:t>(1), pp.63-80.</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Times New Roman" panose="02020603050405020304" pitchFamily="18" charset="0"/>
              </a:rPr>
              <a:t>Ulfa</a:t>
            </a:r>
            <a:r>
              <a:rPr lang="en-GB" sz="1800" dirty="0">
                <a:solidFill>
                  <a:srgbClr val="000000"/>
                </a:solidFill>
                <a:effectLst/>
                <a:latin typeface="Arial" panose="020B0604020202020204" pitchFamily="34" charset="0"/>
                <a:ea typeface="Times New Roman" panose="02020603050405020304" pitchFamily="18" charset="0"/>
              </a:rPr>
              <a:t>, U., </a:t>
            </a:r>
            <a:r>
              <a:rPr lang="en-GB" sz="1800" dirty="0" err="1">
                <a:solidFill>
                  <a:srgbClr val="000000"/>
                </a:solidFill>
                <a:effectLst/>
                <a:latin typeface="Arial" panose="020B0604020202020204" pitchFamily="34" charset="0"/>
                <a:ea typeface="Times New Roman" panose="02020603050405020304" pitchFamily="18" charset="0"/>
              </a:rPr>
              <a:t>Abrian</a:t>
            </a:r>
            <a:r>
              <a:rPr lang="en-GB" sz="1800" dirty="0">
                <a:solidFill>
                  <a:srgbClr val="000000"/>
                </a:solidFill>
                <a:effectLst/>
                <a:latin typeface="Arial" panose="020B0604020202020204" pitchFamily="34" charset="0"/>
                <a:ea typeface="Times New Roman" panose="02020603050405020304" pitchFamily="18" charset="0"/>
              </a:rPr>
              <a:t>, Y. and Adrian, A., 2020. Analysis of The Factors that Affect Employee Turnover Intention at Travelodge Hotel </a:t>
            </a:r>
            <a:r>
              <a:rPr lang="en-GB" sz="1800" dirty="0" err="1">
                <a:solidFill>
                  <a:srgbClr val="000000"/>
                </a:solidFill>
                <a:effectLst/>
                <a:latin typeface="Arial" panose="020B0604020202020204" pitchFamily="34" charset="0"/>
                <a:ea typeface="Times New Roman" panose="02020603050405020304" pitchFamily="18" charset="0"/>
              </a:rPr>
              <a:t>Batam</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JURNAL PENDIDIKAN TEKNOLOGI KEJURUAN</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3</a:t>
            </a:r>
            <a:r>
              <a:rPr lang="en-GB" sz="1800" dirty="0">
                <a:solidFill>
                  <a:srgbClr val="000000"/>
                </a:solidFill>
                <a:effectLst/>
                <a:latin typeface="Arial" panose="020B0604020202020204" pitchFamily="34" charset="0"/>
                <a:ea typeface="Times New Roman" panose="02020603050405020304" pitchFamily="18" charset="0"/>
              </a:rPr>
              <a:t>(4), pp.216-220.</a:t>
            </a:r>
            <a:endParaRPr lang="en-US" sz="1800">
              <a:effectLst/>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3DE44FA3-63C7-46CC-9E21-0BEEAE2169AF}" type="slidenum">
              <a:rPr lang="en-US" smtClean="0"/>
              <a:t>12</a:t>
            </a:fld>
            <a:endParaRPr lang="en-US"/>
          </a:p>
        </p:txBody>
      </p:sp>
    </p:spTree>
    <p:extLst>
      <p:ext uri="{BB962C8B-B14F-4D97-AF65-F5344CB8AC3E}">
        <p14:creationId xmlns:p14="http://schemas.microsoft.com/office/powerpoint/2010/main" val="1656809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D102520-E0CC-45FC-9E80-B79BF2DC4421}" type="datetimeFigureOut">
              <a:rPr lang="en-US" smtClean="0"/>
              <a:t>12/4/2022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1111152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02520-E0CC-45FC-9E80-B79BF2DC4421}"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1270220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102520-E0CC-45FC-9E80-B79BF2DC4421}"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2946368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102520-E0CC-45FC-9E80-B79BF2DC4421}"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1150152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102520-E0CC-45FC-9E80-B79BF2DC4421}" type="datetimeFigureOut">
              <a:rPr lang="en-US" smtClean="0"/>
              <a:t>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354177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102520-E0CC-45FC-9E80-B79BF2DC4421}" type="datetimeFigureOut">
              <a:rPr lang="en-US" smtClean="0"/>
              <a:t>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2077296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102520-E0CC-45FC-9E80-B79BF2DC4421}" type="datetimeFigureOut">
              <a:rPr lang="en-US" smtClean="0"/>
              <a:t>12/4/2022</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3340669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102520-E0CC-45FC-9E80-B79BF2DC4421}"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1269057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102520-E0CC-45FC-9E80-B79BF2DC4421}"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3649629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102520-E0CC-45FC-9E80-B79BF2DC4421}" type="datetimeFigureOut">
              <a:rPr lang="en-US" smtClean="0"/>
              <a:t>12/4/2022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1853663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D102520-E0CC-45FC-9E80-B79BF2DC4421}"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2857169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D102520-E0CC-45FC-9E80-B79BF2DC4421}"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3994858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102520-E0CC-45FC-9E80-B79BF2DC4421}"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150207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D102520-E0CC-45FC-9E80-B79BF2DC4421}" type="datetimeFigureOut">
              <a:rPr lang="en-US" smtClean="0"/>
              <a:t>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19772897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D102520-E0CC-45FC-9E80-B79BF2DC4421}" type="datetimeFigureOut">
              <a:rPr lang="en-US" smtClean="0"/>
              <a:t>12/4/2022</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1867898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D102520-E0CC-45FC-9E80-B79BF2DC4421}"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37424243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D102520-E0CC-45FC-9E80-B79BF2DC4421}"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F49BBDF-7692-4BC3-BE04-AF6ABF77CE8F}" type="slidenum">
              <a:rPr lang="en-US" smtClean="0"/>
              <a:t>‹#›</a:t>
            </a:fld>
            <a:endParaRPr lang="en-US"/>
          </a:p>
        </p:txBody>
      </p:sp>
    </p:spTree>
    <p:extLst>
      <p:ext uri="{BB962C8B-B14F-4D97-AF65-F5344CB8AC3E}">
        <p14:creationId xmlns:p14="http://schemas.microsoft.com/office/powerpoint/2010/main" val="3651400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D102520-E0CC-45FC-9E80-B79BF2DC4421}" type="datetimeFigureOut">
              <a:rPr lang="en-US" smtClean="0"/>
              <a:t>12/4/2022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F49BBDF-7692-4BC3-BE04-AF6ABF77CE8F}" type="slidenum">
              <a:rPr lang="en-US" smtClean="0"/>
              <a:t>‹#›</a:t>
            </a:fld>
            <a:endParaRPr lang="en-US"/>
          </a:p>
        </p:txBody>
      </p:sp>
    </p:spTree>
    <p:extLst>
      <p:ext uri="{BB962C8B-B14F-4D97-AF65-F5344CB8AC3E}">
        <p14:creationId xmlns:p14="http://schemas.microsoft.com/office/powerpoint/2010/main" val="345368187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20813384"/><Relationship Id="rId3" Type="http://schemas.openxmlformats.org/officeDocument/2006/relationships/hyperlink" Target="#_Toc120813379"/><Relationship Id="rId7" Type="http://schemas.openxmlformats.org/officeDocument/2006/relationships/hyperlink" Target="#_Toc120813383"/><Relationship Id="rId2" Type="http://schemas.openxmlformats.org/officeDocument/2006/relationships/hyperlink" Target="#_Toc120813378"/><Relationship Id="rId1" Type="http://schemas.openxmlformats.org/officeDocument/2006/relationships/slideLayout" Target="../slideLayouts/slideLayout2.xml"/><Relationship Id="rId6" Type="http://schemas.openxmlformats.org/officeDocument/2006/relationships/hyperlink" Target="#_Toc120813382"/><Relationship Id="rId5" Type="http://schemas.openxmlformats.org/officeDocument/2006/relationships/hyperlink" Target="#_Toc120813381"/><Relationship Id="rId10" Type="http://schemas.openxmlformats.org/officeDocument/2006/relationships/hyperlink" Target="#_Toc120813386"/><Relationship Id="rId4" Type="http://schemas.openxmlformats.org/officeDocument/2006/relationships/hyperlink" Target="#_Toc120813380"/><Relationship Id="rId9" Type="http://schemas.openxmlformats.org/officeDocument/2006/relationships/hyperlink" Target="#_Toc120813385"/></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Hand holding gift box">
            <a:extLst>
              <a:ext uri="{FF2B5EF4-FFF2-40B4-BE49-F238E27FC236}">
                <a16:creationId xmlns:a16="http://schemas.microsoft.com/office/drawing/2014/main" id="{D03B756B-08BC-CADD-153F-862B069DB240}"/>
              </a:ext>
            </a:extLst>
          </p:cNvPr>
          <p:cNvPicPr>
            <a:picLocks noChangeAspect="1"/>
          </p:cNvPicPr>
          <p:nvPr/>
        </p:nvPicPr>
        <p:blipFill rotWithShape="1">
          <a:blip r:embed="rId2">
            <a:alphaModFix amt="40000"/>
          </a:blip>
          <a:srcRect t="8313" b="7417"/>
          <a:stretch/>
        </p:blipFill>
        <p:spPr>
          <a:xfrm>
            <a:off x="20" y="10"/>
            <a:ext cx="12191980" cy="6857990"/>
          </a:xfrm>
          <a:prstGeom prst="rect">
            <a:avLst/>
          </a:prstGeom>
        </p:spPr>
      </p:pic>
      <p:sp>
        <p:nvSpPr>
          <p:cNvPr id="2" name="Title 1"/>
          <p:cNvSpPr>
            <a:spLocks noGrp="1"/>
          </p:cNvSpPr>
          <p:nvPr>
            <p:ph type="ctrTitle"/>
          </p:nvPr>
        </p:nvSpPr>
        <p:spPr>
          <a:xfrm>
            <a:off x="1154955" y="2099733"/>
            <a:ext cx="8825658" cy="2677648"/>
          </a:xfrm>
        </p:spPr>
        <p:txBody>
          <a:bodyPr>
            <a:normAutofit/>
          </a:bodyPr>
          <a:lstStyle/>
          <a:p>
            <a:r>
              <a:rPr lang="en-GB" b="1">
                <a:solidFill>
                  <a:schemeClr val="tx1"/>
                </a:solidFill>
              </a:rPr>
              <a:t>Employee Engagement</a:t>
            </a:r>
            <a:endParaRPr lang="en-US">
              <a:solidFill>
                <a:schemeClr val="tx1"/>
              </a:solidFill>
            </a:endParaRPr>
          </a:p>
        </p:txBody>
      </p:sp>
      <p:sp>
        <p:nvSpPr>
          <p:cNvPr id="3" name="Subtitle 2"/>
          <p:cNvSpPr>
            <a:spLocks noGrp="1"/>
          </p:cNvSpPr>
          <p:nvPr>
            <p:ph type="subTitle" idx="1"/>
          </p:nvPr>
        </p:nvSpPr>
        <p:spPr>
          <a:xfrm>
            <a:off x="1154955" y="4777380"/>
            <a:ext cx="8825658" cy="861420"/>
          </a:xfrm>
        </p:spPr>
        <p:txBody>
          <a:bodyPr>
            <a:normAutofit/>
          </a:bodyPr>
          <a:lstStyle/>
          <a:p>
            <a:r>
              <a:rPr lang="en-US" dirty="0">
                <a:solidFill>
                  <a:schemeClr val="tx1"/>
                </a:solidFill>
              </a:rPr>
              <a:t>Presented </a:t>
            </a:r>
            <a:r>
              <a:rPr lang="en-US" dirty="0" err="1">
                <a:solidFill>
                  <a:schemeClr val="tx1"/>
                </a:solidFill>
              </a:rPr>
              <a:t>by:Oana</a:t>
            </a:r>
            <a:r>
              <a:rPr lang="en-US" dirty="0">
                <a:solidFill>
                  <a:schemeClr val="tx1"/>
                </a:solidFill>
              </a:rPr>
              <a:t> Nicoleta Manta 2124123</a:t>
            </a:r>
          </a:p>
          <a:p>
            <a:endParaRPr lang="en-US">
              <a:solidFill>
                <a:schemeClr val="tx1"/>
              </a:solidFill>
            </a:endParaRPr>
          </a:p>
        </p:txBody>
      </p:sp>
    </p:spTree>
    <p:extLst>
      <p:ext uri="{BB962C8B-B14F-4D97-AF65-F5344CB8AC3E}">
        <p14:creationId xmlns:p14="http://schemas.microsoft.com/office/powerpoint/2010/main" val="2935228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US" sz="3200" b="1">
                <a:solidFill>
                  <a:srgbClr val="EBEBEB"/>
                </a:solidFill>
              </a:rPr>
              <a:t>Table of Contents</a:t>
            </a:r>
            <a:br>
              <a:rPr lang="en-US" sz="3200">
                <a:solidFill>
                  <a:srgbClr val="EBEBEB"/>
                </a:solidFill>
              </a:rPr>
            </a:br>
            <a:endParaRPr lang="en-US" sz="3200">
              <a:solidFill>
                <a:srgbClr val="EBEBEB"/>
              </a:solidFill>
            </a:endParaRPr>
          </a:p>
        </p:txBody>
      </p:sp>
      <p:sp>
        <p:nvSpPr>
          <p:cNvPr id="4" name="Rectangle 1"/>
          <p:cNvSpPr>
            <a:spLocks noGrp="1" noChangeArrowheads="1"/>
          </p:cNvSpPr>
          <p:nvPr>
            <p:ph idx="1"/>
          </p:nvPr>
        </p:nvSpPr>
        <p:spPr bwMode="auto">
          <a:xfrm>
            <a:off x="5290077" y="437513"/>
            <a:ext cx="5502614" cy="59543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GB" altLang="en-US" sz="2000" b="0" i="0" u="sng" strike="noStrike" cap="none" normalizeH="0" baseline="0" dirty="0">
                <a:ln>
                  <a:noFill/>
                </a:ln>
                <a:effectLst/>
                <a:ea typeface="Times New Roman" panose="02020603050405020304" pitchFamily="18" charset="0"/>
                <a:cs typeface="Arial" panose="020B0604020202020204" pitchFamily="34" charset="0"/>
                <a:hlinkClick r:id="rId2"/>
              </a:rPr>
              <a:t>Introduction</a:t>
            </a:r>
            <a:endParaRPr kumimoji="0" lang="en-US" altLang="en-US" sz="20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GB" altLang="en-US" sz="2000" b="0" i="0" u="sng" strike="noStrike" cap="none" normalizeH="0" baseline="0" dirty="0">
                <a:ln>
                  <a:noFill/>
                </a:ln>
                <a:effectLst/>
                <a:ea typeface="Times New Roman" panose="02020603050405020304" pitchFamily="18" charset="0"/>
                <a:cs typeface="Arial" panose="020B0604020202020204" pitchFamily="34" charset="0"/>
                <a:hlinkClick r:id="rId3"/>
              </a:rPr>
              <a:t>Employee Engagement</a:t>
            </a:r>
            <a:endParaRPr kumimoji="0" lang="en-US" altLang="en-US" sz="20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GB" altLang="en-US" sz="2000" b="0" i="0" u="sng" strike="noStrike" cap="none" normalizeH="0" baseline="0" dirty="0">
                <a:ln>
                  <a:noFill/>
                </a:ln>
                <a:effectLst/>
                <a:ea typeface="Times New Roman" panose="02020603050405020304" pitchFamily="18" charset="0"/>
                <a:cs typeface="Arial" panose="020B0604020202020204" pitchFamily="34" charset="0"/>
                <a:hlinkClick r:id="rId4"/>
              </a:rPr>
              <a:t>Significance of the Employee Engagement</a:t>
            </a:r>
            <a:endParaRPr kumimoji="0" lang="en-US" altLang="en-US" sz="20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GB" altLang="en-US" sz="2000" b="0" i="0" u="sng" strike="noStrike" cap="none" normalizeH="0" baseline="0" dirty="0">
                <a:ln>
                  <a:noFill/>
                </a:ln>
                <a:effectLst/>
                <a:ea typeface="Times New Roman" panose="02020603050405020304" pitchFamily="18" charset="0"/>
                <a:cs typeface="Arial" panose="020B0604020202020204" pitchFamily="34" charset="0"/>
                <a:hlinkClick r:id="rId5"/>
              </a:rPr>
              <a:t>Theoretical Model of Employee Engagement</a:t>
            </a:r>
            <a:endParaRPr kumimoji="0" lang="en-US" altLang="en-US" sz="20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GB" altLang="en-US" sz="2000" b="0" i="0" u="sng" strike="noStrike" cap="none" normalizeH="0" baseline="0" dirty="0">
                <a:ln>
                  <a:noFill/>
                </a:ln>
                <a:effectLst/>
                <a:ea typeface="Times New Roman" panose="02020603050405020304" pitchFamily="18" charset="0"/>
                <a:cs typeface="Arial" panose="020B0604020202020204" pitchFamily="34" charset="0"/>
                <a:hlinkClick r:id="rId6"/>
              </a:rPr>
              <a:t>William Kahn’s Theory of Employee Engagement</a:t>
            </a:r>
            <a:endParaRPr kumimoji="0" lang="en-US" altLang="en-US" sz="20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GB" altLang="en-US" sz="2000" b="0" i="0" u="sng" strike="noStrike" cap="none" normalizeH="0" baseline="0" dirty="0">
                <a:ln>
                  <a:noFill/>
                </a:ln>
                <a:effectLst/>
                <a:ea typeface="Times New Roman" panose="02020603050405020304" pitchFamily="18" charset="0"/>
                <a:cs typeface="Arial" panose="020B0604020202020204" pitchFamily="34" charset="0"/>
                <a:hlinkClick r:id="rId7"/>
              </a:rPr>
              <a:t>Best Practices examples to Engage Employees</a:t>
            </a:r>
            <a:endParaRPr kumimoji="0" lang="en-US" altLang="en-US" sz="20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GB" altLang="en-US" sz="2000" b="0" i="0" u="sng" strike="noStrike" cap="none" normalizeH="0" baseline="0" dirty="0">
                <a:ln>
                  <a:noFill/>
                </a:ln>
                <a:effectLst/>
                <a:ea typeface="Times New Roman" panose="02020603050405020304" pitchFamily="18" charset="0"/>
                <a:cs typeface="Arial" panose="020B0604020202020204" pitchFamily="34" charset="0"/>
                <a:hlinkClick r:id="rId8"/>
              </a:rPr>
              <a:t>Premier Inn</a:t>
            </a:r>
            <a:endParaRPr kumimoji="0" lang="en-US" altLang="en-US" sz="20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GB" altLang="en-US" sz="2000" b="0" i="0" u="sng" strike="noStrike" cap="none" normalizeH="0" baseline="0" dirty="0">
                <a:ln>
                  <a:noFill/>
                </a:ln>
                <a:effectLst/>
                <a:ea typeface="Times New Roman" panose="02020603050405020304" pitchFamily="18" charset="0"/>
                <a:cs typeface="Arial" panose="020B0604020202020204" pitchFamily="34" charset="0"/>
                <a:hlinkClick r:id="rId9"/>
              </a:rPr>
              <a:t>Travelodge</a:t>
            </a:r>
            <a:endParaRPr kumimoji="0" lang="en-US" altLang="en-US" sz="2000" b="0" i="0" u="none" strike="noStrike" cap="none" normalizeH="0" baseline="0" dirty="0">
              <a:ln>
                <a:noFill/>
              </a:ln>
              <a:effectLst/>
            </a:endParaRPr>
          </a:p>
          <a:p>
            <a:pPr marR="0" lvl="0" defTabSz="914400" rtl="0" eaLnBrk="0" fontAlgn="base" latinLnBrk="0" hangingPunct="0">
              <a:spcBef>
                <a:spcPct val="0"/>
              </a:spcBef>
              <a:spcAft>
                <a:spcPts val="600"/>
              </a:spcAft>
              <a:buClrTx/>
              <a:buSzTx/>
              <a:buFont typeface="Wingdings" panose="05000000000000000000" pitchFamily="2" charset="2"/>
              <a:buChar char="Ø"/>
              <a:tabLst>
                <a:tab pos="5937250" algn="r"/>
              </a:tabLst>
            </a:pPr>
            <a:r>
              <a:rPr kumimoji="0" lang="en-GB" altLang="en-US" sz="20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hlinkClick r:id="rId10"/>
              </a:rPr>
              <a:t>References</a:t>
            </a:r>
            <a:endParaRPr kumimoji="0" lang="en-GB"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082981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5" name="Rectangle 14">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p:cNvSpPr>
            <a:spLocks noGrp="1"/>
          </p:cNvSpPr>
          <p:nvPr>
            <p:ph type="title"/>
          </p:nvPr>
        </p:nvSpPr>
        <p:spPr>
          <a:xfrm>
            <a:off x="1154954" y="838200"/>
            <a:ext cx="8761413" cy="977900"/>
          </a:xfrm>
        </p:spPr>
        <p:txBody>
          <a:bodyPr>
            <a:normAutofit/>
          </a:bodyPr>
          <a:lstStyle/>
          <a:p>
            <a:pPr>
              <a:lnSpc>
                <a:spcPct val="90000"/>
              </a:lnSpc>
            </a:pPr>
            <a:r>
              <a:rPr lang="en-US" sz="3100" b="1">
                <a:solidFill>
                  <a:srgbClr val="FFFFFF"/>
                </a:solidFill>
              </a:rPr>
              <a:t>Introduction</a:t>
            </a:r>
            <a:br>
              <a:rPr lang="en-US" sz="3100" b="1">
                <a:solidFill>
                  <a:srgbClr val="FFFFFF"/>
                </a:solidFill>
              </a:rPr>
            </a:br>
            <a:endParaRPr lang="en-US" sz="3100">
              <a:solidFill>
                <a:srgbClr val="FFFFFF"/>
              </a:solidFill>
            </a:endParaRPr>
          </a:p>
        </p:txBody>
      </p:sp>
      <p:sp>
        <p:nvSpPr>
          <p:cNvPr id="3" name="Content Placeholder 2"/>
          <p:cNvSpPr>
            <a:spLocks noGrp="1"/>
          </p:cNvSpPr>
          <p:nvPr>
            <p:ph idx="1"/>
          </p:nvPr>
        </p:nvSpPr>
        <p:spPr>
          <a:xfrm>
            <a:off x="1887233" y="2603500"/>
            <a:ext cx="8417535" cy="3416300"/>
          </a:xfrm>
        </p:spPr>
        <p:txBody>
          <a:bodyPr>
            <a:normAutofit/>
          </a:bodyPr>
          <a:lstStyle/>
          <a:p>
            <a:pPr>
              <a:lnSpc>
                <a:spcPct val="90000"/>
              </a:lnSpc>
            </a:pPr>
            <a:r>
              <a:rPr lang="en-GB" sz="1700"/>
              <a:t>Employment engagement is vital for achieving reasonable benefits at the workplace in organisations</a:t>
            </a:r>
            <a:endParaRPr lang="en-US" sz="1700"/>
          </a:p>
          <a:p>
            <a:pPr>
              <a:lnSpc>
                <a:spcPct val="90000"/>
              </a:lnSpc>
            </a:pPr>
            <a:r>
              <a:rPr lang="en-GB" sz="1700"/>
              <a:t>Organisations are becoming more modern due to cultural and technological factors.</a:t>
            </a:r>
            <a:endParaRPr lang="en-US" sz="1700"/>
          </a:p>
          <a:p>
            <a:pPr>
              <a:lnSpc>
                <a:spcPct val="90000"/>
              </a:lnSpc>
            </a:pPr>
            <a:r>
              <a:rPr lang="en-GB" sz="1700"/>
              <a:t>When organisations provide services to the role of employees is significant, they can grow businesses (</a:t>
            </a:r>
            <a:r>
              <a:rPr lang="en-GB" sz="1700" err="1"/>
              <a:t>Steenbeck</a:t>
            </a:r>
            <a:r>
              <a:rPr lang="en-GB" sz="1700"/>
              <a:t>, 2021).</a:t>
            </a:r>
            <a:endParaRPr lang="en-US" sz="1700"/>
          </a:p>
          <a:p>
            <a:pPr>
              <a:lnSpc>
                <a:spcPct val="90000"/>
              </a:lnSpc>
            </a:pPr>
            <a:r>
              <a:rPr lang="en-GB" sz="1700"/>
              <a:t>In the current era, it is a difficult activity for organisations to train their employees and ensure that they are well-known about the operational functions of the organisation.</a:t>
            </a:r>
            <a:endParaRPr lang="en-US" sz="1700"/>
          </a:p>
          <a:p>
            <a:pPr>
              <a:lnSpc>
                <a:spcPct val="90000"/>
              </a:lnSpc>
            </a:pPr>
            <a:r>
              <a:rPr lang="en-GB" sz="1700"/>
              <a:t>This presentation aims to highlight employee engagement and its importance within the hospitality industry through the models of employee engagement.</a:t>
            </a:r>
            <a:endParaRPr lang="en-US" sz="1700"/>
          </a:p>
        </p:txBody>
      </p:sp>
    </p:spTree>
    <p:extLst>
      <p:ext uri="{BB962C8B-B14F-4D97-AF65-F5344CB8AC3E}">
        <p14:creationId xmlns:p14="http://schemas.microsoft.com/office/powerpoint/2010/main" val="2568349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US" sz="3300" b="1">
                <a:solidFill>
                  <a:srgbClr val="EBEBEB"/>
                </a:solidFill>
              </a:rPr>
              <a:t>Employee Engagement</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F5F3ECA9-CC0D-7E00-D3FE-E842A20A00D8}"/>
              </a:ext>
            </a:extLst>
          </p:cNvPr>
          <p:cNvGraphicFramePr>
            <a:graphicFrameLocks noGrp="1"/>
          </p:cNvGraphicFramePr>
          <p:nvPr>
            <p:ph idx="1"/>
            <p:extLst>
              <p:ext uri="{D42A27DB-BD31-4B8C-83A1-F6EECF244321}">
                <p14:modId xmlns:p14="http://schemas.microsoft.com/office/powerpoint/2010/main" val="165187889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05136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pPr>
              <a:lnSpc>
                <a:spcPct val="90000"/>
              </a:lnSpc>
            </a:pPr>
            <a:r>
              <a:rPr lang="en-US" sz="2000" b="1">
                <a:solidFill>
                  <a:srgbClr val="EBEBEB"/>
                </a:solidFill>
              </a:rPr>
              <a:t>Significance of the Employee Engagement</a:t>
            </a:r>
            <a:br>
              <a:rPr lang="en-US" sz="2000" b="1">
                <a:solidFill>
                  <a:srgbClr val="EBEBEB"/>
                </a:solidFill>
              </a:rPr>
            </a:br>
            <a:endParaRPr lang="en-US" sz="2000">
              <a:solidFill>
                <a:srgbClr val="EBEBEB"/>
              </a:solidFill>
            </a:endParaRPr>
          </a:p>
        </p:txBody>
      </p:sp>
      <p:graphicFrame>
        <p:nvGraphicFramePr>
          <p:cNvPr id="5" name="Content Placeholder 2">
            <a:extLst>
              <a:ext uri="{FF2B5EF4-FFF2-40B4-BE49-F238E27FC236}">
                <a16:creationId xmlns:a16="http://schemas.microsoft.com/office/drawing/2014/main" id="{E7E9DC13-EF2D-7710-5D70-19E23A816BFC}"/>
              </a:ext>
            </a:extLst>
          </p:cNvPr>
          <p:cNvGraphicFramePr>
            <a:graphicFrameLocks noGrp="1"/>
          </p:cNvGraphicFramePr>
          <p:nvPr>
            <p:ph idx="1"/>
            <p:extLst>
              <p:ext uri="{D42A27DB-BD31-4B8C-83A1-F6EECF244321}">
                <p14:modId xmlns:p14="http://schemas.microsoft.com/office/powerpoint/2010/main" val="4023530966"/>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6252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1154954" y="973668"/>
            <a:ext cx="8761413" cy="706964"/>
          </a:xfrm>
        </p:spPr>
        <p:txBody>
          <a:bodyPr>
            <a:normAutofit/>
          </a:bodyPr>
          <a:lstStyle/>
          <a:p>
            <a:pPr>
              <a:lnSpc>
                <a:spcPct val="90000"/>
              </a:lnSpc>
            </a:pPr>
            <a:r>
              <a:rPr lang="en-US" sz="2000" b="1">
                <a:solidFill>
                  <a:srgbClr val="FFFFFF"/>
                </a:solidFill>
              </a:rPr>
              <a:t>Theoretical Model of Employee Engagement</a:t>
            </a:r>
            <a:br>
              <a:rPr lang="en-US" sz="2000" b="1">
                <a:solidFill>
                  <a:srgbClr val="FFFFFF"/>
                </a:solidFill>
              </a:rPr>
            </a:br>
            <a:endParaRPr lang="en-US" sz="200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1" name="Content Placeholder 2">
            <a:extLst>
              <a:ext uri="{FF2B5EF4-FFF2-40B4-BE49-F238E27FC236}">
                <a16:creationId xmlns:a16="http://schemas.microsoft.com/office/drawing/2014/main" id="{1E8329A9-2328-EEEF-DDA4-DBC7056BC625}"/>
              </a:ext>
            </a:extLst>
          </p:cNvPr>
          <p:cNvGraphicFramePr>
            <a:graphicFrameLocks noGrp="1"/>
          </p:cNvGraphicFramePr>
          <p:nvPr>
            <p:ph idx="1"/>
            <p:extLst>
              <p:ext uri="{D42A27DB-BD31-4B8C-83A1-F6EECF244321}">
                <p14:modId xmlns:p14="http://schemas.microsoft.com/office/powerpoint/2010/main" val="126189447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645406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8"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1154954" y="973668"/>
            <a:ext cx="8761413" cy="706964"/>
          </a:xfrm>
        </p:spPr>
        <p:txBody>
          <a:bodyPr>
            <a:normAutofit/>
          </a:bodyPr>
          <a:lstStyle/>
          <a:p>
            <a:pPr>
              <a:lnSpc>
                <a:spcPct val="90000"/>
              </a:lnSpc>
            </a:pPr>
            <a:r>
              <a:rPr lang="en-GB" sz="2000" b="1">
                <a:solidFill>
                  <a:srgbClr val="FFFFFF"/>
                </a:solidFill>
              </a:rPr>
              <a:t>William Kahn’s Theory of Employee Engagement</a:t>
            </a:r>
            <a:br>
              <a:rPr lang="en-US" sz="2000" b="1">
                <a:solidFill>
                  <a:srgbClr val="FFFFFF"/>
                </a:solidFill>
              </a:rPr>
            </a:br>
            <a:endParaRPr lang="en-US" sz="200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C9BEF857-3089-BAD4-5630-43C002C7D53F}"/>
              </a:ext>
            </a:extLst>
          </p:cNvPr>
          <p:cNvGraphicFramePr>
            <a:graphicFrameLocks noGrp="1"/>
          </p:cNvGraphicFramePr>
          <p:nvPr>
            <p:ph idx="1"/>
            <p:extLst>
              <p:ext uri="{D42A27DB-BD31-4B8C-83A1-F6EECF244321}">
                <p14:modId xmlns:p14="http://schemas.microsoft.com/office/powerpoint/2010/main" val="195840179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2749680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1154954" y="973668"/>
            <a:ext cx="8761413" cy="706964"/>
          </a:xfrm>
        </p:spPr>
        <p:txBody>
          <a:bodyPr>
            <a:normAutofit/>
          </a:bodyPr>
          <a:lstStyle/>
          <a:p>
            <a:pPr>
              <a:lnSpc>
                <a:spcPct val="90000"/>
              </a:lnSpc>
            </a:pPr>
            <a:r>
              <a:rPr lang="en-GB" sz="2800" b="1">
                <a:solidFill>
                  <a:srgbClr val="FFFFFF"/>
                </a:solidFill>
              </a:rPr>
              <a:t>William Kahn’s Theory of Employee Engagement</a:t>
            </a:r>
            <a:endParaRPr lang="en-US" sz="280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6A88B03-92EF-7307-9893-8E601C87D86F}"/>
              </a:ext>
            </a:extLst>
          </p:cNvPr>
          <p:cNvGraphicFramePr>
            <a:graphicFrameLocks noGrp="1"/>
          </p:cNvGraphicFramePr>
          <p:nvPr>
            <p:ph idx="1"/>
            <p:extLst>
              <p:ext uri="{D42A27DB-BD31-4B8C-83A1-F6EECF244321}">
                <p14:modId xmlns:p14="http://schemas.microsoft.com/office/powerpoint/2010/main" val="2231244260"/>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5452505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p:cNvSpPr>
            <a:spLocks noGrp="1"/>
          </p:cNvSpPr>
          <p:nvPr>
            <p:ph type="title"/>
          </p:nvPr>
        </p:nvSpPr>
        <p:spPr>
          <a:xfrm>
            <a:off x="1000372" y="1209957"/>
            <a:ext cx="3034580" cy="4438087"/>
          </a:xfrm>
        </p:spPr>
        <p:txBody>
          <a:bodyPr anchor="ctr">
            <a:normAutofit/>
          </a:bodyPr>
          <a:lstStyle/>
          <a:p>
            <a:pPr algn="r"/>
            <a:r>
              <a:rPr lang="en-US" sz="3200" b="1">
                <a:solidFill>
                  <a:schemeClr val="tx1"/>
                </a:solidFill>
              </a:rPr>
              <a:t>Best Practices examples to Engage Employees – </a:t>
            </a:r>
            <a:r>
              <a:rPr lang="en-GB" sz="3200" b="1">
                <a:solidFill>
                  <a:schemeClr val="tx1"/>
                </a:solidFill>
              </a:rPr>
              <a:t>Premier Inn</a:t>
            </a:r>
            <a:br>
              <a:rPr lang="en-GB" sz="3200" b="1">
                <a:solidFill>
                  <a:schemeClr val="tx1"/>
                </a:solidFill>
              </a:rPr>
            </a:br>
            <a:br>
              <a:rPr lang="en-US" sz="3200" b="1">
                <a:solidFill>
                  <a:schemeClr val="tx1"/>
                </a:solidFill>
              </a:rPr>
            </a:br>
            <a:br>
              <a:rPr lang="en-US" sz="3200" b="1">
                <a:solidFill>
                  <a:schemeClr val="tx1"/>
                </a:solidFill>
              </a:rPr>
            </a:br>
            <a:endParaRPr lang="en-US" sz="3200">
              <a:solidFill>
                <a:schemeClr val="tx1"/>
              </a:solidFill>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678424" y="1059025"/>
            <a:ext cx="5302189" cy="4739950"/>
          </a:xfrm>
        </p:spPr>
        <p:txBody>
          <a:bodyPr anchor="ctr">
            <a:normAutofit/>
          </a:bodyPr>
          <a:lstStyle/>
          <a:p>
            <a:pPr>
              <a:lnSpc>
                <a:spcPct val="90000"/>
              </a:lnSpc>
            </a:pPr>
            <a:r>
              <a:rPr lang="en-US" sz="1500">
                <a:solidFill>
                  <a:schemeClr val="tx1"/>
                </a:solidFill>
                <a:latin typeface="Arial" panose="020B0604020202020204" pitchFamily="34" charset="0"/>
                <a:cs typeface="Arial" panose="020B0604020202020204" pitchFamily="34" charset="0"/>
              </a:rPr>
              <a:t>The Premier Inn Hotel is conscious of its employees </a:t>
            </a:r>
          </a:p>
          <a:p>
            <a:pPr>
              <a:lnSpc>
                <a:spcPct val="90000"/>
              </a:lnSpc>
            </a:pPr>
            <a:r>
              <a:rPr lang="en-US" sz="1500">
                <a:solidFill>
                  <a:schemeClr val="tx1"/>
                </a:solidFill>
                <a:latin typeface="Arial" panose="020B0604020202020204" pitchFamily="34" charset="0"/>
                <a:cs typeface="Arial" panose="020B0604020202020204" pitchFamily="34" charset="0"/>
              </a:rPr>
              <a:t>Premier Inn knows that the employees can play a significant role in the growth of the hotel. </a:t>
            </a:r>
          </a:p>
          <a:p>
            <a:pPr>
              <a:lnSpc>
                <a:spcPct val="90000"/>
              </a:lnSpc>
            </a:pPr>
            <a:r>
              <a:rPr lang="en-US" sz="1500">
                <a:solidFill>
                  <a:schemeClr val="tx1"/>
                </a:solidFill>
                <a:latin typeface="Arial" panose="020B0604020202020204" pitchFamily="34" charset="0"/>
                <a:cs typeface="Arial" panose="020B0604020202020204" pitchFamily="34" charset="0"/>
              </a:rPr>
              <a:t>The "Win Card" is a scorecard whose main function is to focus on visitors, investors and workers of the business's performance (Sudibjo and Sutarji, 2020).</a:t>
            </a:r>
          </a:p>
          <a:p>
            <a:pPr>
              <a:lnSpc>
                <a:spcPct val="90000"/>
              </a:lnSpc>
            </a:pPr>
            <a:r>
              <a:rPr lang="en-US" sz="1500">
                <a:solidFill>
                  <a:schemeClr val="tx1"/>
                </a:solidFill>
                <a:latin typeface="Arial" panose="020B0604020202020204" pitchFamily="34" charset="0"/>
                <a:cs typeface="Arial" panose="020B0604020202020204" pitchFamily="34" charset="0"/>
              </a:rPr>
              <a:t>The Win card also covers employee engagement performance (Carasco-Saul et al., 2015). </a:t>
            </a:r>
          </a:p>
          <a:p>
            <a:pPr>
              <a:lnSpc>
                <a:spcPct val="90000"/>
              </a:lnSpc>
            </a:pPr>
            <a:r>
              <a:rPr lang="en-US" sz="1500">
                <a:solidFill>
                  <a:schemeClr val="tx1"/>
                </a:solidFill>
                <a:latin typeface="Arial" panose="020B0604020202020204" pitchFamily="34" charset="0"/>
                <a:cs typeface="Arial" panose="020B0604020202020204" pitchFamily="34" charset="0"/>
              </a:rPr>
              <a:t>Every year the Premier Inn organise a survey where measure the employee's engagement in their organisation</a:t>
            </a:r>
          </a:p>
          <a:p>
            <a:pPr>
              <a:lnSpc>
                <a:spcPct val="90000"/>
              </a:lnSpc>
            </a:pPr>
            <a:r>
              <a:rPr lang="en-US" sz="1500">
                <a:solidFill>
                  <a:schemeClr val="tx1"/>
                </a:solidFill>
                <a:latin typeface="Arial" panose="020B0604020202020204" pitchFamily="34" charset="0"/>
                <a:cs typeface="Arial" panose="020B0604020202020204" pitchFamily="34" charset="0"/>
              </a:rPr>
              <a:t>The Premier Inn is keen to support their employees to interact with guests (Sudibjo and Sutarji, 2020)</a:t>
            </a:r>
          </a:p>
          <a:p>
            <a:pPr>
              <a:lnSpc>
                <a:spcPct val="90000"/>
              </a:lnSpc>
            </a:pPr>
            <a:r>
              <a:rPr lang="en-US" sz="1500">
                <a:solidFill>
                  <a:schemeClr val="tx1"/>
                </a:solidFill>
                <a:latin typeface="Arial" panose="020B0604020202020204" pitchFamily="34" charset="0"/>
                <a:cs typeface="Arial" panose="020B0604020202020204" pitchFamily="34" charset="0"/>
              </a:rPr>
              <a:t>There is a team works in the Premier Inn that arranges training workshops for employees</a:t>
            </a:r>
          </a:p>
          <a:p>
            <a:pPr>
              <a:lnSpc>
                <a:spcPct val="90000"/>
              </a:lnSpc>
            </a:pPr>
            <a:r>
              <a:rPr lang="en-US" sz="1500">
                <a:solidFill>
                  <a:schemeClr val="tx1"/>
                </a:solidFill>
                <a:latin typeface="Arial" panose="020B0604020202020204" pitchFamily="34" charset="0"/>
                <a:cs typeface="Arial" panose="020B0604020202020204" pitchFamily="34" charset="0"/>
              </a:rPr>
              <a:t>It keeps updated with new methods of communication and interaction with guests. </a:t>
            </a:r>
          </a:p>
          <a:p>
            <a:pPr marL="0" indent="0">
              <a:lnSpc>
                <a:spcPct val="90000"/>
              </a:lnSpc>
              <a:buNone/>
            </a:pPr>
            <a:endParaRPr lang="en-US" sz="150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7058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36211AAB-725F-074F-4C00-ED028AB3B5E1}"/>
              </a:ext>
            </a:extLst>
          </p:cNvPr>
          <p:cNvSpPr>
            <a:spLocks noGrp="1"/>
          </p:cNvSpPr>
          <p:nvPr>
            <p:ph type="title"/>
          </p:nvPr>
        </p:nvSpPr>
        <p:spPr>
          <a:xfrm>
            <a:off x="1000372" y="1209957"/>
            <a:ext cx="3034580" cy="4438087"/>
          </a:xfrm>
        </p:spPr>
        <p:txBody>
          <a:bodyPr anchor="ctr">
            <a:normAutofit/>
          </a:bodyPr>
          <a:lstStyle/>
          <a:p>
            <a:pPr algn="r"/>
            <a:r>
              <a:rPr lang="en-US" sz="3200" b="1">
                <a:solidFill>
                  <a:schemeClr val="tx1"/>
                </a:solidFill>
              </a:rPr>
              <a:t>Best Practices examples to Engage Employees – </a:t>
            </a:r>
            <a:r>
              <a:rPr lang="en-GB" sz="3200" b="1">
                <a:solidFill>
                  <a:schemeClr val="tx1"/>
                </a:solidFill>
              </a:rPr>
              <a:t>Travelodge</a:t>
            </a:r>
            <a:endParaRPr lang="en-US" sz="3200">
              <a:solidFill>
                <a:schemeClr val="tx1"/>
              </a:solidFill>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E042CA-6DDB-2251-8529-857C270710A0}"/>
              </a:ext>
            </a:extLst>
          </p:cNvPr>
          <p:cNvSpPr>
            <a:spLocks noGrp="1"/>
          </p:cNvSpPr>
          <p:nvPr>
            <p:ph idx="1"/>
          </p:nvPr>
        </p:nvSpPr>
        <p:spPr>
          <a:xfrm>
            <a:off x="4678424" y="1059025"/>
            <a:ext cx="5302189" cy="4739950"/>
          </a:xfrm>
        </p:spPr>
        <p:txBody>
          <a:bodyPr anchor="ctr">
            <a:normAutofit/>
          </a:bodyPr>
          <a:lstStyle/>
          <a:p>
            <a:pPr>
              <a:lnSpc>
                <a:spcPct val="90000"/>
              </a:lnSpc>
            </a:pPr>
            <a:r>
              <a:rPr lang="en-US">
                <a:solidFill>
                  <a:schemeClr val="tx1"/>
                </a:solidFill>
                <a:latin typeface="Arial" panose="020B0604020202020204" pitchFamily="34" charset="0"/>
                <a:cs typeface="Arial" panose="020B0604020202020204" pitchFamily="34" charset="0"/>
              </a:rPr>
              <a:t>Travelodge manages its employees' experiences through digital operations. It is one of the smartest techniques</a:t>
            </a:r>
          </a:p>
          <a:p>
            <a:pPr>
              <a:lnSpc>
                <a:spcPct val="90000"/>
              </a:lnSpc>
            </a:pPr>
            <a:r>
              <a:rPr lang="en-US">
                <a:solidFill>
                  <a:schemeClr val="tx1"/>
                </a:solidFill>
                <a:latin typeface="Arial" panose="020B0604020202020204" pitchFamily="34" charset="0"/>
                <a:cs typeface="Arial" panose="020B0604020202020204" pitchFamily="34" charset="0"/>
              </a:rPr>
              <a:t>The employees are engaged with the digital functions and do their work</a:t>
            </a:r>
          </a:p>
          <a:p>
            <a:pPr>
              <a:lnSpc>
                <a:spcPct val="90000"/>
              </a:lnSpc>
            </a:pPr>
            <a:r>
              <a:rPr lang="en-US">
                <a:solidFill>
                  <a:schemeClr val="tx1"/>
                </a:solidFill>
                <a:latin typeface="Arial" panose="020B0604020202020204" pitchFamily="34" charset="0"/>
                <a:cs typeface="Arial" panose="020B0604020202020204" pitchFamily="34" charset="0"/>
              </a:rPr>
              <a:t>Travelodge also believes that employees engagements play a significant role in the hotel industry. </a:t>
            </a:r>
          </a:p>
          <a:p>
            <a:pPr>
              <a:lnSpc>
                <a:spcPct val="90000"/>
              </a:lnSpc>
            </a:pPr>
            <a:r>
              <a:rPr lang="en-US">
                <a:solidFill>
                  <a:schemeClr val="tx1"/>
                </a:solidFill>
                <a:latin typeface="Arial" panose="020B0604020202020204" pitchFamily="34" charset="0"/>
                <a:cs typeface="Arial" panose="020B0604020202020204" pitchFamily="34" charset="0"/>
              </a:rPr>
              <a:t>Travelodge use the HulerHub digital platform for its employees and customers, </a:t>
            </a:r>
          </a:p>
          <a:p>
            <a:pPr>
              <a:lnSpc>
                <a:spcPct val="90000"/>
              </a:lnSpc>
            </a:pPr>
            <a:r>
              <a:rPr lang="en-US">
                <a:solidFill>
                  <a:schemeClr val="tx1"/>
                </a:solidFill>
                <a:latin typeface="Arial" panose="020B0604020202020204" pitchFamily="34" charset="0"/>
                <a:cs typeface="Arial" panose="020B0604020202020204" pitchFamily="34" charset="0"/>
              </a:rPr>
              <a:t>The Travelodge hotel assists in empowering their employees to do more effective work with their team</a:t>
            </a:r>
          </a:p>
          <a:p>
            <a:pPr>
              <a:lnSpc>
                <a:spcPct val="90000"/>
              </a:lnSpc>
            </a:pPr>
            <a:r>
              <a:rPr lang="en-US">
                <a:solidFill>
                  <a:schemeClr val="tx1"/>
                </a:solidFill>
                <a:latin typeface="Arial" panose="020B0604020202020204" pitchFamily="34" charset="0"/>
                <a:cs typeface="Arial" panose="020B0604020202020204" pitchFamily="34" charset="0"/>
              </a:rPr>
              <a:t>they taught them digital use and focused on communications skills in their training workshops (Eldor and Vigoda-Gadot, 2017). </a:t>
            </a:r>
          </a:p>
          <a:p>
            <a:pPr>
              <a:lnSpc>
                <a:spcPct val="90000"/>
              </a:lnSpc>
            </a:pPr>
            <a:endParaRPr lang="en-US">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931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2E451E-151A-4910-BF41-6A040B659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296EFE4-A70C-4388-9A15-3F657B661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 y="473745"/>
            <a:ext cx="11227090" cy="5902829"/>
          </a:xfrm>
          <a:prstGeom prst="rect">
            <a:avLst/>
          </a:prstGeom>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E45AD1-56B9-CCF5-2AEF-8EF091904E62}"/>
              </a:ext>
            </a:extLst>
          </p:cNvPr>
          <p:cNvSpPr>
            <a:spLocks noGrp="1"/>
          </p:cNvSpPr>
          <p:nvPr>
            <p:ph type="title"/>
          </p:nvPr>
        </p:nvSpPr>
        <p:spPr>
          <a:xfrm>
            <a:off x="1154954" y="855482"/>
            <a:ext cx="8761413" cy="898674"/>
          </a:xfrm>
        </p:spPr>
        <p:txBody>
          <a:bodyPr anchor="b">
            <a:normAutofit/>
          </a:bodyPr>
          <a:lstStyle/>
          <a:p>
            <a:r>
              <a:rPr lang="en-US">
                <a:solidFill>
                  <a:schemeClr val="tx2"/>
                </a:solidFill>
              </a:rPr>
              <a:t>Conclusion</a:t>
            </a:r>
          </a:p>
        </p:txBody>
      </p:sp>
      <p:sp>
        <p:nvSpPr>
          <p:cNvPr id="12" name="Rectangle 11">
            <a:extLst>
              <a:ext uri="{FF2B5EF4-FFF2-40B4-BE49-F238E27FC236}">
                <a16:creationId xmlns:a16="http://schemas.microsoft.com/office/drawing/2014/main" id="{425EBAFC-9388-432A-BCFD-EEA2F410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1E58498-7535-8295-548C-12BAACF7EC00}"/>
              </a:ext>
            </a:extLst>
          </p:cNvPr>
          <p:cNvSpPr>
            <a:spLocks noGrp="1"/>
          </p:cNvSpPr>
          <p:nvPr>
            <p:ph idx="1"/>
          </p:nvPr>
        </p:nvSpPr>
        <p:spPr>
          <a:xfrm>
            <a:off x="1154954" y="2079173"/>
            <a:ext cx="8182191" cy="3730689"/>
          </a:xfrm>
        </p:spPr>
        <p:txBody>
          <a:bodyPr anchor="ctr">
            <a:normAutofit/>
          </a:bodyPr>
          <a:lstStyle/>
          <a:p>
            <a:pPr>
              <a:lnSpc>
                <a:spcPct val="90000"/>
              </a:lnSpc>
            </a:pPr>
            <a:r>
              <a:rPr lang="en-US" sz="1400">
                <a:solidFill>
                  <a:schemeClr val="tx1"/>
                </a:solidFill>
                <a:latin typeface="Arial" panose="020B0604020202020204" pitchFamily="34" charset="0"/>
                <a:cs typeface="Arial" panose="020B0604020202020204" pitchFamily="34" charset="0"/>
              </a:rPr>
              <a:t>In conclusion, when organisations adopt dynamic variables such as culture, technology, and employee engagement, then the organisation become more successful. </a:t>
            </a:r>
          </a:p>
          <a:p>
            <a:pPr>
              <a:lnSpc>
                <a:spcPct val="90000"/>
              </a:lnSpc>
            </a:pPr>
            <a:r>
              <a:rPr lang="en-US" sz="1400">
                <a:solidFill>
                  <a:schemeClr val="tx1"/>
                </a:solidFill>
                <a:latin typeface="Arial" panose="020B0604020202020204" pitchFamily="34" charset="0"/>
                <a:cs typeface="Arial" panose="020B0604020202020204" pitchFamily="34" charset="0"/>
              </a:rPr>
              <a:t>The key features of employee engagement are trust, open communication, shared commitment, and honesty</a:t>
            </a:r>
          </a:p>
          <a:p>
            <a:pPr>
              <a:lnSpc>
                <a:spcPct val="90000"/>
              </a:lnSpc>
            </a:pPr>
            <a:r>
              <a:rPr lang="en-US" sz="1400">
                <a:solidFill>
                  <a:schemeClr val="tx1"/>
                </a:solidFill>
                <a:latin typeface="Arial" panose="020B0604020202020204" pitchFamily="34" charset="0"/>
                <a:cs typeface="Arial" panose="020B0604020202020204" pitchFamily="34" charset="0"/>
              </a:rPr>
              <a:t>In the hotel industry, employee engagement highlights the employees’ loyalty to the hotel industry</a:t>
            </a:r>
          </a:p>
          <a:p>
            <a:pPr>
              <a:lnSpc>
                <a:spcPct val="90000"/>
              </a:lnSpc>
            </a:pPr>
            <a:r>
              <a:rPr lang="en-US" sz="1400">
                <a:solidFill>
                  <a:schemeClr val="tx1"/>
                </a:solidFill>
                <a:latin typeface="Arial" panose="020B0604020202020204" pitchFamily="34" charset="0"/>
                <a:cs typeface="Arial" panose="020B0604020202020204" pitchFamily="34" charset="0"/>
              </a:rPr>
              <a:t>William Kahn deeply demonstrated the understanding of employees' needs and precise that the hotel industry provides shelter services to the employees so that the ratio of late reached employees and absent employees will be decreased</a:t>
            </a:r>
          </a:p>
          <a:p>
            <a:pPr>
              <a:lnSpc>
                <a:spcPct val="90000"/>
              </a:lnSpc>
            </a:pPr>
            <a:r>
              <a:rPr lang="en-US" sz="1400">
                <a:solidFill>
                  <a:schemeClr val="tx1"/>
                </a:solidFill>
                <a:latin typeface="Arial" panose="020B0604020202020204" pitchFamily="34" charset="0"/>
                <a:cs typeface="Arial" panose="020B0604020202020204" pitchFamily="34" charset="0"/>
              </a:rPr>
              <a:t>it is necessary for employee engagement. The Premier Inn hotel understands the value of the employees</a:t>
            </a:r>
          </a:p>
          <a:p>
            <a:pPr>
              <a:lnSpc>
                <a:spcPct val="90000"/>
              </a:lnSpc>
            </a:pPr>
            <a:r>
              <a:rPr lang="en-US" sz="1400">
                <a:solidFill>
                  <a:schemeClr val="tx1"/>
                </a:solidFill>
                <a:latin typeface="Arial" panose="020B0604020202020204" pitchFamily="34" charset="0"/>
                <a:cs typeface="Arial" panose="020B0604020202020204" pitchFamily="34" charset="0"/>
              </a:rPr>
              <a:t>The "Win Card" of premier Inn focuses on the employees, guests and investors to measure the performance of the hotel</a:t>
            </a:r>
          </a:p>
          <a:p>
            <a:pPr>
              <a:lnSpc>
                <a:spcPct val="90000"/>
              </a:lnSpc>
            </a:pPr>
            <a:r>
              <a:rPr lang="en-US" sz="1400">
                <a:solidFill>
                  <a:schemeClr val="tx1"/>
                </a:solidFill>
                <a:latin typeface="Arial" panose="020B0604020202020204" pitchFamily="34" charset="0"/>
                <a:cs typeface="Arial" panose="020B0604020202020204" pitchFamily="34" charset="0"/>
              </a:rPr>
              <a:t>Travelodge Hotel uses the HulerHUb platform for its employees. It is one of the most reliable and modified experiences for employees. </a:t>
            </a:r>
          </a:p>
          <a:p>
            <a:pPr>
              <a:lnSpc>
                <a:spcPct val="90000"/>
              </a:lnSpc>
            </a:pPr>
            <a:endParaRPr lang="en-US" sz="1400" b="1">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9331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5" name="Rectangle 14">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59D8DEDA-F543-483D-143C-E13B398A8198}"/>
              </a:ext>
            </a:extLst>
          </p:cNvPr>
          <p:cNvSpPr>
            <a:spLocks noGrp="1"/>
          </p:cNvSpPr>
          <p:nvPr>
            <p:ph type="title"/>
          </p:nvPr>
        </p:nvSpPr>
        <p:spPr>
          <a:xfrm>
            <a:off x="1154954" y="838200"/>
            <a:ext cx="8761413" cy="977900"/>
          </a:xfrm>
        </p:spPr>
        <p:txBody>
          <a:bodyPr>
            <a:normAutofit/>
          </a:bodyPr>
          <a:lstStyle/>
          <a:p>
            <a:r>
              <a:rPr lang="en-US">
                <a:solidFill>
                  <a:srgbClr val="FFFFFF"/>
                </a:solidFill>
              </a:rPr>
              <a:t>References </a:t>
            </a:r>
          </a:p>
        </p:txBody>
      </p:sp>
      <p:sp>
        <p:nvSpPr>
          <p:cNvPr id="3" name="Content Placeholder 2">
            <a:extLst>
              <a:ext uri="{FF2B5EF4-FFF2-40B4-BE49-F238E27FC236}">
                <a16:creationId xmlns:a16="http://schemas.microsoft.com/office/drawing/2014/main" id="{96378F72-DF56-0EC9-37FD-6EF72622E846}"/>
              </a:ext>
            </a:extLst>
          </p:cNvPr>
          <p:cNvSpPr>
            <a:spLocks noGrp="1"/>
          </p:cNvSpPr>
          <p:nvPr>
            <p:ph idx="1"/>
          </p:nvPr>
        </p:nvSpPr>
        <p:spPr>
          <a:xfrm>
            <a:off x="1887233" y="2603500"/>
            <a:ext cx="8417535" cy="3416300"/>
          </a:xfrm>
        </p:spPr>
        <p:txBody>
          <a:bodyPr>
            <a:normAutofit/>
          </a:bodyPr>
          <a:lstStyle/>
          <a:p>
            <a:pPr>
              <a:lnSpc>
                <a:spcPct val="90000"/>
              </a:lnSpc>
            </a:pPr>
            <a:r>
              <a:rPr lang="en-US" sz="600" dirty="0">
                <a:latin typeface="Arial" panose="020B0604020202020204" pitchFamily="34" charset="0"/>
                <a:cs typeface="Arial" panose="020B0604020202020204" pitchFamily="34" charset="0"/>
              </a:rPr>
              <a:t>Al-Amin, M., 2017. Transformational leadership and employee performance mediating effect of employee engagement. North South Business Review, 7(2), pp.28-40.</a:t>
            </a:r>
          </a:p>
          <a:p>
            <a:pPr>
              <a:lnSpc>
                <a:spcPct val="90000"/>
              </a:lnSpc>
            </a:pPr>
            <a:r>
              <a:rPr lang="en-US" sz="600" dirty="0">
                <a:latin typeface="Arial" panose="020B0604020202020204" pitchFamily="34" charset="0"/>
                <a:cs typeface="Arial" panose="020B0604020202020204" pitchFamily="34" charset="0"/>
              </a:rPr>
              <a:t>Ali, A.A.A.M., Kee, D.M.H., Singh, A., Pandey, R., </a:t>
            </a:r>
            <a:r>
              <a:rPr lang="en-US" sz="600" dirty="0" err="1">
                <a:latin typeface="Arial" panose="020B0604020202020204" pitchFamily="34" charset="0"/>
                <a:cs typeface="Arial" panose="020B0604020202020204" pitchFamily="34" charset="0"/>
              </a:rPr>
              <a:t>Alhamlan</a:t>
            </a:r>
            <a:r>
              <a:rPr lang="en-US" sz="600" dirty="0">
                <a:latin typeface="Arial" panose="020B0604020202020204" pitchFamily="34" charset="0"/>
                <a:cs typeface="Arial" panose="020B0604020202020204" pitchFamily="34" charset="0"/>
              </a:rPr>
              <a:t>, H., Ahmad, K.M., </a:t>
            </a:r>
            <a:r>
              <a:rPr lang="en-US" sz="600" dirty="0" err="1">
                <a:latin typeface="Arial" panose="020B0604020202020204" pitchFamily="34" charset="0"/>
                <a:cs typeface="Arial" panose="020B0604020202020204" pitchFamily="34" charset="0"/>
              </a:rPr>
              <a:t>Quttainah</a:t>
            </a:r>
            <a:r>
              <a:rPr lang="en-US" sz="600" dirty="0">
                <a:latin typeface="Arial" panose="020B0604020202020204" pitchFamily="34" charset="0"/>
                <a:cs typeface="Arial" panose="020B0604020202020204" pitchFamily="34" charset="0"/>
              </a:rPr>
              <a:t>, M.A., </a:t>
            </a:r>
            <a:r>
              <a:rPr lang="en-US" sz="600" dirty="0" err="1">
                <a:latin typeface="Arial" panose="020B0604020202020204" pitchFamily="34" charset="0"/>
                <a:cs typeface="Arial" panose="020B0604020202020204" pitchFamily="34" charset="0"/>
              </a:rPr>
              <a:t>Siw</a:t>
            </a:r>
            <a:r>
              <a:rPr lang="en-US" sz="600" dirty="0">
                <a:latin typeface="Arial" panose="020B0604020202020204" pitchFamily="34" charset="0"/>
                <a:cs typeface="Arial" panose="020B0604020202020204" pitchFamily="34" charset="0"/>
              </a:rPr>
              <a:t>, M.Y., Ong, R.S. and Narayanan, Y., 2020. Does motivation improve employees job performance? A case of absolute hotel services. International journal of Tourism and hospitality in Asia </a:t>
            </a:r>
            <a:r>
              <a:rPr lang="en-US" sz="600" dirty="0" err="1">
                <a:latin typeface="Arial" panose="020B0604020202020204" pitchFamily="34" charset="0"/>
                <a:cs typeface="Arial" panose="020B0604020202020204" pitchFamily="34" charset="0"/>
              </a:rPr>
              <a:t>Pasific</a:t>
            </a:r>
            <a:r>
              <a:rPr lang="en-US" sz="600" dirty="0">
                <a:latin typeface="Arial" panose="020B0604020202020204" pitchFamily="34" charset="0"/>
                <a:cs typeface="Arial" panose="020B0604020202020204" pitchFamily="34" charset="0"/>
              </a:rPr>
              <a:t> (IJTHAP), 3(3), pp.9-21.</a:t>
            </a:r>
          </a:p>
          <a:p>
            <a:pPr>
              <a:lnSpc>
                <a:spcPct val="90000"/>
              </a:lnSpc>
            </a:pPr>
            <a:r>
              <a:rPr lang="en-US" sz="600" dirty="0" err="1">
                <a:latin typeface="Arial" panose="020B0604020202020204" pitchFamily="34" charset="0"/>
                <a:cs typeface="Arial" panose="020B0604020202020204" pitchFamily="34" charset="0"/>
              </a:rPr>
              <a:t>Aprilioni</a:t>
            </a:r>
            <a:r>
              <a:rPr lang="en-US" sz="600" dirty="0">
                <a:latin typeface="Arial" panose="020B0604020202020204" pitchFamily="34" charset="0"/>
                <a:cs typeface="Arial" panose="020B0604020202020204" pitchFamily="34" charset="0"/>
              </a:rPr>
              <a:t>, J.R., 2017. </a:t>
            </a:r>
            <a:r>
              <a:rPr lang="en-US" sz="600" dirty="0" err="1">
                <a:latin typeface="Arial" panose="020B0604020202020204" pitchFamily="34" charset="0"/>
                <a:cs typeface="Arial" panose="020B0604020202020204" pitchFamily="34" charset="0"/>
              </a:rPr>
              <a:t>Studi</a:t>
            </a:r>
            <a:r>
              <a:rPr lang="en-US" sz="600" dirty="0">
                <a:latin typeface="Arial" panose="020B0604020202020204" pitchFamily="34" charset="0"/>
                <a:cs typeface="Arial" panose="020B0604020202020204" pitchFamily="34" charset="0"/>
              </a:rPr>
              <a:t> </a:t>
            </a:r>
            <a:r>
              <a:rPr lang="en-US" sz="600" dirty="0" err="1">
                <a:latin typeface="Arial" panose="020B0604020202020204" pitchFamily="34" charset="0"/>
                <a:cs typeface="Arial" panose="020B0604020202020204" pitchFamily="34" charset="0"/>
              </a:rPr>
              <a:t>Deskriptif</a:t>
            </a:r>
            <a:r>
              <a:rPr lang="en-US" sz="600" dirty="0">
                <a:latin typeface="Arial" panose="020B0604020202020204" pitchFamily="34" charset="0"/>
                <a:cs typeface="Arial" panose="020B0604020202020204" pitchFamily="34" charset="0"/>
              </a:rPr>
              <a:t> </a:t>
            </a:r>
            <a:r>
              <a:rPr lang="en-US" sz="600" dirty="0" err="1">
                <a:latin typeface="Arial" panose="020B0604020202020204" pitchFamily="34" charset="0"/>
                <a:cs typeface="Arial" panose="020B0604020202020204" pitchFamily="34" charset="0"/>
              </a:rPr>
              <a:t>Pengembangan</a:t>
            </a:r>
            <a:r>
              <a:rPr lang="en-US" sz="600" dirty="0">
                <a:latin typeface="Arial" panose="020B0604020202020204" pitchFamily="34" charset="0"/>
                <a:cs typeface="Arial" panose="020B0604020202020204" pitchFamily="34" charset="0"/>
              </a:rPr>
              <a:t> </a:t>
            </a:r>
            <a:r>
              <a:rPr lang="en-US" sz="600" dirty="0" err="1">
                <a:latin typeface="Arial" panose="020B0604020202020204" pitchFamily="34" charset="0"/>
                <a:cs typeface="Arial" panose="020B0604020202020204" pitchFamily="34" charset="0"/>
              </a:rPr>
              <a:t>Sumber</a:t>
            </a:r>
            <a:r>
              <a:rPr lang="en-US" sz="600" dirty="0">
                <a:latin typeface="Arial" panose="020B0604020202020204" pitchFamily="34" charset="0"/>
                <a:cs typeface="Arial" panose="020B0604020202020204" pitchFamily="34" charset="0"/>
              </a:rPr>
              <a:t> </a:t>
            </a:r>
            <a:r>
              <a:rPr lang="en-US" sz="600" dirty="0" err="1">
                <a:latin typeface="Arial" panose="020B0604020202020204" pitchFamily="34" charset="0"/>
                <a:cs typeface="Arial" panose="020B0604020202020204" pitchFamily="34" charset="0"/>
              </a:rPr>
              <a:t>Daya</a:t>
            </a:r>
            <a:r>
              <a:rPr lang="en-US" sz="600" dirty="0">
                <a:latin typeface="Arial" panose="020B0604020202020204" pitchFamily="34" charset="0"/>
                <a:cs typeface="Arial" panose="020B0604020202020204" pitchFamily="34" charset="0"/>
              </a:rPr>
              <a:t> </a:t>
            </a:r>
            <a:r>
              <a:rPr lang="en-US" sz="600" dirty="0" err="1">
                <a:latin typeface="Arial" panose="020B0604020202020204" pitchFamily="34" charset="0"/>
                <a:cs typeface="Arial" panose="020B0604020202020204" pitchFamily="34" charset="0"/>
              </a:rPr>
              <a:t>Manusia</a:t>
            </a:r>
            <a:r>
              <a:rPr lang="en-US" sz="600" dirty="0">
                <a:latin typeface="Arial" panose="020B0604020202020204" pitchFamily="34" charset="0"/>
                <a:cs typeface="Arial" panose="020B0604020202020204" pitchFamily="34" charset="0"/>
              </a:rPr>
              <a:t> Pada Premier Inn Hotel Surabaya. Agora, 5(2).</a:t>
            </a:r>
          </a:p>
          <a:p>
            <a:pPr>
              <a:lnSpc>
                <a:spcPct val="90000"/>
              </a:lnSpc>
            </a:pPr>
            <a:r>
              <a:rPr lang="en-US" sz="600" dirty="0" err="1">
                <a:latin typeface="Arial" panose="020B0604020202020204" pitchFamily="34" charset="0"/>
                <a:cs typeface="Arial" panose="020B0604020202020204" pitchFamily="34" charset="0"/>
              </a:rPr>
              <a:t>Carasco</a:t>
            </a:r>
            <a:r>
              <a:rPr lang="en-US" sz="600" dirty="0">
                <a:latin typeface="Arial" panose="020B0604020202020204" pitchFamily="34" charset="0"/>
                <a:cs typeface="Arial" panose="020B0604020202020204" pitchFamily="34" charset="0"/>
              </a:rPr>
              <a:t>-Saul, M., Kim, W. and Kim, T., 2015. Leadership and employee engagement: Proposing research agendas through a review of literature. Human Resource Development Review, 14(1), pp.38-63.</a:t>
            </a:r>
          </a:p>
          <a:p>
            <a:pPr>
              <a:lnSpc>
                <a:spcPct val="90000"/>
              </a:lnSpc>
            </a:pPr>
            <a:r>
              <a:rPr lang="en-US" sz="600" dirty="0">
                <a:latin typeface="Arial" panose="020B0604020202020204" pitchFamily="34" charset="0"/>
                <a:cs typeface="Arial" panose="020B0604020202020204" pitchFamily="34" charset="0"/>
              </a:rPr>
              <a:t>Chaudhry, N.I., </a:t>
            </a:r>
            <a:r>
              <a:rPr lang="en-US" sz="600" dirty="0" err="1">
                <a:latin typeface="Arial" panose="020B0604020202020204" pitchFamily="34" charset="0"/>
                <a:cs typeface="Arial" panose="020B0604020202020204" pitchFamily="34" charset="0"/>
              </a:rPr>
              <a:t>Jariko</a:t>
            </a:r>
            <a:r>
              <a:rPr lang="en-US" sz="600" dirty="0">
                <a:latin typeface="Arial" panose="020B0604020202020204" pitchFamily="34" charset="0"/>
                <a:cs typeface="Arial" panose="020B0604020202020204" pitchFamily="34" charset="0"/>
              </a:rPr>
              <a:t>, M.A., </a:t>
            </a:r>
            <a:r>
              <a:rPr lang="en-US" sz="600" dirty="0" err="1">
                <a:latin typeface="Arial" panose="020B0604020202020204" pitchFamily="34" charset="0"/>
                <a:cs typeface="Arial" panose="020B0604020202020204" pitchFamily="34" charset="0"/>
              </a:rPr>
              <a:t>Mushtaque</a:t>
            </a:r>
            <a:r>
              <a:rPr lang="en-US" sz="600" dirty="0">
                <a:latin typeface="Arial" panose="020B0604020202020204" pitchFamily="34" charset="0"/>
                <a:cs typeface="Arial" panose="020B0604020202020204" pitchFamily="34" charset="0"/>
              </a:rPr>
              <a:t>, T., </a:t>
            </a:r>
            <a:r>
              <a:rPr lang="en-US" sz="600" dirty="0" err="1">
                <a:latin typeface="Arial" panose="020B0604020202020204" pitchFamily="34" charset="0"/>
                <a:cs typeface="Arial" panose="020B0604020202020204" pitchFamily="34" charset="0"/>
              </a:rPr>
              <a:t>Mahesar</a:t>
            </a:r>
            <a:r>
              <a:rPr lang="en-US" sz="600" dirty="0">
                <a:latin typeface="Arial" panose="020B0604020202020204" pitchFamily="34" charset="0"/>
                <a:cs typeface="Arial" panose="020B0604020202020204" pitchFamily="34" charset="0"/>
              </a:rPr>
              <a:t>, H.A. and Ghani, Z., 2017. Impact of working environment and training &amp; development on organization performance through mediating role of employee engagement and job satisfaction. European Journal of Training and Development Studies, 4(2), pp.33-48.</a:t>
            </a:r>
          </a:p>
          <a:p>
            <a:pPr>
              <a:lnSpc>
                <a:spcPct val="90000"/>
              </a:lnSpc>
            </a:pPr>
            <a:r>
              <a:rPr lang="en-US" sz="600" dirty="0" err="1">
                <a:latin typeface="Arial" panose="020B0604020202020204" pitchFamily="34" charset="0"/>
                <a:cs typeface="Arial" panose="020B0604020202020204" pitchFamily="34" charset="0"/>
              </a:rPr>
              <a:t>Eldor</a:t>
            </a:r>
            <a:r>
              <a:rPr lang="en-US" sz="600" dirty="0">
                <a:latin typeface="Arial" panose="020B0604020202020204" pitchFamily="34" charset="0"/>
                <a:cs typeface="Arial" panose="020B0604020202020204" pitchFamily="34" charset="0"/>
              </a:rPr>
              <a:t>, L. and Vigoda-Gadot, E., 2017. The nature of employee engagement: Rethinking the employee–organization relationship. The International Journal of Human Resource Management, 28(3), pp.526-552.</a:t>
            </a:r>
          </a:p>
          <a:p>
            <a:pPr>
              <a:lnSpc>
                <a:spcPct val="90000"/>
              </a:lnSpc>
            </a:pPr>
            <a:r>
              <a:rPr lang="en-US" sz="600" dirty="0">
                <a:latin typeface="Arial" panose="020B0604020202020204" pitchFamily="34" charset="0"/>
                <a:cs typeface="Arial" panose="020B0604020202020204" pitchFamily="34" charset="0"/>
              </a:rPr>
              <a:t>Gupta, N. and Sharma, V., 2016. The relationship between corporate social responsibility and employee engagement and its linkage to organizational performance: A conceptual model. IUP Journal of Organizational Behavior, 15(3), p.59.</a:t>
            </a:r>
          </a:p>
          <a:p>
            <a:pPr>
              <a:lnSpc>
                <a:spcPct val="90000"/>
              </a:lnSpc>
            </a:pPr>
            <a:r>
              <a:rPr lang="en-US" sz="600" dirty="0">
                <a:latin typeface="Arial" panose="020B0604020202020204" pitchFamily="34" charset="0"/>
                <a:cs typeface="Arial" panose="020B0604020202020204" pitchFamily="34" charset="0"/>
              </a:rPr>
              <a:t>Meyer, J.P. and Schneider, B., 2021. The promise of engagement. In A Research Agenda for Employee Engagement in a Changing World of Work. Edward Elgar Publishing.</a:t>
            </a:r>
          </a:p>
          <a:p>
            <a:pPr>
              <a:lnSpc>
                <a:spcPct val="90000"/>
              </a:lnSpc>
            </a:pPr>
            <a:r>
              <a:rPr lang="en-US" sz="600" dirty="0" err="1">
                <a:latin typeface="Arial" panose="020B0604020202020204" pitchFamily="34" charset="0"/>
                <a:cs typeface="Arial" panose="020B0604020202020204" pitchFamily="34" charset="0"/>
              </a:rPr>
              <a:t>Salvioni</a:t>
            </a:r>
            <a:r>
              <a:rPr lang="en-US" sz="600" dirty="0">
                <a:latin typeface="Arial" panose="020B0604020202020204" pitchFamily="34" charset="0"/>
                <a:cs typeface="Arial" panose="020B0604020202020204" pitchFamily="34" charset="0"/>
              </a:rPr>
              <a:t>, D.M., 2016. Hotel chains and the sharing economy in global tourism. SYMPHONYA Emerging Issues in Management, (1).</a:t>
            </a:r>
          </a:p>
          <a:p>
            <a:pPr>
              <a:lnSpc>
                <a:spcPct val="90000"/>
              </a:lnSpc>
            </a:pPr>
            <a:r>
              <a:rPr lang="en-US" sz="600" dirty="0" err="1">
                <a:latin typeface="Arial" panose="020B0604020202020204" pitchFamily="34" charset="0"/>
                <a:cs typeface="Arial" panose="020B0604020202020204" pitchFamily="34" charset="0"/>
              </a:rPr>
              <a:t>Saratun</a:t>
            </a:r>
            <a:r>
              <a:rPr lang="en-US" sz="600" dirty="0">
                <a:latin typeface="Arial" panose="020B0604020202020204" pitchFamily="34" charset="0"/>
                <a:cs typeface="Arial" panose="020B0604020202020204" pitchFamily="34" charset="0"/>
              </a:rPr>
              <a:t>, M., 2016. Performance management to enhance employee engagement for corporate sustainability. Asia-Pacific Journal of Business Administration.</a:t>
            </a:r>
          </a:p>
          <a:p>
            <a:pPr>
              <a:lnSpc>
                <a:spcPct val="90000"/>
              </a:lnSpc>
            </a:pPr>
            <a:r>
              <a:rPr lang="en-US" sz="600" dirty="0" err="1">
                <a:latin typeface="Arial" panose="020B0604020202020204" pitchFamily="34" charset="0"/>
                <a:cs typeface="Arial" panose="020B0604020202020204" pitchFamily="34" charset="0"/>
              </a:rPr>
              <a:t>Steenbeck</a:t>
            </a:r>
            <a:r>
              <a:rPr lang="en-US" sz="600" dirty="0">
                <a:latin typeface="Arial" panose="020B0604020202020204" pitchFamily="34" charset="0"/>
                <a:cs typeface="Arial" panose="020B0604020202020204" pitchFamily="34" charset="0"/>
              </a:rPr>
              <a:t>, A., 2021. </a:t>
            </a:r>
            <a:r>
              <a:rPr lang="en-US" sz="600" dirty="0" err="1">
                <a:latin typeface="Arial" panose="020B0604020202020204" pitchFamily="34" charset="0"/>
                <a:cs typeface="Arial" panose="020B0604020202020204" pitchFamily="34" charset="0"/>
              </a:rPr>
              <a:t>Lubick:„Premier</a:t>
            </a:r>
            <a:r>
              <a:rPr lang="en-US" sz="600" dirty="0">
                <a:latin typeface="Arial" panose="020B0604020202020204" pitchFamily="34" charset="0"/>
                <a:cs typeface="Arial" panose="020B0604020202020204" pitchFamily="34" charset="0"/>
              </a:rPr>
              <a:t> Inn “</a:t>
            </a:r>
            <a:r>
              <a:rPr lang="en-US" sz="600" dirty="0" err="1">
                <a:latin typeface="Arial" panose="020B0604020202020204" pitchFamily="34" charset="0"/>
                <a:cs typeface="Arial" panose="020B0604020202020204" pitchFamily="34" charset="0"/>
              </a:rPr>
              <a:t>baut</a:t>
            </a:r>
            <a:r>
              <a:rPr lang="en-US" sz="600" dirty="0">
                <a:latin typeface="Arial" panose="020B0604020202020204" pitchFamily="34" charset="0"/>
                <a:cs typeface="Arial" panose="020B0604020202020204" pitchFamily="34" charset="0"/>
              </a:rPr>
              <a:t> </a:t>
            </a:r>
            <a:r>
              <a:rPr lang="en-US" sz="600" dirty="0" err="1">
                <a:latin typeface="Arial" panose="020B0604020202020204" pitchFamily="34" charset="0"/>
                <a:cs typeface="Arial" panose="020B0604020202020204" pitchFamily="34" charset="0"/>
              </a:rPr>
              <a:t>direkt</a:t>
            </a:r>
            <a:r>
              <a:rPr lang="en-US" sz="600" dirty="0">
                <a:latin typeface="Arial" panose="020B0604020202020204" pitchFamily="34" charset="0"/>
                <a:cs typeface="Arial" panose="020B0604020202020204" pitchFamily="34" charset="0"/>
              </a:rPr>
              <a:t> am </a:t>
            </a:r>
            <a:r>
              <a:rPr lang="en-US" sz="600" dirty="0" err="1">
                <a:latin typeface="Arial" panose="020B0604020202020204" pitchFamily="34" charset="0"/>
                <a:cs typeface="Arial" panose="020B0604020202020204" pitchFamily="34" charset="0"/>
              </a:rPr>
              <a:t>Hauptbahnhof</a:t>
            </a:r>
            <a:r>
              <a:rPr lang="en-US" sz="600" dirty="0">
                <a:latin typeface="Arial" panose="020B0604020202020204" pitchFamily="34" charset="0"/>
                <a:cs typeface="Arial" panose="020B0604020202020204" pitchFamily="34" charset="0"/>
              </a:rPr>
              <a:t> </a:t>
            </a:r>
            <a:r>
              <a:rPr lang="en-US" sz="600" dirty="0" err="1">
                <a:latin typeface="Arial" panose="020B0604020202020204" pitchFamily="34" charset="0"/>
                <a:cs typeface="Arial" panose="020B0604020202020204" pitchFamily="34" charset="0"/>
              </a:rPr>
              <a:t>ein</a:t>
            </a:r>
            <a:r>
              <a:rPr lang="en-US" sz="600" dirty="0">
                <a:latin typeface="Arial" panose="020B0604020202020204" pitchFamily="34" charset="0"/>
                <a:cs typeface="Arial" panose="020B0604020202020204" pitchFamily="34" charset="0"/>
              </a:rPr>
              <a:t> </a:t>
            </a:r>
            <a:r>
              <a:rPr lang="en-US" sz="600" dirty="0" err="1">
                <a:latin typeface="Arial" panose="020B0604020202020204" pitchFamily="34" charset="0"/>
                <a:cs typeface="Arial" panose="020B0604020202020204" pitchFamily="34" charset="0"/>
              </a:rPr>
              <a:t>neues</a:t>
            </a:r>
            <a:r>
              <a:rPr lang="en-US" sz="600" dirty="0">
                <a:latin typeface="Arial" panose="020B0604020202020204" pitchFamily="34" charset="0"/>
                <a:cs typeface="Arial" panose="020B0604020202020204" pitchFamily="34" charset="0"/>
              </a:rPr>
              <a:t>| SHZ.</a:t>
            </a:r>
          </a:p>
          <a:p>
            <a:pPr>
              <a:lnSpc>
                <a:spcPct val="90000"/>
              </a:lnSpc>
            </a:pPr>
            <a:r>
              <a:rPr lang="en-US" sz="600" dirty="0" err="1">
                <a:latin typeface="Arial" panose="020B0604020202020204" pitchFamily="34" charset="0"/>
                <a:cs typeface="Arial" panose="020B0604020202020204" pitchFamily="34" charset="0"/>
              </a:rPr>
              <a:t>Sudibjo</a:t>
            </a:r>
            <a:r>
              <a:rPr lang="en-US" sz="600" dirty="0">
                <a:latin typeface="Arial" panose="020B0604020202020204" pitchFamily="34" charset="0"/>
                <a:cs typeface="Arial" panose="020B0604020202020204" pitchFamily="34" charset="0"/>
              </a:rPr>
              <a:t>, N. and </a:t>
            </a:r>
            <a:r>
              <a:rPr lang="en-US" sz="600" dirty="0" err="1">
                <a:latin typeface="Arial" panose="020B0604020202020204" pitchFamily="34" charset="0"/>
                <a:cs typeface="Arial" panose="020B0604020202020204" pitchFamily="34" charset="0"/>
              </a:rPr>
              <a:t>Sutarji</a:t>
            </a:r>
            <a:r>
              <a:rPr lang="en-US" sz="600" dirty="0">
                <a:latin typeface="Arial" panose="020B0604020202020204" pitchFamily="34" charset="0"/>
                <a:cs typeface="Arial" panose="020B0604020202020204" pitchFamily="34" charset="0"/>
              </a:rPr>
              <a:t>, T., 2020. The roles of job satisfaction, well-being, and emotional intelligence in enhancing the teachers' employee engagements. Management Science Letters, 10(11), pp.2477-2482.</a:t>
            </a:r>
          </a:p>
          <a:p>
            <a:pPr>
              <a:lnSpc>
                <a:spcPct val="90000"/>
              </a:lnSpc>
            </a:pPr>
            <a:r>
              <a:rPr lang="en-US" sz="600" dirty="0">
                <a:latin typeface="Arial" panose="020B0604020202020204" pitchFamily="34" charset="0"/>
                <a:cs typeface="Arial" panose="020B0604020202020204" pitchFamily="34" charset="0"/>
              </a:rPr>
              <a:t>Sun, L. and </a:t>
            </a:r>
            <a:r>
              <a:rPr lang="en-US" sz="600" dirty="0" err="1">
                <a:latin typeface="Arial" panose="020B0604020202020204" pitchFamily="34" charset="0"/>
                <a:cs typeface="Arial" panose="020B0604020202020204" pitchFamily="34" charset="0"/>
              </a:rPr>
              <a:t>Bunchapattanasakda</a:t>
            </a:r>
            <a:r>
              <a:rPr lang="en-US" sz="600" dirty="0">
                <a:latin typeface="Arial" panose="020B0604020202020204" pitchFamily="34" charset="0"/>
                <a:cs typeface="Arial" panose="020B0604020202020204" pitchFamily="34" charset="0"/>
              </a:rPr>
              <a:t>, C., 2019. Employee engagement: A literature review. International Journal of Human Resource Studies, 9(1), pp.63-80.</a:t>
            </a:r>
          </a:p>
          <a:p>
            <a:pPr>
              <a:lnSpc>
                <a:spcPct val="90000"/>
              </a:lnSpc>
            </a:pPr>
            <a:r>
              <a:rPr lang="en-US" sz="600" dirty="0" err="1">
                <a:latin typeface="Arial" panose="020B0604020202020204" pitchFamily="34" charset="0"/>
                <a:cs typeface="Arial" panose="020B0604020202020204" pitchFamily="34" charset="0"/>
              </a:rPr>
              <a:t>Ulfa</a:t>
            </a:r>
            <a:r>
              <a:rPr lang="en-US" sz="600" dirty="0">
                <a:latin typeface="Arial" panose="020B0604020202020204" pitchFamily="34" charset="0"/>
                <a:cs typeface="Arial" panose="020B0604020202020204" pitchFamily="34" charset="0"/>
              </a:rPr>
              <a:t>, U., </a:t>
            </a:r>
            <a:r>
              <a:rPr lang="en-US" sz="600" dirty="0" err="1">
                <a:latin typeface="Arial" panose="020B0604020202020204" pitchFamily="34" charset="0"/>
                <a:cs typeface="Arial" panose="020B0604020202020204" pitchFamily="34" charset="0"/>
              </a:rPr>
              <a:t>Abrian</a:t>
            </a:r>
            <a:r>
              <a:rPr lang="en-US" sz="600" dirty="0">
                <a:latin typeface="Arial" panose="020B0604020202020204" pitchFamily="34" charset="0"/>
                <a:cs typeface="Arial" panose="020B0604020202020204" pitchFamily="34" charset="0"/>
              </a:rPr>
              <a:t>, Y. and Adrian, A., 2020. Analysis of The Factors that Affect Employee Turnover Intention at Travelodge Hotel </a:t>
            </a:r>
            <a:r>
              <a:rPr lang="en-US" sz="600" dirty="0" err="1">
                <a:latin typeface="Arial" panose="020B0604020202020204" pitchFamily="34" charset="0"/>
                <a:cs typeface="Arial" panose="020B0604020202020204" pitchFamily="34" charset="0"/>
              </a:rPr>
              <a:t>Batam</a:t>
            </a:r>
            <a:r>
              <a:rPr lang="en-US" sz="600" dirty="0">
                <a:latin typeface="Arial" panose="020B0604020202020204" pitchFamily="34" charset="0"/>
                <a:cs typeface="Arial" panose="020B0604020202020204" pitchFamily="34" charset="0"/>
              </a:rPr>
              <a:t>. JURNAL PENDIDIKAN TEKNOLOGI KEJURUAN, 3(4), pp.216-220.</a:t>
            </a:r>
          </a:p>
        </p:txBody>
      </p:sp>
    </p:spTree>
    <p:extLst>
      <p:ext uri="{BB962C8B-B14F-4D97-AF65-F5344CB8AC3E}">
        <p14:creationId xmlns:p14="http://schemas.microsoft.com/office/powerpoint/2010/main" val="40273522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29</TotalTime>
  <Words>3992</Words>
  <Application>Microsoft Office PowerPoint</Application>
  <PresentationFormat>Widescreen</PresentationFormat>
  <Paragraphs>130</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Times New Roman</vt:lpstr>
      <vt:lpstr>Wingdings</vt:lpstr>
      <vt:lpstr>Wingdings 3</vt:lpstr>
      <vt:lpstr>Ion Boardroom</vt:lpstr>
      <vt:lpstr>Employee Engagement</vt:lpstr>
      <vt:lpstr>Table of Contents </vt:lpstr>
      <vt:lpstr>Introduction </vt:lpstr>
      <vt:lpstr>Employee Engagement</vt:lpstr>
      <vt:lpstr>Significance of the Employee Engagement </vt:lpstr>
      <vt:lpstr>Theoretical Model of Employee Engagement </vt:lpstr>
      <vt:lpstr>William Kahn’s Theory of Employee Engagement </vt:lpstr>
      <vt:lpstr>William Kahn’s Theory of Employee Engagement</vt:lpstr>
      <vt:lpstr>Best Practices examples to Engage Employees – Premier Inn   </vt:lpstr>
      <vt:lpstr>Best Practices examples to Engage Employees – Travelodge</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Guest3</dc:creator>
  <cp:lastModifiedBy>Oana Nicoleta Manta (2124123)</cp:lastModifiedBy>
  <cp:revision>8</cp:revision>
  <dcterms:created xsi:type="dcterms:W3CDTF">2022-12-01T13:58:25Z</dcterms:created>
  <dcterms:modified xsi:type="dcterms:W3CDTF">2022-12-04T16:16:12Z</dcterms:modified>
</cp:coreProperties>
</file>