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779" autoAdjust="0"/>
    <p:restoredTop sz="94660"/>
  </p:normalViewPr>
  <p:slideViewPr>
    <p:cSldViewPr snapToGrid="0">
      <p:cViewPr>
        <p:scale>
          <a:sx n="100" d="100"/>
          <a:sy n="100" d="100"/>
        </p:scale>
        <p:origin x="-404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647860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219451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610518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139008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2295423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1622292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4232704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193369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1000851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3695872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A1FCE9-AFBF-4BF8-B8A5-3550701B89D9}" type="datetimeFigureOut">
              <a:rPr lang="en-GB" smtClean="0"/>
              <a:t>17/05/2020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6ABC18-7D3A-4602-AB5A-FAC2F878111F}" type="slidenum">
              <a:rPr lang="en-GB" smtClean="0"/>
              <a:t>‹#›</a:t>
            </a:fld>
            <a:endParaRPr lang="en-GB" dirty="0"/>
          </a:p>
        </p:txBody>
      </p:sp>
    </p:spTree>
    <p:extLst>
      <p:ext uri="{BB962C8B-B14F-4D97-AF65-F5344CB8AC3E}">
        <p14:creationId xmlns:p14="http://schemas.microsoft.com/office/powerpoint/2010/main" val="938545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A1FCE9-AFBF-4BF8-B8A5-3550701B89D9}" type="datetimeFigureOut">
              <a:rPr lang="en-GB" smtClean="0"/>
              <a:t>17/05/2020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6ABC18-7D3A-4602-AB5A-FAC2F878111F}" type="slidenum">
              <a:rPr lang="en-GB" smtClean="0"/>
              <a:t>‹#›</a:t>
            </a:fld>
            <a:endParaRPr lang="en-GB" dirty="0"/>
          </a:p>
        </p:txBody>
      </p:sp>
    </p:spTree>
    <p:extLst>
      <p:ext uri="{BB962C8B-B14F-4D97-AF65-F5344CB8AC3E}">
        <p14:creationId xmlns:p14="http://schemas.microsoft.com/office/powerpoint/2010/main" val="2513395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93206" y="104687"/>
            <a:ext cx="4340181" cy="246221"/>
          </a:xfrm>
          <a:prstGeom prst="rect">
            <a:avLst/>
          </a:prstGeom>
          <a:noFill/>
        </p:spPr>
        <p:txBody>
          <a:bodyPr wrap="square" rtlCol="0">
            <a:spAutoFit/>
          </a:bodyPr>
          <a:lstStyle/>
          <a:p>
            <a:pPr algn="ctr"/>
            <a:r>
              <a:rPr lang="en-GB" sz="1000" u="sng" dirty="0" smtClean="0">
                <a:latin typeface="Times New Roman" panose="02020603050405020304" pitchFamily="18" charset="0"/>
                <a:cs typeface="Times New Roman" panose="02020603050405020304" pitchFamily="18" charset="0"/>
              </a:rPr>
              <a:t>Catherine Davies (1804340) – EAEE6002</a:t>
            </a:r>
            <a:endParaRPr lang="en-GB" sz="1000" u="sng" dirty="0">
              <a:latin typeface="Times New Roman" panose="02020603050405020304" pitchFamily="18" charset="0"/>
              <a:cs typeface="Times New Roman" panose="02020603050405020304" pitchFamily="18" charset="0"/>
            </a:endParaRPr>
          </a:p>
        </p:txBody>
      </p:sp>
      <p:sp>
        <p:nvSpPr>
          <p:cNvPr id="9" name="Rounded Rectangle 8"/>
          <p:cNvSpPr/>
          <p:nvPr/>
        </p:nvSpPr>
        <p:spPr>
          <a:xfrm>
            <a:off x="278267" y="1155938"/>
            <a:ext cx="3675208" cy="5470922"/>
          </a:xfrm>
          <a:prstGeom prst="roundRect">
            <a:avLst/>
          </a:prstGeom>
          <a:solidFill>
            <a:schemeClr val="accent2">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433311" y="1294024"/>
            <a:ext cx="3365121" cy="4924425"/>
          </a:xfrm>
          <a:prstGeom prst="rect">
            <a:avLst/>
          </a:prstGeom>
          <a:noFill/>
        </p:spPr>
        <p:txBody>
          <a:bodyPr wrap="square" rtlCol="0">
            <a:spAutoFit/>
          </a:bodyPr>
          <a:lstStyle/>
          <a:p>
            <a:pPr algn="just"/>
            <a:endParaRPr lang="en-GB" sz="1000" b="1" u="sng" dirty="0" smtClean="0">
              <a:latin typeface="Times New Roman" panose="02020603050405020304" pitchFamily="18" charset="0"/>
              <a:cs typeface="Times New Roman" panose="02020603050405020304" pitchFamily="18" charset="0"/>
            </a:endParaRPr>
          </a:p>
          <a:p>
            <a:pPr algn="just"/>
            <a:r>
              <a:rPr lang="en-GB" sz="1000" b="1" u="sng" dirty="0" smtClean="0">
                <a:latin typeface="Times New Roman" panose="02020603050405020304" pitchFamily="18" charset="0"/>
                <a:cs typeface="Times New Roman" panose="02020603050405020304" pitchFamily="18" charset="0"/>
              </a:rPr>
              <a:t>Introduction</a:t>
            </a:r>
          </a:p>
          <a:p>
            <a:pPr marL="171450" indent="-171450" algn="just">
              <a:buFont typeface="Arial" panose="020B0604020202020204" pitchFamily="34" charset="0"/>
              <a:buChar char="•"/>
            </a:pPr>
            <a:r>
              <a:rPr lang="en-GB" sz="900" dirty="0" smtClean="0">
                <a:latin typeface="Times New Roman" panose="02020603050405020304" pitchFamily="18" charset="0"/>
                <a:cs typeface="Times New Roman" panose="02020603050405020304" pitchFamily="18" charset="0"/>
              </a:rPr>
              <a:t>Catherine Davies</a:t>
            </a:r>
          </a:p>
          <a:p>
            <a:pPr marL="171450" indent="-171450" algn="just">
              <a:buFont typeface="Arial" panose="020B0604020202020204" pitchFamily="34" charset="0"/>
              <a:buChar char="•"/>
            </a:pPr>
            <a:r>
              <a:rPr lang="en-GB" sz="900" dirty="0" smtClean="0">
                <a:latin typeface="Times New Roman" panose="02020603050405020304" pitchFamily="18" charset="0"/>
                <a:cs typeface="Times New Roman" panose="02020603050405020304" pitchFamily="18" charset="0"/>
              </a:rPr>
              <a:t>1804340@student.uwtsd.ac.uk</a:t>
            </a:r>
            <a:endParaRPr lang="en-GB" sz="900" dirty="0">
              <a:latin typeface="Times New Roman" panose="02020603050405020304" pitchFamily="18" charset="0"/>
              <a:cs typeface="Times New Roman" panose="02020603050405020304" pitchFamily="18" charset="0"/>
            </a:endParaRPr>
          </a:p>
          <a:p>
            <a:pPr algn="just"/>
            <a:endParaRPr lang="en-GB" sz="1200" b="1" u="sng" dirty="0" smtClean="0">
              <a:latin typeface="Times New Roman" panose="02020603050405020304" pitchFamily="18" charset="0"/>
              <a:cs typeface="Times New Roman" panose="02020603050405020304" pitchFamily="18" charset="0"/>
            </a:endParaRPr>
          </a:p>
          <a:p>
            <a:pPr algn="just"/>
            <a:r>
              <a:rPr lang="en-GB" sz="1000" b="1" u="sng" dirty="0" smtClean="0">
                <a:latin typeface="Times New Roman" panose="02020603050405020304" pitchFamily="18" charset="0"/>
                <a:cs typeface="Times New Roman" panose="02020603050405020304" pitchFamily="18" charset="0"/>
              </a:rPr>
              <a:t>What is Additional Learning Needs (ALN)?</a:t>
            </a:r>
          </a:p>
          <a:p>
            <a:pPr algn="just"/>
            <a:r>
              <a:rPr lang="en-GB" sz="800" dirty="0">
                <a:latin typeface="Times New Roman" panose="02020603050405020304" pitchFamily="18" charset="0"/>
                <a:cs typeface="Times New Roman" panose="02020603050405020304" pitchFamily="18" charset="0"/>
              </a:rPr>
              <a:t>According to </a:t>
            </a:r>
            <a:r>
              <a:rPr lang="en-GB" sz="800" dirty="0" err="1">
                <a:latin typeface="Times New Roman" panose="02020603050405020304" pitchFamily="18" charset="0"/>
                <a:cs typeface="Times New Roman" panose="02020603050405020304" pitchFamily="18" charset="0"/>
              </a:rPr>
              <a:t>Dewis</a:t>
            </a:r>
            <a:r>
              <a:rPr lang="en-GB" sz="800" dirty="0">
                <a:latin typeface="Times New Roman" panose="02020603050405020304" pitchFamily="18" charset="0"/>
                <a:cs typeface="Times New Roman" panose="02020603050405020304" pitchFamily="18" charset="0"/>
              </a:rPr>
              <a:t> (2020) </a:t>
            </a:r>
            <a:r>
              <a:rPr lang="en-GB" sz="800" dirty="0" smtClean="0">
                <a:latin typeface="Times New Roman" panose="02020603050405020304" pitchFamily="18" charset="0"/>
                <a:cs typeface="Times New Roman" panose="02020603050405020304" pitchFamily="18" charset="0"/>
              </a:rPr>
              <a:t>and Welsh Government (2020</a:t>
            </a:r>
            <a:r>
              <a:rPr lang="en-GB" sz="800" smtClean="0">
                <a:latin typeface="Times New Roman" panose="02020603050405020304" pitchFamily="18" charset="0"/>
                <a:cs typeface="Times New Roman" panose="02020603050405020304" pitchFamily="18" charset="0"/>
              </a:rPr>
              <a:t>) Additional </a:t>
            </a:r>
            <a:r>
              <a:rPr lang="en-GB" sz="800">
                <a:latin typeface="Times New Roman" panose="02020603050405020304" pitchFamily="18" charset="0"/>
                <a:cs typeface="Times New Roman" panose="02020603050405020304" pitchFamily="18" charset="0"/>
              </a:rPr>
              <a:t>L</a:t>
            </a:r>
            <a:r>
              <a:rPr lang="en-GB" sz="800" smtClean="0">
                <a:latin typeface="Times New Roman" panose="02020603050405020304" pitchFamily="18" charset="0"/>
                <a:cs typeface="Times New Roman" panose="02020603050405020304" pitchFamily="18" charset="0"/>
              </a:rPr>
              <a:t>earning </a:t>
            </a:r>
            <a:r>
              <a:rPr lang="en-GB" sz="800" dirty="0">
                <a:latin typeface="Times New Roman" panose="02020603050405020304" pitchFamily="18" charset="0"/>
                <a:cs typeface="Times New Roman" panose="02020603050405020304" pitchFamily="18" charset="0"/>
              </a:rPr>
              <a:t>N</a:t>
            </a:r>
            <a:r>
              <a:rPr lang="en-GB" sz="800" smtClean="0">
                <a:latin typeface="Times New Roman" panose="02020603050405020304" pitchFamily="18" charset="0"/>
                <a:cs typeface="Times New Roman" panose="02020603050405020304" pitchFamily="18" charset="0"/>
              </a:rPr>
              <a:t>eeds </a:t>
            </a:r>
            <a:r>
              <a:rPr lang="en-GB" sz="800" dirty="0">
                <a:latin typeface="Times New Roman" panose="02020603050405020304" pitchFamily="18" charset="0"/>
                <a:cs typeface="Times New Roman" panose="02020603050405020304" pitchFamily="18" charset="0"/>
              </a:rPr>
              <a:t>(ALN) is a learning, physical or sensory need, meaning that young children find it harder to learn and reach their full potential than other children of the same age. Young people and children learn in different ways and at different speeds. In all classes there are children who will progress at a slower pace than other children. Most children with ALN are attending mainstream schools receiving additional support within their class, however some children will need to access additional learning provision (ALP).</a:t>
            </a:r>
          </a:p>
          <a:p>
            <a:pPr algn="just"/>
            <a:endParaRPr lang="en-GB" sz="1100" dirty="0">
              <a:latin typeface="Times New Roman" panose="02020603050405020304" pitchFamily="18" charset="0"/>
              <a:cs typeface="Times New Roman" panose="02020603050405020304" pitchFamily="18" charset="0"/>
            </a:endParaRPr>
          </a:p>
          <a:p>
            <a:pPr algn="just"/>
            <a:r>
              <a:rPr lang="en-GB" sz="1000" b="1" u="sng" dirty="0" smtClean="0">
                <a:latin typeface="Times New Roman" panose="02020603050405020304" pitchFamily="18" charset="0"/>
                <a:cs typeface="Times New Roman" panose="02020603050405020304" pitchFamily="18" charset="0"/>
              </a:rPr>
              <a:t>What is changing?</a:t>
            </a:r>
          </a:p>
          <a:p>
            <a:pPr algn="just"/>
            <a:r>
              <a:rPr lang="en-GB" sz="800" dirty="0" smtClean="0">
                <a:latin typeface="Times New Roman" panose="02020603050405020304" pitchFamily="18" charset="0"/>
                <a:cs typeface="Times New Roman" panose="02020603050405020304" pitchFamily="18" charset="0"/>
              </a:rPr>
              <a:t>According to Welsh Government (no date) and Welsh Government (2018) legislation is changing for the better in schools to transform learning outcomes for children with ALN. This is to support children overcome barriers in learning and reach their full potential, improve planning, support children and focus on identifying needs early.</a:t>
            </a:r>
          </a:p>
          <a:p>
            <a:pPr algn="just"/>
            <a:endParaRPr lang="en-GB" sz="700" dirty="0" smtClean="0">
              <a:latin typeface="Times New Roman" panose="02020603050405020304" pitchFamily="18" charset="0"/>
              <a:cs typeface="Times New Roman" panose="02020603050405020304" pitchFamily="18" charset="0"/>
            </a:endParaRPr>
          </a:p>
          <a:p>
            <a:pPr algn="just"/>
            <a:r>
              <a:rPr lang="en-GB" sz="1000" b="1" u="sng" dirty="0" smtClean="0">
                <a:latin typeface="Times New Roman" panose="02020603050405020304" pitchFamily="18" charset="0"/>
                <a:cs typeface="Times New Roman" panose="02020603050405020304" pitchFamily="18" charset="0"/>
              </a:rPr>
              <a:t>Why is legislation changing?</a:t>
            </a:r>
          </a:p>
          <a:p>
            <a:pPr algn="just"/>
            <a:r>
              <a:rPr lang="en-GB" sz="800" dirty="0" smtClean="0">
                <a:latin typeface="Times New Roman" panose="02020603050405020304" pitchFamily="18" charset="0"/>
                <a:cs typeface="Times New Roman" panose="02020603050405020304" pitchFamily="18" charset="0"/>
              </a:rPr>
              <a:t>According to Welsh Government (no date) legislation is changing in Wales to provide and deliver an entirely inclusive learning environment for young children. The aim of this is to make sure needs of young children are identified and met quickly so children can progress and achieve to the best of their ability.</a:t>
            </a:r>
          </a:p>
          <a:p>
            <a:pPr algn="just"/>
            <a:endParaRPr lang="en-GB" sz="700" dirty="0">
              <a:latin typeface="Times New Roman" panose="02020603050405020304" pitchFamily="18" charset="0"/>
              <a:cs typeface="Times New Roman" panose="02020603050405020304" pitchFamily="18" charset="0"/>
            </a:endParaRPr>
          </a:p>
          <a:p>
            <a:pPr algn="just"/>
            <a:r>
              <a:rPr lang="en-GB" sz="1000" b="1" u="sng" dirty="0" smtClean="0">
                <a:latin typeface="Times New Roman" panose="02020603050405020304" pitchFamily="18" charset="0"/>
                <a:cs typeface="Times New Roman" panose="02020603050405020304" pitchFamily="18" charset="0"/>
              </a:rPr>
              <a:t>When will new legislation be implemented?</a:t>
            </a:r>
            <a:endParaRPr lang="en-GB" sz="1000" b="1" u="sng"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In Wales schools are already starting to implement vast changes to legislation regarding children’s learning with ALN. The ALN and Education Tribunal </a:t>
            </a:r>
            <a:r>
              <a:rPr lang="en-GB" sz="800" dirty="0" smtClean="0">
                <a:latin typeface="Times New Roman" panose="02020603050405020304" pitchFamily="18" charset="0"/>
                <a:cs typeface="Times New Roman" panose="02020603050405020304" pitchFamily="18" charset="0"/>
              </a:rPr>
              <a:t>was approved in </a:t>
            </a:r>
            <a:r>
              <a:rPr lang="en-GB" sz="800" dirty="0">
                <a:latin typeface="Times New Roman" panose="02020603050405020304" pitchFamily="18" charset="0"/>
                <a:cs typeface="Times New Roman" panose="02020603050405020304" pitchFamily="18" charset="0"/>
              </a:rPr>
              <a:t>2017, which comes into force in schools in September 2020 and will be rolled out over 3 years (Contact, 2018</a:t>
            </a:r>
            <a:r>
              <a:rPr lang="en-GB" sz="800" dirty="0" smtClean="0">
                <a:latin typeface="Times New Roman" panose="02020603050405020304" pitchFamily="18" charset="0"/>
                <a:cs typeface="Times New Roman" panose="02020603050405020304" pitchFamily="18" charset="0"/>
              </a:rPr>
              <a:t>).</a:t>
            </a:r>
          </a:p>
          <a:p>
            <a:pPr algn="just"/>
            <a:r>
              <a:rPr lang="en-GB" sz="800" dirty="0" smtClean="0">
                <a:latin typeface="Times New Roman" panose="02020603050405020304" pitchFamily="18" charset="0"/>
                <a:cs typeface="Times New Roman" panose="02020603050405020304" pitchFamily="18" charset="0"/>
              </a:rPr>
              <a:t>However, according to ALN Wales (2019) during the interim period of the new legislation going live, settings will still need to follow the current legislative procedures.</a:t>
            </a:r>
            <a:endParaRPr lang="en-GB" sz="800" dirty="0">
              <a:latin typeface="Times New Roman" panose="02020603050405020304" pitchFamily="18" charset="0"/>
              <a:cs typeface="Times New Roman" panose="02020603050405020304" pitchFamily="18" charset="0"/>
            </a:endParaRPr>
          </a:p>
        </p:txBody>
      </p:sp>
      <p:sp>
        <p:nvSpPr>
          <p:cNvPr id="18" name="Rounded Rectangle 17"/>
          <p:cNvSpPr/>
          <p:nvPr/>
        </p:nvSpPr>
        <p:spPr>
          <a:xfrm>
            <a:off x="4070219" y="1137868"/>
            <a:ext cx="3932631" cy="3793517"/>
          </a:xfrm>
          <a:prstGeom prst="round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Left-Right Arrow 21"/>
          <p:cNvSpPr/>
          <p:nvPr/>
        </p:nvSpPr>
        <p:spPr>
          <a:xfrm>
            <a:off x="191982" y="177470"/>
            <a:ext cx="11749807" cy="918514"/>
          </a:xfrm>
          <a:prstGeom prst="leftRightArrow">
            <a:avLst/>
          </a:prstGeom>
          <a:solidFill>
            <a:schemeClr val="accent6">
              <a:lumMod val="40000"/>
              <a:lumOff val="6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tx1"/>
                </a:solidFill>
                <a:latin typeface="Times New Roman" panose="02020603050405020304" pitchFamily="18" charset="0"/>
                <a:cs typeface="Times New Roman" panose="02020603050405020304" pitchFamily="18" charset="0"/>
              </a:rPr>
              <a:t>Children with Additional </a:t>
            </a:r>
            <a:r>
              <a:rPr lang="en-GB" sz="2800" dirty="0">
                <a:solidFill>
                  <a:schemeClr val="tx1"/>
                </a:solidFill>
                <a:latin typeface="Times New Roman" panose="02020603050405020304" pitchFamily="18" charset="0"/>
                <a:cs typeface="Times New Roman" panose="02020603050405020304" pitchFamily="18" charset="0"/>
              </a:rPr>
              <a:t>S</a:t>
            </a:r>
            <a:r>
              <a:rPr lang="en-GB" sz="2800" dirty="0" smtClean="0">
                <a:solidFill>
                  <a:schemeClr val="tx1"/>
                </a:solidFill>
                <a:latin typeface="Times New Roman" panose="02020603050405020304" pitchFamily="18" charset="0"/>
                <a:cs typeface="Times New Roman" panose="02020603050405020304" pitchFamily="18" charset="0"/>
              </a:rPr>
              <a:t>upport </a:t>
            </a:r>
            <a:r>
              <a:rPr lang="en-GB" sz="2800" dirty="0">
                <a:solidFill>
                  <a:schemeClr val="tx1"/>
                </a:solidFill>
                <a:latin typeface="Times New Roman" panose="02020603050405020304" pitchFamily="18" charset="0"/>
                <a:cs typeface="Times New Roman" panose="02020603050405020304" pitchFamily="18" charset="0"/>
              </a:rPr>
              <a:t>N</a:t>
            </a:r>
            <a:r>
              <a:rPr lang="en-GB" sz="2800" dirty="0" smtClean="0">
                <a:solidFill>
                  <a:schemeClr val="tx1"/>
                </a:solidFill>
                <a:latin typeface="Times New Roman" panose="02020603050405020304" pitchFamily="18" charset="0"/>
                <a:cs typeface="Times New Roman" panose="02020603050405020304" pitchFamily="18" charset="0"/>
              </a:rPr>
              <a:t>eeds: Inclusion, Advocacy and </a:t>
            </a:r>
            <a:r>
              <a:rPr lang="en-GB" sz="2800" dirty="0">
                <a:solidFill>
                  <a:schemeClr val="tx1"/>
                </a:solidFill>
                <a:latin typeface="Times New Roman" panose="02020603050405020304" pitchFamily="18" charset="0"/>
                <a:cs typeface="Times New Roman" panose="02020603050405020304" pitchFamily="18" charset="0"/>
              </a:rPr>
              <a:t>E</a:t>
            </a:r>
            <a:r>
              <a:rPr lang="en-GB" sz="2800" dirty="0" smtClean="0">
                <a:solidFill>
                  <a:schemeClr val="tx1"/>
                </a:solidFill>
                <a:latin typeface="Times New Roman" panose="02020603050405020304" pitchFamily="18" charset="0"/>
                <a:cs typeface="Times New Roman" panose="02020603050405020304" pitchFamily="18" charset="0"/>
              </a:rPr>
              <a:t>quity</a:t>
            </a:r>
            <a:endParaRPr lang="en-GB" sz="2800" dirty="0">
              <a:solidFill>
                <a:schemeClr val="tx1"/>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9253705" y="1403797"/>
            <a:ext cx="184731" cy="369332"/>
          </a:xfrm>
          <a:prstGeom prst="rect">
            <a:avLst/>
          </a:prstGeom>
          <a:noFill/>
        </p:spPr>
        <p:txBody>
          <a:bodyPr wrap="none" rtlCol="0">
            <a:spAutoFit/>
          </a:bodyPr>
          <a:lstStyle/>
          <a:p>
            <a:endParaRPr lang="en-GB" dirty="0"/>
          </a:p>
        </p:txBody>
      </p:sp>
      <p:sp>
        <p:nvSpPr>
          <p:cNvPr id="24" name="Rounded Rectangle 23"/>
          <p:cNvSpPr/>
          <p:nvPr/>
        </p:nvSpPr>
        <p:spPr>
          <a:xfrm>
            <a:off x="8161032" y="1155938"/>
            <a:ext cx="3728486" cy="5536988"/>
          </a:xfrm>
          <a:prstGeom prst="roundRect">
            <a:avLst/>
          </a:prstGeom>
          <a:solidFill>
            <a:schemeClr val="accent2">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p:cNvSpPr txBox="1"/>
          <p:nvPr/>
        </p:nvSpPr>
        <p:spPr>
          <a:xfrm>
            <a:off x="4289691" y="1294024"/>
            <a:ext cx="3628735" cy="3447098"/>
          </a:xfrm>
          <a:prstGeom prst="rect">
            <a:avLst/>
          </a:prstGeom>
          <a:noFill/>
        </p:spPr>
        <p:txBody>
          <a:bodyPr wrap="square" rtlCol="0">
            <a:spAutoFit/>
          </a:bodyPr>
          <a:lstStyle/>
          <a:p>
            <a:r>
              <a:rPr lang="en-GB" sz="1000" b="1" u="sng" dirty="0">
                <a:latin typeface="Times New Roman" panose="02020603050405020304" pitchFamily="18" charset="0"/>
                <a:cs typeface="Times New Roman" panose="02020603050405020304" pitchFamily="18" charset="0"/>
              </a:rPr>
              <a:t>Individual Development Plans (IDP’s</a:t>
            </a:r>
          </a:p>
          <a:p>
            <a:pPr algn="just"/>
            <a:r>
              <a:rPr lang="en-GB" sz="800" dirty="0">
                <a:latin typeface="Times New Roman" panose="02020603050405020304" pitchFamily="18" charset="0"/>
                <a:cs typeface="Times New Roman" panose="02020603050405020304" pitchFamily="18" charset="0"/>
              </a:rPr>
              <a:t>The ALN Act (2018) states that the new scheme replaces support plans such as Individual Educational Plans (IEP’s) for IDP’s which will be the new statutory plan. This means that if a child in Wales has an ALN, they will be eligible to an IDP regardless of their severity or complexity of their needs. According to Welsh Government (2018) the new legislation states the IDP’s will support individuals up to the age of 25. The current legislation supports children up to 16</a:t>
            </a:r>
            <a:r>
              <a:rPr lang="en-GB" sz="800" dirty="0" smtClean="0">
                <a:latin typeface="Times New Roman" panose="02020603050405020304" pitchFamily="18" charset="0"/>
                <a:cs typeface="Times New Roman" panose="02020603050405020304" pitchFamily="18" charset="0"/>
              </a:rPr>
              <a:t>.</a:t>
            </a:r>
          </a:p>
          <a:p>
            <a:pPr algn="just"/>
            <a:endParaRPr lang="en-GB" sz="800" dirty="0">
              <a:latin typeface="Times New Roman" panose="02020603050405020304" pitchFamily="18" charset="0"/>
              <a:cs typeface="Times New Roman" panose="02020603050405020304" pitchFamily="18" charset="0"/>
            </a:endParaRPr>
          </a:p>
          <a:p>
            <a:pPr algn="just"/>
            <a:r>
              <a:rPr lang="en-GB" sz="800" dirty="0" smtClean="0">
                <a:latin typeface="Times New Roman" panose="02020603050405020304" pitchFamily="18" charset="0"/>
                <a:cs typeface="Times New Roman" panose="02020603050405020304" pitchFamily="18" charset="0"/>
              </a:rPr>
              <a:t>According </a:t>
            </a:r>
            <a:r>
              <a:rPr lang="en-GB" sz="800" dirty="0">
                <a:latin typeface="Times New Roman" panose="02020603050405020304" pitchFamily="18" charset="0"/>
                <a:cs typeface="Times New Roman" panose="02020603050405020304" pitchFamily="18" charset="0"/>
              </a:rPr>
              <a:t>to Welsh Government (2018) and Snap </a:t>
            </a:r>
            <a:r>
              <a:rPr lang="en-GB" sz="800" dirty="0" err="1">
                <a:latin typeface="Times New Roman" panose="02020603050405020304" pitchFamily="18" charset="0"/>
                <a:cs typeface="Times New Roman" panose="02020603050405020304" pitchFamily="18" charset="0"/>
              </a:rPr>
              <a:t>Cymru</a:t>
            </a:r>
            <a:r>
              <a:rPr lang="en-GB" sz="800" dirty="0">
                <a:latin typeface="Times New Roman" panose="02020603050405020304" pitchFamily="18" charset="0"/>
                <a:cs typeface="Times New Roman" panose="02020603050405020304" pitchFamily="18" charset="0"/>
              </a:rPr>
              <a:t> (no date) IDP’s are action plans designed by practitioners that support young children individually. IDP’s support children on an individual basis which meet the needs of the child so they can aim to meet the targets that are provided for them to progress and develop in their learning.</a:t>
            </a:r>
          </a:p>
          <a:p>
            <a:pPr algn="just"/>
            <a:endParaRPr lang="en-GB"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Welsh Government (2020) suggests IDP’s will be prepared by practitioners in a school setting or local authority, depending on which educational setting they attend, depending on their needs. Before the IDP’s can be processed, the children will complete a one page profile that reflect the child’s personality, state what is important to them and how to support them.</a:t>
            </a:r>
          </a:p>
          <a:p>
            <a:pPr algn="just"/>
            <a:endParaRPr lang="en-GB"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Welsh Government (2020) and Welsh Government (2018) Children and parents are included during the whole process in the preparation of the IDP, ensuring that the child is at the centre and that schools take a person-centred method to planning and supporting the children which supports article 3 Unite</a:t>
            </a:r>
            <a:fld id="{08AF7B8D-92C3-42B8-BBF3-B138142B13FA}" type="slidenum">
              <a:rPr lang="en-GB" sz="800">
                <a:latin typeface="Times New Roman" panose="02020603050405020304" pitchFamily="18" charset="0"/>
                <a:cs typeface="Times New Roman" panose="02020603050405020304" pitchFamily="18" charset="0"/>
              </a:rPr>
              <a:pPr algn="just"/>
              <a:t>1</a:t>
            </a:fld>
            <a:fld id="{D85E110D-FE31-4C97-A02A-A9A84DD85A72}" type="slidenum">
              <a:rPr lang="en-GB" sz="800">
                <a:latin typeface="Times New Roman" panose="02020603050405020304" pitchFamily="18" charset="0"/>
                <a:cs typeface="Times New Roman" panose="02020603050405020304" pitchFamily="18" charset="0"/>
              </a:rPr>
              <a:pPr algn="just"/>
              <a:t>1</a:t>
            </a:fld>
            <a:r>
              <a:rPr lang="en-GB" sz="800" dirty="0">
                <a:latin typeface="Times New Roman" panose="02020603050405020304" pitchFamily="18" charset="0"/>
                <a:cs typeface="Times New Roman" panose="02020603050405020304" pitchFamily="18" charset="0"/>
              </a:rPr>
              <a:t>d Nation Conventions on The Right of The Child (UNCRC) (Children’s Commissioner for Wales, no date) and Article 7.3 of United Nations Convention on the Rights of Persons with Disabilities (UNCRPD, 2006).</a:t>
            </a:r>
          </a:p>
        </p:txBody>
      </p:sp>
      <p:sp>
        <p:nvSpPr>
          <p:cNvPr id="29" name="Rounded Rectangle 28"/>
          <p:cNvSpPr/>
          <p:nvPr/>
        </p:nvSpPr>
        <p:spPr>
          <a:xfrm>
            <a:off x="4070220" y="5276585"/>
            <a:ext cx="3932630" cy="1122767"/>
          </a:xfrm>
          <a:prstGeom prst="roundRect">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p:cNvSpPr txBox="1"/>
          <p:nvPr/>
        </p:nvSpPr>
        <p:spPr>
          <a:xfrm>
            <a:off x="4354322" y="5276585"/>
            <a:ext cx="3364423" cy="1077218"/>
          </a:xfrm>
          <a:prstGeom prst="rect">
            <a:avLst/>
          </a:prstGeom>
          <a:noFill/>
        </p:spPr>
        <p:txBody>
          <a:bodyPr wrap="square" rtlCol="0">
            <a:spAutoFit/>
          </a:bodyPr>
          <a:lstStyle/>
          <a:p>
            <a:r>
              <a:rPr lang="en-GB" sz="1000" b="1" u="sng" dirty="0" smtClean="0">
                <a:latin typeface="Times New Roman" panose="02020603050405020304" pitchFamily="18" charset="0"/>
                <a:cs typeface="Times New Roman" panose="02020603050405020304" pitchFamily="18" charset="0"/>
              </a:rPr>
              <a:t>Conclusion…</a:t>
            </a:r>
            <a:endParaRPr lang="en-GB" sz="1000" b="1"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To conclude, with the new framework being implemented in September 2020, training is needed to support and benefit practitioners and children. Overall, the new framework is set out of provide inclusion </a:t>
            </a:r>
            <a:r>
              <a:rPr lang="en-GB" sz="900" dirty="0" smtClean="0">
                <a:latin typeface="Times New Roman" panose="02020603050405020304" pitchFamily="18" charset="0"/>
                <a:cs typeface="Times New Roman" panose="02020603050405020304" pitchFamily="18" charset="0"/>
              </a:rPr>
              <a:t>for </a:t>
            </a:r>
            <a:r>
              <a:rPr lang="en-GB" sz="900" dirty="0">
                <a:latin typeface="Times New Roman" panose="02020603050405020304" pitchFamily="18" charset="0"/>
                <a:cs typeface="Times New Roman" panose="02020603050405020304" pitchFamily="18" charset="0"/>
              </a:rPr>
              <a:t>all children with ALN and </a:t>
            </a:r>
            <a:r>
              <a:rPr lang="en-GB" sz="900" dirty="0" smtClean="0">
                <a:latin typeface="Times New Roman" panose="02020603050405020304" pitchFamily="18" charset="0"/>
                <a:cs typeface="Times New Roman" panose="02020603050405020304" pitchFamily="18" charset="0"/>
              </a:rPr>
              <a:t>practitioners certifying </a:t>
            </a:r>
            <a:r>
              <a:rPr lang="en-GB" sz="900" dirty="0">
                <a:latin typeface="Times New Roman" panose="02020603050405020304" pitchFamily="18" charset="0"/>
                <a:cs typeface="Times New Roman" panose="02020603050405020304" pitchFamily="18" charset="0"/>
              </a:rPr>
              <a:t>that all children have the opportunity to reach their full </a:t>
            </a:r>
            <a:r>
              <a:rPr lang="en-GB" sz="900" dirty="0" smtClean="0">
                <a:latin typeface="Times New Roman" panose="02020603050405020304" pitchFamily="18" charset="0"/>
                <a:cs typeface="Times New Roman" panose="02020603050405020304" pitchFamily="18" charset="0"/>
              </a:rPr>
              <a:t>potential.</a:t>
            </a:r>
            <a:endParaRPr lang="en-GB" sz="9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2376432" y="1433916"/>
            <a:ext cx="1203200" cy="497241"/>
          </a:xfrm>
          <a:prstGeom prst="rect">
            <a:avLst/>
          </a:prstGeom>
        </p:spPr>
      </p:pic>
      <p:sp>
        <p:nvSpPr>
          <p:cNvPr id="14" name="Rectangle 13"/>
          <p:cNvSpPr/>
          <p:nvPr/>
        </p:nvSpPr>
        <p:spPr>
          <a:xfrm>
            <a:off x="8337250" y="1294024"/>
            <a:ext cx="3279494" cy="5396349"/>
          </a:xfrm>
          <a:prstGeom prst="rect">
            <a:avLst/>
          </a:prstGeom>
        </p:spPr>
        <p:txBody>
          <a:bodyPr wrap="square">
            <a:spAutoFit/>
          </a:bodyPr>
          <a:lstStyle/>
          <a:p>
            <a:pPr algn="just">
              <a:lnSpc>
                <a:spcPct val="150000"/>
              </a:lnSpc>
              <a:spcAft>
                <a:spcPts val="800"/>
              </a:spcAft>
            </a:pPr>
            <a:r>
              <a:rPr lang="en-GB" sz="1000" b="1" u="sng" dirty="0" err="1">
                <a:latin typeface="Times New Roman" panose="02020603050405020304" pitchFamily="18" charset="0"/>
                <a:ea typeface="Calibri" panose="020F0502020204030204" pitchFamily="34" charset="0"/>
              </a:rPr>
              <a:t>SENCo</a:t>
            </a:r>
            <a:r>
              <a:rPr lang="en-GB" sz="1000" b="1" u="sng" dirty="0">
                <a:latin typeface="Times New Roman" panose="02020603050405020304" pitchFamily="18" charset="0"/>
                <a:ea typeface="Calibri" panose="020F0502020204030204" pitchFamily="34" charset="0"/>
              </a:rPr>
              <a:t> to </a:t>
            </a:r>
            <a:r>
              <a:rPr lang="en-GB" sz="1000" b="1" u="sng" dirty="0" err="1">
                <a:latin typeface="Times New Roman" panose="02020603050405020304" pitchFamily="18" charset="0"/>
                <a:ea typeface="Calibri" panose="020F0502020204030204" pitchFamily="34" charset="0"/>
              </a:rPr>
              <a:t>ALNCo</a:t>
            </a:r>
            <a:endParaRPr lang="en-GB" sz="1200" dirty="0">
              <a:latin typeface="Times New Roman" panose="02020603050405020304" pitchFamily="18" charset="0"/>
              <a:ea typeface="Calibri" panose="020F0502020204030204" pitchFamily="34" charset="0"/>
            </a:endParaRPr>
          </a:p>
          <a:p>
            <a:pPr algn="just">
              <a:spcAft>
                <a:spcPts val="800"/>
              </a:spcAft>
            </a:pPr>
            <a:r>
              <a:rPr lang="en-GB" sz="800" dirty="0">
                <a:latin typeface="Times New Roman" panose="02020603050405020304" pitchFamily="18" charset="0"/>
                <a:ea typeface="Calibri" panose="020F0502020204030204" pitchFamily="34" charset="0"/>
              </a:rPr>
              <a:t>According to ALN Wales (2019) the </a:t>
            </a:r>
            <a:r>
              <a:rPr lang="en-GB" sz="800" dirty="0" err="1">
                <a:latin typeface="Times New Roman" panose="02020603050405020304" pitchFamily="18" charset="0"/>
                <a:ea typeface="Calibri" panose="020F0502020204030204" pitchFamily="34" charset="0"/>
              </a:rPr>
              <a:t>SENCo</a:t>
            </a:r>
            <a:r>
              <a:rPr lang="en-GB" sz="800" dirty="0">
                <a:latin typeface="Times New Roman" panose="02020603050405020304" pitchFamily="18" charset="0"/>
                <a:ea typeface="Calibri" panose="020F0502020204030204" pitchFamily="34" charset="0"/>
              </a:rPr>
              <a:t> - Special Educational Needs Co-ordinator has always played a vital role in ensuring that children with learning needs receive the support they need. Working closely with practitioners and leasing with parents/carers and other professionals. However, under the new legislation the role will be known as </a:t>
            </a:r>
            <a:r>
              <a:rPr lang="en-GB" sz="800" dirty="0" err="1">
                <a:latin typeface="Times New Roman" panose="02020603050405020304" pitchFamily="18" charset="0"/>
                <a:ea typeface="Calibri" panose="020F0502020204030204" pitchFamily="34" charset="0"/>
              </a:rPr>
              <a:t>ALNCo</a:t>
            </a:r>
            <a:r>
              <a:rPr lang="en-GB" sz="800" dirty="0">
                <a:latin typeface="Times New Roman" panose="02020603050405020304" pitchFamily="18" charset="0"/>
                <a:ea typeface="Calibri" panose="020F0502020204030204" pitchFamily="34" charset="0"/>
              </a:rPr>
              <a:t> – Additional Learning Needs Co-ordinator ensuring that all children with ALN have their needs met (</a:t>
            </a:r>
            <a:r>
              <a:rPr lang="en-GB" sz="800" dirty="0" err="1">
                <a:latin typeface="Times New Roman" panose="02020603050405020304" pitchFamily="18" charset="0"/>
                <a:ea typeface="Calibri" panose="020F0502020204030204" pitchFamily="34" charset="0"/>
              </a:rPr>
              <a:t>Dauncey</a:t>
            </a:r>
            <a:r>
              <a:rPr lang="en-GB" sz="800" dirty="0">
                <a:latin typeface="Times New Roman" panose="02020603050405020304" pitchFamily="18" charset="0"/>
                <a:ea typeface="Calibri" panose="020F0502020204030204" pitchFamily="34" charset="0"/>
              </a:rPr>
              <a:t>, 2016).</a:t>
            </a:r>
          </a:p>
          <a:p>
            <a:pPr algn="just">
              <a:spcAft>
                <a:spcPts val="800"/>
              </a:spcAft>
            </a:pPr>
            <a:r>
              <a:rPr lang="en-GB" sz="800" dirty="0">
                <a:latin typeface="Times New Roman" panose="02020603050405020304" pitchFamily="18" charset="0"/>
                <a:ea typeface="Calibri" panose="020F0502020204030204" pitchFamily="34" charset="0"/>
              </a:rPr>
              <a:t>Welsh Government (2018) mentions this may put extra pressure on the </a:t>
            </a:r>
            <a:r>
              <a:rPr lang="en-GB" sz="800" dirty="0" err="1">
                <a:latin typeface="Times New Roman" panose="02020603050405020304" pitchFamily="18" charset="0"/>
                <a:ea typeface="Calibri" panose="020F0502020204030204" pitchFamily="34" charset="0"/>
              </a:rPr>
              <a:t>ALNCo</a:t>
            </a:r>
            <a:r>
              <a:rPr lang="en-GB" sz="800" dirty="0">
                <a:latin typeface="Times New Roman" panose="02020603050405020304" pitchFamily="18" charset="0"/>
                <a:ea typeface="Calibri" panose="020F0502020204030204" pitchFamily="34" charset="0"/>
              </a:rPr>
              <a:t> as they will have the duty of determining whether a child has ALN and will also need to prepare and organise the IDP. The </a:t>
            </a:r>
            <a:r>
              <a:rPr lang="en-GB" sz="800" dirty="0" err="1">
                <a:latin typeface="Times New Roman" panose="02020603050405020304" pitchFamily="18" charset="0"/>
                <a:ea typeface="Calibri" panose="020F0502020204030204" pitchFamily="34" charset="0"/>
              </a:rPr>
              <a:t>ALNCo</a:t>
            </a:r>
            <a:r>
              <a:rPr lang="en-GB" sz="800" dirty="0">
                <a:latin typeface="Times New Roman" panose="02020603050405020304" pitchFamily="18" charset="0"/>
                <a:ea typeface="Calibri" panose="020F0502020204030204" pitchFamily="34" charset="0"/>
              </a:rPr>
              <a:t>, must be a qualified teacher and senior member of staff. </a:t>
            </a:r>
          </a:p>
          <a:p>
            <a:pPr algn="just">
              <a:spcAft>
                <a:spcPts val="800"/>
              </a:spcAft>
            </a:pPr>
            <a:r>
              <a:rPr lang="en-GB" sz="800" dirty="0">
                <a:latin typeface="Times New Roman" panose="02020603050405020304" pitchFamily="18" charset="0"/>
                <a:ea typeface="Calibri" panose="020F0502020204030204" pitchFamily="34" charset="0"/>
              </a:rPr>
              <a:t>Furthermore, the learning support staff will be supporting the children with ALN and will become an important member of staff to support the </a:t>
            </a:r>
            <a:r>
              <a:rPr lang="en-GB" sz="800" dirty="0" err="1">
                <a:latin typeface="Times New Roman" panose="02020603050405020304" pitchFamily="18" charset="0"/>
                <a:ea typeface="Calibri" panose="020F0502020204030204" pitchFamily="34" charset="0"/>
              </a:rPr>
              <a:t>ALNCo</a:t>
            </a:r>
            <a:r>
              <a:rPr lang="en-GB" sz="800" dirty="0">
                <a:latin typeface="Times New Roman" panose="02020603050405020304" pitchFamily="18" charset="0"/>
                <a:ea typeface="Calibri" panose="020F0502020204030204" pitchFamily="34" charset="0"/>
              </a:rPr>
              <a:t> (Welsh Government, 2015</a:t>
            </a:r>
            <a:r>
              <a:rPr lang="en-GB" sz="800" dirty="0" smtClean="0">
                <a:latin typeface="Times New Roman" panose="02020603050405020304" pitchFamily="18" charset="0"/>
                <a:ea typeface="Calibri" panose="020F0502020204030204" pitchFamily="34" charset="0"/>
              </a:rPr>
              <a:t>). Teaching Assistants provide children with opportunities to achieve </a:t>
            </a:r>
            <a:r>
              <a:rPr lang="en-GB" sz="800" smtClean="0">
                <a:latin typeface="Times New Roman" panose="02020603050405020304" pitchFamily="18" charset="0"/>
                <a:ea typeface="Calibri" panose="020F0502020204030204" pitchFamily="34" charset="0"/>
              </a:rPr>
              <a:t>(Welsh </a:t>
            </a:r>
            <a:r>
              <a:rPr lang="en-GB" sz="800" dirty="0" smtClean="0">
                <a:latin typeface="Times New Roman" panose="02020603050405020304" pitchFamily="18" charset="0"/>
                <a:ea typeface="Calibri" panose="020F0502020204030204" pitchFamily="34" charset="0"/>
              </a:rPr>
              <a:t>Government, 2019).</a:t>
            </a:r>
            <a:endParaRPr lang="en-GB" sz="800" dirty="0">
              <a:latin typeface="Times New Roman" panose="02020603050405020304" pitchFamily="18" charset="0"/>
              <a:ea typeface="Calibri" panose="020F0502020204030204" pitchFamily="34" charset="0"/>
            </a:endParaRPr>
          </a:p>
          <a:p>
            <a:pPr algn="just">
              <a:lnSpc>
                <a:spcPct val="150000"/>
              </a:lnSpc>
              <a:spcAft>
                <a:spcPts val="800"/>
              </a:spcAft>
            </a:pPr>
            <a:r>
              <a:rPr lang="en-GB" sz="1000" b="1" u="sng" dirty="0">
                <a:latin typeface="Times New Roman" panose="02020603050405020304" pitchFamily="18" charset="0"/>
                <a:ea typeface="Calibri" panose="020F0502020204030204" pitchFamily="34" charset="0"/>
              </a:rPr>
              <a:t>A bilingual system</a:t>
            </a:r>
            <a:endParaRPr lang="en-GB" sz="1200" dirty="0">
              <a:latin typeface="Times New Roman" panose="02020603050405020304" pitchFamily="18" charset="0"/>
              <a:ea typeface="Calibri" panose="020F0502020204030204" pitchFamily="34" charset="0"/>
            </a:endParaRPr>
          </a:p>
          <a:p>
            <a:pPr algn="just">
              <a:spcAft>
                <a:spcPts val="800"/>
              </a:spcAft>
            </a:pPr>
            <a:r>
              <a:rPr lang="en-GB" sz="800" dirty="0">
                <a:latin typeface="Times New Roman" panose="02020603050405020304" pitchFamily="18" charset="0"/>
                <a:ea typeface="Calibri" panose="020F0502020204030204" pitchFamily="34" charset="0"/>
              </a:rPr>
              <a:t>Welsh Government </a:t>
            </a:r>
            <a:r>
              <a:rPr lang="en-GB" sz="800" dirty="0" smtClean="0">
                <a:latin typeface="Times New Roman" panose="02020603050405020304" pitchFamily="18" charset="0"/>
                <a:ea typeface="Calibri" panose="020F0502020204030204" pitchFamily="34" charset="0"/>
              </a:rPr>
              <a:t>(2018) </a:t>
            </a:r>
            <a:r>
              <a:rPr lang="en-GB" sz="800" dirty="0">
                <a:latin typeface="Times New Roman" panose="02020603050405020304" pitchFamily="18" charset="0"/>
                <a:ea typeface="Calibri" panose="020F0502020204030204" pitchFamily="34" charset="0"/>
              </a:rPr>
              <a:t>says the new legislation includes considerations for the Welsh Language and must consider whether a child is needing Additional Learning Provision in Welsh. If this applicable, it must be recorded on the IDP and individuals must take reasonable steps to ensure the Welsh provision occurs. It is important for practitioners to provide a bilingual ALN system. According </a:t>
            </a:r>
            <a:r>
              <a:rPr lang="en-GB" sz="800" dirty="0" smtClean="0">
                <a:latin typeface="Times New Roman" panose="02020603050405020304" pitchFamily="18" charset="0"/>
                <a:ea typeface="Calibri" panose="020F0502020204030204" pitchFamily="34" charset="0"/>
              </a:rPr>
              <a:t>to Welsh Government (2018) children </a:t>
            </a:r>
            <a:r>
              <a:rPr lang="en-GB" sz="800" dirty="0">
                <a:latin typeface="Times New Roman" panose="02020603050405020304" pitchFamily="18" charset="0"/>
                <a:ea typeface="Calibri" panose="020F0502020204030204" pitchFamily="34" charset="0"/>
              </a:rPr>
              <a:t>in a Welsh school must have the opportunity to receive support in their preferred </a:t>
            </a:r>
            <a:r>
              <a:rPr lang="en-GB" sz="800" dirty="0" smtClean="0">
                <a:latin typeface="Times New Roman" panose="02020603050405020304" pitchFamily="18" charset="0"/>
                <a:ea typeface="Calibri" panose="020F0502020204030204" pitchFamily="34" charset="0"/>
              </a:rPr>
              <a:t>language this supports with the Welsh Government (2019) which mentions that the minister of Wales is implementing new measures to deliver 1 million </a:t>
            </a:r>
            <a:r>
              <a:rPr lang="en-GB" sz="800" dirty="0">
                <a:latin typeface="Times New Roman" panose="02020603050405020304" pitchFamily="18" charset="0"/>
                <a:ea typeface="Calibri" panose="020F0502020204030204" pitchFamily="34" charset="0"/>
              </a:rPr>
              <a:t>W</a:t>
            </a:r>
            <a:r>
              <a:rPr lang="en-GB" sz="800" dirty="0" smtClean="0">
                <a:latin typeface="Times New Roman" panose="02020603050405020304" pitchFamily="18" charset="0"/>
                <a:ea typeface="Calibri" panose="020F0502020204030204" pitchFamily="34" charset="0"/>
              </a:rPr>
              <a:t>elsh speakers by 2050.</a:t>
            </a:r>
          </a:p>
          <a:p>
            <a:pPr algn="just">
              <a:spcAft>
                <a:spcPts val="800"/>
              </a:spcAft>
            </a:pPr>
            <a:endParaRPr lang="en-GB" sz="800" dirty="0">
              <a:effectLst/>
              <a:latin typeface="Times New Roman" panose="02020603050405020304" pitchFamily="18" charset="0"/>
              <a:ea typeface="Calibri" panose="020F0502020204030204" pitchFamily="34" charset="0"/>
            </a:endParaRPr>
          </a:p>
          <a:p>
            <a:r>
              <a:rPr lang="en-GB" sz="1000" b="1" u="sng" dirty="0">
                <a:latin typeface="Times New Roman" panose="02020603050405020304" pitchFamily="18" charset="0"/>
                <a:cs typeface="Times New Roman" panose="02020603050405020304" pitchFamily="18" charset="0"/>
              </a:rPr>
              <a:t>Further reading</a:t>
            </a:r>
            <a:r>
              <a:rPr lang="en-GB" sz="1000" b="1" u="sng" dirty="0" smtClean="0">
                <a:latin typeface="Times New Roman" panose="02020603050405020304" pitchFamily="18" charset="0"/>
                <a:cs typeface="Times New Roman" panose="02020603050405020304" pitchFamily="18" charset="0"/>
              </a:rPr>
              <a:t>…</a:t>
            </a:r>
          </a:p>
          <a:p>
            <a:endParaRPr lang="en-GB" sz="1000" b="1" u="sng"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Additional Learning Needs and Education Tribunal (Wales) Act: https://beta.gov.wales/sites/default/files/publications/2018-04/additional-learning-needs-and-education-tribunal-wales-act-2018-explanatory-memorandum.pdf</a:t>
            </a:r>
            <a:endParaRPr lang="en-GB" sz="800" b="1" u="sng" dirty="0">
              <a:latin typeface="Times New Roman" panose="02020603050405020304" pitchFamily="18" charset="0"/>
              <a:cs typeface="Times New Roman" panose="02020603050405020304" pitchFamily="18" charset="0"/>
            </a:endParaRPr>
          </a:p>
          <a:p>
            <a:pPr algn="just">
              <a:spcAft>
                <a:spcPts val="800"/>
              </a:spcAft>
            </a:pPr>
            <a:endParaRPr lang="en-GB" sz="8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8678617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937</TotalTime>
  <Words>1038</Words>
  <Application>Microsoft Office PowerPoint</Application>
  <PresentationFormat>Widescreen</PresentationFormat>
  <Paragraphs>39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Davies</dc:creator>
  <cp:lastModifiedBy>Catherine Davies</cp:lastModifiedBy>
  <cp:revision>70</cp:revision>
  <dcterms:created xsi:type="dcterms:W3CDTF">2018-09-28T11:10:47Z</dcterms:created>
  <dcterms:modified xsi:type="dcterms:W3CDTF">2020-05-17T09:58:58Z</dcterms:modified>
</cp:coreProperties>
</file>