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712" r:id="rId4"/>
  </p:sldMasterIdLst>
  <p:notesMasterIdLst>
    <p:notesMasterId r:id="rId18"/>
  </p:notesMasterIdLst>
  <p:sldIdLst>
    <p:sldId id="257" r:id="rId5"/>
    <p:sldId id="258" r:id="rId6"/>
    <p:sldId id="259" r:id="rId7"/>
    <p:sldId id="260" r:id="rId8"/>
    <p:sldId id="264" r:id="rId9"/>
    <p:sldId id="263" r:id="rId10"/>
    <p:sldId id="265" r:id="rId11"/>
    <p:sldId id="269" r:id="rId12"/>
    <p:sldId id="266" r:id="rId13"/>
    <p:sldId id="267" r:id="rId14"/>
    <p:sldId id="268" r:id="rId15"/>
    <p:sldId id="261" r:id="rId16"/>
    <p:sldId id="262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24" autoAdjust="0"/>
    <p:restoredTop sz="94619" autoAdjust="0"/>
  </p:normalViewPr>
  <p:slideViewPr>
    <p:cSldViewPr snapToGrid="0">
      <p:cViewPr varScale="1">
        <p:scale>
          <a:sx n="83" d="100"/>
          <a:sy n="83" d="100"/>
        </p:scale>
        <p:origin x="547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D8303B2-6492-41C6-B72B-ADC2B32DB1E2}" type="datetimeFigureOut">
              <a:rPr lang="en-GB" smtClean="0"/>
              <a:t>18/06/2026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6B8B7B6-E3BA-4A0D-9A2A-6CFC733A39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02176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FA0ACE7-29A8-47D3-A7D9-257B711D80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920DE-5A52-4E8B-9E59-8391DB272E65}" type="datetime1">
              <a:rPr lang="en-US" smtClean="0"/>
              <a:t>6/18/2026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DEC604B9-52E9-4810-8359-47206518D0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898A89F-CA25-400F-B05A-AECBF2517E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00175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340864"/>
            <a:ext cx="11029615" cy="36344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70E6237-3456-439F-802D-3BA93FC7E3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D3F76D-149D-469F-A83C-0BFE296457DD}" type="datetime1">
              <a:rPr lang="en-US" smtClean="0"/>
              <a:t>6/18/2026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1356D3B5-6063-4A89-B88F-9D3043916F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2B78BF7-69D3-4CE0-A631-50EFD41EEE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24434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2393950"/>
            <a:ext cx="11029615" cy="214746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1582016-5696-4A93-887F-BBB3B9002F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96DB5-DD13-45D7-8DB7-2B3524211970}" type="datetime1">
              <a:rPr lang="en-US" smtClean="0"/>
              <a:t>6/18/2026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57CFCD5-1192-4E18-8A8F-29E153B44D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E39A109E-5018-4794-92B3-FD5E5BCD95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6809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194767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6039" y="2228003"/>
            <a:ext cx="5194769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14FA5-224A-4681-8940-4E5D3B8B918A}" type="datetime1">
              <a:rPr lang="en-US" smtClean="0"/>
              <a:t>6/18/2026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33232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1" y="2250891"/>
            <a:ext cx="5194769" cy="557784"/>
          </a:xfrm>
        </p:spPr>
        <p:txBody>
          <a:bodyPr anchor="ctr">
            <a:noAutofit/>
          </a:bodyPr>
          <a:lstStyle>
            <a:lvl1pPr marL="0" indent="0">
              <a:buNone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194766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6039" y="2250892"/>
            <a:ext cx="5194770" cy="553373"/>
          </a:xfrm>
        </p:spPr>
        <p:txBody>
          <a:bodyPr anchor="ctr">
            <a:noAutofit/>
          </a:bodyPr>
          <a:lstStyle>
            <a:lvl1pPr marL="0" marR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6037" y="2926052"/>
            <a:ext cx="5194771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3C9E2B-3BF8-413B-94DD-2921A17D2527}" type="datetime1">
              <a:rPr lang="en-US" smtClean="0"/>
              <a:t>6/18/2026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80465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D3037-50B7-40EB-9CC6-A9AE6C5A284B}" type="datetime1">
              <a:rPr lang="en-US" smtClean="0"/>
              <a:t>6/18/2026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9363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8BE852-0E8F-40C0-8B39-B122FDD16E46}" type="datetime1">
              <a:rPr lang="en-US" smtClean="0"/>
              <a:t>6/18/2026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94949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601200"/>
            <a:ext cx="3682723" cy="581547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7857" y="933450"/>
            <a:ext cx="3031852" cy="1722419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00928" y="1179829"/>
            <a:ext cx="6650991" cy="4658216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7857" y="2836654"/>
            <a:ext cx="3031852" cy="3001392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rgbClr val="FFFFFF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0B919CC2-2A65-446F-B538-9E624903544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56916"/>
            <a:ext cx="2844799" cy="365125"/>
          </a:xfrm>
        </p:spPr>
        <p:txBody>
          <a:bodyPr/>
          <a:lstStyle/>
          <a:p>
            <a:fld id="{605A881E-E600-45A1-B7F7-57381DC16BB4}" type="datetime1">
              <a:rPr lang="en-US" smtClean="0"/>
              <a:t>6/18/2026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B72412AE-119E-4982-8B24-63365EFCA7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52590"/>
            <a:ext cx="691721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7FC4BB19-6AD1-45CF-9F99-00B109890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56916"/>
            <a:ext cx="1052510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17666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641350"/>
            <a:ext cx="11290859" cy="3651249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998148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904E75-3EEB-44A1-8BFD-5EF793EFC1AB}" type="datetime1">
              <a:rPr lang="en-US" smtClean="0"/>
              <a:t>6/18/2026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32895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CAEC3-DE29-4474-90D4-EC670E3DF8DD}" type="datetime1">
              <a:rPr lang="en-US" smtClean="0"/>
              <a:t>6/18/2026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35911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058151" y="599725"/>
            <a:ext cx="3687316" cy="5816950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204200" y="863600"/>
            <a:ext cx="3124200" cy="4807326"/>
          </a:xfrm>
        </p:spPr>
        <p:txBody>
          <a:bodyPr vert="eaVert" anchor="ctr"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863600"/>
            <a:ext cx="7161625" cy="4807326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6423B97-A5D4-47B9-8861-73B3707A04CF}"/>
              </a:ext>
            </a:extLst>
          </p:cNvPr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AEC0421-37B4-4481-A10D-69FDF5EC7909}"/>
              </a:ext>
            </a:extLst>
          </p:cNvPr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F7265B5-9F97-4F1E-99E9-74F7B7E62337}"/>
              </a:ext>
            </a:extLst>
          </p:cNvPr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5C74A470-3BD3-4F33-80E5-67E6E87FCB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7A63FD-744A-403F-9C14-0782DAED1037}" type="datetime1">
              <a:rPr lang="en-US" smtClean="0"/>
              <a:t>6/18/2026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9A3A30BA-DB50-4D7D-BCDE-17D20FB354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76FF9E58-C0B2-436B-A21C-DB45A00D65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88496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2"/>
            <a:ext cx="11029616" cy="3652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6423914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8AE4632D-170A-48CC-BD23-5D20B56EBA51}" type="datetime1">
              <a:rPr lang="en-US" smtClean="0"/>
              <a:t>6/18/2026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6423914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6423914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08978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6" r:id="rId1"/>
    <p:sldLayoutId id="2147483757" r:id="rId2"/>
    <p:sldLayoutId id="2147483758" r:id="rId3"/>
    <p:sldLayoutId id="2147483759" r:id="rId4"/>
    <p:sldLayoutId id="2147483711" r:id="rId5"/>
    <p:sldLayoutId id="2147483760" r:id="rId6"/>
    <p:sldLayoutId id="2147483762" r:id="rId7"/>
    <p:sldLayoutId id="2147483706" r:id="rId8"/>
    <p:sldLayoutId id="2147483709" r:id="rId9"/>
    <p:sldLayoutId id="2147483707" r:id="rId10"/>
    <p:sldLayoutId id="2147483708" r:id="rId11"/>
  </p:sldLayoutIdLst>
  <p:hf hdr="0" dt="0"/>
  <p:txStyles>
    <p:titleStyle>
      <a:lvl1pPr algn="l" defTabSz="457200" rtl="0" eaLnBrk="1" latinLnBrk="0" hangingPunct="1">
        <a:lnSpc>
          <a:spcPct val="100000"/>
        </a:lnSpc>
        <a:spcBef>
          <a:spcPct val="0"/>
        </a:spcBef>
        <a:buNone/>
        <a:defRPr sz="2800" b="0" kern="1200" cap="all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7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26B4480E-B7FF-4481-890E-043A69AE6F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79394E1F-0B5F-497D-B2A6-8383A2A548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38068" y="457200"/>
            <a:ext cx="3703320" cy="5935133"/>
            <a:chOff x="438068" y="457200"/>
            <a:chExt cx="3703320" cy="5935133"/>
          </a:xfrm>
        </p:grpSpPr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1F1FF39A-AC3C-4066-9D4C-519AA22812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068" y="601201"/>
              <a:ext cx="3702134" cy="5791132"/>
            </a:xfrm>
            <a:prstGeom prst="rect">
              <a:avLst/>
            </a:prstGeom>
            <a:solidFill>
              <a:srgbClr val="465359">
                <a:alpha val="97000"/>
              </a:srgbClr>
            </a:solidFill>
            <a:ln w="6350" cmpd="sng"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64C13BAB-7C00-4D21-A857-E3D41C0A2A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068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C21E816-31F5-48BB-BD02-D15F2F18B48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4200" y="1524001"/>
            <a:ext cx="3412067" cy="3478384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Best practice</a:t>
            </a:r>
            <a:endParaRPr lang="en-US" dirty="0">
              <a:solidFill>
                <a:srgbClr val="FFFFF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35D6E6B-3353-491C-A3C6-F278D6CED8B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84200" y="5145513"/>
            <a:ext cx="3412067" cy="738820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>
                    <a:alpha val="7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Daniela Hellyer</a:t>
            </a:r>
          </a:p>
          <a:p>
            <a:r>
              <a:rPr lang="en-US" dirty="0">
                <a:solidFill>
                  <a:srgbClr val="FFFFFF">
                    <a:alpha val="7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June 2026</a:t>
            </a:r>
          </a:p>
        </p:txBody>
      </p:sp>
      <p:pic>
        <p:nvPicPr>
          <p:cNvPr id="6" name="Picture 5" descr="Pastel workspace setup">
            <a:extLst>
              <a:ext uri="{FF2B5EF4-FFF2-40B4-BE49-F238E27FC236}">
                <a16:creationId xmlns:a16="http://schemas.microsoft.com/office/drawing/2014/main" id="{B9D5BB4F-737E-54E9-B157-7FEF60CE1AEF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657110" y="930691"/>
            <a:ext cx="7174665" cy="4820478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80E539C-4C1E-9B9A-5EAD-978A92102920}"/>
              </a:ext>
            </a:extLst>
          </p:cNvPr>
          <p:cNvSpPr txBox="1"/>
          <p:nvPr/>
        </p:nvSpPr>
        <p:spPr>
          <a:xfrm>
            <a:off x="4988598" y="5054190"/>
            <a:ext cx="649705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>
                <a:solidFill>
                  <a:srgbClr val="FFC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Assignment Report Writing</a:t>
            </a:r>
          </a:p>
        </p:txBody>
      </p:sp>
    </p:spTree>
    <p:extLst>
      <p:ext uri="{BB962C8B-B14F-4D97-AF65-F5344CB8AC3E}">
        <p14:creationId xmlns:p14="http://schemas.microsoft.com/office/powerpoint/2010/main" val="24758055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Rectangle 37">
            <a:extLst>
              <a:ext uri="{FF2B5EF4-FFF2-40B4-BE49-F238E27FC236}">
                <a16:creationId xmlns:a16="http://schemas.microsoft.com/office/drawing/2014/main" id="{3CED7894-4F62-4A6C-8DB5-DB5BE08E9C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52DDDB-F55E-1759-6809-DA6A009486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906" y="702155"/>
            <a:ext cx="3568661" cy="126971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Title page</a:t>
            </a:r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E536F3B4-50F6-4C52-8F76-4EB1214719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8620" y="457200"/>
            <a:ext cx="3511233" cy="91439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8" name="Content Placeholder 27">
            <a:extLst>
              <a:ext uri="{FF2B5EF4-FFF2-40B4-BE49-F238E27FC236}">
                <a16:creationId xmlns:a16="http://schemas.microsoft.com/office/drawing/2014/main" id="{84DA1727-2119-94FE-CFBA-8293F695FA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906" y="2340864"/>
            <a:ext cx="3568661" cy="3634486"/>
          </a:xfrm>
        </p:spPr>
        <p:txBody>
          <a:bodyPr>
            <a:norm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Should include:</a:t>
            </a:r>
          </a:p>
          <a:p>
            <a:pPr lvl="1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Name of the assignment </a:t>
            </a:r>
          </a:p>
          <a:p>
            <a:pPr lvl="1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Month and year</a:t>
            </a:r>
          </a:p>
          <a:p>
            <a:pPr lvl="1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Module name and module code</a:t>
            </a:r>
          </a:p>
          <a:p>
            <a:pPr lvl="1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Your full name</a:t>
            </a:r>
          </a:p>
          <a:p>
            <a:pPr lvl="1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Your student number</a:t>
            </a:r>
          </a:p>
        </p:txBody>
      </p:sp>
      <p:pic>
        <p:nvPicPr>
          <p:cNvPr id="6" name="Picture 5" descr="A white paper with blue text&#10;&#10;Description automatically generated">
            <a:extLst>
              <a:ext uri="{FF2B5EF4-FFF2-40B4-BE49-F238E27FC236}">
                <a16:creationId xmlns:a16="http://schemas.microsoft.com/office/drawing/2014/main" id="{74AF978D-837B-D9F4-D783-01C11D9B934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04935" y="702156"/>
            <a:ext cx="4033993" cy="5273194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0D02B9-C3B1-038B-3D89-3975D9C6F7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23914"/>
            <a:ext cx="6917210" cy="365125"/>
          </a:xfrm>
        </p:spPr>
        <p:txBody>
          <a:bodyPr vert="horz" lIns="91440" tIns="45720" rIns="91440" bIns="45720" rtlCol="0">
            <a:normAutofit/>
          </a:bodyPr>
          <a:lstStyle/>
          <a:p>
            <a:pPr defTabSz="457200"/>
            <a:endParaRPr lang="en-US" kern="1200" cap="all">
              <a:latin typeface="+mn-lt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9BBFBB-F6B3-2A08-3D05-6A5802C85A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 vert="horz" lIns="91440" tIns="45720" rIns="91440" bIns="45720" rtlCol="0">
            <a:normAutofit/>
          </a:bodyPr>
          <a:lstStyle/>
          <a:p>
            <a:pPr defTabSz="457200">
              <a:spcAft>
                <a:spcPts val="600"/>
              </a:spcAft>
            </a:pPr>
            <a:fld id="{3A98EE3D-8CD1-4C3F-BD1C-C98C9596463C}" type="slidenum">
              <a:rPr lang="en-US"/>
              <a:pPr defTabSz="457200">
                <a:spcAft>
                  <a:spcPts val="600"/>
                </a:spcAft>
              </a:pPr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62097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30">
            <a:extLst>
              <a:ext uri="{FF2B5EF4-FFF2-40B4-BE49-F238E27FC236}">
                <a16:creationId xmlns:a16="http://schemas.microsoft.com/office/drawing/2014/main" id="{3CED7894-4F62-4A6C-8DB5-DB5BE08E9C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52DDDB-F55E-1759-6809-DA6A009486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906" y="702155"/>
            <a:ext cx="3568661" cy="126971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Report format</a:t>
            </a: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E536F3B4-50F6-4C52-8F76-4EB1214719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8620" y="457200"/>
            <a:ext cx="3511233" cy="91439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8" name="Content Placeholder 27">
            <a:extLst>
              <a:ext uri="{FF2B5EF4-FFF2-40B4-BE49-F238E27FC236}">
                <a16:creationId xmlns:a16="http://schemas.microsoft.com/office/drawing/2014/main" id="{84DA1727-2119-94FE-CFBA-8293F695FA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906" y="2340864"/>
            <a:ext cx="3568661" cy="3634486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Should include:</a:t>
            </a:r>
          </a:p>
          <a:p>
            <a:pPr lvl="1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Title Page</a:t>
            </a:r>
          </a:p>
          <a:p>
            <a:pPr lvl="1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Executive Summary</a:t>
            </a:r>
          </a:p>
          <a:p>
            <a:pPr lvl="1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Table of Contents</a:t>
            </a:r>
          </a:p>
          <a:p>
            <a:pPr lvl="1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</a:p>
          <a:p>
            <a:pPr lvl="1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Main Findings</a:t>
            </a:r>
          </a:p>
          <a:p>
            <a:pPr lvl="1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  <a:p>
            <a:pPr lvl="1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Recommendations</a:t>
            </a:r>
          </a:p>
          <a:p>
            <a:pPr lvl="1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 List</a:t>
            </a:r>
          </a:p>
          <a:p>
            <a:pPr lvl="1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Appendices (if appropriate)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0D02B9-C3B1-038B-3D89-3975D9C6F7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23914"/>
            <a:ext cx="6917210" cy="365125"/>
          </a:xfrm>
        </p:spPr>
        <p:txBody>
          <a:bodyPr vert="horz" lIns="91440" tIns="45720" rIns="91440" bIns="45720" rtlCol="0">
            <a:norm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9BBFBB-F6B3-2A08-3D05-6A5802C85A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 vert="horz" lIns="91440" tIns="45720" rIns="91440" bIns="45720" rtlCol="0">
            <a:normAutofit/>
          </a:bodyPr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AFD1394-68E4-5C0B-AE77-4CB21D3FAFE9}"/>
              </a:ext>
            </a:extLst>
          </p:cNvPr>
          <p:cNvSpPr txBox="1"/>
          <p:nvPr/>
        </p:nvSpPr>
        <p:spPr>
          <a:xfrm>
            <a:off x="4149852" y="2577809"/>
            <a:ext cx="7249075" cy="30469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Writing: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Written in UK English in an appropriate business / academic style and in the third person (e.g. no ‘I’ or ‘we’)</a:t>
            </a:r>
          </a:p>
          <a:p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6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Formatting: </a:t>
            </a:r>
          </a:p>
          <a:p>
            <a:endParaRPr lang="en-GB" sz="1600" b="1" dirty="0">
              <a:solidFill>
                <a:srgbClr val="0070C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Your report should be typed using a legible font such as Times New Roman, Ariel or Calibri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Font size: 12 for the main body and 14 for Headings and Sub-Headings.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Headings and Sub-Headings from the Introduction to the Recommendations sections should be numbered appropriately.</a:t>
            </a:r>
          </a:p>
        </p:txBody>
      </p:sp>
    </p:spTree>
    <p:extLst>
      <p:ext uri="{BB962C8B-B14F-4D97-AF65-F5344CB8AC3E}">
        <p14:creationId xmlns:p14="http://schemas.microsoft.com/office/powerpoint/2010/main" val="7435434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30">
            <a:extLst>
              <a:ext uri="{FF2B5EF4-FFF2-40B4-BE49-F238E27FC236}">
                <a16:creationId xmlns:a16="http://schemas.microsoft.com/office/drawing/2014/main" id="{3CED7894-4F62-4A6C-8DB5-DB5BE08E9C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52DDDB-F55E-1759-6809-DA6A009486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906" y="702155"/>
            <a:ext cx="4135700" cy="126971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Report word count</a:t>
            </a: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E536F3B4-50F6-4C52-8F76-4EB1214719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8620" y="457200"/>
            <a:ext cx="3511233" cy="91439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8" name="Content Placeholder 27">
            <a:extLst>
              <a:ext uri="{FF2B5EF4-FFF2-40B4-BE49-F238E27FC236}">
                <a16:creationId xmlns:a16="http://schemas.microsoft.com/office/drawing/2014/main" id="{84DA1727-2119-94FE-CFBA-8293F695FA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906" y="2340864"/>
            <a:ext cx="3906676" cy="3634486"/>
          </a:xfrm>
        </p:spPr>
        <p:txBody>
          <a:bodyPr>
            <a:norm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Should include:</a:t>
            </a:r>
          </a:p>
          <a:p>
            <a:pPr lvl="1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Title Page</a:t>
            </a:r>
          </a:p>
          <a:p>
            <a:pPr lvl="1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Executive Summary</a:t>
            </a:r>
          </a:p>
          <a:p>
            <a:pPr lvl="1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Table of Contents</a:t>
            </a:r>
          </a:p>
          <a:p>
            <a:pPr lvl="1"/>
            <a:r>
              <a:rPr lang="en-US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Introduction (10%)</a:t>
            </a:r>
          </a:p>
          <a:p>
            <a:pPr lvl="1"/>
            <a:r>
              <a:rPr lang="en-US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Main Findings</a:t>
            </a:r>
          </a:p>
          <a:p>
            <a:pPr lvl="1"/>
            <a:r>
              <a:rPr lang="en-US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Conclusion (10%)</a:t>
            </a:r>
          </a:p>
          <a:p>
            <a:pPr lvl="1"/>
            <a:r>
              <a:rPr lang="en-US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Recommendations</a:t>
            </a:r>
          </a:p>
          <a:p>
            <a:pPr lvl="1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 List</a:t>
            </a:r>
          </a:p>
          <a:p>
            <a:pPr lvl="1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Appendices (if appropriate)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0D02B9-C3B1-038B-3D89-3975D9C6F7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23914"/>
            <a:ext cx="6917210" cy="365125"/>
          </a:xfrm>
        </p:spPr>
        <p:txBody>
          <a:bodyPr vert="horz" lIns="91440" tIns="45720" rIns="91440" bIns="45720" rtlCol="0">
            <a:norm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9BBFBB-F6B3-2A08-3D05-6A5802C85A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 vert="horz" lIns="91440" tIns="45720" rIns="91440" bIns="45720" rtlCol="0">
            <a:normAutofit/>
          </a:bodyPr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20CD4AD-F967-4A7F-D825-406826430B39}"/>
              </a:ext>
            </a:extLst>
          </p:cNvPr>
          <p:cNvSpPr txBox="1"/>
          <p:nvPr/>
        </p:nvSpPr>
        <p:spPr>
          <a:xfrm>
            <a:off x="6156358" y="1057465"/>
            <a:ext cx="5275154" cy="50783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 your assignment: 5,000 words (+/- 10%)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Word count starts at your Introduction and finishes with your Recommendations.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Everything that is included before and after these sections does not form part of the word count.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Introduction section should account for approx. 10% of the overall word count of the report.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Conclusion section should account for approx. 10% of the overall word count of the report.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is up to you to determine how much of the allocated word count you wish to use for your Main Findings section and your Recommendations section.</a:t>
            </a:r>
          </a:p>
        </p:txBody>
      </p:sp>
      <p:sp>
        <p:nvSpPr>
          <p:cNvPr id="9" name="Right Brace 8">
            <a:extLst>
              <a:ext uri="{FF2B5EF4-FFF2-40B4-BE49-F238E27FC236}">
                <a16:creationId xmlns:a16="http://schemas.microsoft.com/office/drawing/2014/main" id="{878F1F4A-D140-6A5C-6DE3-F851B1F0E5C2}"/>
              </a:ext>
            </a:extLst>
          </p:cNvPr>
          <p:cNvSpPr/>
          <p:nvPr/>
        </p:nvSpPr>
        <p:spPr>
          <a:xfrm>
            <a:off x="2922103" y="3902731"/>
            <a:ext cx="349097" cy="1269713"/>
          </a:xfrm>
          <a:prstGeom prst="rightBrace">
            <a:avLst>
              <a:gd name="adj1" fmla="val 0"/>
              <a:gd name="adj2" fmla="val 50000"/>
            </a:avLst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C2ED5BC-557B-A2B0-BE77-900CAFAF5215}"/>
              </a:ext>
            </a:extLst>
          </p:cNvPr>
          <p:cNvSpPr txBox="1"/>
          <p:nvPr/>
        </p:nvSpPr>
        <p:spPr>
          <a:xfrm>
            <a:off x="3421659" y="4066684"/>
            <a:ext cx="226794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Relevant for your word count of 5,000 words (+/- 10%)</a:t>
            </a:r>
          </a:p>
        </p:txBody>
      </p:sp>
    </p:spTree>
    <p:extLst>
      <p:ext uri="{BB962C8B-B14F-4D97-AF65-F5344CB8AC3E}">
        <p14:creationId xmlns:p14="http://schemas.microsoft.com/office/powerpoint/2010/main" val="2937464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30">
            <a:extLst>
              <a:ext uri="{FF2B5EF4-FFF2-40B4-BE49-F238E27FC236}">
                <a16:creationId xmlns:a16="http://schemas.microsoft.com/office/drawing/2014/main" id="{3CED7894-4F62-4A6C-8DB5-DB5BE08E9C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52DDDB-F55E-1759-6809-DA6A009486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906" y="702155"/>
            <a:ext cx="3568661" cy="126971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Executive summary</a:t>
            </a: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E536F3B4-50F6-4C52-8F76-4EB1214719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8620" y="457200"/>
            <a:ext cx="3511233" cy="91439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8" name="Content Placeholder 27">
            <a:extLst>
              <a:ext uri="{FF2B5EF4-FFF2-40B4-BE49-F238E27FC236}">
                <a16:creationId xmlns:a16="http://schemas.microsoft.com/office/drawing/2014/main" id="{84DA1727-2119-94FE-CFBA-8293F695FA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906" y="2340864"/>
            <a:ext cx="3568661" cy="3634486"/>
          </a:xfrm>
        </p:spPr>
        <p:txBody>
          <a:bodyPr>
            <a:norm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Should include:</a:t>
            </a:r>
          </a:p>
          <a:p>
            <a:pPr lvl="1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Title Page</a:t>
            </a:r>
          </a:p>
          <a:p>
            <a:pPr lvl="1"/>
            <a:r>
              <a:rPr lang="en-US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Executive Summary</a:t>
            </a:r>
          </a:p>
          <a:p>
            <a:pPr lvl="1"/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Table of Contents</a:t>
            </a:r>
          </a:p>
          <a:p>
            <a:pPr lvl="1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</a:p>
          <a:p>
            <a:pPr lvl="1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Main Findings</a:t>
            </a:r>
          </a:p>
          <a:p>
            <a:pPr lvl="1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  <a:p>
            <a:pPr lvl="1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Recommendations</a:t>
            </a:r>
          </a:p>
          <a:p>
            <a:pPr lvl="1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 List</a:t>
            </a:r>
          </a:p>
          <a:p>
            <a:pPr lvl="1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Appendices (if appropriate)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0D02B9-C3B1-038B-3D89-3975D9C6F7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23914"/>
            <a:ext cx="6917210" cy="365125"/>
          </a:xfrm>
        </p:spPr>
        <p:txBody>
          <a:bodyPr vert="horz" lIns="91440" tIns="45720" rIns="91440" bIns="45720" rtlCol="0">
            <a:norm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9BBFBB-F6B3-2A08-3D05-6A5802C85A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 vert="horz" lIns="91440" tIns="45720" rIns="91440" bIns="45720" rtlCol="0">
            <a:normAutofit/>
          </a:bodyPr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20CD4AD-F967-4A7F-D825-406826430B39}"/>
              </a:ext>
            </a:extLst>
          </p:cNvPr>
          <p:cNvSpPr txBox="1"/>
          <p:nvPr/>
        </p:nvSpPr>
        <p:spPr>
          <a:xfrm>
            <a:off x="4870592" y="1603247"/>
            <a:ext cx="7151276" cy="477053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Executive Summary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This is a one-page overview of what is contained within your report.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This should be the last part of the document that you write.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It should be a true high-level summary of what is contained within the document.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16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 is not sufficient to say that the report will discuss ‘certain things’, you need to provide an actual summary of what the report has found. 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Typically, the following would be expected in the Executive Summary:</a:t>
            </a:r>
          </a:p>
          <a:p>
            <a:pPr marL="742950" lvl="1" indent="-285750">
              <a:buFont typeface="Arial" panose="020B0604020202020204" pitchFamily="34" charset="0"/>
              <a:buChar char="•"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Outline of the purpose / remit of the report</a:t>
            </a:r>
          </a:p>
          <a:p>
            <a:pPr marL="742950" lvl="1" indent="-285750">
              <a:buFont typeface="Arial" panose="020B0604020202020204" pitchFamily="34" charset="0"/>
              <a:buChar char="•"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Brief background information (e.g. to your organisation / the challenge)</a:t>
            </a:r>
          </a:p>
          <a:p>
            <a:pPr marL="742950" lvl="1" indent="-285750">
              <a:buFont typeface="Arial" panose="020B0604020202020204" pitchFamily="34" charset="0"/>
              <a:buChar char="•"/>
              <a:defRPr/>
            </a:pPr>
            <a:r>
              <a:rPr lang="en-GB" sz="16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Scope / context of the report (what will your analysis focus on and why?)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  <a:defRPr/>
            </a:pPr>
            <a:r>
              <a:rPr lang="en-GB" sz="16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What models / frameworks have informed your discussion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Findings of the report</a:t>
            </a:r>
          </a:p>
          <a:p>
            <a:pPr marL="742950" lvl="1" indent="-285750">
              <a:buFont typeface="Arial" panose="020B0604020202020204" pitchFamily="34" charset="0"/>
              <a:buChar char="•"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Conclusions</a:t>
            </a:r>
          </a:p>
          <a:p>
            <a:pPr marL="742950" lvl="1" indent="-285750">
              <a:buFont typeface="Arial" panose="020B0604020202020204" pitchFamily="34" charset="0"/>
              <a:buChar char="•"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Recommendations</a:t>
            </a:r>
          </a:p>
          <a:p>
            <a:pPr marL="742950" lvl="1" indent="-285750">
              <a:buFont typeface="Arial" panose="020B0604020202020204" pitchFamily="34" charset="0"/>
              <a:buChar char="•"/>
              <a:defRPr/>
            </a:pPr>
            <a:endParaRPr lang="en-GB" sz="1600" dirty="0">
              <a:solidFill>
                <a:prstClr val="black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Note: do NOT cite any sources in the Executive Summary.</a:t>
            </a:r>
          </a:p>
        </p:txBody>
      </p:sp>
    </p:spTree>
    <p:extLst>
      <p:ext uri="{BB962C8B-B14F-4D97-AF65-F5344CB8AC3E}">
        <p14:creationId xmlns:p14="http://schemas.microsoft.com/office/powerpoint/2010/main" val="23494191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30">
            <a:extLst>
              <a:ext uri="{FF2B5EF4-FFF2-40B4-BE49-F238E27FC236}">
                <a16:creationId xmlns:a16="http://schemas.microsoft.com/office/drawing/2014/main" id="{3CED7894-4F62-4A6C-8DB5-DB5BE08E9C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52DDDB-F55E-1759-6809-DA6A009486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906" y="702155"/>
            <a:ext cx="3568661" cy="126971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Table of contents</a:t>
            </a: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E536F3B4-50F6-4C52-8F76-4EB1214719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8620" y="457200"/>
            <a:ext cx="3511233" cy="91439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8" name="Content Placeholder 27">
            <a:extLst>
              <a:ext uri="{FF2B5EF4-FFF2-40B4-BE49-F238E27FC236}">
                <a16:creationId xmlns:a16="http://schemas.microsoft.com/office/drawing/2014/main" id="{84DA1727-2119-94FE-CFBA-8293F695FA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906" y="2340864"/>
            <a:ext cx="3568661" cy="3634486"/>
          </a:xfrm>
        </p:spPr>
        <p:txBody>
          <a:bodyPr>
            <a:norm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Should include:</a:t>
            </a:r>
          </a:p>
          <a:p>
            <a:pPr lvl="1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Title Page</a:t>
            </a:r>
          </a:p>
          <a:p>
            <a:pPr lvl="1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Executive Summary</a:t>
            </a:r>
          </a:p>
          <a:p>
            <a:pPr lvl="1"/>
            <a:r>
              <a:rPr lang="en-US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Table of Contents</a:t>
            </a:r>
          </a:p>
          <a:p>
            <a:pPr lvl="1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</a:p>
          <a:p>
            <a:pPr lvl="1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Main Findings</a:t>
            </a:r>
          </a:p>
          <a:p>
            <a:pPr lvl="1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  <a:p>
            <a:pPr lvl="1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Recommendations</a:t>
            </a:r>
          </a:p>
          <a:p>
            <a:pPr lvl="1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 List</a:t>
            </a:r>
          </a:p>
          <a:p>
            <a:pPr lvl="1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Appendices (if appropriate)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0D02B9-C3B1-038B-3D89-3975D9C6F7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23914"/>
            <a:ext cx="6917210" cy="365125"/>
          </a:xfrm>
        </p:spPr>
        <p:txBody>
          <a:bodyPr vert="horz" lIns="91440" tIns="45720" rIns="91440" bIns="45720" rtlCol="0">
            <a:norm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9BBFBB-F6B3-2A08-3D05-6A5802C85A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 vert="horz" lIns="91440" tIns="45720" rIns="91440" bIns="45720" rtlCol="0">
            <a:normAutofit/>
          </a:bodyPr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20CD4AD-F967-4A7F-D825-406826430B39}"/>
              </a:ext>
            </a:extLst>
          </p:cNvPr>
          <p:cNvSpPr txBox="1"/>
          <p:nvPr/>
        </p:nvSpPr>
        <p:spPr>
          <a:xfrm>
            <a:off x="4870592" y="1141608"/>
            <a:ext cx="7151276" cy="52629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Table of Contents: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Make sure your Table of Contents has the correct page numbers!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LIST OF FIGURES</a:t>
            </a:r>
          </a:p>
          <a:p>
            <a:pPr marL="742950" lvl="1" indent="-285750">
              <a:buFont typeface="Arial" panose="020B0604020202020204" pitchFamily="34" charset="0"/>
              <a:buChar char="•"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If you include any images, models, graphs etc. – make sure 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tha</a:t>
            </a:r>
            <a:r>
              <a:rPr lang="en-GB" sz="16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 you include them in a List of Figures (with page numbers), even if there is only one of them.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LIST OF TABLES</a:t>
            </a:r>
          </a:p>
          <a:p>
            <a:pPr marL="742950" lvl="1" indent="-285750">
              <a:buFont typeface="Arial" panose="020B0604020202020204" pitchFamily="34" charset="0"/>
              <a:buChar char="•"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If you include any tables – make sure that you include them in a List of Tables (with page numbers), even if there is only one of them.</a:t>
            </a:r>
          </a:p>
          <a:p>
            <a:pPr marL="742950" lvl="1" indent="-285750">
              <a:buFont typeface="Arial" panose="020B0604020202020204" pitchFamily="34" charset="0"/>
              <a:buChar char="•"/>
              <a:defRPr/>
            </a:pPr>
            <a:endParaRPr lang="en-GB" sz="1600" dirty="0">
              <a:solidFill>
                <a:prstClr val="black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sz="16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APPENDICES</a:t>
            </a:r>
          </a:p>
          <a:p>
            <a:pPr marL="742950" lvl="1" indent="-285750">
              <a:buFont typeface="Arial" panose="020B0604020202020204" pitchFamily="34" charset="0"/>
              <a:buChar char="•"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Appendices are anything that is informative to the report, but is not required in the main body of the report (e.g. completed questionnaires, company information)</a:t>
            </a:r>
          </a:p>
          <a:p>
            <a:pPr marL="742950" lvl="1" indent="-285750">
              <a:buFont typeface="Arial" panose="020B0604020202020204" pitchFamily="34" charset="0"/>
              <a:buChar char="•"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APPENDIX A – Could be company information (e.g. </a:t>
            </a:r>
            <a:r>
              <a:rPr lang="en-GB" sz="16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company accounts)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APPENDIX B – </a:t>
            </a:r>
            <a:r>
              <a:rPr lang="en-GB" sz="16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ould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be and other key information</a:t>
            </a:r>
          </a:p>
          <a:p>
            <a:pPr marL="742950" lvl="1" indent="-285750">
              <a:buFont typeface="Arial" panose="020B0604020202020204" pitchFamily="34" charset="0"/>
              <a:buChar char="•"/>
              <a:defRPr/>
            </a:pPr>
            <a:r>
              <a:rPr lang="en-GB" sz="16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Just list out your appendices, there is no need to include page numbers for your appendices.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6347203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30">
            <a:extLst>
              <a:ext uri="{FF2B5EF4-FFF2-40B4-BE49-F238E27FC236}">
                <a16:creationId xmlns:a16="http://schemas.microsoft.com/office/drawing/2014/main" id="{3CED7894-4F62-4A6C-8DB5-DB5BE08E9C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52DDDB-F55E-1759-6809-DA6A009486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906" y="702155"/>
            <a:ext cx="3568661" cy="126971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E536F3B4-50F6-4C52-8F76-4EB1214719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8620" y="457200"/>
            <a:ext cx="3511233" cy="91439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8" name="Content Placeholder 27">
            <a:extLst>
              <a:ext uri="{FF2B5EF4-FFF2-40B4-BE49-F238E27FC236}">
                <a16:creationId xmlns:a16="http://schemas.microsoft.com/office/drawing/2014/main" id="{84DA1727-2119-94FE-CFBA-8293F695FA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906" y="2340864"/>
            <a:ext cx="3568661" cy="3634486"/>
          </a:xfrm>
        </p:spPr>
        <p:txBody>
          <a:bodyPr>
            <a:norm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Should include:</a:t>
            </a:r>
          </a:p>
          <a:p>
            <a:pPr lvl="1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Title Page</a:t>
            </a:r>
          </a:p>
          <a:p>
            <a:pPr lvl="1"/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Executive Summary</a:t>
            </a:r>
          </a:p>
          <a:p>
            <a:pPr lvl="1"/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Table of Contents</a:t>
            </a:r>
          </a:p>
          <a:p>
            <a:pPr lvl="1"/>
            <a:r>
              <a:rPr lang="en-US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</a:p>
          <a:p>
            <a:pPr lvl="1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Main Findings</a:t>
            </a:r>
          </a:p>
          <a:p>
            <a:pPr lvl="1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  <a:p>
            <a:pPr lvl="1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Recommendations</a:t>
            </a:r>
          </a:p>
          <a:p>
            <a:pPr lvl="1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 List</a:t>
            </a:r>
          </a:p>
          <a:p>
            <a:pPr lvl="1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Appendices (if appropriate)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0D02B9-C3B1-038B-3D89-3975D9C6F7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23914"/>
            <a:ext cx="6917210" cy="365125"/>
          </a:xfrm>
        </p:spPr>
        <p:txBody>
          <a:bodyPr vert="horz" lIns="91440" tIns="45720" rIns="91440" bIns="45720" rtlCol="0">
            <a:norm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9BBFBB-F6B3-2A08-3D05-6A5802C85A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 vert="horz" lIns="91440" tIns="45720" rIns="91440" bIns="45720" rtlCol="0">
            <a:normAutofit/>
          </a:bodyPr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4888872-9F76-D4CA-71A2-6FB0EAC1B75D}"/>
              </a:ext>
            </a:extLst>
          </p:cNvPr>
          <p:cNvSpPr txBox="1"/>
          <p:nvPr/>
        </p:nvSpPr>
        <p:spPr>
          <a:xfrm>
            <a:off x="4870592" y="2570913"/>
            <a:ext cx="7151276" cy="280076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Introduction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285750" lvl="0" indent="-285750">
              <a:buFont typeface="Arial" panose="020B0604020202020204" pitchFamily="34" charset="0"/>
              <a:buChar char="•"/>
              <a:defRPr/>
            </a:pPr>
            <a:r>
              <a:rPr lang="en-GB" sz="16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Introduction tells the reader what the report is about (but not its purpose).</a:t>
            </a:r>
          </a:p>
          <a:p>
            <a:pPr marL="285750" lvl="0" indent="-285750">
              <a:buFont typeface="Arial" panose="020B0604020202020204" pitchFamily="34" charset="0"/>
              <a:buChar char="•"/>
              <a:defRPr/>
            </a:pPr>
            <a:r>
              <a:rPr lang="en-GB" sz="16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It sets the wider context and provides the background information the reader needs to understand the report. </a:t>
            </a:r>
          </a:p>
          <a:p>
            <a:pPr marL="285750" lvl="0" indent="-285750">
              <a:buFont typeface="Arial" panose="020B0604020202020204" pitchFamily="34" charset="0"/>
              <a:buChar char="•"/>
              <a:defRPr/>
            </a:pPr>
            <a:r>
              <a:rPr lang="en-GB" sz="16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Introduction introduces your research topic of the report in context.</a:t>
            </a:r>
          </a:p>
          <a:p>
            <a:pPr marL="285750" lvl="0" indent="-285750">
              <a:buFont typeface="Arial" panose="020B0604020202020204" pitchFamily="34" charset="0"/>
              <a:buChar char="•"/>
              <a:defRPr/>
            </a:pPr>
            <a:r>
              <a:rPr lang="en-GB" sz="16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Introduction also introduces your chosen organisation, their market/industry, their challenges etc.</a:t>
            </a:r>
          </a:p>
          <a:p>
            <a:pPr marL="285750" lvl="0" indent="-285750">
              <a:buFont typeface="Arial" panose="020B0604020202020204" pitchFamily="34" charset="0"/>
              <a:buChar char="•"/>
              <a:defRPr/>
            </a:pPr>
            <a:r>
              <a:rPr lang="en-GB" sz="16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Introduction describes the scope that your report focusses on and why. This is important for your analysis and conclusions/recommendations.</a:t>
            </a:r>
          </a:p>
          <a:p>
            <a:pPr marL="742950" lvl="1" indent="-285750">
              <a:buFont typeface="Arial" panose="020B0604020202020204" pitchFamily="34" charset="0"/>
              <a:buChar char="•"/>
              <a:defRPr/>
            </a:pP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710413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DFE7670-E331-D107-40CB-9AFDAEDA0D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297689-0EB3-DA78-9654-0EF79B9EA9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906" y="702155"/>
            <a:ext cx="3568661" cy="126971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</a:p>
        </p:txBody>
      </p:sp>
      <p:sp>
        <p:nvSpPr>
          <p:cNvPr id="28" name="Content Placeholder 27">
            <a:extLst>
              <a:ext uri="{FF2B5EF4-FFF2-40B4-BE49-F238E27FC236}">
                <a16:creationId xmlns:a16="http://schemas.microsoft.com/office/drawing/2014/main" id="{54468C4C-E328-63F3-C529-E6E86E3EC7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906" y="2340864"/>
            <a:ext cx="3568661" cy="3634486"/>
          </a:xfrm>
        </p:spPr>
        <p:txBody>
          <a:bodyPr>
            <a:norm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Should include:</a:t>
            </a:r>
          </a:p>
          <a:p>
            <a:pPr lvl="1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Title Page</a:t>
            </a:r>
          </a:p>
          <a:p>
            <a:pPr lvl="1"/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Executive Summary</a:t>
            </a:r>
          </a:p>
          <a:p>
            <a:pPr lvl="1"/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Table of Contents</a:t>
            </a:r>
          </a:p>
          <a:p>
            <a:pPr lvl="1"/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</a:p>
          <a:p>
            <a:pPr lvl="1"/>
            <a:r>
              <a:rPr lang="en-US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Main Findings</a:t>
            </a:r>
          </a:p>
          <a:p>
            <a:pPr lvl="1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  <a:p>
            <a:pPr lvl="1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Recommendations</a:t>
            </a:r>
          </a:p>
          <a:p>
            <a:pPr lvl="1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 List</a:t>
            </a:r>
          </a:p>
          <a:p>
            <a:pPr lvl="1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Appendices (if appropriate)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97D3383-AD16-B384-673D-FBB8502E1B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23914"/>
            <a:ext cx="6917210" cy="365125"/>
          </a:xfrm>
        </p:spPr>
        <p:txBody>
          <a:bodyPr vert="horz" lIns="91440" tIns="45720" rIns="91440" bIns="45720" rtlCol="0">
            <a:norm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5EBA864-A932-6796-8F2A-541E5DAA2E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 vert="horz" lIns="91440" tIns="45720" rIns="91440" bIns="45720" rtlCol="0">
            <a:normAutofit/>
          </a:bodyPr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E51A218-624B-FB04-ACFF-B9B10BF166A6}"/>
              </a:ext>
            </a:extLst>
          </p:cNvPr>
          <p:cNvSpPr txBox="1"/>
          <p:nvPr/>
        </p:nvSpPr>
        <p:spPr>
          <a:xfrm>
            <a:off x="4870592" y="2570913"/>
            <a:ext cx="7151276" cy="280076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Main Findings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285750" lvl="0" indent="-285750">
              <a:buFont typeface="Arial" panose="020B0604020202020204" pitchFamily="34" charset="0"/>
              <a:buChar char="•"/>
              <a:defRPr/>
            </a:pPr>
            <a:r>
              <a:rPr lang="en-GB" sz="16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 this section, you share your main findings, based on your strategic analysis.</a:t>
            </a:r>
          </a:p>
          <a:p>
            <a:pPr marL="285750" lvl="0" indent="-285750">
              <a:buFont typeface="Arial" panose="020B0604020202020204" pitchFamily="34" charset="0"/>
              <a:buChar char="•"/>
              <a:defRPr/>
            </a:pPr>
            <a:r>
              <a:rPr lang="en-GB" sz="16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This is where you are expected to apply 3 – 4 strategic analysis tools / frameworks.</a:t>
            </a:r>
          </a:p>
          <a:p>
            <a:pPr marL="285750" lvl="0" indent="-285750">
              <a:buFont typeface="Arial" panose="020B0604020202020204" pitchFamily="34" charset="0"/>
              <a:buChar char="•"/>
              <a:defRPr/>
            </a:pPr>
            <a:r>
              <a:rPr lang="en-GB" sz="16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You are expected to demonstrate your ability to carry out strategic analysis to a certain level of depth, hence, the restriction to 3 – 4 analysis tools / frameworks.</a:t>
            </a:r>
          </a:p>
          <a:p>
            <a:pPr marL="285750" lvl="0" indent="-285750">
              <a:buFont typeface="Arial" panose="020B0604020202020204" pitchFamily="34" charset="0"/>
              <a:buChar char="•"/>
              <a:defRPr/>
            </a:pPr>
            <a:r>
              <a:rPr lang="en-GB" sz="16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If you were to apply more tools / frameworks, then you are most likely to only provide an analysis at a high level, which adds less value to your case study organisation.</a:t>
            </a:r>
          </a:p>
          <a:p>
            <a:pPr marL="742950" lvl="1" indent="-285750">
              <a:buFont typeface="Arial" panose="020B0604020202020204" pitchFamily="34" charset="0"/>
              <a:buChar char="•"/>
              <a:defRPr/>
            </a:pP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4886144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52DDDB-F55E-1759-6809-DA6A009486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906" y="702155"/>
            <a:ext cx="3820051" cy="126971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Conclusions &amp; recommendations</a:t>
            </a:r>
          </a:p>
        </p:txBody>
      </p:sp>
      <p:sp>
        <p:nvSpPr>
          <p:cNvPr id="28" name="Content Placeholder 27">
            <a:extLst>
              <a:ext uri="{FF2B5EF4-FFF2-40B4-BE49-F238E27FC236}">
                <a16:creationId xmlns:a16="http://schemas.microsoft.com/office/drawing/2014/main" id="{84DA1727-2119-94FE-CFBA-8293F695FA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906" y="2340864"/>
            <a:ext cx="3568661" cy="3634486"/>
          </a:xfrm>
        </p:spPr>
        <p:txBody>
          <a:bodyPr>
            <a:norm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Should include:</a:t>
            </a:r>
          </a:p>
          <a:p>
            <a:pPr lvl="1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Title Page</a:t>
            </a:r>
          </a:p>
          <a:p>
            <a:pPr lvl="1"/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Executive Summary</a:t>
            </a:r>
          </a:p>
          <a:p>
            <a:pPr lvl="1"/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Table of Contents</a:t>
            </a:r>
          </a:p>
          <a:p>
            <a:pPr lvl="1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</a:p>
          <a:p>
            <a:pPr lvl="1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Main Findings</a:t>
            </a:r>
          </a:p>
          <a:p>
            <a:pPr lvl="1"/>
            <a:r>
              <a:rPr lang="en-US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  <a:p>
            <a:pPr lvl="1"/>
            <a:r>
              <a:rPr lang="en-US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Recommendations</a:t>
            </a:r>
          </a:p>
          <a:p>
            <a:pPr lvl="1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 List</a:t>
            </a:r>
          </a:p>
          <a:p>
            <a:pPr lvl="1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Appendices (if appropriate)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0D02B9-C3B1-038B-3D89-3975D9C6F7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23914"/>
            <a:ext cx="6917210" cy="365125"/>
          </a:xfrm>
        </p:spPr>
        <p:txBody>
          <a:bodyPr vert="horz" lIns="91440" tIns="45720" rIns="91440" bIns="45720" rtlCol="0">
            <a:norm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9BBFBB-F6B3-2A08-3D05-6A5802C85A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 vert="horz" lIns="91440" tIns="45720" rIns="91440" bIns="45720" rtlCol="0">
            <a:normAutofit/>
          </a:bodyPr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20CD4AD-F967-4A7F-D825-406826430B39}"/>
              </a:ext>
            </a:extLst>
          </p:cNvPr>
          <p:cNvSpPr txBox="1"/>
          <p:nvPr/>
        </p:nvSpPr>
        <p:spPr>
          <a:xfrm>
            <a:off x="4639683" y="1200915"/>
            <a:ext cx="7151276" cy="50167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Conclusions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This is a brief summation of your document. 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16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It should not contain any 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new information.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600" b="1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Recommendations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Here, based on your findings, you would make recommendations, e.g.:</a:t>
            </a:r>
          </a:p>
          <a:p>
            <a:pPr marL="742950" lvl="1" indent="-285750">
              <a:buFont typeface="Arial" panose="020B0604020202020204" pitchFamily="34" charset="0"/>
              <a:buChar char="•"/>
              <a:defRPr/>
            </a:pPr>
            <a:r>
              <a:rPr lang="en-GB" sz="16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hich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options do you recommend to your organisation – and why?</a:t>
            </a:r>
          </a:p>
          <a:p>
            <a:pPr marL="742950" lvl="1" indent="-285750">
              <a:buFont typeface="Arial" panose="020B0604020202020204" pitchFamily="34" charset="0"/>
              <a:buChar char="•"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How would the organisation need to adapt (e.g. its strategy, leadership), to meet its overall goals?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16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Make sure that your recommendations are actionable (realistic) and relevant to your organisation.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Make sure that this discussion is in line with the arguments that you have made in the previous report sections. 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lang="en-GB" sz="1600" dirty="0">
              <a:solidFill>
                <a:prstClr val="black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Implications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As part of your Recommendations, you might also discuss the implications of your recommended path on certain areas of the organisation and what would need to be addressed</a:t>
            </a:r>
            <a:r>
              <a:rPr lang="en-GB" sz="16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– for example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strategic capabilities / competencies, organisational structure, incentive strategies, change management etc.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You might also outline potential risks.</a:t>
            </a:r>
          </a:p>
        </p:txBody>
      </p:sp>
    </p:spTree>
    <p:extLst>
      <p:ext uri="{BB962C8B-B14F-4D97-AF65-F5344CB8AC3E}">
        <p14:creationId xmlns:p14="http://schemas.microsoft.com/office/powerpoint/2010/main" val="153694949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52DDDB-F55E-1759-6809-DA6A009486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906" y="702155"/>
            <a:ext cx="3820051" cy="126971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28" name="Content Placeholder 27">
            <a:extLst>
              <a:ext uri="{FF2B5EF4-FFF2-40B4-BE49-F238E27FC236}">
                <a16:creationId xmlns:a16="http://schemas.microsoft.com/office/drawing/2014/main" id="{84DA1727-2119-94FE-CFBA-8293F695FA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906" y="2340864"/>
            <a:ext cx="3568661" cy="3634486"/>
          </a:xfrm>
        </p:spPr>
        <p:txBody>
          <a:bodyPr>
            <a:norm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Should include:</a:t>
            </a:r>
          </a:p>
          <a:p>
            <a:pPr lvl="1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Title Page</a:t>
            </a:r>
          </a:p>
          <a:p>
            <a:pPr lvl="1"/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Executive Summary</a:t>
            </a:r>
          </a:p>
          <a:p>
            <a:pPr lvl="1"/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Table of Contents</a:t>
            </a:r>
          </a:p>
          <a:p>
            <a:pPr lvl="1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</a:p>
          <a:p>
            <a:pPr lvl="1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Main Findings</a:t>
            </a:r>
          </a:p>
          <a:p>
            <a:pPr lvl="1"/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  <a:p>
            <a:pPr lvl="1"/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Recommendations</a:t>
            </a:r>
          </a:p>
          <a:p>
            <a:pPr lvl="1"/>
            <a:r>
              <a:rPr lang="en-US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Reference List</a:t>
            </a:r>
          </a:p>
          <a:p>
            <a:pPr lvl="1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Appendices (if appropriate)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0D02B9-C3B1-038B-3D89-3975D9C6F7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23914"/>
            <a:ext cx="6917210" cy="365125"/>
          </a:xfrm>
        </p:spPr>
        <p:txBody>
          <a:bodyPr vert="horz" lIns="91440" tIns="45720" rIns="91440" bIns="45720" rtlCol="0">
            <a:norm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9BBFBB-F6B3-2A08-3D05-6A5802C85A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 vert="horz" lIns="91440" tIns="45720" rIns="91440" bIns="45720" rtlCol="0">
            <a:normAutofit/>
          </a:bodyPr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20CD4AD-F967-4A7F-D825-406826430B39}"/>
              </a:ext>
            </a:extLst>
          </p:cNvPr>
          <p:cNvSpPr txBox="1"/>
          <p:nvPr/>
        </p:nvSpPr>
        <p:spPr>
          <a:xfrm>
            <a:off x="4870592" y="2242440"/>
            <a:ext cx="7151276" cy="3785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Reference List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The reference section will be using the Harvard Referencing method.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lang="en-GB" sz="1600" dirty="0">
              <a:solidFill>
                <a:prstClr val="black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The reference list should be well balanced: you are expected to show a wide level of reading from a variety of sources including textbooks, academic journals, academic and corporate websites, academic databases etc. 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16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You are expected to use 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a minimum of 50 credible and balanced references.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lang="en-GB" sz="1600" dirty="0">
              <a:solidFill>
                <a:prstClr val="black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The assignment requires a </a:t>
            </a:r>
            <a:r>
              <a:rPr kumimoji="0" lang="en-GB" sz="16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reference list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, </a:t>
            </a: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not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a bibliography:</a:t>
            </a:r>
          </a:p>
          <a:p>
            <a:pPr marL="742950" lvl="1" indent="-285750">
              <a:buFont typeface="Arial" panose="020B0604020202020204" pitchFamily="34" charset="0"/>
              <a:buChar char="•"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A reference list only includes sources cited in the report.</a:t>
            </a:r>
          </a:p>
          <a:p>
            <a:pPr marL="742950" lvl="1" indent="-285750">
              <a:buFont typeface="Arial" panose="020B0604020202020204" pitchFamily="34" charset="0"/>
              <a:buChar char="•"/>
              <a:defRPr/>
            </a:pPr>
            <a:r>
              <a:rPr lang="en-GB" sz="16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hereas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a bibliography includes other sources that were consulted during the research but not cited in the report.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endParaRPr lang="en-GB" sz="1600" dirty="0">
              <a:solidFill>
                <a:prstClr val="black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8696459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52DDDB-F55E-1759-6809-DA6A009486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906" y="702155"/>
            <a:ext cx="3820051" cy="126971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appendices</a:t>
            </a:r>
          </a:p>
        </p:txBody>
      </p:sp>
      <p:sp>
        <p:nvSpPr>
          <p:cNvPr id="28" name="Content Placeholder 27">
            <a:extLst>
              <a:ext uri="{FF2B5EF4-FFF2-40B4-BE49-F238E27FC236}">
                <a16:creationId xmlns:a16="http://schemas.microsoft.com/office/drawing/2014/main" id="{84DA1727-2119-94FE-CFBA-8293F695FA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906" y="2340864"/>
            <a:ext cx="3568661" cy="3634486"/>
          </a:xfrm>
        </p:spPr>
        <p:txBody>
          <a:bodyPr>
            <a:norm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Should include:</a:t>
            </a:r>
          </a:p>
          <a:p>
            <a:pPr lvl="1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Title Page</a:t>
            </a:r>
          </a:p>
          <a:p>
            <a:pPr lvl="1"/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Executive Summary</a:t>
            </a:r>
          </a:p>
          <a:p>
            <a:pPr lvl="1"/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Table of Contents</a:t>
            </a:r>
          </a:p>
          <a:p>
            <a:pPr lvl="1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</a:p>
          <a:p>
            <a:pPr lvl="1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Main Findings</a:t>
            </a:r>
          </a:p>
          <a:p>
            <a:pPr lvl="1"/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  <a:p>
            <a:pPr lvl="1"/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Recommendations</a:t>
            </a:r>
          </a:p>
          <a:p>
            <a:pPr lvl="1"/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Reference List</a:t>
            </a:r>
          </a:p>
          <a:p>
            <a:pPr lvl="1"/>
            <a:r>
              <a:rPr lang="en-US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Appendices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(if appropriate)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0D02B9-C3B1-038B-3D89-3975D9C6F7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23914"/>
            <a:ext cx="6917210" cy="365125"/>
          </a:xfrm>
        </p:spPr>
        <p:txBody>
          <a:bodyPr vert="horz" lIns="91440" tIns="45720" rIns="91440" bIns="45720" rtlCol="0">
            <a:norm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9BBFBB-F6B3-2A08-3D05-6A5802C85A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 vert="horz" lIns="91440" tIns="45720" rIns="91440" bIns="45720" rtlCol="0">
            <a:normAutofit/>
          </a:bodyPr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20CD4AD-F967-4A7F-D825-406826430B39}"/>
              </a:ext>
            </a:extLst>
          </p:cNvPr>
          <p:cNvSpPr txBox="1"/>
          <p:nvPr/>
        </p:nvSpPr>
        <p:spPr>
          <a:xfrm>
            <a:off x="4870592" y="2242440"/>
            <a:ext cx="7151276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Appendices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This section includes any supporting information. </a:t>
            </a:r>
          </a:p>
        </p:txBody>
      </p:sp>
    </p:spTree>
    <p:extLst>
      <p:ext uri="{BB962C8B-B14F-4D97-AF65-F5344CB8AC3E}">
        <p14:creationId xmlns:p14="http://schemas.microsoft.com/office/powerpoint/2010/main" val="389537596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52DDDB-F55E-1759-6809-DA6A009486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906" y="702155"/>
            <a:ext cx="3568661" cy="126971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Theory integration</a:t>
            </a:r>
          </a:p>
        </p:txBody>
      </p:sp>
      <p:sp>
        <p:nvSpPr>
          <p:cNvPr id="28" name="Content Placeholder 27">
            <a:extLst>
              <a:ext uri="{FF2B5EF4-FFF2-40B4-BE49-F238E27FC236}">
                <a16:creationId xmlns:a16="http://schemas.microsoft.com/office/drawing/2014/main" id="{84DA1727-2119-94FE-CFBA-8293F695FA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906" y="2340864"/>
            <a:ext cx="3568661" cy="3634486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Theory integration should be well balanced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0D02B9-C3B1-038B-3D89-3975D9C6F7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23914"/>
            <a:ext cx="6917210" cy="365125"/>
          </a:xfrm>
        </p:spPr>
        <p:txBody>
          <a:bodyPr vert="horz" lIns="91440" tIns="45720" rIns="91440" bIns="45720" rtlCol="0">
            <a:norm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9BBFBB-F6B3-2A08-3D05-6A5802C85A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 vert="horz" lIns="91440" tIns="45720" rIns="91440" bIns="45720" rtlCol="0">
            <a:normAutofit/>
          </a:bodyPr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AFD1394-68E4-5C0B-AE77-4CB21D3FAFE9}"/>
              </a:ext>
            </a:extLst>
          </p:cNvPr>
          <p:cNvSpPr txBox="1"/>
          <p:nvPr/>
        </p:nvSpPr>
        <p:spPr>
          <a:xfrm>
            <a:off x="4149852" y="2577809"/>
            <a:ext cx="7249075" cy="329320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Integrate as much theory as possible throughout your assignment, e.g.: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Definitions or concepts of strategy / strategic management etc.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Theorists’ views on the use of the strategic and analysis tools/frameworks you decided to use as part of your analysis of your chosen organisation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There is no need to go too much into the theoretical background of analysis tools/frameworks. It is important, though, to see you applying them appropriately.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Basically, your theory integration should support your analysis, not dominate your report.</a:t>
            </a:r>
          </a:p>
        </p:txBody>
      </p:sp>
    </p:spTree>
    <p:extLst>
      <p:ext uri="{BB962C8B-B14F-4D97-AF65-F5344CB8AC3E}">
        <p14:creationId xmlns:p14="http://schemas.microsoft.com/office/powerpoint/2010/main" val="95049983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52DDDB-F55E-1759-6809-DA6A009486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906" y="702155"/>
            <a:ext cx="3568661" cy="126971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Applying analysis tools</a:t>
            </a:r>
          </a:p>
        </p:txBody>
      </p:sp>
      <p:sp>
        <p:nvSpPr>
          <p:cNvPr id="28" name="Content Placeholder 27">
            <a:extLst>
              <a:ext uri="{FF2B5EF4-FFF2-40B4-BE49-F238E27FC236}">
                <a16:creationId xmlns:a16="http://schemas.microsoft.com/office/drawing/2014/main" id="{84DA1727-2119-94FE-CFBA-8293F695FA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906" y="2340864"/>
            <a:ext cx="3568661" cy="3634486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Look to apply appropriate strategic analysis tools to your chosen organisation</a:t>
            </a:r>
            <a:endParaRPr lang="en-US" b="1" dirty="0">
              <a:solidFill>
                <a:srgbClr val="0070C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0D02B9-C3B1-038B-3D89-3975D9C6F7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23914"/>
            <a:ext cx="6917210" cy="365125"/>
          </a:xfrm>
        </p:spPr>
        <p:txBody>
          <a:bodyPr vert="horz" lIns="91440" tIns="45720" rIns="91440" bIns="45720" rtlCol="0">
            <a:norm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9BBFBB-F6B3-2A08-3D05-6A5802C85A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 vert="horz" lIns="91440" tIns="45720" rIns="91440" bIns="45720" rtlCol="0">
            <a:normAutofit/>
          </a:bodyPr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AFD1394-68E4-5C0B-AE77-4CB21D3FAFE9}"/>
              </a:ext>
            </a:extLst>
          </p:cNvPr>
          <p:cNvSpPr txBox="1"/>
          <p:nvPr/>
        </p:nvSpPr>
        <p:spPr>
          <a:xfrm>
            <a:off x="4149852" y="891049"/>
            <a:ext cx="7249075" cy="427809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As part of your strategic analysis, reflect on: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Where do you think your chosen organisation is in terms of strategy? 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 might you wish to demonstrate the above points i.e. what strategic management tools might you make use of in your analysis? </a:t>
            </a:r>
          </a:p>
          <a:p>
            <a:pPr lvl="1"/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As you know form our lectures, there are a wide range of strategic analysis tools available, including: 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PESTEL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SWOT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(Porter’s Five Forces is NOT to be used for this assignment)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Porter's Generic Strategies 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Bowman's Strategic Clock 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Ansoff’s Matrix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You may consider other analysis tools</a:t>
            </a:r>
          </a:p>
          <a:p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You should consider applying </a:t>
            </a:r>
            <a:r>
              <a:rPr lang="en-GB" sz="16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three to four strategic analysis tools in total.</a:t>
            </a:r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54659321"/>
      </p:ext>
    </p:extLst>
  </p:cSld>
  <p:clrMapOvr>
    <a:masterClrMapping/>
  </p:clrMapOvr>
</p:sld>
</file>

<file path=ppt/theme/theme1.xml><?xml version="1.0" encoding="utf-8"?>
<a:theme xmlns:a="http://schemas.openxmlformats.org/drawingml/2006/main" name="DividendVTI">
  <a:themeElements>
    <a:clrScheme name="Blue II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Dividend">
      <a:majorFont>
        <a:latin typeface="Franklin Gothic Demi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VTI" id="{97558BDE-0B66-457C-BB6F-7B1B22DAA9B8}" vid="{F53508A3-AC60-448A-AF37-934D5F1A0D5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927BD4C1-B6B1-4715-ABF9-E660A51A4EA0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41E7CA09-9778-4414-AE97-8064B12DA30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8D289AE2-D2AE-49D1-AFAC-3A79F6794255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5792</TotalTime>
  <Words>1474</Words>
  <Application>Microsoft Office PowerPoint</Application>
  <PresentationFormat>Widescreen</PresentationFormat>
  <Paragraphs>246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0" baseType="lpstr">
      <vt:lpstr>Arial</vt:lpstr>
      <vt:lpstr>Calibri</vt:lpstr>
      <vt:lpstr>Franklin Gothic Book</vt:lpstr>
      <vt:lpstr>Franklin Gothic Demi</vt:lpstr>
      <vt:lpstr>Times New Roman</vt:lpstr>
      <vt:lpstr>Wingdings 2</vt:lpstr>
      <vt:lpstr>DividendVTI</vt:lpstr>
      <vt:lpstr>Best practice</vt:lpstr>
      <vt:lpstr>Title page</vt:lpstr>
      <vt:lpstr>Report format</vt:lpstr>
      <vt:lpstr>Report word count</vt:lpstr>
      <vt:lpstr>Executive summary</vt:lpstr>
      <vt:lpstr>Table of contents</vt:lpstr>
      <vt:lpstr>introduction</vt:lpstr>
      <vt:lpstr>introduction</vt:lpstr>
      <vt:lpstr>Conclusions &amp; recommendations</vt:lpstr>
      <vt:lpstr>references</vt:lpstr>
      <vt:lpstr>appendices</vt:lpstr>
      <vt:lpstr>Theory integration</vt:lpstr>
      <vt:lpstr>Applying analysis tools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 Lorem Ipsum</dc:title>
  <dc:creator>D Hellyer</dc:creator>
  <cp:lastModifiedBy>Daniela Hellyer</cp:lastModifiedBy>
  <cp:revision>325</cp:revision>
  <dcterms:created xsi:type="dcterms:W3CDTF">2021-11-30T09:35:50Z</dcterms:created>
  <dcterms:modified xsi:type="dcterms:W3CDTF">2026-06-18T17:45:57Z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