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2" r:id="rId9"/>
    <p:sldId id="261" r:id="rId10"/>
    <p:sldId id="263" r:id="rId11"/>
    <p:sldId id="264" r:id="rId12"/>
    <p:sldId id="268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#3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#11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1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08E67C-49C4-44A5-822E-6E4151EE2F1A}" type="doc">
      <dgm:prSet loTypeId="urn:microsoft.com/office/officeart/2016/7/layout/RepeatingBendingProcessNew" loCatId="process" qsTypeId="urn:microsoft.com/office/officeart/2005/8/quickstyle/simple1#2" qsCatId="simple" csTypeId="urn:microsoft.com/office/officeart/2005/8/colors/accent2_2#3" csCatId="accent2" phldr="1"/>
      <dgm:spPr/>
      <dgm:t>
        <a:bodyPr/>
        <a:lstStyle/>
        <a:p>
          <a:endParaRPr lang="en-US"/>
        </a:p>
      </dgm:t>
    </dgm:pt>
    <dgm:pt modelId="{4FCB8FC0-68B1-4A3A-8CA8-CFCB5020799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Background – Basil’s Bakery and its current position</a:t>
          </a:r>
          <a:endParaRPr lang="en-US" dirty="0">
            <a:solidFill>
              <a:schemeClr val="tx1"/>
            </a:solidFill>
          </a:endParaRPr>
        </a:p>
      </dgm:t>
    </dgm:pt>
    <dgm:pt modelId="{64BC526B-CA58-4726-AD25-5821FC6563FA}" type="parTrans" cxnId="{A5D1CFD6-C174-4845-8414-EFF9FF69C43F}">
      <dgm:prSet/>
      <dgm:spPr/>
      <dgm:t>
        <a:bodyPr/>
        <a:lstStyle/>
        <a:p>
          <a:endParaRPr lang="en-US"/>
        </a:p>
      </dgm:t>
    </dgm:pt>
    <dgm:pt modelId="{05EE3405-C78C-4ACE-82A0-0F9C3D79FCE1}" type="sibTrans" cxnId="{A5D1CFD6-C174-4845-8414-EFF9FF69C43F}">
      <dgm:prSet/>
      <dgm:spPr/>
      <dgm:t>
        <a:bodyPr/>
        <a:lstStyle/>
        <a:p>
          <a:endParaRPr lang="en-US"/>
        </a:p>
      </dgm:t>
    </dgm:pt>
    <dgm:pt modelId="{0FA75BEF-33CA-47B3-A485-723AA98A88F3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Problem diagnosis – nature, scope and impact of declining sales</a:t>
          </a:r>
          <a:endParaRPr lang="en-US" dirty="0">
            <a:solidFill>
              <a:schemeClr val="tx1"/>
            </a:solidFill>
          </a:endParaRPr>
        </a:p>
      </dgm:t>
    </dgm:pt>
    <dgm:pt modelId="{80F21B8F-CBAE-4409-BB77-B380E1D35854}" type="parTrans" cxnId="{E45FE083-8FC5-4EA1-91CD-F813AF998B88}">
      <dgm:prSet/>
      <dgm:spPr/>
      <dgm:t>
        <a:bodyPr/>
        <a:lstStyle/>
        <a:p>
          <a:endParaRPr lang="en-US"/>
        </a:p>
      </dgm:t>
    </dgm:pt>
    <dgm:pt modelId="{B03BED92-20FD-4C1C-AC63-FAE9084834E4}" type="sibTrans" cxnId="{E45FE083-8FC5-4EA1-91CD-F813AF998B88}">
      <dgm:prSet/>
      <dgm:spPr/>
      <dgm:t>
        <a:bodyPr/>
        <a:lstStyle/>
        <a:p>
          <a:endParaRPr lang="en-US"/>
        </a:p>
      </dgm:t>
    </dgm:pt>
    <dgm:pt modelId="{D2DE1CD2-571E-44CE-992C-5BF503C7C84A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PESTEL analysis – external factors affecting the bakery</a:t>
          </a:r>
          <a:endParaRPr lang="en-US" dirty="0">
            <a:solidFill>
              <a:schemeClr val="tx1"/>
            </a:solidFill>
          </a:endParaRPr>
        </a:p>
      </dgm:t>
    </dgm:pt>
    <dgm:pt modelId="{60D5165B-29AA-4A1D-A047-C0A2B47AFC62}" type="parTrans" cxnId="{A1350432-9D33-4D93-96C9-A17D7EE020FF}">
      <dgm:prSet/>
      <dgm:spPr/>
      <dgm:t>
        <a:bodyPr/>
        <a:lstStyle/>
        <a:p>
          <a:endParaRPr lang="en-US"/>
        </a:p>
      </dgm:t>
    </dgm:pt>
    <dgm:pt modelId="{EF2B174D-5BCA-4C0A-B6D7-EEFCD4C4C8B5}" type="sibTrans" cxnId="{A1350432-9D33-4D93-96C9-A17D7EE020FF}">
      <dgm:prSet/>
      <dgm:spPr/>
      <dgm:t>
        <a:bodyPr/>
        <a:lstStyle/>
        <a:p>
          <a:endParaRPr lang="en-US"/>
        </a:p>
      </dgm:t>
    </dgm:pt>
    <dgm:pt modelId="{4AB14E83-1D5E-4C76-95F5-601AF4DF93C6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Cause-and-effect analysis- internal and external root causes </a:t>
          </a:r>
          <a:endParaRPr lang="en-US" dirty="0">
            <a:solidFill>
              <a:schemeClr val="tx1"/>
            </a:solidFill>
          </a:endParaRPr>
        </a:p>
      </dgm:t>
    </dgm:pt>
    <dgm:pt modelId="{C2F35654-C806-4715-98B6-B82572725DE5}" type="parTrans" cxnId="{7DB0B339-2AE6-4F92-B017-CC320EA5BC0F}">
      <dgm:prSet/>
      <dgm:spPr/>
      <dgm:t>
        <a:bodyPr/>
        <a:lstStyle/>
        <a:p>
          <a:endParaRPr lang="en-US"/>
        </a:p>
      </dgm:t>
    </dgm:pt>
    <dgm:pt modelId="{8876C879-E86C-4F25-A6D3-D9B4EDFDA9F9}" type="sibTrans" cxnId="{7DB0B339-2AE6-4F92-B017-CC320EA5BC0F}">
      <dgm:prSet/>
      <dgm:spPr/>
      <dgm:t>
        <a:bodyPr/>
        <a:lstStyle/>
        <a:p>
          <a:endParaRPr lang="en-US"/>
        </a:p>
      </dgm:t>
    </dgm:pt>
    <dgm:pt modelId="{A4F1768D-3372-44F0-976D-A1C876554903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</a:rPr>
            <a:t>Key finding- the main conclusions from the analysis </a:t>
          </a:r>
          <a:endParaRPr lang="en-US" b="0" dirty="0">
            <a:solidFill>
              <a:schemeClr val="tx1"/>
            </a:solidFill>
          </a:endParaRPr>
        </a:p>
      </dgm:t>
    </dgm:pt>
    <dgm:pt modelId="{84530EA2-E0B2-4859-A3A7-0F5814EF94FD}" type="parTrans" cxnId="{C438A396-D6C8-4C2D-B401-9B9BDD7CE9CC}">
      <dgm:prSet/>
      <dgm:spPr/>
      <dgm:t>
        <a:bodyPr/>
        <a:lstStyle/>
        <a:p>
          <a:endParaRPr lang="en-US"/>
        </a:p>
      </dgm:t>
    </dgm:pt>
    <dgm:pt modelId="{25EC01FD-B20A-4A6C-9040-236BD1DFCBB8}" type="sibTrans" cxnId="{C438A396-D6C8-4C2D-B401-9B9BDD7CE9CC}">
      <dgm:prSet/>
      <dgm:spPr/>
      <dgm:t>
        <a:bodyPr/>
        <a:lstStyle/>
        <a:p>
          <a:endParaRPr lang="en-US"/>
        </a:p>
      </dgm:t>
    </dgm:pt>
    <dgm:pt modelId="{8ABA3720-CC21-4CD7-A5DD-ED47A5441DEA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Analytical approach:</a:t>
          </a:r>
          <a:endParaRPr lang="en-US" dirty="0">
            <a:solidFill>
              <a:schemeClr val="tx1"/>
            </a:solidFill>
          </a:endParaRPr>
        </a:p>
      </dgm:t>
    </dgm:pt>
    <dgm:pt modelId="{672C1086-7B7F-4BE4-AFA7-5984AB85C289}" type="parTrans" cxnId="{C6074CF9-795C-4D8C-B792-66EC8D226F72}">
      <dgm:prSet/>
      <dgm:spPr/>
      <dgm:t>
        <a:bodyPr/>
        <a:lstStyle/>
        <a:p>
          <a:endParaRPr lang="en-US"/>
        </a:p>
      </dgm:t>
    </dgm:pt>
    <dgm:pt modelId="{AB3D7CA0-F9AA-4F1B-A81E-E14B3DC99115}" type="sibTrans" cxnId="{C6074CF9-795C-4D8C-B792-66EC8D226F72}">
      <dgm:prSet/>
      <dgm:spPr/>
      <dgm:t>
        <a:bodyPr/>
        <a:lstStyle/>
        <a:p>
          <a:endParaRPr lang="en-US"/>
        </a:p>
      </dgm:t>
    </dgm:pt>
    <dgm:pt modelId="{1D2582D3-5EAD-4614-9CEE-65C1AF8F0A17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Problem </a:t>
          </a:r>
          <a:r>
            <a:rPr lang="en-GB" dirty="0">
              <a:solidFill>
                <a:schemeClr val="tx1"/>
              </a:solidFill>
              <a:sym typeface="Wingdings" panose="05000000000000000000" pitchFamily="2" charset="2"/>
            </a:rPr>
            <a:t></a:t>
          </a:r>
          <a:r>
            <a:rPr lang="en-GB" dirty="0">
              <a:solidFill>
                <a:schemeClr val="tx1"/>
              </a:solidFill>
            </a:rPr>
            <a:t> External environment </a:t>
          </a:r>
          <a:r>
            <a:rPr lang="en-GB" dirty="0">
              <a:solidFill>
                <a:schemeClr val="tx1"/>
              </a:solidFill>
              <a:sym typeface="Wingdings" panose="05000000000000000000" pitchFamily="2" charset="2"/>
            </a:rPr>
            <a:t></a:t>
          </a:r>
          <a:r>
            <a:rPr lang="en-GB" dirty="0">
              <a:solidFill>
                <a:schemeClr val="tx1"/>
              </a:solidFill>
            </a:rPr>
            <a:t> Root causes </a:t>
          </a:r>
          <a:r>
            <a:rPr lang="en-GB" dirty="0">
              <a:solidFill>
                <a:schemeClr val="tx1"/>
              </a:solidFill>
              <a:sym typeface="Wingdings" panose="05000000000000000000" pitchFamily="2" charset="2"/>
            </a:rPr>
            <a:t></a:t>
          </a:r>
          <a:r>
            <a:rPr lang="en-GB" dirty="0">
              <a:solidFill>
                <a:schemeClr val="tx1"/>
              </a:solidFill>
            </a:rPr>
            <a:t> Key findings</a:t>
          </a:r>
          <a:endParaRPr lang="en-US" dirty="0">
            <a:solidFill>
              <a:schemeClr val="tx1"/>
            </a:solidFill>
          </a:endParaRPr>
        </a:p>
      </dgm:t>
    </dgm:pt>
    <dgm:pt modelId="{AE9C6774-5D59-4973-9DE1-2830D1C4571A}" type="parTrans" cxnId="{08361745-7140-4EDD-9A88-6453B3DE0069}">
      <dgm:prSet/>
      <dgm:spPr/>
      <dgm:t>
        <a:bodyPr/>
        <a:lstStyle/>
        <a:p>
          <a:endParaRPr lang="en-US"/>
        </a:p>
      </dgm:t>
    </dgm:pt>
    <dgm:pt modelId="{AE584555-8788-4281-9638-798F4144729F}" type="sibTrans" cxnId="{08361745-7140-4EDD-9A88-6453B3DE0069}">
      <dgm:prSet/>
      <dgm:spPr/>
      <dgm:t>
        <a:bodyPr/>
        <a:lstStyle/>
        <a:p>
          <a:endParaRPr lang="en-US"/>
        </a:p>
      </dgm:t>
    </dgm:pt>
    <dgm:pt modelId="{84E72691-A8C6-4A39-9822-889454B3E9A7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Speaker note: </a:t>
          </a:r>
          <a:r>
            <a:rPr lang="en-GB" dirty="0">
              <a:solidFill>
                <a:schemeClr val="tx1"/>
              </a:solidFill>
            </a:rPr>
            <a:t>The purpose is to understand </a:t>
          </a:r>
          <a:r>
            <a:rPr lang="en-GB" i="1" dirty="0">
              <a:solidFill>
                <a:schemeClr val="tx1"/>
              </a:solidFill>
            </a:rPr>
            <a:t>why </a:t>
          </a:r>
          <a:r>
            <a:rPr lang="en-GB" dirty="0">
              <a:solidFill>
                <a:schemeClr val="tx1"/>
              </a:solidFill>
            </a:rPr>
            <a:t>sales have stagnated before considering possible business responses </a:t>
          </a:r>
          <a:endParaRPr lang="en-US" dirty="0">
            <a:solidFill>
              <a:schemeClr val="tx1"/>
            </a:solidFill>
          </a:endParaRPr>
        </a:p>
      </dgm:t>
    </dgm:pt>
    <dgm:pt modelId="{BE565041-17D5-4C34-B6EE-6846E84DE88D}" type="parTrans" cxnId="{15E212DE-B389-4022-B413-2512A0E5A74E}">
      <dgm:prSet/>
      <dgm:spPr/>
      <dgm:t>
        <a:bodyPr/>
        <a:lstStyle/>
        <a:p>
          <a:endParaRPr lang="en-US"/>
        </a:p>
      </dgm:t>
    </dgm:pt>
    <dgm:pt modelId="{6E2BA5F1-C620-4BB8-9743-F2A1FC995DDC}" type="sibTrans" cxnId="{15E212DE-B389-4022-B413-2512A0E5A74E}">
      <dgm:prSet/>
      <dgm:spPr/>
      <dgm:t>
        <a:bodyPr/>
        <a:lstStyle/>
        <a:p>
          <a:endParaRPr lang="en-US"/>
        </a:p>
      </dgm:t>
    </dgm:pt>
    <dgm:pt modelId="{309F15D6-9769-411A-B083-E67AB4D30219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Reference: </a:t>
          </a:r>
          <a:r>
            <a:rPr lang="en-GB" dirty="0">
              <a:solidFill>
                <a:schemeClr val="tx1"/>
              </a:solidFill>
            </a:rPr>
            <a:t>Whittington et al., (2023), Andersen (2026)</a:t>
          </a:r>
          <a:endParaRPr lang="en-US" dirty="0">
            <a:solidFill>
              <a:schemeClr val="tx1"/>
            </a:solidFill>
          </a:endParaRPr>
        </a:p>
      </dgm:t>
    </dgm:pt>
    <dgm:pt modelId="{72949B50-F062-47A5-AB93-D8E2179031FB}" type="parTrans" cxnId="{753181BD-AA75-4978-A190-1608CA837636}">
      <dgm:prSet/>
      <dgm:spPr/>
      <dgm:t>
        <a:bodyPr/>
        <a:lstStyle/>
        <a:p>
          <a:endParaRPr lang="en-US"/>
        </a:p>
      </dgm:t>
    </dgm:pt>
    <dgm:pt modelId="{022976B5-ABF7-454A-B479-C424F8E6CA7F}" type="sibTrans" cxnId="{753181BD-AA75-4978-A190-1608CA837636}">
      <dgm:prSet/>
      <dgm:spPr/>
      <dgm:t>
        <a:bodyPr/>
        <a:lstStyle/>
        <a:p>
          <a:endParaRPr lang="en-US"/>
        </a:p>
      </dgm:t>
    </dgm:pt>
    <dgm:pt modelId="{28273616-603A-4701-8EF3-6FC2716A37F3}" type="pres">
      <dgm:prSet presAssocID="{1508E67C-49C4-44A5-822E-6E4151EE2F1A}" presName="Name0" presStyleCnt="0">
        <dgm:presLayoutVars>
          <dgm:dir/>
          <dgm:resizeHandles val="exact"/>
        </dgm:presLayoutVars>
      </dgm:prSet>
      <dgm:spPr/>
    </dgm:pt>
    <dgm:pt modelId="{168CCD4B-047B-4299-BE4D-FD6301DEB543}" type="pres">
      <dgm:prSet presAssocID="{4FCB8FC0-68B1-4A3A-8CA8-CFCB5020799C}" presName="node" presStyleLbl="node1" presStyleIdx="0" presStyleCnt="9">
        <dgm:presLayoutVars>
          <dgm:bulletEnabled val="1"/>
        </dgm:presLayoutVars>
      </dgm:prSet>
      <dgm:spPr/>
    </dgm:pt>
    <dgm:pt modelId="{4E42165F-AAF5-4FF1-AEEC-649181900BDC}" type="pres">
      <dgm:prSet presAssocID="{05EE3405-C78C-4ACE-82A0-0F9C3D79FCE1}" presName="sibTrans" presStyleLbl="sibTrans1D1" presStyleIdx="0" presStyleCnt="8"/>
      <dgm:spPr/>
    </dgm:pt>
    <dgm:pt modelId="{1B26DBB7-9055-4A58-BCBB-8CE63CBCADB6}" type="pres">
      <dgm:prSet presAssocID="{05EE3405-C78C-4ACE-82A0-0F9C3D79FCE1}" presName="connectorText" presStyleLbl="sibTrans1D1" presStyleIdx="0" presStyleCnt="8"/>
      <dgm:spPr/>
    </dgm:pt>
    <dgm:pt modelId="{BFA6904A-1CE1-47D3-918D-91AAED297ABA}" type="pres">
      <dgm:prSet presAssocID="{0FA75BEF-33CA-47B3-A485-723AA98A88F3}" presName="node" presStyleLbl="node1" presStyleIdx="1" presStyleCnt="9">
        <dgm:presLayoutVars>
          <dgm:bulletEnabled val="1"/>
        </dgm:presLayoutVars>
      </dgm:prSet>
      <dgm:spPr/>
    </dgm:pt>
    <dgm:pt modelId="{F81DB517-0012-4A7E-ADE0-7CCB2FF5C80D}" type="pres">
      <dgm:prSet presAssocID="{B03BED92-20FD-4C1C-AC63-FAE9084834E4}" presName="sibTrans" presStyleLbl="sibTrans1D1" presStyleIdx="1" presStyleCnt="8"/>
      <dgm:spPr/>
    </dgm:pt>
    <dgm:pt modelId="{9CC9DD20-8553-454D-B5AC-0D6A82D351A5}" type="pres">
      <dgm:prSet presAssocID="{B03BED92-20FD-4C1C-AC63-FAE9084834E4}" presName="connectorText" presStyleLbl="sibTrans1D1" presStyleIdx="1" presStyleCnt="8"/>
      <dgm:spPr/>
    </dgm:pt>
    <dgm:pt modelId="{C7791FF6-B7A4-42E9-B3AB-88AE8DF2A0D2}" type="pres">
      <dgm:prSet presAssocID="{D2DE1CD2-571E-44CE-992C-5BF503C7C84A}" presName="node" presStyleLbl="node1" presStyleIdx="2" presStyleCnt="9">
        <dgm:presLayoutVars>
          <dgm:bulletEnabled val="1"/>
        </dgm:presLayoutVars>
      </dgm:prSet>
      <dgm:spPr/>
    </dgm:pt>
    <dgm:pt modelId="{14BD1CE7-75AB-476F-9EFD-78D8A1A0385A}" type="pres">
      <dgm:prSet presAssocID="{EF2B174D-5BCA-4C0A-B6D7-EEFCD4C4C8B5}" presName="sibTrans" presStyleLbl="sibTrans1D1" presStyleIdx="2" presStyleCnt="8"/>
      <dgm:spPr/>
    </dgm:pt>
    <dgm:pt modelId="{4689A787-1C0A-48ED-BAF4-AC34ADDB4065}" type="pres">
      <dgm:prSet presAssocID="{EF2B174D-5BCA-4C0A-B6D7-EEFCD4C4C8B5}" presName="connectorText" presStyleLbl="sibTrans1D1" presStyleIdx="2" presStyleCnt="8"/>
      <dgm:spPr/>
    </dgm:pt>
    <dgm:pt modelId="{755B7A88-CA97-4360-9D44-79EE72AF7E11}" type="pres">
      <dgm:prSet presAssocID="{4AB14E83-1D5E-4C76-95F5-601AF4DF93C6}" presName="node" presStyleLbl="node1" presStyleIdx="3" presStyleCnt="9">
        <dgm:presLayoutVars>
          <dgm:bulletEnabled val="1"/>
        </dgm:presLayoutVars>
      </dgm:prSet>
      <dgm:spPr/>
    </dgm:pt>
    <dgm:pt modelId="{60A9E58A-CF3D-44DF-B7AD-8BD906C874D7}" type="pres">
      <dgm:prSet presAssocID="{8876C879-E86C-4F25-A6D3-D9B4EDFDA9F9}" presName="sibTrans" presStyleLbl="sibTrans1D1" presStyleIdx="3" presStyleCnt="8"/>
      <dgm:spPr/>
    </dgm:pt>
    <dgm:pt modelId="{43E81136-ECA3-461E-B209-6FD5C93DBA59}" type="pres">
      <dgm:prSet presAssocID="{8876C879-E86C-4F25-A6D3-D9B4EDFDA9F9}" presName="connectorText" presStyleLbl="sibTrans1D1" presStyleIdx="3" presStyleCnt="8"/>
      <dgm:spPr/>
    </dgm:pt>
    <dgm:pt modelId="{B3E34D08-9061-4D5E-8D74-5FC12E7844F5}" type="pres">
      <dgm:prSet presAssocID="{A4F1768D-3372-44F0-976D-A1C876554903}" presName="node" presStyleLbl="node1" presStyleIdx="4" presStyleCnt="9">
        <dgm:presLayoutVars>
          <dgm:bulletEnabled val="1"/>
        </dgm:presLayoutVars>
      </dgm:prSet>
      <dgm:spPr/>
    </dgm:pt>
    <dgm:pt modelId="{49734F63-CB70-4D94-93A0-147D62DC3891}" type="pres">
      <dgm:prSet presAssocID="{25EC01FD-B20A-4A6C-9040-236BD1DFCBB8}" presName="sibTrans" presStyleLbl="sibTrans1D1" presStyleIdx="4" presStyleCnt="8"/>
      <dgm:spPr/>
    </dgm:pt>
    <dgm:pt modelId="{461B9989-60FB-4099-A722-6C91ADBAA0C8}" type="pres">
      <dgm:prSet presAssocID="{25EC01FD-B20A-4A6C-9040-236BD1DFCBB8}" presName="connectorText" presStyleLbl="sibTrans1D1" presStyleIdx="4" presStyleCnt="8"/>
      <dgm:spPr/>
    </dgm:pt>
    <dgm:pt modelId="{13175C0B-A2D5-46F8-B811-499CC50F8F8E}" type="pres">
      <dgm:prSet presAssocID="{8ABA3720-CC21-4CD7-A5DD-ED47A5441DEA}" presName="node" presStyleLbl="node1" presStyleIdx="5" presStyleCnt="9">
        <dgm:presLayoutVars>
          <dgm:bulletEnabled val="1"/>
        </dgm:presLayoutVars>
      </dgm:prSet>
      <dgm:spPr/>
    </dgm:pt>
    <dgm:pt modelId="{E6848D98-8622-4D0B-977C-94DF13A58E3B}" type="pres">
      <dgm:prSet presAssocID="{AB3D7CA0-F9AA-4F1B-A81E-E14B3DC99115}" presName="sibTrans" presStyleLbl="sibTrans1D1" presStyleIdx="5" presStyleCnt="8"/>
      <dgm:spPr/>
    </dgm:pt>
    <dgm:pt modelId="{69AE49DE-2F24-4F33-89AE-EE827D9DE8CD}" type="pres">
      <dgm:prSet presAssocID="{AB3D7CA0-F9AA-4F1B-A81E-E14B3DC99115}" presName="connectorText" presStyleLbl="sibTrans1D1" presStyleIdx="5" presStyleCnt="8"/>
      <dgm:spPr/>
    </dgm:pt>
    <dgm:pt modelId="{083FD709-AB3E-48EB-8725-8D48C21E705F}" type="pres">
      <dgm:prSet presAssocID="{1D2582D3-5EAD-4614-9CEE-65C1AF8F0A17}" presName="node" presStyleLbl="node1" presStyleIdx="6" presStyleCnt="9">
        <dgm:presLayoutVars>
          <dgm:bulletEnabled val="1"/>
        </dgm:presLayoutVars>
      </dgm:prSet>
      <dgm:spPr/>
    </dgm:pt>
    <dgm:pt modelId="{8018E360-689B-4857-A421-507033AF0A95}" type="pres">
      <dgm:prSet presAssocID="{AE584555-8788-4281-9638-798F4144729F}" presName="sibTrans" presStyleLbl="sibTrans1D1" presStyleIdx="6" presStyleCnt="8"/>
      <dgm:spPr/>
    </dgm:pt>
    <dgm:pt modelId="{CF3A740C-DF48-4E8E-900C-AA5673288F4E}" type="pres">
      <dgm:prSet presAssocID="{AE584555-8788-4281-9638-798F4144729F}" presName="connectorText" presStyleLbl="sibTrans1D1" presStyleIdx="6" presStyleCnt="8"/>
      <dgm:spPr/>
    </dgm:pt>
    <dgm:pt modelId="{96EB2973-C991-40AD-8A9E-78897A086F07}" type="pres">
      <dgm:prSet presAssocID="{84E72691-A8C6-4A39-9822-889454B3E9A7}" presName="node" presStyleLbl="node1" presStyleIdx="7" presStyleCnt="9">
        <dgm:presLayoutVars>
          <dgm:bulletEnabled val="1"/>
        </dgm:presLayoutVars>
      </dgm:prSet>
      <dgm:spPr/>
    </dgm:pt>
    <dgm:pt modelId="{5F9F3D3B-6903-4804-B729-225E1BBC4BA8}" type="pres">
      <dgm:prSet presAssocID="{6E2BA5F1-C620-4BB8-9743-F2A1FC995DDC}" presName="sibTrans" presStyleLbl="sibTrans1D1" presStyleIdx="7" presStyleCnt="8"/>
      <dgm:spPr/>
    </dgm:pt>
    <dgm:pt modelId="{AEBAC3B0-DD13-41D0-8483-A9ACDBDDA3D1}" type="pres">
      <dgm:prSet presAssocID="{6E2BA5F1-C620-4BB8-9743-F2A1FC995DDC}" presName="connectorText" presStyleLbl="sibTrans1D1" presStyleIdx="7" presStyleCnt="8"/>
      <dgm:spPr/>
    </dgm:pt>
    <dgm:pt modelId="{D149CE10-3ADA-4EC2-9D95-E61976D29DA5}" type="pres">
      <dgm:prSet presAssocID="{309F15D6-9769-411A-B083-E67AB4D30219}" presName="node" presStyleLbl="node1" presStyleIdx="8" presStyleCnt="9">
        <dgm:presLayoutVars>
          <dgm:bulletEnabled val="1"/>
        </dgm:presLayoutVars>
      </dgm:prSet>
      <dgm:spPr/>
    </dgm:pt>
  </dgm:ptLst>
  <dgm:cxnLst>
    <dgm:cxn modelId="{E79A1307-8A94-4046-86BF-8F45DB821A15}" type="presOf" srcId="{6E2BA5F1-C620-4BB8-9743-F2A1FC995DDC}" destId="{5F9F3D3B-6903-4804-B729-225E1BBC4BA8}" srcOrd="0" destOrd="0" presId="urn:microsoft.com/office/officeart/2016/7/layout/RepeatingBendingProcessNew"/>
    <dgm:cxn modelId="{78D4C41C-D839-43CA-9F7E-D728E12F0DE3}" type="presOf" srcId="{D2DE1CD2-571E-44CE-992C-5BF503C7C84A}" destId="{C7791FF6-B7A4-42E9-B3AB-88AE8DF2A0D2}" srcOrd="0" destOrd="0" presId="urn:microsoft.com/office/officeart/2016/7/layout/RepeatingBendingProcessNew"/>
    <dgm:cxn modelId="{F7AE8C1F-268D-46C1-B2B9-9C425580FFBC}" type="presOf" srcId="{05EE3405-C78C-4ACE-82A0-0F9C3D79FCE1}" destId="{1B26DBB7-9055-4A58-BCBB-8CE63CBCADB6}" srcOrd="1" destOrd="0" presId="urn:microsoft.com/office/officeart/2016/7/layout/RepeatingBendingProcessNew"/>
    <dgm:cxn modelId="{3B1EE71F-25C5-4A10-BD75-9396CEB9B8F4}" type="presOf" srcId="{AE584555-8788-4281-9638-798F4144729F}" destId="{CF3A740C-DF48-4E8E-900C-AA5673288F4E}" srcOrd="1" destOrd="0" presId="urn:microsoft.com/office/officeart/2016/7/layout/RepeatingBendingProcessNew"/>
    <dgm:cxn modelId="{47395A28-42CD-4E78-B1FB-730124D1BE52}" type="presOf" srcId="{EF2B174D-5BCA-4C0A-B6D7-EEFCD4C4C8B5}" destId="{14BD1CE7-75AB-476F-9EFD-78D8A1A0385A}" srcOrd="0" destOrd="0" presId="urn:microsoft.com/office/officeart/2016/7/layout/RepeatingBendingProcessNew"/>
    <dgm:cxn modelId="{D3AB0031-3CA8-4E5F-BA80-CDD40D15988C}" type="presOf" srcId="{05EE3405-C78C-4ACE-82A0-0F9C3D79FCE1}" destId="{4E42165F-AAF5-4FF1-AEEC-649181900BDC}" srcOrd="0" destOrd="0" presId="urn:microsoft.com/office/officeart/2016/7/layout/RepeatingBendingProcessNew"/>
    <dgm:cxn modelId="{A1350432-9D33-4D93-96C9-A17D7EE020FF}" srcId="{1508E67C-49C4-44A5-822E-6E4151EE2F1A}" destId="{D2DE1CD2-571E-44CE-992C-5BF503C7C84A}" srcOrd="2" destOrd="0" parTransId="{60D5165B-29AA-4A1D-A047-C0A2B47AFC62}" sibTransId="{EF2B174D-5BCA-4C0A-B6D7-EEFCD4C4C8B5}"/>
    <dgm:cxn modelId="{7DB0B339-2AE6-4F92-B017-CC320EA5BC0F}" srcId="{1508E67C-49C4-44A5-822E-6E4151EE2F1A}" destId="{4AB14E83-1D5E-4C76-95F5-601AF4DF93C6}" srcOrd="3" destOrd="0" parTransId="{C2F35654-C806-4715-98B6-B82572725DE5}" sibTransId="{8876C879-E86C-4F25-A6D3-D9B4EDFDA9F9}"/>
    <dgm:cxn modelId="{C210D03B-6087-42BE-A687-0ABCDCBE3073}" type="presOf" srcId="{B03BED92-20FD-4C1C-AC63-FAE9084834E4}" destId="{F81DB517-0012-4A7E-ADE0-7CCB2FF5C80D}" srcOrd="0" destOrd="0" presId="urn:microsoft.com/office/officeart/2016/7/layout/RepeatingBendingProcessNew"/>
    <dgm:cxn modelId="{74E3DA5D-A4BE-4D37-B682-219B3C2F6EE1}" type="presOf" srcId="{0FA75BEF-33CA-47B3-A485-723AA98A88F3}" destId="{BFA6904A-1CE1-47D3-918D-91AAED297ABA}" srcOrd="0" destOrd="0" presId="urn:microsoft.com/office/officeart/2016/7/layout/RepeatingBendingProcessNew"/>
    <dgm:cxn modelId="{08361745-7140-4EDD-9A88-6453B3DE0069}" srcId="{1508E67C-49C4-44A5-822E-6E4151EE2F1A}" destId="{1D2582D3-5EAD-4614-9CEE-65C1AF8F0A17}" srcOrd="6" destOrd="0" parTransId="{AE9C6774-5D59-4973-9DE1-2830D1C4571A}" sibTransId="{AE584555-8788-4281-9638-798F4144729F}"/>
    <dgm:cxn modelId="{F4217945-CEAC-4936-8B55-41F12750A2FD}" type="presOf" srcId="{AB3D7CA0-F9AA-4F1B-A81E-E14B3DC99115}" destId="{E6848D98-8622-4D0B-977C-94DF13A58E3B}" srcOrd="0" destOrd="0" presId="urn:microsoft.com/office/officeart/2016/7/layout/RepeatingBendingProcessNew"/>
    <dgm:cxn modelId="{BDCD8048-3B2E-4F20-A6D9-7D231A565A73}" type="presOf" srcId="{AE584555-8788-4281-9638-798F4144729F}" destId="{8018E360-689B-4857-A421-507033AF0A95}" srcOrd="0" destOrd="0" presId="urn:microsoft.com/office/officeart/2016/7/layout/RepeatingBendingProcessNew"/>
    <dgm:cxn modelId="{70865E72-669F-4F21-B594-86553E7106BD}" type="presOf" srcId="{25EC01FD-B20A-4A6C-9040-236BD1DFCBB8}" destId="{461B9989-60FB-4099-A722-6C91ADBAA0C8}" srcOrd="1" destOrd="0" presId="urn:microsoft.com/office/officeart/2016/7/layout/RepeatingBendingProcessNew"/>
    <dgm:cxn modelId="{1B584572-0FCC-45F6-8E1C-82EC80BDF2C6}" type="presOf" srcId="{EF2B174D-5BCA-4C0A-B6D7-EEFCD4C4C8B5}" destId="{4689A787-1C0A-48ED-BAF4-AC34ADDB4065}" srcOrd="1" destOrd="0" presId="urn:microsoft.com/office/officeart/2016/7/layout/RepeatingBendingProcessNew"/>
    <dgm:cxn modelId="{05EE3E7C-05CE-4189-8889-308E5896A6BD}" type="presOf" srcId="{25EC01FD-B20A-4A6C-9040-236BD1DFCBB8}" destId="{49734F63-CB70-4D94-93A0-147D62DC3891}" srcOrd="0" destOrd="0" presId="urn:microsoft.com/office/officeart/2016/7/layout/RepeatingBendingProcessNew"/>
    <dgm:cxn modelId="{E45FE083-8FC5-4EA1-91CD-F813AF998B88}" srcId="{1508E67C-49C4-44A5-822E-6E4151EE2F1A}" destId="{0FA75BEF-33CA-47B3-A485-723AA98A88F3}" srcOrd="1" destOrd="0" parTransId="{80F21B8F-CBAE-4409-BB77-B380E1D35854}" sibTransId="{B03BED92-20FD-4C1C-AC63-FAE9084834E4}"/>
    <dgm:cxn modelId="{21CF4189-7FEF-41F8-95C2-F3AB14BDB4B2}" type="presOf" srcId="{4FCB8FC0-68B1-4A3A-8CA8-CFCB5020799C}" destId="{168CCD4B-047B-4299-BE4D-FD6301DEB543}" srcOrd="0" destOrd="0" presId="urn:microsoft.com/office/officeart/2016/7/layout/RepeatingBendingProcessNew"/>
    <dgm:cxn modelId="{6515368D-D073-4687-937D-0774AD437D2F}" type="presOf" srcId="{B03BED92-20FD-4C1C-AC63-FAE9084834E4}" destId="{9CC9DD20-8553-454D-B5AC-0D6A82D351A5}" srcOrd="1" destOrd="0" presId="urn:microsoft.com/office/officeart/2016/7/layout/RepeatingBendingProcessNew"/>
    <dgm:cxn modelId="{C438A396-D6C8-4C2D-B401-9B9BDD7CE9CC}" srcId="{1508E67C-49C4-44A5-822E-6E4151EE2F1A}" destId="{A4F1768D-3372-44F0-976D-A1C876554903}" srcOrd="4" destOrd="0" parTransId="{84530EA2-E0B2-4859-A3A7-0F5814EF94FD}" sibTransId="{25EC01FD-B20A-4A6C-9040-236BD1DFCBB8}"/>
    <dgm:cxn modelId="{2AA75997-B5CF-4A4E-BFB5-A4A99D6FA409}" type="presOf" srcId="{84E72691-A8C6-4A39-9822-889454B3E9A7}" destId="{96EB2973-C991-40AD-8A9E-78897A086F07}" srcOrd="0" destOrd="0" presId="urn:microsoft.com/office/officeart/2016/7/layout/RepeatingBendingProcessNew"/>
    <dgm:cxn modelId="{54B9D4A7-3CD1-4A8D-A2B4-9D57237C75A2}" type="presOf" srcId="{1508E67C-49C4-44A5-822E-6E4151EE2F1A}" destId="{28273616-603A-4701-8EF3-6FC2716A37F3}" srcOrd="0" destOrd="0" presId="urn:microsoft.com/office/officeart/2016/7/layout/RepeatingBendingProcessNew"/>
    <dgm:cxn modelId="{D098E4B5-922E-4A3A-8360-E96071E5FA3F}" type="presOf" srcId="{A4F1768D-3372-44F0-976D-A1C876554903}" destId="{B3E34D08-9061-4D5E-8D74-5FC12E7844F5}" srcOrd="0" destOrd="0" presId="urn:microsoft.com/office/officeart/2016/7/layout/RepeatingBendingProcessNew"/>
    <dgm:cxn modelId="{5303F2B8-C788-43A1-ABB0-33035082A529}" type="presOf" srcId="{1D2582D3-5EAD-4614-9CEE-65C1AF8F0A17}" destId="{083FD709-AB3E-48EB-8725-8D48C21E705F}" srcOrd="0" destOrd="0" presId="urn:microsoft.com/office/officeart/2016/7/layout/RepeatingBendingProcessNew"/>
    <dgm:cxn modelId="{9302D2BC-B0C9-46FD-809C-6AF2CE317409}" type="presOf" srcId="{309F15D6-9769-411A-B083-E67AB4D30219}" destId="{D149CE10-3ADA-4EC2-9D95-E61976D29DA5}" srcOrd="0" destOrd="0" presId="urn:microsoft.com/office/officeart/2016/7/layout/RepeatingBendingProcessNew"/>
    <dgm:cxn modelId="{753181BD-AA75-4978-A190-1608CA837636}" srcId="{1508E67C-49C4-44A5-822E-6E4151EE2F1A}" destId="{309F15D6-9769-411A-B083-E67AB4D30219}" srcOrd="8" destOrd="0" parTransId="{72949B50-F062-47A5-AB93-D8E2179031FB}" sibTransId="{022976B5-ABF7-454A-B479-C424F8E6CA7F}"/>
    <dgm:cxn modelId="{33AFA0C0-8462-4884-A600-B915B66DC087}" type="presOf" srcId="{8876C879-E86C-4F25-A6D3-D9B4EDFDA9F9}" destId="{60A9E58A-CF3D-44DF-B7AD-8BD906C874D7}" srcOrd="0" destOrd="0" presId="urn:microsoft.com/office/officeart/2016/7/layout/RepeatingBendingProcessNew"/>
    <dgm:cxn modelId="{086352CB-F64F-4D0C-ADC6-515A9C6C01CD}" type="presOf" srcId="{AB3D7CA0-F9AA-4F1B-A81E-E14B3DC99115}" destId="{69AE49DE-2F24-4F33-89AE-EE827D9DE8CD}" srcOrd="1" destOrd="0" presId="urn:microsoft.com/office/officeart/2016/7/layout/RepeatingBendingProcessNew"/>
    <dgm:cxn modelId="{69685DD1-3B65-4CC4-8623-0873EB45A0FF}" type="presOf" srcId="{6E2BA5F1-C620-4BB8-9743-F2A1FC995DDC}" destId="{AEBAC3B0-DD13-41D0-8483-A9ACDBDDA3D1}" srcOrd="1" destOrd="0" presId="urn:microsoft.com/office/officeart/2016/7/layout/RepeatingBendingProcessNew"/>
    <dgm:cxn modelId="{A5D1CFD6-C174-4845-8414-EFF9FF69C43F}" srcId="{1508E67C-49C4-44A5-822E-6E4151EE2F1A}" destId="{4FCB8FC0-68B1-4A3A-8CA8-CFCB5020799C}" srcOrd="0" destOrd="0" parTransId="{64BC526B-CA58-4726-AD25-5821FC6563FA}" sibTransId="{05EE3405-C78C-4ACE-82A0-0F9C3D79FCE1}"/>
    <dgm:cxn modelId="{A39784DC-FAF8-48A2-A535-4438A091DD83}" type="presOf" srcId="{8ABA3720-CC21-4CD7-A5DD-ED47A5441DEA}" destId="{13175C0B-A2D5-46F8-B811-499CC50F8F8E}" srcOrd="0" destOrd="0" presId="urn:microsoft.com/office/officeart/2016/7/layout/RepeatingBendingProcessNew"/>
    <dgm:cxn modelId="{15E212DE-B389-4022-B413-2512A0E5A74E}" srcId="{1508E67C-49C4-44A5-822E-6E4151EE2F1A}" destId="{84E72691-A8C6-4A39-9822-889454B3E9A7}" srcOrd="7" destOrd="0" parTransId="{BE565041-17D5-4C34-B6EE-6846E84DE88D}" sibTransId="{6E2BA5F1-C620-4BB8-9743-F2A1FC995DDC}"/>
    <dgm:cxn modelId="{D67917F4-7391-4A26-9F2C-B908485FF03A}" type="presOf" srcId="{4AB14E83-1D5E-4C76-95F5-601AF4DF93C6}" destId="{755B7A88-CA97-4360-9D44-79EE72AF7E11}" srcOrd="0" destOrd="0" presId="urn:microsoft.com/office/officeart/2016/7/layout/RepeatingBendingProcessNew"/>
    <dgm:cxn modelId="{C6074CF9-795C-4D8C-B792-66EC8D226F72}" srcId="{1508E67C-49C4-44A5-822E-6E4151EE2F1A}" destId="{8ABA3720-CC21-4CD7-A5DD-ED47A5441DEA}" srcOrd="5" destOrd="0" parTransId="{672C1086-7B7F-4BE4-AFA7-5984AB85C289}" sibTransId="{AB3D7CA0-F9AA-4F1B-A81E-E14B3DC99115}"/>
    <dgm:cxn modelId="{B9C14AFB-5E14-48F7-A81D-E7DA54A1C82D}" type="presOf" srcId="{8876C879-E86C-4F25-A6D3-D9B4EDFDA9F9}" destId="{43E81136-ECA3-461E-B209-6FD5C93DBA59}" srcOrd="1" destOrd="0" presId="urn:microsoft.com/office/officeart/2016/7/layout/RepeatingBendingProcessNew"/>
    <dgm:cxn modelId="{C6C627FD-073F-4334-A1EC-EE00AA171026}" type="presParOf" srcId="{28273616-603A-4701-8EF3-6FC2716A37F3}" destId="{168CCD4B-047B-4299-BE4D-FD6301DEB543}" srcOrd="0" destOrd="0" presId="urn:microsoft.com/office/officeart/2016/7/layout/RepeatingBendingProcessNew"/>
    <dgm:cxn modelId="{31F6B08A-F4DD-4624-A5C2-8A8B4E7ED499}" type="presParOf" srcId="{28273616-603A-4701-8EF3-6FC2716A37F3}" destId="{4E42165F-AAF5-4FF1-AEEC-649181900BDC}" srcOrd="1" destOrd="0" presId="urn:microsoft.com/office/officeart/2016/7/layout/RepeatingBendingProcessNew"/>
    <dgm:cxn modelId="{F86F2EDF-ED8F-4B4B-83BB-7B9DE6058055}" type="presParOf" srcId="{4E42165F-AAF5-4FF1-AEEC-649181900BDC}" destId="{1B26DBB7-9055-4A58-BCBB-8CE63CBCADB6}" srcOrd="0" destOrd="0" presId="urn:microsoft.com/office/officeart/2016/7/layout/RepeatingBendingProcessNew"/>
    <dgm:cxn modelId="{5849B869-E139-49EC-889B-C570F9F47716}" type="presParOf" srcId="{28273616-603A-4701-8EF3-6FC2716A37F3}" destId="{BFA6904A-1CE1-47D3-918D-91AAED297ABA}" srcOrd="2" destOrd="0" presId="urn:microsoft.com/office/officeart/2016/7/layout/RepeatingBendingProcessNew"/>
    <dgm:cxn modelId="{FA619858-4B63-4779-8C60-E732958F5399}" type="presParOf" srcId="{28273616-603A-4701-8EF3-6FC2716A37F3}" destId="{F81DB517-0012-4A7E-ADE0-7CCB2FF5C80D}" srcOrd="3" destOrd="0" presId="urn:microsoft.com/office/officeart/2016/7/layout/RepeatingBendingProcessNew"/>
    <dgm:cxn modelId="{2AE46759-52E5-4493-9419-89D863DC9B50}" type="presParOf" srcId="{F81DB517-0012-4A7E-ADE0-7CCB2FF5C80D}" destId="{9CC9DD20-8553-454D-B5AC-0D6A82D351A5}" srcOrd="0" destOrd="0" presId="urn:microsoft.com/office/officeart/2016/7/layout/RepeatingBendingProcessNew"/>
    <dgm:cxn modelId="{BEEB9A31-83B4-429B-8541-761023D14E76}" type="presParOf" srcId="{28273616-603A-4701-8EF3-6FC2716A37F3}" destId="{C7791FF6-B7A4-42E9-B3AB-88AE8DF2A0D2}" srcOrd="4" destOrd="0" presId="urn:microsoft.com/office/officeart/2016/7/layout/RepeatingBendingProcessNew"/>
    <dgm:cxn modelId="{D492E58B-7926-47C7-8DA8-B0CB2BF07700}" type="presParOf" srcId="{28273616-603A-4701-8EF3-6FC2716A37F3}" destId="{14BD1CE7-75AB-476F-9EFD-78D8A1A0385A}" srcOrd="5" destOrd="0" presId="urn:microsoft.com/office/officeart/2016/7/layout/RepeatingBendingProcessNew"/>
    <dgm:cxn modelId="{3AB6F15D-4548-4018-A5B1-C4D55A783F05}" type="presParOf" srcId="{14BD1CE7-75AB-476F-9EFD-78D8A1A0385A}" destId="{4689A787-1C0A-48ED-BAF4-AC34ADDB4065}" srcOrd="0" destOrd="0" presId="urn:microsoft.com/office/officeart/2016/7/layout/RepeatingBendingProcessNew"/>
    <dgm:cxn modelId="{5D48685C-D1E5-4767-B5FF-E2334E359D09}" type="presParOf" srcId="{28273616-603A-4701-8EF3-6FC2716A37F3}" destId="{755B7A88-CA97-4360-9D44-79EE72AF7E11}" srcOrd="6" destOrd="0" presId="urn:microsoft.com/office/officeart/2016/7/layout/RepeatingBendingProcessNew"/>
    <dgm:cxn modelId="{6D51B673-B257-4284-9B75-96FE0FE952D7}" type="presParOf" srcId="{28273616-603A-4701-8EF3-6FC2716A37F3}" destId="{60A9E58A-CF3D-44DF-B7AD-8BD906C874D7}" srcOrd="7" destOrd="0" presId="urn:microsoft.com/office/officeart/2016/7/layout/RepeatingBendingProcessNew"/>
    <dgm:cxn modelId="{16E3CC45-1821-4817-A924-05EED0A3EF2D}" type="presParOf" srcId="{60A9E58A-CF3D-44DF-B7AD-8BD906C874D7}" destId="{43E81136-ECA3-461E-B209-6FD5C93DBA59}" srcOrd="0" destOrd="0" presId="urn:microsoft.com/office/officeart/2016/7/layout/RepeatingBendingProcessNew"/>
    <dgm:cxn modelId="{A2B93FBF-AB08-4EA2-9934-761CC3400285}" type="presParOf" srcId="{28273616-603A-4701-8EF3-6FC2716A37F3}" destId="{B3E34D08-9061-4D5E-8D74-5FC12E7844F5}" srcOrd="8" destOrd="0" presId="urn:microsoft.com/office/officeart/2016/7/layout/RepeatingBendingProcessNew"/>
    <dgm:cxn modelId="{F5A0B352-B6E8-406C-829B-1D70C5CE5203}" type="presParOf" srcId="{28273616-603A-4701-8EF3-6FC2716A37F3}" destId="{49734F63-CB70-4D94-93A0-147D62DC3891}" srcOrd="9" destOrd="0" presId="urn:microsoft.com/office/officeart/2016/7/layout/RepeatingBendingProcessNew"/>
    <dgm:cxn modelId="{546D5051-2BCD-4665-89C9-C26EF22B9336}" type="presParOf" srcId="{49734F63-CB70-4D94-93A0-147D62DC3891}" destId="{461B9989-60FB-4099-A722-6C91ADBAA0C8}" srcOrd="0" destOrd="0" presId="urn:microsoft.com/office/officeart/2016/7/layout/RepeatingBendingProcessNew"/>
    <dgm:cxn modelId="{CDA0F9BA-C46F-47F9-8499-29005DD5B168}" type="presParOf" srcId="{28273616-603A-4701-8EF3-6FC2716A37F3}" destId="{13175C0B-A2D5-46F8-B811-499CC50F8F8E}" srcOrd="10" destOrd="0" presId="urn:microsoft.com/office/officeart/2016/7/layout/RepeatingBendingProcessNew"/>
    <dgm:cxn modelId="{AF0ED666-A120-4D5E-9096-550A6E78A2EE}" type="presParOf" srcId="{28273616-603A-4701-8EF3-6FC2716A37F3}" destId="{E6848D98-8622-4D0B-977C-94DF13A58E3B}" srcOrd="11" destOrd="0" presId="urn:microsoft.com/office/officeart/2016/7/layout/RepeatingBendingProcessNew"/>
    <dgm:cxn modelId="{852AEA3D-C184-49F5-960D-018217789E0B}" type="presParOf" srcId="{E6848D98-8622-4D0B-977C-94DF13A58E3B}" destId="{69AE49DE-2F24-4F33-89AE-EE827D9DE8CD}" srcOrd="0" destOrd="0" presId="urn:microsoft.com/office/officeart/2016/7/layout/RepeatingBendingProcessNew"/>
    <dgm:cxn modelId="{8D70B1AF-8DBE-46FE-A2C4-DEE6689843B5}" type="presParOf" srcId="{28273616-603A-4701-8EF3-6FC2716A37F3}" destId="{083FD709-AB3E-48EB-8725-8D48C21E705F}" srcOrd="12" destOrd="0" presId="urn:microsoft.com/office/officeart/2016/7/layout/RepeatingBendingProcessNew"/>
    <dgm:cxn modelId="{8546C0AB-A3BC-4574-966D-A750426864A5}" type="presParOf" srcId="{28273616-603A-4701-8EF3-6FC2716A37F3}" destId="{8018E360-689B-4857-A421-507033AF0A95}" srcOrd="13" destOrd="0" presId="urn:microsoft.com/office/officeart/2016/7/layout/RepeatingBendingProcessNew"/>
    <dgm:cxn modelId="{FE3330FF-368E-48CF-B5D9-D540BE4B409A}" type="presParOf" srcId="{8018E360-689B-4857-A421-507033AF0A95}" destId="{CF3A740C-DF48-4E8E-900C-AA5673288F4E}" srcOrd="0" destOrd="0" presId="urn:microsoft.com/office/officeart/2016/7/layout/RepeatingBendingProcessNew"/>
    <dgm:cxn modelId="{07A3FDA3-B9DA-4BD3-BA0D-A9E442CE5F01}" type="presParOf" srcId="{28273616-603A-4701-8EF3-6FC2716A37F3}" destId="{96EB2973-C991-40AD-8A9E-78897A086F07}" srcOrd="14" destOrd="0" presId="urn:microsoft.com/office/officeart/2016/7/layout/RepeatingBendingProcessNew"/>
    <dgm:cxn modelId="{F3203115-9011-4CC7-A13A-2C2597E01B19}" type="presParOf" srcId="{28273616-603A-4701-8EF3-6FC2716A37F3}" destId="{5F9F3D3B-6903-4804-B729-225E1BBC4BA8}" srcOrd="15" destOrd="0" presId="urn:microsoft.com/office/officeart/2016/7/layout/RepeatingBendingProcessNew"/>
    <dgm:cxn modelId="{53424841-9D29-4EC0-A32F-F8000F162DF9}" type="presParOf" srcId="{5F9F3D3B-6903-4804-B729-225E1BBC4BA8}" destId="{AEBAC3B0-DD13-41D0-8483-A9ACDBDDA3D1}" srcOrd="0" destOrd="0" presId="urn:microsoft.com/office/officeart/2016/7/layout/RepeatingBendingProcessNew"/>
    <dgm:cxn modelId="{018D6090-E589-4570-B0FD-2BEC197CD292}" type="presParOf" srcId="{28273616-603A-4701-8EF3-6FC2716A37F3}" destId="{D149CE10-3ADA-4EC2-9D95-E61976D29DA5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61E485-7229-4969-A969-8044AA687481}" type="doc">
      <dgm:prSet loTypeId="urn:microsoft.com/office/officeart/2016/7/layout/RepeatingBendingProcessNew" loCatId="process" qsTypeId="urn:microsoft.com/office/officeart/2005/8/quickstyle/simple4#6" qsCatId="simple" csTypeId="urn:microsoft.com/office/officeart/2005/8/colors/accent2_2#11" csCatId="accent2"/>
      <dgm:spPr/>
      <dgm:t>
        <a:bodyPr/>
        <a:lstStyle/>
        <a:p>
          <a:endParaRPr lang="en-US"/>
        </a:p>
      </dgm:t>
    </dgm:pt>
    <dgm:pt modelId="{D27CBE53-6C1F-471F-AAC3-F39EA9B624C3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Business context:</a:t>
          </a:r>
          <a:endParaRPr lang="en-US" dirty="0">
            <a:solidFill>
              <a:schemeClr val="tx1"/>
            </a:solidFill>
          </a:endParaRPr>
        </a:p>
      </dgm:t>
    </dgm:pt>
    <dgm:pt modelId="{ACB6762D-FF35-4B78-BDD5-5DD03D561DD1}" type="parTrans" cxnId="{22943DA9-5C84-445B-AD7A-EBA974302265}">
      <dgm:prSet/>
      <dgm:spPr/>
      <dgm:t>
        <a:bodyPr/>
        <a:lstStyle/>
        <a:p>
          <a:endParaRPr lang="en-US"/>
        </a:p>
      </dgm:t>
    </dgm:pt>
    <dgm:pt modelId="{16F72EBE-C34D-4367-9321-884DA4BF4DCB}" type="sibTrans" cxnId="{22943DA9-5C84-445B-AD7A-EBA974302265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FB7B6FA-4E56-486B-8412-41C566648E3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Independent bakery in a Coventry retail park </a:t>
          </a:r>
          <a:endParaRPr lang="en-US" dirty="0">
            <a:solidFill>
              <a:schemeClr val="tx1"/>
            </a:solidFill>
          </a:endParaRPr>
        </a:p>
      </dgm:t>
    </dgm:pt>
    <dgm:pt modelId="{8CBEEC9F-3B74-4006-984E-E6A11E06E6E9}" type="parTrans" cxnId="{87F943AF-503D-4A1A-99DB-A146935EC6A2}">
      <dgm:prSet/>
      <dgm:spPr/>
      <dgm:t>
        <a:bodyPr/>
        <a:lstStyle/>
        <a:p>
          <a:endParaRPr lang="en-US"/>
        </a:p>
      </dgm:t>
    </dgm:pt>
    <dgm:pt modelId="{E3417229-0229-4157-ADC1-B8618FF61D2C}" type="sibTrans" cxnId="{87F943AF-503D-4A1A-99DB-A146935EC6A2}">
      <dgm:prSet/>
      <dgm:spPr/>
      <dgm:t>
        <a:bodyPr/>
        <a:lstStyle/>
        <a:p>
          <a:endParaRPr lang="en-US"/>
        </a:p>
      </dgm:t>
    </dgm:pt>
    <dgm:pt modelId="{96307ED2-C656-42EA-82A8-5D0552BC758F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Established in 2015</a:t>
          </a:r>
          <a:endParaRPr lang="en-US" dirty="0">
            <a:solidFill>
              <a:schemeClr val="tx1"/>
            </a:solidFill>
          </a:endParaRPr>
        </a:p>
      </dgm:t>
    </dgm:pt>
    <dgm:pt modelId="{F87954E4-C8F9-45D5-AA39-C465E181A7F0}" type="parTrans" cxnId="{FC16CF71-5887-4E5F-9999-945D89D3EDD4}">
      <dgm:prSet/>
      <dgm:spPr/>
      <dgm:t>
        <a:bodyPr/>
        <a:lstStyle/>
        <a:p>
          <a:endParaRPr lang="en-US"/>
        </a:p>
      </dgm:t>
    </dgm:pt>
    <dgm:pt modelId="{898858DB-87A8-45E6-B723-8DA956C85F38}" type="sibTrans" cxnId="{FC16CF71-5887-4E5F-9999-945D89D3EDD4}">
      <dgm:prSet/>
      <dgm:spPr/>
      <dgm:t>
        <a:bodyPr/>
        <a:lstStyle/>
        <a:p>
          <a:endParaRPr lang="en-US"/>
        </a:p>
      </dgm:t>
    </dgm:pt>
    <dgm:pt modelId="{E53F98F0-1D5D-406B-B86B-77CAE4E25DAE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Sells cakes, pastries and bread</a:t>
          </a:r>
          <a:endParaRPr lang="en-US" dirty="0">
            <a:solidFill>
              <a:schemeClr val="tx1"/>
            </a:solidFill>
          </a:endParaRPr>
        </a:p>
      </dgm:t>
    </dgm:pt>
    <dgm:pt modelId="{8E0A318F-E409-4DBB-844F-8FA329FC2CDB}" type="parTrans" cxnId="{E3E659AC-1867-4307-A00F-74D713A0AB2F}">
      <dgm:prSet/>
      <dgm:spPr/>
      <dgm:t>
        <a:bodyPr/>
        <a:lstStyle/>
        <a:p>
          <a:endParaRPr lang="en-US"/>
        </a:p>
      </dgm:t>
    </dgm:pt>
    <dgm:pt modelId="{DB030B4F-F09C-4A43-8D61-D5C415679D20}" type="sibTrans" cxnId="{E3E659AC-1867-4307-A00F-74D713A0AB2F}">
      <dgm:prSet/>
      <dgm:spPr/>
      <dgm:t>
        <a:bodyPr/>
        <a:lstStyle/>
        <a:p>
          <a:endParaRPr lang="en-US"/>
        </a:p>
      </dgm:t>
    </dgm:pt>
    <dgm:pt modelId="{64721AE7-5867-433E-93CC-5792A51AAC48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Differentiates through </a:t>
          </a:r>
          <a:r>
            <a:rPr lang="en-GB" b="1" dirty="0">
              <a:solidFill>
                <a:schemeClr val="tx1"/>
              </a:solidFill>
            </a:rPr>
            <a:t>high-quality organic ingredients</a:t>
          </a:r>
          <a:endParaRPr lang="en-US" dirty="0">
            <a:solidFill>
              <a:schemeClr val="tx1"/>
            </a:solidFill>
          </a:endParaRPr>
        </a:p>
      </dgm:t>
    </dgm:pt>
    <dgm:pt modelId="{1B5A5CD9-69D0-4E4A-9EED-4005A0241C5E}" type="parTrans" cxnId="{6C73994B-DE1B-43E7-8949-19C5ECC2A7F5}">
      <dgm:prSet/>
      <dgm:spPr/>
      <dgm:t>
        <a:bodyPr/>
        <a:lstStyle/>
        <a:p>
          <a:endParaRPr lang="en-US"/>
        </a:p>
      </dgm:t>
    </dgm:pt>
    <dgm:pt modelId="{57C1DD89-5AE2-48C1-9147-1DFC172CB76C}" type="sibTrans" cxnId="{6C73994B-DE1B-43E7-8949-19C5ECC2A7F5}">
      <dgm:prSet/>
      <dgm:spPr/>
      <dgm:t>
        <a:bodyPr/>
        <a:lstStyle/>
        <a:p>
          <a:endParaRPr lang="en-US"/>
        </a:p>
      </dgm:t>
    </dgm:pt>
    <dgm:pt modelId="{8910FA62-CB03-4766-A206-4475BD48EA3E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Historically benefited from:</a:t>
          </a:r>
          <a:endParaRPr lang="en-US" dirty="0">
            <a:solidFill>
              <a:schemeClr val="tx1"/>
            </a:solidFill>
          </a:endParaRPr>
        </a:p>
      </dgm:t>
    </dgm:pt>
    <dgm:pt modelId="{67800F77-7711-4EE5-9C9B-4D1F07E62962}" type="parTrans" cxnId="{80A1860E-A2D9-4ADA-9757-B83D5D443919}">
      <dgm:prSet/>
      <dgm:spPr/>
      <dgm:t>
        <a:bodyPr/>
        <a:lstStyle/>
        <a:p>
          <a:endParaRPr lang="en-US"/>
        </a:p>
      </dgm:t>
    </dgm:pt>
    <dgm:pt modelId="{BF424FCB-9514-4782-A8FC-000263B9004A}" type="sibTrans" cxnId="{80A1860E-A2D9-4ADA-9757-B83D5D443919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94C6C90-5662-41DF-9CC7-72C8AD8A03BB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Local shoppers</a:t>
          </a:r>
          <a:endParaRPr lang="en-US" dirty="0">
            <a:solidFill>
              <a:schemeClr val="tx1"/>
            </a:solidFill>
          </a:endParaRPr>
        </a:p>
      </dgm:t>
    </dgm:pt>
    <dgm:pt modelId="{4FAD2730-CD27-4E3D-A833-1F36ECEFB04E}" type="parTrans" cxnId="{BA8EDA00-6F45-418A-B1DC-461E33C85671}">
      <dgm:prSet/>
      <dgm:spPr/>
      <dgm:t>
        <a:bodyPr/>
        <a:lstStyle/>
        <a:p>
          <a:endParaRPr lang="en-US"/>
        </a:p>
      </dgm:t>
    </dgm:pt>
    <dgm:pt modelId="{C265903B-8096-42E0-BD18-F199C6A312D1}" type="sibTrans" cxnId="{BA8EDA00-6F45-418A-B1DC-461E33C85671}">
      <dgm:prSet/>
      <dgm:spPr/>
      <dgm:t>
        <a:bodyPr/>
        <a:lstStyle/>
        <a:p>
          <a:endParaRPr lang="en-US"/>
        </a:p>
      </dgm:t>
    </dgm:pt>
    <dgm:pt modelId="{5BD4E897-148D-490F-AEAA-EB8B70AA380B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Retail-park employees</a:t>
          </a:r>
          <a:endParaRPr lang="en-US" dirty="0">
            <a:solidFill>
              <a:schemeClr val="tx1"/>
            </a:solidFill>
          </a:endParaRPr>
        </a:p>
      </dgm:t>
    </dgm:pt>
    <dgm:pt modelId="{EBE35467-D33B-40FF-B0BB-B4109942AB3D}" type="parTrans" cxnId="{18A6F3AD-6F71-44DE-AD37-0EC09C232A86}">
      <dgm:prSet/>
      <dgm:spPr/>
      <dgm:t>
        <a:bodyPr/>
        <a:lstStyle/>
        <a:p>
          <a:endParaRPr lang="en-US"/>
        </a:p>
      </dgm:t>
    </dgm:pt>
    <dgm:pt modelId="{C1AF2B60-6BD5-4F32-8FFA-4F2A2083A515}" type="sibTrans" cxnId="{18A6F3AD-6F71-44DE-AD37-0EC09C232A86}">
      <dgm:prSet/>
      <dgm:spPr/>
      <dgm:t>
        <a:bodyPr/>
        <a:lstStyle/>
        <a:p>
          <a:endParaRPr lang="en-US"/>
        </a:p>
      </dgm:t>
    </dgm:pt>
    <dgm:pt modelId="{11CF0467-ED21-473B-9457-76B8F325BE9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Nearby office and warehouses workers</a:t>
          </a:r>
          <a:endParaRPr lang="en-US" dirty="0">
            <a:solidFill>
              <a:schemeClr val="tx1"/>
            </a:solidFill>
          </a:endParaRPr>
        </a:p>
      </dgm:t>
    </dgm:pt>
    <dgm:pt modelId="{377EDFFD-BBC3-475E-8497-F192EFBA8E2E}" type="parTrans" cxnId="{B2833E9A-761E-41FC-8D15-918FABDFDB76}">
      <dgm:prSet/>
      <dgm:spPr/>
      <dgm:t>
        <a:bodyPr/>
        <a:lstStyle/>
        <a:p>
          <a:endParaRPr lang="en-US"/>
        </a:p>
      </dgm:t>
    </dgm:pt>
    <dgm:pt modelId="{074D5F34-4632-4FC3-9B5C-466354E2F58B}" type="sibTrans" cxnId="{B2833E9A-761E-41FC-8D15-918FABDFDB76}">
      <dgm:prSet/>
      <dgm:spPr/>
      <dgm:t>
        <a:bodyPr/>
        <a:lstStyle/>
        <a:p>
          <a:endParaRPr lang="en-US"/>
        </a:p>
      </dgm:t>
    </dgm:pt>
    <dgm:pt modelId="{C5305F27-E6F9-4F02-B657-0E077EE2C300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The change </a:t>
          </a:r>
          <a:endParaRPr lang="en-US" dirty="0">
            <a:solidFill>
              <a:schemeClr val="tx1"/>
            </a:solidFill>
          </a:endParaRPr>
        </a:p>
      </dgm:t>
    </dgm:pt>
    <dgm:pt modelId="{D5431062-A69F-45BF-8831-BAE2B528E7E1}" type="parTrans" cxnId="{0243A51F-73EA-4C6D-9CC4-6FA87DDE2AFB}">
      <dgm:prSet/>
      <dgm:spPr/>
      <dgm:t>
        <a:bodyPr/>
        <a:lstStyle/>
        <a:p>
          <a:endParaRPr lang="en-US"/>
        </a:p>
      </dgm:t>
    </dgm:pt>
    <dgm:pt modelId="{E51977F5-E651-4648-B5F9-79BDD568F4AF}" type="sibTrans" cxnId="{0243A51F-73EA-4C6D-9CC4-6FA87DDE2AF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586239B-EC6E-419B-B125-3AEC98ACCD0E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2019</a:t>
          </a:r>
          <a:r>
            <a:rPr lang="en-GB" dirty="0">
              <a:solidFill>
                <a:schemeClr val="tx1"/>
              </a:solidFill>
              <a:sym typeface="Wingdings" panose="05000000000000000000" pitchFamily="2" charset="2"/>
            </a:rPr>
            <a:t></a:t>
          </a:r>
          <a:r>
            <a:rPr lang="en-GB" dirty="0">
              <a:solidFill>
                <a:schemeClr val="tx1"/>
              </a:solidFill>
            </a:rPr>
            <a:t>2020: major disruption caused by COVID-19 restrictions</a:t>
          </a:r>
          <a:endParaRPr lang="en-US" dirty="0">
            <a:solidFill>
              <a:schemeClr val="tx1"/>
            </a:solidFill>
          </a:endParaRPr>
        </a:p>
      </dgm:t>
    </dgm:pt>
    <dgm:pt modelId="{36094BCD-E9D2-4CDF-9D7E-D5FFFAE9FC8D}" type="parTrans" cxnId="{F73DC5A8-5EA1-4B46-8853-7B3086659995}">
      <dgm:prSet/>
      <dgm:spPr/>
      <dgm:t>
        <a:bodyPr/>
        <a:lstStyle/>
        <a:p>
          <a:endParaRPr lang="en-US"/>
        </a:p>
      </dgm:t>
    </dgm:pt>
    <dgm:pt modelId="{62DF6664-BE0C-4D4F-9DD2-B4767EACC5FD}" type="sibTrans" cxnId="{F73DC5A8-5EA1-4B46-8853-7B3086659995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D093B2A4-CDC7-4A3D-B8C9-C11BB592523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2023</a:t>
          </a:r>
          <a:r>
            <a:rPr lang="en-GB" dirty="0">
              <a:solidFill>
                <a:schemeClr val="tx1"/>
              </a:solidFill>
              <a:sym typeface="Wingdings" panose="05000000000000000000" pitchFamily="2" charset="2"/>
            </a:rPr>
            <a:t></a:t>
          </a:r>
          <a:r>
            <a:rPr lang="en-GB" dirty="0">
              <a:solidFill>
                <a:schemeClr val="tx1"/>
              </a:solidFill>
            </a:rPr>
            <a:t>2025: sales remained approximately </a:t>
          </a:r>
          <a:r>
            <a:rPr lang="en-GB" b="1" dirty="0">
              <a:solidFill>
                <a:schemeClr val="tx1"/>
              </a:solidFill>
            </a:rPr>
            <a:t>25% below 2019 </a:t>
          </a:r>
          <a:endParaRPr lang="en-US" dirty="0">
            <a:solidFill>
              <a:schemeClr val="tx1"/>
            </a:solidFill>
          </a:endParaRPr>
        </a:p>
      </dgm:t>
    </dgm:pt>
    <dgm:pt modelId="{509A6093-B0B0-4BEA-B633-714DD5E33380}" type="parTrans" cxnId="{3D4AA449-3D26-428E-B7C7-75314F384A95}">
      <dgm:prSet/>
      <dgm:spPr/>
      <dgm:t>
        <a:bodyPr/>
        <a:lstStyle/>
        <a:p>
          <a:endParaRPr lang="en-US"/>
        </a:p>
      </dgm:t>
    </dgm:pt>
    <dgm:pt modelId="{C53DC6FD-C61E-4311-AC53-468A85182024}" type="sibTrans" cxnId="{3D4AA449-3D26-428E-B7C7-75314F384A95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FE9C481C-84E4-44FF-90B1-6A793B7ADACE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Current warning signs:</a:t>
          </a:r>
          <a:endParaRPr lang="en-US" dirty="0">
            <a:solidFill>
              <a:schemeClr val="tx1"/>
            </a:solidFill>
          </a:endParaRPr>
        </a:p>
      </dgm:t>
    </dgm:pt>
    <dgm:pt modelId="{4020A85B-F8EA-433A-8177-56396DFAC2EF}" type="parTrans" cxnId="{9FA0D2C1-0A01-4E9D-8D91-C3CE94102563}">
      <dgm:prSet/>
      <dgm:spPr/>
      <dgm:t>
        <a:bodyPr/>
        <a:lstStyle/>
        <a:p>
          <a:endParaRPr lang="en-US"/>
        </a:p>
      </dgm:t>
    </dgm:pt>
    <dgm:pt modelId="{C008DEF0-D31D-42A5-BAA3-45C9CDEB132E}" type="sibTrans" cxnId="{9FA0D2C1-0A01-4E9D-8D91-C3CE94102563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0D8EE9C0-E0DD-455F-82CB-E4CA0F6009F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Lower customer footfall</a:t>
          </a:r>
          <a:endParaRPr lang="en-US" dirty="0">
            <a:solidFill>
              <a:schemeClr val="tx1"/>
            </a:solidFill>
          </a:endParaRPr>
        </a:p>
      </dgm:t>
    </dgm:pt>
    <dgm:pt modelId="{1B36520C-A2C8-4C20-AB59-35351DAEA22F}" type="parTrans" cxnId="{447E558F-0A15-4F61-9B14-D2AEDAF4DF4D}">
      <dgm:prSet/>
      <dgm:spPr/>
      <dgm:t>
        <a:bodyPr/>
        <a:lstStyle/>
        <a:p>
          <a:endParaRPr lang="en-US"/>
        </a:p>
      </dgm:t>
    </dgm:pt>
    <dgm:pt modelId="{75C4477C-52EE-4C93-BE6C-C2A18A6C6B7B}" type="sibTrans" cxnId="{447E558F-0A15-4F61-9B14-D2AEDAF4DF4D}">
      <dgm:prSet/>
      <dgm:spPr/>
      <dgm:t>
        <a:bodyPr/>
        <a:lstStyle/>
        <a:p>
          <a:endParaRPr lang="en-US"/>
        </a:p>
      </dgm:t>
    </dgm:pt>
    <dgm:pt modelId="{68427DE2-9F20-46E8-97E2-14141E272B6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Empty retail units</a:t>
          </a:r>
          <a:endParaRPr lang="en-US" dirty="0">
            <a:solidFill>
              <a:schemeClr val="tx1"/>
            </a:solidFill>
          </a:endParaRPr>
        </a:p>
      </dgm:t>
    </dgm:pt>
    <dgm:pt modelId="{B55B5050-CBF1-4AEA-A526-30F063B6A345}" type="parTrans" cxnId="{04DD276D-5CB2-43E5-A702-9C8B4C3C3E8B}">
      <dgm:prSet/>
      <dgm:spPr/>
      <dgm:t>
        <a:bodyPr/>
        <a:lstStyle/>
        <a:p>
          <a:endParaRPr lang="en-US"/>
        </a:p>
      </dgm:t>
    </dgm:pt>
    <dgm:pt modelId="{526E7E5F-4B5D-4431-B031-1E0F1E0EA4C7}" type="sibTrans" cxnId="{04DD276D-5CB2-43E5-A702-9C8B4C3C3E8B}">
      <dgm:prSet/>
      <dgm:spPr/>
      <dgm:t>
        <a:bodyPr/>
        <a:lstStyle/>
        <a:p>
          <a:endParaRPr lang="en-US"/>
        </a:p>
      </dgm:t>
    </dgm:pt>
    <dgm:pt modelId="{5FEDF62A-D4D7-46F9-A878-5615452F7BEA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Loss of local employment</a:t>
          </a:r>
          <a:endParaRPr lang="en-US" dirty="0">
            <a:solidFill>
              <a:schemeClr val="tx1"/>
            </a:solidFill>
          </a:endParaRPr>
        </a:p>
      </dgm:t>
    </dgm:pt>
    <dgm:pt modelId="{AC5FEB37-13FC-4AE1-9F40-B2BAD73ECA85}" type="parTrans" cxnId="{64C9379A-BF0E-49C0-ADBA-58B1BC888A2A}">
      <dgm:prSet/>
      <dgm:spPr/>
      <dgm:t>
        <a:bodyPr/>
        <a:lstStyle/>
        <a:p>
          <a:endParaRPr lang="en-US"/>
        </a:p>
      </dgm:t>
    </dgm:pt>
    <dgm:pt modelId="{FCBF6E7C-3024-4AED-B173-FFCE542D91DE}" type="sibTrans" cxnId="{64C9379A-BF0E-49C0-ADBA-58B1BC888A2A}">
      <dgm:prSet/>
      <dgm:spPr/>
      <dgm:t>
        <a:bodyPr/>
        <a:lstStyle/>
        <a:p>
          <a:endParaRPr lang="en-US"/>
        </a:p>
      </dgm:t>
    </dgm:pt>
    <dgm:pt modelId="{EA75E65A-BC67-49BE-B69A-EF4290B7298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More hybrid/home working</a:t>
          </a:r>
          <a:endParaRPr lang="en-US" dirty="0">
            <a:solidFill>
              <a:schemeClr val="tx1"/>
            </a:solidFill>
          </a:endParaRPr>
        </a:p>
      </dgm:t>
    </dgm:pt>
    <dgm:pt modelId="{9B2094B3-A413-4214-A2E8-2B8F9D226ED5}" type="parTrans" cxnId="{983B8045-45C0-4F36-9354-B035879199C1}">
      <dgm:prSet/>
      <dgm:spPr/>
      <dgm:t>
        <a:bodyPr/>
        <a:lstStyle/>
        <a:p>
          <a:endParaRPr lang="en-US"/>
        </a:p>
      </dgm:t>
    </dgm:pt>
    <dgm:pt modelId="{5E0E0D32-3BA5-46EE-AC55-B9CA7FB5B1C6}" type="sibTrans" cxnId="{983B8045-45C0-4F36-9354-B035879199C1}">
      <dgm:prSet/>
      <dgm:spPr/>
      <dgm:t>
        <a:bodyPr/>
        <a:lstStyle/>
        <a:p>
          <a:endParaRPr lang="en-US"/>
        </a:p>
      </dgm:t>
    </dgm:pt>
    <dgm:pt modelId="{E30DF76E-B08E-4705-89E4-A10053A7C570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Customers requesting delivery and pre-orders</a:t>
          </a:r>
          <a:endParaRPr lang="en-US" dirty="0">
            <a:solidFill>
              <a:schemeClr val="tx1"/>
            </a:solidFill>
          </a:endParaRPr>
        </a:p>
      </dgm:t>
    </dgm:pt>
    <dgm:pt modelId="{1E755514-A1DC-4D1A-BEF0-8D076D4DD624}" type="parTrans" cxnId="{8F7AB051-086E-4AC9-A0FB-DC8B1A59FB82}">
      <dgm:prSet/>
      <dgm:spPr/>
      <dgm:t>
        <a:bodyPr/>
        <a:lstStyle/>
        <a:p>
          <a:endParaRPr lang="en-US"/>
        </a:p>
      </dgm:t>
    </dgm:pt>
    <dgm:pt modelId="{AF96BD89-8584-4D80-B9BF-74C257C4F84A}" type="sibTrans" cxnId="{8F7AB051-086E-4AC9-A0FB-DC8B1A59FB82}">
      <dgm:prSet/>
      <dgm:spPr/>
      <dgm:t>
        <a:bodyPr/>
        <a:lstStyle/>
        <a:p>
          <a:endParaRPr lang="en-US"/>
        </a:p>
      </dgm:t>
    </dgm:pt>
    <dgm:pt modelId="{D6FADBFD-0D9D-490C-8C06-821D091863F2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Increasing operating cost </a:t>
          </a:r>
          <a:endParaRPr lang="en-US" dirty="0">
            <a:solidFill>
              <a:schemeClr val="tx1"/>
            </a:solidFill>
          </a:endParaRPr>
        </a:p>
      </dgm:t>
    </dgm:pt>
    <dgm:pt modelId="{5291A1C0-DF19-4492-9B71-2D313BFCAF18}" type="parTrans" cxnId="{5C2EFE65-D2D0-4ED4-8B4D-74F951C4397C}">
      <dgm:prSet/>
      <dgm:spPr/>
      <dgm:t>
        <a:bodyPr/>
        <a:lstStyle/>
        <a:p>
          <a:endParaRPr lang="en-US"/>
        </a:p>
      </dgm:t>
    </dgm:pt>
    <dgm:pt modelId="{830389C1-1DD1-48AD-8D1F-BF955E467198}" type="sibTrans" cxnId="{5C2EFE65-D2D0-4ED4-8B4D-74F951C4397C}">
      <dgm:prSet/>
      <dgm:spPr/>
      <dgm:t>
        <a:bodyPr/>
        <a:lstStyle/>
        <a:p>
          <a:endParaRPr lang="en-US"/>
        </a:p>
      </dgm:t>
    </dgm:pt>
    <dgm:pt modelId="{38C9F5DF-3E16-4586-80EF-B9A5E54B56ED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Key issue: </a:t>
          </a:r>
          <a:endParaRPr lang="en-US" dirty="0">
            <a:solidFill>
              <a:schemeClr val="tx1"/>
            </a:solidFill>
          </a:endParaRPr>
        </a:p>
      </dgm:t>
    </dgm:pt>
    <dgm:pt modelId="{2EB977ED-A65F-428E-8D01-02AE9D409025}" type="parTrans" cxnId="{D50E5852-6BCE-45B4-933B-8ADDE37ADB7F}">
      <dgm:prSet/>
      <dgm:spPr/>
      <dgm:t>
        <a:bodyPr/>
        <a:lstStyle/>
        <a:p>
          <a:endParaRPr lang="en-US"/>
        </a:p>
      </dgm:t>
    </dgm:pt>
    <dgm:pt modelId="{D6819DE9-794D-4F2A-B5E9-0848B47619AA}" type="sibTrans" cxnId="{D50E5852-6BCE-45B4-933B-8ADDE37ADB7F}">
      <dgm:prSet phldrT="7" phldr="0"/>
      <dgm:spPr/>
      <dgm:t>
        <a:bodyPr/>
        <a:lstStyle/>
        <a:p>
          <a:r>
            <a:rPr lang="en-US"/>
            <a:t>7</a:t>
          </a:r>
        </a:p>
      </dgm:t>
    </dgm:pt>
    <dgm:pt modelId="{FE318A23-A4B6-4BBD-9748-D5D8581A6C9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The problem is not simply lower sales; it is a </a:t>
          </a:r>
          <a:r>
            <a:rPr lang="en-GB" b="1" dirty="0">
              <a:solidFill>
                <a:schemeClr val="tx1"/>
              </a:solidFill>
            </a:rPr>
            <a:t>change in the environment in which Basil’s original business model operated. </a:t>
          </a:r>
          <a:endParaRPr lang="en-US" dirty="0">
            <a:solidFill>
              <a:schemeClr val="tx1"/>
            </a:solidFill>
          </a:endParaRPr>
        </a:p>
      </dgm:t>
    </dgm:pt>
    <dgm:pt modelId="{17B09A55-B255-4D68-B86E-2D19507EC07E}" type="parTrans" cxnId="{04E1F6FF-892F-476D-AA9B-9B0220C90AA6}">
      <dgm:prSet/>
      <dgm:spPr/>
      <dgm:t>
        <a:bodyPr/>
        <a:lstStyle/>
        <a:p>
          <a:endParaRPr lang="en-US"/>
        </a:p>
      </dgm:t>
    </dgm:pt>
    <dgm:pt modelId="{95335450-90D0-4657-971A-8102566116A7}" type="sibTrans" cxnId="{04E1F6FF-892F-476D-AA9B-9B0220C90AA6}">
      <dgm:prSet phldrT="8" phldr="0"/>
      <dgm:spPr/>
      <dgm:t>
        <a:bodyPr/>
        <a:lstStyle/>
        <a:p>
          <a:r>
            <a:rPr lang="en-US"/>
            <a:t>8</a:t>
          </a:r>
        </a:p>
      </dgm:t>
    </dgm:pt>
    <dgm:pt modelId="{013DCC83-EB2F-4BD4-8563-DC48F1A6C271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Reference: </a:t>
          </a:r>
          <a:r>
            <a:rPr lang="en-GB" dirty="0">
              <a:solidFill>
                <a:schemeClr val="tx1"/>
              </a:solidFill>
            </a:rPr>
            <a:t>Case study; ONS (2025a;2026)</a:t>
          </a:r>
          <a:endParaRPr lang="en-US" dirty="0">
            <a:solidFill>
              <a:schemeClr val="tx1"/>
            </a:solidFill>
          </a:endParaRPr>
        </a:p>
      </dgm:t>
    </dgm:pt>
    <dgm:pt modelId="{247A3395-B7F7-4A2A-B663-39E534853A69}" type="parTrans" cxnId="{BD5CD5DA-AEEF-4DC1-BCF8-B12BF5DB740B}">
      <dgm:prSet/>
      <dgm:spPr/>
      <dgm:t>
        <a:bodyPr/>
        <a:lstStyle/>
        <a:p>
          <a:endParaRPr lang="en-US"/>
        </a:p>
      </dgm:t>
    </dgm:pt>
    <dgm:pt modelId="{6AC1A5EC-89CE-4632-A69F-31BCBB268D06}" type="sibTrans" cxnId="{BD5CD5DA-AEEF-4DC1-BCF8-B12BF5DB740B}">
      <dgm:prSet phldrT="9" phldr="0"/>
      <dgm:spPr/>
      <dgm:t>
        <a:bodyPr/>
        <a:lstStyle/>
        <a:p>
          <a:endParaRPr lang="en-US"/>
        </a:p>
      </dgm:t>
    </dgm:pt>
    <dgm:pt modelId="{701F68B4-5710-4569-9460-A7D0CC6AC4A8}" type="pres">
      <dgm:prSet presAssocID="{6161E485-7229-4969-A969-8044AA687481}" presName="Name0" presStyleCnt="0">
        <dgm:presLayoutVars>
          <dgm:dir/>
          <dgm:resizeHandles val="exact"/>
        </dgm:presLayoutVars>
      </dgm:prSet>
      <dgm:spPr/>
    </dgm:pt>
    <dgm:pt modelId="{3371726E-375B-4A32-A042-3D6A0A0D86DC}" type="pres">
      <dgm:prSet presAssocID="{D27CBE53-6C1F-471F-AAC3-F39EA9B624C3}" presName="node" presStyleLbl="node1" presStyleIdx="0" presStyleCnt="9">
        <dgm:presLayoutVars>
          <dgm:bulletEnabled val="1"/>
        </dgm:presLayoutVars>
      </dgm:prSet>
      <dgm:spPr/>
    </dgm:pt>
    <dgm:pt modelId="{685D7D46-4ED2-43C5-AD00-3159223F6764}" type="pres">
      <dgm:prSet presAssocID="{16F72EBE-C34D-4367-9321-884DA4BF4DCB}" presName="sibTrans" presStyleLbl="sibTrans1D1" presStyleIdx="0" presStyleCnt="8"/>
      <dgm:spPr/>
    </dgm:pt>
    <dgm:pt modelId="{C86716B2-D739-41AF-8C7D-E8C9CD4B4F3F}" type="pres">
      <dgm:prSet presAssocID="{16F72EBE-C34D-4367-9321-884DA4BF4DCB}" presName="connectorText" presStyleLbl="sibTrans1D1" presStyleIdx="0" presStyleCnt="8"/>
      <dgm:spPr/>
    </dgm:pt>
    <dgm:pt modelId="{9E640E95-9985-4800-AF04-C686A0D63DE6}" type="pres">
      <dgm:prSet presAssocID="{8910FA62-CB03-4766-A206-4475BD48EA3E}" presName="node" presStyleLbl="node1" presStyleIdx="1" presStyleCnt="9">
        <dgm:presLayoutVars>
          <dgm:bulletEnabled val="1"/>
        </dgm:presLayoutVars>
      </dgm:prSet>
      <dgm:spPr/>
    </dgm:pt>
    <dgm:pt modelId="{07E2E956-BFD5-4013-844A-6419EB1DFC40}" type="pres">
      <dgm:prSet presAssocID="{BF424FCB-9514-4782-A8FC-000263B9004A}" presName="sibTrans" presStyleLbl="sibTrans1D1" presStyleIdx="1" presStyleCnt="8"/>
      <dgm:spPr/>
    </dgm:pt>
    <dgm:pt modelId="{AFA7CEE3-D405-467C-A393-AA294775FA3B}" type="pres">
      <dgm:prSet presAssocID="{BF424FCB-9514-4782-A8FC-000263B9004A}" presName="connectorText" presStyleLbl="sibTrans1D1" presStyleIdx="1" presStyleCnt="8"/>
      <dgm:spPr/>
    </dgm:pt>
    <dgm:pt modelId="{72CD8601-FC8F-49A8-859A-D41BDAC7311D}" type="pres">
      <dgm:prSet presAssocID="{C5305F27-E6F9-4F02-B657-0E077EE2C300}" presName="node" presStyleLbl="node1" presStyleIdx="2" presStyleCnt="9">
        <dgm:presLayoutVars>
          <dgm:bulletEnabled val="1"/>
        </dgm:presLayoutVars>
      </dgm:prSet>
      <dgm:spPr/>
    </dgm:pt>
    <dgm:pt modelId="{6BA93056-EF56-4934-A73B-0EBFC7EA2D4B}" type="pres">
      <dgm:prSet presAssocID="{E51977F5-E651-4648-B5F9-79BDD568F4AF}" presName="sibTrans" presStyleLbl="sibTrans1D1" presStyleIdx="2" presStyleCnt="8"/>
      <dgm:spPr/>
    </dgm:pt>
    <dgm:pt modelId="{8F21B260-FBA5-470E-B0B8-892FD5CB07BD}" type="pres">
      <dgm:prSet presAssocID="{E51977F5-E651-4648-B5F9-79BDD568F4AF}" presName="connectorText" presStyleLbl="sibTrans1D1" presStyleIdx="2" presStyleCnt="8"/>
      <dgm:spPr/>
    </dgm:pt>
    <dgm:pt modelId="{75685CF8-56FA-4A20-9688-168198E2841D}" type="pres">
      <dgm:prSet presAssocID="{3586239B-EC6E-419B-B125-3AEC98ACCD0E}" presName="node" presStyleLbl="node1" presStyleIdx="3" presStyleCnt="9">
        <dgm:presLayoutVars>
          <dgm:bulletEnabled val="1"/>
        </dgm:presLayoutVars>
      </dgm:prSet>
      <dgm:spPr/>
    </dgm:pt>
    <dgm:pt modelId="{CFE37A9D-7DAE-4D6C-8770-F01C35D68B54}" type="pres">
      <dgm:prSet presAssocID="{62DF6664-BE0C-4D4F-9DD2-B4767EACC5FD}" presName="sibTrans" presStyleLbl="sibTrans1D1" presStyleIdx="3" presStyleCnt="8"/>
      <dgm:spPr/>
    </dgm:pt>
    <dgm:pt modelId="{80E30620-3B17-46B3-8468-B7CF0106D8C2}" type="pres">
      <dgm:prSet presAssocID="{62DF6664-BE0C-4D4F-9DD2-B4767EACC5FD}" presName="connectorText" presStyleLbl="sibTrans1D1" presStyleIdx="3" presStyleCnt="8"/>
      <dgm:spPr/>
    </dgm:pt>
    <dgm:pt modelId="{F49C6DC4-3AD8-40FC-BA15-D6479E8FD56D}" type="pres">
      <dgm:prSet presAssocID="{D093B2A4-CDC7-4A3D-B8C9-C11BB5925239}" presName="node" presStyleLbl="node1" presStyleIdx="4" presStyleCnt="9">
        <dgm:presLayoutVars>
          <dgm:bulletEnabled val="1"/>
        </dgm:presLayoutVars>
      </dgm:prSet>
      <dgm:spPr/>
    </dgm:pt>
    <dgm:pt modelId="{385ECF2B-2638-4705-8D37-92FAE61C94CB}" type="pres">
      <dgm:prSet presAssocID="{C53DC6FD-C61E-4311-AC53-468A85182024}" presName="sibTrans" presStyleLbl="sibTrans1D1" presStyleIdx="4" presStyleCnt="8"/>
      <dgm:spPr/>
    </dgm:pt>
    <dgm:pt modelId="{3C3020AD-113A-44A6-A41E-0E2A1FE1E293}" type="pres">
      <dgm:prSet presAssocID="{C53DC6FD-C61E-4311-AC53-468A85182024}" presName="connectorText" presStyleLbl="sibTrans1D1" presStyleIdx="4" presStyleCnt="8"/>
      <dgm:spPr/>
    </dgm:pt>
    <dgm:pt modelId="{CFCB4C80-5A51-431B-A88F-12AF2DE96FD3}" type="pres">
      <dgm:prSet presAssocID="{FE9C481C-84E4-44FF-90B1-6A793B7ADACE}" presName="node" presStyleLbl="node1" presStyleIdx="5" presStyleCnt="9">
        <dgm:presLayoutVars>
          <dgm:bulletEnabled val="1"/>
        </dgm:presLayoutVars>
      </dgm:prSet>
      <dgm:spPr/>
    </dgm:pt>
    <dgm:pt modelId="{EBA05630-8187-4605-B29B-D3A12088D8F9}" type="pres">
      <dgm:prSet presAssocID="{C008DEF0-D31D-42A5-BAA3-45C9CDEB132E}" presName="sibTrans" presStyleLbl="sibTrans1D1" presStyleIdx="5" presStyleCnt="8"/>
      <dgm:spPr/>
    </dgm:pt>
    <dgm:pt modelId="{826BFD9B-AE6A-4FC3-8950-1FDBF6E1172F}" type="pres">
      <dgm:prSet presAssocID="{C008DEF0-D31D-42A5-BAA3-45C9CDEB132E}" presName="connectorText" presStyleLbl="sibTrans1D1" presStyleIdx="5" presStyleCnt="8"/>
      <dgm:spPr/>
    </dgm:pt>
    <dgm:pt modelId="{1125588C-3CB6-4039-A0E8-96AECB89E2FB}" type="pres">
      <dgm:prSet presAssocID="{38C9F5DF-3E16-4586-80EF-B9A5E54B56ED}" presName="node" presStyleLbl="node1" presStyleIdx="6" presStyleCnt="9">
        <dgm:presLayoutVars>
          <dgm:bulletEnabled val="1"/>
        </dgm:presLayoutVars>
      </dgm:prSet>
      <dgm:spPr/>
    </dgm:pt>
    <dgm:pt modelId="{1A7FFFD3-9F28-4657-9E5A-ACDDC9B70695}" type="pres">
      <dgm:prSet presAssocID="{D6819DE9-794D-4F2A-B5E9-0848B47619AA}" presName="sibTrans" presStyleLbl="sibTrans1D1" presStyleIdx="6" presStyleCnt="8"/>
      <dgm:spPr/>
    </dgm:pt>
    <dgm:pt modelId="{9EBBE8D4-AEA0-4171-851D-0C7AD56AD0C5}" type="pres">
      <dgm:prSet presAssocID="{D6819DE9-794D-4F2A-B5E9-0848B47619AA}" presName="connectorText" presStyleLbl="sibTrans1D1" presStyleIdx="6" presStyleCnt="8"/>
      <dgm:spPr/>
    </dgm:pt>
    <dgm:pt modelId="{58F9A472-67A2-4CD6-A8F2-D3F527F347C0}" type="pres">
      <dgm:prSet presAssocID="{FE318A23-A4B6-4BBD-9748-D5D8581A6C95}" presName="node" presStyleLbl="node1" presStyleIdx="7" presStyleCnt="9">
        <dgm:presLayoutVars>
          <dgm:bulletEnabled val="1"/>
        </dgm:presLayoutVars>
      </dgm:prSet>
      <dgm:spPr/>
    </dgm:pt>
    <dgm:pt modelId="{E4AB762A-15C7-47B8-AF81-967F0825CAD2}" type="pres">
      <dgm:prSet presAssocID="{95335450-90D0-4657-971A-8102566116A7}" presName="sibTrans" presStyleLbl="sibTrans1D1" presStyleIdx="7" presStyleCnt="8"/>
      <dgm:spPr/>
    </dgm:pt>
    <dgm:pt modelId="{56BAA624-1521-4165-98DA-EE22A1555640}" type="pres">
      <dgm:prSet presAssocID="{95335450-90D0-4657-971A-8102566116A7}" presName="connectorText" presStyleLbl="sibTrans1D1" presStyleIdx="7" presStyleCnt="8"/>
      <dgm:spPr/>
    </dgm:pt>
    <dgm:pt modelId="{6AA5C85B-2429-448C-A47C-EE9E93A9DD55}" type="pres">
      <dgm:prSet presAssocID="{013DCC83-EB2F-4BD4-8563-DC48F1A6C271}" presName="node" presStyleLbl="node1" presStyleIdx="8" presStyleCnt="9">
        <dgm:presLayoutVars>
          <dgm:bulletEnabled val="1"/>
        </dgm:presLayoutVars>
      </dgm:prSet>
      <dgm:spPr/>
    </dgm:pt>
  </dgm:ptLst>
  <dgm:cxnLst>
    <dgm:cxn modelId="{BA8EDA00-6F45-418A-B1DC-461E33C85671}" srcId="{8910FA62-CB03-4766-A206-4475BD48EA3E}" destId="{E94C6C90-5662-41DF-9CC7-72C8AD8A03BB}" srcOrd="0" destOrd="0" parTransId="{4FAD2730-CD27-4E3D-A833-1F36ECEFB04E}" sibTransId="{C265903B-8096-42E0-BD18-F199C6A312D1}"/>
    <dgm:cxn modelId="{EF317C0B-C8EB-4491-9A49-DE8CD95B4F1D}" type="presOf" srcId="{C008DEF0-D31D-42A5-BAA3-45C9CDEB132E}" destId="{EBA05630-8187-4605-B29B-D3A12088D8F9}" srcOrd="0" destOrd="0" presId="urn:microsoft.com/office/officeart/2016/7/layout/RepeatingBendingProcessNew"/>
    <dgm:cxn modelId="{80A1860E-A2D9-4ADA-9757-B83D5D443919}" srcId="{6161E485-7229-4969-A969-8044AA687481}" destId="{8910FA62-CB03-4766-A206-4475BD48EA3E}" srcOrd="1" destOrd="0" parTransId="{67800F77-7711-4EE5-9C9B-4D1F07E62962}" sibTransId="{BF424FCB-9514-4782-A8FC-000263B9004A}"/>
    <dgm:cxn modelId="{0E8C3B14-0685-45AC-BDF9-9B6ED965ED84}" type="presOf" srcId="{3586239B-EC6E-419B-B125-3AEC98ACCD0E}" destId="{75685CF8-56FA-4A20-9688-168198E2841D}" srcOrd="0" destOrd="0" presId="urn:microsoft.com/office/officeart/2016/7/layout/RepeatingBendingProcessNew"/>
    <dgm:cxn modelId="{6C30B514-2DDC-4BFA-81B3-B7AF7C54F9CF}" type="presOf" srcId="{0D8EE9C0-E0DD-455F-82CB-E4CA0F6009F4}" destId="{CFCB4C80-5A51-431B-A88F-12AF2DE96FD3}" srcOrd="0" destOrd="1" presId="urn:microsoft.com/office/officeart/2016/7/layout/RepeatingBendingProcessNew"/>
    <dgm:cxn modelId="{DB53511E-FD69-4515-90F9-1FAA2699CC39}" type="presOf" srcId="{5FEDF62A-D4D7-46F9-A878-5615452F7BEA}" destId="{CFCB4C80-5A51-431B-A88F-12AF2DE96FD3}" srcOrd="0" destOrd="3" presId="urn:microsoft.com/office/officeart/2016/7/layout/RepeatingBendingProcessNew"/>
    <dgm:cxn modelId="{0243A51F-73EA-4C6D-9CC4-6FA87DDE2AFB}" srcId="{6161E485-7229-4969-A969-8044AA687481}" destId="{C5305F27-E6F9-4F02-B657-0E077EE2C300}" srcOrd="2" destOrd="0" parTransId="{D5431062-A69F-45BF-8831-BAE2B528E7E1}" sibTransId="{E51977F5-E651-4648-B5F9-79BDD568F4AF}"/>
    <dgm:cxn modelId="{8046862B-9E30-4476-B04E-4E37F274C631}" type="presOf" srcId="{FE318A23-A4B6-4BBD-9748-D5D8581A6C95}" destId="{58F9A472-67A2-4CD6-A8F2-D3F527F347C0}" srcOrd="0" destOrd="0" presId="urn:microsoft.com/office/officeart/2016/7/layout/RepeatingBendingProcessNew"/>
    <dgm:cxn modelId="{094F2F2D-D684-4341-8D82-B73242CA53C8}" type="presOf" srcId="{E30DF76E-B08E-4705-89E4-A10053A7C570}" destId="{CFCB4C80-5A51-431B-A88F-12AF2DE96FD3}" srcOrd="0" destOrd="5" presId="urn:microsoft.com/office/officeart/2016/7/layout/RepeatingBendingProcessNew"/>
    <dgm:cxn modelId="{86F92631-DA86-43C7-8EAA-1A2D8BB0E21F}" type="presOf" srcId="{16F72EBE-C34D-4367-9321-884DA4BF4DCB}" destId="{685D7D46-4ED2-43C5-AD00-3159223F6764}" srcOrd="0" destOrd="0" presId="urn:microsoft.com/office/officeart/2016/7/layout/RepeatingBendingProcessNew"/>
    <dgm:cxn modelId="{37ED1539-4607-48A5-80E6-5F0DE3A4DFF9}" type="presOf" srcId="{E94C6C90-5662-41DF-9CC7-72C8AD8A03BB}" destId="{9E640E95-9985-4800-AF04-C686A0D63DE6}" srcOrd="0" destOrd="1" presId="urn:microsoft.com/office/officeart/2016/7/layout/RepeatingBendingProcessNew"/>
    <dgm:cxn modelId="{E913F839-8807-4410-B1D0-C09F97734CF4}" type="presOf" srcId="{D27CBE53-6C1F-471F-AAC3-F39EA9B624C3}" destId="{3371726E-375B-4A32-A042-3D6A0A0D86DC}" srcOrd="0" destOrd="0" presId="urn:microsoft.com/office/officeart/2016/7/layout/RepeatingBendingProcessNew"/>
    <dgm:cxn modelId="{3631AC5B-B66B-4970-B616-0E07C29D12B7}" type="presOf" srcId="{16F72EBE-C34D-4367-9321-884DA4BF4DCB}" destId="{C86716B2-D739-41AF-8C7D-E8C9CD4B4F3F}" srcOrd="1" destOrd="0" presId="urn:microsoft.com/office/officeart/2016/7/layout/RepeatingBendingProcessNew"/>
    <dgm:cxn modelId="{14C75C5C-C8F7-4028-80E6-EE973A42503E}" type="presOf" srcId="{C5305F27-E6F9-4F02-B657-0E077EE2C300}" destId="{72CD8601-FC8F-49A8-859A-D41BDAC7311D}" srcOrd="0" destOrd="0" presId="urn:microsoft.com/office/officeart/2016/7/layout/RepeatingBendingProcessNew"/>
    <dgm:cxn modelId="{983B8045-45C0-4F36-9354-B035879199C1}" srcId="{FE9C481C-84E4-44FF-90B1-6A793B7ADACE}" destId="{EA75E65A-BC67-49BE-B69A-EF4290B72985}" srcOrd="3" destOrd="0" parTransId="{9B2094B3-A413-4214-A2E8-2B8F9D226ED5}" sibTransId="{5E0E0D32-3BA5-46EE-AC55-B9CA7FB5B1C6}"/>
    <dgm:cxn modelId="{5C2EFE65-D2D0-4ED4-8B4D-74F951C4397C}" srcId="{FE9C481C-84E4-44FF-90B1-6A793B7ADACE}" destId="{D6FADBFD-0D9D-490C-8C06-821D091863F2}" srcOrd="5" destOrd="0" parTransId="{5291A1C0-DF19-4492-9B71-2D313BFCAF18}" sibTransId="{830389C1-1DD1-48AD-8D1F-BF955E467198}"/>
    <dgm:cxn modelId="{3D4AA449-3D26-428E-B7C7-75314F384A95}" srcId="{6161E485-7229-4969-A969-8044AA687481}" destId="{D093B2A4-CDC7-4A3D-B8C9-C11BB5925239}" srcOrd="4" destOrd="0" parTransId="{509A6093-B0B0-4BEA-B633-714DD5E33380}" sibTransId="{C53DC6FD-C61E-4311-AC53-468A85182024}"/>
    <dgm:cxn modelId="{6C73994B-DE1B-43E7-8949-19C5ECC2A7F5}" srcId="{D27CBE53-6C1F-471F-AAC3-F39EA9B624C3}" destId="{64721AE7-5867-433E-93CC-5792A51AAC48}" srcOrd="3" destOrd="0" parTransId="{1B5A5CD9-69D0-4E4A-9EED-4005A0241C5E}" sibTransId="{57C1DD89-5AE2-48C1-9147-1DFC172CB76C}"/>
    <dgm:cxn modelId="{04DD276D-5CB2-43E5-A702-9C8B4C3C3E8B}" srcId="{FE9C481C-84E4-44FF-90B1-6A793B7ADACE}" destId="{68427DE2-9F20-46E8-97E2-14141E272B65}" srcOrd="1" destOrd="0" parTransId="{B55B5050-CBF1-4AEA-A526-30F063B6A345}" sibTransId="{526E7E5F-4B5D-4431-B031-1E0F1E0EA4C7}"/>
    <dgm:cxn modelId="{8F7AB051-086E-4AC9-A0FB-DC8B1A59FB82}" srcId="{FE9C481C-84E4-44FF-90B1-6A793B7ADACE}" destId="{E30DF76E-B08E-4705-89E4-A10053A7C570}" srcOrd="4" destOrd="0" parTransId="{1E755514-A1DC-4D1A-BEF0-8D076D4DD624}" sibTransId="{AF96BD89-8584-4D80-B9BF-74C257C4F84A}"/>
    <dgm:cxn modelId="{FC16CF71-5887-4E5F-9999-945D89D3EDD4}" srcId="{D27CBE53-6C1F-471F-AAC3-F39EA9B624C3}" destId="{96307ED2-C656-42EA-82A8-5D0552BC758F}" srcOrd="1" destOrd="0" parTransId="{F87954E4-C8F9-45D5-AA39-C465E181A7F0}" sibTransId="{898858DB-87A8-45E6-B723-8DA956C85F38}"/>
    <dgm:cxn modelId="{D50E5852-6BCE-45B4-933B-8ADDE37ADB7F}" srcId="{6161E485-7229-4969-A969-8044AA687481}" destId="{38C9F5DF-3E16-4586-80EF-B9A5E54B56ED}" srcOrd="6" destOrd="0" parTransId="{2EB977ED-A65F-428E-8D01-02AE9D409025}" sibTransId="{D6819DE9-794D-4F2A-B5E9-0848B47619AA}"/>
    <dgm:cxn modelId="{4EBFE973-0E29-4D44-84D5-0B9510736C26}" type="presOf" srcId="{68427DE2-9F20-46E8-97E2-14141E272B65}" destId="{CFCB4C80-5A51-431B-A88F-12AF2DE96FD3}" srcOrd="0" destOrd="2" presId="urn:microsoft.com/office/officeart/2016/7/layout/RepeatingBendingProcessNew"/>
    <dgm:cxn modelId="{2E00D277-F903-43B5-97CD-F796DAC8FD33}" type="presOf" srcId="{8910FA62-CB03-4766-A206-4475BD48EA3E}" destId="{9E640E95-9985-4800-AF04-C686A0D63DE6}" srcOrd="0" destOrd="0" presId="urn:microsoft.com/office/officeart/2016/7/layout/RepeatingBendingProcessNew"/>
    <dgm:cxn modelId="{A1BAEF7F-8DB4-4F22-8D12-0EBDC978018C}" type="presOf" srcId="{62DF6664-BE0C-4D4F-9DD2-B4767EACC5FD}" destId="{80E30620-3B17-46B3-8468-B7CF0106D8C2}" srcOrd="1" destOrd="0" presId="urn:microsoft.com/office/officeart/2016/7/layout/RepeatingBendingProcessNew"/>
    <dgm:cxn modelId="{8ED18789-FD0E-444F-9014-E50FD1D70F50}" type="presOf" srcId="{FE9C481C-84E4-44FF-90B1-6A793B7ADACE}" destId="{CFCB4C80-5A51-431B-A88F-12AF2DE96FD3}" srcOrd="0" destOrd="0" presId="urn:microsoft.com/office/officeart/2016/7/layout/RepeatingBendingProcessNew"/>
    <dgm:cxn modelId="{7DA8AB8C-F8EC-4CFA-BF7F-4935D5AE50AC}" type="presOf" srcId="{5BD4E897-148D-490F-AEAA-EB8B70AA380B}" destId="{9E640E95-9985-4800-AF04-C686A0D63DE6}" srcOrd="0" destOrd="2" presId="urn:microsoft.com/office/officeart/2016/7/layout/RepeatingBendingProcessNew"/>
    <dgm:cxn modelId="{0AB6208E-CF61-4476-99F5-9D00A809A1AA}" type="presOf" srcId="{D6819DE9-794D-4F2A-B5E9-0848B47619AA}" destId="{9EBBE8D4-AEA0-4171-851D-0C7AD56AD0C5}" srcOrd="1" destOrd="0" presId="urn:microsoft.com/office/officeart/2016/7/layout/RepeatingBendingProcessNew"/>
    <dgm:cxn modelId="{447E558F-0A15-4F61-9B14-D2AEDAF4DF4D}" srcId="{FE9C481C-84E4-44FF-90B1-6A793B7ADACE}" destId="{0D8EE9C0-E0DD-455F-82CB-E4CA0F6009F4}" srcOrd="0" destOrd="0" parTransId="{1B36520C-A2C8-4C20-AB59-35351DAEA22F}" sibTransId="{75C4477C-52EE-4C93-BE6C-C2A18A6C6B7B}"/>
    <dgm:cxn modelId="{64C9379A-BF0E-49C0-ADBA-58B1BC888A2A}" srcId="{FE9C481C-84E4-44FF-90B1-6A793B7ADACE}" destId="{5FEDF62A-D4D7-46F9-A878-5615452F7BEA}" srcOrd="2" destOrd="0" parTransId="{AC5FEB37-13FC-4AE1-9F40-B2BAD73ECA85}" sibTransId="{FCBF6E7C-3024-4AED-B173-FFCE542D91DE}"/>
    <dgm:cxn modelId="{B2833E9A-761E-41FC-8D15-918FABDFDB76}" srcId="{8910FA62-CB03-4766-A206-4475BD48EA3E}" destId="{11CF0467-ED21-473B-9457-76B8F325BE9C}" srcOrd="2" destOrd="0" parTransId="{377EDFFD-BBC3-475E-8497-F192EFBA8E2E}" sibTransId="{074D5F34-4632-4FC3-9B5C-466354E2F58B}"/>
    <dgm:cxn modelId="{77302B9B-5003-4EDC-9078-05BAAC903915}" type="presOf" srcId="{E53F98F0-1D5D-406B-B86B-77CAE4E25DAE}" destId="{3371726E-375B-4A32-A042-3D6A0A0D86DC}" srcOrd="0" destOrd="3" presId="urn:microsoft.com/office/officeart/2016/7/layout/RepeatingBendingProcessNew"/>
    <dgm:cxn modelId="{46E96A9D-A9F7-40C3-8BEF-FEA5070DB16B}" type="presOf" srcId="{EA75E65A-BC67-49BE-B69A-EF4290B72985}" destId="{CFCB4C80-5A51-431B-A88F-12AF2DE96FD3}" srcOrd="0" destOrd="4" presId="urn:microsoft.com/office/officeart/2016/7/layout/RepeatingBendingProcessNew"/>
    <dgm:cxn modelId="{A667D8A6-BABE-405A-9A9E-A761E17E5AB2}" type="presOf" srcId="{BF424FCB-9514-4782-A8FC-000263B9004A}" destId="{AFA7CEE3-D405-467C-A393-AA294775FA3B}" srcOrd="1" destOrd="0" presId="urn:microsoft.com/office/officeart/2016/7/layout/RepeatingBendingProcessNew"/>
    <dgm:cxn modelId="{F73DC5A8-5EA1-4B46-8853-7B3086659995}" srcId="{6161E485-7229-4969-A969-8044AA687481}" destId="{3586239B-EC6E-419B-B125-3AEC98ACCD0E}" srcOrd="3" destOrd="0" parTransId="{36094BCD-E9D2-4CDF-9D7E-D5FFFAE9FC8D}" sibTransId="{62DF6664-BE0C-4D4F-9DD2-B4767EACC5FD}"/>
    <dgm:cxn modelId="{22943DA9-5C84-445B-AD7A-EBA974302265}" srcId="{6161E485-7229-4969-A969-8044AA687481}" destId="{D27CBE53-6C1F-471F-AAC3-F39EA9B624C3}" srcOrd="0" destOrd="0" parTransId="{ACB6762D-FF35-4B78-BDD5-5DD03D561DD1}" sibTransId="{16F72EBE-C34D-4367-9321-884DA4BF4DCB}"/>
    <dgm:cxn modelId="{E3E659AC-1867-4307-A00F-74D713A0AB2F}" srcId="{D27CBE53-6C1F-471F-AAC3-F39EA9B624C3}" destId="{E53F98F0-1D5D-406B-B86B-77CAE4E25DAE}" srcOrd="2" destOrd="0" parTransId="{8E0A318F-E409-4DBB-844F-8FA329FC2CDB}" sibTransId="{DB030B4F-F09C-4A43-8D61-D5C415679D20}"/>
    <dgm:cxn modelId="{F70189AD-F298-44C4-BCB0-8E6E2DB401DC}" type="presOf" srcId="{C53DC6FD-C61E-4311-AC53-468A85182024}" destId="{3C3020AD-113A-44A6-A41E-0E2A1FE1E293}" srcOrd="1" destOrd="0" presId="urn:microsoft.com/office/officeart/2016/7/layout/RepeatingBendingProcessNew"/>
    <dgm:cxn modelId="{18A6F3AD-6F71-44DE-AD37-0EC09C232A86}" srcId="{8910FA62-CB03-4766-A206-4475BD48EA3E}" destId="{5BD4E897-148D-490F-AEAA-EB8B70AA380B}" srcOrd="1" destOrd="0" parTransId="{EBE35467-D33B-40FF-B0BB-B4109942AB3D}" sibTransId="{C1AF2B60-6BD5-4F32-8FFA-4F2A2083A515}"/>
    <dgm:cxn modelId="{87F943AF-503D-4A1A-99DB-A146935EC6A2}" srcId="{D27CBE53-6C1F-471F-AAC3-F39EA9B624C3}" destId="{3FB7B6FA-4E56-486B-8412-41C566648E39}" srcOrd="0" destOrd="0" parTransId="{8CBEEC9F-3B74-4006-984E-E6A11E06E6E9}" sibTransId="{E3417229-0229-4157-ADC1-B8618FF61D2C}"/>
    <dgm:cxn modelId="{71D948AF-C9A2-4C63-BF53-E6F2F3C2603A}" type="presOf" srcId="{38C9F5DF-3E16-4586-80EF-B9A5E54B56ED}" destId="{1125588C-3CB6-4039-A0E8-96AECB89E2FB}" srcOrd="0" destOrd="0" presId="urn:microsoft.com/office/officeart/2016/7/layout/RepeatingBendingProcessNew"/>
    <dgm:cxn modelId="{5897AFB7-2EE3-4AB3-98EC-3FDC034BB774}" type="presOf" srcId="{013DCC83-EB2F-4BD4-8563-DC48F1A6C271}" destId="{6AA5C85B-2429-448C-A47C-EE9E93A9DD55}" srcOrd="0" destOrd="0" presId="urn:microsoft.com/office/officeart/2016/7/layout/RepeatingBendingProcessNew"/>
    <dgm:cxn modelId="{78E99CBA-0D3F-4713-A76F-A4ED1A03E5AA}" type="presOf" srcId="{D093B2A4-CDC7-4A3D-B8C9-C11BB5925239}" destId="{F49C6DC4-3AD8-40FC-BA15-D6479E8FD56D}" srcOrd="0" destOrd="0" presId="urn:microsoft.com/office/officeart/2016/7/layout/RepeatingBendingProcessNew"/>
    <dgm:cxn modelId="{6A3B65BB-D6A1-4A2B-BFDA-FFF9CFFFD43C}" type="presOf" srcId="{E51977F5-E651-4648-B5F9-79BDD568F4AF}" destId="{8F21B260-FBA5-470E-B0B8-892FD5CB07BD}" srcOrd="1" destOrd="0" presId="urn:microsoft.com/office/officeart/2016/7/layout/RepeatingBendingProcessNew"/>
    <dgm:cxn modelId="{BBD292BD-6430-4A77-BB34-909B9A5B1325}" type="presOf" srcId="{D6FADBFD-0D9D-490C-8C06-821D091863F2}" destId="{CFCB4C80-5A51-431B-A88F-12AF2DE96FD3}" srcOrd="0" destOrd="6" presId="urn:microsoft.com/office/officeart/2016/7/layout/RepeatingBendingProcessNew"/>
    <dgm:cxn modelId="{9FA0D2C1-0A01-4E9D-8D91-C3CE94102563}" srcId="{6161E485-7229-4969-A969-8044AA687481}" destId="{FE9C481C-84E4-44FF-90B1-6A793B7ADACE}" srcOrd="5" destOrd="0" parTransId="{4020A85B-F8EA-433A-8177-56396DFAC2EF}" sibTransId="{C008DEF0-D31D-42A5-BAA3-45C9CDEB132E}"/>
    <dgm:cxn modelId="{7F8783C5-97E0-45DF-9BED-917A5DA96A6B}" type="presOf" srcId="{95335450-90D0-4657-971A-8102566116A7}" destId="{56BAA624-1521-4165-98DA-EE22A1555640}" srcOrd="1" destOrd="0" presId="urn:microsoft.com/office/officeart/2016/7/layout/RepeatingBendingProcessNew"/>
    <dgm:cxn modelId="{C7AF71C9-D570-40FC-A51D-A14D6B8E5931}" type="presOf" srcId="{D6819DE9-794D-4F2A-B5E9-0848B47619AA}" destId="{1A7FFFD3-9F28-4657-9E5A-ACDDC9B70695}" srcOrd="0" destOrd="0" presId="urn:microsoft.com/office/officeart/2016/7/layout/RepeatingBendingProcessNew"/>
    <dgm:cxn modelId="{F1B6AACD-56A7-4CCE-8CE2-B0C5139830D9}" type="presOf" srcId="{11CF0467-ED21-473B-9457-76B8F325BE9C}" destId="{9E640E95-9985-4800-AF04-C686A0D63DE6}" srcOrd="0" destOrd="3" presId="urn:microsoft.com/office/officeart/2016/7/layout/RepeatingBendingProcessNew"/>
    <dgm:cxn modelId="{5745A8D1-98F0-424B-B3E6-C3FD92DA8F3A}" type="presOf" srcId="{BF424FCB-9514-4782-A8FC-000263B9004A}" destId="{07E2E956-BFD5-4013-844A-6419EB1DFC40}" srcOrd="0" destOrd="0" presId="urn:microsoft.com/office/officeart/2016/7/layout/RepeatingBendingProcessNew"/>
    <dgm:cxn modelId="{A26D6CD2-B896-4216-8C10-635A387D8696}" type="presOf" srcId="{64721AE7-5867-433E-93CC-5792A51AAC48}" destId="{3371726E-375B-4A32-A042-3D6A0A0D86DC}" srcOrd="0" destOrd="4" presId="urn:microsoft.com/office/officeart/2016/7/layout/RepeatingBendingProcessNew"/>
    <dgm:cxn modelId="{C416D8D3-C116-479F-AF6A-834032603BCE}" type="presOf" srcId="{E51977F5-E651-4648-B5F9-79BDD568F4AF}" destId="{6BA93056-EF56-4934-A73B-0EBFC7EA2D4B}" srcOrd="0" destOrd="0" presId="urn:microsoft.com/office/officeart/2016/7/layout/RepeatingBendingProcessNew"/>
    <dgm:cxn modelId="{5A2D30DA-D181-4E4E-8D69-9900A5BBCF8E}" type="presOf" srcId="{62DF6664-BE0C-4D4F-9DD2-B4767EACC5FD}" destId="{CFE37A9D-7DAE-4D6C-8770-F01C35D68B54}" srcOrd="0" destOrd="0" presId="urn:microsoft.com/office/officeart/2016/7/layout/RepeatingBendingProcessNew"/>
    <dgm:cxn modelId="{BD5CD5DA-AEEF-4DC1-BCF8-B12BF5DB740B}" srcId="{6161E485-7229-4969-A969-8044AA687481}" destId="{013DCC83-EB2F-4BD4-8563-DC48F1A6C271}" srcOrd="8" destOrd="0" parTransId="{247A3395-B7F7-4A2A-B663-39E534853A69}" sibTransId="{6AC1A5EC-89CE-4632-A69F-31BCBB268D06}"/>
    <dgm:cxn modelId="{80294EE2-B546-40C3-8236-E30C1BE2686E}" type="presOf" srcId="{C008DEF0-D31D-42A5-BAA3-45C9CDEB132E}" destId="{826BFD9B-AE6A-4FC3-8950-1FDBF6E1172F}" srcOrd="1" destOrd="0" presId="urn:microsoft.com/office/officeart/2016/7/layout/RepeatingBendingProcessNew"/>
    <dgm:cxn modelId="{27D64BE8-F659-4049-A8C7-D38E466D96AB}" type="presOf" srcId="{6161E485-7229-4969-A969-8044AA687481}" destId="{701F68B4-5710-4569-9460-A7D0CC6AC4A8}" srcOrd="0" destOrd="0" presId="urn:microsoft.com/office/officeart/2016/7/layout/RepeatingBendingProcessNew"/>
    <dgm:cxn modelId="{A5D918EE-0749-4A5F-B976-75861416221C}" type="presOf" srcId="{95335450-90D0-4657-971A-8102566116A7}" destId="{E4AB762A-15C7-47B8-AF81-967F0825CAD2}" srcOrd="0" destOrd="0" presId="urn:microsoft.com/office/officeart/2016/7/layout/RepeatingBendingProcessNew"/>
    <dgm:cxn modelId="{536B54F1-56BE-4F16-8823-D81FB68A1368}" type="presOf" srcId="{96307ED2-C656-42EA-82A8-5D0552BC758F}" destId="{3371726E-375B-4A32-A042-3D6A0A0D86DC}" srcOrd="0" destOrd="2" presId="urn:microsoft.com/office/officeart/2016/7/layout/RepeatingBendingProcessNew"/>
    <dgm:cxn modelId="{484682F8-D928-43B1-A49C-1EDD03A70B63}" type="presOf" srcId="{3FB7B6FA-4E56-486B-8412-41C566648E39}" destId="{3371726E-375B-4A32-A042-3D6A0A0D86DC}" srcOrd="0" destOrd="1" presId="urn:microsoft.com/office/officeart/2016/7/layout/RepeatingBendingProcessNew"/>
    <dgm:cxn modelId="{D28FC3F8-B59E-464F-9CD9-14127C8E6E3A}" type="presOf" srcId="{C53DC6FD-C61E-4311-AC53-468A85182024}" destId="{385ECF2B-2638-4705-8D37-92FAE61C94CB}" srcOrd="0" destOrd="0" presId="urn:microsoft.com/office/officeart/2016/7/layout/RepeatingBendingProcessNew"/>
    <dgm:cxn modelId="{04E1F6FF-892F-476D-AA9B-9B0220C90AA6}" srcId="{6161E485-7229-4969-A969-8044AA687481}" destId="{FE318A23-A4B6-4BBD-9748-D5D8581A6C95}" srcOrd="7" destOrd="0" parTransId="{17B09A55-B255-4D68-B86E-2D19507EC07E}" sibTransId="{95335450-90D0-4657-971A-8102566116A7}"/>
    <dgm:cxn modelId="{2F9A9BE3-EEBB-48D8-89FD-153089EFD520}" type="presParOf" srcId="{701F68B4-5710-4569-9460-A7D0CC6AC4A8}" destId="{3371726E-375B-4A32-A042-3D6A0A0D86DC}" srcOrd="0" destOrd="0" presId="urn:microsoft.com/office/officeart/2016/7/layout/RepeatingBendingProcessNew"/>
    <dgm:cxn modelId="{75B4FED6-C1BF-41E3-8463-D009AB34D5D9}" type="presParOf" srcId="{701F68B4-5710-4569-9460-A7D0CC6AC4A8}" destId="{685D7D46-4ED2-43C5-AD00-3159223F6764}" srcOrd="1" destOrd="0" presId="urn:microsoft.com/office/officeart/2016/7/layout/RepeatingBendingProcessNew"/>
    <dgm:cxn modelId="{334039E5-65C0-454E-8C4E-B6931D0C4FD9}" type="presParOf" srcId="{685D7D46-4ED2-43C5-AD00-3159223F6764}" destId="{C86716B2-D739-41AF-8C7D-E8C9CD4B4F3F}" srcOrd="0" destOrd="0" presId="urn:microsoft.com/office/officeart/2016/7/layout/RepeatingBendingProcessNew"/>
    <dgm:cxn modelId="{88313BE8-8C13-424A-BED6-10D523829883}" type="presParOf" srcId="{701F68B4-5710-4569-9460-A7D0CC6AC4A8}" destId="{9E640E95-9985-4800-AF04-C686A0D63DE6}" srcOrd="2" destOrd="0" presId="urn:microsoft.com/office/officeart/2016/7/layout/RepeatingBendingProcessNew"/>
    <dgm:cxn modelId="{0AF67004-A10E-4819-BFED-AAEA28B08977}" type="presParOf" srcId="{701F68B4-5710-4569-9460-A7D0CC6AC4A8}" destId="{07E2E956-BFD5-4013-844A-6419EB1DFC40}" srcOrd="3" destOrd="0" presId="urn:microsoft.com/office/officeart/2016/7/layout/RepeatingBendingProcessNew"/>
    <dgm:cxn modelId="{AD4E7E2D-FBC1-4665-87C4-822E9A39901C}" type="presParOf" srcId="{07E2E956-BFD5-4013-844A-6419EB1DFC40}" destId="{AFA7CEE3-D405-467C-A393-AA294775FA3B}" srcOrd="0" destOrd="0" presId="urn:microsoft.com/office/officeart/2016/7/layout/RepeatingBendingProcessNew"/>
    <dgm:cxn modelId="{2C8A4BA4-C332-4A09-8BBA-71830F12F538}" type="presParOf" srcId="{701F68B4-5710-4569-9460-A7D0CC6AC4A8}" destId="{72CD8601-FC8F-49A8-859A-D41BDAC7311D}" srcOrd="4" destOrd="0" presId="urn:microsoft.com/office/officeart/2016/7/layout/RepeatingBendingProcessNew"/>
    <dgm:cxn modelId="{573B6BC7-5E95-472D-B3C3-B3C199313941}" type="presParOf" srcId="{701F68B4-5710-4569-9460-A7D0CC6AC4A8}" destId="{6BA93056-EF56-4934-A73B-0EBFC7EA2D4B}" srcOrd="5" destOrd="0" presId="urn:microsoft.com/office/officeart/2016/7/layout/RepeatingBendingProcessNew"/>
    <dgm:cxn modelId="{7C0DE53B-2032-4C72-AC73-1F257B473064}" type="presParOf" srcId="{6BA93056-EF56-4934-A73B-0EBFC7EA2D4B}" destId="{8F21B260-FBA5-470E-B0B8-892FD5CB07BD}" srcOrd="0" destOrd="0" presId="urn:microsoft.com/office/officeart/2016/7/layout/RepeatingBendingProcessNew"/>
    <dgm:cxn modelId="{A51171E9-8AF2-496C-B5C1-EFF29BE28878}" type="presParOf" srcId="{701F68B4-5710-4569-9460-A7D0CC6AC4A8}" destId="{75685CF8-56FA-4A20-9688-168198E2841D}" srcOrd="6" destOrd="0" presId="urn:microsoft.com/office/officeart/2016/7/layout/RepeatingBendingProcessNew"/>
    <dgm:cxn modelId="{196FEEC5-F1F4-433D-9561-F98ACC5384CF}" type="presParOf" srcId="{701F68B4-5710-4569-9460-A7D0CC6AC4A8}" destId="{CFE37A9D-7DAE-4D6C-8770-F01C35D68B54}" srcOrd="7" destOrd="0" presId="urn:microsoft.com/office/officeart/2016/7/layout/RepeatingBendingProcessNew"/>
    <dgm:cxn modelId="{7933725F-767E-491D-88B0-B03E3FBFB324}" type="presParOf" srcId="{CFE37A9D-7DAE-4D6C-8770-F01C35D68B54}" destId="{80E30620-3B17-46B3-8468-B7CF0106D8C2}" srcOrd="0" destOrd="0" presId="urn:microsoft.com/office/officeart/2016/7/layout/RepeatingBendingProcessNew"/>
    <dgm:cxn modelId="{5612F78E-C008-488B-803A-AC9F216E6B26}" type="presParOf" srcId="{701F68B4-5710-4569-9460-A7D0CC6AC4A8}" destId="{F49C6DC4-3AD8-40FC-BA15-D6479E8FD56D}" srcOrd="8" destOrd="0" presId="urn:microsoft.com/office/officeart/2016/7/layout/RepeatingBendingProcessNew"/>
    <dgm:cxn modelId="{7D5E7C44-F9A0-411C-A0EB-544CC2E65A1D}" type="presParOf" srcId="{701F68B4-5710-4569-9460-A7D0CC6AC4A8}" destId="{385ECF2B-2638-4705-8D37-92FAE61C94CB}" srcOrd="9" destOrd="0" presId="urn:microsoft.com/office/officeart/2016/7/layout/RepeatingBendingProcessNew"/>
    <dgm:cxn modelId="{F00E3038-2767-45E5-A2AC-0F9F04ECC253}" type="presParOf" srcId="{385ECF2B-2638-4705-8D37-92FAE61C94CB}" destId="{3C3020AD-113A-44A6-A41E-0E2A1FE1E293}" srcOrd="0" destOrd="0" presId="urn:microsoft.com/office/officeart/2016/7/layout/RepeatingBendingProcessNew"/>
    <dgm:cxn modelId="{BE92A3CA-45D3-4585-AA82-504CB492554F}" type="presParOf" srcId="{701F68B4-5710-4569-9460-A7D0CC6AC4A8}" destId="{CFCB4C80-5A51-431B-A88F-12AF2DE96FD3}" srcOrd="10" destOrd="0" presId="urn:microsoft.com/office/officeart/2016/7/layout/RepeatingBendingProcessNew"/>
    <dgm:cxn modelId="{95A44E35-5E14-44C5-8174-D02DBBAB736E}" type="presParOf" srcId="{701F68B4-5710-4569-9460-A7D0CC6AC4A8}" destId="{EBA05630-8187-4605-B29B-D3A12088D8F9}" srcOrd="11" destOrd="0" presId="urn:microsoft.com/office/officeart/2016/7/layout/RepeatingBendingProcessNew"/>
    <dgm:cxn modelId="{71151EE4-93C1-4DF1-8896-10ACEDFF5E53}" type="presParOf" srcId="{EBA05630-8187-4605-B29B-D3A12088D8F9}" destId="{826BFD9B-AE6A-4FC3-8950-1FDBF6E1172F}" srcOrd="0" destOrd="0" presId="urn:microsoft.com/office/officeart/2016/7/layout/RepeatingBendingProcessNew"/>
    <dgm:cxn modelId="{6525F1B6-B8C3-4422-9220-03ED70374AB2}" type="presParOf" srcId="{701F68B4-5710-4569-9460-A7D0CC6AC4A8}" destId="{1125588C-3CB6-4039-A0E8-96AECB89E2FB}" srcOrd="12" destOrd="0" presId="urn:microsoft.com/office/officeart/2016/7/layout/RepeatingBendingProcessNew"/>
    <dgm:cxn modelId="{FB4EC88B-A026-4376-B5C1-6FDF08DA46B6}" type="presParOf" srcId="{701F68B4-5710-4569-9460-A7D0CC6AC4A8}" destId="{1A7FFFD3-9F28-4657-9E5A-ACDDC9B70695}" srcOrd="13" destOrd="0" presId="urn:microsoft.com/office/officeart/2016/7/layout/RepeatingBendingProcessNew"/>
    <dgm:cxn modelId="{D7B8B7A2-AD02-4D2E-BE34-21F4C176FFAE}" type="presParOf" srcId="{1A7FFFD3-9F28-4657-9E5A-ACDDC9B70695}" destId="{9EBBE8D4-AEA0-4171-851D-0C7AD56AD0C5}" srcOrd="0" destOrd="0" presId="urn:microsoft.com/office/officeart/2016/7/layout/RepeatingBendingProcessNew"/>
    <dgm:cxn modelId="{B654EA6D-12E0-43C1-B335-B1D72756A57A}" type="presParOf" srcId="{701F68B4-5710-4569-9460-A7D0CC6AC4A8}" destId="{58F9A472-67A2-4CD6-A8F2-D3F527F347C0}" srcOrd="14" destOrd="0" presId="urn:microsoft.com/office/officeart/2016/7/layout/RepeatingBendingProcessNew"/>
    <dgm:cxn modelId="{91CA7915-08A3-4C9E-988E-E835322A7C0F}" type="presParOf" srcId="{701F68B4-5710-4569-9460-A7D0CC6AC4A8}" destId="{E4AB762A-15C7-47B8-AF81-967F0825CAD2}" srcOrd="15" destOrd="0" presId="urn:microsoft.com/office/officeart/2016/7/layout/RepeatingBendingProcessNew"/>
    <dgm:cxn modelId="{F2FEE8FE-79BD-4937-8793-BCF527D96FFB}" type="presParOf" srcId="{E4AB762A-15C7-47B8-AF81-967F0825CAD2}" destId="{56BAA624-1521-4165-98DA-EE22A1555640}" srcOrd="0" destOrd="0" presId="urn:microsoft.com/office/officeart/2016/7/layout/RepeatingBendingProcessNew"/>
    <dgm:cxn modelId="{853CC3AD-6BED-4E6A-BBBC-8EB40E228BC7}" type="presParOf" srcId="{701F68B4-5710-4569-9460-A7D0CC6AC4A8}" destId="{6AA5C85B-2429-448C-A47C-EE9E93A9DD55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D4996E-928A-4363-831F-85B8D6B7495E}" type="doc">
      <dgm:prSet loTypeId="urn:microsoft.com/office/officeart/2005/8/layout/default" loCatId="list" qsTypeId="urn:microsoft.com/office/officeart/2005/8/quickstyle/simple4#9" qsCatId="simple" csTypeId="urn:microsoft.com/office/officeart/2005/8/colors/accent1_2#11" csCatId="accent1"/>
      <dgm:spPr/>
      <dgm:t>
        <a:bodyPr/>
        <a:lstStyle/>
        <a:p>
          <a:endParaRPr lang="en-US"/>
        </a:p>
      </dgm:t>
    </dgm:pt>
    <dgm:pt modelId="{6CFB19CF-54CB-4476-8381-ED50455FF913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Main Problem</a:t>
          </a:r>
          <a:r>
            <a:rPr lang="en-GB" b="1" dirty="0"/>
            <a:t>:</a:t>
          </a:r>
          <a:endParaRPr lang="en-US" dirty="0"/>
        </a:p>
      </dgm:t>
    </dgm:pt>
    <dgm:pt modelId="{A61AFEED-DFE4-479A-8BF1-C184CCA535CC}" type="parTrans" cxnId="{A54E0EE3-B642-42F2-83A0-11F135C3637B}">
      <dgm:prSet/>
      <dgm:spPr/>
      <dgm:t>
        <a:bodyPr/>
        <a:lstStyle/>
        <a:p>
          <a:endParaRPr lang="en-US"/>
        </a:p>
      </dgm:t>
    </dgm:pt>
    <dgm:pt modelId="{239F29B7-F198-482E-A70B-E42637C7C890}" type="sibTrans" cxnId="{A54E0EE3-B642-42F2-83A0-11F135C3637B}">
      <dgm:prSet/>
      <dgm:spPr/>
      <dgm:t>
        <a:bodyPr/>
        <a:lstStyle/>
        <a:p>
          <a:endParaRPr lang="en-US"/>
        </a:p>
      </dgm:t>
    </dgm:pt>
    <dgm:pt modelId="{5AB50648-1812-4A0A-AA90-0B3DBAF96757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Sales have stagnated at around 25% below the 2019 level </a:t>
          </a:r>
          <a:endParaRPr lang="en-US" dirty="0">
            <a:solidFill>
              <a:schemeClr val="tx1"/>
            </a:solidFill>
          </a:endParaRPr>
        </a:p>
      </dgm:t>
    </dgm:pt>
    <dgm:pt modelId="{5BE4865A-4EFD-4CE8-A731-43086EF24B69}" type="parTrans" cxnId="{11A8E090-2F89-4353-8257-B3934D80B858}">
      <dgm:prSet/>
      <dgm:spPr/>
      <dgm:t>
        <a:bodyPr/>
        <a:lstStyle/>
        <a:p>
          <a:endParaRPr lang="en-US"/>
        </a:p>
      </dgm:t>
    </dgm:pt>
    <dgm:pt modelId="{7200CFA7-D1EB-4505-A74E-2D3431382114}" type="sibTrans" cxnId="{11A8E090-2F89-4353-8257-B3934D80B858}">
      <dgm:prSet/>
      <dgm:spPr/>
      <dgm:t>
        <a:bodyPr/>
        <a:lstStyle/>
        <a:p>
          <a:endParaRPr lang="en-US"/>
        </a:p>
      </dgm:t>
    </dgm:pt>
    <dgm:pt modelId="{7AD74A9B-A222-47B8-A18B-F9550DE75F5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Extremal causes – largely outside Basil’s control </a:t>
          </a:r>
          <a:endParaRPr lang="en-US" dirty="0">
            <a:solidFill>
              <a:schemeClr val="tx1"/>
            </a:solidFill>
          </a:endParaRPr>
        </a:p>
      </dgm:t>
    </dgm:pt>
    <dgm:pt modelId="{F246627D-A140-4632-AD75-EAE7FB11AA8D}" type="parTrans" cxnId="{1F13148F-78C0-4F6B-8591-4EFDE1C54A4F}">
      <dgm:prSet/>
      <dgm:spPr/>
      <dgm:t>
        <a:bodyPr/>
        <a:lstStyle/>
        <a:p>
          <a:endParaRPr lang="en-US"/>
        </a:p>
      </dgm:t>
    </dgm:pt>
    <dgm:pt modelId="{3011C25B-5EC2-4B5F-91D3-72D95E565C2F}" type="sibTrans" cxnId="{1F13148F-78C0-4F6B-8591-4EFDE1C54A4F}">
      <dgm:prSet/>
      <dgm:spPr/>
      <dgm:t>
        <a:bodyPr/>
        <a:lstStyle/>
        <a:p>
          <a:endParaRPr lang="en-US"/>
        </a:p>
      </dgm:t>
    </dgm:pt>
    <dgm:pt modelId="{38962237-5D94-45B0-BF5C-46869B587645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Retail park </a:t>
          </a:r>
          <a:endParaRPr lang="en-US" dirty="0">
            <a:solidFill>
              <a:schemeClr val="tx1"/>
            </a:solidFill>
          </a:endParaRPr>
        </a:p>
      </dgm:t>
    </dgm:pt>
    <dgm:pt modelId="{35C4B299-6907-4596-92E9-74323C2D457C}" type="parTrans" cxnId="{70D4DFBF-24D9-40DC-8D18-D4712AE101F5}">
      <dgm:prSet/>
      <dgm:spPr/>
      <dgm:t>
        <a:bodyPr/>
        <a:lstStyle/>
        <a:p>
          <a:endParaRPr lang="en-US"/>
        </a:p>
      </dgm:t>
    </dgm:pt>
    <dgm:pt modelId="{00C4D765-1A4E-4CC5-ABAF-7B5EB33CA9DE}" type="sibTrans" cxnId="{70D4DFBF-24D9-40DC-8D18-D4712AE101F5}">
      <dgm:prSet/>
      <dgm:spPr/>
      <dgm:t>
        <a:bodyPr/>
        <a:lstStyle/>
        <a:p>
          <a:endParaRPr lang="en-US"/>
        </a:p>
      </dgm:t>
    </dgm:pt>
    <dgm:pt modelId="{84ACE938-1976-47CD-AA6B-28D36F714E5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Fewer visitors</a:t>
          </a:r>
          <a:endParaRPr lang="en-US" dirty="0">
            <a:solidFill>
              <a:schemeClr val="tx1"/>
            </a:solidFill>
          </a:endParaRPr>
        </a:p>
      </dgm:t>
    </dgm:pt>
    <dgm:pt modelId="{C82CAC55-4837-4BAF-9EF7-434BE7FDB749}" type="parTrans" cxnId="{90BBFBB6-CC59-4405-BFCE-3FB6E9E9D258}">
      <dgm:prSet/>
      <dgm:spPr/>
      <dgm:t>
        <a:bodyPr/>
        <a:lstStyle/>
        <a:p>
          <a:endParaRPr lang="en-US"/>
        </a:p>
      </dgm:t>
    </dgm:pt>
    <dgm:pt modelId="{DCDB21C7-E747-44A5-9417-E672B70D868F}" type="sibTrans" cxnId="{90BBFBB6-CC59-4405-BFCE-3FB6E9E9D258}">
      <dgm:prSet/>
      <dgm:spPr/>
      <dgm:t>
        <a:bodyPr/>
        <a:lstStyle/>
        <a:p>
          <a:endParaRPr lang="en-US"/>
        </a:p>
      </dgm:t>
    </dgm:pt>
    <dgm:pt modelId="{A530B037-3076-4A34-85BB-DD058BD4998F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Vacant units</a:t>
          </a:r>
          <a:endParaRPr lang="en-US" dirty="0">
            <a:solidFill>
              <a:schemeClr val="tx1"/>
            </a:solidFill>
          </a:endParaRPr>
        </a:p>
      </dgm:t>
    </dgm:pt>
    <dgm:pt modelId="{5BA8B3D5-67A1-4CC4-B171-1D92F03B983D}" type="parTrans" cxnId="{B08181D9-E028-4C24-9215-9C39A67F8E2D}">
      <dgm:prSet/>
      <dgm:spPr/>
      <dgm:t>
        <a:bodyPr/>
        <a:lstStyle/>
        <a:p>
          <a:endParaRPr lang="en-US"/>
        </a:p>
      </dgm:t>
    </dgm:pt>
    <dgm:pt modelId="{084A1245-EF48-49B1-AE9B-E74AE28F89DF}" type="sibTrans" cxnId="{B08181D9-E028-4C24-9215-9C39A67F8E2D}">
      <dgm:prSet/>
      <dgm:spPr/>
      <dgm:t>
        <a:bodyPr/>
        <a:lstStyle/>
        <a:p>
          <a:endParaRPr lang="en-US"/>
        </a:p>
      </dgm:t>
    </dgm:pt>
    <dgm:pt modelId="{9652435F-74A2-4D28-BE48-06CE3F4DB2C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Weaker customer traffic</a:t>
          </a:r>
          <a:endParaRPr lang="en-US" dirty="0">
            <a:solidFill>
              <a:schemeClr val="tx1"/>
            </a:solidFill>
          </a:endParaRPr>
        </a:p>
      </dgm:t>
    </dgm:pt>
    <dgm:pt modelId="{4DD604BE-4955-460A-8793-9E1A83F7699A}" type="parTrans" cxnId="{3FAC1A8E-627D-41CF-AA63-CAB65A27A533}">
      <dgm:prSet/>
      <dgm:spPr/>
      <dgm:t>
        <a:bodyPr/>
        <a:lstStyle/>
        <a:p>
          <a:endParaRPr lang="en-US"/>
        </a:p>
      </dgm:t>
    </dgm:pt>
    <dgm:pt modelId="{CDD86150-9E88-4627-807D-56A4918BCC67}" type="sibTrans" cxnId="{3FAC1A8E-627D-41CF-AA63-CAB65A27A533}">
      <dgm:prSet/>
      <dgm:spPr/>
      <dgm:t>
        <a:bodyPr/>
        <a:lstStyle/>
        <a:p>
          <a:endParaRPr lang="en-US"/>
        </a:p>
      </dgm:t>
    </dgm:pt>
    <dgm:pt modelId="{02E00914-086C-471E-804A-DA62B67B6FAD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Employment patterns </a:t>
          </a:r>
          <a:endParaRPr lang="en-US" dirty="0">
            <a:solidFill>
              <a:schemeClr val="tx1"/>
            </a:solidFill>
          </a:endParaRPr>
        </a:p>
      </dgm:t>
    </dgm:pt>
    <dgm:pt modelId="{6912E797-8FD4-459D-83D1-12E14254FA68}" type="parTrans" cxnId="{BAC34B69-31DD-4F17-B25D-43C35EAC47E3}">
      <dgm:prSet/>
      <dgm:spPr/>
      <dgm:t>
        <a:bodyPr/>
        <a:lstStyle/>
        <a:p>
          <a:endParaRPr lang="en-US"/>
        </a:p>
      </dgm:t>
    </dgm:pt>
    <dgm:pt modelId="{4F901759-CF6C-45E6-8ECE-88BE05F2D84E}" type="sibTrans" cxnId="{BAC34B69-31DD-4F17-B25D-43C35EAC47E3}">
      <dgm:prSet/>
      <dgm:spPr/>
      <dgm:t>
        <a:bodyPr/>
        <a:lstStyle/>
        <a:p>
          <a:endParaRPr lang="en-US"/>
        </a:p>
      </dgm:t>
    </dgm:pt>
    <dgm:pt modelId="{9F3144D7-5362-4D99-AECE-558E70E8169D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Local workers lost jobs</a:t>
          </a:r>
          <a:endParaRPr lang="en-US" dirty="0">
            <a:solidFill>
              <a:schemeClr val="tx1"/>
            </a:solidFill>
          </a:endParaRPr>
        </a:p>
      </dgm:t>
    </dgm:pt>
    <dgm:pt modelId="{5CB60967-C8C6-48C9-B951-783E9FDAD4F2}" type="parTrans" cxnId="{1E745EC4-97A9-4574-9B6D-04BDA6A4F2AB}">
      <dgm:prSet/>
      <dgm:spPr/>
      <dgm:t>
        <a:bodyPr/>
        <a:lstStyle/>
        <a:p>
          <a:endParaRPr lang="en-US"/>
        </a:p>
      </dgm:t>
    </dgm:pt>
    <dgm:pt modelId="{8CEFA2D0-9161-4239-AE38-F47545412431}" type="sibTrans" cxnId="{1E745EC4-97A9-4574-9B6D-04BDA6A4F2AB}">
      <dgm:prSet/>
      <dgm:spPr/>
      <dgm:t>
        <a:bodyPr/>
        <a:lstStyle/>
        <a:p>
          <a:endParaRPr lang="en-US"/>
        </a:p>
      </dgm:t>
    </dgm:pt>
    <dgm:pt modelId="{93FA65DC-304A-4228-9B8B-00A1F05BE47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Hybrid working reduces daily visits</a:t>
          </a:r>
          <a:endParaRPr lang="en-US" dirty="0">
            <a:solidFill>
              <a:schemeClr val="tx1"/>
            </a:solidFill>
          </a:endParaRPr>
        </a:p>
      </dgm:t>
    </dgm:pt>
    <dgm:pt modelId="{391E4BB2-43FE-4426-8F13-A8077351C6DF}" type="parTrans" cxnId="{5E2DA5A3-AFAA-46B4-8A62-89B9FD0A2D07}">
      <dgm:prSet/>
      <dgm:spPr/>
      <dgm:t>
        <a:bodyPr/>
        <a:lstStyle/>
        <a:p>
          <a:endParaRPr lang="en-US"/>
        </a:p>
      </dgm:t>
    </dgm:pt>
    <dgm:pt modelId="{6838306E-CF61-48E4-896A-88691E7B5ABE}" type="sibTrans" cxnId="{5E2DA5A3-AFAA-46B4-8A62-89B9FD0A2D07}">
      <dgm:prSet/>
      <dgm:spPr/>
      <dgm:t>
        <a:bodyPr/>
        <a:lstStyle/>
        <a:p>
          <a:endParaRPr lang="en-US"/>
        </a:p>
      </dgm:t>
    </dgm:pt>
    <dgm:pt modelId="{0C7C02B3-C2DF-441D-99FF-5FB2EFB1381D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Economic environment</a:t>
          </a:r>
          <a:endParaRPr lang="en-US" dirty="0">
            <a:solidFill>
              <a:schemeClr val="tx1"/>
            </a:solidFill>
          </a:endParaRPr>
        </a:p>
      </dgm:t>
    </dgm:pt>
    <dgm:pt modelId="{D7407997-D10A-4E10-932A-5CF14580795E}" type="parTrans" cxnId="{5CC4457E-8439-4EF9-B32B-B325001A33F9}">
      <dgm:prSet/>
      <dgm:spPr/>
      <dgm:t>
        <a:bodyPr/>
        <a:lstStyle/>
        <a:p>
          <a:endParaRPr lang="en-US"/>
        </a:p>
      </dgm:t>
    </dgm:pt>
    <dgm:pt modelId="{35BA0AD9-412F-40CE-B2F0-B3794F3EC9C2}" type="sibTrans" cxnId="{5CC4457E-8439-4EF9-B32B-B325001A33F9}">
      <dgm:prSet/>
      <dgm:spPr/>
      <dgm:t>
        <a:bodyPr/>
        <a:lstStyle/>
        <a:p>
          <a:endParaRPr lang="en-US"/>
        </a:p>
      </dgm:t>
    </dgm:pt>
    <dgm:pt modelId="{9AF86CBD-F2C3-4FD9-A75A-B658FECEDAA7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Higher utilities, rent and business cost</a:t>
          </a:r>
          <a:endParaRPr lang="en-US" dirty="0">
            <a:solidFill>
              <a:schemeClr val="tx1"/>
            </a:solidFill>
          </a:endParaRPr>
        </a:p>
      </dgm:t>
    </dgm:pt>
    <dgm:pt modelId="{C6F240A3-F77A-4002-AD1C-3EA4998A8B0D}" type="parTrans" cxnId="{DCEDA493-879F-4A92-A723-0C3456B7D13E}">
      <dgm:prSet/>
      <dgm:spPr/>
      <dgm:t>
        <a:bodyPr/>
        <a:lstStyle/>
        <a:p>
          <a:endParaRPr lang="en-US"/>
        </a:p>
      </dgm:t>
    </dgm:pt>
    <dgm:pt modelId="{BEA10730-6AB4-4A25-8A7A-530C0131B724}" type="sibTrans" cxnId="{DCEDA493-879F-4A92-A723-0C3456B7D13E}">
      <dgm:prSet/>
      <dgm:spPr/>
      <dgm:t>
        <a:bodyPr/>
        <a:lstStyle/>
        <a:p>
          <a:endParaRPr lang="en-US"/>
        </a:p>
      </dgm:t>
    </dgm:pt>
    <dgm:pt modelId="{1FD8041D-5CF9-45C5-A136-23255A2FB26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Unpredictable organic ingredient cost </a:t>
          </a:r>
          <a:endParaRPr lang="en-US" dirty="0">
            <a:solidFill>
              <a:schemeClr val="tx1"/>
            </a:solidFill>
          </a:endParaRPr>
        </a:p>
      </dgm:t>
    </dgm:pt>
    <dgm:pt modelId="{47AA0EF2-1B9E-436B-9DC2-E1E338899722}" type="parTrans" cxnId="{E9E6DB48-007E-4A5D-A015-7E7C9263809D}">
      <dgm:prSet/>
      <dgm:spPr/>
      <dgm:t>
        <a:bodyPr/>
        <a:lstStyle/>
        <a:p>
          <a:endParaRPr lang="en-US"/>
        </a:p>
      </dgm:t>
    </dgm:pt>
    <dgm:pt modelId="{5EEA920B-8C65-4F0A-AD38-516B29B3F776}" type="sibTrans" cxnId="{E9E6DB48-007E-4A5D-A015-7E7C9263809D}">
      <dgm:prSet/>
      <dgm:spPr/>
      <dgm:t>
        <a:bodyPr/>
        <a:lstStyle/>
        <a:p>
          <a:endParaRPr lang="en-US"/>
        </a:p>
      </dgm:t>
    </dgm:pt>
    <dgm:pt modelId="{C9F17F46-00B0-469A-81EC-30C998AC1FA9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Internal causes- more controllable customer access</a:t>
          </a:r>
          <a:endParaRPr lang="en-US" dirty="0">
            <a:solidFill>
              <a:schemeClr val="tx1"/>
            </a:solidFill>
          </a:endParaRPr>
        </a:p>
      </dgm:t>
    </dgm:pt>
    <dgm:pt modelId="{747E4694-B683-4D33-987A-5EC79E0EA6A8}" type="parTrans" cxnId="{2F33C26B-D861-42A9-8089-F05FD9969E10}">
      <dgm:prSet/>
      <dgm:spPr/>
      <dgm:t>
        <a:bodyPr/>
        <a:lstStyle/>
        <a:p>
          <a:endParaRPr lang="en-US"/>
        </a:p>
      </dgm:t>
    </dgm:pt>
    <dgm:pt modelId="{4E2721DB-EF0C-421B-BC08-1A72D9834416}" type="sibTrans" cxnId="{2F33C26B-D861-42A9-8089-F05FD9969E10}">
      <dgm:prSet/>
      <dgm:spPr/>
      <dgm:t>
        <a:bodyPr/>
        <a:lstStyle/>
        <a:p>
          <a:endParaRPr lang="en-US"/>
        </a:p>
      </dgm:t>
    </dgm:pt>
    <dgm:pt modelId="{FFA56E28-7A89-4913-9DC1-6367D9057693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No delivery service </a:t>
          </a:r>
          <a:endParaRPr lang="en-US" dirty="0">
            <a:solidFill>
              <a:schemeClr val="tx1"/>
            </a:solidFill>
          </a:endParaRPr>
        </a:p>
      </dgm:t>
    </dgm:pt>
    <dgm:pt modelId="{635FFC50-909B-4088-B69D-407858BD81EA}" type="parTrans" cxnId="{02F77841-B0AE-4E19-A95E-9DE3D66EAC63}">
      <dgm:prSet/>
      <dgm:spPr/>
      <dgm:t>
        <a:bodyPr/>
        <a:lstStyle/>
        <a:p>
          <a:endParaRPr lang="en-US"/>
        </a:p>
      </dgm:t>
    </dgm:pt>
    <dgm:pt modelId="{1F4EE265-62C7-4221-857D-671286932419}" type="sibTrans" cxnId="{02F77841-B0AE-4E19-A95E-9DE3D66EAC63}">
      <dgm:prSet/>
      <dgm:spPr/>
      <dgm:t>
        <a:bodyPr/>
        <a:lstStyle/>
        <a:p>
          <a:endParaRPr lang="en-US"/>
        </a:p>
      </dgm:t>
    </dgm:pt>
    <dgm:pt modelId="{5E1E7732-1F5D-4733-94CB-CDDC2A252C2D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Ordering process</a:t>
          </a:r>
          <a:endParaRPr lang="en-US" dirty="0">
            <a:solidFill>
              <a:schemeClr val="tx1"/>
            </a:solidFill>
          </a:endParaRPr>
        </a:p>
      </dgm:t>
    </dgm:pt>
    <dgm:pt modelId="{2B1CB92D-07B7-4261-B0F9-194CEDF2B192}" type="parTrans" cxnId="{06761E03-FABD-4C6C-8F6C-67319B664FED}">
      <dgm:prSet/>
      <dgm:spPr/>
      <dgm:t>
        <a:bodyPr/>
        <a:lstStyle/>
        <a:p>
          <a:endParaRPr lang="en-US"/>
        </a:p>
      </dgm:t>
    </dgm:pt>
    <dgm:pt modelId="{CF865BF4-BCB0-4A99-A7A6-BE101C804E2A}" type="sibTrans" cxnId="{06761E03-FABD-4C6C-8F6C-67319B664FED}">
      <dgm:prSet/>
      <dgm:spPr/>
      <dgm:t>
        <a:bodyPr/>
        <a:lstStyle/>
        <a:p>
          <a:endParaRPr lang="en-US"/>
        </a:p>
      </dgm:t>
    </dgm:pt>
    <dgm:pt modelId="{CF6D843A-DC44-48AF-A630-9133DB952470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Phone pre-orders are difficult to manage </a:t>
          </a:r>
          <a:endParaRPr lang="en-US" dirty="0">
            <a:solidFill>
              <a:schemeClr val="tx1"/>
            </a:solidFill>
          </a:endParaRPr>
        </a:p>
      </dgm:t>
    </dgm:pt>
    <dgm:pt modelId="{F4175598-1FCD-4B25-B67E-E69A1E12F88F}" type="parTrans" cxnId="{BF6C07FA-C92E-4437-AD7C-12FC7DE2E6A7}">
      <dgm:prSet/>
      <dgm:spPr/>
      <dgm:t>
        <a:bodyPr/>
        <a:lstStyle/>
        <a:p>
          <a:endParaRPr lang="en-US"/>
        </a:p>
      </dgm:t>
    </dgm:pt>
    <dgm:pt modelId="{E0EBCF6E-AB9B-42DD-AC54-3140DB165D1F}" type="sibTrans" cxnId="{BF6C07FA-C92E-4437-AD7C-12FC7DE2E6A7}">
      <dgm:prSet/>
      <dgm:spPr/>
      <dgm:t>
        <a:bodyPr/>
        <a:lstStyle/>
        <a:p>
          <a:endParaRPr lang="en-US"/>
        </a:p>
      </dgm:t>
    </dgm:pt>
    <dgm:pt modelId="{D65CC47E-A33F-4B01-91B5-31C6EBBE652E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Capacity</a:t>
          </a:r>
          <a:endParaRPr lang="en-US" dirty="0">
            <a:solidFill>
              <a:schemeClr val="tx1"/>
            </a:solidFill>
          </a:endParaRPr>
        </a:p>
      </dgm:t>
    </dgm:pt>
    <dgm:pt modelId="{331E0571-6B74-4381-A1C9-6822AD6B9A53}" type="parTrans" cxnId="{7C1FFED8-633C-44AF-9BBC-084A7321C5AE}">
      <dgm:prSet/>
      <dgm:spPr/>
      <dgm:t>
        <a:bodyPr/>
        <a:lstStyle/>
        <a:p>
          <a:endParaRPr lang="en-US"/>
        </a:p>
      </dgm:t>
    </dgm:pt>
    <dgm:pt modelId="{309CEDA2-04D2-4004-865F-C5FF95430E0D}" type="sibTrans" cxnId="{7C1FFED8-633C-44AF-9BBC-084A7321C5AE}">
      <dgm:prSet/>
      <dgm:spPr/>
      <dgm:t>
        <a:bodyPr/>
        <a:lstStyle/>
        <a:p>
          <a:endParaRPr lang="en-US"/>
        </a:p>
      </dgm:t>
    </dgm:pt>
    <dgm:pt modelId="{AAC8F8A1-ACB4-430D-B085-C1E80594BAEE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Basil must remain onsite to bake </a:t>
          </a:r>
          <a:endParaRPr lang="en-US" dirty="0">
            <a:solidFill>
              <a:schemeClr val="tx1"/>
            </a:solidFill>
          </a:endParaRPr>
        </a:p>
      </dgm:t>
    </dgm:pt>
    <dgm:pt modelId="{0B1E6689-A5E4-4479-B98F-8CEFCC39E414}" type="parTrans" cxnId="{741F17B3-BF3B-4780-AB4E-273AD0FAC0CC}">
      <dgm:prSet/>
      <dgm:spPr/>
      <dgm:t>
        <a:bodyPr/>
        <a:lstStyle/>
        <a:p>
          <a:endParaRPr lang="en-US"/>
        </a:p>
      </dgm:t>
    </dgm:pt>
    <dgm:pt modelId="{1C62B7FE-276E-4152-8C45-A07E42462D88}" type="sibTrans" cxnId="{741F17B3-BF3B-4780-AB4E-273AD0FAC0CC}">
      <dgm:prSet/>
      <dgm:spPr/>
      <dgm:t>
        <a:bodyPr/>
        <a:lstStyle/>
        <a:p>
          <a:endParaRPr lang="en-US"/>
        </a:p>
      </dgm:t>
    </dgm:pt>
    <dgm:pt modelId="{9F597034-60F4-4EB5-9640-604C85D705AD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Analytical judgement</a:t>
          </a:r>
          <a:endParaRPr lang="en-US" dirty="0">
            <a:solidFill>
              <a:schemeClr val="tx1"/>
            </a:solidFill>
          </a:endParaRPr>
        </a:p>
      </dgm:t>
    </dgm:pt>
    <dgm:pt modelId="{B01272DF-68AE-40E1-AF39-15421A700FB8}" type="parTrans" cxnId="{9946C907-6C1D-470E-8A1B-BD9F3F98CEEF}">
      <dgm:prSet/>
      <dgm:spPr/>
      <dgm:t>
        <a:bodyPr/>
        <a:lstStyle/>
        <a:p>
          <a:endParaRPr lang="en-US"/>
        </a:p>
      </dgm:t>
    </dgm:pt>
    <dgm:pt modelId="{D7662898-A479-48F0-B04F-A85449B33E3A}" type="sibTrans" cxnId="{9946C907-6C1D-470E-8A1B-BD9F3F98CEEF}">
      <dgm:prSet/>
      <dgm:spPr/>
      <dgm:t>
        <a:bodyPr/>
        <a:lstStyle/>
        <a:p>
          <a:endParaRPr lang="en-US"/>
        </a:p>
      </dgm:t>
    </dgm:pt>
    <dgm:pt modelId="{6A45EE9E-2362-4426-A6B6-8A4C1DF068F3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The evidence suggests a combined demand-and-cost problem </a:t>
          </a:r>
          <a:endParaRPr lang="en-US" dirty="0">
            <a:solidFill>
              <a:schemeClr val="tx1"/>
            </a:solidFill>
          </a:endParaRPr>
        </a:p>
      </dgm:t>
    </dgm:pt>
    <dgm:pt modelId="{7DB86024-DBEA-4BDE-927E-ADE708D58C04}" type="parTrans" cxnId="{2908699B-71CA-44E2-99D5-A64F112DE415}">
      <dgm:prSet/>
      <dgm:spPr/>
      <dgm:t>
        <a:bodyPr/>
        <a:lstStyle/>
        <a:p>
          <a:endParaRPr lang="en-US"/>
        </a:p>
      </dgm:t>
    </dgm:pt>
    <dgm:pt modelId="{C3045E0C-A30A-4323-A46D-404631F162F5}" type="sibTrans" cxnId="{2908699B-71CA-44E2-99D5-A64F112DE415}">
      <dgm:prSet/>
      <dgm:spPr/>
      <dgm:t>
        <a:bodyPr/>
        <a:lstStyle/>
        <a:p>
          <a:endParaRPr lang="en-US"/>
        </a:p>
      </dgm:t>
    </dgm:pt>
    <dgm:pt modelId="{1D56E8AB-C281-4299-8803-00D53559F4C2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Lower customer demand + higher operating cost = cost problem </a:t>
          </a:r>
          <a:endParaRPr lang="en-US" dirty="0">
            <a:solidFill>
              <a:schemeClr val="tx1"/>
            </a:solidFill>
          </a:endParaRPr>
        </a:p>
      </dgm:t>
    </dgm:pt>
    <dgm:pt modelId="{96EC7B5E-9A46-4AEC-8DE9-29ABB0D3721F}" type="parTrans" cxnId="{F60613FD-88D8-48D7-B38C-249F043AE590}">
      <dgm:prSet/>
      <dgm:spPr/>
      <dgm:t>
        <a:bodyPr/>
        <a:lstStyle/>
        <a:p>
          <a:endParaRPr lang="en-US"/>
        </a:p>
      </dgm:t>
    </dgm:pt>
    <dgm:pt modelId="{F7CD041D-0E88-435F-A564-BC30BD3232CD}" type="sibTrans" cxnId="{F60613FD-88D8-48D7-B38C-249F043AE590}">
      <dgm:prSet/>
      <dgm:spPr/>
      <dgm:t>
        <a:bodyPr/>
        <a:lstStyle/>
        <a:p>
          <a:endParaRPr lang="en-US"/>
        </a:p>
      </dgm:t>
    </dgm:pt>
    <dgm:pt modelId="{34561FE1-4F35-4EDE-9A7F-F30673FC7E1D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the strongest immediate issue appears to be </a:t>
          </a:r>
          <a:r>
            <a:rPr lang="en-GB" b="1" dirty="0">
              <a:solidFill>
                <a:schemeClr val="tx1"/>
              </a:solidFill>
            </a:rPr>
            <a:t>reduced customer access to the bakery, </a:t>
          </a:r>
          <a:r>
            <a:rPr lang="en-GB" dirty="0">
              <a:solidFill>
                <a:schemeClr val="tx1"/>
              </a:solidFill>
            </a:rPr>
            <a:t>rather than product quality </a:t>
          </a:r>
          <a:endParaRPr lang="en-US" dirty="0">
            <a:solidFill>
              <a:schemeClr val="tx1"/>
            </a:solidFill>
          </a:endParaRPr>
        </a:p>
      </dgm:t>
    </dgm:pt>
    <dgm:pt modelId="{B5693D69-D8BA-4E48-9E0C-692FE4722459}" type="parTrans" cxnId="{D3EE4F6A-ECC6-4548-830B-2D072281DAD8}">
      <dgm:prSet/>
      <dgm:spPr/>
      <dgm:t>
        <a:bodyPr/>
        <a:lstStyle/>
        <a:p>
          <a:endParaRPr lang="en-US"/>
        </a:p>
      </dgm:t>
    </dgm:pt>
    <dgm:pt modelId="{A2674DA6-4636-4C93-9A9D-5D0CA7026CC3}" type="sibTrans" cxnId="{D3EE4F6A-ECC6-4548-830B-2D072281DAD8}">
      <dgm:prSet/>
      <dgm:spPr/>
      <dgm:t>
        <a:bodyPr/>
        <a:lstStyle/>
        <a:p>
          <a:endParaRPr lang="en-US"/>
        </a:p>
      </dgm:t>
    </dgm:pt>
    <dgm:pt modelId="{907850B6-7F09-4E0D-9201-575B6D72C1CE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Reference</a:t>
          </a:r>
          <a:r>
            <a:rPr lang="en-GB" dirty="0">
              <a:solidFill>
                <a:schemeClr val="tx1"/>
              </a:solidFill>
            </a:rPr>
            <a:t>: Case study; ONS (2025a; 2025b), Hm Treasury ( 2026) </a:t>
          </a:r>
          <a:endParaRPr lang="en-US" dirty="0">
            <a:solidFill>
              <a:schemeClr val="tx1"/>
            </a:solidFill>
          </a:endParaRPr>
        </a:p>
      </dgm:t>
    </dgm:pt>
    <dgm:pt modelId="{46E12969-F739-421B-BC5C-9F7A16B587F6}" type="parTrans" cxnId="{0669CC43-7810-4848-8444-4A03FF313B8D}">
      <dgm:prSet/>
      <dgm:spPr/>
      <dgm:t>
        <a:bodyPr/>
        <a:lstStyle/>
        <a:p>
          <a:endParaRPr lang="en-US"/>
        </a:p>
      </dgm:t>
    </dgm:pt>
    <dgm:pt modelId="{9015FD23-A993-4B6C-97F9-9BBD928082C8}" type="sibTrans" cxnId="{0669CC43-7810-4848-8444-4A03FF313B8D}">
      <dgm:prSet/>
      <dgm:spPr/>
      <dgm:t>
        <a:bodyPr/>
        <a:lstStyle/>
        <a:p>
          <a:endParaRPr lang="en-US"/>
        </a:p>
      </dgm:t>
    </dgm:pt>
    <dgm:pt modelId="{0BD4D5FE-E49B-4810-BCA9-248C2A988FD2}" type="pres">
      <dgm:prSet presAssocID="{AED4996E-928A-4363-831F-85B8D6B7495E}" presName="diagram" presStyleCnt="0">
        <dgm:presLayoutVars>
          <dgm:dir/>
          <dgm:resizeHandles val="exact"/>
        </dgm:presLayoutVars>
      </dgm:prSet>
      <dgm:spPr/>
    </dgm:pt>
    <dgm:pt modelId="{855BE6D2-532F-41C2-A336-F7AC0D60B4A0}" type="pres">
      <dgm:prSet presAssocID="{6CFB19CF-54CB-4476-8381-ED50455FF913}" presName="node" presStyleLbl="node1" presStyleIdx="0" presStyleCnt="12">
        <dgm:presLayoutVars>
          <dgm:bulletEnabled val="1"/>
        </dgm:presLayoutVars>
      </dgm:prSet>
      <dgm:spPr/>
    </dgm:pt>
    <dgm:pt modelId="{3129836B-1C16-4B56-B807-9A193370B41E}" type="pres">
      <dgm:prSet presAssocID="{239F29B7-F198-482E-A70B-E42637C7C890}" presName="sibTrans" presStyleCnt="0"/>
      <dgm:spPr/>
    </dgm:pt>
    <dgm:pt modelId="{0BBF76CA-4301-4EA0-A63E-200C9E91F46B}" type="pres">
      <dgm:prSet presAssocID="{5AB50648-1812-4A0A-AA90-0B3DBAF96757}" presName="node" presStyleLbl="node1" presStyleIdx="1" presStyleCnt="12">
        <dgm:presLayoutVars>
          <dgm:bulletEnabled val="1"/>
        </dgm:presLayoutVars>
      </dgm:prSet>
      <dgm:spPr/>
    </dgm:pt>
    <dgm:pt modelId="{D9BE8746-1AEA-4D26-84FB-5033426DA83D}" type="pres">
      <dgm:prSet presAssocID="{7200CFA7-D1EB-4505-A74E-2D3431382114}" presName="sibTrans" presStyleCnt="0"/>
      <dgm:spPr/>
    </dgm:pt>
    <dgm:pt modelId="{90BD8C97-426B-4116-8500-D6ABCE619780}" type="pres">
      <dgm:prSet presAssocID="{7AD74A9B-A222-47B8-A18B-F9550DE75F54}" presName="node" presStyleLbl="node1" presStyleIdx="2" presStyleCnt="12">
        <dgm:presLayoutVars>
          <dgm:bulletEnabled val="1"/>
        </dgm:presLayoutVars>
      </dgm:prSet>
      <dgm:spPr/>
    </dgm:pt>
    <dgm:pt modelId="{565C2FFD-CC10-4208-BD1F-2D8F11294C45}" type="pres">
      <dgm:prSet presAssocID="{3011C25B-5EC2-4B5F-91D3-72D95E565C2F}" presName="sibTrans" presStyleCnt="0"/>
      <dgm:spPr/>
    </dgm:pt>
    <dgm:pt modelId="{130B04F4-D715-407C-AE14-87F0790EB574}" type="pres">
      <dgm:prSet presAssocID="{38962237-5D94-45B0-BF5C-46869B587645}" presName="node" presStyleLbl="node1" presStyleIdx="3" presStyleCnt="12">
        <dgm:presLayoutVars>
          <dgm:bulletEnabled val="1"/>
        </dgm:presLayoutVars>
      </dgm:prSet>
      <dgm:spPr/>
    </dgm:pt>
    <dgm:pt modelId="{44977AED-7539-4F40-97F8-DD1B0E14E853}" type="pres">
      <dgm:prSet presAssocID="{00C4D765-1A4E-4CC5-ABAF-7B5EB33CA9DE}" presName="sibTrans" presStyleCnt="0"/>
      <dgm:spPr/>
    </dgm:pt>
    <dgm:pt modelId="{59CBDB11-55FD-48C4-9EEA-CD1830CDCD56}" type="pres">
      <dgm:prSet presAssocID="{02E00914-086C-471E-804A-DA62B67B6FAD}" presName="node" presStyleLbl="node1" presStyleIdx="4" presStyleCnt="12">
        <dgm:presLayoutVars>
          <dgm:bulletEnabled val="1"/>
        </dgm:presLayoutVars>
      </dgm:prSet>
      <dgm:spPr/>
    </dgm:pt>
    <dgm:pt modelId="{936C0E8C-350D-4153-AB94-1621D4BEF68A}" type="pres">
      <dgm:prSet presAssocID="{4F901759-CF6C-45E6-8ECE-88BE05F2D84E}" presName="sibTrans" presStyleCnt="0"/>
      <dgm:spPr/>
    </dgm:pt>
    <dgm:pt modelId="{9DA5CCDD-B006-43C7-B159-A6987F62D581}" type="pres">
      <dgm:prSet presAssocID="{0C7C02B3-C2DF-441D-99FF-5FB2EFB1381D}" presName="node" presStyleLbl="node1" presStyleIdx="5" presStyleCnt="12">
        <dgm:presLayoutVars>
          <dgm:bulletEnabled val="1"/>
        </dgm:presLayoutVars>
      </dgm:prSet>
      <dgm:spPr/>
    </dgm:pt>
    <dgm:pt modelId="{2F0E3D46-4E34-4C47-ADC4-F9FDE706669D}" type="pres">
      <dgm:prSet presAssocID="{35BA0AD9-412F-40CE-B2F0-B3794F3EC9C2}" presName="sibTrans" presStyleCnt="0"/>
      <dgm:spPr/>
    </dgm:pt>
    <dgm:pt modelId="{87496469-9E3B-47B4-839F-9AB4F020D963}" type="pres">
      <dgm:prSet presAssocID="{C9F17F46-00B0-469A-81EC-30C998AC1FA9}" presName="node" presStyleLbl="node1" presStyleIdx="6" presStyleCnt="12">
        <dgm:presLayoutVars>
          <dgm:bulletEnabled val="1"/>
        </dgm:presLayoutVars>
      </dgm:prSet>
      <dgm:spPr/>
    </dgm:pt>
    <dgm:pt modelId="{68C4461C-D2BF-4825-8BE1-86E3D1D9F84B}" type="pres">
      <dgm:prSet presAssocID="{4E2721DB-EF0C-421B-BC08-1A72D9834416}" presName="sibTrans" presStyleCnt="0"/>
      <dgm:spPr/>
    </dgm:pt>
    <dgm:pt modelId="{86C74698-2E36-43C2-BFA6-6B62622DD65E}" type="pres">
      <dgm:prSet presAssocID="{5E1E7732-1F5D-4733-94CB-CDDC2A252C2D}" presName="node" presStyleLbl="node1" presStyleIdx="7" presStyleCnt="12">
        <dgm:presLayoutVars>
          <dgm:bulletEnabled val="1"/>
        </dgm:presLayoutVars>
      </dgm:prSet>
      <dgm:spPr/>
    </dgm:pt>
    <dgm:pt modelId="{39F3D861-4C97-4048-A00B-00802C370C7D}" type="pres">
      <dgm:prSet presAssocID="{CF865BF4-BCB0-4A99-A7A6-BE101C804E2A}" presName="sibTrans" presStyleCnt="0"/>
      <dgm:spPr/>
    </dgm:pt>
    <dgm:pt modelId="{866D6450-F467-4A32-B056-08AED8BBC780}" type="pres">
      <dgm:prSet presAssocID="{D65CC47E-A33F-4B01-91B5-31C6EBBE652E}" presName="node" presStyleLbl="node1" presStyleIdx="8" presStyleCnt="12">
        <dgm:presLayoutVars>
          <dgm:bulletEnabled val="1"/>
        </dgm:presLayoutVars>
      </dgm:prSet>
      <dgm:spPr/>
    </dgm:pt>
    <dgm:pt modelId="{FF65F2B1-FAF1-4316-844E-2E176C27D860}" type="pres">
      <dgm:prSet presAssocID="{309CEDA2-04D2-4004-865F-C5FF95430E0D}" presName="sibTrans" presStyleCnt="0"/>
      <dgm:spPr/>
    </dgm:pt>
    <dgm:pt modelId="{3FF63859-40A4-44BD-B012-594A00185891}" type="pres">
      <dgm:prSet presAssocID="{9F597034-60F4-4EB5-9640-604C85D705AD}" presName="node" presStyleLbl="node1" presStyleIdx="9" presStyleCnt="12">
        <dgm:presLayoutVars>
          <dgm:bulletEnabled val="1"/>
        </dgm:presLayoutVars>
      </dgm:prSet>
      <dgm:spPr/>
    </dgm:pt>
    <dgm:pt modelId="{30F49509-8176-4E12-A1CC-1E8F47B79119}" type="pres">
      <dgm:prSet presAssocID="{D7662898-A479-48F0-B04F-A85449B33E3A}" presName="sibTrans" presStyleCnt="0"/>
      <dgm:spPr/>
    </dgm:pt>
    <dgm:pt modelId="{708A4405-FAB0-493F-9378-3AE5034A5BC7}" type="pres">
      <dgm:prSet presAssocID="{34561FE1-4F35-4EDE-9A7F-F30673FC7E1D}" presName="node" presStyleLbl="node1" presStyleIdx="10" presStyleCnt="12">
        <dgm:presLayoutVars>
          <dgm:bulletEnabled val="1"/>
        </dgm:presLayoutVars>
      </dgm:prSet>
      <dgm:spPr/>
    </dgm:pt>
    <dgm:pt modelId="{2E9EEA98-D4BD-427D-8575-9F9FE28ED88B}" type="pres">
      <dgm:prSet presAssocID="{A2674DA6-4636-4C93-9A9D-5D0CA7026CC3}" presName="sibTrans" presStyleCnt="0"/>
      <dgm:spPr/>
    </dgm:pt>
    <dgm:pt modelId="{99103FD2-1717-4987-AF32-8FCF20F91BE2}" type="pres">
      <dgm:prSet presAssocID="{907850B6-7F09-4E0D-9201-575B6D72C1CE}" presName="node" presStyleLbl="node1" presStyleIdx="11" presStyleCnt="12">
        <dgm:presLayoutVars>
          <dgm:bulletEnabled val="1"/>
        </dgm:presLayoutVars>
      </dgm:prSet>
      <dgm:spPr/>
    </dgm:pt>
  </dgm:ptLst>
  <dgm:cxnLst>
    <dgm:cxn modelId="{06761E03-FABD-4C6C-8F6C-67319B664FED}" srcId="{AED4996E-928A-4363-831F-85B8D6B7495E}" destId="{5E1E7732-1F5D-4733-94CB-CDDC2A252C2D}" srcOrd="7" destOrd="0" parTransId="{2B1CB92D-07B7-4261-B0F9-194CEDF2B192}" sibTransId="{CF865BF4-BCB0-4A99-A7A6-BE101C804E2A}"/>
    <dgm:cxn modelId="{9946C907-6C1D-470E-8A1B-BD9F3F98CEEF}" srcId="{AED4996E-928A-4363-831F-85B8D6B7495E}" destId="{9F597034-60F4-4EB5-9640-604C85D705AD}" srcOrd="9" destOrd="0" parTransId="{B01272DF-68AE-40E1-AF39-15421A700FB8}" sibTransId="{D7662898-A479-48F0-B04F-A85449B33E3A}"/>
    <dgm:cxn modelId="{8FD2CA0F-AC5D-43B1-BF7F-802B39B82F48}" type="presOf" srcId="{CF6D843A-DC44-48AF-A630-9133DB952470}" destId="{86C74698-2E36-43C2-BFA6-6B62622DD65E}" srcOrd="0" destOrd="1" presId="urn:microsoft.com/office/officeart/2005/8/layout/default"/>
    <dgm:cxn modelId="{22CB931A-0E0C-4DF3-9E96-ABF1BD077ECD}" type="presOf" srcId="{7AD74A9B-A222-47B8-A18B-F9550DE75F54}" destId="{90BD8C97-426B-4116-8500-D6ABCE619780}" srcOrd="0" destOrd="0" presId="urn:microsoft.com/office/officeart/2005/8/layout/default"/>
    <dgm:cxn modelId="{FFAABE2C-5407-4B5D-ADBB-700E5EED4F40}" type="presOf" srcId="{5AB50648-1812-4A0A-AA90-0B3DBAF96757}" destId="{0BBF76CA-4301-4EA0-A63E-200C9E91F46B}" srcOrd="0" destOrd="0" presId="urn:microsoft.com/office/officeart/2005/8/layout/default"/>
    <dgm:cxn modelId="{ACAFAB33-C51E-44FA-8BA8-8F357CA2F64C}" type="presOf" srcId="{02E00914-086C-471E-804A-DA62B67B6FAD}" destId="{59CBDB11-55FD-48C4-9EEA-CD1830CDCD56}" srcOrd="0" destOrd="0" presId="urn:microsoft.com/office/officeart/2005/8/layout/default"/>
    <dgm:cxn modelId="{A1B53F3F-6B27-46B8-A388-B2FF5734CDAD}" type="presOf" srcId="{84ACE938-1976-47CD-AA6B-28D36F714E5C}" destId="{130B04F4-D715-407C-AE14-87F0790EB574}" srcOrd="0" destOrd="1" presId="urn:microsoft.com/office/officeart/2005/8/layout/default"/>
    <dgm:cxn modelId="{4833A15E-198E-4AAE-9984-950AEB46DFD9}" type="presOf" srcId="{D65CC47E-A33F-4B01-91B5-31C6EBBE652E}" destId="{866D6450-F467-4A32-B056-08AED8BBC780}" srcOrd="0" destOrd="0" presId="urn:microsoft.com/office/officeart/2005/8/layout/default"/>
    <dgm:cxn modelId="{933F5061-F96C-48AE-B4E1-80F36F4C9484}" type="presOf" srcId="{9652435F-74A2-4D28-BE48-06CE3F4DB2CC}" destId="{130B04F4-D715-407C-AE14-87F0790EB574}" srcOrd="0" destOrd="3" presId="urn:microsoft.com/office/officeart/2005/8/layout/default"/>
    <dgm:cxn modelId="{02F77841-B0AE-4E19-A95E-9DE3D66EAC63}" srcId="{C9F17F46-00B0-469A-81EC-30C998AC1FA9}" destId="{FFA56E28-7A89-4913-9DC1-6367D9057693}" srcOrd="0" destOrd="0" parTransId="{635FFC50-909B-4088-B69D-407858BD81EA}" sibTransId="{1F4EE265-62C7-4221-857D-671286932419}"/>
    <dgm:cxn modelId="{74351763-3DB4-462A-80BE-5D160960E745}" type="presOf" srcId="{38962237-5D94-45B0-BF5C-46869B587645}" destId="{130B04F4-D715-407C-AE14-87F0790EB574}" srcOrd="0" destOrd="0" presId="urn:microsoft.com/office/officeart/2005/8/layout/default"/>
    <dgm:cxn modelId="{0669CC43-7810-4848-8444-4A03FF313B8D}" srcId="{AED4996E-928A-4363-831F-85B8D6B7495E}" destId="{907850B6-7F09-4E0D-9201-575B6D72C1CE}" srcOrd="11" destOrd="0" parTransId="{46E12969-F739-421B-BC5C-9F7A16B587F6}" sibTransId="{9015FD23-A993-4B6C-97F9-9BBD928082C8}"/>
    <dgm:cxn modelId="{E9E6DB48-007E-4A5D-A015-7E7C9263809D}" srcId="{0C7C02B3-C2DF-441D-99FF-5FB2EFB1381D}" destId="{1FD8041D-5CF9-45C5-A136-23255A2FB269}" srcOrd="1" destOrd="0" parTransId="{47AA0EF2-1B9E-436B-9DC2-E1E338899722}" sibTransId="{5EEA920B-8C65-4F0A-AD38-516B29B3F776}"/>
    <dgm:cxn modelId="{BAC34B69-31DD-4F17-B25D-43C35EAC47E3}" srcId="{AED4996E-928A-4363-831F-85B8D6B7495E}" destId="{02E00914-086C-471E-804A-DA62B67B6FAD}" srcOrd="4" destOrd="0" parTransId="{6912E797-8FD4-459D-83D1-12E14254FA68}" sibTransId="{4F901759-CF6C-45E6-8ECE-88BE05F2D84E}"/>
    <dgm:cxn modelId="{D3EE4F6A-ECC6-4548-830B-2D072281DAD8}" srcId="{AED4996E-928A-4363-831F-85B8D6B7495E}" destId="{34561FE1-4F35-4EDE-9A7F-F30673FC7E1D}" srcOrd="10" destOrd="0" parTransId="{B5693D69-D8BA-4E48-9E0C-692FE4722459}" sibTransId="{A2674DA6-4636-4C93-9A9D-5D0CA7026CC3}"/>
    <dgm:cxn modelId="{5389AB4A-5B95-4231-8A04-D36C527E692B}" type="presOf" srcId="{0C7C02B3-C2DF-441D-99FF-5FB2EFB1381D}" destId="{9DA5CCDD-B006-43C7-B159-A6987F62D581}" srcOrd="0" destOrd="0" presId="urn:microsoft.com/office/officeart/2005/8/layout/default"/>
    <dgm:cxn modelId="{2F33C26B-D861-42A9-8089-F05FD9969E10}" srcId="{AED4996E-928A-4363-831F-85B8D6B7495E}" destId="{C9F17F46-00B0-469A-81EC-30C998AC1FA9}" srcOrd="6" destOrd="0" parTransId="{747E4694-B683-4D33-987A-5EC79E0EA6A8}" sibTransId="{4E2721DB-EF0C-421B-BC08-1A72D9834416}"/>
    <dgm:cxn modelId="{5B52514E-F258-40A4-A186-E7BFEE1001FF}" type="presOf" srcId="{93FA65DC-304A-4228-9B8B-00A1F05BE474}" destId="{59CBDB11-55FD-48C4-9EEA-CD1830CDCD56}" srcOrd="0" destOrd="2" presId="urn:microsoft.com/office/officeart/2005/8/layout/default"/>
    <dgm:cxn modelId="{5CC4457E-8439-4EF9-B32B-B325001A33F9}" srcId="{AED4996E-928A-4363-831F-85B8D6B7495E}" destId="{0C7C02B3-C2DF-441D-99FF-5FB2EFB1381D}" srcOrd="5" destOrd="0" parTransId="{D7407997-D10A-4E10-932A-5CF14580795E}" sibTransId="{35BA0AD9-412F-40CE-B2F0-B3794F3EC9C2}"/>
    <dgm:cxn modelId="{045FDC87-252C-4FE6-A86C-785477777C59}" type="presOf" srcId="{AED4996E-928A-4363-831F-85B8D6B7495E}" destId="{0BD4D5FE-E49B-4810-BCA9-248C2A988FD2}" srcOrd="0" destOrd="0" presId="urn:microsoft.com/office/officeart/2005/8/layout/default"/>
    <dgm:cxn modelId="{3FAC1A8E-627D-41CF-AA63-CAB65A27A533}" srcId="{38962237-5D94-45B0-BF5C-46869B587645}" destId="{9652435F-74A2-4D28-BE48-06CE3F4DB2CC}" srcOrd="2" destOrd="0" parTransId="{4DD604BE-4955-460A-8793-9E1A83F7699A}" sibTransId="{CDD86150-9E88-4627-807D-56A4918BCC67}"/>
    <dgm:cxn modelId="{1F13148F-78C0-4F6B-8591-4EFDE1C54A4F}" srcId="{AED4996E-928A-4363-831F-85B8D6B7495E}" destId="{7AD74A9B-A222-47B8-A18B-F9550DE75F54}" srcOrd="2" destOrd="0" parTransId="{F246627D-A140-4632-AD75-EAE7FB11AA8D}" sibTransId="{3011C25B-5EC2-4B5F-91D3-72D95E565C2F}"/>
    <dgm:cxn modelId="{11A8E090-2F89-4353-8257-B3934D80B858}" srcId="{AED4996E-928A-4363-831F-85B8D6B7495E}" destId="{5AB50648-1812-4A0A-AA90-0B3DBAF96757}" srcOrd="1" destOrd="0" parTransId="{5BE4865A-4EFD-4CE8-A731-43086EF24B69}" sibTransId="{7200CFA7-D1EB-4505-A74E-2D3431382114}"/>
    <dgm:cxn modelId="{BD5F9E91-72C1-4CA6-8C15-AC08D206822B}" type="presOf" srcId="{6CFB19CF-54CB-4476-8381-ED50455FF913}" destId="{855BE6D2-532F-41C2-A336-F7AC0D60B4A0}" srcOrd="0" destOrd="0" presId="urn:microsoft.com/office/officeart/2005/8/layout/default"/>
    <dgm:cxn modelId="{DCEDA493-879F-4A92-A723-0C3456B7D13E}" srcId="{0C7C02B3-C2DF-441D-99FF-5FB2EFB1381D}" destId="{9AF86CBD-F2C3-4FD9-A75A-B658FECEDAA7}" srcOrd="0" destOrd="0" parTransId="{C6F240A3-F77A-4002-AD1C-3EA4998A8B0D}" sibTransId="{BEA10730-6AB4-4A25-8A7A-530C0131B724}"/>
    <dgm:cxn modelId="{98E0C496-6F98-4EEA-BCC6-5B2959422BFE}" type="presOf" srcId="{A530B037-3076-4A34-85BB-DD058BD4998F}" destId="{130B04F4-D715-407C-AE14-87F0790EB574}" srcOrd="0" destOrd="2" presId="urn:microsoft.com/office/officeart/2005/8/layout/default"/>
    <dgm:cxn modelId="{F9F99898-F3AA-4FF6-B3BA-D91A70595A71}" type="presOf" srcId="{1FD8041D-5CF9-45C5-A136-23255A2FB269}" destId="{9DA5CCDD-B006-43C7-B159-A6987F62D581}" srcOrd="0" destOrd="2" presId="urn:microsoft.com/office/officeart/2005/8/layout/default"/>
    <dgm:cxn modelId="{2908699B-71CA-44E2-99D5-A64F112DE415}" srcId="{9F597034-60F4-4EB5-9640-604C85D705AD}" destId="{6A45EE9E-2362-4426-A6B6-8A4C1DF068F3}" srcOrd="0" destOrd="0" parTransId="{7DB86024-DBEA-4BDE-927E-ADE708D58C04}" sibTransId="{C3045E0C-A30A-4323-A46D-404631F162F5}"/>
    <dgm:cxn modelId="{5E2DA5A3-AFAA-46B4-8A62-89B9FD0A2D07}" srcId="{02E00914-086C-471E-804A-DA62B67B6FAD}" destId="{93FA65DC-304A-4228-9B8B-00A1F05BE474}" srcOrd="1" destOrd="0" parTransId="{391E4BB2-43FE-4426-8F13-A8077351C6DF}" sibTransId="{6838306E-CF61-48E4-896A-88691E7B5ABE}"/>
    <dgm:cxn modelId="{FEAF12A6-0298-4C90-A6BD-9A700D14C985}" type="presOf" srcId="{AAC8F8A1-ACB4-430D-B085-C1E80594BAEE}" destId="{866D6450-F467-4A32-B056-08AED8BBC780}" srcOrd="0" destOrd="1" presId="urn:microsoft.com/office/officeart/2005/8/layout/default"/>
    <dgm:cxn modelId="{741F17B3-BF3B-4780-AB4E-273AD0FAC0CC}" srcId="{D65CC47E-A33F-4B01-91B5-31C6EBBE652E}" destId="{AAC8F8A1-ACB4-430D-B085-C1E80594BAEE}" srcOrd="0" destOrd="0" parTransId="{0B1E6689-A5E4-4479-B98F-8CEFCC39E414}" sibTransId="{1C62B7FE-276E-4152-8C45-A07E42462D88}"/>
    <dgm:cxn modelId="{90BBFBB6-CC59-4405-BFCE-3FB6E9E9D258}" srcId="{38962237-5D94-45B0-BF5C-46869B587645}" destId="{84ACE938-1976-47CD-AA6B-28D36F714E5C}" srcOrd="0" destOrd="0" parTransId="{C82CAC55-4837-4BAF-9EF7-434BE7FDB749}" sibTransId="{DCDB21C7-E747-44A5-9417-E672B70D868F}"/>
    <dgm:cxn modelId="{70D4DFBF-24D9-40DC-8D18-D4712AE101F5}" srcId="{AED4996E-928A-4363-831F-85B8D6B7495E}" destId="{38962237-5D94-45B0-BF5C-46869B587645}" srcOrd="3" destOrd="0" parTransId="{35C4B299-6907-4596-92E9-74323C2D457C}" sibTransId="{00C4D765-1A4E-4CC5-ABAF-7B5EB33CA9DE}"/>
    <dgm:cxn modelId="{C3F3B9C0-21BE-4F62-BE97-3E0EF3FFE7B2}" type="presOf" srcId="{9AF86CBD-F2C3-4FD9-A75A-B658FECEDAA7}" destId="{9DA5CCDD-B006-43C7-B159-A6987F62D581}" srcOrd="0" destOrd="1" presId="urn:microsoft.com/office/officeart/2005/8/layout/default"/>
    <dgm:cxn modelId="{1E745EC4-97A9-4574-9B6D-04BDA6A4F2AB}" srcId="{02E00914-086C-471E-804A-DA62B67B6FAD}" destId="{9F3144D7-5362-4D99-AECE-558E70E8169D}" srcOrd="0" destOrd="0" parTransId="{5CB60967-C8C6-48C9-B951-783E9FDAD4F2}" sibTransId="{8CEFA2D0-9161-4239-AE38-F47545412431}"/>
    <dgm:cxn modelId="{EDAC1ACC-D6E8-48BA-9D4C-47C60D40FA7D}" type="presOf" srcId="{1D56E8AB-C281-4299-8803-00D53559F4C2}" destId="{3FF63859-40A4-44BD-B012-594A00185891}" srcOrd="0" destOrd="2" presId="urn:microsoft.com/office/officeart/2005/8/layout/default"/>
    <dgm:cxn modelId="{449320D8-AB34-4D34-81A1-4BEE748D8F69}" type="presOf" srcId="{FFA56E28-7A89-4913-9DC1-6367D9057693}" destId="{87496469-9E3B-47B4-839F-9AB4F020D963}" srcOrd="0" destOrd="1" presId="urn:microsoft.com/office/officeart/2005/8/layout/default"/>
    <dgm:cxn modelId="{7C1FFED8-633C-44AF-9BBC-084A7321C5AE}" srcId="{AED4996E-928A-4363-831F-85B8D6B7495E}" destId="{D65CC47E-A33F-4B01-91B5-31C6EBBE652E}" srcOrd="8" destOrd="0" parTransId="{331E0571-6B74-4381-A1C9-6822AD6B9A53}" sibTransId="{309CEDA2-04D2-4004-865F-C5FF95430E0D}"/>
    <dgm:cxn modelId="{B08181D9-E028-4C24-9215-9C39A67F8E2D}" srcId="{38962237-5D94-45B0-BF5C-46869B587645}" destId="{A530B037-3076-4A34-85BB-DD058BD4998F}" srcOrd="1" destOrd="0" parTransId="{5BA8B3D5-67A1-4CC4-B171-1D92F03B983D}" sibTransId="{084A1245-EF48-49B1-AE9B-E74AE28F89DF}"/>
    <dgm:cxn modelId="{F97BD5DF-4E85-48A5-8C88-4854F8C26F0B}" type="presOf" srcId="{907850B6-7F09-4E0D-9201-575B6D72C1CE}" destId="{99103FD2-1717-4987-AF32-8FCF20F91BE2}" srcOrd="0" destOrd="0" presId="urn:microsoft.com/office/officeart/2005/8/layout/default"/>
    <dgm:cxn modelId="{AFB17CE0-D33B-4785-9C5D-7B596C8E59F5}" type="presOf" srcId="{34561FE1-4F35-4EDE-9A7F-F30673FC7E1D}" destId="{708A4405-FAB0-493F-9378-3AE5034A5BC7}" srcOrd="0" destOrd="0" presId="urn:microsoft.com/office/officeart/2005/8/layout/default"/>
    <dgm:cxn modelId="{A54E0EE3-B642-42F2-83A0-11F135C3637B}" srcId="{AED4996E-928A-4363-831F-85B8D6B7495E}" destId="{6CFB19CF-54CB-4476-8381-ED50455FF913}" srcOrd="0" destOrd="0" parTransId="{A61AFEED-DFE4-479A-8BF1-C184CCA535CC}" sibTransId="{239F29B7-F198-482E-A70B-E42637C7C890}"/>
    <dgm:cxn modelId="{4A70C7E4-2C0C-4D47-8270-FF8F12BFC32D}" type="presOf" srcId="{9F3144D7-5362-4D99-AECE-558E70E8169D}" destId="{59CBDB11-55FD-48C4-9EEA-CD1830CDCD56}" srcOrd="0" destOrd="1" presId="urn:microsoft.com/office/officeart/2005/8/layout/default"/>
    <dgm:cxn modelId="{4AE045E5-2FB3-493B-9A16-73B4A5DA348D}" type="presOf" srcId="{9F597034-60F4-4EB5-9640-604C85D705AD}" destId="{3FF63859-40A4-44BD-B012-594A00185891}" srcOrd="0" destOrd="0" presId="urn:microsoft.com/office/officeart/2005/8/layout/default"/>
    <dgm:cxn modelId="{E0EE94EB-6ABB-48AD-B4BA-62D1A9E8FEE6}" type="presOf" srcId="{5E1E7732-1F5D-4733-94CB-CDDC2A252C2D}" destId="{86C74698-2E36-43C2-BFA6-6B62622DD65E}" srcOrd="0" destOrd="0" presId="urn:microsoft.com/office/officeart/2005/8/layout/default"/>
    <dgm:cxn modelId="{D65016F2-F37F-492B-9F75-81B5CBCE0239}" type="presOf" srcId="{C9F17F46-00B0-469A-81EC-30C998AC1FA9}" destId="{87496469-9E3B-47B4-839F-9AB4F020D963}" srcOrd="0" destOrd="0" presId="urn:microsoft.com/office/officeart/2005/8/layout/default"/>
    <dgm:cxn modelId="{2B55F0F8-393A-4B54-946E-21153F15270D}" type="presOf" srcId="{6A45EE9E-2362-4426-A6B6-8A4C1DF068F3}" destId="{3FF63859-40A4-44BD-B012-594A00185891}" srcOrd="0" destOrd="1" presId="urn:microsoft.com/office/officeart/2005/8/layout/default"/>
    <dgm:cxn modelId="{BF6C07FA-C92E-4437-AD7C-12FC7DE2E6A7}" srcId="{5E1E7732-1F5D-4733-94CB-CDDC2A252C2D}" destId="{CF6D843A-DC44-48AF-A630-9133DB952470}" srcOrd="0" destOrd="0" parTransId="{F4175598-1FCD-4B25-B67E-E69A1E12F88F}" sibTransId="{E0EBCF6E-AB9B-42DD-AC54-3140DB165D1F}"/>
    <dgm:cxn modelId="{F60613FD-88D8-48D7-B38C-249F043AE590}" srcId="{9F597034-60F4-4EB5-9640-604C85D705AD}" destId="{1D56E8AB-C281-4299-8803-00D53559F4C2}" srcOrd="1" destOrd="0" parTransId="{96EC7B5E-9A46-4AEC-8DE9-29ABB0D3721F}" sibTransId="{F7CD041D-0E88-435F-A564-BC30BD3232CD}"/>
    <dgm:cxn modelId="{A9045BF5-C39F-4F87-898D-56F533CEEDF0}" type="presParOf" srcId="{0BD4D5FE-E49B-4810-BCA9-248C2A988FD2}" destId="{855BE6D2-532F-41C2-A336-F7AC0D60B4A0}" srcOrd="0" destOrd="0" presId="urn:microsoft.com/office/officeart/2005/8/layout/default"/>
    <dgm:cxn modelId="{0023680C-4D2E-428F-9D93-04BAC11961C0}" type="presParOf" srcId="{0BD4D5FE-E49B-4810-BCA9-248C2A988FD2}" destId="{3129836B-1C16-4B56-B807-9A193370B41E}" srcOrd="1" destOrd="0" presId="urn:microsoft.com/office/officeart/2005/8/layout/default"/>
    <dgm:cxn modelId="{20B6F819-55B8-4DEE-84FD-166C76A84345}" type="presParOf" srcId="{0BD4D5FE-E49B-4810-BCA9-248C2A988FD2}" destId="{0BBF76CA-4301-4EA0-A63E-200C9E91F46B}" srcOrd="2" destOrd="0" presId="urn:microsoft.com/office/officeart/2005/8/layout/default"/>
    <dgm:cxn modelId="{1CB8D720-7054-4E88-BFF2-E4AB0533AA92}" type="presParOf" srcId="{0BD4D5FE-E49B-4810-BCA9-248C2A988FD2}" destId="{D9BE8746-1AEA-4D26-84FB-5033426DA83D}" srcOrd="3" destOrd="0" presId="urn:microsoft.com/office/officeart/2005/8/layout/default"/>
    <dgm:cxn modelId="{83499CA4-BDA3-4440-8002-B36CA744775D}" type="presParOf" srcId="{0BD4D5FE-E49B-4810-BCA9-248C2A988FD2}" destId="{90BD8C97-426B-4116-8500-D6ABCE619780}" srcOrd="4" destOrd="0" presId="urn:microsoft.com/office/officeart/2005/8/layout/default"/>
    <dgm:cxn modelId="{49501F20-CE56-4A4E-92F2-383493BE87F1}" type="presParOf" srcId="{0BD4D5FE-E49B-4810-BCA9-248C2A988FD2}" destId="{565C2FFD-CC10-4208-BD1F-2D8F11294C45}" srcOrd="5" destOrd="0" presId="urn:microsoft.com/office/officeart/2005/8/layout/default"/>
    <dgm:cxn modelId="{B1CF4736-7644-4F4D-80A0-1846EC951E27}" type="presParOf" srcId="{0BD4D5FE-E49B-4810-BCA9-248C2A988FD2}" destId="{130B04F4-D715-407C-AE14-87F0790EB574}" srcOrd="6" destOrd="0" presId="urn:microsoft.com/office/officeart/2005/8/layout/default"/>
    <dgm:cxn modelId="{2940F1D6-0620-43E0-8721-70CCE80B75CC}" type="presParOf" srcId="{0BD4D5FE-E49B-4810-BCA9-248C2A988FD2}" destId="{44977AED-7539-4F40-97F8-DD1B0E14E853}" srcOrd="7" destOrd="0" presId="urn:microsoft.com/office/officeart/2005/8/layout/default"/>
    <dgm:cxn modelId="{6AD8523E-5390-46EE-9FD0-3470C9FEFFC8}" type="presParOf" srcId="{0BD4D5FE-E49B-4810-BCA9-248C2A988FD2}" destId="{59CBDB11-55FD-48C4-9EEA-CD1830CDCD56}" srcOrd="8" destOrd="0" presId="urn:microsoft.com/office/officeart/2005/8/layout/default"/>
    <dgm:cxn modelId="{0F468623-2C5F-4291-A13D-987C74E4C750}" type="presParOf" srcId="{0BD4D5FE-E49B-4810-BCA9-248C2A988FD2}" destId="{936C0E8C-350D-4153-AB94-1621D4BEF68A}" srcOrd="9" destOrd="0" presId="urn:microsoft.com/office/officeart/2005/8/layout/default"/>
    <dgm:cxn modelId="{A224313F-D27F-488C-A29D-A656166FB452}" type="presParOf" srcId="{0BD4D5FE-E49B-4810-BCA9-248C2A988FD2}" destId="{9DA5CCDD-B006-43C7-B159-A6987F62D581}" srcOrd="10" destOrd="0" presId="urn:microsoft.com/office/officeart/2005/8/layout/default"/>
    <dgm:cxn modelId="{5A8E5215-5086-4CFA-8B87-1D0B98642E20}" type="presParOf" srcId="{0BD4D5FE-E49B-4810-BCA9-248C2A988FD2}" destId="{2F0E3D46-4E34-4C47-ADC4-F9FDE706669D}" srcOrd="11" destOrd="0" presId="urn:microsoft.com/office/officeart/2005/8/layout/default"/>
    <dgm:cxn modelId="{1AA97375-4CE1-4525-A112-74F55E3516C2}" type="presParOf" srcId="{0BD4D5FE-E49B-4810-BCA9-248C2A988FD2}" destId="{87496469-9E3B-47B4-839F-9AB4F020D963}" srcOrd="12" destOrd="0" presId="urn:microsoft.com/office/officeart/2005/8/layout/default"/>
    <dgm:cxn modelId="{5C320218-8633-4210-A54B-C3091EB26C0F}" type="presParOf" srcId="{0BD4D5FE-E49B-4810-BCA9-248C2A988FD2}" destId="{68C4461C-D2BF-4825-8BE1-86E3D1D9F84B}" srcOrd="13" destOrd="0" presId="urn:microsoft.com/office/officeart/2005/8/layout/default"/>
    <dgm:cxn modelId="{68409C74-BE90-495B-BC30-31C5F9537184}" type="presParOf" srcId="{0BD4D5FE-E49B-4810-BCA9-248C2A988FD2}" destId="{86C74698-2E36-43C2-BFA6-6B62622DD65E}" srcOrd="14" destOrd="0" presId="urn:microsoft.com/office/officeart/2005/8/layout/default"/>
    <dgm:cxn modelId="{62705DD8-8ADD-43F8-95AE-D0D741C92417}" type="presParOf" srcId="{0BD4D5FE-E49B-4810-BCA9-248C2A988FD2}" destId="{39F3D861-4C97-4048-A00B-00802C370C7D}" srcOrd="15" destOrd="0" presId="urn:microsoft.com/office/officeart/2005/8/layout/default"/>
    <dgm:cxn modelId="{349F1CAF-449F-4698-B470-DC006155FC63}" type="presParOf" srcId="{0BD4D5FE-E49B-4810-BCA9-248C2A988FD2}" destId="{866D6450-F467-4A32-B056-08AED8BBC780}" srcOrd="16" destOrd="0" presId="urn:microsoft.com/office/officeart/2005/8/layout/default"/>
    <dgm:cxn modelId="{F5589D54-9379-4C0E-805A-81D19DA3A719}" type="presParOf" srcId="{0BD4D5FE-E49B-4810-BCA9-248C2A988FD2}" destId="{FF65F2B1-FAF1-4316-844E-2E176C27D860}" srcOrd="17" destOrd="0" presId="urn:microsoft.com/office/officeart/2005/8/layout/default"/>
    <dgm:cxn modelId="{5DE75BB2-DFAF-4608-99DE-609BD2C9192E}" type="presParOf" srcId="{0BD4D5FE-E49B-4810-BCA9-248C2A988FD2}" destId="{3FF63859-40A4-44BD-B012-594A00185891}" srcOrd="18" destOrd="0" presId="urn:microsoft.com/office/officeart/2005/8/layout/default"/>
    <dgm:cxn modelId="{A3DF8715-AF94-411E-BC13-2BEC75B90006}" type="presParOf" srcId="{0BD4D5FE-E49B-4810-BCA9-248C2A988FD2}" destId="{30F49509-8176-4E12-A1CC-1E8F47B79119}" srcOrd="19" destOrd="0" presId="urn:microsoft.com/office/officeart/2005/8/layout/default"/>
    <dgm:cxn modelId="{6EF68EA0-9F0D-4CCE-8063-DBD093C92085}" type="presParOf" srcId="{0BD4D5FE-E49B-4810-BCA9-248C2A988FD2}" destId="{708A4405-FAB0-493F-9378-3AE5034A5BC7}" srcOrd="20" destOrd="0" presId="urn:microsoft.com/office/officeart/2005/8/layout/default"/>
    <dgm:cxn modelId="{61F5D826-FEEF-49EB-BAD0-759663B8E506}" type="presParOf" srcId="{0BD4D5FE-E49B-4810-BCA9-248C2A988FD2}" destId="{2E9EEA98-D4BD-427D-8575-9F9FE28ED88B}" srcOrd="21" destOrd="0" presId="urn:microsoft.com/office/officeart/2005/8/layout/default"/>
    <dgm:cxn modelId="{E502D36C-8878-4FB7-87CA-BE44EE4D2F48}" type="presParOf" srcId="{0BD4D5FE-E49B-4810-BCA9-248C2A988FD2}" destId="{99103FD2-1717-4987-AF32-8FCF20F91BE2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1CAB503-8F17-47FE-8C41-320BBB31939A}" type="doc">
      <dgm:prSet loTypeId="urn:microsoft.com/office/officeart/2005/8/layout/hList1" loCatId="list" qsTypeId="urn:microsoft.com/office/officeart/2005/8/quickstyle/simple2#11" qsCatId="simple" csTypeId="urn:microsoft.com/office/officeart/2005/8/colors/accent1_2#17" csCatId="accent1"/>
      <dgm:spPr/>
      <dgm:t>
        <a:bodyPr/>
        <a:lstStyle/>
        <a:p>
          <a:endParaRPr lang="en-US"/>
        </a:p>
      </dgm:t>
    </dgm:pt>
    <dgm:pt modelId="{473CDEBD-EE97-43CB-B463-FDCA5AC480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tx1"/>
              </a:solidFill>
            </a:rPr>
            <a:t>What is PESTEL?</a:t>
          </a:r>
          <a:endParaRPr lang="en-US" dirty="0">
            <a:solidFill>
              <a:schemeClr val="tx1"/>
            </a:solidFill>
          </a:endParaRPr>
        </a:p>
      </dgm:t>
    </dgm:pt>
    <dgm:pt modelId="{5F05ECEB-744D-4FDA-8DC4-65B4ABA56693}" type="parTrans" cxnId="{13C6260C-FCA9-4CAC-AB50-A6C0D514C739}">
      <dgm:prSet/>
      <dgm:spPr/>
      <dgm:t>
        <a:bodyPr/>
        <a:lstStyle/>
        <a:p>
          <a:endParaRPr lang="en-US"/>
        </a:p>
      </dgm:t>
    </dgm:pt>
    <dgm:pt modelId="{C049261A-0FB1-4C87-A8A7-4D7E1B869AE0}" type="sibTrans" cxnId="{13C6260C-FCA9-4CAC-AB50-A6C0D514C739}">
      <dgm:prSet/>
      <dgm:spPr/>
      <dgm:t>
        <a:bodyPr/>
        <a:lstStyle/>
        <a:p>
          <a:endParaRPr lang="en-US"/>
        </a:p>
      </dgm:t>
    </dgm:pt>
    <dgm:pt modelId="{FA30E988-CB6B-44A9-8700-1956DCAE6D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tx1"/>
              </a:solidFill>
            </a:rPr>
            <a:t>PESTEL is a framework used to analyse the macro-environment surrounding an organisation</a:t>
          </a:r>
          <a:r>
            <a:rPr lang="en-GB" dirty="0"/>
            <a:t>:</a:t>
          </a:r>
          <a:endParaRPr lang="en-US" dirty="0"/>
        </a:p>
      </dgm:t>
    </dgm:pt>
    <dgm:pt modelId="{A987FC4A-C70D-4517-B2BD-666F11FCC8B2}" type="parTrans" cxnId="{A26BEFDD-882C-400F-A2B2-20E3D22E22D4}">
      <dgm:prSet/>
      <dgm:spPr/>
      <dgm:t>
        <a:bodyPr/>
        <a:lstStyle/>
        <a:p>
          <a:endParaRPr lang="en-US"/>
        </a:p>
      </dgm:t>
    </dgm:pt>
    <dgm:pt modelId="{FAA07553-2E86-42A9-B7A1-EDFED93E0607}" type="sibTrans" cxnId="{A26BEFDD-882C-400F-A2B2-20E3D22E22D4}">
      <dgm:prSet/>
      <dgm:spPr/>
      <dgm:t>
        <a:bodyPr/>
        <a:lstStyle/>
        <a:p>
          <a:endParaRPr lang="en-US"/>
        </a:p>
      </dgm:t>
    </dgm:pt>
    <dgm:pt modelId="{96BA1F2D-4BD5-42F7-AA43-7B27F853A6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Political </a:t>
          </a:r>
          <a:endParaRPr lang="en-US"/>
        </a:p>
      </dgm:t>
    </dgm:pt>
    <dgm:pt modelId="{708A41B4-7F36-4C7B-9F5C-7B01CB1F6CBE}" type="parTrans" cxnId="{148116D4-8F03-4E3D-90B0-48B4DD206E3B}">
      <dgm:prSet/>
      <dgm:spPr/>
      <dgm:t>
        <a:bodyPr/>
        <a:lstStyle/>
        <a:p>
          <a:endParaRPr lang="en-US"/>
        </a:p>
      </dgm:t>
    </dgm:pt>
    <dgm:pt modelId="{A3457D82-1EFD-4989-976B-988CFC241C6B}" type="sibTrans" cxnId="{148116D4-8F03-4E3D-90B0-48B4DD206E3B}">
      <dgm:prSet/>
      <dgm:spPr/>
      <dgm:t>
        <a:bodyPr/>
        <a:lstStyle/>
        <a:p>
          <a:endParaRPr lang="en-US"/>
        </a:p>
      </dgm:t>
    </dgm:pt>
    <dgm:pt modelId="{703AF628-6203-4ECC-B2BF-FFA6FFBB04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Economic</a:t>
          </a:r>
          <a:endParaRPr lang="en-US"/>
        </a:p>
      </dgm:t>
    </dgm:pt>
    <dgm:pt modelId="{B6601D89-BCB1-4F4A-8030-D46D08407D8B}" type="parTrans" cxnId="{1BECAD33-6CF5-4B1A-B640-8ED9946966C6}">
      <dgm:prSet/>
      <dgm:spPr/>
      <dgm:t>
        <a:bodyPr/>
        <a:lstStyle/>
        <a:p>
          <a:endParaRPr lang="en-US"/>
        </a:p>
      </dgm:t>
    </dgm:pt>
    <dgm:pt modelId="{420D87F5-6450-4915-BAEE-261FF7308FA3}" type="sibTrans" cxnId="{1BECAD33-6CF5-4B1A-B640-8ED9946966C6}">
      <dgm:prSet/>
      <dgm:spPr/>
      <dgm:t>
        <a:bodyPr/>
        <a:lstStyle/>
        <a:p>
          <a:endParaRPr lang="en-US"/>
        </a:p>
      </dgm:t>
    </dgm:pt>
    <dgm:pt modelId="{6779B9CB-232C-46A2-99AC-97E711AC29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Social</a:t>
          </a:r>
          <a:endParaRPr lang="en-US"/>
        </a:p>
      </dgm:t>
    </dgm:pt>
    <dgm:pt modelId="{0AF1428E-5901-4A04-90F5-7A3E2A12E8D3}" type="parTrans" cxnId="{106E5FEE-404A-4BD2-AC34-1B0F9F4C740F}">
      <dgm:prSet/>
      <dgm:spPr/>
      <dgm:t>
        <a:bodyPr/>
        <a:lstStyle/>
        <a:p>
          <a:endParaRPr lang="en-US"/>
        </a:p>
      </dgm:t>
    </dgm:pt>
    <dgm:pt modelId="{CE4EE71F-57CA-4E8F-868B-50EBC3991718}" type="sibTrans" cxnId="{106E5FEE-404A-4BD2-AC34-1B0F9F4C740F}">
      <dgm:prSet/>
      <dgm:spPr/>
      <dgm:t>
        <a:bodyPr/>
        <a:lstStyle/>
        <a:p>
          <a:endParaRPr lang="en-US"/>
        </a:p>
      </dgm:t>
    </dgm:pt>
    <dgm:pt modelId="{E1F6A37E-1D9D-4DF8-BDF6-A57834035D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Technological</a:t>
          </a:r>
          <a:endParaRPr lang="en-US"/>
        </a:p>
      </dgm:t>
    </dgm:pt>
    <dgm:pt modelId="{DFC8AF05-C6E8-447A-B08C-0FBAD023A513}" type="parTrans" cxnId="{623C5DE6-E3F9-4CCD-B81A-E13FAAF9482A}">
      <dgm:prSet/>
      <dgm:spPr/>
      <dgm:t>
        <a:bodyPr/>
        <a:lstStyle/>
        <a:p>
          <a:endParaRPr lang="en-US"/>
        </a:p>
      </dgm:t>
    </dgm:pt>
    <dgm:pt modelId="{B0E9FEB6-2A09-4A64-852D-A9DFD42F5AF6}" type="sibTrans" cxnId="{623C5DE6-E3F9-4CCD-B81A-E13FAAF9482A}">
      <dgm:prSet/>
      <dgm:spPr/>
      <dgm:t>
        <a:bodyPr/>
        <a:lstStyle/>
        <a:p>
          <a:endParaRPr lang="en-US"/>
        </a:p>
      </dgm:t>
    </dgm:pt>
    <dgm:pt modelId="{6C55871E-DCA3-4BC9-BC2E-5F2638B075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Environmental </a:t>
          </a:r>
          <a:endParaRPr lang="en-US"/>
        </a:p>
      </dgm:t>
    </dgm:pt>
    <dgm:pt modelId="{424ED696-8BA7-4E1A-9371-D4E28C60CFCD}" type="parTrans" cxnId="{1E8EE8E9-C9AA-49E1-B332-2F56E872B3A0}">
      <dgm:prSet/>
      <dgm:spPr/>
      <dgm:t>
        <a:bodyPr/>
        <a:lstStyle/>
        <a:p>
          <a:endParaRPr lang="en-US"/>
        </a:p>
      </dgm:t>
    </dgm:pt>
    <dgm:pt modelId="{E2B8C0FA-0DDB-4D2D-AFBE-DFA10024FF41}" type="sibTrans" cxnId="{1E8EE8E9-C9AA-49E1-B332-2F56E872B3A0}">
      <dgm:prSet/>
      <dgm:spPr/>
      <dgm:t>
        <a:bodyPr/>
        <a:lstStyle/>
        <a:p>
          <a:endParaRPr lang="en-US"/>
        </a:p>
      </dgm:t>
    </dgm:pt>
    <dgm:pt modelId="{17D1AF23-4782-4415-8956-B7E56DD415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Legal </a:t>
          </a:r>
          <a:endParaRPr lang="en-US"/>
        </a:p>
      </dgm:t>
    </dgm:pt>
    <dgm:pt modelId="{EDEBBD28-B0BC-4788-8CF1-94BD2A3D629D}" type="parTrans" cxnId="{C024F3BF-D1AC-4FBD-93F7-C69527689B2B}">
      <dgm:prSet/>
      <dgm:spPr/>
      <dgm:t>
        <a:bodyPr/>
        <a:lstStyle/>
        <a:p>
          <a:endParaRPr lang="en-US"/>
        </a:p>
      </dgm:t>
    </dgm:pt>
    <dgm:pt modelId="{510689FA-D060-43E6-8458-070544F4FEEB}" type="sibTrans" cxnId="{C024F3BF-D1AC-4FBD-93F7-C69527689B2B}">
      <dgm:prSet/>
      <dgm:spPr/>
      <dgm:t>
        <a:bodyPr/>
        <a:lstStyle/>
        <a:p>
          <a:endParaRPr lang="en-US"/>
        </a:p>
      </dgm:t>
    </dgm:pt>
    <dgm:pt modelId="{26DD4BD9-3B97-448B-BC20-CD7B971A4C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tx1"/>
              </a:solidFill>
            </a:rPr>
            <a:t>Why use it? </a:t>
          </a:r>
          <a:endParaRPr lang="en-US" dirty="0">
            <a:solidFill>
              <a:schemeClr val="tx1"/>
            </a:solidFill>
          </a:endParaRPr>
        </a:p>
      </dgm:t>
    </dgm:pt>
    <dgm:pt modelId="{0FCCEEBD-A61B-434F-9395-6F32E746DFD6}" type="parTrans" cxnId="{0CE103E6-FA77-45F1-B2F2-3BDD4B6B85FF}">
      <dgm:prSet/>
      <dgm:spPr/>
      <dgm:t>
        <a:bodyPr/>
        <a:lstStyle/>
        <a:p>
          <a:endParaRPr lang="en-US"/>
        </a:p>
      </dgm:t>
    </dgm:pt>
    <dgm:pt modelId="{6C82A832-4F74-41A8-9653-E197338609CB}" type="sibTrans" cxnId="{0CE103E6-FA77-45F1-B2F2-3BDD4B6B85FF}">
      <dgm:prSet/>
      <dgm:spPr/>
      <dgm:t>
        <a:bodyPr/>
        <a:lstStyle/>
        <a:p>
          <a:endParaRPr lang="en-US"/>
        </a:p>
      </dgm:t>
    </dgm:pt>
    <dgm:pt modelId="{699198EE-7329-42B2-B9B3-988C8AF068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Identifies external opportunities and threats </a:t>
          </a:r>
          <a:endParaRPr lang="en-US"/>
        </a:p>
      </dgm:t>
    </dgm:pt>
    <dgm:pt modelId="{500239B6-19DD-4379-894D-3BAA9A3991DD}" type="parTrans" cxnId="{15EF9D34-CD68-41C2-B813-AB08B7BBA583}">
      <dgm:prSet/>
      <dgm:spPr/>
      <dgm:t>
        <a:bodyPr/>
        <a:lstStyle/>
        <a:p>
          <a:endParaRPr lang="en-US"/>
        </a:p>
      </dgm:t>
    </dgm:pt>
    <dgm:pt modelId="{DB826B98-1E02-4998-B29E-8C3F6EA744C6}" type="sibTrans" cxnId="{15EF9D34-CD68-41C2-B813-AB08B7BBA583}">
      <dgm:prSet/>
      <dgm:spPr/>
      <dgm:t>
        <a:bodyPr/>
        <a:lstStyle/>
        <a:p>
          <a:endParaRPr lang="en-US"/>
        </a:p>
      </dgm:t>
    </dgm:pt>
    <dgm:pt modelId="{A6938B4B-B943-483F-A265-DEA5AFC10B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Encourages systematic/ environmental scanning </a:t>
          </a:r>
          <a:endParaRPr lang="en-US"/>
        </a:p>
      </dgm:t>
    </dgm:pt>
    <dgm:pt modelId="{345D9084-1FD3-4317-9505-31C9E1B4EA0F}" type="parTrans" cxnId="{3694EE62-5521-47C5-BA64-906FC7EC1CA4}">
      <dgm:prSet/>
      <dgm:spPr/>
      <dgm:t>
        <a:bodyPr/>
        <a:lstStyle/>
        <a:p>
          <a:endParaRPr lang="en-US"/>
        </a:p>
      </dgm:t>
    </dgm:pt>
    <dgm:pt modelId="{917B04DF-C63A-4776-BFBC-54DD46D25150}" type="sibTrans" cxnId="{3694EE62-5521-47C5-BA64-906FC7EC1CA4}">
      <dgm:prSet/>
      <dgm:spPr/>
      <dgm:t>
        <a:bodyPr/>
        <a:lstStyle/>
        <a:p>
          <a:endParaRPr lang="en-US"/>
        </a:p>
      </dgm:t>
    </dgm:pt>
    <dgm:pt modelId="{84377988-717F-4DA4-8907-9A331F48C3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Helps manages understand factors outside direct organisational control </a:t>
          </a:r>
          <a:endParaRPr lang="en-US"/>
        </a:p>
      </dgm:t>
    </dgm:pt>
    <dgm:pt modelId="{D4EFE959-67C9-4859-B9AB-AA53CAAF6EDD}" type="parTrans" cxnId="{CFBE9959-C777-4527-B1A7-14A245A769A8}">
      <dgm:prSet/>
      <dgm:spPr/>
      <dgm:t>
        <a:bodyPr/>
        <a:lstStyle/>
        <a:p>
          <a:endParaRPr lang="en-US"/>
        </a:p>
      </dgm:t>
    </dgm:pt>
    <dgm:pt modelId="{C683E427-2EB9-45B9-9EAC-D19E5D116AE2}" type="sibTrans" cxnId="{CFBE9959-C777-4527-B1A7-14A245A769A8}">
      <dgm:prSet/>
      <dgm:spPr/>
      <dgm:t>
        <a:bodyPr/>
        <a:lstStyle/>
        <a:p>
          <a:endParaRPr lang="en-US"/>
        </a:p>
      </dgm:t>
    </dgm:pt>
    <dgm:pt modelId="{B1E2B3A4-4EEA-4ABD-99B8-378414A3DF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Provides a structured starting point for strategic decision making </a:t>
          </a:r>
          <a:endParaRPr lang="en-US"/>
        </a:p>
      </dgm:t>
    </dgm:pt>
    <dgm:pt modelId="{1C4979E2-DDB1-4AFD-8A52-9A17BB84E54E}" type="parTrans" cxnId="{91D5DC4C-9386-431E-85E4-2AE71799700B}">
      <dgm:prSet/>
      <dgm:spPr/>
      <dgm:t>
        <a:bodyPr/>
        <a:lstStyle/>
        <a:p>
          <a:endParaRPr lang="en-US"/>
        </a:p>
      </dgm:t>
    </dgm:pt>
    <dgm:pt modelId="{F7D6F19E-600B-4FAD-BDA3-CD2763D96CD9}" type="sibTrans" cxnId="{91D5DC4C-9386-431E-85E4-2AE71799700B}">
      <dgm:prSet/>
      <dgm:spPr/>
      <dgm:t>
        <a:bodyPr/>
        <a:lstStyle/>
        <a:p>
          <a:endParaRPr lang="en-US"/>
        </a:p>
      </dgm:t>
    </dgm:pt>
    <dgm:pt modelId="{B9A3D79D-7F7E-47BE-9DB3-C8337BB5E849}" type="pres">
      <dgm:prSet presAssocID="{91CAB503-8F17-47FE-8C41-320BBB31939A}" presName="Name0" presStyleCnt="0">
        <dgm:presLayoutVars>
          <dgm:dir/>
          <dgm:animLvl val="lvl"/>
          <dgm:resizeHandles val="exact"/>
        </dgm:presLayoutVars>
      </dgm:prSet>
      <dgm:spPr/>
    </dgm:pt>
    <dgm:pt modelId="{AC3F61B8-C3BA-45A9-A7E2-85B1EA607771}" type="pres">
      <dgm:prSet presAssocID="{473CDEBD-EE97-43CB-B463-FDCA5AC480B0}" presName="composite" presStyleCnt="0"/>
      <dgm:spPr/>
    </dgm:pt>
    <dgm:pt modelId="{C976208A-C9D4-43C4-9A50-07AD3E5413FF}" type="pres">
      <dgm:prSet presAssocID="{473CDEBD-EE97-43CB-B463-FDCA5AC480B0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CBD4AE9F-01B8-4B62-A921-9737E2B89221}" type="pres">
      <dgm:prSet presAssocID="{473CDEBD-EE97-43CB-B463-FDCA5AC480B0}" presName="desTx" presStyleLbl="alignAccFollowNode1" presStyleIdx="0" presStyleCnt="3">
        <dgm:presLayoutVars>
          <dgm:bulletEnabled val="1"/>
        </dgm:presLayoutVars>
      </dgm:prSet>
      <dgm:spPr/>
    </dgm:pt>
    <dgm:pt modelId="{3B38AE03-B528-48AF-A17E-821D0260215B}" type="pres">
      <dgm:prSet presAssocID="{C049261A-0FB1-4C87-A8A7-4D7E1B869AE0}" presName="space" presStyleCnt="0"/>
      <dgm:spPr/>
    </dgm:pt>
    <dgm:pt modelId="{28AF3CC5-9E44-4B5D-BC26-147EDFB82CE4}" type="pres">
      <dgm:prSet presAssocID="{FA30E988-CB6B-44A9-8700-1956DCAE6D0B}" presName="composite" presStyleCnt="0"/>
      <dgm:spPr/>
    </dgm:pt>
    <dgm:pt modelId="{CB73CC27-4A47-4B53-A971-9D648B178413}" type="pres">
      <dgm:prSet presAssocID="{FA30E988-CB6B-44A9-8700-1956DCAE6D0B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25199251-16C5-4BA8-8136-58A358EE7790}" type="pres">
      <dgm:prSet presAssocID="{FA30E988-CB6B-44A9-8700-1956DCAE6D0B}" presName="desTx" presStyleLbl="alignAccFollowNode1" presStyleIdx="1" presStyleCnt="3">
        <dgm:presLayoutVars>
          <dgm:bulletEnabled val="1"/>
        </dgm:presLayoutVars>
      </dgm:prSet>
      <dgm:spPr/>
    </dgm:pt>
    <dgm:pt modelId="{40BD4D40-EBFA-4AF5-889E-02BC923FC66C}" type="pres">
      <dgm:prSet presAssocID="{FAA07553-2E86-42A9-B7A1-EDFED93E0607}" presName="space" presStyleCnt="0"/>
      <dgm:spPr/>
    </dgm:pt>
    <dgm:pt modelId="{F0A3F5EB-1017-4EE4-9FC5-B3F0202D60EE}" type="pres">
      <dgm:prSet presAssocID="{26DD4BD9-3B97-448B-BC20-CD7B971A4CB6}" presName="composite" presStyleCnt="0"/>
      <dgm:spPr/>
    </dgm:pt>
    <dgm:pt modelId="{B012DBCE-D26F-469A-A3F2-20EF42804F81}" type="pres">
      <dgm:prSet presAssocID="{26DD4BD9-3B97-448B-BC20-CD7B971A4CB6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453F435D-A775-4FB6-872D-C8A6BCE53BE6}" type="pres">
      <dgm:prSet presAssocID="{26DD4BD9-3B97-448B-BC20-CD7B971A4CB6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13C6260C-FCA9-4CAC-AB50-A6C0D514C739}" srcId="{91CAB503-8F17-47FE-8C41-320BBB31939A}" destId="{473CDEBD-EE97-43CB-B463-FDCA5AC480B0}" srcOrd="0" destOrd="0" parTransId="{5F05ECEB-744D-4FDA-8DC4-65B4ABA56693}" sibTransId="{C049261A-0FB1-4C87-A8A7-4D7E1B869AE0}"/>
    <dgm:cxn modelId="{23AB8F2E-C180-4827-AC92-6FB2417F4591}" type="presOf" srcId="{699198EE-7329-42B2-B9B3-988C8AF0682C}" destId="{453F435D-A775-4FB6-872D-C8A6BCE53BE6}" srcOrd="0" destOrd="0" presId="urn:microsoft.com/office/officeart/2005/8/layout/hList1"/>
    <dgm:cxn modelId="{1BECAD33-6CF5-4B1A-B640-8ED9946966C6}" srcId="{FA30E988-CB6B-44A9-8700-1956DCAE6D0B}" destId="{703AF628-6203-4ECC-B2BF-FFA6FFBB0468}" srcOrd="1" destOrd="0" parTransId="{B6601D89-BCB1-4F4A-8030-D46D08407D8B}" sibTransId="{420D87F5-6450-4915-BAEE-261FF7308FA3}"/>
    <dgm:cxn modelId="{15EF9D34-CD68-41C2-B813-AB08B7BBA583}" srcId="{26DD4BD9-3B97-448B-BC20-CD7B971A4CB6}" destId="{699198EE-7329-42B2-B9B3-988C8AF0682C}" srcOrd="0" destOrd="0" parTransId="{500239B6-19DD-4379-894D-3BAA9A3991DD}" sibTransId="{DB826B98-1E02-4998-B29E-8C3F6EA744C6}"/>
    <dgm:cxn modelId="{34B28F3D-6861-4D09-A32F-2F6F80AEC106}" type="presOf" srcId="{6779B9CB-232C-46A2-99AC-97E711AC2957}" destId="{25199251-16C5-4BA8-8136-58A358EE7790}" srcOrd="0" destOrd="2" presId="urn:microsoft.com/office/officeart/2005/8/layout/hList1"/>
    <dgm:cxn modelId="{3694EE62-5521-47C5-BA64-906FC7EC1CA4}" srcId="{26DD4BD9-3B97-448B-BC20-CD7B971A4CB6}" destId="{A6938B4B-B943-483F-A265-DEA5AFC10B1C}" srcOrd="1" destOrd="0" parTransId="{345D9084-1FD3-4317-9505-31C9E1B4EA0F}" sibTransId="{917B04DF-C63A-4776-BFBC-54DD46D25150}"/>
    <dgm:cxn modelId="{6BCEBC46-8807-4FA8-AE50-45CC62F1932B}" type="presOf" srcId="{E1F6A37E-1D9D-4DF8-BDF6-A57834035DF6}" destId="{25199251-16C5-4BA8-8136-58A358EE7790}" srcOrd="0" destOrd="3" presId="urn:microsoft.com/office/officeart/2005/8/layout/hList1"/>
    <dgm:cxn modelId="{91D5DC4C-9386-431E-85E4-2AE71799700B}" srcId="{26DD4BD9-3B97-448B-BC20-CD7B971A4CB6}" destId="{B1E2B3A4-4EEA-4ABD-99B8-378414A3DF31}" srcOrd="3" destOrd="0" parTransId="{1C4979E2-DDB1-4AFD-8A52-9A17BB84E54E}" sibTransId="{F7D6F19E-600B-4FAD-BDA3-CD2763D96CD9}"/>
    <dgm:cxn modelId="{1D5DB075-1429-4617-8A39-124465FB5A17}" type="presOf" srcId="{A6938B4B-B943-483F-A265-DEA5AFC10B1C}" destId="{453F435D-A775-4FB6-872D-C8A6BCE53BE6}" srcOrd="0" destOrd="1" presId="urn:microsoft.com/office/officeart/2005/8/layout/hList1"/>
    <dgm:cxn modelId="{CFBE9959-C777-4527-B1A7-14A245A769A8}" srcId="{26DD4BD9-3B97-448B-BC20-CD7B971A4CB6}" destId="{84377988-717F-4DA4-8907-9A331F48C377}" srcOrd="2" destOrd="0" parTransId="{D4EFE959-67C9-4859-B9AB-AA53CAAF6EDD}" sibTransId="{C683E427-2EB9-45B9-9EAC-D19E5D116AE2}"/>
    <dgm:cxn modelId="{61988E8E-86BC-4996-A354-A194ABA9EADD}" type="presOf" srcId="{703AF628-6203-4ECC-B2BF-FFA6FFBB0468}" destId="{25199251-16C5-4BA8-8136-58A358EE7790}" srcOrd="0" destOrd="1" presId="urn:microsoft.com/office/officeart/2005/8/layout/hList1"/>
    <dgm:cxn modelId="{78EE339B-2EB7-447D-8A4E-38E372D8E213}" type="presOf" srcId="{FA30E988-CB6B-44A9-8700-1956DCAE6D0B}" destId="{CB73CC27-4A47-4B53-A971-9D648B178413}" srcOrd="0" destOrd="0" presId="urn:microsoft.com/office/officeart/2005/8/layout/hList1"/>
    <dgm:cxn modelId="{83DEF19F-1411-47FF-9FB1-D4C4F6A2F83D}" type="presOf" srcId="{26DD4BD9-3B97-448B-BC20-CD7B971A4CB6}" destId="{B012DBCE-D26F-469A-A3F2-20EF42804F81}" srcOrd="0" destOrd="0" presId="urn:microsoft.com/office/officeart/2005/8/layout/hList1"/>
    <dgm:cxn modelId="{D2BF2FA7-A23D-44F3-A1BD-485BB4914BC2}" type="presOf" srcId="{473CDEBD-EE97-43CB-B463-FDCA5AC480B0}" destId="{C976208A-C9D4-43C4-9A50-07AD3E5413FF}" srcOrd="0" destOrd="0" presId="urn:microsoft.com/office/officeart/2005/8/layout/hList1"/>
    <dgm:cxn modelId="{811F00AD-5AC2-4C9D-A3C4-8B5D18A1F002}" type="presOf" srcId="{6C55871E-DCA3-4BC9-BC2E-5F2638B07561}" destId="{25199251-16C5-4BA8-8136-58A358EE7790}" srcOrd="0" destOrd="4" presId="urn:microsoft.com/office/officeart/2005/8/layout/hList1"/>
    <dgm:cxn modelId="{B14B6FAF-C830-4CBA-906F-93627677FF23}" type="presOf" srcId="{96BA1F2D-4BD5-42F7-AA43-7B27F853A636}" destId="{25199251-16C5-4BA8-8136-58A358EE7790}" srcOrd="0" destOrd="0" presId="urn:microsoft.com/office/officeart/2005/8/layout/hList1"/>
    <dgm:cxn modelId="{C024F3BF-D1AC-4FBD-93F7-C69527689B2B}" srcId="{FA30E988-CB6B-44A9-8700-1956DCAE6D0B}" destId="{17D1AF23-4782-4415-8956-B7E56DD4152F}" srcOrd="5" destOrd="0" parTransId="{EDEBBD28-B0BC-4788-8CF1-94BD2A3D629D}" sibTransId="{510689FA-D060-43E6-8458-070544F4FEEB}"/>
    <dgm:cxn modelId="{AE10ADC3-2341-419D-858C-CB74039824EA}" type="presOf" srcId="{B1E2B3A4-4EEA-4ABD-99B8-378414A3DF31}" destId="{453F435D-A775-4FB6-872D-C8A6BCE53BE6}" srcOrd="0" destOrd="3" presId="urn:microsoft.com/office/officeart/2005/8/layout/hList1"/>
    <dgm:cxn modelId="{E39A0DCE-88AA-44A7-90BF-700CA14D3052}" type="presOf" srcId="{84377988-717F-4DA4-8907-9A331F48C377}" destId="{453F435D-A775-4FB6-872D-C8A6BCE53BE6}" srcOrd="0" destOrd="2" presId="urn:microsoft.com/office/officeart/2005/8/layout/hList1"/>
    <dgm:cxn modelId="{148116D4-8F03-4E3D-90B0-48B4DD206E3B}" srcId="{FA30E988-CB6B-44A9-8700-1956DCAE6D0B}" destId="{96BA1F2D-4BD5-42F7-AA43-7B27F853A636}" srcOrd="0" destOrd="0" parTransId="{708A41B4-7F36-4C7B-9F5C-7B01CB1F6CBE}" sibTransId="{A3457D82-1EFD-4989-976B-988CFC241C6B}"/>
    <dgm:cxn modelId="{A26BEFDD-882C-400F-A2B2-20E3D22E22D4}" srcId="{91CAB503-8F17-47FE-8C41-320BBB31939A}" destId="{FA30E988-CB6B-44A9-8700-1956DCAE6D0B}" srcOrd="1" destOrd="0" parTransId="{A987FC4A-C70D-4517-B2BD-666F11FCC8B2}" sibTransId="{FAA07553-2E86-42A9-B7A1-EDFED93E0607}"/>
    <dgm:cxn modelId="{0CE103E6-FA77-45F1-B2F2-3BDD4B6B85FF}" srcId="{91CAB503-8F17-47FE-8C41-320BBB31939A}" destId="{26DD4BD9-3B97-448B-BC20-CD7B971A4CB6}" srcOrd="2" destOrd="0" parTransId="{0FCCEEBD-A61B-434F-9395-6F32E746DFD6}" sibTransId="{6C82A832-4F74-41A8-9653-E197338609CB}"/>
    <dgm:cxn modelId="{623C5DE6-E3F9-4CCD-B81A-E13FAAF9482A}" srcId="{FA30E988-CB6B-44A9-8700-1956DCAE6D0B}" destId="{E1F6A37E-1D9D-4DF8-BDF6-A57834035DF6}" srcOrd="3" destOrd="0" parTransId="{DFC8AF05-C6E8-447A-B08C-0FBAD023A513}" sibTransId="{B0E9FEB6-2A09-4A64-852D-A9DFD42F5AF6}"/>
    <dgm:cxn modelId="{0DBE5FE8-CE2E-43D6-9610-C6A8D7EF410F}" type="presOf" srcId="{17D1AF23-4782-4415-8956-B7E56DD4152F}" destId="{25199251-16C5-4BA8-8136-58A358EE7790}" srcOrd="0" destOrd="5" presId="urn:microsoft.com/office/officeart/2005/8/layout/hList1"/>
    <dgm:cxn modelId="{1E8EE8E9-C9AA-49E1-B332-2F56E872B3A0}" srcId="{FA30E988-CB6B-44A9-8700-1956DCAE6D0B}" destId="{6C55871E-DCA3-4BC9-BC2E-5F2638B07561}" srcOrd="4" destOrd="0" parTransId="{424ED696-8BA7-4E1A-9371-D4E28C60CFCD}" sibTransId="{E2B8C0FA-0DDB-4D2D-AFBE-DFA10024FF41}"/>
    <dgm:cxn modelId="{106E5FEE-404A-4BD2-AC34-1B0F9F4C740F}" srcId="{FA30E988-CB6B-44A9-8700-1956DCAE6D0B}" destId="{6779B9CB-232C-46A2-99AC-97E711AC2957}" srcOrd="2" destOrd="0" parTransId="{0AF1428E-5901-4A04-90F5-7A3E2A12E8D3}" sibTransId="{CE4EE71F-57CA-4E8F-868B-50EBC3991718}"/>
    <dgm:cxn modelId="{B2E3D5F9-D7C1-43E1-B124-3F11F513B66B}" type="presOf" srcId="{91CAB503-8F17-47FE-8C41-320BBB31939A}" destId="{B9A3D79D-7F7E-47BE-9DB3-C8337BB5E849}" srcOrd="0" destOrd="0" presId="urn:microsoft.com/office/officeart/2005/8/layout/hList1"/>
    <dgm:cxn modelId="{16181066-6D41-4104-A036-8B8DCDDD650E}" type="presParOf" srcId="{B9A3D79D-7F7E-47BE-9DB3-C8337BB5E849}" destId="{AC3F61B8-C3BA-45A9-A7E2-85B1EA607771}" srcOrd="0" destOrd="0" presId="urn:microsoft.com/office/officeart/2005/8/layout/hList1"/>
    <dgm:cxn modelId="{42259E4F-D81C-4577-BBD4-3DF2CEA77784}" type="presParOf" srcId="{AC3F61B8-C3BA-45A9-A7E2-85B1EA607771}" destId="{C976208A-C9D4-43C4-9A50-07AD3E5413FF}" srcOrd="0" destOrd="0" presId="urn:microsoft.com/office/officeart/2005/8/layout/hList1"/>
    <dgm:cxn modelId="{C7768D94-6B70-4E56-9D6C-31274E590B21}" type="presParOf" srcId="{AC3F61B8-C3BA-45A9-A7E2-85B1EA607771}" destId="{CBD4AE9F-01B8-4B62-A921-9737E2B89221}" srcOrd="1" destOrd="0" presId="urn:microsoft.com/office/officeart/2005/8/layout/hList1"/>
    <dgm:cxn modelId="{CA861812-2B2C-4312-92E4-73C6DC493E50}" type="presParOf" srcId="{B9A3D79D-7F7E-47BE-9DB3-C8337BB5E849}" destId="{3B38AE03-B528-48AF-A17E-821D0260215B}" srcOrd="1" destOrd="0" presId="urn:microsoft.com/office/officeart/2005/8/layout/hList1"/>
    <dgm:cxn modelId="{0FD9D799-3D20-4022-ABF0-7B22E8F81EEC}" type="presParOf" srcId="{B9A3D79D-7F7E-47BE-9DB3-C8337BB5E849}" destId="{28AF3CC5-9E44-4B5D-BC26-147EDFB82CE4}" srcOrd="2" destOrd="0" presId="urn:microsoft.com/office/officeart/2005/8/layout/hList1"/>
    <dgm:cxn modelId="{5F74401E-DE52-4E9E-AB8C-09BEE4194068}" type="presParOf" srcId="{28AF3CC5-9E44-4B5D-BC26-147EDFB82CE4}" destId="{CB73CC27-4A47-4B53-A971-9D648B178413}" srcOrd="0" destOrd="0" presId="urn:microsoft.com/office/officeart/2005/8/layout/hList1"/>
    <dgm:cxn modelId="{8052FB2F-9E18-47D4-86F0-FB47208501DA}" type="presParOf" srcId="{28AF3CC5-9E44-4B5D-BC26-147EDFB82CE4}" destId="{25199251-16C5-4BA8-8136-58A358EE7790}" srcOrd="1" destOrd="0" presId="urn:microsoft.com/office/officeart/2005/8/layout/hList1"/>
    <dgm:cxn modelId="{AFBA85A5-BD5E-4C54-8D5C-773976557C75}" type="presParOf" srcId="{B9A3D79D-7F7E-47BE-9DB3-C8337BB5E849}" destId="{40BD4D40-EBFA-4AF5-889E-02BC923FC66C}" srcOrd="3" destOrd="0" presId="urn:microsoft.com/office/officeart/2005/8/layout/hList1"/>
    <dgm:cxn modelId="{8682A503-9D99-4480-9BC5-4717F4B519E3}" type="presParOf" srcId="{B9A3D79D-7F7E-47BE-9DB3-C8337BB5E849}" destId="{F0A3F5EB-1017-4EE4-9FC5-B3F0202D60EE}" srcOrd="4" destOrd="0" presId="urn:microsoft.com/office/officeart/2005/8/layout/hList1"/>
    <dgm:cxn modelId="{7B9057E3-4670-4B58-8B8E-D6BCD540C6EE}" type="presParOf" srcId="{F0A3F5EB-1017-4EE4-9FC5-B3F0202D60EE}" destId="{B012DBCE-D26F-469A-A3F2-20EF42804F81}" srcOrd="0" destOrd="0" presId="urn:microsoft.com/office/officeart/2005/8/layout/hList1"/>
    <dgm:cxn modelId="{5FE5B86C-678F-4AD1-A721-EBD25CFF29D4}" type="presParOf" srcId="{F0A3F5EB-1017-4EE4-9FC5-B3F0202D60EE}" destId="{453F435D-A775-4FB6-872D-C8A6BCE53BE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DBCFF3-A098-4665-8F71-367072459E8D}" type="doc">
      <dgm:prSet loTypeId="urn:microsoft.com/office/officeart/2005/8/layout/vList2" loCatId="list" qsTypeId="urn:microsoft.com/office/officeart/2005/8/quickstyle/simple2#3" qsCatId="simple" csTypeId="urn:microsoft.com/office/officeart/2005/8/colors/accent1_2#3" csCatId="accent1"/>
      <dgm:spPr/>
      <dgm:t>
        <a:bodyPr/>
        <a:lstStyle/>
        <a:p>
          <a:endParaRPr lang="en-US"/>
        </a:p>
      </dgm:t>
    </dgm:pt>
    <dgm:pt modelId="{F40C53A3-3131-41A8-A8C4-D184FA4FF6B1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What is a Fishbone Diagram?</a:t>
          </a:r>
          <a:endParaRPr lang="en-US" b="1" dirty="0">
            <a:solidFill>
              <a:schemeClr val="tx1"/>
            </a:solidFill>
          </a:endParaRPr>
        </a:p>
      </dgm:t>
    </dgm:pt>
    <dgm:pt modelId="{A1871FC1-A37E-4ED2-9123-B3C60ABEFBE4}" type="parTrans" cxnId="{C2628ACA-F86A-4DB8-90B9-467FD99803E1}">
      <dgm:prSet/>
      <dgm:spPr/>
      <dgm:t>
        <a:bodyPr/>
        <a:lstStyle/>
        <a:p>
          <a:endParaRPr lang="en-US"/>
        </a:p>
      </dgm:t>
    </dgm:pt>
    <dgm:pt modelId="{2FE77D31-8B64-46AB-8326-E9D8BD491E08}" type="sibTrans" cxnId="{C2628ACA-F86A-4DB8-90B9-467FD99803E1}">
      <dgm:prSet/>
      <dgm:spPr/>
      <dgm:t>
        <a:bodyPr/>
        <a:lstStyle/>
        <a:p>
          <a:endParaRPr lang="en-US"/>
        </a:p>
      </dgm:t>
    </dgm:pt>
    <dgm:pt modelId="{4F487382-D6F1-44C6-8D36-74B5463E48D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A Cause-and-Effect Diagram, also know as an Ishikawa or Fishbone Diagram, organises possible causes of a problem into categories.</a:t>
          </a:r>
          <a:endParaRPr lang="en-US" dirty="0">
            <a:solidFill>
              <a:schemeClr val="tx1"/>
            </a:solidFill>
          </a:endParaRPr>
        </a:p>
      </dgm:t>
    </dgm:pt>
    <dgm:pt modelId="{559019C8-2338-49A4-9BEF-97AEFFF61E25}" type="parTrans" cxnId="{E061A2C5-FBCB-4F55-90FB-9E50F3F8C1BF}">
      <dgm:prSet/>
      <dgm:spPr/>
      <dgm:t>
        <a:bodyPr/>
        <a:lstStyle/>
        <a:p>
          <a:endParaRPr lang="en-US"/>
        </a:p>
      </dgm:t>
    </dgm:pt>
    <dgm:pt modelId="{37253613-2593-49F4-94E0-21D6CBB5DCBC}" type="sibTrans" cxnId="{E061A2C5-FBCB-4F55-90FB-9E50F3F8C1BF}">
      <dgm:prSet/>
      <dgm:spPr/>
      <dgm:t>
        <a:bodyPr/>
        <a:lstStyle/>
        <a:p>
          <a:endParaRPr lang="en-US"/>
        </a:p>
      </dgm:t>
    </dgm:pt>
    <dgm:pt modelId="{8A0BABB0-5A13-4BFD-AE32-9DA959377148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Why us it?</a:t>
          </a:r>
          <a:endParaRPr lang="en-US" dirty="0">
            <a:solidFill>
              <a:schemeClr val="tx1"/>
            </a:solidFill>
          </a:endParaRPr>
        </a:p>
      </dgm:t>
    </dgm:pt>
    <dgm:pt modelId="{35178B20-C914-4FFD-A31D-C5C5FB0F7BC4}" type="parTrans" cxnId="{6BF38331-AF79-4734-8B40-292E88CFBDAC}">
      <dgm:prSet/>
      <dgm:spPr/>
      <dgm:t>
        <a:bodyPr/>
        <a:lstStyle/>
        <a:p>
          <a:endParaRPr lang="en-US"/>
        </a:p>
      </dgm:t>
    </dgm:pt>
    <dgm:pt modelId="{4DA07BF1-0E51-40F4-9D45-49DAAEF418A7}" type="sibTrans" cxnId="{6BF38331-AF79-4734-8B40-292E88CFBDAC}">
      <dgm:prSet/>
      <dgm:spPr/>
      <dgm:t>
        <a:bodyPr/>
        <a:lstStyle/>
        <a:p>
          <a:endParaRPr lang="en-US"/>
        </a:p>
      </dgm:t>
    </dgm:pt>
    <dgm:pt modelId="{852DA17B-33C0-4116-A802-137C3A950A51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It helps Basil move from:</a:t>
          </a:r>
          <a:endParaRPr lang="en-US" b="1" dirty="0">
            <a:solidFill>
              <a:schemeClr val="tx1"/>
            </a:solidFill>
          </a:endParaRPr>
        </a:p>
      </dgm:t>
    </dgm:pt>
    <dgm:pt modelId="{901148A6-AF40-4CFD-968B-7A08FCE84DC4}" type="parTrans" cxnId="{E6FE9943-5E8D-48BA-8282-B0611977E799}">
      <dgm:prSet/>
      <dgm:spPr/>
      <dgm:t>
        <a:bodyPr/>
        <a:lstStyle/>
        <a:p>
          <a:endParaRPr lang="en-US"/>
        </a:p>
      </dgm:t>
    </dgm:pt>
    <dgm:pt modelId="{67EE98B2-2969-46C2-9460-1D0CA81DEB33}" type="sibTrans" cxnId="{E6FE9943-5E8D-48BA-8282-B0611977E799}">
      <dgm:prSet/>
      <dgm:spPr/>
      <dgm:t>
        <a:bodyPr/>
        <a:lstStyle/>
        <a:p>
          <a:endParaRPr lang="en-US"/>
        </a:p>
      </dgm:t>
    </dgm:pt>
    <dgm:pt modelId="{8BD923A2-46CD-4930-8635-77B79742F71D}">
      <dgm:prSet/>
      <dgm:spPr/>
      <dgm:t>
        <a:bodyPr/>
        <a:lstStyle/>
        <a:p>
          <a:r>
            <a:rPr lang="en-GB" b="1" dirty="0">
              <a:solidFill>
                <a:srgbClr val="C00000"/>
              </a:solidFill>
            </a:rPr>
            <a:t>‘’Sales are falling’’</a:t>
          </a:r>
          <a:endParaRPr lang="en-US" dirty="0">
            <a:solidFill>
              <a:srgbClr val="C00000"/>
            </a:solidFill>
          </a:endParaRPr>
        </a:p>
      </dgm:t>
    </dgm:pt>
    <dgm:pt modelId="{1033B78B-31BC-4204-AF1E-7B91B153A015}" type="parTrans" cxnId="{2DBE1702-19F6-4D8C-B955-F57272F03BF8}">
      <dgm:prSet/>
      <dgm:spPr/>
      <dgm:t>
        <a:bodyPr/>
        <a:lstStyle/>
        <a:p>
          <a:endParaRPr lang="en-US"/>
        </a:p>
      </dgm:t>
    </dgm:pt>
    <dgm:pt modelId="{B5123DA7-4561-4A5C-957E-4B5118FEBEFB}" type="sibTrans" cxnId="{2DBE1702-19F6-4D8C-B955-F57272F03BF8}">
      <dgm:prSet/>
      <dgm:spPr/>
      <dgm:t>
        <a:bodyPr/>
        <a:lstStyle/>
        <a:p>
          <a:endParaRPr lang="en-US"/>
        </a:p>
      </dgm:t>
    </dgm:pt>
    <dgm:pt modelId="{2AE67B4A-86EB-4870-9A95-4E96AFB76C4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To:</a:t>
          </a:r>
          <a:endParaRPr lang="en-US" dirty="0">
            <a:solidFill>
              <a:schemeClr val="tx1"/>
            </a:solidFill>
          </a:endParaRPr>
        </a:p>
      </dgm:t>
    </dgm:pt>
    <dgm:pt modelId="{F674DB76-9866-4A31-9150-41AE1A1EF737}" type="parTrans" cxnId="{DCAEE68A-DA0D-41D0-8DF5-D3492BF34BD6}">
      <dgm:prSet/>
      <dgm:spPr/>
      <dgm:t>
        <a:bodyPr/>
        <a:lstStyle/>
        <a:p>
          <a:endParaRPr lang="en-US"/>
        </a:p>
      </dgm:t>
    </dgm:pt>
    <dgm:pt modelId="{F23863BE-1AFC-4777-82CC-F61399AB0AC6}" type="sibTrans" cxnId="{DCAEE68A-DA0D-41D0-8DF5-D3492BF34BD6}">
      <dgm:prSet/>
      <dgm:spPr/>
      <dgm:t>
        <a:bodyPr/>
        <a:lstStyle/>
        <a:p>
          <a:endParaRPr lang="en-US"/>
        </a:p>
      </dgm:t>
    </dgm:pt>
    <dgm:pt modelId="{1015064D-A14B-4002-BE77-81E96DC78C82}">
      <dgm:prSet/>
      <dgm:spPr/>
      <dgm:t>
        <a:bodyPr/>
        <a:lstStyle/>
        <a:p>
          <a:r>
            <a:rPr lang="en-GB" b="1" dirty="0">
              <a:solidFill>
                <a:srgbClr val="C00000"/>
              </a:solidFill>
            </a:rPr>
            <a:t>‘‘What factors could be causing sales to fall?’’</a:t>
          </a:r>
          <a:endParaRPr lang="en-US" dirty="0">
            <a:solidFill>
              <a:srgbClr val="C00000"/>
            </a:solidFill>
          </a:endParaRPr>
        </a:p>
      </dgm:t>
    </dgm:pt>
    <dgm:pt modelId="{FE85B7AC-1743-4520-A720-E92D14A6736C}" type="parTrans" cxnId="{A04B955F-89DD-43A8-BDFE-808330181F0C}">
      <dgm:prSet/>
      <dgm:spPr/>
      <dgm:t>
        <a:bodyPr/>
        <a:lstStyle/>
        <a:p>
          <a:endParaRPr lang="en-US"/>
        </a:p>
      </dgm:t>
    </dgm:pt>
    <dgm:pt modelId="{40A586ED-6F6E-41A9-ACB3-2BC7C633FB74}" type="sibTrans" cxnId="{A04B955F-89DD-43A8-BDFE-808330181F0C}">
      <dgm:prSet/>
      <dgm:spPr/>
      <dgm:t>
        <a:bodyPr/>
        <a:lstStyle/>
        <a:p>
          <a:endParaRPr lang="en-US"/>
        </a:p>
      </dgm:t>
    </dgm:pt>
    <dgm:pt modelId="{2481D2A7-6054-4C1C-A4DD-FCCC12015346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</a:rPr>
            <a:t>Benefits:</a:t>
          </a:r>
          <a:endParaRPr lang="en-US" b="0" dirty="0">
            <a:solidFill>
              <a:schemeClr val="tx1"/>
            </a:solidFill>
          </a:endParaRPr>
        </a:p>
      </dgm:t>
    </dgm:pt>
    <dgm:pt modelId="{3773050C-377D-4DB9-A744-D0C0C4CE8BBD}" type="parTrans" cxnId="{96018CC2-D679-4EDA-A286-7CEE5C2F98F9}">
      <dgm:prSet/>
      <dgm:spPr/>
      <dgm:t>
        <a:bodyPr/>
        <a:lstStyle/>
        <a:p>
          <a:endParaRPr lang="en-US"/>
        </a:p>
      </dgm:t>
    </dgm:pt>
    <dgm:pt modelId="{CFCE564B-6197-4166-B84B-65F442EE54A9}" type="sibTrans" cxnId="{96018CC2-D679-4EDA-A286-7CEE5C2F98F9}">
      <dgm:prSet/>
      <dgm:spPr/>
      <dgm:t>
        <a:bodyPr/>
        <a:lstStyle/>
        <a:p>
          <a:endParaRPr lang="en-US"/>
        </a:p>
      </dgm:t>
    </dgm:pt>
    <dgm:pt modelId="{E7F3677C-F456-4507-8896-3D573B1EC3D0}">
      <dgm:prSet custT="1"/>
      <dgm:spPr/>
      <dgm:t>
        <a:bodyPr/>
        <a:lstStyle/>
        <a:p>
          <a:r>
            <a:rPr lang="en-GB" sz="1100" dirty="0"/>
            <a:t>Visually structures complex problems</a:t>
          </a:r>
          <a:endParaRPr lang="en-US" sz="1100" dirty="0"/>
        </a:p>
      </dgm:t>
    </dgm:pt>
    <dgm:pt modelId="{4E711AB9-19F8-4F3E-8DD3-104409547F33}" type="parTrans" cxnId="{947D3E46-1B29-4C9D-9CBC-C9B077EB9EFB}">
      <dgm:prSet/>
      <dgm:spPr/>
      <dgm:t>
        <a:bodyPr/>
        <a:lstStyle/>
        <a:p>
          <a:endParaRPr lang="en-US"/>
        </a:p>
      </dgm:t>
    </dgm:pt>
    <dgm:pt modelId="{9DC0D196-142B-43BD-A03D-096D57F92F9A}" type="sibTrans" cxnId="{947D3E46-1B29-4C9D-9CBC-C9B077EB9EFB}">
      <dgm:prSet/>
      <dgm:spPr/>
      <dgm:t>
        <a:bodyPr/>
        <a:lstStyle/>
        <a:p>
          <a:endParaRPr lang="en-US"/>
        </a:p>
      </dgm:t>
    </dgm:pt>
    <dgm:pt modelId="{52526A32-4C8E-4FBE-99EB-4702D0673C89}">
      <dgm:prSet custT="1"/>
      <dgm:spPr/>
      <dgm:t>
        <a:bodyPr/>
        <a:lstStyle/>
        <a:p>
          <a:r>
            <a:rPr lang="en-GB" sz="1100" dirty="0"/>
            <a:t>Encourages systematic brainstorming</a:t>
          </a:r>
          <a:endParaRPr lang="en-US" sz="1100" dirty="0"/>
        </a:p>
      </dgm:t>
    </dgm:pt>
    <dgm:pt modelId="{69E7F40D-058C-414A-B899-C48B25D396A3}" type="parTrans" cxnId="{678AA8A4-7722-4AA1-B5ED-DE44D286F310}">
      <dgm:prSet/>
      <dgm:spPr/>
      <dgm:t>
        <a:bodyPr/>
        <a:lstStyle/>
        <a:p>
          <a:endParaRPr lang="en-US"/>
        </a:p>
      </dgm:t>
    </dgm:pt>
    <dgm:pt modelId="{4317DB07-815E-49EF-BBD6-E1C7D042CC6D}" type="sibTrans" cxnId="{678AA8A4-7722-4AA1-B5ED-DE44D286F310}">
      <dgm:prSet/>
      <dgm:spPr/>
      <dgm:t>
        <a:bodyPr/>
        <a:lstStyle/>
        <a:p>
          <a:endParaRPr lang="en-US"/>
        </a:p>
      </dgm:t>
    </dgm:pt>
    <dgm:pt modelId="{384261F1-13BF-48DD-AC43-1EAC53B06D31}">
      <dgm:prSet custT="1"/>
      <dgm:spPr/>
      <dgm:t>
        <a:bodyPr/>
        <a:lstStyle/>
        <a:p>
          <a:r>
            <a:rPr lang="en-GB" sz="1100" dirty="0"/>
            <a:t>Shows relationship between causes</a:t>
          </a:r>
          <a:endParaRPr lang="en-US" sz="1100" dirty="0"/>
        </a:p>
      </dgm:t>
    </dgm:pt>
    <dgm:pt modelId="{F52F6C5F-D102-45C3-9F97-EA83AA63735C}" type="parTrans" cxnId="{11CC1C9E-E289-4DDF-94D6-CAE28A51A63D}">
      <dgm:prSet/>
      <dgm:spPr/>
      <dgm:t>
        <a:bodyPr/>
        <a:lstStyle/>
        <a:p>
          <a:endParaRPr lang="en-US"/>
        </a:p>
      </dgm:t>
    </dgm:pt>
    <dgm:pt modelId="{FBAAD0B9-9A6C-43EC-9BDF-4BF5D1719852}" type="sibTrans" cxnId="{11CC1C9E-E289-4DDF-94D6-CAE28A51A63D}">
      <dgm:prSet/>
      <dgm:spPr/>
      <dgm:t>
        <a:bodyPr/>
        <a:lstStyle/>
        <a:p>
          <a:endParaRPr lang="en-US"/>
        </a:p>
      </dgm:t>
    </dgm:pt>
    <dgm:pt modelId="{089D1BE9-10D0-4B9B-B961-F48D7E4C9A33}">
      <dgm:prSet custT="1"/>
      <dgm:spPr/>
      <dgm:t>
        <a:bodyPr/>
        <a:lstStyle/>
        <a:p>
          <a:r>
            <a:rPr lang="en-GB" sz="1100" dirty="0"/>
            <a:t>Helps identify areas requiring further investigation </a:t>
          </a:r>
          <a:endParaRPr lang="en-US" sz="1100" dirty="0"/>
        </a:p>
      </dgm:t>
    </dgm:pt>
    <dgm:pt modelId="{F081AF77-BA68-4BCF-A840-00AC0EB4ABE4}" type="parTrans" cxnId="{3CEA9A71-6260-462A-A8F2-55CB159F70BF}">
      <dgm:prSet/>
      <dgm:spPr/>
      <dgm:t>
        <a:bodyPr/>
        <a:lstStyle/>
        <a:p>
          <a:endParaRPr lang="en-US"/>
        </a:p>
      </dgm:t>
    </dgm:pt>
    <dgm:pt modelId="{F15B214C-676B-4CE7-95E8-5D8D904E9105}" type="sibTrans" cxnId="{3CEA9A71-6260-462A-A8F2-55CB159F70BF}">
      <dgm:prSet/>
      <dgm:spPr/>
      <dgm:t>
        <a:bodyPr/>
        <a:lstStyle/>
        <a:p>
          <a:endParaRPr lang="en-US"/>
        </a:p>
      </dgm:t>
    </dgm:pt>
    <dgm:pt modelId="{36EAED15-F87B-4A34-A383-8A7EA83D0729}">
      <dgm:prSet custT="1"/>
      <dgm:spPr/>
      <dgm:t>
        <a:bodyPr/>
        <a:lstStyle/>
        <a:p>
          <a:r>
            <a:rPr lang="en-GB" sz="1100" dirty="0"/>
            <a:t>Can support root-cause analysis </a:t>
          </a:r>
          <a:endParaRPr lang="en-US" sz="1100" dirty="0"/>
        </a:p>
      </dgm:t>
    </dgm:pt>
    <dgm:pt modelId="{721C9905-DCEF-4054-99B5-624ADF2FE5FD}" type="parTrans" cxnId="{152A01CE-6AD4-4C1E-9480-A4DE7C61C849}">
      <dgm:prSet/>
      <dgm:spPr/>
      <dgm:t>
        <a:bodyPr/>
        <a:lstStyle/>
        <a:p>
          <a:endParaRPr lang="en-US"/>
        </a:p>
      </dgm:t>
    </dgm:pt>
    <dgm:pt modelId="{5FE70436-2FC6-49AA-B5F9-F21EDBFBCF6F}" type="sibTrans" cxnId="{152A01CE-6AD4-4C1E-9480-A4DE7C61C849}">
      <dgm:prSet/>
      <dgm:spPr/>
      <dgm:t>
        <a:bodyPr/>
        <a:lstStyle/>
        <a:p>
          <a:endParaRPr lang="en-US"/>
        </a:p>
      </dgm:t>
    </dgm:pt>
    <dgm:pt modelId="{6B53B8D7-4DAE-451D-9F25-D44A5AFE63AE}" type="pres">
      <dgm:prSet presAssocID="{20DBCFF3-A098-4665-8F71-367072459E8D}" presName="linear" presStyleCnt="0">
        <dgm:presLayoutVars>
          <dgm:animLvl val="lvl"/>
          <dgm:resizeHandles val="exact"/>
        </dgm:presLayoutVars>
      </dgm:prSet>
      <dgm:spPr/>
    </dgm:pt>
    <dgm:pt modelId="{CF89F918-7AC5-42F3-8F11-FF4797ADC7D0}" type="pres">
      <dgm:prSet presAssocID="{F40C53A3-3131-41A8-A8C4-D184FA4FF6B1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B6FB4C06-BE7C-48EF-A44D-E614F3C3751F}" type="pres">
      <dgm:prSet presAssocID="{2FE77D31-8B64-46AB-8326-E9D8BD491E08}" presName="spacer" presStyleCnt="0"/>
      <dgm:spPr/>
    </dgm:pt>
    <dgm:pt modelId="{184C8A62-56A0-4B6C-A389-6C5A89574A28}" type="pres">
      <dgm:prSet presAssocID="{4F487382-D6F1-44C6-8D36-74B5463E48D5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55921654-C16C-4D30-9052-76E186234C7D}" type="pres">
      <dgm:prSet presAssocID="{37253613-2593-49F4-94E0-21D6CBB5DCBC}" presName="spacer" presStyleCnt="0"/>
      <dgm:spPr/>
    </dgm:pt>
    <dgm:pt modelId="{AECE8E4C-D936-43CC-A5BD-22F128102891}" type="pres">
      <dgm:prSet presAssocID="{8A0BABB0-5A13-4BFD-AE32-9DA959377148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83C66C42-99E0-4CAF-967A-756AD791D54D}" type="pres">
      <dgm:prSet presAssocID="{4DA07BF1-0E51-40F4-9D45-49DAAEF418A7}" presName="spacer" presStyleCnt="0"/>
      <dgm:spPr/>
    </dgm:pt>
    <dgm:pt modelId="{3C93E63A-754D-4DB8-8A1D-67F10E619D3A}" type="pres">
      <dgm:prSet presAssocID="{852DA17B-33C0-4116-A802-137C3A950A51}" presName="parentText" presStyleLbl="node1" presStyleIdx="3" presStyleCnt="8" custLinFactNeighborX="118" custLinFactNeighborY="69851">
        <dgm:presLayoutVars>
          <dgm:chMax val="0"/>
          <dgm:bulletEnabled val="1"/>
        </dgm:presLayoutVars>
      </dgm:prSet>
      <dgm:spPr/>
    </dgm:pt>
    <dgm:pt modelId="{90597215-181C-420C-8C5D-A9F4D7E7FB9B}" type="pres">
      <dgm:prSet presAssocID="{67EE98B2-2969-46C2-9460-1D0CA81DEB33}" presName="spacer" presStyleCnt="0"/>
      <dgm:spPr/>
    </dgm:pt>
    <dgm:pt modelId="{1DB3915C-CBED-4E23-A584-7865642A0BCE}" type="pres">
      <dgm:prSet presAssocID="{8BD923A2-46CD-4930-8635-77B79742F71D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918D734B-3454-40F6-92AD-2FB00E4336F1}" type="pres">
      <dgm:prSet presAssocID="{B5123DA7-4561-4A5C-957E-4B5118FEBEFB}" presName="spacer" presStyleCnt="0"/>
      <dgm:spPr/>
    </dgm:pt>
    <dgm:pt modelId="{48B6E04B-A224-45B5-A947-DBBDF930ED23}" type="pres">
      <dgm:prSet presAssocID="{2AE67B4A-86EB-4870-9A95-4E96AFB76C45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2D2DFA93-0860-430D-884E-DA7746070AE1}" type="pres">
      <dgm:prSet presAssocID="{F23863BE-1AFC-4777-82CC-F61399AB0AC6}" presName="spacer" presStyleCnt="0"/>
      <dgm:spPr/>
    </dgm:pt>
    <dgm:pt modelId="{6BF14103-CF3D-4107-8725-650D934FB6D1}" type="pres">
      <dgm:prSet presAssocID="{1015064D-A14B-4002-BE77-81E96DC78C82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A1D5272F-AEC2-48D9-986B-F4482D3C0B78}" type="pres">
      <dgm:prSet presAssocID="{40A586ED-6F6E-41A9-ACB3-2BC7C633FB74}" presName="spacer" presStyleCnt="0"/>
      <dgm:spPr/>
    </dgm:pt>
    <dgm:pt modelId="{A86425DE-0703-4F49-8D6D-1A6F66E1A075}" type="pres">
      <dgm:prSet presAssocID="{2481D2A7-6054-4C1C-A4DD-FCCC12015346}" presName="parentText" presStyleLbl="node1" presStyleIdx="7" presStyleCnt="8" custLinFactNeighborX="-123" custLinFactNeighborY="1056">
        <dgm:presLayoutVars>
          <dgm:chMax val="0"/>
          <dgm:bulletEnabled val="1"/>
        </dgm:presLayoutVars>
      </dgm:prSet>
      <dgm:spPr/>
    </dgm:pt>
    <dgm:pt modelId="{771146F6-1BC6-4B4D-8CFC-209F56B58855}" type="pres">
      <dgm:prSet presAssocID="{2481D2A7-6054-4C1C-A4DD-FCCC1201534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DBE1702-19F6-4D8C-B955-F57272F03BF8}" srcId="{20DBCFF3-A098-4665-8F71-367072459E8D}" destId="{8BD923A2-46CD-4930-8635-77B79742F71D}" srcOrd="4" destOrd="0" parTransId="{1033B78B-31BC-4204-AF1E-7B91B153A015}" sibTransId="{B5123DA7-4561-4A5C-957E-4B5118FEBEFB}"/>
    <dgm:cxn modelId="{31587011-504E-4DC4-B519-F77125F5AE95}" type="presOf" srcId="{852DA17B-33C0-4116-A802-137C3A950A51}" destId="{3C93E63A-754D-4DB8-8A1D-67F10E619D3A}" srcOrd="0" destOrd="0" presId="urn:microsoft.com/office/officeart/2005/8/layout/vList2"/>
    <dgm:cxn modelId="{288BB615-DC82-4D8A-82B9-A31781016D6F}" type="presOf" srcId="{2AE67B4A-86EB-4870-9A95-4E96AFB76C45}" destId="{48B6E04B-A224-45B5-A947-DBBDF930ED23}" srcOrd="0" destOrd="0" presId="urn:microsoft.com/office/officeart/2005/8/layout/vList2"/>
    <dgm:cxn modelId="{B57E9827-9854-417C-A35E-411A234B39B6}" type="presOf" srcId="{1015064D-A14B-4002-BE77-81E96DC78C82}" destId="{6BF14103-CF3D-4107-8725-650D934FB6D1}" srcOrd="0" destOrd="0" presId="urn:microsoft.com/office/officeart/2005/8/layout/vList2"/>
    <dgm:cxn modelId="{6BF38331-AF79-4734-8B40-292E88CFBDAC}" srcId="{20DBCFF3-A098-4665-8F71-367072459E8D}" destId="{8A0BABB0-5A13-4BFD-AE32-9DA959377148}" srcOrd="2" destOrd="0" parTransId="{35178B20-C914-4FFD-A31D-C5C5FB0F7BC4}" sibTransId="{4DA07BF1-0E51-40F4-9D45-49DAAEF418A7}"/>
    <dgm:cxn modelId="{A04B955F-89DD-43A8-BDFE-808330181F0C}" srcId="{20DBCFF3-A098-4665-8F71-367072459E8D}" destId="{1015064D-A14B-4002-BE77-81E96DC78C82}" srcOrd="6" destOrd="0" parTransId="{FE85B7AC-1743-4520-A720-E92D14A6736C}" sibTransId="{40A586ED-6F6E-41A9-ACB3-2BC7C633FB74}"/>
    <dgm:cxn modelId="{E6FE9943-5E8D-48BA-8282-B0611977E799}" srcId="{20DBCFF3-A098-4665-8F71-367072459E8D}" destId="{852DA17B-33C0-4116-A802-137C3A950A51}" srcOrd="3" destOrd="0" parTransId="{901148A6-AF40-4CFD-968B-7A08FCE84DC4}" sibTransId="{67EE98B2-2969-46C2-9460-1D0CA81DEB33}"/>
    <dgm:cxn modelId="{741ED843-0D93-4C31-A1B5-A6F02C3B5D77}" type="presOf" srcId="{52526A32-4C8E-4FBE-99EB-4702D0673C89}" destId="{771146F6-1BC6-4B4D-8CFC-209F56B58855}" srcOrd="0" destOrd="1" presId="urn:microsoft.com/office/officeart/2005/8/layout/vList2"/>
    <dgm:cxn modelId="{947D3E46-1B29-4C9D-9CBC-C9B077EB9EFB}" srcId="{2481D2A7-6054-4C1C-A4DD-FCCC12015346}" destId="{E7F3677C-F456-4507-8896-3D573B1EC3D0}" srcOrd="0" destOrd="0" parTransId="{4E711AB9-19F8-4F3E-8DD3-104409547F33}" sibTransId="{9DC0D196-142B-43BD-A03D-096D57F92F9A}"/>
    <dgm:cxn modelId="{D5AA8248-40AC-49D2-843F-5C305E0145F2}" type="presOf" srcId="{8BD923A2-46CD-4930-8635-77B79742F71D}" destId="{1DB3915C-CBED-4E23-A584-7865642A0BCE}" srcOrd="0" destOrd="0" presId="urn:microsoft.com/office/officeart/2005/8/layout/vList2"/>
    <dgm:cxn modelId="{3CEA9A71-6260-462A-A8F2-55CB159F70BF}" srcId="{2481D2A7-6054-4C1C-A4DD-FCCC12015346}" destId="{089D1BE9-10D0-4B9B-B961-F48D7E4C9A33}" srcOrd="3" destOrd="0" parTransId="{F081AF77-BA68-4BCF-A840-00AC0EB4ABE4}" sibTransId="{F15B214C-676B-4CE7-95E8-5D8D904E9105}"/>
    <dgm:cxn modelId="{6BC07653-A308-42D9-AB16-6BE2B5502187}" type="presOf" srcId="{20DBCFF3-A098-4665-8F71-367072459E8D}" destId="{6B53B8D7-4DAE-451D-9F25-D44A5AFE63AE}" srcOrd="0" destOrd="0" presId="urn:microsoft.com/office/officeart/2005/8/layout/vList2"/>
    <dgm:cxn modelId="{DCAEE68A-DA0D-41D0-8DF5-D3492BF34BD6}" srcId="{20DBCFF3-A098-4665-8F71-367072459E8D}" destId="{2AE67B4A-86EB-4870-9A95-4E96AFB76C45}" srcOrd="5" destOrd="0" parTransId="{F674DB76-9866-4A31-9150-41AE1A1EF737}" sibTransId="{F23863BE-1AFC-4777-82CC-F61399AB0AC6}"/>
    <dgm:cxn modelId="{25D6408D-2FFF-4376-B3D6-A17CDF83760D}" type="presOf" srcId="{384261F1-13BF-48DD-AC43-1EAC53B06D31}" destId="{771146F6-1BC6-4B4D-8CFC-209F56B58855}" srcOrd="0" destOrd="2" presId="urn:microsoft.com/office/officeart/2005/8/layout/vList2"/>
    <dgm:cxn modelId="{D596CF92-F39B-4C40-B39D-743B635D58AD}" type="presOf" srcId="{2481D2A7-6054-4C1C-A4DD-FCCC12015346}" destId="{A86425DE-0703-4F49-8D6D-1A6F66E1A075}" srcOrd="0" destOrd="0" presId="urn:microsoft.com/office/officeart/2005/8/layout/vList2"/>
    <dgm:cxn modelId="{3852429B-4E87-4505-9AAD-4AE2023C81A2}" type="presOf" srcId="{F40C53A3-3131-41A8-A8C4-D184FA4FF6B1}" destId="{CF89F918-7AC5-42F3-8F11-FF4797ADC7D0}" srcOrd="0" destOrd="0" presId="urn:microsoft.com/office/officeart/2005/8/layout/vList2"/>
    <dgm:cxn modelId="{11CC1C9E-E289-4DDF-94D6-CAE28A51A63D}" srcId="{2481D2A7-6054-4C1C-A4DD-FCCC12015346}" destId="{384261F1-13BF-48DD-AC43-1EAC53B06D31}" srcOrd="2" destOrd="0" parTransId="{F52F6C5F-D102-45C3-9F97-EA83AA63735C}" sibTransId="{FBAAD0B9-9A6C-43EC-9BDF-4BF5D1719852}"/>
    <dgm:cxn modelId="{AED6359E-E741-4EAD-ACB0-DAFBC3F4F241}" type="presOf" srcId="{089D1BE9-10D0-4B9B-B961-F48D7E4C9A33}" destId="{771146F6-1BC6-4B4D-8CFC-209F56B58855}" srcOrd="0" destOrd="3" presId="urn:microsoft.com/office/officeart/2005/8/layout/vList2"/>
    <dgm:cxn modelId="{80E7CF9E-F7CB-490A-AC5C-8443A4C5CB72}" type="presOf" srcId="{36EAED15-F87B-4A34-A383-8A7EA83D0729}" destId="{771146F6-1BC6-4B4D-8CFC-209F56B58855}" srcOrd="0" destOrd="4" presId="urn:microsoft.com/office/officeart/2005/8/layout/vList2"/>
    <dgm:cxn modelId="{678AA8A4-7722-4AA1-B5ED-DE44D286F310}" srcId="{2481D2A7-6054-4C1C-A4DD-FCCC12015346}" destId="{52526A32-4C8E-4FBE-99EB-4702D0673C89}" srcOrd="1" destOrd="0" parTransId="{69E7F40D-058C-414A-B899-C48B25D396A3}" sibTransId="{4317DB07-815E-49EF-BBD6-E1C7D042CC6D}"/>
    <dgm:cxn modelId="{B3D329C2-46F0-405C-80D1-DD6EEA9310A6}" type="presOf" srcId="{4F487382-D6F1-44C6-8D36-74B5463E48D5}" destId="{184C8A62-56A0-4B6C-A389-6C5A89574A28}" srcOrd="0" destOrd="0" presId="urn:microsoft.com/office/officeart/2005/8/layout/vList2"/>
    <dgm:cxn modelId="{96018CC2-D679-4EDA-A286-7CEE5C2F98F9}" srcId="{20DBCFF3-A098-4665-8F71-367072459E8D}" destId="{2481D2A7-6054-4C1C-A4DD-FCCC12015346}" srcOrd="7" destOrd="0" parTransId="{3773050C-377D-4DB9-A744-D0C0C4CE8BBD}" sibTransId="{CFCE564B-6197-4166-B84B-65F442EE54A9}"/>
    <dgm:cxn modelId="{E061A2C5-FBCB-4F55-90FB-9E50F3F8C1BF}" srcId="{20DBCFF3-A098-4665-8F71-367072459E8D}" destId="{4F487382-D6F1-44C6-8D36-74B5463E48D5}" srcOrd="1" destOrd="0" parTransId="{559019C8-2338-49A4-9BEF-97AEFFF61E25}" sibTransId="{37253613-2593-49F4-94E0-21D6CBB5DCBC}"/>
    <dgm:cxn modelId="{C2628ACA-F86A-4DB8-90B9-467FD99803E1}" srcId="{20DBCFF3-A098-4665-8F71-367072459E8D}" destId="{F40C53A3-3131-41A8-A8C4-D184FA4FF6B1}" srcOrd="0" destOrd="0" parTransId="{A1871FC1-A37E-4ED2-9123-B3C60ABEFBE4}" sibTransId="{2FE77D31-8B64-46AB-8326-E9D8BD491E08}"/>
    <dgm:cxn modelId="{8302F0CC-99B6-4FB4-A715-0DD3C3A48DE6}" type="presOf" srcId="{8A0BABB0-5A13-4BFD-AE32-9DA959377148}" destId="{AECE8E4C-D936-43CC-A5BD-22F128102891}" srcOrd="0" destOrd="0" presId="urn:microsoft.com/office/officeart/2005/8/layout/vList2"/>
    <dgm:cxn modelId="{152A01CE-6AD4-4C1E-9480-A4DE7C61C849}" srcId="{2481D2A7-6054-4C1C-A4DD-FCCC12015346}" destId="{36EAED15-F87B-4A34-A383-8A7EA83D0729}" srcOrd="4" destOrd="0" parTransId="{721C9905-DCEF-4054-99B5-624ADF2FE5FD}" sibTransId="{5FE70436-2FC6-49AA-B5F9-F21EDBFBCF6F}"/>
    <dgm:cxn modelId="{95904FDD-4A45-4BAA-AD48-D7D2661C1E30}" type="presOf" srcId="{E7F3677C-F456-4507-8896-3D573B1EC3D0}" destId="{771146F6-1BC6-4B4D-8CFC-209F56B58855}" srcOrd="0" destOrd="0" presId="urn:microsoft.com/office/officeart/2005/8/layout/vList2"/>
    <dgm:cxn modelId="{D844069E-D84B-450B-811B-03B68234DF26}" type="presParOf" srcId="{6B53B8D7-4DAE-451D-9F25-D44A5AFE63AE}" destId="{CF89F918-7AC5-42F3-8F11-FF4797ADC7D0}" srcOrd="0" destOrd="0" presId="urn:microsoft.com/office/officeart/2005/8/layout/vList2"/>
    <dgm:cxn modelId="{ACFE171E-75CA-4C11-B7E7-7CF16913C238}" type="presParOf" srcId="{6B53B8D7-4DAE-451D-9F25-D44A5AFE63AE}" destId="{B6FB4C06-BE7C-48EF-A44D-E614F3C3751F}" srcOrd="1" destOrd="0" presId="urn:microsoft.com/office/officeart/2005/8/layout/vList2"/>
    <dgm:cxn modelId="{F016AC32-9D36-4812-ACD1-EBA4476BF54C}" type="presParOf" srcId="{6B53B8D7-4DAE-451D-9F25-D44A5AFE63AE}" destId="{184C8A62-56A0-4B6C-A389-6C5A89574A28}" srcOrd="2" destOrd="0" presId="urn:microsoft.com/office/officeart/2005/8/layout/vList2"/>
    <dgm:cxn modelId="{D6FAD13E-07F3-47ED-B903-FA2613D9DD69}" type="presParOf" srcId="{6B53B8D7-4DAE-451D-9F25-D44A5AFE63AE}" destId="{55921654-C16C-4D30-9052-76E186234C7D}" srcOrd="3" destOrd="0" presId="urn:microsoft.com/office/officeart/2005/8/layout/vList2"/>
    <dgm:cxn modelId="{08AFCAFB-FF44-4B28-9424-C2422F8C9973}" type="presParOf" srcId="{6B53B8D7-4DAE-451D-9F25-D44A5AFE63AE}" destId="{AECE8E4C-D936-43CC-A5BD-22F128102891}" srcOrd="4" destOrd="0" presId="urn:microsoft.com/office/officeart/2005/8/layout/vList2"/>
    <dgm:cxn modelId="{AE838A95-E295-40BB-B55C-E78E29629CE3}" type="presParOf" srcId="{6B53B8D7-4DAE-451D-9F25-D44A5AFE63AE}" destId="{83C66C42-99E0-4CAF-967A-756AD791D54D}" srcOrd="5" destOrd="0" presId="urn:microsoft.com/office/officeart/2005/8/layout/vList2"/>
    <dgm:cxn modelId="{4860F6D4-A6E3-45CA-98C2-9EED9B19C058}" type="presParOf" srcId="{6B53B8D7-4DAE-451D-9F25-D44A5AFE63AE}" destId="{3C93E63A-754D-4DB8-8A1D-67F10E619D3A}" srcOrd="6" destOrd="0" presId="urn:microsoft.com/office/officeart/2005/8/layout/vList2"/>
    <dgm:cxn modelId="{1E54E4DE-4F81-4686-91BD-234A9F6FF557}" type="presParOf" srcId="{6B53B8D7-4DAE-451D-9F25-D44A5AFE63AE}" destId="{90597215-181C-420C-8C5D-A9F4D7E7FB9B}" srcOrd="7" destOrd="0" presId="urn:microsoft.com/office/officeart/2005/8/layout/vList2"/>
    <dgm:cxn modelId="{55D59CA9-C1CA-4974-99DF-BDE9409BB721}" type="presParOf" srcId="{6B53B8D7-4DAE-451D-9F25-D44A5AFE63AE}" destId="{1DB3915C-CBED-4E23-A584-7865642A0BCE}" srcOrd="8" destOrd="0" presId="urn:microsoft.com/office/officeart/2005/8/layout/vList2"/>
    <dgm:cxn modelId="{7FA952FB-E3BE-477C-804C-1CBCC61D821F}" type="presParOf" srcId="{6B53B8D7-4DAE-451D-9F25-D44A5AFE63AE}" destId="{918D734B-3454-40F6-92AD-2FB00E4336F1}" srcOrd="9" destOrd="0" presId="urn:microsoft.com/office/officeart/2005/8/layout/vList2"/>
    <dgm:cxn modelId="{1900E3F1-4BDA-4E49-B725-D02811F1C96D}" type="presParOf" srcId="{6B53B8D7-4DAE-451D-9F25-D44A5AFE63AE}" destId="{48B6E04B-A224-45B5-A947-DBBDF930ED23}" srcOrd="10" destOrd="0" presId="urn:microsoft.com/office/officeart/2005/8/layout/vList2"/>
    <dgm:cxn modelId="{A01EA046-6FD4-440E-84D0-884A6C5D8CD9}" type="presParOf" srcId="{6B53B8D7-4DAE-451D-9F25-D44A5AFE63AE}" destId="{2D2DFA93-0860-430D-884E-DA7746070AE1}" srcOrd="11" destOrd="0" presId="urn:microsoft.com/office/officeart/2005/8/layout/vList2"/>
    <dgm:cxn modelId="{03043A20-DE3F-4E88-BBA5-56D0E41D1292}" type="presParOf" srcId="{6B53B8D7-4DAE-451D-9F25-D44A5AFE63AE}" destId="{6BF14103-CF3D-4107-8725-650D934FB6D1}" srcOrd="12" destOrd="0" presId="urn:microsoft.com/office/officeart/2005/8/layout/vList2"/>
    <dgm:cxn modelId="{4DCE00D3-43A7-48F0-A0EA-D00372CF266C}" type="presParOf" srcId="{6B53B8D7-4DAE-451D-9F25-D44A5AFE63AE}" destId="{A1D5272F-AEC2-48D9-986B-F4482D3C0B78}" srcOrd="13" destOrd="0" presId="urn:microsoft.com/office/officeart/2005/8/layout/vList2"/>
    <dgm:cxn modelId="{5D4A0020-DC32-4848-8DD0-546AAC3E04B6}" type="presParOf" srcId="{6B53B8D7-4DAE-451D-9F25-D44A5AFE63AE}" destId="{A86425DE-0703-4F49-8D6D-1A6F66E1A075}" srcOrd="14" destOrd="0" presId="urn:microsoft.com/office/officeart/2005/8/layout/vList2"/>
    <dgm:cxn modelId="{0DD57527-419F-44E2-B41D-7BE7822B8B73}" type="presParOf" srcId="{6B53B8D7-4DAE-451D-9F25-D44A5AFE63AE}" destId="{771146F6-1BC6-4B4D-8CFC-209F56B58855}" srcOrd="1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E5F9738-C2BF-456D-9323-76845B76CD1E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C189434-7C60-498B-AD35-FC9CD90B1659}">
      <dgm:prSet/>
      <dgm:spPr/>
      <dgm:t>
        <a:bodyPr/>
        <a:lstStyle/>
        <a:p>
          <a:r>
            <a:rPr lang="en-GB" b="1"/>
            <a:t>Central problem: </a:t>
          </a:r>
          <a:endParaRPr lang="en-US"/>
        </a:p>
      </dgm:t>
    </dgm:pt>
    <dgm:pt modelId="{7A7191DC-BA02-4D24-BDEF-A0B58E5AE57D}" type="parTrans" cxnId="{95E3B8A2-6458-49F6-9D47-6706EAB7CA58}">
      <dgm:prSet/>
      <dgm:spPr/>
      <dgm:t>
        <a:bodyPr/>
        <a:lstStyle/>
        <a:p>
          <a:endParaRPr lang="en-US"/>
        </a:p>
      </dgm:t>
    </dgm:pt>
    <dgm:pt modelId="{FCEA92F4-3D3F-49B3-A53F-D4633574B7EB}" type="sibTrans" cxnId="{95E3B8A2-6458-49F6-9D47-6706EAB7CA58}">
      <dgm:prSet/>
      <dgm:spPr/>
      <dgm:t>
        <a:bodyPr/>
        <a:lstStyle/>
        <a:p>
          <a:endParaRPr lang="en-US"/>
        </a:p>
      </dgm:t>
    </dgm:pt>
    <dgm:pt modelId="{109D2696-8E5B-49EE-80A3-082718E57BD2}">
      <dgm:prSet/>
      <dgm:spPr/>
      <dgm:t>
        <a:bodyPr/>
        <a:lstStyle/>
        <a:p>
          <a:r>
            <a:rPr lang="en-GB"/>
            <a:t>Basil’s Bakery remains heavily dependent on physical customer footfall, while the retail park has experienced reduced traffic and fewer local employees. </a:t>
          </a:r>
          <a:endParaRPr lang="en-US"/>
        </a:p>
      </dgm:t>
    </dgm:pt>
    <dgm:pt modelId="{D99F4B27-A9C1-4E85-91C0-EE3DBA4A4B39}" type="parTrans" cxnId="{D1EB3249-F548-4EA0-8B42-3F45697C730C}">
      <dgm:prSet/>
      <dgm:spPr/>
      <dgm:t>
        <a:bodyPr/>
        <a:lstStyle/>
        <a:p>
          <a:endParaRPr lang="en-US"/>
        </a:p>
      </dgm:t>
    </dgm:pt>
    <dgm:pt modelId="{1FC0230B-73D2-4D7B-BBED-DC12F8C86315}" type="sibTrans" cxnId="{D1EB3249-F548-4EA0-8B42-3F45697C730C}">
      <dgm:prSet/>
      <dgm:spPr/>
      <dgm:t>
        <a:bodyPr/>
        <a:lstStyle/>
        <a:p>
          <a:endParaRPr lang="en-US"/>
        </a:p>
      </dgm:t>
    </dgm:pt>
    <dgm:pt modelId="{ED986032-346E-4D34-8AB1-99945074C781}">
      <dgm:prSet/>
      <dgm:spPr/>
      <dgm:t>
        <a:bodyPr/>
        <a:lstStyle/>
        <a:p>
          <a:r>
            <a:rPr lang="en-GB" b="1"/>
            <a:t>Key contributing factors:</a:t>
          </a:r>
          <a:endParaRPr lang="en-US"/>
        </a:p>
      </dgm:t>
    </dgm:pt>
    <dgm:pt modelId="{A944C024-51C6-4150-B612-9BC9F941D92B}" type="parTrans" cxnId="{364DEA02-8D6D-48FE-9B8C-7AA6E7CB6460}">
      <dgm:prSet/>
      <dgm:spPr/>
      <dgm:t>
        <a:bodyPr/>
        <a:lstStyle/>
        <a:p>
          <a:endParaRPr lang="en-US"/>
        </a:p>
      </dgm:t>
    </dgm:pt>
    <dgm:pt modelId="{CF009423-6E02-47BA-B141-078680D9774A}" type="sibTrans" cxnId="{364DEA02-8D6D-48FE-9B8C-7AA6E7CB6460}">
      <dgm:prSet/>
      <dgm:spPr/>
      <dgm:t>
        <a:bodyPr/>
        <a:lstStyle/>
        <a:p>
          <a:endParaRPr lang="en-US"/>
        </a:p>
      </dgm:t>
    </dgm:pt>
    <dgm:pt modelId="{8C0E8F79-C847-43B3-A324-BD12C4A792AA}">
      <dgm:prSet/>
      <dgm:spPr/>
      <dgm:t>
        <a:bodyPr/>
        <a:lstStyle/>
        <a:p>
          <a:r>
            <a:rPr lang="en-GB"/>
            <a:t>Reduced retail park footfall </a:t>
          </a:r>
          <a:endParaRPr lang="en-US"/>
        </a:p>
      </dgm:t>
    </dgm:pt>
    <dgm:pt modelId="{F9E66929-F903-48DA-A7F5-C73E57123BD6}" type="parTrans" cxnId="{C73F088F-E64B-4A04-91A6-5A44D327BAC2}">
      <dgm:prSet/>
      <dgm:spPr/>
      <dgm:t>
        <a:bodyPr/>
        <a:lstStyle/>
        <a:p>
          <a:endParaRPr lang="en-US"/>
        </a:p>
      </dgm:t>
    </dgm:pt>
    <dgm:pt modelId="{F9FE0954-C169-44D2-BAA4-6817DBE3219B}" type="sibTrans" cxnId="{C73F088F-E64B-4A04-91A6-5A44D327BAC2}">
      <dgm:prSet/>
      <dgm:spPr/>
      <dgm:t>
        <a:bodyPr/>
        <a:lstStyle/>
        <a:p>
          <a:endParaRPr lang="en-US"/>
        </a:p>
      </dgm:t>
    </dgm:pt>
    <dgm:pt modelId="{66E7D66A-3E43-4EDD-BB4E-1F45CC781304}">
      <dgm:prSet/>
      <dgm:spPr/>
      <dgm:t>
        <a:bodyPr/>
        <a:lstStyle/>
        <a:p>
          <a:r>
            <a:rPr lang="en-GB"/>
            <a:t>More customers working from home </a:t>
          </a:r>
          <a:endParaRPr lang="en-US"/>
        </a:p>
      </dgm:t>
    </dgm:pt>
    <dgm:pt modelId="{31B473FA-8D60-4CEC-936B-EBFF947985FF}" type="parTrans" cxnId="{A85090B1-E58E-4940-9389-3880605DFF72}">
      <dgm:prSet/>
      <dgm:spPr/>
      <dgm:t>
        <a:bodyPr/>
        <a:lstStyle/>
        <a:p>
          <a:endParaRPr lang="en-US"/>
        </a:p>
      </dgm:t>
    </dgm:pt>
    <dgm:pt modelId="{B45E4D51-DBC6-4AD2-8234-C77C7B12BA7F}" type="sibTrans" cxnId="{A85090B1-E58E-4940-9389-3880605DFF72}">
      <dgm:prSet/>
      <dgm:spPr/>
      <dgm:t>
        <a:bodyPr/>
        <a:lstStyle/>
        <a:p>
          <a:endParaRPr lang="en-US"/>
        </a:p>
      </dgm:t>
    </dgm:pt>
    <dgm:pt modelId="{B53DF6E3-2A9C-44BE-8709-3B420851C6A4}">
      <dgm:prSet/>
      <dgm:spPr/>
      <dgm:t>
        <a:bodyPr/>
        <a:lstStyle/>
        <a:p>
          <a:r>
            <a:rPr lang="en-GB"/>
            <a:t>Strong reliance on walk-in sales</a:t>
          </a:r>
          <a:endParaRPr lang="en-US"/>
        </a:p>
      </dgm:t>
    </dgm:pt>
    <dgm:pt modelId="{B1FD573C-5392-4448-9BED-32A882C95789}" type="parTrans" cxnId="{E7D12968-8A63-4380-BC0D-4DEEF2CCA230}">
      <dgm:prSet/>
      <dgm:spPr/>
      <dgm:t>
        <a:bodyPr/>
        <a:lstStyle/>
        <a:p>
          <a:endParaRPr lang="en-US"/>
        </a:p>
      </dgm:t>
    </dgm:pt>
    <dgm:pt modelId="{F1DE7E53-D0F0-43CF-BE5D-04E5A73AAF54}" type="sibTrans" cxnId="{E7D12968-8A63-4380-BC0D-4DEEF2CCA230}">
      <dgm:prSet/>
      <dgm:spPr/>
      <dgm:t>
        <a:bodyPr/>
        <a:lstStyle/>
        <a:p>
          <a:endParaRPr lang="en-US"/>
        </a:p>
      </dgm:t>
    </dgm:pt>
    <dgm:pt modelId="{54972CB8-E9B0-439F-9997-C4C5762E3039}">
      <dgm:prSet/>
      <dgm:spPr/>
      <dgm:t>
        <a:bodyPr/>
        <a:lstStyle/>
        <a:p>
          <a:r>
            <a:rPr lang="en-GB"/>
            <a:t>No structured online ordering system </a:t>
          </a:r>
          <a:endParaRPr lang="en-US"/>
        </a:p>
      </dgm:t>
    </dgm:pt>
    <dgm:pt modelId="{98EB63FD-4858-487B-86AE-06486B9144ED}" type="parTrans" cxnId="{D20A4716-D2AB-4B93-ABEF-71ACD227516D}">
      <dgm:prSet/>
      <dgm:spPr/>
      <dgm:t>
        <a:bodyPr/>
        <a:lstStyle/>
        <a:p>
          <a:endParaRPr lang="en-US"/>
        </a:p>
      </dgm:t>
    </dgm:pt>
    <dgm:pt modelId="{32AE9FA0-1B14-41CD-960D-AB87A1E55315}" type="sibTrans" cxnId="{D20A4716-D2AB-4B93-ABEF-71ACD227516D}">
      <dgm:prSet/>
      <dgm:spPr/>
      <dgm:t>
        <a:bodyPr/>
        <a:lstStyle/>
        <a:p>
          <a:endParaRPr lang="en-US"/>
        </a:p>
      </dgm:t>
    </dgm:pt>
    <dgm:pt modelId="{45D4842F-B63B-4C04-8290-C75D88FDF611}">
      <dgm:prSet/>
      <dgm:spPr/>
      <dgm:t>
        <a:bodyPr/>
        <a:lstStyle/>
        <a:p>
          <a:r>
            <a:rPr lang="en-GB"/>
            <a:t>Limited pre-order and delivery options</a:t>
          </a:r>
          <a:endParaRPr lang="en-US"/>
        </a:p>
      </dgm:t>
    </dgm:pt>
    <dgm:pt modelId="{4DD3DD1D-EE18-49E7-8AB3-752D4041AC2E}" type="parTrans" cxnId="{9D02665F-3D4B-4503-8D41-769DA5594B5C}">
      <dgm:prSet/>
      <dgm:spPr/>
      <dgm:t>
        <a:bodyPr/>
        <a:lstStyle/>
        <a:p>
          <a:endParaRPr lang="en-US"/>
        </a:p>
      </dgm:t>
    </dgm:pt>
    <dgm:pt modelId="{27BD0511-26F7-4968-B3B2-73233DA74B70}" type="sibTrans" cxnId="{9D02665F-3D4B-4503-8D41-769DA5594B5C}">
      <dgm:prSet/>
      <dgm:spPr/>
      <dgm:t>
        <a:bodyPr/>
        <a:lstStyle/>
        <a:p>
          <a:endParaRPr lang="en-US"/>
        </a:p>
      </dgm:t>
    </dgm:pt>
    <dgm:pt modelId="{B1CFACD1-749E-43A0-A65D-72C9F40E23BA}">
      <dgm:prSet/>
      <dgm:spPr/>
      <dgm:t>
        <a:bodyPr/>
        <a:lstStyle/>
        <a:p>
          <a:r>
            <a:rPr lang="en-GB"/>
            <a:t>Limited capacity to take orders while baking </a:t>
          </a:r>
          <a:endParaRPr lang="en-US"/>
        </a:p>
      </dgm:t>
    </dgm:pt>
    <dgm:pt modelId="{24590D0F-A258-424F-996E-B58BA8955452}" type="parTrans" cxnId="{E35B09CF-687F-445D-9CBE-BE47BC4F8362}">
      <dgm:prSet/>
      <dgm:spPr/>
      <dgm:t>
        <a:bodyPr/>
        <a:lstStyle/>
        <a:p>
          <a:endParaRPr lang="en-US"/>
        </a:p>
      </dgm:t>
    </dgm:pt>
    <dgm:pt modelId="{09DDE8A4-F524-41A2-AC97-D5EA1CAD92C1}" type="sibTrans" cxnId="{E35B09CF-687F-445D-9CBE-BE47BC4F8362}">
      <dgm:prSet/>
      <dgm:spPr/>
      <dgm:t>
        <a:bodyPr/>
        <a:lstStyle/>
        <a:p>
          <a:endParaRPr lang="en-US"/>
        </a:p>
      </dgm:t>
    </dgm:pt>
    <dgm:pt modelId="{91B8A089-4D46-4C4F-8089-E2B0DE9016AC}" type="pres">
      <dgm:prSet presAssocID="{3E5F9738-C2BF-456D-9323-76845B76CD1E}" presName="diagram" presStyleCnt="0">
        <dgm:presLayoutVars>
          <dgm:dir/>
          <dgm:resizeHandles val="exact"/>
        </dgm:presLayoutVars>
      </dgm:prSet>
      <dgm:spPr/>
    </dgm:pt>
    <dgm:pt modelId="{57490165-C5E1-46D0-A513-EA3B219D3A94}" type="pres">
      <dgm:prSet presAssocID="{6C189434-7C60-498B-AD35-FC9CD90B1659}" presName="node" presStyleLbl="node1" presStyleIdx="0" presStyleCnt="3">
        <dgm:presLayoutVars>
          <dgm:bulletEnabled val="1"/>
        </dgm:presLayoutVars>
      </dgm:prSet>
      <dgm:spPr/>
    </dgm:pt>
    <dgm:pt modelId="{41446D77-D1E1-40C3-93D4-0D7209405663}" type="pres">
      <dgm:prSet presAssocID="{FCEA92F4-3D3F-49B3-A53F-D4633574B7EB}" presName="sibTrans" presStyleCnt="0"/>
      <dgm:spPr/>
    </dgm:pt>
    <dgm:pt modelId="{D6D56CD0-1931-416A-9686-898557C74D87}" type="pres">
      <dgm:prSet presAssocID="{109D2696-8E5B-49EE-80A3-082718E57BD2}" presName="node" presStyleLbl="node1" presStyleIdx="1" presStyleCnt="3">
        <dgm:presLayoutVars>
          <dgm:bulletEnabled val="1"/>
        </dgm:presLayoutVars>
      </dgm:prSet>
      <dgm:spPr/>
    </dgm:pt>
    <dgm:pt modelId="{DDD88DA6-14AD-4483-8BF4-2A92E63B4D8E}" type="pres">
      <dgm:prSet presAssocID="{1FC0230B-73D2-4D7B-BBED-DC12F8C86315}" presName="sibTrans" presStyleCnt="0"/>
      <dgm:spPr/>
    </dgm:pt>
    <dgm:pt modelId="{56C765E3-BABA-4772-AE96-1AF94B4853F8}" type="pres">
      <dgm:prSet presAssocID="{ED986032-346E-4D34-8AB1-99945074C781}" presName="node" presStyleLbl="node1" presStyleIdx="2" presStyleCnt="3">
        <dgm:presLayoutVars>
          <dgm:bulletEnabled val="1"/>
        </dgm:presLayoutVars>
      </dgm:prSet>
      <dgm:spPr/>
    </dgm:pt>
  </dgm:ptLst>
  <dgm:cxnLst>
    <dgm:cxn modelId="{364DEA02-8D6D-48FE-9B8C-7AA6E7CB6460}" srcId="{3E5F9738-C2BF-456D-9323-76845B76CD1E}" destId="{ED986032-346E-4D34-8AB1-99945074C781}" srcOrd="2" destOrd="0" parTransId="{A944C024-51C6-4150-B612-9BC9F941D92B}" sibTransId="{CF009423-6E02-47BA-B141-078680D9774A}"/>
    <dgm:cxn modelId="{D20A4716-D2AB-4B93-ABEF-71ACD227516D}" srcId="{ED986032-346E-4D34-8AB1-99945074C781}" destId="{54972CB8-E9B0-439F-9997-C4C5762E3039}" srcOrd="3" destOrd="0" parTransId="{98EB63FD-4858-487B-86AE-06486B9144ED}" sibTransId="{32AE9FA0-1B14-41CD-960D-AB87A1E55315}"/>
    <dgm:cxn modelId="{74404425-A719-4587-830E-815EB482167D}" type="presOf" srcId="{54972CB8-E9B0-439F-9997-C4C5762E3039}" destId="{56C765E3-BABA-4772-AE96-1AF94B4853F8}" srcOrd="0" destOrd="4" presId="urn:microsoft.com/office/officeart/2005/8/layout/default"/>
    <dgm:cxn modelId="{FED9B72E-715D-4496-84E5-8F3B1F7B3792}" type="presOf" srcId="{66E7D66A-3E43-4EDD-BB4E-1F45CC781304}" destId="{56C765E3-BABA-4772-AE96-1AF94B4853F8}" srcOrd="0" destOrd="2" presId="urn:microsoft.com/office/officeart/2005/8/layout/default"/>
    <dgm:cxn modelId="{7D3B5C3C-8568-4E84-94A1-45ECA5AF07E4}" type="presOf" srcId="{8C0E8F79-C847-43B3-A324-BD12C4A792AA}" destId="{56C765E3-BABA-4772-AE96-1AF94B4853F8}" srcOrd="0" destOrd="1" presId="urn:microsoft.com/office/officeart/2005/8/layout/default"/>
    <dgm:cxn modelId="{9D02665F-3D4B-4503-8D41-769DA5594B5C}" srcId="{ED986032-346E-4D34-8AB1-99945074C781}" destId="{45D4842F-B63B-4C04-8290-C75D88FDF611}" srcOrd="4" destOrd="0" parTransId="{4DD3DD1D-EE18-49E7-8AB3-752D4041AC2E}" sibTransId="{27BD0511-26F7-4968-B3B2-73233DA74B70}"/>
    <dgm:cxn modelId="{9C9DC666-6EEA-4A10-9C5C-0AA1DA7BA9EB}" type="presOf" srcId="{3E5F9738-C2BF-456D-9323-76845B76CD1E}" destId="{91B8A089-4D46-4C4F-8089-E2B0DE9016AC}" srcOrd="0" destOrd="0" presId="urn:microsoft.com/office/officeart/2005/8/layout/default"/>
    <dgm:cxn modelId="{E7D12968-8A63-4380-BC0D-4DEEF2CCA230}" srcId="{ED986032-346E-4D34-8AB1-99945074C781}" destId="{B53DF6E3-2A9C-44BE-8709-3B420851C6A4}" srcOrd="2" destOrd="0" parTransId="{B1FD573C-5392-4448-9BED-32A882C95789}" sibTransId="{F1DE7E53-D0F0-43CF-BE5D-04E5A73AAF54}"/>
    <dgm:cxn modelId="{D1EB3249-F548-4EA0-8B42-3F45697C730C}" srcId="{3E5F9738-C2BF-456D-9323-76845B76CD1E}" destId="{109D2696-8E5B-49EE-80A3-082718E57BD2}" srcOrd="1" destOrd="0" parTransId="{D99F4B27-A9C1-4E85-91C0-EE3DBA4A4B39}" sibTransId="{1FC0230B-73D2-4D7B-BBED-DC12F8C86315}"/>
    <dgm:cxn modelId="{C73F088F-E64B-4A04-91A6-5A44D327BAC2}" srcId="{ED986032-346E-4D34-8AB1-99945074C781}" destId="{8C0E8F79-C847-43B3-A324-BD12C4A792AA}" srcOrd="0" destOrd="0" parTransId="{F9E66929-F903-48DA-A7F5-C73E57123BD6}" sibTransId="{F9FE0954-C169-44D2-BAA4-6817DBE3219B}"/>
    <dgm:cxn modelId="{792A4693-B1D3-4A04-B3D7-8A1C0C512C8B}" type="presOf" srcId="{6C189434-7C60-498B-AD35-FC9CD90B1659}" destId="{57490165-C5E1-46D0-A513-EA3B219D3A94}" srcOrd="0" destOrd="0" presId="urn:microsoft.com/office/officeart/2005/8/layout/default"/>
    <dgm:cxn modelId="{95E3B8A2-6458-49F6-9D47-6706EAB7CA58}" srcId="{3E5F9738-C2BF-456D-9323-76845B76CD1E}" destId="{6C189434-7C60-498B-AD35-FC9CD90B1659}" srcOrd="0" destOrd="0" parTransId="{7A7191DC-BA02-4D24-BDEF-A0B58E5AE57D}" sibTransId="{FCEA92F4-3D3F-49B3-A53F-D4633574B7EB}"/>
    <dgm:cxn modelId="{A85090B1-E58E-4940-9389-3880605DFF72}" srcId="{ED986032-346E-4D34-8AB1-99945074C781}" destId="{66E7D66A-3E43-4EDD-BB4E-1F45CC781304}" srcOrd="1" destOrd="0" parTransId="{31B473FA-8D60-4CEC-936B-EBFF947985FF}" sibTransId="{B45E4D51-DBC6-4AD2-8234-C77C7B12BA7F}"/>
    <dgm:cxn modelId="{05DBA8B2-717C-4E2B-8E66-45DB17E663D7}" type="presOf" srcId="{B1CFACD1-749E-43A0-A65D-72C9F40E23BA}" destId="{56C765E3-BABA-4772-AE96-1AF94B4853F8}" srcOrd="0" destOrd="6" presId="urn:microsoft.com/office/officeart/2005/8/layout/default"/>
    <dgm:cxn modelId="{558CAAC0-1371-4024-99E1-CE0C0D1C132B}" type="presOf" srcId="{ED986032-346E-4D34-8AB1-99945074C781}" destId="{56C765E3-BABA-4772-AE96-1AF94B4853F8}" srcOrd="0" destOrd="0" presId="urn:microsoft.com/office/officeart/2005/8/layout/default"/>
    <dgm:cxn modelId="{F5F124CC-4B3A-4585-9D63-F7A5A31E7FFB}" type="presOf" srcId="{B53DF6E3-2A9C-44BE-8709-3B420851C6A4}" destId="{56C765E3-BABA-4772-AE96-1AF94B4853F8}" srcOrd="0" destOrd="3" presId="urn:microsoft.com/office/officeart/2005/8/layout/default"/>
    <dgm:cxn modelId="{E35B09CF-687F-445D-9CBE-BE47BC4F8362}" srcId="{ED986032-346E-4D34-8AB1-99945074C781}" destId="{B1CFACD1-749E-43A0-A65D-72C9F40E23BA}" srcOrd="5" destOrd="0" parTransId="{24590D0F-A258-424F-996E-B58BA8955452}" sibTransId="{09DDE8A4-F524-41A2-AC97-D5EA1CAD92C1}"/>
    <dgm:cxn modelId="{F6647FE5-9CFA-4FEF-9C3D-63646F2E31CF}" type="presOf" srcId="{45D4842F-B63B-4C04-8290-C75D88FDF611}" destId="{56C765E3-BABA-4772-AE96-1AF94B4853F8}" srcOrd="0" destOrd="5" presId="urn:microsoft.com/office/officeart/2005/8/layout/default"/>
    <dgm:cxn modelId="{9AD777EC-2FCA-4203-B6D7-CE699A5FE570}" type="presOf" srcId="{109D2696-8E5B-49EE-80A3-082718E57BD2}" destId="{D6D56CD0-1931-416A-9686-898557C74D87}" srcOrd="0" destOrd="0" presId="urn:microsoft.com/office/officeart/2005/8/layout/default"/>
    <dgm:cxn modelId="{F51D8361-E382-4220-95C7-B90985A7F4DA}" type="presParOf" srcId="{91B8A089-4D46-4C4F-8089-E2B0DE9016AC}" destId="{57490165-C5E1-46D0-A513-EA3B219D3A94}" srcOrd="0" destOrd="0" presId="urn:microsoft.com/office/officeart/2005/8/layout/default"/>
    <dgm:cxn modelId="{1087ABEF-399E-4D91-A81D-3ABA145AA184}" type="presParOf" srcId="{91B8A089-4D46-4C4F-8089-E2B0DE9016AC}" destId="{41446D77-D1E1-40C3-93D4-0D7209405663}" srcOrd="1" destOrd="0" presId="urn:microsoft.com/office/officeart/2005/8/layout/default"/>
    <dgm:cxn modelId="{95F5B3F9-AA43-4B88-A514-D2B8809C6CB8}" type="presParOf" srcId="{91B8A089-4D46-4C4F-8089-E2B0DE9016AC}" destId="{D6D56CD0-1931-416A-9686-898557C74D87}" srcOrd="2" destOrd="0" presId="urn:microsoft.com/office/officeart/2005/8/layout/default"/>
    <dgm:cxn modelId="{CB7C3757-9A1D-43B8-B84C-6AFEA3413680}" type="presParOf" srcId="{91B8A089-4D46-4C4F-8089-E2B0DE9016AC}" destId="{DDD88DA6-14AD-4483-8BF4-2A92E63B4D8E}" srcOrd="3" destOrd="0" presId="urn:microsoft.com/office/officeart/2005/8/layout/default"/>
    <dgm:cxn modelId="{393A1E66-298D-481D-A5C0-963AF6DB9C19}" type="presParOf" srcId="{91B8A089-4D46-4C4F-8089-E2B0DE9016AC}" destId="{56C765E3-BABA-4772-AE96-1AF94B4853F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42165F-AAF5-4FF1-AEEC-649181900BDC}">
      <dsp:nvSpPr>
        <dsp:cNvPr id="0" name=""/>
        <dsp:cNvSpPr/>
      </dsp:nvSpPr>
      <dsp:spPr>
        <a:xfrm>
          <a:off x="1809518" y="1047193"/>
          <a:ext cx="3848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4899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1580" y="1090835"/>
        <a:ext cx="20774" cy="4154"/>
      </dsp:txXfrm>
    </dsp:sp>
    <dsp:sp modelId="{168CCD4B-047B-4299-BE4D-FD6301DEB543}">
      <dsp:nvSpPr>
        <dsp:cNvPr id="0" name=""/>
        <dsp:cNvSpPr/>
      </dsp:nvSpPr>
      <dsp:spPr>
        <a:xfrm>
          <a:off x="4799" y="550957"/>
          <a:ext cx="1806519" cy="10839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21" tIns="92918" rIns="88521" bIns="929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Background – Basil’s Bakery and its current position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4799" y="550957"/>
        <a:ext cx="1806519" cy="1083911"/>
      </dsp:txXfrm>
    </dsp:sp>
    <dsp:sp modelId="{F81DB517-0012-4A7E-ADE0-7CCB2FF5C80D}">
      <dsp:nvSpPr>
        <dsp:cNvPr id="0" name=""/>
        <dsp:cNvSpPr/>
      </dsp:nvSpPr>
      <dsp:spPr>
        <a:xfrm>
          <a:off x="4031536" y="1047193"/>
          <a:ext cx="3848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4899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13598" y="1090835"/>
        <a:ext cx="20774" cy="4154"/>
      </dsp:txXfrm>
    </dsp:sp>
    <dsp:sp modelId="{BFA6904A-1CE1-47D3-918D-91AAED297ABA}">
      <dsp:nvSpPr>
        <dsp:cNvPr id="0" name=""/>
        <dsp:cNvSpPr/>
      </dsp:nvSpPr>
      <dsp:spPr>
        <a:xfrm>
          <a:off x="2226817" y="550957"/>
          <a:ext cx="1806519" cy="10839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21" tIns="92918" rIns="88521" bIns="929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Problem diagnosis – nature, scope and impact of declining sales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2226817" y="550957"/>
        <a:ext cx="1806519" cy="1083911"/>
      </dsp:txXfrm>
    </dsp:sp>
    <dsp:sp modelId="{14BD1CE7-75AB-476F-9EFD-78D8A1A0385A}">
      <dsp:nvSpPr>
        <dsp:cNvPr id="0" name=""/>
        <dsp:cNvSpPr/>
      </dsp:nvSpPr>
      <dsp:spPr>
        <a:xfrm>
          <a:off x="908058" y="1633068"/>
          <a:ext cx="4444036" cy="384899"/>
        </a:xfrm>
        <a:custGeom>
          <a:avLst/>
          <a:gdLst/>
          <a:ahLst/>
          <a:cxnLst/>
          <a:rect l="0" t="0" r="0" b="0"/>
          <a:pathLst>
            <a:path>
              <a:moveTo>
                <a:pt x="4444036" y="0"/>
              </a:moveTo>
              <a:lnTo>
                <a:pt x="4444036" y="209549"/>
              </a:lnTo>
              <a:lnTo>
                <a:pt x="0" y="209549"/>
              </a:lnTo>
              <a:lnTo>
                <a:pt x="0" y="384899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8491" y="1823441"/>
        <a:ext cx="223170" cy="4154"/>
      </dsp:txXfrm>
    </dsp:sp>
    <dsp:sp modelId="{C7791FF6-B7A4-42E9-B3AB-88AE8DF2A0D2}">
      <dsp:nvSpPr>
        <dsp:cNvPr id="0" name=""/>
        <dsp:cNvSpPr/>
      </dsp:nvSpPr>
      <dsp:spPr>
        <a:xfrm>
          <a:off x="4448835" y="550957"/>
          <a:ext cx="1806519" cy="10839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21" tIns="92918" rIns="88521" bIns="929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PESTEL analysis – external factors affecting the bakery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4448835" y="550957"/>
        <a:ext cx="1806519" cy="1083911"/>
      </dsp:txXfrm>
    </dsp:sp>
    <dsp:sp modelId="{60A9E58A-CF3D-44DF-B7AD-8BD906C874D7}">
      <dsp:nvSpPr>
        <dsp:cNvPr id="0" name=""/>
        <dsp:cNvSpPr/>
      </dsp:nvSpPr>
      <dsp:spPr>
        <a:xfrm>
          <a:off x="1809518" y="2546604"/>
          <a:ext cx="3848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4899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1580" y="2590246"/>
        <a:ext cx="20774" cy="4154"/>
      </dsp:txXfrm>
    </dsp:sp>
    <dsp:sp modelId="{755B7A88-CA97-4360-9D44-79EE72AF7E11}">
      <dsp:nvSpPr>
        <dsp:cNvPr id="0" name=""/>
        <dsp:cNvSpPr/>
      </dsp:nvSpPr>
      <dsp:spPr>
        <a:xfrm>
          <a:off x="4799" y="2050368"/>
          <a:ext cx="1806519" cy="10839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21" tIns="92918" rIns="88521" bIns="929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Cause-and-effect analysis- internal and external root causes 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4799" y="2050368"/>
        <a:ext cx="1806519" cy="1083911"/>
      </dsp:txXfrm>
    </dsp:sp>
    <dsp:sp modelId="{49734F63-CB70-4D94-93A0-147D62DC3891}">
      <dsp:nvSpPr>
        <dsp:cNvPr id="0" name=""/>
        <dsp:cNvSpPr/>
      </dsp:nvSpPr>
      <dsp:spPr>
        <a:xfrm>
          <a:off x="4031536" y="2546604"/>
          <a:ext cx="3848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4899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13598" y="2590246"/>
        <a:ext cx="20774" cy="4154"/>
      </dsp:txXfrm>
    </dsp:sp>
    <dsp:sp modelId="{B3E34D08-9061-4D5E-8D74-5FC12E7844F5}">
      <dsp:nvSpPr>
        <dsp:cNvPr id="0" name=""/>
        <dsp:cNvSpPr/>
      </dsp:nvSpPr>
      <dsp:spPr>
        <a:xfrm>
          <a:off x="2226817" y="2050368"/>
          <a:ext cx="1806519" cy="10839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21" tIns="92918" rIns="88521" bIns="929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solidFill>
                <a:schemeClr val="tx1"/>
              </a:solidFill>
            </a:rPr>
            <a:t>Key finding- the main conclusions from the analysis </a:t>
          </a:r>
          <a:endParaRPr lang="en-US" sz="1200" b="0" kern="1200" dirty="0">
            <a:solidFill>
              <a:schemeClr val="tx1"/>
            </a:solidFill>
          </a:endParaRPr>
        </a:p>
      </dsp:txBody>
      <dsp:txXfrm>
        <a:off x="2226817" y="2050368"/>
        <a:ext cx="1806519" cy="1083911"/>
      </dsp:txXfrm>
    </dsp:sp>
    <dsp:sp modelId="{E6848D98-8622-4D0B-977C-94DF13A58E3B}">
      <dsp:nvSpPr>
        <dsp:cNvPr id="0" name=""/>
        <dsp:cNvSpPr/>
      </dsp:nvSpPr>
      <dsp:spPr>
        <a:xfrm>
          <a:off x="908058" y="3132479"/>
          <a:ext cx="4444036" cy="384899"/>
        </a:xfrm>
        <a:custGeom>
          <a:avLst/>
          <a:gdLst/>
          <a:ahLst/>
          <a:cxnLst/>
          <a:rect l="0" t="0" r="0" b="0"/>
          <a:pathLst>
            <a:path>
              <a:moveTo>
                <a:pt x="4444036" y="0"/>
              </a:moveTo>
              <a:lnTo>
                <a:pt x="4444036" y="209549"/>
              </a:lnTo>
              <a:lnTo>
                <a:pt x="0" y="209549"/>
              </a:lnTo>
              <a:lnTo>
                <a:pt x="0" y="384899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8491" y="3322851"/>
        <a:ext cx="223170" cy="4154"/>
      </dsp:txXfrm>
    </dsp:sp>
    <dsp:sp modelId="{13175C0B-A2D5-46F8-B811-499CC50F8F8E}">
      <dsp:nvSpPr>
        <dsp:cNvPr id="0" name=""/>
        <dsp:cNvSpPr/>
      </dsp:nvSpPr>
      <dsp:spPr>
        <a:xfrm>
          <a:off x="4448835" y="2050368"/>
          <a:ext cx="1806519" cy="10839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21" tIns="92918" rIns="88521" bIns="929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Analytical approach: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4448835" y="2050368"/>
        <a:ext cx="1806519" cy="1083911"/>
      </dsp:txXfrm>
    </dsp:sp>
    <dsp:sp modelId="{8018E360-689B-4857-A421-507033AF0A95}">
      <dsp:nvSpPr>
        <dsp:cNvPr id="0" name=""/>
        <dsp:cNvSpPr/>
      </dsp:nvSpPr>
      <dsp:spPr>
        <a:xfrm>
          <a:off x="1809518" y="4046014"/>
          <a:ext cx="3848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4899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91580" y="4089657"/>
        <a:ext cx="20774" cy="4154"/>
      </dsp:txXfrm>
    </dsp:sp>
    <dsp:sp modelId="{083FD709-AB3E-48EB-8725-8D48C21E705F}">
      <dsp:nvSpPr>
        <dsp:cNvPr id="0" name=""/>
        <dsp:cNvSpPr/>
      </dsp:nvSpPr>
      <dsp:spPr>
        <a:xfrm>
          <a:off x="4799" y="3549779"/>
          <a:ext cx="1806519" cy="10839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21" tIns="92918" rIns="88521" bIns="929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Problem </a:t>
          </a:r>
          <a:r>
            <a:rPr lang="en-GB" sz="1200" kern="1200" dirty="0">
              <a:solidFill>
                <a:schemeClr val="tx1"/>
              </a:solidFill>
              <a:sym typeface="Wingdings" panose="05000000000000000000" pitchFamily="2" charset="2"/>
            </a:rPr>
            <a:t></a:t>
          </a:r>
          <a:r>
            <a:rPr lang="en-GB" sz="1200" kern="1200" dirty="0">
              <a:solidFill>
                <a:schemeClr val="tx1"/>
              </a:solidFill>
            </a:rPr>
            <a:t> External environment </a:t>
          </a:r>
          <a:r>
            <a:rPr lang="en-GB" sz="1200" kern="1200" dirty="0">
              <a:solidFill>
                <a:schemeClr val="tx1"/>
              </a:solidFill>
              <a:sym typeface="Wingdings" panose="05000000000000000000" pitchFamily="2" charset="2"/>
            </a:rPr>
            <a:t></a:t>
          </a:r>
          <a:r>
            <a:rPr lang="en-GB" sz="1200" kern="1200" dirty="0">
              <a:solidFill>
                <a:schemeClr val="tx1"/>
              </a:solidFill>
            </a:rPr>
            <a:t> Root causes </a:t>
          </a:r>
          <a:r>
            <a:rPr lang="en-GB" sz="1200" kern="1200" dirty="0">
              <a:solidFill>
                <a:schemeClr val="tx1"/>
              </a:solidFill>
              <a:sym typeface="Wingdings" panose="05000000000000000000" pitchFamily="2" charset="2"/>
            </a:rPr>
            <a:t></a:t>
          </a:r>
          <a:r>
            <a:rPr lang="en-GB" sz="1200" kern="1200" dirty="0">
              <a:solidFill>
                <a:schemeClr val="tx1"/>
              </a:solidFill>
            </a:rPr>
            <a:t> Key findings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4799" y="3549779"/>
        <a:ext cx="1806519" cy="1083911"/>
      </dsp:txXfrm>
    </dsp:sp>
    <dsp:sp modelId="{5F9F3D3B-6903-4804-B729-225E1BBC4BA8}">
      <dsp:nvSpPr>
        <dsp:cNvPr id="0" name=""/>
        <dsp:cNvSpPr/>
      </dsp:nvSpPr>
      <dsp:spPr>
        <a:xfrm>
          <a:off x="4031536" y="4046014"/>
          <a:ext cx="3848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4899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13598" y="4089657"/>
        <a:ext cx="20774" cy="4154"/>
      </dsp:txXfrm>
    </dsp:sp>
    <dsp:sp modelId="{96EB2973-C991-40AD-8A9E-78897A086F07}">
      <dsp:nvSpPr>
        <dsp:cNvPr id="0" name=""/>
        <dsp:cNvSpPr/>
      </dsp:nvSpPr>
      <dsp:spPr>
        <a:xfrm>
          <a:off x="2226817" y="3549779"/>
          <a:ext cx="1806519" cy="10839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21" tIns="92918" rIns="88521" bIns="929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Speaker note: </a:t>
          </a:r>
          <a:r>
            <a:rPr lang="en-GB" sz="1200" kern="1200" dirty="0">
              <a:solidFill>
                <a:schemeClr val="tx1"/>
              </a:solidFill>
            </a:rPr>
            <a:t>The purpose is to understand </a:t>
          </a:r>
          <a:r>
            <a:rPr lang="en-GB" sz="1200" i="1" kern="1200" dirty="0">
              <a:solidFill>
                <a:schemeClr val="tx1"/>
              </a:solidFill>
            </a:rPr>
            <a:t>why </a:t>
          </a:r>
          <a:r>
            <a:rPr lang="en-GB" sz="1200" kern="1200" dirty="0">
              <a:solidFill>
                <a:schemeClr val="tx1"/>
              </a:solidFill>
            </a:rPr>
            <a:t>sales have stagnated before considering possible business responses 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2226817" y="3549779"/>
        <a:ext cx="1806519" cy="1083911"/>
      </dsp:txXfrm>
    </dsp:sp>
    <dsp:sp modelId="{D149CE10-3ADA-4EC2-9D95-E61976D29DA5}">
      <dsp:nvSpPr>
        <dsp:cNvPr id="0" name=""/>
        <dsp:cNvSpPr/>
      </dsp:nvSpPr>
      <dsp:spPr>
        <a:xfrm>
          <a:off x="4448835" y="3549779"/>
          <a:ext cx="1806519" cy="108391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521" tIns="92918" rIns="88521" bIns="929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Reference: </a:t>
          </a:r>
          <a:r>
            <a:rPr lang="en-GB" sz="1200" kern="1200" dirty="0">
              <a:solidFill>
                <a:schemeClr val="tx1"/>
              </a:solidFill>
            </a:rPr>
            <a:t>Whittington et al., (2023), Andersen (2026)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4448835" y="3549779"/>
        <a:ext cx="1806519" cy="10839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D7D46-4ED2-43C5-AD00-3159223F6764}">
      <dsp:nvSpPr>
        <dsp:cNvPr id="0" name=""/>
        <dsp:cNvSpPr/>
      </dsp:nvSpPr>
      <dsp:spPr>
        <a:xfrm>
          <a:off x="2463805" y="611895"/>
          <a:ext cx="4695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87885" y="45719"/>
              </a:lnTo>
            </a:path>
            <a:path>
              <a:moveTo>
                <a:pt x="281663" y="45719"/>
              </a:moveTo>
              <a:lnTo>
                <a:pt x="46954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1</a:t>
          </a:r>
        </a:p>
      </dsp:txBody>
      <dsp:txXfrm>
        <a:off x="2651691" y="585883"/>
        <a:ext cx="93777" cy="143463"/>
      </dsp:txXfrm>
    </dsp:sp>
    <dsp:sp modelId="{3371726E-375B-4A32-A042-3D6A0A0D86DC}">
      <dsp:nvSpPr>
        <dsp:cNvPr id="0" name=""/>
        <dsp:cNvSpPr/>
      </dsp:nvSpPr>
      <dsp:spPr>
        <a:xfrm>
          <a:off x="291046" y="5247"/>
          <a:ext cx="2174559" cy="130473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555" tIns="111848" rIns="106555" bIns="111848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Business context:</a:t>
          </a:r>
          <a:endParaRPr lang="en-US" sz="12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Independent bakery in a Coventry retail park </a:t>
          </a:r>
          <a:endParaRPr lang="en-US" sz="9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Established in 2015</a:t>
          </a:r>
          <a:endParaRPr lang="en-US" sz="9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Sells cakes, pastries and bread</a:t>
          </a:r>
          <a:endParaRPr lang="en-US" sz="9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Differentiates through </a:t>
          </a:r>
          <a:r>
            <a:rPr lang="en-GB" sz="900" b="1" kern="1200" dirty="0">
              <a:solidFill>
                <a:schemeClr val="tx1"/>
              </a:solidFill>
            </a:rPr>
            <a:t>high-quality organic ingredients</a:t>
          </a:r>
          <a:endParaRPr lang="en-US" sz="900" kern="1200" dirty="0">
            <a:solidFill>
              <a:schemeClr val="tx1"/>
            </a:solidFill>
          </a:endParaRPr>
        </a:p>
      </dsp:txBody>
      <dsp:txXfrm>
        <a:off x="291046" y="5247"/>
        <a:ext cx="2174559" cy="1304735"/>
      </dsp:txXfrm>
    </dsp:sp>
    <dsp:sp modelId="{07E2E956-BFD5-4013-844A-6419EB1DFC40}">
      <dsp:nvSpPr>
        <dsp:cNvPr id="0" name=""/>
        <dsp:cNvSpPr/>
      </dsp:nvSpPr>
      <dsp:spPr>
        <a:xfrm>
          <a:off x="5138513" y="611895"/>
          <a:ext cx="4695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87885" y="45719"/>
              </a:lnTo>
            </a:path>
            <a:path>
              <a:moveTo>
                <a:pt x="281663" y="45719"/>
              </a:moveTo>
              <a:lnTo>
                <a:pt x="46954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2</a:t>
          </a:r>
        </a:p>
      </dsp:txBody>
      <dsp:txXfrm>
        <a:off x="5326399" y="585883"/>
        <a:ext cx="93777" cy="143463"/>
      </dsp:txXfrm>
    </dsp:sp>
    <dsp:sp modelId="{9E640E95-9985-4800-AF04-C686A0D63DE6}">
      <dsp:nvSpPr>
        <dsp:cNvPr id="0" name=""/>
        <dsp:cNvSpPr/>
      </dsp:nvSpPr>
      <dsp:spPr>
        <a:xfrm>
          <a:off x="2965754" y="5247"/>
          <a:ext cx="2174559" cy="130473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555" tIns="111848" rIns="106555" bIns="111848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Historically benefited from:</a:t>
          </a:r>
          <a:endParaRPr lang="en-US" sz="12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Local shoppers</a:t>
          </a:r>
          <a:endParaRPr lang="en-US" sz="9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Retail-park employees</a:t>
          </a:r>
          <a:endParaRPr lang="en-US" sz="9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Nearby office and warehouses workers</a:t>
          </a:r>
          <a:endParaRPr lang="en-US" sz="900" kern="1200" dirty="0">
            <a:solidFill>
              <a:schemeClr val="tx1"/>
            </a:solidFill>
          </a:endParaRPr>
        </a:p>
      </dsp:txBody>
      <dsp:txXfrm>
        <a:off x="2965754" y="5247"/>
        <a:ext cx="2174559" cy="1304735"/>
      </dsp:txXfrm>
    </dsp:sp>
    <dsp:sp modelId="{6BA93056-EF56-4934-A73B-0EBFC7EA2D4B}">
      <dsp:nvSpPr>
        <dsp:cNvPr id="0" name=""/>
        <dsp:cNvSpPr/>
      </dsp:nvSpPr>
      <dsp:spPr>
        <a:xfrm>
          <a:off x="7813221" y="611895"/>
          <a:ext cx="4695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87885" y="45719"/>
              </a:lnTo>
            </a:path>
            <a:path>
              <a:moveTo>
                <a:pt x="281663" y="45719"/>
              </a:moveTo>
              <a:lnTo>
                <a:pt x="46954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3</a:t>
          </a:r>
        </a:p>
      </dsp:txBody>
      <dsp:txXfrm>
        <a:off x="8001107" y="585883"/>
        <a:ext cx="93777" cy="143463"/>
      </dsp:txXfrm>
    </dsp:sp>
    <dsp:sp modelId="{72CD8601-FC8F-49A8-859A-D41BDAC7311D}">
      <dsp:nvSpPr>
        <dsp:cNvPr id="0" name=""/>
        <dsp:cNvSpPr/>
      </dsp:nvSpPr>
      <dsp:spPr>
        <a:xfrm>
          <a:off x="5640462" y="5247"/>
          <a:ext cx="2174559" cy="130473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555" tIns="111848" rIns="106555" bIns="11184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The change 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5640462" y="5247"/>
        <a:ext cx="2174559" cy="1304735"/>
      </dsp:txXfrm>
    </dsp:sp>
    <dsp:sp modelId="{CFE37A9D-7DAE-4D6C-8770-F01C35D68B54}">
      <dsp:nvSpPr>
        <dsp:cNvPr id="0" name=""/>
        <dsp:cNvSpPr/>
      </dsp:nvSpPr>
      <dsp:spPr>
        <a:xfrm>
          <a:off x="1378326" y="1308183"/>
          <a:ext cx="8024123" cy="469548"/>
        </a:xfrm>
        <a:custGeom>
          <a:avLst/>
          <a:gdLst/>
          <a:ahLst/>
          <a:cxnLst/>
          <a:rect l="0" t="0" r="0" b="0"/>
          <a:pathLst>
            <a:path>
              <a:moveTo>
                <a:pt x="8024123" y="0"/>
              </a:moveTo>
              <a:lnTo>
                <a:pt x="8024123" y="251874"/>
              </a:lnTo>
              <a:lnTo>
                <a:pt x="0" y="251874"/>
              </a:lnTo>
              <a:lnTo>
                <a:pt x="0" y="469548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4</a:t>
          </a:r>
        </a:p>
      </dsp:txBody>
      <dsp:txXfrm>
        <a:off x="5189395" y="1471225"/>
        <a:ext cx="401984" cy="143463"/>
      </dsp:txXfrm>
    </dsp:sp>
    <dsp:sp modelId="{75685CF8-56FA-4A20-9688-168198E2841D}">
      <dsp:nvSpPr>
        <dsp:cNvPr id="0" name=""/>
        <dsp:cNvSpPr/>
      </dsp:nvSpPr>
      <dsp:spPr>
        <a:xfrm>
          <a:off x="8315170" y="5247"/>
          <a:ext cx="2174559" cy="130473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555" tIns="111848" rIns="106555" bIns="11184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2019</a:t>
          </a:r>
          <a:r>
            <a:rPr lang="en-GB" sz="1200" kern="1200" dirty="0">
              <a:solidFill>
                <a:schemeClr val="tx1"/>
              </a:solidFill>
              <a:sym typeface="Wingdings" panose="05000000000000000000" pitchFamily="2" charset="2"/>
            </a:rPr>
            <a:t></a:t>
          </a:r>
          <a:r>
            <a:rPr lang="en-GB" sz="1200" kern="1200" dirty="0">
              <a:solidFill>
                <a:schemeClr val="tx1"/>
              </a:solidFill>
            </a:rPr>
            <a:t>2020: major disruption caused by COVID-19 restrictions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8315170" y="5247"/>
        <a:ext cx="2174559" cy="1304735"/>
      </dsp:txXfrm>
    </dsp:sp>
    <dsp:sp modelId="{385ECF2B-2638-4705-8D37-92FAE61C94CB}">
      <dsp:nvSpPr>
        <dsp:cNvPr id="0" name=""/>
        <dsp:cNvSpPr/>
      </dsp:nvSpPr>
      <dsp:spPr>
        <a:xfrm>
          <a:off x="2463805" y="2416780"/>
          <a:ext cx="4695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87885" y="45719"/>
              </a:lnTo>
            </a:path>
            <a:path>
              <a:moveTo>
                <a:pt x="281663" y="45719"/>
              </a:moveTo>
              <a:lnTo>
                <a:pt x="46954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5</a:t>
          </a:r>
        </a:p>
      </dsp:txBody>
      <dsp:txXfrm>
        <a:off x="2651691" y="2390768"/>
        <a:ext cx="93777" cy="143463"/>
      </dsp:txXfrm>
    </dsp:sp>
    <dsp:sp modelId="{F49C6DC4-3AD8-40FC-BA15-D6479E8FD56D}">
      <dsp:nvSpPr>
        <dsp:cNvPr id="0" name=""/>
        <dsp:cNvSpPr/>
      </dsp:nvSpPr>
      <dsp:spPr>
        <a:xfrm>
          <a:off x="291046" y="1810132"/>
          <a:ext cx="2174559" cy="130473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555" tIns="111848" rIns="106555" bIns="11184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2023</a:t>
          </a:r>
          <a:r>
            <a:rPr lang="en-GB" sz="1200" kern="1200" dirty="0">
              <a:solidFill>
                <a:schemeClr val="tx1"/>
              </a:solidFill>
              <a:sym typeface="Wingdings" panose="05000000000000000000" pitchFamily="2" charset="2"/>
            </a:rPr>
            <a:t></a:t>
          </a:r>
          <a:r>
            <a:rPr lang="en-GB" sz="1200" kern="1200" dirty="0">
              <a:solidFill>
                <a:schemeClr val="tx1"/>
              </a:solidFill>
            </a:rPr>
            <a:t>2025: sales remained approximately </a:t>
          </a:r>
          <a:r>
            <a:rPr lang="en-GB" sz="1200" b="1" kern="1200" dirty="0">
              <a:solidFill>
                <a:schemeClr val="tx1"/>
              </a:solidFill>
            </a:rPr>
            <a:t>25% below 2019 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291046" y="1810132"/>
        <a:ext cx="2174559" cy="1304735"/>
      </dsp:txXfrm>
    </dsp:sp>
    <dsp:sp modelId="{EBA05630-8187-4605-B29B-D3A12088D8F9}">
      <dsp:nvSpPr>
        <dsp:cNvPr id="0" name=""/>
        <dsp:cNvSpPr/>
      </dsp:nvSpPr>
      <dsp:spPr>
        <a:xfrm>
          <a:off x="5138513" y="2416780"/>
          <a:ext cx="4695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87885" y="45719"/>
              </a:lnTo>
            </a:path>
            <a:path>
              <a:moveTo>
                <a:pt x="281663" y="45719"/>
              </a:moveTo>
              <a:lnTo>
                <a:pt x="46954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6</a:t>
          </a:r>
        </a:p>
      </dsp:txBody>
      <dsp:txXfrm>
        <a:off x="5326399" y="2390768"/>
        <a:ext cx="93777" cy="143463"/>
      </dsp:txXfrm>
    </dsp:sp>
    <dsp:sp modelId="{CFCB4C80-5A51-431B-A88F-12AF2DE96FD3}">
      <dsp:nvSpPr>
        <dsp:cNvPr id="0" name=""/>
        <dsp:cNvSpPr/>
      </dsp:nvSpPr>
      <dsp:spPr>
        <a:xfrm>
          <a:off x="2965754" y="1810132"/>
          <a:ext cx="2174559" cy="130473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555" tIns="111848" rIns="106555" bIns="111848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Current warning signs:</a:t>
          </a:r>
          <a:endParaRPr lang="en-US" sz="12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Lower customer footfall</a:t>
          </a:r>
          <a:endParaRPr lang="en-US" sz="9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Empty retail units</a:t>
          </a:r>
          <a:endParaRPr lang="en-US" sz="9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Loss of local employment</a:t>
          </a:r>
          <a:endParaRPr lang="en-US" sz="9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More hybrid/home working</a:t>
          </a:r>
          <a:endParaRPr lang="en-US" sz="9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Customers requesting delivery and pre-orders</a:t>
          </a:r>
          <a:endParaRPr lang="en-US" sz="900" kern="1200" dirty="0">
            <a:solidFill>
              <a:schemeClr val="tx1"/>
            </a:solidFill>
          </a:endParaRP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>
              <a:solidFill>
                <a:schemeClr val="tx1"/>
              </a:solidFill>
            </a:rPr>
            <a:t>Increasing operating cost </a:t>
          </a:r>
          <a:endParaRPr lang="en-US" sz="900" kern="1200" dirty="0">
            <a:solidFill>
              <a:schemeClr val="tx1"/>
            </a:solidFill>
          </a:endParaRPr>
        </a:p>
      </dsp:txBody>
      <dsp:txXfrm>
        <a:off x="2965754" y="1810132"/>
        <a:ext cx="2174559" cy="1304735"/>
      </dsp:txXfrm>
    </dsp:sp>
    <dsp:sp modelId="{1A7FFFD3-9F28-4657-9E5A-ACDDC9B70695}">
      <dsp:nvSpPr>
        <dsp:cNvPr id="0" name=""/>
        <dsp:cNvSpPr/>
      </dsp:nvSpPr>
      <dsp:spPr>
        <a:xfrm>
          <a:off x="7813221" y="2416780"/>
          <a:ext cx="4695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87885" y="45719"/>
              </a:lnTo>
            </a:path>
            <a:path>
              <a:moveTo>
                <a:pt x="281663" y="45719"/>
              </a:moveTo>
              <a:lnTo>
                <a:pt x="469548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7</a:t>
          </a:r>
        </a:p>
      </dsp:txBody>
      <dsp:txXfrm>
        <a:off x="8001107" y="2390768"/>
        <a:ext cx="93777" cy="143463"/>
      </dsp:txXfrm>
    </dsp:sp>
    <dsp:sp modelId="{1125588C-3CB6-4039-A0E8-96AECB89E2FB}">
      <dsp:nvSpPr>
        <dsp:cNvPr id="0" name=""/>
        <dsp:cNvSpPr/>
      </dsp:nvSpPr>
      <dsp:spPr>
        <a:xfrm>
          <a:off x="5640462" y="1810132"/>
          <a:ext cx="2174559" cy="130473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555" tIns="111848" rIns="106555" bIns="11184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Key issue: 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5640462" y="1810132"/>
        <a:ext cx="2174559" cy="1304735"/>
      </dsp:txXfrm>
    </dsp:sp>
    <dsp:sp modelId="{E4AB762A-15C7-47B8-AF81-967F0825CAD2}">
      <dsp:nvSpPr>
        <dsp:cNvPr id="0" name=""/>
        <dsp:cNvSpPr/>
      </dsp:nvSpPr>
      <dsp:spPr>
        <a:xfrm>
          <a:off x="1378326" y="3113067"/>
          <a:ext cx="8024123" cy="469548"/>
        </a:xfrm>
        <a:custGeom>
          <a:avLst/>
          <a:gdLst/>
          <a:ahLst/>
          <a:cxnLst/>
          <a:rect l="0" t="0" r="0" b="0"/>
          <a:pathLst>
            <a:path>
              <a:moveTo>
                <a:pt x="8024123" y="0"/>
              </a:moveTo>
              <a:lnTo>
                <a:pt x="8024123" y="251874"/>
              </a:lnTo>
              <a:lnTo>
                <a:pt x="0" y="251874"/>
              </a:lnTo>
              <a:lnTo>
                <a:pt x="0" y="469548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8</a:t>
          </a:r>
        </a:p>
      </dsp:txBody>
      <dsp:txXfrm>
        <a:off x="5189395" y="3276110"/>
        <a:ext cx="401984" cy="143463"/>
      </dsp:txXfrm>
    </dsp:sp>
    <dsp:sp modelId="{58F9A472-67A2-4CD6-A8F2-D3F527F347C0}">
      <dsp:nvSpPr>
        <dsp:cNvPr id="0" name=""/>
        <dsp:cNvSpPr/>
      </dsp:nvSpPr>
      <dsp:spPr>
        <a:xfrm>
          <a:off x="8315170" y="1810132"/>
          <a:ext cx="2174559" cy="130473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555" tIns="111848" rIns="106555" bIns="11184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The problem is not simply lower sales; it is a </a:t>
          </a:r>
          <a:r>
            <a:rPr lang="en-GB" sz="1200" b="1" kern="1200" dirty="0">
              <a:solidFill>
                <a:schemeClr val="tx1"/>
              </a:solidFill>
            </a:rPr>
            <a:t>change in the environment in which Basil’s original business model operated. 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8315170" y="1810132"/>
        <a:ext cx="2174559" cy="1304735"/>
      </dsp:txXfrm>
    </dsp:sp>
    <dsp:sp modelId="{6AA5C85B-2429-448C-A47C-EE9E93A9DD55}">
      <dsp:nvSpPr>
        <dsp:cNvPr id="0" name=""/>
        <dsp:cNvSpPr/>
      </dsp:nvSpPr>
      <dsp:spPr>
        <a:xfrm>
          <a:off x="291046" y="3615016"/>
          <a:ext cx="2174559" cy="130473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555" tIns="111848" rIns="106555" bIns="11184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Reference: </a:t>
          </a:r>
          <a:r>
            <a:rPr lang="en-GB" sz="1200" kern="1200" dirty="0">
              <a:solidFill>
                <a:schemeClr val="tx1"/>
              </a:solidFill>
            </a:rPr>
            <a:t>Case study; ONS (2025a;2026)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291046" y="3615016"/>
        <a:ext cx="2174559" cy="13047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5BE6D2-532F-41C2-A336-F7AC0D60B4A0}">
      <dsp:nvSpPr>
        <dsp:cNvPr id="0" name=""/>
        <dsp:cNvSpPr/>
      </dsp:nvSpPr>
      <dsp:spPr>
        <a:xfrm>
          <a:off x="81555" y="1686"/>
          <a:ext cx="1958896" cy="11753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</a:rPr>
            <a:t>Main Problem</a:t>
          </a:r>
          <a:r>
            <a:rPr lang="en-GB" sz="1300" b="1" kern="1200" dirty="0"/>
            <a:t>:</a:t>
          </a:r>
          <a:endParaRPr lang="en-US" sz="1300" kern="1200" dirty="0"/>
        </a:p>
      </dsp:txBody>
      <dsp:txXfrm>
        <a:off x="81555" y="1686"/>
        <a:ext cx="1958896" cy="1175337"/>
      </dsp:txXfrm>
    </dsp:sp>
    <dsp:sp modelId="{0BBF76CA-4301-4EA0-A63E-200C9E91F46B}">
      <dsp:nvSpPr>
        <dsp:cNvPr id="0" name=""/>
        <dsp:cNvSpPr/>
      </dsp:nvSpPr>
      <dsp:spPr>
        <a:xfrm>
          <a:off x="2236340" y="1686"/>
          <a:ext cx="1958896" cy="11753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Sales have stagnated at around 25% below the 2019 level </a:t>
          </a:r>
          <a:endParaRPr lang="en-US" sz="1300" kern="1200" dirty="0">
            <a:solidFill>
              <a:schemeClr val="tx1"/>
            </a:solidFill>
          </a:endParaRPr>
        </a:p>
      </dsp:txBody>
      <dsp:txXfrm>
        <a:off x="2236340" y="1686"/>
        <a:ext cx="1958896" cy="1175337"/>
      </dsp:txXfrm>
    </dsp:sp>
    <dsp:sp modelId="{90BD8C97-426B-4116-8500-D6ABCE619780}">
      <dsp:nvSpPr>
        <dsp:cNvPr id="0" name=""/>
        <dsp:cNvSpPr/>
      </dsp:nvSpPr>
      <dsp:spPr>
        <a:xfrm>
          <a:off x="4391126" y="1686"/>
          <a:ext cx="1958896" cy="11753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Extremal causes – largely outside Basil’s control </a:t>
          </a:r>
          <a:endParaRPr lang="en-US" sz="1300" kern="1200" dirty="0">
            <a:solidFill>
              <a:schemeClr val="tx1"/>
            </a:solidFill>
          </a:endParaRPr>
        </a:p>
      </dsp:txBody>
      <dsp:txXfrm>
        <a:off x="4391126" y="1686"/>
        <a:ext cx="1958896" cy="1175337"/>
      </dsp:txXfrm>
    </dsp:sp>
    <dsp:sp modelId="{130B04F4-D715-407C-AE14-87F0790EB574}">
      <dsp:nvSpPr>
        <dsp:cNvPr id="0" name=""/>
        <dsp:cNvSpPr/>
      </dsp:nvSpPr>
      <dsp:spPr>
        <a:xfrm>
          <a:off x="6545912" y="1686"/>
          <a:ext cx="1958896" cy="11753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</a:rPr>
            <a:t>Retail park </a:t>
          </a:r>
          <a:endParaRPr lang="en-US" sz="1300" kern="1200" dirty="0">
            <a:solidFill>
              <a:schemeClr val="tx1"/>
            </a:solidFill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solidFill>
                <a:schemeClr val="tx1"/>
              </a:solidFill>
            </a:rPr>
            <a:t>Fewer visitors</a:t>
          </a:r>
          <a:endParaRPr lang="en-US" sz="1000" kern="1200" dirty="0">
            <a:solidFill>
              <a:schemeClr val="tx1"/>
            </a:solidFill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solidFill>
                <a:schemeClr val="tx1"/>
              </a:solidFill>
            </a:rPr>
            <a:t>Vacant units</a:t>
          </a:r>
          <a:endParaRPr lang="en-US" sz="1000" kern="1200" dirty="0">
            <a:solidFill>
              <a:schemeClr val="tx1"/>
            </a:solidFill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solidFill>
                <a:schemeClr val="tx1"/>
              </a:solidFill>
            </a:rPr>
            <a:t>Weaker customer traffic</a:t>
          </a:r>
          <a:endParaRPr lang="en-US" sz="1000" kern="1200" dirty="0">
            <a:solidFill>
              <a:schemeClr val="tx1"/>
            </a:solidFill>
          </a:endParaRPr>
        </a:p>
      </dsp:txBody>
      <dsp:txXfrm>
        <a:off x="6545912" y="1686"/>
        <a:ext cx="1958896" cy="1175337"/>
      </dsp:txXfrm>
    </dsp:sp>
    <dsp:sp modelId="{59CBDB11-55FD-48C4-9EEA-CD1830CDCD56}">
      <dsp:nvSpPr>
        <dsp:cNvPr id="0" name=""/>
        <dsp:cNvSpPr/>
      </dsp:nvSpPr>
      <dsp:spPr>
        <a:xfrm>
          <a:off x="8700698" y="1686"/>
          <a:ext cx="1958896" cy="11753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</a:rPr>
            <a:t>Employment patterns </a:t>
          </a:r>
          <a:endParaRPr lang="en-US" sz="1300" kern="1200" dirty="0">
            <a:solidFill>
              <a:schemeClr val="tx1"/>
            </a:solidFill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solidFill>
                <a:schemeClr val="tx1"/>
              </a:solidFill>
            </a:rPr>
            <a:t>Local workers lost jobs</a:t>
          </a:r>
          <a:endParaRPr lang="en-US" sz="1000" kern="1200" dirty="0">
            <a:solidFill>
              <a:schemeClr val="tx1"/>
            </a:solidFill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solidFill>
                <a:schemeClr val="tx1"/>
              </a:solidFill>
            </a:rPr>
            <a:t>Hybrid working reduces daily visits</a:t>
          </a:r>
          <a:endParaRPr lang="en-US" sz="1000" kern="1200" dirty="0">
            <a:solidFill>
              <a:schemeClr val="tx1"/>
            </a:solidFill>
          </a:endParaRPr>
        </a:p>
      </dsp:txBody>
      <dsp:txXfrm>
        <a:off x="8700698" y="1686"/>
        <a:ext cx="1958896" cy="1175337"/>
      </dsp:txXfrm>
    </dsp:sp>
    <dsp:sp modelId="{9DA5CCDD-B006-43C7-B159-A6987F62D581}">
      <dsp:nvSpPr>
        <dsp:cNvPr id="0" name=""/>
        <dsp:cNvSpPr/>
      </dsp:nvSpPr>
      <dsp:spPr>
        <a:xfrm>
          <a:off x="81555" y="1372913"/>
          <a:ext cx="1958896" cy="11753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</a:rPr>
            <a:t>Economic environment</a:t>
          </a:r>
          <a:endParaRPr lang="en-US" sz="1300" kern="1200" dirty="0">
            <a:solidFill>
              <a:schemeClr val="tx1"/>
            </a:solidFill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solidFill>
                <a:schemeClr val="tx1"/>
              </a:solidFill>
            </a:rPr>
            <a:t>Higher utilities, rent and business cost</a:t>
          </a:r>
          <a:endParaRPr lang="en-US" sz="1000" kern="1200" dirty="0">
            <a:solidFill>
              <a:schemeClr val="tx1"/>
            </a:solidFill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solidFill>
                <a:schemeClr val="tx1"/>
              </a:solidFill>
            </a:rPr>
            <a:t>Unpredictable organic ingredient cost </a:t>
          </a:r>
          <a:endParaRPr lang="en-US" sz="1000" kern="1200" dirty="0">
            <a:solidFill>
              <a:schemeClr val="tx1"/>
            </a:solidFill>
          </a:endParaRPr>
        </a:p>
      </dsp:txBody>
      <dsp:txXfrm>
        <a:off x="81555" y="1372913"/>
        <a:ext cx="1958896" cy="1175337"/>
      </dsp:txXfrm>
    </dsp:sp>
    <dsp:sp modelId="{87496469-9E3B-47B4-839F-9AB4F020D963}">
      <dsp:nvSpPr>
        <dsp:cNvPr id="0" name=""/>
        <dsp:cNvSpPr/>
      </dsp:nvSpPr>
      <dsp:spPr>
        <a:xfrm>
          <a:off x="2236340" y="1372913"/>
          <a:ext cx="1958896" cy="11753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</a:rPr>
            <a:t>Internal causes- more controllable customer access</a:t>
          </a:r>
          <a:endParaRPr lang="en-US" sz="1300" kern="1200" dirty="0">
            <a:solidFill>
              <a:schemeClr val="tx1"/>
            </a:solidFill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solidFill>
                <a:schemeClr val="tx1"/>
              </a:solidFill>
            </a:rPr>
            <a:t>No delivery service </a:t>
          </a:r>
          <a:endParaRPr lang="en-US" sz="1000" kern="1200" dirty="0">
            <a:solidFill>
              <a:schemeClr val="tx1"/>
            </a:solidFill>
          </a:endParaRPr>
        </a:p>
      </dsp:txBody>
      <dsp:txXfrm>
        <a:off x="2236340" y="1372913"/>
        <a:ext cx="1958896" cy="1175337"/>
      </dsp:txXfrm>
    </dsp:sp>
    <dsp:sp modelId="{86C74698-2E36-43C2-BFA6-6B62622DD65E}">
      <dsp:nvSpPr>
        <dsp:cNvPr id="0" name=""/>
        <dsp:cNvSpPr/>
      </dsp:nvSpPr>
      <dsp:spPr>
        <a:xfrm>
          <a:off x="4391126" y="1372913"/>
          <a:ext cx="1958896" cy="11753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</a:rPr>
            <a:t>Ordering process</a:t>
          </a:r>
          <a:endParaRPr lang="en-US" sz="1300" kern="1200" dirty="0">
            <a:solidFill>
              <a:schemeClr val="tx1"/>
            </a:solidFill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solidFill>
                <a:schemeClr val="tx1"/>
              </a:solidFill>
            </a:rPr>
            <a:t>Phone pre-orders are difficult to manage </a:t>
          </a:r>
          <a:endParaRPr lang="en-US" sz="1000" kern="1200" dirty="0">
            <a:solidFill>
              <a:schemeClr val="tx1"/>
            </a:solidFill>
          </a:endParaRPr>
        </a:p>
      </dsp:txBody>
      <dsp:txXfrm>
        <a:off x="4391126" y="1372913"/>
        <a:ext cx="1958896" cy="1175337"/>
      </dsp:txXfrm>
    </dsp:sp>
    <dsp:sp modelId="{866D6450-F467-4A32-B056-08AED8BBC780}">
      <dsp:nvSpPr>
        <dsp:cNvPr id="0" name=""/>
        <dsp:cNvSpPr/>
      </dsp:nvSpPr>
      <dsp:spPr>
        <a:xfrm>
          <a:off x="6545912" y="1372913"/>
          <a:ext cx="1958896" cy="11753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</a:rPr>
            <a:t>Capacity</a:t>
          </a:r>
          <a:endParaRPr lang="en-US" sz="1300" kern="1200" dirty="0">
            <a:solidFill>
              <a:schemeClr val="tx1"/>
            </a:solidFill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solidFill>
                <a:schemeClr val="tx1"/>
              </a:solidFill>
            </a:rPr>
            <a:t>Basil must remain onsite to bake </a:t>
          </a:r>
          <a:endParaRPr lang="en-US" sz="1000" kern="1200" dirty="0">
            <a:solidFill>
              <a:schemeClr val="tx1"/>
            </a:solidFill>
          </a:endParaRPr>
        </a:p>
      </dsp:txBody>
      <dsp:txXfrm>
        <a:off x="6545912" y="1372913"/>
        <a:ext cx="1958896" cy="1175337"/>
      </dsp:txXfrm>
    </dsp:sp>
    <dsp:sp modelId="{3FF63859-40A4-44BD-B012-594A00185891}">
      <dsp:nvSpPr>
        <dsp:cNvPr id="0" name=""/>
        <dsp:cNvSpPr/>
      </dsp:nvSpPr>
      <dsp:spPr>
        <a:xfrm>
          <a:off x="8700698" y="1372913"/>
          <a:ext cx="1958896" cy="11753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</a:rPr>
            <a:t>Analytical judgement</a:t>
          </a:r>
          <a:endParaRPr lang="en-US" sz="1300" kern="1200" dirty="0">
            <a:solidFill>
              <a:schemeClr val="tx1"/>
            </a:solidFill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>
              <a:solidFill>
                <a:schemeClr val="tx1"/>
              </a:solidFill>
            </a:rPr>
            <a:t>The evidence suggests a combined demand-and-cost problem </a:t>
          </a:r>
          <a:endParaRPr lang="en-US" sz="1000" kern="1200" dirty="0">
            <a:solidFill>
              <a:schemeClr val="tx1"/>
            </a:solidFill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b="1" kern="1200" dirty="0">
              <a:solidFill>
                <a:schemeClr val="tx1"/>
              </a:solidFill>
            </a:rPr>
            <a:t>Lower customer demand + higher operating cost = cost problem </a:t>
          </a:r>
          <a:endParaRPr lang="en-US" sz="1000" kern="1200" dirty="0">
            <a:solidFill>
              <a:schemeClr val="tx1"/>
            </a:solidFill>
          </a:endParaRPr>
        </a:p>
      </dsp:txBody>
      <dsp:txXfrm>
        <a:off x="8700698" y="1372913"/>
        <a:ext cx="1958896" cy="1175337"/>
      </dsp:txXfrm>
    </dsp:sp>
    <dsp:sp modelId="{708A4405-FAB0-493F-9378-3AE5034A5BC7}">
      <dsp:nvSpPr>
        <dsp:cNvPr id="0" name=""/>
        <dsp:cNvSpPr/>
      </dsp:nvSpPr>
      <dsp:spPr>
        <a:xfrm>
          <a:off x="3313733" y="2744141"/>
          <a:ext cx="1958896" cy="11753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the strongest immediate issue appears to be </a:t>
          </a:r>
          <a:r>
            <a:rPr lang="en-GB" sz="1300" b="1" kern="1200" dirty="0">
              <a:solidFill>
                <a:schemeClr val="tx1"/>
              </a:solidFill>
            </a:rPr>
            <a:t>reduced customer access to the bakery, </a:t>
          </a:r>
          <a:r>
            <a:rPr lang="en-GB" sz="1300" kern="1200" dirty="0">
              <a:solidFill>
                <a:schemeClr val="tx1"/>
              </a:solidFill>
            </a:rPr>
            <a:t>rather than product quality </a:t>
          </a:r>
          <a:endParaRPr lang="en-US" sz="1300" kern="1200" dirty="0">
            <a:solidFill>
              <a:schemeClr val="tx1"/>
            </a:solidFill>
          </a:endParaRPr>
        </a:p>
      </dsp:txBody>
      <dsp:txXfrm>
        <a:off x="3313733" y="2744141"/>
        <a:ext cx="1958896" cy="1175337"/>
      </dsp:txXfrm>
    </dsp:sp>
    <dsp:sp modelId="{99103FD2-1717-4987-AF32-8FCF20F91BE2}">
      <dsp:nvSpPr>
        <dsp:cNvPr id="0" name=""/>
        <dsp:cNvSpPr/>
      </dsp:nvSpPr>
      <dsp:spPr>
        <a:xfrm>
          <a:off x="5468519" y="2744141"/>
          <a:ext cx="1958896" cy="11753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/>
              </a:solidFill>
            </a:rPr>
            <a:t>Reference</a:t>
          </a:r>
          <a:r>
            <a:rPr lang="en-GB" sz="1300" kern="1200" dirty="0">
              <a:solidFill>
                <a:schemeClr val="tx1"/>
              </a:solidFill>
            </a:rPr>
            <a:t>: Case study; ONS (2025a; 2025b), Hm Treasury ( 2026) </a:t>
          </a:r>
          <a:endParaRPr lang="en-US" sz="1300" kern="1200" dirty="0">
            <a:solidFill>
              <a:schemeClr val="tx1"/>
            </a:solidFill>
          </a:endParaRPr>
        </a:p>
      </dsp:txBody>
      <dsp:txXfrm>
        <a:off x="5468519" y="2744141"/>
        <a:ext cx="1958896" cy="11753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76208A-C9D4-43C4-9A50-07AD3E5413FF}">
      <dsp:nvSpPr>
        <dsp:cNvPr id="0" name=""/>
        <dsp:cNvSpPr/>
      </dsp:nvSpPr>
      <dsp:spPr>
        <a:xfrm>
          <a:off x="1619" y="1149584"/>
          <a:ext cx="1578768" cy="4918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008" tIns="36576" rIns="64008" bIns="36576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solidFill>
                <a:schemeClr val="tx1"/>
              </a:solidFill>
            </a:rPr>
            <a:t>What is PESTEL?</a:t>
          </a:r>
          <a:endParaRPr lang="en-US" sz="900" kern="1200" dirty="0">
            <a:solidFill>
              <a:schemeClr val="tx1"/>
            </a:solidFill>
          </a:endParaRPr>
        </a:p>
      </dsp:txBody>
      <dsp:txXfrm>
        <a:off x="1619" y="1149584"/>
        <a:ext cx="1578768" cy="491892"/>
      </dsp:txXfrm>
    </dsp:sp>
    <dsp:sp modelId="{CBD4AE9F-01B8-4B62-A921-9737E2B89221}">
      <dsp:nvSpPr>
        <dsp:cNvPr id="0" name=""/>
        <dsp:cNvSpPr/>
      </dsp:nvSpPr>
      <dsp:spPr>
        <a:xfrm>
          <a:off x="1619" y="1641477"/>
          <a:ext cx="1578768" cy="15602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73CC27-4A47-4B53-A971-9D648B178413}">
      <dsp:nvSpPr>
        <dsp:cNvPr id="0" name=""/>
        <dsp:cNvSpPr/>
      </dsp:nvSpPr>
      <dsp:spPr>
        <a:xfrm>
          <a:off x="1801415" y="1149584"/>
          <a:ext cx="1578768" cy="4918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008" tIns="36576" rIns="64008" bIns="36576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tx1"/>
              </a:solidFill>
            </a:rPr>
            <a:t>PESTEL is a framework used to analyse the macro-environment surrounding an organisation</a:t>
          </a:r>
          <a:r>
            <a:rPr lang="en-GB" sz="900" kern="1200" dirty="0"/>
            <a:t>:</a:t>
          </a:r>
          <a:endParaRPr lang="en-US" sz="900" kern="1200" dirty="0"/>
        </a:p>
      </dsp:txBody>
      <dsp:txXfrm>
        <a:off x="1801415" y="1149584"/>
        <a:ext cx="1578768" cy="491892"/>
      </dsp:txXfrm>
    </dsp:sp>
    <dsp:sp modelId="{25199251-16C5-4BA8-8136-58A358EE7790}">
      <dsp:nvSpPr>
        <dsp:cNvPr id="0" name=""/>
        <dsp:cNvSpPr/>
      </dsp:nvSpPr>
      <dsp:spPr>
        <a:xfrm>
          <a:off x="1801415" y="1641477"/>
          <a:ext cx="1578768" cy="15602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06" tIns="48006" rIns="64008" bIns="72009" numCol="1" spcCol="1270" anchor="t" anchorCtr="0">
          <a:noAutofit/>
        </a:bodyPr>
        <a:lstStyle/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Political </a:t>
          </a:r>
          <a:endParaRPr lang="en-US" sz="900" kern="1200"/>
        </a:p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Economic</a:t>
          </a:r>
          <a:endParaRPr lang="en-US" sz="900" kern="1200"/>
        </a:p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Social</a:t>
          </a:r>
          <a:endParaRPr lang="en-US" sz="900" kern="1200"/>
        </a:p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Technological</a:t>
          </a:r>
          <a:endParaRPr lang="en-US" sz="900" kern="1200"/>
        </a:p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Environmental </a:t>
          </a:r>
          <a:endParaRPr lang="en-US" sz="900" kern="1200"/>
        </a:p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Legal </a:t>
          </a:r>
          <a:endParaRPr lang="en-US" sz="900" kern="1200"/>
        </a:p>
      </dsp:txBody>
      <dsp:txXfrm>
        <a:off x="1801415" y="1641477"/>
        <a:ext cx="1578768" cy="1560275"/>
      </dsp:txXfrm>
    </dsp:sp>
    <dsp:sp modelId="{B012DBCE-D26F-469A-A3F2-20EF42804F81}">
      <dsp:nvSpPr>
        <dsp:cNvPr id="0" name=""/>
        <dsp:cNvSpPr/>
      </dsp:nvSpPr>
      <dsp:spPr>
        <a:xfrm>
          <a:off x="3601212" y="1149584"/>
          <a:ext cx="1578768" cy="4918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008" tIns="36576" rIns="64008" bIns="36576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solidFill>
                <a:schemeClr val="tx1"/>
              </a:solidFill>
            </a:rPr>
            <a:t>Why use it? </a:t>
          </a:r>
          <a:endParaRPr lang="en-US" sz="900" kern="1200" dirty="0">
            <a:solidFill>
              <a:schemeClr val="tx1"/>
            </a:solidFill>
          </a:endParaRPr>
        </a:p>
      </dsp:txBody>
      <dsp:txXfrm>
        <a:off x="3601212" y="1149584"/>
        <a:ext cx="1578768" cy="491892"/>
      </dsp:txXfrm>
    </dsp:sp>
    <dsp:sp modelId="{453F435D-A775-4FB6-872D-C8A6BCE53BE6}">
      <dsp:nvSpPr>
        <dsp:cNvPr id="0" name=""/>
        <dsp:cNvSpPr/>
      </dsp:nvSpPr>
      <dsp:spPr>
        <a:xfrm>
          <a:off x="3601212" y="1641477"/>
          <a:ext cx="1578768" cy="15602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06" tIns="48006" rIns="64008" bIns="72009" numCol="1" spcCol="1270" anchor="t" anchorCtr="0">
          <a:noAutofit/>
        </a:bodyPr>
        <a:lstStyle/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Identifies external opportunities and threats </a:t>
          </a:r>
          <a:endParaRPr lang="en-US" sz="900" kern="1200"/>
        </a:p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Encourages systematic/ environmental scanning </a:t>
          </a:r>
          <a:endParaRPr lang="en-US" sz="900" kern="1200"/>
        </a:p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Helps manages understand factors outside direct organisational control </a:t>
          </a:r>
          <a:endParaRPr lang="en-US" sz="900" kern="1200"/>
        </a:p>
        <a:p>
          <a:pPr marL="57150" lvl="1" indent="-57150" algn="l" defTabSz="4000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Provides a structured starting point for strategic decision making </a:t>
          </a:r>
          <a:endParaRPr lang="en-US" sz="900" kern="1200"/>
        </a:p>
      </dsp:txBody>
      <dsp:txXfrm>
        <a:off x="3601212" y="1641477"/>
        <a:ext cx="1578768" cy="15602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89F918-7AC5-42F3-8F11-FF4797ADC7D0}">
      <dsp:nvSpPr>
        <dsp:cNvPr id="0" name=""/>
        <dsp:cNvSpPr/>
      </dsp:nvSpPr>
      <dsp:spPr>
        <a:xfrm>
          <a:off x="0" y="50093"/>
          <a:ext cx="5181600" cy="389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chemeClr val="tx1"/>
              </a:solidFill>
            </a:rPr>
            <a:t>What is a Fishbone Diagram?</a:t>
          </a:r>
          <a:endParaRPr lang="en-US" sz="1000" b="1" kern="1200" dirty="0">
            <a:solidFill>
              <a:schemeClr val="tx1"/>
            </a:solidFill>
          </a:endParaRPr>
        </a:p>
      </dsp:txBody>
      <dsp:txXfrm>
        <a:off x="19026" y="69119"/>
        <a:ext cx="5143548" cy="351704"/>
      </dsp:txXfrm>
    </dsp:sp>
    <dsp:sp modelId="{184C8A62-56A0-4B6C-A389-6C5A89574A28}">
      <dsp:nvSpPr>
        <dsp:cNvPr id="0" name=""/>
        <dsp:cNvSpPr/>
      </dsp:nvSpPr>
      <dsp:spPr>
        <a:xfrm>
          <a:off x="0" y="468649"/>
          <a:ext cx="5181600" cy="389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A Cause-and-Effect Diagram, also know as an Ishikawa or Fishbone Diagram, organises possible causes of a problem into categories.</a:t>
          </a:r>
          <a:endParaRPr lang="en-US" sz="1000" kern="1200" dirty="0">
            <a:solidFill>
              <a:schemeClr val="tx1"/>
            </a:solidFill>
          </a:endParaRPr>
        </a:p>
      </dsp:txBody>
      <dsp:txXfrm>
        <a:off x="19026" y="487675"/>
        <a:ext cx="5143548" cy="351704"/>
      </dsp:txXfrm>
    </dsp:sp>
    <dsp:sp modelId="{AECE8E4C-D936-43CC-A5BD-22F128102891}">
      <dsp:nvSpPr>
        <dsp:cNvPr id="0" name=""/>
        <dsp:cNvSpPr/>
      </dsp:nvSpPr>
      <dsp:spPr>
        <a:xfrm>
          <a:off x="0" y="887206"/>
          <a:ext cx="5181600" cy="389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chemeClr val="tx1"/>
              </a:solidFill>
            </a:rPr>
            <a:t>Why us it?</a:t>
          </a:r>
          <a:endParaRPr lang="en-US" sz="1000" kern="1200" dirty="0">
            <a:solidFill>
              <a:schemeClr val="tx1"/>
            </a:solidFill>
          </a:endParaRPr>
        </a:p>
      </dsp:txBody>
      <dsp:txXfrm>
        <a:off x="19026" y="906232"/>
        <a:ext cx="5143548" cy="351704"/>
      </dsp:txXfrm>
    </dsp:sp>
    <dsp:sp modelId="{3C93E63A-754D-4DB8-8A1D-67F10E619D3A}">
      <dsp:nvSpPr>
        <dsp:cNvPr id="0" name=""/>
        <dsp:cNvSpPr/>
      </dsp:nvSpPr>
      <dsp:spPr>
        <a:xfrm>
          <a:off x="0" y="1325879"/>
          <a:ext cx="5181600" cy="389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chemeClr val="tx1"/>
              </a:solidFill>
            </a:rPr>
            <a:t>It helps Basil move from:</a:t>
          </a:r>
          <a:endParaRPr lang="en-US" sz="1000" b="1" kern="1200" dirty="0">
            <a:solidFill>
              <a:schemeClr val="tx1"/>
            </a:solidFill>
          </a:endParaRPr>
        </a:p>
      </dsp:txBody>
      <dsp:txXfrm>
        <a:off x="19026" y="1344905"/>
        <a:ext cx="5143548" cy="351704"/>
      </dsp:txXfrm>
    </dsp:sp>
    <dsp:sp modelId="{1DB3915C-CBED-4E23-A584-7865642A0BCE}">
      <dsp:nvSpPr>
        <dsp:cNvPr id="0" name=""/>
        <dsp:cNvSpPr/>
      </dsp:nvSpPr>
      <dsp:spPr>
        <a:xfrm>
          <a:off x="0" y="1724318"/>
          <a:ext cx="5181600" cy="389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rgbClr val="C00000"/>
              </a:solidFill>
            </a:rPr>
            <a:t>‘’Sales are falling’’</a:t>
          </a:r>
          <a:endParaRPr lang="en-US" sz="1000" kern="1200" dirty="0">
            <a:solidFill>
              <a:srgbClr val="C00000"/>
            </a:solidFill>
          </a:endParaRPr>
        </a:p>
      </dsp:txBody>
      <dsp:txXfrm>
        <a:off x="19026" y="1743344"/>
        <a:ext cx="5143548" cy="351704"/>
      </dsp:txXfrm>
    </dsp:sp>
    <dsp:sp modelId="{48B6E04B-A224-45B5-A947-DBBDF930ED23}">
      <dsp:nvSpPr>
        <dsp:cNvPr id="0" name=""/>
        <dsp:cNvSpPr/>
      </dsp:nvSpPr>
      <dsp:spPr>
        <a:xfrm>
          <a:off x="0" y="2142874"/>
          <a:ext cx="5181600" cy="389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To:</a:t>
          </a:r>
          <a:endParaRPr lang="en-US" sz="1000" kern="1200" dirty="0">
            <a:solidFill>
              <a:schemeClr val="tx1"/>
            </a:solidFill>
          </a:endParaRPr>
        </a:p>
      </dsp:txBody>
      <dsp:txXfrm>
        <a:off x="19026" y="2161900"/>
        <a:ext cx="5143548" cy="351704"/>
      </dsp:txXfrm>
    </dsp:sp>
    <dsp:sp modelId="{6BF14103-CF3D-4107-8725-650D934FB6D1}">
      <dsp:nvSpPr>
        <dsp:cNvPr id="0" name=""/>
        <dsp:cNvSpPr/>
      </dsp:nvSpPr>
      <dsp:spPr>
        <a:xfrm>
          <a:off x="0" y="2561430"/>
          <a:ext cx="5181600" cy="389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rgbClr val="C00000"/>
              </a:solidFill>
            </a:rPr>
            <a:t>‘‘What factors could be causing sales to fall?’’</a:t>
          </a:r>
          <a:endParaRPr lang="en-US" sz="1000" kern="1200" dirty="0">
            <a:solidFill>
              <a:srgbClr val="C00000"/>
            </a:solidFill>
          </a:endParaRPr>
        </a:p>
      </dsp:txBody>
      <dsp:txXfrm>
        <a:off x="19026" y="2580456"/>
        <a:ext cx="5143548" cy="351704"/>
      </dsp:txXfrm>
    </dsp:sp>
    <dsp:sp modelId="{A86425DE-0703-4F49-8D6D-1A6F66E1A075}">
      <dsp:nvSpPr>
        <dsp:cNvPr id="0" name=""/>
        <dsp:cNvSpPr/>
      </dsp:nvSpPr>
      <dsp:spPr>
        <a:xfrm>
          <a:off x="0" y="2989823"/>
          <a:ext cx="5181600" cy="389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kern="1200" dirty="0">
              <a:solidFill>
                <a:schemeClr val="tx1"/>
              </a:solidFill>
            </a:rPr>
            <a:t>Benefits:</a:t>
          </a:r>
          <a:endParaRPr lang="en-US" sz="1000" b="0" kern="1200" dirty="0">
            <a:solidFill>
              <a:schemeClr val="tx1"/>
            </a:solidFill>
          </a:endParaRPr>
        </a:p>
      </dsp:txBody>
      <dsp:txXfrm>
        <a:off x="19026" y="3008849"/>
        <a:ext cx="5143548" cy="351704"/>
      </dsp:txXfrm>
    </dsp:sp>
    <dsp:sp modelId="{771146F6-1BC6-4B4D-8CFC-209F56B58855}">
      <dsp:nvSpPr>
        <dsp:cNvPr id="0" name=""/>
        <dsp:cNvSpPr/>
      </dsp:nvSpPr>
      <dsp:spPr>
        <a:xfrm>
          <a:off x="0" y="3369743"/>
          <a:ext cx="5181600" cy="931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516" tIns="13970" rIns="78232" bIns="1397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Visually structures complex problems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Encourages systematic brainstorming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Shows relationship between causes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Helps identify areas requiring further investigation 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Can support root-cause analysis </a:t>
          </a:r>
          <a:endParaRPr lang="en-US" sz="1100" kern="1200" dirty="0"/>
        </a:p>
      </dsp:txBody>
      <dsp:txXfrm>
        <a:off x="0" y="3369743"/>
        <a:ext cx="5181600" cy="9315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490165-C5E1-46D0-A513-EA3B219D3A94}">
      <dsp:nvSpPr>
        <dsp:cNvPr id="0" name=""/>
        <dsp:cNvSpPr/>
      </dsp:nvSpPr>
      <dsp:spPr>
        <a:xfrm>
          <a:off x="632" y="572231"/>
          <a:ext cx="2466826" cy="148009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Central problem: </a:t>
          </a:r>
          <a:endParaRPr lang="en-US" sz="1300" kern="1200"/>
        </a:p>
      </dsp:txBody>
      <dsp:txXfrm>
        <a:off x="632" y="572231"/>
        <a:ext cx="2466826" cy="1480095"/>
      </dsp:txXfrm>
    </dsp:sp>
    <dsp:sp modelId="{D6D56CD0-1931-416A-9686-898557C74D87}">
      <dsp:nvSpPr>
        <dsp:cNvPr id="0" name=""/>
        <dsp:cNvSpPr/>
      </dsp:nvSpPr>
      <dsp:spPr>
        <a:xfrm>
          <a:off x="2714141" y="572231"/>
          <a:ext cx="2466826" cy="148009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Basil’s Bakery remains heavily dependent on physical customer footfall, while the retail park has experienced reduced traffic and fewer local employees. </a:t>
          </a:r>
          <a:endParaRPr lang="en-US" sz="1300" kern="1200"/>
        </a:p>
      </dsp:txBody>
      <dsp:txXfrm>
        <a:off x="2714141" y="572231"/>
        <a:ext cx="2466826" cy="1480095"/>
      </dsp:txXfrm>
    </dsp:sp>
    <dsp:sp modelId="{56C765E3-BABA-4772-AE96-1AF94B4853F8}">
      <dsp:nvSpPr>
        <dsp:cNvPr id="0" name=""/>
        <dsp:cNvSpPr/>
      </dsp:nvSpPr>
      <dsp:spPr>
        <a:xfrm>
          <a:off x="1357386" y="2299009"/>
          <a:ext cx="2466826" cy="148009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Key contributing factors:</a:t>
          </a:r>
          <a:endParaRPr lang="en-US" sz="13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Reduced retail park footfall 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More customers working from home 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Strong reliance on walk-in sales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No structured online ordering system 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Limited pre-order and delivery options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Limited capacity to take orders while baking </a:t>
          </a:r>
          <a:endParaRPr lang="en-US" sz="1000" kern="1200"/>
        </a:p>
      </dsp:txBody>
      <dsp:txXfrm>
        <a:off x="1357386" y="2299009"/>
        <a:ext cx="2466826" cy="1480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#6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#9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#11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#3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8F2FF3-878A-4CD4-A43F-8955C5DF73C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ADB980-47DE-4CE2-B53C-F74C9F616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4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myself and the topic, #/Analyse why sales are not growing, Use PESTEL and Fishbone diagram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ADB980-47DE-4CE2-B53C-F74C9F6162F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2205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the bakery, Identify the main problem, Apply and evaluate two business tools, Summarise key findings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ADB980-47DE-4CE2-B53C-F74C9F6162F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2544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Small bakery in Coventry, established in 2015, Sales grew before COVID-19, Sales are still 25% below 2019, Lower footfall and changing customer needs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ADB980-47DE-4CE2-B53C-F74C9F6162F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5127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Sales stagnation, Rising cost and fewer customers, No delivery or online pre-ordering, Some factors are controllable; other are not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ADB980-47DE-4CE2-B53C-F74C9F6162F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8526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Analysis the external environment, Helps identify important changes, Limitation; does not prove causes or priorities factors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ADB980-47DE-4CE2-B53C-F74C9F6162F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1290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Economic: rising cost, Social: hybrid working, Technology: demand for online ordering, Environmental: organic ingredient risk, Legal and political factors also matter.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ADB980-47DE-4CE2-B53C-F74C9F6162F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9832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Identifies possible causes of a problem, Organise causes into categories, Limitation: does not prove causation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ADB980-47DE-4CE2-B53C-F74C9F6162F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5987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Method~: no structure online, Machines: Limited ability  to accept orders while baking, People: More customer working from home, Materials: Organic ingredients, Measurement: Strong dependence on physical footfall, Environmental: Quieter retail park.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ADB980-47DE-4CE2-B53C-F74C9F6162F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283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Sales remain 25% below 2029, Customer behaviour has changed, Business relies too much on footfall, Rising cost create financial pressure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ADB980-47DE-4CE2-B53C-F74C9F6162F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0831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Academic sources</a:t>
            </a:r>
            <a:r>
              <a:rPr lang="en-GB"/>
              <a:t>, Government sources, ONS data, Case study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ADB980-47DE-4CE2-B53C-F74C9F6162F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212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0992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105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6271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2002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1676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8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1659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2958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9595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0404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2516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4166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1795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9946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6120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1099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2249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636172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65959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3550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3036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8120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75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51555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9590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8671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5675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1_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952500"/>
            <a:ext cx="3332784" cy="158191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205986"/>
            <a:ext cx="1097280" cy="365760"/>
          </a:xfrm>
        </p:spPr>
        <p:txBody>
          <a:bodyPr/>
          <a:lstStyle/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494378" y="207291"/>
            <a:ext cx="1639372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3140760" y="210114"/>
            <a:ext cx="493776" cy="365760"/>
          </a:xfrm>
        </p:spPr>
        <p:txBody>
          <a:bodyPr/>
          <a:lstStyle/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1752" y="3099816"/>
            <a:ext cx="3332784" cy="3054096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152900" y="0"/>
            <a:ext cx="80391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549089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A927BA89-5D6B-4F43-8D67-4ECFAA68D9C3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3FD3B5E0-FDF5-4D09-9A3D-3BBBC9128E50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6235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  <p:sldLayoutId id="2147483831" r:id="rId13"/>
    <p:sldLayoutId id="2147483832" r:id="rId14"/>
    <p:sldLayoutId id="2147483833" r:id="rId15"/>
    <p:sldLayoutId id="2147483834" r:id="rId16"/>
    <p:sldLayoutId id="2147483835" r:id="rId17"/>
    <p:sldLayoutId id="2147483836" r:id="rId18"/>
    <p:sldLayoutId id="2147483837" r:id="rId19"/>
    <p:sldLayoutId id="2147483838" r:id="rId20"/>
    <p:sldLayoutId id="2147483839" r:id="rId21"/>
    <p:sldLayoutId id="2147483840" r:id="rId22"/>
    <p:sldLayoutId id="2147483841" r:id="rId23"/>
    <p:sldLayoutId id="2147483842" r:id="rId24"/>
    <p:sldLayoutId id="2147483843" r:id="rId25"/>
    <p:sldLayoutId id="2147483844" r:id="rId26"/>
    <p:sldLayoutId id="2147483845" r:id="rId27"/>
    <p:sldLayoutId id="2147483846" r:id="rId2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reads on display">
            <a:extLst>
              <a:ext uri="{FF2B5EF4-FFF2-40B4-BE49-F238E27FC236}">
                <a16:creationId xmlns:a16="http://schemas.microsoft.com/office/drawing/2014/main" id="{431A3B35-9547-4582-7E66-1BA62FFB729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5000"/>
          </a:blip>
          <a:srcRect t="11" b="1571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9CBA7D-F81A-7F70-1B40-12E141A95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864108"/>
            <a:ext cx="6367940" cy="18397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ln w="15875">
                  <a:solidFill>
                    <a:srgbClr val="FFFFFF"/>
                  </a:solidFill>
                </a:ln>
                <a:noFill/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br>
              <a:rPr lang="en-US" sz="3200" dirty="0">
                <a:ln w="15875">
                  <a:solidFill>
                    <a:srgbClr val="FFFFFF"/>
                  </a:solidFill>
                </a:ln>
                <a:noFill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n w="15875">
                  <a:solidFill>
                    <a:srgbClr val="FFFFFF"/>
                  </a:solidFill>
                </a:ln>
                <a:noFill/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ED5BEB-B828-882C-5E80-2BCB84FF564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35097" y="3293806"/>
            <a:ext cx="4742528" cy="26909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indent="-182880">
              <a:buFont typeface="Wingdings 2" pitchFamily="18" charset="2"/>
              <a:buChar char=""/>
            </a:pP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Anna Serbista</a:t>
            </a:r>
          </a:p>
          <a:p>
            <a:pPr lvl="0" indent="-182880">
              <a:buFont typeface="Wingdings 2" pitchFamily="18" charset="2"/>
              <a:buChar char=""/>
            </a:pP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2537805</a:t>
            </a:r>
          </a:p>
          <a:p>
            <a:pPr lvl="0" indent="-182880">
              <a:buFont typeface="Wingdings 2" pitchFamily="18" charset="2"/>
              <a:buChar char=""/>
            </a:pP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LCLM4004</a:t>
            </a:r>
          </a:p>
          <a:p>
            <a:pPr lvl="0" indent="-182880">
              <a:buFont typeface="Wingdings 2" pitchFamily="18" charset="2"/>
              <a:buChar char=""/>
            </a:pP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</a:p>
          <a:p>
            <a:pPr lvl="0" indent="-182880">
              <a:buFont typeface="Wingdings 2" pitchFamily="18" charset="2"/>
              <a:buChar char="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Component: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Basil’s Balery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0" indent="-182880">
              <a:buFont typeface="Wingdings 2" pitchFamily="18" charset="2"/>
              <a:buChar char=""/>
            </a:pPr>
            <a:r>
              <a:rPr lang="en-US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Zahida Khan</a:t>
            </a:r>
          </a:p>
          <a:p>
            <a:pPr indent="-182880">
              <a:buFont typeface="Wingdings 2" pitchFamily="18" charset="2"/>
              <a:buChar char=""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4206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EDA0F-769E-9320-3096-3AE9AF822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" y="841248"/>
            <a:ext cx="2999232" cy="5184648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Presentation Overview</a:t>
            </a:r>
            <a:br>
              <a:rPr lang="en-GB" sz="3000" dirty="0"/>
            </a:br>
            <a:endParaRPr lang="en-GB" sz="3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04D420-E7A0-D6F9-6681-6FB64542AC9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678911479"/>
              </p:ext>
            </p:extLst>
          </p:nvPr>
        </p:nvGraphicFramePr>
        <p:xfrm>
          <a:off x="4666926" y="841248"/>
          <a:ext cx="6260154" cy="5184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5085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CCBE-1097-B859-E9F1-C51394BC7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 anchor="b">
            <a:normAutofit/>
          </a:bodyPr>
          <a:lstStyle/>
          <a:p>
            <a:pPr algn="ctr"/>
            <a:r>
              <a:rPr lang="en-GB" sz="3200" dirty="0">
                <a:cs typeface="Arial" panose="020B0604020202020204" pitchFamily="34" charset="0"/>
              </a:rPr>
              <a:t>Background of Basil’s bakery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020095-32A5-3248-AFDE-C3CA309488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2715022"/>
              </p:ext>
            </p:extLst>
          </p:nvPr>
        </p:nvGraphicFramePr>
        <p:xfrm>
          <a:off x="731520" y="1658679"/>
          <a:ext cx="10780776" cy="4925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05733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4D76E-16B5-85A9-9A30-222A8D4F8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dirty="0"/>
              <a:t>Insight into the problem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85708C-ACE0-7D56-B52B-49BF15CD70A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402534090"/>
              </p:ext>
            </p:extLst>
          </p:nvPr>
        </p:nvGraphicFramePr>
        <p:xfrm>
          <a:off x="731520" y="2301836"/>
          <a:ext cx="10741150" cy="3921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11794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2E990-5D7B-6ACA-5E3C-08DB83897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dirty="0"/>
              <a:t>Critique of pestel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4DA5B8-4F7A-D1B1-1F23-D114E99BF72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100" b="1"/>
              <a:t>Benefits </a:t>
            </a:r>
          </a:p>
          <a:p>
            <a:pPr marL="285750" indent="-285750">
              <a:lnSpc>
                <a:spcPct val="100000"/>
              </a:lnSpc>
              <a:buFont typeface="Goudy Old Style" panose="02020502050305020303" pitchFamily="18" charset="0"/>
              <a:buChar char="†"/>
            </a:pPr>
            <a:r>
              <a:rPr lang="en-GB" sz="1100"/>
              <a:t>Simple and systematic</a:t>
            </a:r>
          </a:p>
          <a:p>
            <a:pPr marL="285750" indent="-285750">
              <a:lnSpc>
                <a:spcPct val="100000"/>
              </a:lnSpc>
              <a:buFont typeface="Goudy Old Style" panose="02020502050305020303" pitchFamily="18" charset="0"/>
              <a:buChar char="†"/>
            </a:pPr>
            <a:r>
              <a:rPr lang="en-GB" sz="1100"/>
              <a:t>Broad external perspective</a:t>
            </a:r>
          </a:p>
          <a:p>
            <a:pPr marL="285750" indent="-285750">
              <a:lnSpc>
                <a:spcPct val="100000"/>
              </a:lnSpc>
              <a:buFont typeface="Goudy Old Style" panose="02020502050305020303" pitchFamily="18" charset="0"/>
              <a:buChar char="†"/>
            </a:pPr>
            <a:r>
              <a:rPr lang="en-GB" sz="1100"/>
              <a:t>Helps identify emerging pressures</a:t>
            </a:r>
          </a:p>
          <a:p>
            <a:pPr marL="285750" indent="-285750">
              <a:lnSpc>
                <a:spcPct val="100000"/>
              </a:lnSpc>
              <a:buFont typeface="Goudy Old Style" panose="02020502050305020303" pitchFamily="18" charset="0"/>
              <a:buChar char="†"/>
            </a:pPr>
            <a:r>
              <a:rPr lang="en-GB" sz="1100"/>
              <a:t>Useful before strategic decisions </a:t>
            </a:r>
          </a:p>
          <a:p>
            <a:pPr>
              <a:lnSpc>
                <a:spcPct val="100000"/>
              </a:lnSpc>
            </a:pPr>
            <a:r>
              <a:rPr lang="en-GB" sz="1100"/>
              <a:t> </a:t>
            </a:r>
            <a:r>
              <a:rPr lang="en-GB" sz="1100" b="1"/>
              <a:t>Limitations</a:t>
            </a:r>
          </a:p>
          <a:p>
            <a:pPr marL="171450" indent="-171450">
              <a:lnSpc>
                <a:spcPct val="100000"/>
              </a:lnSpc>
              <a:buFont typeface="Goudy Old Style" panose="02020502050305020303" pitchFamily="18" charset="0"/>
              <a:buChar char="†"/>
            </a:pPr>
            <a:r>
              <a:rPr lang="en-GB" sz="1100"/>
              <a:t>Can become a descriptive checklist </a:t>
            </a:r>
          </a:p>
          <a:p>
            <a:pPr marL="171450" indent="-171450">
              <a:lnSpc>
                <a:spcPct val="100000"/>
              </a:lnSpc>
              <a:buFont typeface="Goudy Old Style" panose="02020502050305020303" pitchFamily="18" charset="0"/>
              <a:buChar char="†"/>
            </a:pPr>
            <a:r>
              <a:rPr lang="en-GB" sz="1100"/>
              <a:t>Does not automatically identify which factor matters most </a:t>
            </a:r>
          </a:p>
          <a:p>
            <a:pPr marL="171450" indent="-171450">
              <a:lnSpc>
                <a:spcPct val="100000"/>
              </a:lnSpc>
              <a:buFont typeface="Goudy Old Style" panose="02020502050305020303" pitchFamily="18" charset="0"/>
              <a:buChar char="†"/>
            </a:pPr>
            <a:r>
              <a:rPr lang="en-GB" sz="1100"/>
              <a:t>Provides limited causal expiation </a:t>
            </a:r>
          </a:p>
          <a:p>
            <a:pPr marL="171450" indent="-171450">
              <a:lnSpc>
                <a:spcPct val="100000"/>
              </a:lnSpc>
              <a:buFont typeface="Goudy Old Style" panose="02020502050305020303" pitchFamily="18" charset="0"/>
              <a:buChar char="†"/>
            </a:pPr>
            <a:r>
              <a:rPr lang="en-GB" sz="1100"/>
              <a:t>Can represent a snapshot rather than future change</a:t>
            </a:r>
          </a:p>
          <a:p>
            <a:pPr>
              <a:lnSpc>
                <a:spcPct val="100000"/>
              </a:lnSpc>
            </a:pPr>
            <a:r>
              <a:rPr lang="en-GB" sz="1100"/>
              <a:t>Therefore, PESTEL should be </a:t>
            </a:r>
            <a:r>
              <a:rPr lang="en-GB" sz="1100" b="1"/>
              <a:t>combined with other analytical tools, </a:t>
            </a:r>
            <a:r>
              <a:rPr lang="en-GB" sz="1100"/>
              <a:t>rather then used alone </a:t>
            </a:r>
          </a:p>
          <a:p>
            <a:pPr>
              <a:lnSpc>
                <a:spcPct val="100000"/>
              </a:lnSpc>
            </a:pPr>
            <a:endParaRPr lang="en-GB" sz="1100"/>
          </a:p>
          <a:p>
            <a:pPr>
              <a:lnSpc>
                <a:spcPct val="100000"/>
              </a:lnSpc>
            </a:pPr>
            <a:r>
              <a:rPr lang="en-GB" sz="1100" b="1"/>
              <a:t>Reference: </a:t>
            </a:r>
            <a:r>
              <a:rPr lang="en-GB" sz="1100"/>
              <a:t>Burt et al., (2026); Whittington et al. (2023); Andersen (2026_ 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0A11ED75-F257-F98B-867C-3EEDBD40A56B}"/>
              </a:ext>
            </a:extLst>
          </p:cNvPr>
          <p:cNvGraphicFramePr>
            <a:graphicFrameLocks noGrp="1"/>
          </p:cNvGraphicFramePr>
          <p:nvPr>
            <p:ph sz="quarter" idx="15"/>
            <p:extLst>
              <p:ext uri="{D42A27DB-BD31-4B8C-83A1-F6EECF244321}">
                <p14:modId xmlns:p14="http://schemas.microsoft.com/office/powerpoint/2010/main" val="4260273277"/>
              </p:ext>
            </p:extLst>
          </p:nvPr>
        </p:nvGraphicFramePr>
        <p:xfrm>
          <a:off x="731838" y="2103438"/>
          <a:ext cx="518160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7531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E7FC0-62C8-5E44-5053-AB7BBB04D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/>
              <a:t>Pestel Application Basil’s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80ABB-180D-97EE-A8D0-6AB415D73A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Key interpretation:</a:t>
            </a:r>
            <a:endParaRPr lang="en-GB" dirty="0"/>
          </a:p>
          <a:p>
            <a:r>
              <a:rPr lang="en-GB" dirty="0"/>
              <a:t>The three most significant extremal pressures appear to be </a:t>
            </a:r>
          </a:p>
          <a:p>
            <a:pPr lvl="0"/>
            <a:r>
              <a:rPr lang="en-GB" b="1" dirty="0"/>
              <a:t>Social change: </a:t>
            </a:r>
            <a:r>
              <a:rPr lang="en-GB" dirty="0"/>
              <a:t>hybrid working has altered customer behaviour</a:t>
            </a:r>
          </a:p>
          <a:p>
            <a:r>
              <a:rPr lang="en-GB" b="1" dirty="0"/>
              <a:t>2. Economic pressure:  </a:t>
            </a:r>
            <a:r>
              <a:rPr lang="en-GB" dirty="0"/>
              <a:t>cost are rising while sales remain below 2019</a:t>
            </a:r>
          </a:p>
          <a:p>
            <a:r>
              <a:rPr lang="en-GB" b="1" dirty="0"/>
              <a:t>3. Technology expectations: </a:t>
            </a:r>
            <a:r>
              <a:rPr lang="en-GB" dirty="0"/>
              <a:t>customers increasingly want convenient ordering and delivery  </a:t>
            </a:r>
          </a:p>
          <a:p>
            <a:r>
              <a:rPr lang="en-GB" b="1" dirty="0"/>
              <a:t>Evidence: </a:t>
            </a:r>
            <a:r>
              <a:rPr lang="en-GB" dirty="0"/>
              <a:t>28% of workers in Great Britian were hybrid workers between January and March 2025. Retail – park footfall also fell by 6% year-on-year in December 2025. 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Reference: </a:t>
            </a:r>
            <a:r>
              <a:rPr lang="en-GB" i="1" dirty="0"/>
              <a:t>ONS (2025a; 2026)’HM Treasury (2026); GOV.UK (2026a;2026b); DEFRA (2026)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E2EB4E8-47B4-4933-0636-3C2D7164B3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597740"/>
              </p:ext>
            </p:extLst>
          </p:nvPr>
        </p:nvGraphicFramePr>
        <p:xfrm>
          <a:off x="1179871" y="3274142"/>
          <a:ext cx="6759220" cy="2684246"/>
        </p:xfrm>
        <a:graphic>
          <a:graphicData uri="http://schemas.openxmlformats.org/drawingml/2006/table">
            <a:tbl>
              <a:tblPr firstRow="1" bandRow="1"/>
              <a:tblGrid>
                <a:gridCol w="1653852">
                  <a:extLst>
                    <a:ext uri="{9D8B030D-6E8A-4147-A177-3AD203B41FA5}">
                      <a16:colId xmlns:a16="http://schemas.microsoft.com/office/drawing/2014/main" val="2586013365"/>
                    </a:ext>
                  </a:extLst>
                </a:gridCol>
                <a:gridCol w="4008793">
                  <a:extLst>
                    <a:ext uri="{9D8B030D-6E8A-4147-A177-3AD203B41FA5}">
                      <a16:colId xmlns:a16="http://schemas.microsoft.com/office/drawing/2014/main" val="2114904055"/>
                    </a:ext>
                  </a:extLst>
                </a:gridCol>
                <a:gridCol w="1096575">
                  <a:extLst>
                    <a:ext uri="{9D8B030D-6E8A-4147-A177-3AD203B41FA5}">
                      <a16:colId xmlns:a16="http://schemas.microsoft.com/office/drawing/2014/main" val="78531608"/>
                    </a:ext>
                  </a:extLst>
                </a:gridCol>
              </a:tblGrid>
              <a:tr h="2710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Factor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Basil’s Bakery</a:t>
                      </a:r>
                      <a:endParaRPr lang="en-GB" sz="9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Likely impact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8416109"/>
                  </a:ext>
                </a:extLst>
              </a:tr>
              <a:tr h="436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Political 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Government taxation, business-rate policy and support for retail/ hospitality businesses</a:t>
                      </a:r>
                      <a:endParaRPr lang="en-GB" sz="9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Medium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1783742"/>
                  </a:ext>
                </a:extLst>
              </a:tr>
              <a:tr h="3869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Economic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Higher utilities, rent, insurance, wages and unpredictable organic ingredient cost 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1151514"/>
                  </a:ext>
                </a:extLst>
              </a:tr>
              <a:tr h="3869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Hybrid working and reduced employment in the retail park reduce daily customer visit 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5395491"/>
                  </a:ext>
                </a:extLst>
              </a:tr>
              <a:tr h="2710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Technological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Customer expect convenient digital ordering/pre-ordering and delivery options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3728340"/>
                  </a:ext>
                </a:extLst>
              </a:tr>
              <a:tr h="436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Environment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Organic sourcing supports sustainability but can expose Basil to supply/crop variability; food waste also has environmental implications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Medium – High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7300010"/>
                  </a:ext>
                </a:extLst>
              </a:tr>
              <a:tr h="436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Legal 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Food safety, allergen information, labelling and employment requirements create compliance responsibilities 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Medium </a:t>
                      </a:r>
                      <a:endParaRPr lang="en-GB" sz="9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586" marR="54410" marT="54410" marB="5441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21141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2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463BF-E4DB-0FAD-6B85-A98B8F335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dirty="0"/>
              <a:t>Critique of cause-and-effect/fishbone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8E354C-CCF8-ED0A-383D-EBCA2E2BF6F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300"/>
              <a:t>Limitations: </a:t>
            </a:r>
          </a:p>
          <a:p>
            <a:pPr marL="285750" indent="-285750">
              <a:lnSpc>
                <a:spcPct val="100000"/>
              </a:lnSpc>
              <a:buFont typeface="Goudy Old Style" panose="02020502050305020303" pitchFamily="18" charset="0"/>
              <a:buChar char="†"/>
            </a:pPr>
            <a:r>
              <a:rPr lang="en-GB" sz="1300"/>
              <a:t>It identifies possible causes, not proven causes.</a:t>
            </a:r>
          </a:p>
          <a:p>
            <a:pPr marL="285750" indent="-285750">
              <a:lnSpc>
                <a:spcPct val="100000"/>
              </a:lnSpc>
              <a:buFont typeface="Goudy Old Style" panose="02020502050305020303" pitchFamily="18" charset="0"/>
              <a:buChar char="†"/>
            </a:pPr>
            <a:r>
              <a:rPr lang="en-GB" sz="1300"/>
              <a:t>Causes may be based on judgement rather than data.</a:t>
            </a:r>
          </a:p>
          <a:p>
            <a:pPr marL="285750" indent="-285750">
              <a:lnSpc>
                <a:spcPct val="100000"/>
              </a:lnSpc>
              <a:buFont typeface="Goudy Old Style" panose="02020502050305020303" pitchFamily="18" charset="0"/>
              <a:buChar char="†"/>
            </a:pPr>
            <a:r>
              <a:rPr lang="en-GB" sz="1300"/>
              <a:t>It does not automatically rank causes by importance</a:t>
            </a:r>
          </a:p>
          <a:p>
            <a:pPr marL="285750" indent="-285750">
              <a:lnSpc>
                <a:spcPct val="100000"/>
              </a:lnSpc>
              <a:buFont typeface="Goudy Old Style" panose="02020502050305020303" pitchFamily="18" charset="0"/>
              <a:buChar char="†"/>
            </a:pPr>
            <a:r>
              <a:rPr lang="en-GB" sz="1300"/>
              <a:t>Different users may categorise causes differently</a:t>
            </a:r>
          </a:p>
          <a:p>
            <a:pPr>
              <a:lnSpc>
                <a:spcPct val="100000"/>
              </a:lnSpc>
            </a:pPr>
            <a:r>
              <a:rPr lang="en-GB" sz="1300" b="1"/>
              <a:t>Critical point:</a:t>
            </a:r>
          </a:p>
          <a:p>
            <a:pPr>
              <a:lnSpc>
                <a:spcPct val="100000"/>
              </a:lnSpc>
            </a:pPr>
            <a:r>
              <a:rPr lang="en-GB" sz="1300"/>
              <a:t>the diagram should therefore be treated as a </a:t>
            </a:r>
            <a:r>
              <a:rPr lang="en-GB" sz="1300" b="1"/>
              <a:t>hypothesis-generation tool.</a:t>
            </a:r>
          </a:p>
          <a:p>
            <a:pPr>
              <a:lnSpc>
                <a:spcPct val="100000"/>
              </a:lnSpc>
            </a:pPr>
            <a:r>
              <a:rPr lang="en-GB" sz="1300"/>
              <a:t>The processed cause should subsequently be tested using sales, customer, cost and operational data.</a:t>
            </a:r>
          </a:p>
          <a:p>
            <a:pPr>
              <a:lnSpc>
                <a:spcPct val="100000"/>
              </a:lnSpc>
            </a:pPr>
            <a:endParaRPr lang="en-GB" sz="1300"/>
          </a:p>
          <a:p>
            <a:pPr>
              <a:lnSpc>
                <a:spcPct val="100000"/>
              </a:lnSpc>
            </a:pPr>
            <a:endParaRPr lang="en-GB" sz="1300"/>
          </a:p>
          <a:p>
            <a:pPr>
              <a:lnSpc>
                <a:spcPct val="100000"/>
              </a:lnSpc>
            </a:pPr>
            <a:endParaRPr lang="en-GB" sz="1300"/>
          </a:p>
          <a:p>
            <a:pPr>
              <a:lnSpc>
                <a:spcPct val="100000"/>
              </a:lnSpc>
            </a:pPr>
            <a:r>
              <a:rPr lang="en-GB" sz="1300" b="1"/>
              <a:t>References: </a:t>
            </a:r>
            <a:r>
              <a:rPr lang="en-GB" sz="1300"/>
              <a:t>Ishikawa (1986), Rodgers and Oppenheim (2019); Barsalou (2023).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2EFD10B-43B6-9AC2-64E2-06ED5DC48B0C}"/>
              </a:ext>
            </a:extLst>
          </p:cNvPr>
          <p:cNvGraphicFramePr>
            <a:graphicFrameLocks noGrp="1"/>
          </p:cNvGraphicFramePr>
          <p:nvPr>
            <p:ph sz="quarter" idx="16"/>
            <p:extLst>
              <p:ext uri="{D42A27DB-BD31-4B8C-83A1-F6EECF244321}">
                <p14:modId xmlns:p14="http://schemas.microsoft.com/office/powerpoint/2010/main" val="4023607222"/>
              </p:ext>
            </p:extLst>
          </p:nvPr>
        </p:nvGraphicFramePr>
        <p:xfrm>
          <a:off x="6284947" y="2103121"/>
          <a:ext cx="518160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62315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058E8-9766-1576-D0FF-BD66D7C88D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/>
          <a:p>
            <a:r>
              <a:rPr lang="en-GB" sz="3200" b="1" dirty="0"/>
              <a:t>Application: basil’s bakery fishbone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D19C84-8BC5-C46D-8CC8-6B777D241B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2E70347-47B6-36DF-A08B-270CDBE189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54" b="-1"/>
          <a:stretch>
            <a:fillRect/>
          </a:stretch>
        </p:blipFill>
        <p:spPr>
          <a:xfrm>
            <a:off x="20" y="10"/>
            <a:ext cx="12191980" cy="49864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6875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BFD21-149C-9E35-0F4F-02B54F8A5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 anchor="b">
            <a:normAutofit/>
          </a:bodyPr>
          <a:lstStyle/>
          <a:p>
            <a:r>
              <a:rPr lang="en-GB" dirty="0"/>
              <a:t>ROOT-CAUSE ONTERPRETATION 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279CBC-FA40-96EE-CBC2-0A79AEDFF3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300" b="1"/>
              <a:t>Overall finding:</a:t>
            </a:r>
          </a:p>
          <a:p>
            <a:pPr>
              <a:lnSpc>
                <a:spcPct val="100000"/>
              </a:lnSpc>
            </a:pPr>
            <a:r>
              <a:rPr lang="en-GB" sz="1300"/>
              <a:t>The main issue is not lower demand, but a business model that has not fully adopted to changing customer behaviour. Basil’s limited digital and delivery capabilities make it difficult to reach and retain customers remotely.</a:t>
            </a:r>
          </a:p>
          <a:p>
            <a:pPr>
              <a:lnSpc>
                <a:spcPct val="100000"/>
              </a:lnSpc>
            </a:pPr>
            <a:endParaRPr lang="en-GB" sz="1300"/>
          </a:p>
          <a:p>
            <a:pPr>
              <a:lnSpc>
                <a:spcPct val="100000"/>
              </a:lnSpc>
            </a:pPr>
            <a:endParaRPr lang="en-GB" sz="1300"/>
          </a:p>
          <a:p>
            <a:pPr>
              <a:lnSpc>
                <a:spcPct val="100000"/>
              </a:lnSpc>
            </a:pPr>
            <a:endParaRPr lang="en-GB" sz="1300"/>
          </a:p>
          <a:p>
            <a:pPr>
              <a:lnSpc>
                <a:spcPct val="100000"/>
              </a:lnSpc>
            </a:pPr>
            <a:endParaRPr lang="en-GB" sz="1300"/>
          </a:p>
          <a:p>
            <a:pPr>
              <a:lnSpc>
                <a:spcPct val="100000"/>
              </a:lnSpc>
            </a:pPr>
            <a:endParaRPr lang="en-GB" sz="1300"/>
          </a:p>
          <a:p>
            <a:pPr>
              <a:lnSpc>
                <a:spcPct val="100000"/>
              </a:lnSpc>
            </a:pPr>
            <a:endParaRPr lang="en-GB" sz="1300"/>
          </a:p>
          <a:p>
            <a:pPr>
              <a:lnSpc>
                <a:spcPct val="100000"/>
              </a:lnSpc>
            </a:pPr>
            <a:endParaRPr lang="en-GB" sz="1300"/>
          </a:p>
          <a:p>
            <a:pPr>
              <a:lnSpc>
                <a:spcPct val="100000"/>
              </a:lnSpc>
            </a:pPr>
            <a:endParaRPr lang="en-GB" sz="1300"/>
          </a:p>
          <a:p>
            <a:pPr>
              <a:lnSpc>
                <a:spcPct val="100000"/>
              </a:lnSpc>
            </a:pPr>
            <a:r>
              <a:rPr lang="en-GB" sz="1300"/>
              <a:t>References:</a:t>
            </a:r>
          </a:p>
          <a:p>
            <a:pPr>
              <a:lnSpc>
                <a:spcPct val="100000"/>
              </a:lnSpc>
            </a:pPr>
            <a:r>
              <a:rPr lang="en-GB" sz="1300" i="1"/>
              <a:t>Ishikawa (1986); Rodgers &amp; Oppenheim (2019); Barsalou (2023)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208423A-14F7-E1B2-D8A9-8100B1049F5C}"/>
              </a:ext>
            </a:extLst>
          </p:cNvPr>
          <p:cNvGraphicFramePr>
            <a:graphicFrameLocks noGrp="1"/>
          </p:cNvGraphicFramePr>
          <p:nvPr>
            <p:ph sz="quarter" idx="15"/>
            <p:extLst>
              <p:ext uri="{D42A27DB-BD31-4B8C-83A1-F6EECF244321}">
                <p14:modId xmlns:p14="http://schemas.microsoft.com/office/powerpoint/2010/main" val="2764540511"/>
              </p:ext>
            </p:extLst>
          </p:nvPr>
        </p:nvGraphicFramePr>
        <p:xfrm>
          <a:off x="731838" y="2103438"/>
          <a:ext cx="518160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726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928D8-A3A4-FFE0-5FCB-ED64DAB49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/>
              <a:t>Key findings </a:t>
            </a:r>
          </a:p>
        </p:txBody>
      </p:sp>
      <p:pic>
        <p:nvPicPr>
          <p:cNvPr id="5" name="Video 4" descr="Skyscrapers And Location Icons">
            <a:extLst>
              <a:ext uri="{FF2B5EF4-FFF2-40B4-BE49-F238E27FC236}">
                <a16:creationId xmlns:a16="http://schemas.microsoft.com/office/drawing/2014/main" id="{DD83EAA2-6DAF-A5A9-8329-627C9202081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9833" r="40736" b="1"/>
          <a:stretch>
            <a:fillRect/>
          </a:stretch>
        </p:blipFill>
        <p:spPr>
          <a:xfrm>
            <a:off x="20" y="1"/>
            <a:ext cx="4793865" cy="68580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70D4D-F384-380C-D9C9-9AF83B8898D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>
            <a:normAutofit lnSpcReduction="10000"/>
          </a:bodyPr>
          <a:lstStyle/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500" b="1" dirty="0"/>
              <a:t>The sales problem is structural, not temporary. </a:t>
            </a:r>
            <a:r>
              <a:rPr lang="en-GB" sz="1500" dirty="0"/>
              <a:t>Sales remained approximately </a:t>
            </a:r>
            <a:r>
              <a:rPr lang="en-GB" sz="1500" b="1" dirty="0"/>
              <a:t>25% below 2019 during 2023-2025.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500" b="1" dirty="0"/>
              <a:t>Customer behaviour and location dynamics are major drivers. </a:t>
            </a:r>
            <a:r>
              <a:rPr lang="en-GB" sz="1500" i="1" dirty="0"/>
              <a:t>Hybrid working and weaker retail-park activity have reduced potential daily footfall.</a:t>
            </a:r>
            <a:endParaRPr lang="en-GB" sz="1500" dirty="0"/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500" b="1" dirty="0"/>
              <a:t>Costs are increasing at the same time as demand is weaker</a:t>
            </a:r>
            <a:r>
              <a:rPr lang="en-GB" sz="1500" dirty="0"/>
              <a:t>. </a:t>
            </a:r>
            <a:r>
              <a:rPr lang="en-GB" sz="1500" i="1" dirty="0"/>
              <a:t>This creates pressure on both revenue and profitability.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500" b="1" dirty="0"/>
              <a:t>Basil’s current operating model creates an additional internal constraint</a:t>
            </a:r>
            <a:r>
              <a:rPr lang="en-GB" sz="1500" dirty="0"/>
              <a:t>. </a:t>
            </a:r>
            <a:r>
              <a:rPr lang="en-GB" sz="1500" i="1" dirty="0"/>
              <a:t>Customers want pre-orders and delivery, but the current process depends heavily on Basil being physically available in the bakery.</a:t>
            </a:r>
          </a:p>
          <a:p>
            <a:pPr>
              <a:lnSpc>
                <a:spcPct val="100000"/>
              </a:lnSpc>
            </a:pPr>
            <a:r>
              <a:rPr lang="en-GB" sz="1500" b="1" dirty="0"/>
              <a:t>Overall conclusion:</a:t>
            </a:r>
          </a:p>
          <a:p>
            <a:pPr>
              <a:lnSpc>
                <a:spcPct val="100000"/>
              </a:lnSpc>
            </a:pPr>
            <a:r>
              <a:rPr lang="en-GB" sz="1500" i="1" dirty="0"/>
              <a:t>The evidence points to a mismatch between Basil’s traditional business model and the post-2020 customer and trading environment. </a:t>
            </a:r>
          </a:p>
          <a:p>
            <a:pPr>
              <a:lnSpc>
                <a:spcPct val="100000"/>
              </a:lnSpc>
            </a:pPr>
            <a:endParaRPr lang="en-GB" sz="1500" i="1" dirty="0"/>
          </a:p>
          <a:p>
            <a:pPr>
              <a:lnSpc>
                <a:spcPct val="100000"/>
              </a:lnSpc>
            </a:pPr>
            <a:endParaRPr lang="en-GB" sz="1500" i="1" dirty="0"/>
          </a:p>
          <a:p>
            <a:pPr>
              <a:lnSpc>
                <a:spcPct val="100000"/>
              </a:lnSpc>
            </a:pPr>
            <a:r>
              <a:rPr lang="en-GB" sz="1500" b="1" dirty="0"/>
              <a:t>Reference: </a:t>
            </a:r>
            <a:r>
              <a:rPr lang="en-GB" sz="1500" dirty="0"/>
              <a:t>Case study; ONS (2025a;-2025b;2026) HM Treasury (2026)</a:t>
            </a:r>
            <a:endParaRPr lang="en-GB" sz="1500" b="1" dirty="0"/>
          </a:p>
          <a:p>
            <a:pPr>
              <a:lnSpc>
                <a:spcPct val="10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954802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0E26A-C1BE-30C8-32A0-7AC11A2FC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7C2BC-7E20-7637-18EC-0567D4FCC7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Andersen, P.D.(2026) </a:t>
            </a:r>
            <a:r>
              <a:rPr lang="en-GB" sz="1400" i="1" dirty="0"/>
              <a:t>‘’The PESTEL Framework and its Variants for Analysing the Strategic Environment: Evolution, Limitations and Adoption in Energy Policy Research ‘’, </a:t>
            </a:r>
            <a:r>
              <a:rPr lang="en-GB" sz="1400" dirty="0"/>
              <a:t>Futures, Article 103914.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Barsalou, M. (2023</a:t>
            </a:r>
            <a:r>
              <a:rPr lang="en-GB" sz="1400" i="1" dirty="0"/>
              <a:t>)’’ Case study in hypothesis prioritization with Ishikawa diagrams’’;;Management System in Production Engineering’’, </a:t>
            </a:r>
            <a:r>
              <a:rPr lang="en-GB" sz="1400" dirty="0"/>
              <a:t>31(4), pp. 381-388.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Burt, G., Wright, G., Bradfield, R., Cairns, G. and van der Heijden, K. (2026</a:t>
            </a:r>
            <a:r>
              <a:rPr lang="en-GB" sz="1400" i="1" dirty="0"/>
              <a:t>)’’The role of scenario planning in exploring the environment in view of the limitations of PEST and its derivatives; International Studies of Management &amp; Organization’’, </a:t>
            </a:r>
            <a:r>
              <a:rPr lang="en-GB" sz="1400" dirty="0"/>
              <a:t>36(3), pp. 50-76.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Ishikawa, K. (1986) </a:t>
            </a:r>
            <a:r>
              <a:rPr lang="en-GB" sz="1400" i="1" dirty="0"/>
              <a:t>‘Guide to Quality Control. 2</a:t>
            </a:r>
            <a:r>
              <a:rPr lang="en-GB" sz="1400" i="1" baseline="30000" dirty="0"/>
              <a:t>nd</a:t>
            </a:r>
            <a:r>
              <a:rPr lang="en-GB" sz="1400" i="1" dirty="0"/>
              <a:t> revised edn. Tokyo: Asian Productivity Organization’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/>
              <a:t>Rodgers, M. and Oppenheim, R. (2019) </a:t>
            </a:r>
            <a:r>
              <a:rPr lang="en-GB" sz="1400" i="1" dirty="0"/>
              <a:t>‘ Ishikawa diagrams and Bayesian belief networks for continuous improvement applications’, </a:t>
            </a:r>
            <a:r>
              <a:rPr lang="en-GB" sz="1400" dirty="0"/>
              <a:t>The TQM Journal, 31(3), pp. 294-318</a:t>
            </a:r>
          </a:p>
          <a:p>
            <a:r>
              <a:rPr lang="en-GB" sz="1400" b="1" dirty="0"/>
              <a:t>Official sources: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b="1" dirty="0"/>
              <a:t>‘Department for Environment, Food &amp; Rural Affairs (DEFRA)(2026) </a:t>
            </a:r>
            <a:r>
              <a:rPr lang="en-GB" sz="1400" i="1" dirty="0"/>
              <a:t>organic farming statistics (2025).</a:t>
            </a:r>
            <a:r>
              <a:rPr lang="en-GB" sz="1400" dirty="0"/>
              <a:t>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b="1" dirty="0"/>
              <a:t>HM Treasury (2026)</a:t>
            </a:r>
            <a:r>
              <a:rPr lang="en-GB" sz="1400" dirty="0"/>
              <a:t> </a:t>
            </a:r>
            <a:r>
              <a:rPr lang="en-GB" sz="1400" i="1" dirty="0"/>
              <a:t>‘Business Rates Multipliers: Qualifying Retail, Hospitality or Leisure’.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b="1" dirty="0"/>
              <a:t>Office for National Statistics (ONS)(2025a) </a:t>
            </a:r>
            <a:r>
              <a:rPr lang="en-GB" sz="1400" i="1" dirty="0"/>
              <a:t>‘Who has access to hybrid working in Great Britian?’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b="1" dirty="0"/>
              <a:t>Office for National Statistics (ONS) (2026) </a:t>
            </a:r>
            <a:r>
              <a:rPr lang="en-GB" sz="1400" i="1" dirty="0"/>
              <a:t>UK retail footfall.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b="1" dirty="0"/>
              <a:t>Food Standards Agency / GOV.UK (2026) </a:t>
            </a:r>
            <a:r>
              <a:rPr lang="en-GB" sz="1400" i="1" dirty="0"/>
              <a:t>Running a food business: Allergies and food labelling guidance. </a:t>
            </a:r>
          </a:p>
        </p:txBody>
      </p:sp>
    </p:spTree>
    <p:extLst>
      <p:ext uri="{BB962C8B-B14F-4D97-AF65-F5344CB8AC3E}">
        <p14:creationId xmlns:p14="http://schemas.microsoft.com/office/powerpoint/2010/main" val="3095749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9A288-6131-91B0-D331-BC4DA9336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/>
          <a:p>
            <a:pPr algn="ctr"/>
            <a:r>
              <a:rPr lang="en-GB" b="1" dirty="0"/>
              <a:t>Thank you </a:t>
            </a:r>
            <a:br>
              <a:rPr lang="en-GB" dirty="0"/>
            </a:br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76841A7-9707-13F5-25E7-187E651BF81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97" r="1" b="5015"/>
          <a:stretch>
            <a:fillRect/>
          </a:stretch>
        </p:blipFill>
        <p:spPr>
          <a:xfrm>
            <a:off x="2057400" y="549021"/>
            <a:ext cx="9455150" cy="4333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56038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3F46C0B2A77F4AAB923CA00B36000F" ma:contentTypeVersion="4" ma:contentTypeDescription="Create a new document." ma:contentTypeScope="" ma:versionID="6938e6050594198807f3d24ba651b213">
  <xsd:schema xmlns:xsd="http://www.w3.org/2001/XMLSchema" xmlns:xs="http://www.w3.org/2001/XMLSchema" xmlns:p="http://schemas.microsoft.com/office/2006/metadata/properties" xmlns:ns3="936e02c4-a484-4998-a51a-c24e6dc61f3e" targetNamespace="http://schemas.microsoft.com/office/2006/metadata/properties" ma:root="true" ma:fieldsID="5223edce2b6fc1d7aef5f9be8790cd05" ns3:_="">
    <xsd:import namespace="936e02c4-a484-4998-a51a-c24e6dc61f3e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6e02c4-a484-4998-a51a-c24e6dc61f3e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111ABEB-81B5-44D0-8B97-31A94F6A22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6e02c4-a484-4998-a51a-c24e6dc61f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FCD690B-CEE3-47D9-92C4-FB80A708FD6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D6767A9-7000-4FB2-B800-68F5B7E7A25E}">
  <ds:schemaRefs>
    <ds:schemaRef ds:uri="936e02c4-a484-4998-a51a-c24e6dc61f3e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www.w3.org/XML/1998/namespace"/>
    <ds:schemaRef ds:uri="http://purl.org/dc/terms/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323</TotalTime>
  <Words>1683</Words>
  <Application>Microsoft Office PowerPoint</Application>
  <PresentationFormat>Widescreen</PresentationFormat>
  <Paragraphs>233</Paragraphs>
  <Slides>12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Felix Titling</vt:lpstr>
      <vt:lpstr>Goudy Old Style</vt:lpstr>
      <vt:lpstr>Wingdings</vt:lpstr>
      <vt:lpstr>Wingdings 2</vt:lpstr>
      <vt:lpstr>Archway</vt:lpstr>
      <vt:lpstr>Basil’s Bakery Problem Solving and Decision Making</vt:lpstr>
      <vt:lpstr>Presentation Overview </vt:lpstr>
      <vt:lpstr>Background of Basil’s bakery </vt:lpstr>
      <vt:lpstr>Insight into the problem </vt:lpstr>
      <vt:lpstr>Critique of pestel</vt:lpstr>
      <vt:lpstr>Pestel Application Basil’s Bakery</vt:lpstr>
      <vt:lpstr>Critique of cause-and-effect/fishbone</vt:lpstr>
      <vt:lpstr>Application: basil’s bakery fishbone </vt:lpstr>
      <vt:lpstr>ROOT-CAUSE ONTERPRETATION </vt:lpstr>
      <vt:lpstr>Key findings </vt:lpstr>
      <vt:lpstr>Reference list </vt:lpstr>
      <vt:lpstr>Thank you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 Serbista (2537805)</dc:creator>
  <cp:lastModifiedBy>Anna Serbista (2537805)</cp:lastModifiedBy>
  <cp:revision>3</cp:revision>
  <dcterms:created xsi:type="dcterms:W3CDTF">2026-09-14T12:03:37Z</dcterms:created>
  <dcterms:modified xsi:type="dcterms:W3CDTF">2026-10-09T12:21:11Z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0x010100DA3F46C0B2A77F4AAB923CA00B36000F</vt:lpwstr>
  </property>
</Properties>
</file>