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30"/>
  </p:notesMasterIdLst>
  <p:sldIdLst>
    <p:sldId id="256" r:id="rId4"/>
    <p:sldId id="257" r:id="rId5"/>
    <p:sldId id="258" r:id="rId6"/>
    <p:sldId id="259" r:id="rId7"/>
    <p:sldId id="260" r:id="rId8"/>
    <p:sldId id="261" r:id="rId9"/>
    <p:sldId id="262" r:id="rId10"/>
    <p:sldId id="263" r:id="rId11"/>
    <p:sldId id="264" r:id="rId12"/>
    <p:sldId id="265" r:id="rId13"/>
    <p:sldId id="274" r:id="rId14"/>
    <p:sldId id="275" r:id="rId15"/>
    <p:sldId id="276" r:id="rId16"/>
    <p:sldId id="284" r:id="rId17"/>
    <p:sldId id="292" r:id="rId18"/>
    <p:sldId id="295" r:id="rId19"/>
    <p:sldId id="296" r:id="rId20"/>
    <p:sldId id="297" r:id="rId21"/>
    <p:sldId id="298" r:id="rId22"/>
    <p:sldId id="300" r:id="rId23"/>
    <p:sldId id="314" r:id="rId24"/>
    <p:sldId id="315" r:id="rId25"/>
    <p:sldId id="316" r:id="rId26"/>
    <p:sldId id="320" r:id="rId27"/>
    <p:sldId id="321" r:id="rId28"/>
    <p:sldId id="322" r:id="rId29"/>
  </p:sldIdLst>
  <p:sldSz cx="9144000" cy="6858000" type="screen4x3"/>
  <p:notesSz cx="9372600" cy="7086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563" autoAdjust="0"/>
  </p:normalViewPr>
  <p:slideViewPr>
    <p:cSldViewPr snapToGrid="0">
      <p:cViewPr varScale="1">
        <p:scale>
          <a:sx n="46" d="100"/>
          <a:sy n="46" d="100"/>
        </p:scale>
        <p:origin x="22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r>
              <a:rPr lang="en-US" sz="3600" b="0" strike="noStrike" spc="-1">
                <a:solidFill>
                  <a:srgbClr val="000000"/>
                </a:solidFill>
                <a:latin typeface="Arial"/>
              </a:rPr>
              <a:t>Click to move the slide</a:t>
            </a:r>
          </a:p>
        </p:txBody>
      </p:sp>
      <p:sp>
        <p:nvSpPr>
          <p:cNvPr id="11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2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2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CDB3920C-B69A-4431-98B2-43091EA64D37}"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D23A3119-A00F-4D04-AB2A-A69FDACB875D}" type="slidenum">
              <a:rPr lang="en-US" sz="1200" b="0" strike="noStrike" spc="-1">
                <a:solidFill>
                  <a:srgbClr val="000000"/>
                </a:solidFill>
                <a:latin typeface="Times New Roman"/>
              </a:rPr>
              <a:t>2</a:t>
            </a:fld>
            <a:endParaRPr lang="en-GB" sz="1200" b="0" strike="noStrike" spc="-1">
              <a:latin typeface="Times New Roman"/>
            </a:endParaRPr>
          </a:p>
        </p:txBody>
      </p:sp>
      <p:sp>
        <p:nvSpPr>
          <p:cNvPr id="265" name="PlaceHolder 2"/>
          <p:cNvSpPr>
            <a:spLocks noGrp="1" noRot="1" noChangeAspect="1"/>
          </p:cNvSpPr>
          <p:nvPr>
            <p:ph type="sldImg"/>
          </p:nvPr>
        </p:nvSpPr>
        <p:spPr>
          <a:xfrm>
            <a:off x="2914650" y="531813"/>
            <a:ext cx="3543300" cy="2657475"/>
          </a:xfrm>
          <a:prstGeom prst="rect">
            <a:avLst/>
          </a:prstGeom>
        </p:spPr>
      </p:sp>
      <p:sp>
        <p:nvSpPr>
          <p:cNvPr id="266" name="PlaceHolder 3"/>
          <p:cNvSpPr>
            <a:spLocks noGrp="1"/>
          </p:cNvSpPr>
          <p:nvPr>
            <p:ph type="body"/>
          </p:nvPr>
        </p:nvSpPr>
        <p:spPr>
          <a:xfrm>
            <a:off x="937440" y="3366000"/>
            <a:ext cx="7497720" cy="3188520"/>
          </a:xfrm>
          <a:prstGeom prst="rect">
            <a:avLst/>
          </a:prstGeom>
        </p:spPr>
        <p:txBody>
          <a:bodyPr lIns="93960" tIns="47160" rIns="93960" bIns="47160">
            <a:normAutofit fontScale="78000"/>
          </a:bodyPr>
          <a:lstStyle/>
          <a:p>
            <a:pPr marL="216000" indent="-216000">
              <a:lnSpc>
                <a:spcPct val="100000"/>
              </a:lnSpc>
            </a:pPr>
            <a:r>
              <a:rPr lang="en-US" sz="2000" b="1" strike="noStrike" spc="-1" dirty="0">
                <a:latin typeface="Arial"/>
              </a:rPr>
              <a:t>Learning Objectives</a:t>
            </a:r>
            <a:endParaRPr lang="en-GB" sz="20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rPr>
              <a:t>Upon completion of this material, you should be able to:</a:t>
            </a:r>
            <a:endParaRPr lang="en-GB" sz="26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rPr>
              <a:t>Describe management’s role in the development, maintenance, and enforcement of information security policy, standards, practices, procedures, and guidelines</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rPr>
              <a:t>Explain what an information security blueprint is, identify its major components, and explain how it supports the information security program</a:t>
            </a:r>
            <a:endParaRPr lang="en-GB" sz="2400" b="0" strike="noStrike" spc="-1" dirty="0">
              <a:latin typeface="Arial"/>
            </a:endParaRPr>
          </a:p>
          <a:p>
            <a:pPr>
              <a:lnSpc>
                <a:spcPct val="100000"/>
              </a:lnSpc>
            </a:pPr>
            <a:endParaRPr lang="en-GB" sz="2400" b="0" strike="noStrike" spc="-1" dirty="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F575A0B2-4720-4956-B62B-17AE902403C0}" type="slidenum">
              <a:rPr lang="en-US" sz="1200" b="0" strike="noStrike" spc="-1">
                <a:solidFill>
                  <a:srgbClr val="000000"/>
                </a:solidFill>
                <a:latin typeface="Times New Roman"/>
              </a:rPr>
              <a:t>3</a:t>
            </a:fld>
            <a:endParaRPr lang="en-GB" sz="1200" b="0" strike="noStrike" spc="-1">
              <a:latin typeface="Times New Roman"/>
            </a:endParaRPr>
          </a:p>
        </p:txBody>
      </p:sp>
      <p:sp>
        <p:nvSpPr>
          <p:cNvPr id="268" name="PlaceHolder 2"/>
          <p:cNvSpPr>
            <a:spLocks noGrp="1" noRot="1" noChangeAspect="1"/>
          </p:cNvSpPr>
          <p:nvPr>
            <p:ph type="sldImg"/>
          </p:nvPr>
        </p:nvSpPr>
        <p:spPr>
          <a:xfrm>
            <a:off x="2914560" y="531720"/>
            <a:ext cx="3543120" cy="2657160"/>
          </a:xfrm>
          <a:prstGeom prst="rect">
            <a:avLst/>
          </a:prstGeom>
        </p:spPr>
      </p:sp>
      <p:sp>
        <p:nvSpPr>
          <p:cNvPr id="269" name="PlaceHolder 3"/>
          <p:cNvSpPr>
            <a:spLocks noGrp="1"/>
          </p:cNvSpPr>
          <p:nvPr>
            <p:ph type="body"/>
          </p:nvPr>
        </p:nvSpPr>
        <p:spPr>
          <a:xfrm>
            <a:off x="937440" y="3366000"/>
            <a:ext cx="7497720" cy="3188520"/>
          </a:xfrm>
          <a:prstGeom prst="rect">
            <a:avLst/>
          </a:prstGeom>
        </p:spPr>
        <p:txBody>
          <a:bodyPr lIns="93960" tIns="47160" rIns="93960" bIns="47160">
            <a:normAutofit fontScale="49000"/>
          </a:bodyPr>
          <a:lstStyle/>
          <a:p>
            <a:pPr marL="216000" indent="-216000">
              <a:lnSpc>
                <a:spcPct val="100000"/>
              </a:lnSpc>
            </a:pPr>
            <a:r>
              <a:rPr lang="en-GB" sz="1200" b="0" strike="noStrike" spc="-1" dirty="0">
                <a:solidFill>
                  <a:srgbClr val="000000"/>
                </a:solidFill>
                <a:latin typeface="+mn-lt"/>
                <a:ea typeface="+mn-ea"/>
              </a:rPr>
              <a:t>An organization’s information security effort succeeds only when it operates in conjunction with the organization’s information security policy.</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mn-lt"/>
                <a:ea typeface="+mn-ea"/>
              </a:rPr>
              <a:t>Introduction</a:t>
            </a:r>
            <a:endParaRPr lang="en-GB" sz="20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Information security program begins with policies, standards, and practices, which are the foundation for information security architecture and blueprint</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Coordinated planning required to create and maintain these elements</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Strategic planning for management of allocation of resources</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Contingency planning for preparation of uncertain business environment</a:t>
            </a:r>
            <a:endParaRPr lang="en-GB" sz="2600" b="0" strike="noStrike" spc="-1" dirty="0">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PlaceHolder 1"/>
          <p:cNvSpPr>
            <a:spLocks noGrp="1" noRot="1" noChangeAspect="1"/>
          </p:cNvSpPr>
          <p:nvPr>
            <p:ph type="sldImg"/>
          </p:nvPr>
        </p:nvSpPr>
        <p:spPr>
          <a:xfrm>
            <a:off x="2914560" y="531720"/>
            <a:ext cx="3543120" cy="2657160"/>
          </a:xfrm>
          <a:prstGeom prst="rect">
            <a:avLst/>
          </a:prstGeom>
        </p:spPr>
      </p:sp>
      <p:sp>
        <p:nvSpPr>
          <p:cNvPr id="271" name="PlaceHolder 2"/>
          <p:cNvSpPr>
            <a:spLocks noGrp="1"/>
          </p:cNvSpPr>
          <p:nvPr>
            <p:ph type="body"/>
          </p:nvPr>
        </p:nvSpPr>
        <p:spPr>
          <a:xfrm>
            <a:off x="937440" y="3366000"/>
            <a:ext cx="7497720" cy="3188520"/>
          </a:xfrm>
          <a:prstGeom prst="rect">
            <a:avLst/>
          </a:prstGeom>
        </p:spPr>
        <p:txBody>
          <a:bodyPr lIns="93960" tIns="47160" rIns="93960" bIns="47160">
            <a:normAutofit fontScale="28000"/>
          </a:bodyPr>
          <a:lstStyle/>
          <a:p>
            <a:pPr marL="216000" indent="-216000">
              <a:lnSpc>
                <a:spcPct val="100000"/>
              </a:lnSpc>
            </a:pPr>
            <a:r>
              <a:rPr lang="en-GB" sz="1200" b="0" strike="noStrike" spc="-1" dirty="0">
                <a:solidFill>
                  <a:srgbClr val="000000"/>
                </a:solidFill>
                <a:latin typeface="+mn-lt"/>
                <a:ea typeface="+mn-ea"/>
              </a:rPr>
              <a:t>The first priority of the CISO and the information security management team is the creation of a strategic plan to accomplish the organization’s information security objectives.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Governance describes the entire function of controlling, or governing, the processes used by a group to accomplish some objective.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Information security governance then applies these principles and management structures to the information security function.</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chief information security officer (CISO)</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mn-lt"/>
                <a:ea typeface="+mn-ea"/>
              </a:rPr>
              <a:t>InfoSec Planning and Governance</a:t>
            </a:r>
            <a:endParaRPr lang="en-GB" sz="2000" b="0" strike="noStrike" spc="-1" dirty="0">
              <a:latin typeface="Arial"/>
            </a:endParaRPr>
          </a:p>
          <a:p>
            <a:pPr marL="343080" indent="-342720">
              <a:lnSpc>
                <a:spcPct val="100000"/>
              </a:lnSpc>
              <a:spcBef>
                <a:spcPts val="510"/>
              </a:spcBef>
              <a:buClr>
                <a:srgbClr val="222222"/>
              </a:buClr>
              <a:buFont typeface="Symbol" charset="2"/>
              <a:buChar char=""/>
            </a:pPr>
            <a:r>
              <a:rPr lang="en-US" sz="2550" b="0" strike="noStrike" spc="-1" dirty="0">
                <a:solidFill>
                  <a:srgbClr val="222222"/>
                </a:solidFill>
                <a:latin typeface="Arial"/>
                <a:ea typeface="+mn-ea"/>
              </a:rPr>
              <a:t>Planning levels help translate organization’s strategic plans into tactical objectives</a:t>
            </a:r>
            <a:endParaRPr lang="en-GB" sz="2550" b="0" strike="noStrike" spc="-1" dirty="0">
              <a:latin typeface="Arial"/>
            </a:endParaRPr>
          </a:p>
          <a:p>
            <a:pPr marL="343080" indent="-342720">
              <a:lnSpc>
                <a:spcPct val="100000"/>
              </a:lnSpc>
              <a:spcBef>
                <a:spcPts val="510"/>
              </a:spcBef>
              <a:buClr>
                <a:srgbClr val="222222"/>
              </a:buClr>
              <a:buFont typeface="Symbol" charset="2"/>
              <a:buChar char=""/>
            </a:pPr>
            <a:r>
              <a:rPr lang="en-US" sz="2550" b="0" strike="noStrike" spc="-1" dirty="0">
                <a:solidFill>
                  <a:srgbClr val="222222"/>
                </a:solidFill>
                <a:latin typeface="Arial"/>
                <a:ea typeface="+mn-ea"/>
              </a:rPr>
              <a:t>Planning and the CISO</a:t>
            </a:r>
            <a:endParaRPr lang="en-GB" sz="2550" b="0" strike="noStrike" spc="-1" dirty="0">
              <a:latin typeface="Arial"/>
            </a:endParaRPr>
          </a:p>
          <a:p>
            <a:pPr marL="343080" indent="-342720">
              <a:lnSpc>
                <a:spcPct val="100000"/>
              </a:lnSpc>
              <a:spcBef>
                <a:spcPts val="510"/>
              </a:spcBef>
              <a:buClr>
                <a:srgbClr val="222222"/>
              </a:buClr>
              <a:buFont typeface="Symbol" charset="2"/>
              <a:buChar char=""/>
            </a:pPr>
            <a:r>
              <a:rPr lang="en-US" sz="2550" b="0" strike="noStrike" spc="-1" dirty="0">
                <a:solidFill>
                  <a:srgbClr val="222222"/>
                </a:solidFill>
                <a:latin typeface="Arial"/>
                <a:ea typeface="+mn-ea"/>
              </a:rPr>
              <a:t>Information Security Governance</a:t>
            </a:r>
            <a:endParaRPr lang="en-GB" sz="2550" b="0" strike="noStrike" spc="-1" dirty="0">
              <a:latin typeface="Arial"/>
            </a:endParaRPr>
          </a:p>
          <a:p>
            <a:pPr marL="743040" lvl="1" indent="-285480">
              <a:lnSpc>
                <a:spcPct val="100000"/>
              </a:lnSpc>
              <a:spcBef>
                <a:spcPts val="459"/>
              </a:spcBef>
              <a:buClr>
                <a:srgbClr val="222222"/>
              </a:buClr>
              <a:buFont typeface="Symbol" charset="2"/>
              <a:buChar char=""/>
            </a:pPr>
            <a:r>
              <a:rPr lang="en-US" sz="2300" b="0" strike="noStrike" spc="-1" dirty="0">
                <a:solidFill>
                  <a:srgbClr val="222222"/>
                </a:solidFill>
                <a:latin typeface="Arial"/>
                <a:ea typeface="+mn-ea"/>
              </a:rPr>
              <a:t>Governance: </a:t>
            </a:r>
            <a:endParaRPr lang="en-GB" sz="2300" b="0" strike="noStrike" spc="-1" dirty="0">
              <a:latin typeface="Arial"/>
            </a:endParaRPr>
          </a:p>
          <a:p>
            <a:pPr marL="1143000" lvl="2" indent="-228240">
              <a:lnSpc>
                <a:spcPct val="100000"/>
              </a:lnSpc>
              <a:spcBef>
                <a:spcPts val="439"/>
              </a:spcBef>
              <a:buClr>
                <a:srgbClr val="222222"/>
              </a:buClr>
              <a:buFont typeface="Symbol" charset="2"/>
              <a:buChar char=""/>
            </a:pPr>
            <a:r>
              <a:rPr lang="en-US" sz="2200" b="0" strike="noStrike" spc="-1" dirty="0">
                <a:solidFill>
                  <a:srgbClr val="222222"/>
                </a:solidFill>
                <a:latin typeface="Arial"/>
                <a:ea typeface="+mn-ea"/>
              </a:rPr>
              <a:t>Set of responsibilities and practices exercised by the board and executive management </a:t>
            </a:r>
            <a:endParaRPr lang="en-GB" sz="2200" b="0" strike="noStrike" spc="-1" dirty="0">
              <a:latin typeface="Arial"/>
            </a:endParaRPr>
          </a:p>
          <a:p>
            <a:pPr marL="1143000" lvl="2" indent="-228240">
              <a:lnSpc>
                <a:spcPct val="100000"/>
              </a:lnSpc>
              <a:spcBef>
                <a:spcPts val="439"/>
              </a:spcBef>
              <a:buClr>
                <a:srgbClr val="222222"/>
              </a:buClr>
              <a:buFont typeface="Symbol" charset="2"/>
              <a:buChar char=""/>
            </a:pPr>
            <a:r>
              <a:rPr lang="en-US" sz="2200" b="0" strike="noStrike" spc="-1" dirty="0">
                <a:solidFill>
                  <a:srgbClr val="222222"/>
                </a:solidFill>
                <a:latin typeface="Arial"/>
                <a:ea typeface="+mn-ea"/>
              </a:rPr>
              <a:t>Goal to provide strategic direction, establishment of objectives, and measurement of progress toward objectives</a:t>
            </a:r>
            <a:endParaRPr lang="en-GB" sz="2200" b="0" strike="noStrike" spc="-1" dirty="0">
              <a:latin typeface="Arial"/>
            </a:endParaRPr>
          </a:p>
          <a:p>
            <a:pPr marL="1143000" lvl="2" indent="-228240">
              <a:lnSpc>
                <a:spcPct val="100000"/>
              </a:lnSpc>
              <a:spcBef>
                <a:spcPts val="439"/>
              </a:spcBef>
              <a:buClr>
                <a:srgbClr val="222222"/>
              </a:buClr>
              <a:buFont typeface="Symbol" charset="2"/>
              <a:buChar char=""/>
            </a:pPr>
            <a:r>
              <a:rPr lang="en-US" sz="2200" b="0" strike="noStrike" spc="-1" dirty="0">
                <a:solidFill>
                  <a:srgbClr val="222222"/>
                </a:solidFill>
                <a:latin typeface="Arial"/>
                <a:ea typeface="+mn-ea"/>
              </a:rPr>
              <a:t>Also verifies/validates that risk management practices are appropriate and assets used properly</a:t>
            </a:r>
            <a:endParaRPr lang="en-GB" sz="2200" b="0" strike="noStrike" spc="-1" dirty="0">
              <a:latin typeface="Arial"/>
            </a:endParaRPr>
          </a:p>
          <a:p>
            <a:pPr>
              <a:lnSpc>
                <a:spcPct val="100000"/>
              </a:lnSpc>
            </a:pPr>
            <a:endParaRPr lang="en-GB" sz="2200" b="0" strike="noStrike" spc="-1" dirty="0">
              <a:latin typeface="Arial"/>
            </a:endParaRPr>
          </a:p>
        </p:txBody>
      </p:sp>
      <p:sp>
        <p:nvSpPr>
          <p:cNvPr id="272"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0D9F535F-EA85-42DE-A032-D362832E84AC}" type="slidenum">
              <a:rPr lang="en-US" sz="1200" b="0" strike="noStrike" spc="-1">
                <a:solidFill>
                  <a:srgbClr val="000000"/>
                </a:solidFill>
                <a:latin typeface="Arial"/>
              </a:rPr>
              <a:t>4</a:t>
            </a:fld>
            <a:endParaRPr lang="en-GB"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noRot="1" noChangeAspect="1"/>
          </p:cNvSpPr>
          <p:nvPr>
            <p:ph type="sldImg"/>
          </p:nvPr>
        </p:nvSpPr>
        <p:spPr>
          <a:xfrm>
            <a:off x="2914560" y="531720"/>
            <a:ext cx="3543120" cy="2657160"/>
          </a:xfrm>
          <a:prstGeom prst="rect">
            <a:avLst/>
          </a:prstGeom>
        </p:spPr>
      </p:sp>
      <p:sp>
        <p:nvSpPr>
          <p:cNvPr id="274" name="PlaceHolder 2"/>
          <p:cNvSpPr>
            <a:spLocks noGrp="1"/>
          </p:cNvSpPr>
          <p:nvPr>
            <p:ph type="body"/>
          </p:nvPr>
        </p:nvSpPr>
        <p:spPr>
          <a:xfrm>
            <a:off x="937440" y="3366000"/>
            <a:ext cx="7497720" cy="3188520"/>
          </a:xfrm>
          <a:prstGeom prst="rect">
            <a:avLst/>
          </a:prstGeom>
        </p:spPr>
        <p:txBody>
          <a:bodyPr lIns="93960" tIns="47160" rIns="93960" bIns="47160">
            <a:normAutofit fontScale="68000"/>
          </a:bodyPr>
          <a:lstStyle/>
          <a:p>
            <a:pPr marL="216000" indent="-216000">
              <a:lnSpc>
                <a:spcPct val="100000"/>
              </a:lnSpc>
            </a:pPr>
            <a:r>
              <a:rPr lang="en-GB" sz="1200" b="0" strike="noStrike" spc="-1">
                <a:solidFill>
                  <a:srgbClr val="000000"/>
                </a:solidFill>
                <a:latin typeface="+mn-lt"/>
                <a:ea typeface="+mn-ea"/>
              </a:rPr>
              <a:t>According to the Information Technology Governance Institute (ITGI), information security governance includes all of the accountabilities and methods undertaken by the board of</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directors and executive management to provide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InfoSec Planning and Governance</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Information Security Governance outcomes</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Five goals</a:t>
            </a:r>
            <a:endParaRPr lang="en-GB" sz="2400" b="0" strike="noStrike" spc="-1">
              <a:latin typeface="Arial"/>
            </a:endParaRPr>
          </a:p>
          <a:p>
            <a:pPr marL="1143000" lvl="2" indent="-22824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Strategic alignment</a:t>
            </a:r>
            <a:endParaRPr lang="en-GB" sz="2200" b="0" strike="noStrike" spc="-1">
              <a:latin typeface="Arial"/>
            </a:endParaRPr>
          </a:p>
          <a:p>
            <a:pPr marL="1143000" lvl="2" indent="-22824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Risk management</a:t>
            </a:r>
            <a:endParaRPr lang="en-GB" sz="2200" b="0" strike="noStrike" spc="-1">
              <a:latin typeface="Arial"/>
            </a:endParaRPr>
          </a:p>
          <a:p>
            <a:pPr marL="1143000" lvl="2" indent="-22824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Resource management </a:t>
            </a:r>
            <a:endParaRPr lang="en-GB" sz="2200" b="0" strike="noStrike" spc="-1">
              <a:latin typeface="Arial"/>
            </a:endParaRPr>
          </a:p>
          <a:p>
            <a:pPr marL="1143000" lvl="2" indent="-22824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Performance measures</a:t>
            </a:r>
            <a:endParaRPr lang="en-GB" sz="2200" b="0" strike="noStrike" spc="-1">
              <a:latin typeface="Arial"/>
            </a:endParaRPr>
          </a:p>
          <a:p>
            <a:pPr marL="1143000" lvl="2" indent="-228240">
              <a:lnSpc>
                <a:spcPct val="100000"/>
              </a:lnSpc>
              <a:spcBef>
                <a:spcPts val="439"/>
              </a:spcBef>
              <a:buClr>
                <a:srgbClr val="222222"/>
              </a:buClr>
              <a:buFont typeface="Symbol" charset="2"/>
              <a:buChar char=""/>
            </a:pPr>
            <a:r>
              <a:rPr lang="en-US" sz="2200" b="0" strike="noStrike" spc="-1">
                <a:solidFill>
                  <a:srgbClr val="222222"/>
                </a:solidFill>
                <a:latin typeface="Arial"/>
                <a:ea typeface="+mn-ea"/>
              </a:rPr>
              <a:t>Value delivery</a:t>
            </a:r>
            <a:endParaRPr lang="en-GB" sz="2200" b="0" strike="noStrike" spc="-1">
              <a:latin typeface="Arial"/>
            </a:endParaRPr>
          </a:p>
          <a:p>
            <a:pPr>
              <a:lnSpc>
                <a:spcPct val="100000"/>
              </a:lnSpc>
            </a:pPr>
            <a:endParaRPr lang="en-GB" sz="2200" b="0" strike="noStrike" spc="-1">
              <a:latin typeface="Arial"/>
            </a:endParaRPr>
          </a:p>
        </p:txBody>
      </p:sp>
      <p:sp>
        <p:nvSpPr>
          <p:cNvPr id="275"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1D10E989-3F72-4050-9DD1-F57D6BB52651}" type="slidenum">
              <a:rPr lang="en-US" sz="1200" b="0" strike="noStrike" spc="-1">
                <a:solidFill>
                  <a:srgbClr val="000000"/>
                </a:solidFill>
                <a:latin typeface="Arial"/>
              </a:rPr>
              <a:t>5</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PlaceHolder 1"/>
          <p:cNvSpPr>
            <a:spLocks noGrp="1" noRot="1" noChangeAspect="1"/>
          </p:cNvSpPr>
          <p:nvPr>
            <p:ph type="sldImg"/>
          </p:nvPr>
        </p:nvSpPr>
        <p:spPr>
          <a:xfrm>
            <a:off x="2914560" y="531720"/>
            <a:ext cx="3543120" cy="2657160"/>
          </a:xfrm>
          <a:prstGeom prst="rect">
            <a:avLst/>
          </a:prstGeom>
        </p:spPr>
      </p:sp>
      <p:sp>
        <p:nvSpPr>
          <p:cNvPr id="277"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Effective communication among stakeholders is critical to the structures and processes used in governance at every level, especially in information security governance. </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This requires the development of constructive relationships, a common language, and a commitment to the objectives of the organization.    </a:t>
            </a:r>
            <a:endParaRPr lang="en-GB" sz="1200" b="0" strike="noStrike" spc="-1">
              <a:latin typeface="Arial"/>
            </a:endParaRPr>
          </a:p>
        </p:txBody>
      </p:sp>
      <p:sp>
        <p:nvSpPr>
          <p:cNvPr id="278"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928B7BA2-70F3-48B7-8C68-AF3602E55063}" type="slidenum">
              <a:rPr lang="en-US" sz="1200" b="0" strike="noStrike" spc="-1">
                <a:solidFill>
                  <a:srgbClr val="000000"/>
                </a:solidFill>
                <a:latin typeface="Arial"/>
                <a:ea typeface="+mn-ea"/>
              </a:rPr>
              <a:t>6</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13F91DDE-6EFF-4072-8369-76A4A6F5ED16}" type="slidenum">
              <a:rPr lang="en-US" sz="1200" b="0" strike="noStrike" spc="-1">
                <a:solidFill>
                  <a:srgbClr val="000000"/>
                </a:solidFill>
                <a:latin typeface="Times New Roman"/>
              </a:rPr>
              <a:t>7</a:t>
            </a:fld>
            <a:endParaRPr lang="en-GB" sz="1200" b="0" strike="noStrike" spc="-1">
              <a:latin typeface="Times New Roman"/>
            </a:endParaRPr>
          </a:p>
        </p:txBody>
      </p:sp>
      <p:sp>
        <p:nvSpPr>
          <p:cNvPr id="280" name="PlaceHolder 2"/>
          <p:cNvSpPr>
            <a:spLocks noGrp="1" noRot="1" noChangeAspect="1"/>
          </p:cNvSpPr>
          <p:nvPr>
            <p:ph type="sldImg"/>
          </p:nvPr>
        </p:nvSpPr>
        <p:spPr>
          <a:xfrm>
            <a:off x="2914560" y="531720"/>
            <a:ext cx="3543120" cy="2657160"/>
          </a:xfrm>
          <a:prstGeom prst="rect">
            <a:avLst/>
          </a:prstGeom>
        </p:spPr>
      </p:sp>
      <p:sp>
        <p:nvSpPr>
          <p:cNvPr id="281" name="PlaceHolder 3"/>
          <p:cNvSpPr>
            <a:spLocks noGrp="1"/>
          </p:cNvSpPr>
          <p:nvPr>
            <p:ph type="body"/>
          </p:nvPr>
        </p:nvSpPr>
        <p:spPr>
          <a:xfrm>
            <a:off x="937440" y="3366000"/>
            <a:ext cx="7497720" cy="3188520"/>
          </a:xfrm>
          <a:prstGeom prst="rect">
            <a:avLst/>
          </a:prstGeom>
        </p:spPr>
        <p:txBody>
          <a:bodyPr lIns="93960" tIns="47160" rIns="93960" bIns="47160">
            <a:normAutofit fontScale="54000"/>
          </a:bodyPr>
          <a:lstStyle/>
          <a:p>
            <a:pPr marL="216000" indent="-216000">
              <a:lnSpc>
                <a:spcPct val="100000"/>
              </a:lnSpc>
            </a:pPr>
            <a:r>
              <a:rPr lang="en-US" sz="2000" b="1" strike="noStrike" spc="-1">
                <a:latin typeface="Arial"/>
              </a:rPr>
              <a:t>Information Security Policy, Standards, and Practices</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Management from communities of interest must make policies the basis for all information security planning, design, and deployment</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Policies direct how issues should be addressed and technologies used</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Policies should never contradict law, must be able to stand up in court, must be properly administered</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Security policies are the least expensive controls to execute but most difficult to implement properly</a:t>
            </a:r>
            <a:endParaRPr lang="en-GB" sz="26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6861E5E9-4C51-4277-A953-82C4A5446DB0}" type="slidenum">
              <a:rPr lang="en-US" sz="1200" b="0" strike="noStrike" spc="-1">
                <a:solidFill>
                  <a:srgbClr val="000000"/>
                </a:solidFill>
                <a:latin typeface="Times New Roman"/>
              </a:rPr>
              <a:t>8</a:t>
            </a:fld>
            <a:endParaRPr lang="en-GB" sz="1200" b="0" strike="noStrike" spc="-1">
              <a:latin typeface="Times New Roman"/>
            </a:endParaRPr>
          </a:p>
        </p:txBody>
      </p:sp>
      <p:sp>
        <p:nvSpPr>
          <p:cNvPr id="283" name="PlaceHolder 2"/>
          <p:cNvSpPr>
            <a:spLocks noGrp="1" noRot="1" noChangeAspect="1"/>
          </p:cNvSpPr>
          <p:nvPr>
            <p:ph type="sldImg"/>
          </p:nvPr>
        </p:nvSpPr>
        <p:spPr>
          <a:xfrm>
            <a:off x="2914560" y="531720"/>
            <a:ext cx="3543120" cy="2657160"/>
          </a:xfrm>
          <a:prstGeom prst="rect">
            <a:avLst/>
          </a:prstGeom>
        </p:spPr>
      </p:sp>
      <p:sp>
        <p:nvSpPr>
          <p:cNvPr id="284" name="PlaceHolder 3"/>
          <p:cNvSpPr>
            <a:spLocks noGrp="1"/>
          </p:cNvSpPr>
          <p:nvPr>
            <p:ph type="body"/>
          </p:nvPr>
        </p:nvSpPr>
        <p:spPr>
          <a:xfrm>
            <a:off x="937440" y="3366000"/>
            <a:ext cx="7497720" cy="3188520"/>
          </a:xfrm>
          <a:prstGeom prst="rect">
            <a:avLst/>
          </a:prstGeom>
        </p:spPr>
        <p:txBody>
          <a:bodyPr lIns="93960" tIns="47160" rIns="93960" bIns="47160">
            <a:normAutofit fontScale="34000"/>
          </a:bodyPr>
          <a:lstStyle/>
          <a:p>
            <a:pPr marL="216000" indent="-216000">
              <a:lnSpc>
                <a:spcPct val="100000"/>
              </a:lnSpc>
            </a:pPr>
            <a:r>
              <a:rPr lang="en-GB" sz="1200" b="0" strike="noStrike" spc="-1">
                <a:solidFill>
                  <a:srgbClr val="000000"/>
                </a:solidFill>
                <a:latin typeface="+mn-lt"/>
                <a:ea typeface="+mn-ea"/>
              </a:rPr>
              <a:t>The meaning of the term security policy depends on the context in which it is used. Governmental agencies view security policy in terms of national security and national policies to deal</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with foreign states.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Standards, on the other hand, are more detailed statements of what must be done to comply with policy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Policy as Foundation for Planning</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Policy functions as organizational law that dictates acceptable and unacceptable behavior </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Standards: more detailed statements of what must be done to comply with policy </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Practices, procedures, and guidelines effectively explain how to comply with policy</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For a policy to be effective, it must be properly disseminated, read, understood, and agreed to by all members of organization, and uniformly enforced</a:t>
            </a:r>
            <a:endParaRPr lang="en-GB" sz="2600" b="0" strike="noStrike" spc="-1">
              <a:latin typeface="Arial"/>
            </a:endParaRPr>
          </a:p>
          <a:p>
            <a:pPr>
              <a:lnSpc>
                <a:spcPct val="100000"/>
              </a:lnSpc>
            </a:pPr>
            <a:endParaRPr lang="en-GB" sz="2600" b="0" strike="noStrike" spc="-1">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94EDF7C7-4F5A-41B7-8D41-EB0BFB73DDB1}" type="slidenum">
              <a:rPr lang="en-US" sz="1200" b="0" strike="noStrike" spc="-1">
                <a:solidFill>
                  <a:srgbClr val="000000"/>
                </a:solidFill>
                <a:latin typeface="Times New Roman"/>
              </a:rPr>
              <a:t>9</a:t>
            </a:fld>
            <a:endParaRPr lang="en-GB" sz="1200" b="0" strike="noStrike" spc="-1">
              <a:latin typeface="Times New Roman"/>
            </a:endParaRPr>
          </a:p>
        </p:txBody>
      </p:sp>
      <p:sp>
        <p:nvSpPr>
          <p:cNvPr id="286" name="PlaceHolder 2"/>
          <p:cNvSpPr>
            <a:spLocks noGrp="1" noRot="1" noChangeAspect="1"/>
          </p:cNvSpPr>
          <p:nvPr>
            <p:ph type="sldImg"/>
          </p:nvPr>
        </p:nvSpPr>
        <p:spPr>
          <a:xfrm>
            <a:off x="2914560" y="531720"/>
            <a:ext cx="3543120" cy="2657160"/>
          </a:xfrm>
          <a:prstGeom prst="rect">
            <a:avLst/>
          </a:prstGeom>
        </p:spPr>
      </p:sp>
      <p:sp>
        <p:nvSpPr>
          <p:cNvPr id="287" name="PlaceHolder 3"/>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The Figure shows the relationships among policies, standards, guidelines, procedures, and practices. </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This relationship is further examined in the nearby Offline feature.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Types of Policy</a:t>
            </a:r>
            <a:r>
              <a:rPr lang="en-US" sz="2000" b="0" strike="noStrike" spc="-1">
                <a:solidFill>
                  <a:srgbClr val="000000"/>
                </a:solidFill>
                <a:latin typeface="+mn-lt"/>
                <a:ea typeface="+mn-ea"/>
              </a:rPr>
              <a:t> </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Management defines three types of security policy:</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1) General or security program policy</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2) Issue-specific security policies</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3) Systems-specific security policies</a:t>
            </a:r>
            <a:endParaRPr lang="en-GB" sz="2000" b="0" strike="noStrike" spc="-1">
              <a:latin typeface="Arial"/>
            </a:endParaRPr>
          </a:p>
          <a:p>
            <a:pPr marL="216000" indent="-216000">
              <a:lnSpc>
                <a:spcPct val="100000"/>
              </a:lnSpc>
            </a:pPr>
            <a:endParaRPr lang="en-GB" sz="2000" b="0" strike="noStrike" spc="-1">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PlaceHolder 1"/>
          <p:cNvSpPr>
            <a:spLocks noGrp="1" noRot="1" noChangeAspect="1"/>
          </p:cNvSpPr>
          <p:nvPr>
            <p:ph type="sldImg"/>
          </p:nvPr>
        </p:nvSpPr>
        <p:spPr>
          <a:xfrm>
            <a:off x="2914560" y="531720"/>
            <a:ext cx="3543120" cy="2657160"/>
          </a:xfrm>
          <a:prstGeom prst="rect">
            <a:avLst/>
          </a:prstGeom>
        </p:spPr>
      </p:sp>
      <p:sp>
        <p:nvSpPr>
          <p:cNvPr id="289" name="PlaceHolder 2"/>
          <p:cNvSpPr>
            <a:spLocks noGrp="1"/>
          </p:cNvSpPr>
          <p:nvPr>
            <p:ph type="body"/>
          </p:nvPr>
        </p:nvSpPr>
        <p:spPr>
          <a:xfrm>
            <a:off x="937440" y="3366000"/>
            <a:ext cx="7497720" cy="3188520"/>
          </a:xfrm>
          <a:prstGeom prst="rect">
            <a:avLst/>
          </a:prstGeom>
        </p:spPr>
        <p:txBody>
          <a:bodyPr lIns="93960" tIns="47160" rIns="93960" bIns="47160">
            <a:normAutofit fontScale="3000"/>
          </a:bodyPr>
          <a:lstStyle/>
          <a:p>
            <a:pPr marL="216000" indent="-216000">
              <a:lnSpc>
                <a:spcPct val="100000"/>
              </a:lnSpc>
              <a:spcBef>
                <a:spcPts val="601"/>
              </a:spcBef>
            </a:pPr>
            <a:r>
              <a:rPr lang="en-GB" sz="2000" b="0" strike="noStrike" spc="-1" dirty="0">
                <a:latin typeface="Arial"/>
              </a:rPr>
              <a:t>Other slides outline the components (adapt them or select appropriate ones for your assignment)</a:t>
            </a:r>
          </a:p>
          <a:p>
            <a:pPr marL="216000" indent="-216000">
              <a:lnSpc>
                <a:spcPct val="100000"/>
              </a:lnSpc>
              <a:spcBef>
                <a:spcPts val="601"/>
              </a:spcBef>
            </a:pPr>
            <a:endParaRPr lang="en-GB" sz="2000" b="0" strike="noStrike" spc="-1" dirty="0">
              <a:latin typeface="Arial"/>
            </a:endParaRPr>
          </a:p>
          <a:p>
            <a:pPr marL="216000" indent="-216000">
              <a:lnSpc>
                <a:spcPct val="100000"/>
              </a:lnSpc>
            </a:pPr>
            <a:r>
              <a:rPr lang="en-GB" sz="1200" b="0" strike="noStrike" spc="-1" dirty="0">
                <a:solidFill>
                  <a:srgbClr val="000000"/>
                </a:solidFill>
                <a:latin typeface="+mn-lt"/>
                <a:ea typeface="+mn-ea"/>
              </a:rPr>
              <a:t>An enterprise information security policy (EISP) is also known as a general security policy, organizational security policy, IT security policy, or information security policy.</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spcBef>
                <a:spcPts val="601"/>
              </a:spcBef>
            </a:pPr>
            <a:r>
              <a:rPr lang="en-GB" sz="2000" b="0" strike="noStrike" spc="-1" dirty="0">
                <a:solidFill>
                  <a:srgbClr val="000000"/>
                </a:solidFill>
                <a:latin typeface="+mn-lt"/>
                <a:ea typeface="+mn-ea"/>
              </a:rPr>
              <a:t>EISP </a:t>
            </a:r>
            <a:r>
              <a:rPr lang="en-US" sz="2800" b="0" strike="noStrike" spc="-1" dirty="0">
                <a:solidFill>
                  <a:srgbClr val="000000"/>
                </a:solidFill>
                <a:latin typeface="+mn-lt"/>
                <a:ea typeface="+mn-ea"/>
              </a:rPr>
              <a:t>typically addresses compliance in two areas:</a:t>
            </a:r>
            <a:endParaRPr lang="en-GB" sz="28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General compliance to ensure meeting of requirements to establish program and assigning responsibilities therein to various organizational components</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Use of specified penalties and disciplinary action</a:t>
            </a:r>
            <a:endParaRPr lang="en-GB" sz="2600" b="0" strike="noStrike" spc="-1" dirty="0">
              <a:latin typeface="Arial"/>
            </a:endParaRPr>
          </a:p>
          <a:p>
            <a:pPr>
              <a:lnSpc>
                <a:spcPct val="100000"/>
              </a:lnSpc>
              <a:spcBef>
                <a:spcPts val="601"/>
              </a:spcBef>
            </a:pPr>
            <a:r>
              <a:rPr lang="en-US" sz="2800" b="0" strike="noStrike" spc="-1" dirty="0">
                <a:solidFill>
                  <a:srgbClr val="000000"/>
                </a:solidFill>
                <a:latin typeface="+mn-lt"/>
                <a:ea typeface="+mn-ea"/>
              </a:rPr>
              <a:t>EISP Elements should include:</a:t>
            </a:r>
            <a:endParaRPr lang="en-GB" sz="28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Overview of the corporate security philosophy</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Information on the structure of the organization and people in information security roles</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Articulated responsibilities for security shared by all members of the organization</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Articulated responsibilities for security unique to each role in the organization</a:t>
            </a:r>
            <a:endParaRPr lang="en-GB" sz="2600" b="0" strike="noStrike" spc="-1" dirty="0">
              <a:latin typeface="Arial"/>
            </a:endParaRPr>
          </a:p>
          <a:p>
            <a:pPr>
              <a:lnSpc>
                <a:spcPct val="100000"/>
              </a:lnSpc>
              <a:spcBef>
                <a:spcPts val="601"/>
              </a:spcBef>
            </a:pPr>
            <a:endParaRPr lang="en-GB" sz="2600" b="0" strike="noStrike" spc="-1" dirty="0">
              <a:latin typeface="Arial"/>
            </a:endParaRPr>
          </a:p>
          <a:p>
            <a:pPr>
              <a:lnSpc>
                <a:spcPct val="100000"/>
              </a:lnSpc>
              <a:spcBef>
                <a:spcPts val="601"/>
              </a:spcBef>
            </a:pPr>
            <a:r>
              <a:rPr lang="en-US" sz="2000" b="0" strike="noStrike" spc="-1" dirty="0">
                <a:solidFill>
                  <a:srgbClr val="000000"/>
                </a:solidFill>
                <a:latin typeface="+mn-lt"/>
                <a:ea typeface="+mn-ea"/>
              </a:rPr>
              <a:t>The ISSP:</a:t>
            </a:r>
            <a:endParaRPr lang="en-GB" sz="20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Addresses specific areas of technology e.g. email, use of Internet, BOYD, </a:t>
            </a:r>
            <a:r>
              <a:rPr lang="en-US" sz="2600" b="0" strike="noStrike" spc="-1" dirty="0" err="1">
                <a:solidFill>
                  <a:srgbClr val="000000"/>
                </a:solidFill>
                <a:latin typeface="+mn-lt"/>
                <a:ea typeface="+mn-ea"/>
              </a:rPr>
              <a:t>etc</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Requires frequent updates</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Contains statement on the organization’s position on </a:t>
            </a:r>
            <a:br>
              <a:rPr dirty="0"/>
            </a:br>
            <a:r>
              <a:rPr lang="en-US" sz="2600" b="0" strike="noStrike" spc="-1" dirty="0">
                <a:solidFill>
                  <a:srgbClr val="000000"/>
                </a:solidFill>
                <a:latin typeface="+mn-lt"/>
                <a:ea typeface="+mn-ea"/>
              </a:rPr>
              <a:t>specific issue </a:t>
            </a:r>
            <a:endParaRPr lang="en-GB" sz="2600" b="0" strike="noStrike" spc="-1" dirty="0">
              <a:latin typeface="Arial"/>
            </a:endParaRPr>
          </a:p>
          <a:p>
            <a:pPr>
              <a:lnSpc>
                <a:spcPct val="100000"/>
              </a:lnSpc>
              <a:spcBef>
                <a:spcPts val="601"/>
              </a:spcBef>
            </a:pPr>
            <a:r>
              <a:rPr lang="en-US" sz="2000" b="0" strike="noStrike" spc="-1" dirty="0">
                <a:solidFill>
                  <a:srgbClr val="000000"/>
                </a:solidFill>
                <a:latin typeface="+mn-lt"/>
                <a:ea typeface="+mn-ea"/>
              </a:rPr>
              <a:t>Three common approaches when creating and managing ISSPs:</a:t>
            </a:r>
            <a:endParaRPr lang="en-GB" sz="20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Create a number of independent ISSP documents</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Create a single comprehensive ISSP document</a:t>
            </a:r>
            <a:endParaRPr lang="en-GB" sz="2600" b="0" strike="noStrike" spc="-1" dirty="0">
              <a:latin typeface="Arial"/>
            </a:endParaRPr>
          </a:p>
          <a:p>
            <a:pPr marL="914400" lvl="1" indent="-456840">
              <a:lnSpc>
                <a:spcPct val="100000"/>
              </a:lnSpc>
              <a:spcBef>
                <a:spcPts val="601"/>
              </a:spcBef>
              <a:buClr>
                <a:srgbClr val="000000"/>
              </a:buClr>
              <a:buFont typeface="Arial"/>
              <a:buChar char="•"/>
            </a:pPr>
            <a:r>
              <a:rPr lang="en-US" sz="2600" b="0" strike="noStrike" spc="-1" dirty="0">
                <a:solidFill>
                  <a:srgbClr val="000000"/>
                </a:solidFill>
                <a:latin typeface="+mn-lt"/>
                <a:ea typeface="+mn-ea"/>
              </a:rPr>
              <a:t>Create a modular ISSP document</a:t>
            </a:r>
            <a:endParaRPr lang="en-GB" sz="2600" b="0" strike="noStrike" spc="-1" dirty="0">
              <a:latin typeface="Arial"/>
            </a:endParaRPr>
          </a:p>
          <a:p>
            <a:pPr>
              <a:lnSpc>
                <a:spcPct val="100000"/>
              </a:lnSpc>
            </a:pPr>
            <a:endParaRPr lang="en-GB" sz="2600" b="0" strike="noStrike" spc="-1" dirty="0">
              <a:latin typeface="Arial"/>
            </a:endParaRPr>
          </a:p>
          <a:p>
            <a:pPr algn="just">
              <a:lnSpc>
                <a:spcPct val="120000"/>
              </a:lnSpc>
              <a:spcBef>
                <a:spcPts val="601"/>
              </a:spcBef>
            </a:pPr>
            <a:r>
              <a:rPr lang="en-US" sz="3600" b="0" strike="noStrike" spc="-1" dirty="0" err="1">
                <a:solidFill>
                  <a:srgbClr val="000000"/>
                </a:solidFill>
                <a:latin typeface="+mn-lt"/>
                <a:ea typeface="+mn-ea"/>
              </a:rPr>
              <a:t>SysSPs</a:t>
            </a:r>
            <a:r>
              <a:rPr lang="en-US" sz="3600" b="0" strike="noStrike" spc="-1" dirty="0">
                <a:solidFill>
                  <a:srgbClr val="000000"/>
                </a:solidFill>
                <a:latin typeface="+mn-lt"/>
                <a:ea typeface="+mn-ea"/>
              </a:rPr>
              <a:t> often function as standards or procedures used when configuring or maintaining systems.</a:t>
            </a:r>
            <a:endParaRPr lang="en-GB" sz="3600" b="0" strike="noStrike" spc="-1" dirty="0">
              <a:latin typeface="Arial"/>
            </a:endParaRPr>
          </a:p>
          <a:p>
            <a:pPr algn="just">
              <a:lnSpc>
                <a:spcPct val="120000"/>
              </a:lnSpc>
              <a:spcBef>
                <a:spcPts val="601"/>
              </a:spcBef>
            </a:pPr>
            <a:r>
              <a:rPr lang="en-US" sz="3600" b="0" strike="noStrike" spc="-1" dirty="0" err="1">
                <a:solidFill>
                  <a:srgbClr val="000000"/>
                </a:solidFill>
                <a:latin typeface="+mn-lt"/>
                <a:ea typeface="+mn-ea"/>
              </a:rPr>
              <a:t>SysSPs</a:t>
            </a:r>
            <a:r>
              <a:rPr lang="en-US" sz="3600" b="0" strike="noStrike" spc="-1" dirty="0">
                <a:solidFill>
                  <a:srgbClr val="000000"/>
                </a:solidFill>
                <a:latin typeface="+mn-lt"/>
                <a:ea typeface="+mn-ea"/>
              </a:rPr>
              <a:t> fall into two groups:</a:t>
            </a:r>
            <a:endParaRPr lang="en-GB" sz="3600" b="0" strike="noStrike" spc="-1" dirty="0">
              <a:latin typeface="Arial"/>
            </a:endParaRPr>
          </a:p>
          <a:p>
            <a:pPr marL="914400" lvl="1" indent="-456840" algn="just">
              <a:lnSpc>
                <a:spcPct val="120000"/>
              </a:lnSpc>
              <a:spcBef>
                <a:spcPts val="601"/>
              </a:spcBef>
              <a:buClr>
                <a:srgbClr val="000000"/>
              </a:buClr>
              <a:buFont typeface="Arial"/>
              <a:buChar char="•"/>
            </a:pPr>
            <a:r>
              <a:rPr lang="en-US" sz="3400" b="0" strike="noStrike" spc="-1" dirty="0">
                <a:solidFill>
                  <a:srgbClr val="000000"/>
                </a:solidFill>
                <a:latin typeface="+mn-lt"/>
                <a:ea typeface="+mn-ea"/>
              </a:rPr>
              <a:t>Managerial guidance</a:t>
            </a:r>
            <a:endParaRPr lang="en-GB" sz="3400" b="0" strike="noStrike" spc="-1" dirty="0">
              <a:latin typeface="Arial"/>
            </a:endParaRPr>
          </a:p>
          <a:p>
            <a:pPr marL="914400" lvl="1" indent="-456840" algn="just">
              <a:lnSpc>
                <a:spcPct val="120000"/>
              </a:lnSpc>
              <a:spcBef>
                <a:spcPts val="601"/>
              </a:spcBef>
              <a:buClr>
                <a:srgbClr val="000000"/>
              </a:buClr>
              <a:buFont typeface="Arial"/>
              <a:buChar char="•"/>
            </a:pPr>
            <a:r>
              <a:rPr lang="en-US" sz="3400" b="0" strike="noStrike" spc="-1" dirty="0">
                <a:solidFill>
                  <a:srgbClr val="000000"/>
                </a:solidFill>
                <a:latin typeface="+mn-lt"/>
                <a:ea typeface="+mn-ea"/>
              </a:rPr>
              <a:t>Technical specifications</a:t>
            </a:r>
            <a:endParaRPr lang="en-GB" sz="3400" b="0" strike="noStrike" spc="-1" dirty="0">
              <a:latin typeface="Arial"/>
            </a:endParaRPr>
          </a:p>
          <a:p>
            <a:pPr marL="1028880" lvl="1" indent="-571320" algn="just">
              <a:lnSpc>
                <a:spcPct val="120000"/>
              </a:lnSpc>
              <a:spcBef>
                <a:spcPts val="601"/>
              </a:spcBef>
              <a:buClr>
                <a:srgbClr val="000000"/>
              </a:buClr>
              <a:buFont typeface="Arial"/>
              <a:buChar char="•"/>
            </a:pPr>
            <a:r>
              <a:rPr lang="en-US" sz="3600" b="0" strike="noStrike" spc="-1" dirty="0">
                <a:solidFill>
                  <a:srgbClr val="000000"/>
                </a:solidFill>
                <a:latin typeface="+mn-lt"/>
                <a:ea typeface="+mn-ea"/>
              </a:rPr>
              <a:t>Access control lists (ACLs) can restrict access for a particular user, computer, time, duration—even a particular file.</a:t>
            </a:r>
            <a:endParaRPr lang="en-GB" sz="3600" b="0" strike="noStrike" spc="-1" dirty="0">
              <a:latin typeface="Arial"/>
            </a:endParaRPr>
          </a:p>
          <a:p>
            <a:pPr marL="628560" lvl="1" indent="-171000">
              <a:lnSpc>
                <a:spcPct val="100000"/>
              </a:lnSpc>
              <a:spcBef>
                <a:spcPts val="601"/>
              </a:spcBef>
              <a:buClr>
                <a:srgbClr val="000000"/>
              </a:buClr>
              <a:buFont typeface="Arial"/>
              <a:buChar char="•"/>
            </a:pPr>
            <a:r>
              <a:rPr lang="en-US" sz="1200" b="0" strike="noStrike" spc="-1" dirty="0">
                <a:solidFill>
                  <a:srgbClr val="000000"/>
                </a:solidFill>
                <a:latin typeface="+mn-lt"/>
                <a:ea typeface="+mn-ea"/>
              </a:rPr>
              <a:t>Configuration rule policies govern how a security system reacts to received data.</a:t>
            </a:r>
            <a:endParaRPr lang="en-GB" sz="1200" b="0" strike="noStrike" spc="-1" dirty="0">
              <a:latin typeface="Arial"/>
            </a:endParaRPr>
          </a:p>
          <a:p>
            <a:pPr marL="628560" lvl="1" indent="-171000">
              <a:lnSpc>
                <a:spcPct val="100000"/>
              </a:lnSpc>
              <a:spcBef>
                <a:spcPts val="601"/>
              </a:spcBef>
              <a:buClr>
                <a:srgbClr val="000000"/>
              </a:buClr>
              <a:buFont typeface="Arial"/>
              <a:buChar char="•"/>
            </a:pPr>
            <a:r>
              <a:rPr lang="en-US" sz="1200" b="0" strike="noStrike" spc="-1" dirty="0">
                <a:solidFill>
                  <a:srgbClr val="000000"/>
                </a:solidFill>
                <a:latin typeface="+mn-lt"/>
                <a:ea typeface="+mn-ea"/>
              </a:rPr>
              <a:t>Combination </a:t>
            </a:r>
            <a:r>
              <a:rPr lang="en-US" sz="1200" b="0" strike="noStrike" spc="-1" dirty="0" err="1">
                <a:solidFill>
                  <a:srgbClr val="000000"/>
                </a:solidFill>
                <a:latin typeface="+mn-lt"/>
                <a:ea typeface="+mn-ea"/>
              </a:rPr>
              <a:t>SysSPs</a:t>
            </a:r>
            <a:r>
              <a:rPr lang="en-US" sz="1200" b="0" strike="noStrike" spc="-1" dirty="0">
                <a:solidFill>
                  <a:srgbClr val="000000"/>
                </a:solidFill>
                <a:latin typeface="+mn-lt"/>
                <a:ea typeface="+mn-ea"/>
              </a:rPr>
              <a:t> combine managerial guidance and technical specifications.</a:t>
            </a:r>
            <a:endParaRPr lang="en-GB" sz="1200" b="0" strike="noStrike" spc="-1" dirty="0">
              <a:latin typeface="Arial"/>
            </a:endParaRPr>
          </a:p>
          <a:p>
            <a:pPr>
              <a:lnSpc>
                <a:spcPct val="100000"/>
              </a:lnSpc>
            </a:pPr>
            <a:endParaRPr lang="en-GB" sz="1200" b="0" strike="noStrike" spc="-1" dirty="0">
              <a:latin typeface="Arial"/>
            </a:endParaRPr>
          </a:p>
        </p:txBody>
      </p:sp>
      <p:sp>
        <p:nvSpPr>
          <p:cNvPr id="290"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99A531E4-32E7-462F-972E-DDD67FC1E2E8}" type="slidenum">
              <a:rPr lang="en-US" sz="1200" b="0" strike="noStrike" spc="-1">
                <a:solidFill>
                  <a:srgbClr val="000000"/>
                </a:solidFill>
                <a:latin typeface="Arial"/>
                <a:ea typeface="+mn-ea"/>
              </a:rPr>
              <a:t>10</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4D6B7E97-82C3-4DE9-AE73-44E90C618F33}" type="slidenum">
              <a:rPr lang="en-US" sz="1200" b="0" strike="noStrike" spc="-1">
                <a:solidFill>
                  <a:srgbClr val="000000"/>
                </a:solidFill>
                <a:latin typeface="Times New Roman"/>
              </a:rPr>
              <a:t>11</a:t>
            </a:fld>
            <a:endParaRPr lang="en-GB" sz="1200" b="0" strike="noStrike" spc="-1">
              <a:latin typeface="Times New Roman"/>
            </a:endParaRPr>
          </a:p>
        </p:txBody>
      </p:sp>
      <p:sp>
        <p:nvSpPr>
          <p:cNvPr id="316" name="PlaceHolder 2"/>
          <p:cNvSpPr>
            <a:spLocks noGrp="1" noRot="1" noChangeAspect="1"/>
          </p:cNvSpPr>
          <p:nvPr>
            <p:ph type="sldImg"/>
          </p:nvPr>
        </p:nvSpPr>
        <p:spPr>
          <a:xfrm>
            <a:off x="2914650" y="531813"/>
            <a:ext cx="3543300" cy="2657475"/>
          </a:xfrm>
          <a:prstGeom prst="rect">
            <a:avLst/>
          </a:prstGeom>
        </p:spPr>
      </p:sp>
      <p:sp>
        <p:nvSpPr>
          <p:cNvPr id="317" name="PlaceHolder 3"/>
          <p:cNvSpPr>
            <a:spLocks noGrp="1"/>
          </p:cNvSpPr>
          <p:nvPr>
            <p:ph type="body"/>
          </p:nvPr>
        </p:nvSpPr>
        <p:spPr>
          <a:xfrm>
            <a:off x="937440" y="3366000"/>
            <a:ext cx="7497720" cy="3188520"/>
          </a:xfrm>
          <a:prstGeom prst="rect">
            <a:avLst/>
          </a:prstGeom>
        </p:spPr>
        <p:txBody>
          <a:bodyPr lIns="93960" tIns="47160" rIns="93960" bIns="47160">
            <a:normAutofit fontScale="40000"/>
          </a:bodyPr>
          <a:lstStyle/>
          <a:p>
            <a:pPr marL="216000" indent="-216000">
              <a:lnSpc>
                <a:spcPct val="100000"/>
              </a:lnSpc>
            </a:pPr>
            <a:r>
              <a:rPr lang="en-GB" sz="1200" b="0" strike="noStrike" spc="-1" dirty="0">
                <a:solidFill>
                  <a:srgbClr val="000000"/>
                </a:solidFill>
                <a:latin typeface="+mn-lt"/>
                <a:ea typeface="+mn-ea"/>
              </a:rPr>
              <a:t>Good management practices for policy development and maintenance make for a more strong organization. </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For example, all policies, including security policies, undergo tremendous stress when corporate mergers and divestitures occur.</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System vulnerabilities can arise, for instance, if incongruent security policies are implemented in different parts of a newly merged organization. </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mn-lt"/>
                <a:ea typeface="+mn-ea"/>
              </a:rPr>
              <a:t>Policy Management</a:t>
            </a:r>
            <a:endParaRPr lang="en-GB" sz="20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Policies must be managed as they constantly change </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To remain viable, security policies must have:</a:t>
            </a:r>
            <a:endParaRPr lang="en-GB" sz="26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Responsible manager </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A schedule of reviews</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Method for making recommendations for reviews</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Policy issuance and revision date</a:t>
            </a:r>
            <a:endParaRPr lang="en-GB" sz="2400" b="0" strike="noStrike" spc="-1" dirty="0">
              <a:latin typeface="Arial"/>
            </a:endParaRPr>
          </a:p>
          <a:p>
            <a:pPr marL="743040" lvl="1" indent="-285480">
              <a:lnSpc>
                <a:spcPct val="100000"/>
              </a:lnSpc>
              <a:spcBef>
                <a:spcPts val="479"/>
              </a:spcBef>
              <a:buClr>
                <a:srgbClr val="222222"/>
              </a:buClr>
              <a:buFont typeface="Symbol" charset="2"/>
              <a:buChar char=""/>
            </a:pPr>
            <a:r>
              <a:rPr lang="en-US" sz="2400" b="0" strike="noStrike" spc="-1" dirty="0">
                <a:solidFill>
                  <a:srgbClr val="222222"/>
                </a:solidFill>
                <a:latin typeface="Arial"/>
                <a:ea typeface="+mn-ea"/>
              </a:rPr>
              <a:t>Automated policy management</a:t>
            </a:r>
            <a:endParaRPr lang="en-GB" sz="2400" b="0" strike="noStrike" spc="-1" dirty="0">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B414DD36-45C7-474C-9686-448330597356}" type="slidenum">
              <a:rPr lang="en-US" sz="1200" b="0" strike="noStrike" spc="-1">
                <a:solidFill>
                  <a:srgbClr val="000000"/>
                </a:solidFill>
                <a:latin typeface="Times New Roman"/>
              </a:rPr>
              <a:t>12</a:t>
            </a:fld>
            <a:endParaRPr lang="en-GB" sz="1200" b="0" strike="noStrike" spc="-1">
              <a:latin typeface="Times New Roman"/>
            </a:endParaRPr>
          </a:p>
        </p:txBody>
      </p:sp>
      <p:sp>
        <p:nvSpPr>
          <p:cNvPr id="319" name="PlaceHolder 2"/>
          <p:cNvSpPr>
            <a:spLocks noGrp="1" noRot="1" noChangeAspect="1"/>
          </p:cNvSpPr>
          <p:nvPr>
            <p:ph type="sldImg"/>
          </p:nvPr>
        </p:nvSpPr>
        <p:spPr>
          <a:xfrm>
            <a:off x="2914560" y="531720"/>
            <a:ext cx="3543120" cy="2657160"/>
          </a:xfrm>
          <a:prstGeom prst="rect">
            <a:avLst/>
          </a:prstGeom>
        </p:spPr>
      </p:sp>
      <p:sp>
        <p:nvSpPr>
          <p:cNvPr id="320" name="PlaceHolder 3"/>
          <p:cNvSpPr>
            <a:spLocks noGrp="1"/>
          </p:cNvSpPr>
          <p:nvPr>
            <p:ph type="body"/>
          </p:nvPr>
        </p:nvSpPr>
        <p:spPr>
          <a:xfrm>
            <a:off x="937440" y="3366000"/>
            <a:ext cx="7497720" cy="3188520"/>
          </a:xfrm>
          <a:prstGeom prst="rect">
            <a:avLst/>
          </a:prstGeom>
        </p:spPr>
        <p:txBody>
          <a:bodyPr lIns="93960" tIns="47160" rIns="93960" bIns="47160">
            <a:normAutofit fontScale="28000"/>
          </a:bodyPr>
          <a:lstStyle/>
          <a:p>
            <a:pPr marL="216000" indent="-216000">
              <a:lnSpc>
                <a:spcPct val="100000"/>
              </a:lnSpc>
            </a:pPr>
            <a:r>
              <a:rPr lang="en-GB" sz="1200" b="0" strike="noStrike" spc="-1" dirty="0">
                <a:solidFill>
                  <a:srgbClr val="000000"/>
                </a:solidFill>
                <a:latin typeface="+mn-lt"/>
                <a:ea typeface="+mn-ea"/>
              </a:rPr>
              <a:t>Once an organization has developed its information security policies and standards, the information security community can begin developing the blueprint for the information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security program. If any policies, standards, or practices have not been completed, management must determine whether to proceed nonetheless with the development of the</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blueprint.</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This information security blueprint is the basis for the design, selection, and implementation of all security program elements, including policy implementation, ongoing policy management,</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risk management programs, education and training programs, technological controls, and program maintenance.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mn-lt"/>
                <a:ea typeface="+mn-ea"/>
              </a:rPr>
              <a:t>Information Security Blueprints</a:t>
            </a:r>
            <a:endParaRPr lang="en-GB" sz="20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Basis for design, selection, and implementation of all security policies, education and training programs, and technological controls</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Detailed version of security framework (outline of overall information security strategy for organization)</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Specifies tasks and order in which they are to be accomplished</a:t>
            </a:r>
            <a:endParaRPr lang="en-GB" sz="2600" b="0" strike="noStrike" spc="-1" dirty="0">
              <a:latin typeface="Arial"/>
            </a:endParaRPr>
          </a:p>
          <a:p>
            <a:pPr marL="343080" indent="-342720">
              <a:lnSpc>
                <a:spcPct val="100000"/>
              </a:lnSpc>
              <a:spcBef>
                <a:spcPts val="519"/>
              </a:spcBef>
              <a:buClr>
                <a:srgbClr val="222222"/>
              </a:buClr>
              <a:buFont typeface="Symbol" charset="2"/>
              <a:buChar char=""/>
            </a:pPr>
            <a:r>
              <a:rPr lang="en-US" sz="2600" b="0" strike="noStrike" spc="-1" dirty="0">
                <a:solidFill>
                  <a:srgbClr val="222222"/>
                </a:solidFill>
                <a:latin typeface="Arial"/>
                <a:ea typeface="+mn-ea"/>
              </a:rPr>
              <a:t>Should also serve as scalable, upgradeable, and comprehensive plan for current and future information security needs</a:t>
            </a:r>
            <a:endParaRPr lang="en-GB" sz="2600" b="0" strike="noStrike" spc="-1" dirty="0">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2914560" y="531720"/>
            <a:ext cx="3543120" cy="2657160"/>
          </a:xfrm>
          <a:prstGeom prst="rect">
            <a:avLst/>
          </a:prstGeom>
        </p:spPr>
      </p:sp>
      <p:sp>
        <p:nvSpPr>
          <p:cNvPr id="322" name="PlaceHolder 2"/>
          <p:cNvSpPr>
            <a:spLocks noGrp="1"/>
          </p:cNvSpPr>
          <p:nvPr>
            <p:ph type="body"/>
          </p:nvPr>
        </p:nvSpPr>
        <p:spPr>
          <a:xfrm>
            <a:off x="937440" y="3366000"/>
            <a:ext cx="7497720" cy="3188520"/>
          </a:xfrm>
          <a:prstGeom prst="rect">
            <a:avLst/>
          </a:prstGeom>
        </p:spPr>
        <p:txBody>
          <a:bodyPr lIns="93960" tIns="47160" rIns="93960" bIns="47160">
            <a:normAutofit fontScale="56000"/>
          </a:bodyPr>
          <a:lstStyle/>
          <a:p>
            <a:pPr marL="216000" indent="-216000">
              <a:lnSpc>
                <a:spcPct val="100000"/>
              </a:lnSpc>
            </a:pPr>
            <a:r>
              <a:rPr lang="en-US" sz="2000" b="0" strike="noStrike" spc="-1">
                <a:latin typeface="Arial"/>
              </a:rPr>
              <a:t>More information/content is within other slides for referencing or assignment usage</a:t>
            </a: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r>
              <a:rPr lang="en-US" sz="2000" b="1" strike="noStrike" spc="-1">
                <a:latin typeface="Arial"/>
              </a:rPr>
              <a:t>ISO (</a:t>
            </a:r>
            <a:r>
              <a:rPr lang="en-GB" sz="1200" b="0" strike="noStrike" spc="-1">
                <a:solidFill>
                  <a:srgbClr val="000000"/>
                </a:solidFill>
                <a:latin typeface="+mn-lt"/>
                <a:ea typeface="+mn-ea"/>
              </a:rPr>
              <a:t>The International Organization for Standardization)</a:t>
            </a:r>
            <a:r>
              <a:rPr lang="en-US" sz="2000" b="1" strike="noStrike" spc="-1">
                <a:solidFill>
                  <a:srgbClr val="000000"/>
                </a:solidFill>
                <a:latin typeface="+mn-lt"/>
                <a:ea typeface="+mn-ea"/>
              </a:rPr>
              <a:t> 27000 series</a:t>
            </a:r>
            <a:endParaRPr lang="en-GB" sz="2000" b="0" strike="noStrike" spc="-1">
              <a:latin typeface="Arial"/>
            </a:endParaRPr>
          </a:p>
          <a:p>
            <a:pPr marL="216000" indent="-216000" algn="just">
              <a:lnSpc>
                <a:spcPct val="100000"/>
              </a:lnSpc>
              <a:spcBef>
                <a:spcPts val="601"/>
              </a:spcBef>
            </a:pPr>
            <a:r>
              <a:rPr lang="en-US" sz="1200" b="0" strike="noStrike" spc="-1">
                <a:solidFill>
                  <a:srgbClr val="000000"/>
                </a:solidFill>
                <a:latin typeface="+mn-lt"/>
                <a:ea typeface="+mn-ea"/>
              </a:rPr>
              <a:t>One of the most widely referenced security models </a:t>
            </a:r>
            <a:endParaRPr lang="en-GB" sz="1200" b="0" strike="noStrike" spc="-1">
              <a:latin typeface="Arial"/>
            </a:endParaRPr>
          </a:p>
          <a:p>
            <a:pPr marL="216000" indent="-216000" algn="just">
              <a:lnSpc>
                <a:spcPct val="100000"/>
              </a:lnSpc>
              <a:spcBef>
                <a:spcPts val="601"/>
              </a:spcBef>
            </a:pPr>
            <a:r>
              <a:rPr lang="en-US" sz="1200" b="0" strike="noStrike" spc="-1">
                <a:solidFill>
                  <a:srgbClr val="000000"/>
                </a:solidFill>
                <a:latin typeface="+mn-lt"/>
                <a:ea typeface="+mn-ea"/>
              </a:rPr>
              <a:t>Standard framework for information security that states organizational security policy is needed to provide management direction and support</a:t>
            </a:r>
            <a:endParaRPr lang="en-GB" sz="1200" b="0" strike="noStrike" spc="-1">
              <a:latin typeface="Arial"/>
            </a:endParaRPr>
          </a:p>
          <a:p>
            <a:pPr marL="216000" indent="-216000" algn="just">
              <a:lnSpc>
                <a:spcPct val="100000"/>
              </a:lnSpc>
              <a:spcBef>
                <a:spcPts val="601"/>
              </a:spcBef>
            </a:pPr>
            <a:r>
              <a:rPr lang="en-US" sz="1200" b="0" strike="noStrike" spc="-1">
                <a:solidFill>
                  <a:srgbClr val="000000"/>
                </a:solidFill>
                <a:latin typeface="+mn-lt"/>
                <a:ea typeface="+mn-ea"/>
              </a:rPr>
              <a:t>Purpose is to give recommendations for information security management</a:t>
            </a:r>
            <a:endParaRPr lang="en-GB" sz="1200" b="0" strike="noStrike" spc="-1">
              <a:latin typeface="Arial"/>
            </a:endParaRPr>
          </a:p>
          <a:p>
            <a:pPr marL="216000" indent="-216000" algn="just">
              <a:lnSpc>
                <a:spcPct val="100000"/>
              </a:lnSpc>
              <a:spcBef>
                <a:spcPts val="601"/>
              </a:spcBef>
            </a:pPr>
            <a:r>
              <a:rPr lang="en-US" sz="1200" b="0" strike="noStrike" spc="-1">
                <a:solidFill>
                  <a:srgbClr val="000000"/>
                </a:solidFill>
                <a:latin typeface="+mn-lt"/>
                <a:ea typeface="+mn-ea"/>
              </a:rPr>
              <a:t>Provides a starting point for developing organizational security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2000" b="1" strike="noStrike" spc="-1">
                <a:solidFill>
                  <a:srgbClr val="000000"/>
                </a:solidFill>
                <a:latin typeface="+mn-lt"/>
                <a:ea typeface="+mn-ea"/>
              </a:rPr>
              <a:t>NIST (</a:t>
            </a:r>
            <a:r>
              <a:rPr lang="en-GB" sz="1200" b="0" strike="noStrike" spc="-1">
                <a:solidFill>
                  <a:srgbClr val="000000"/>
                </a:solidFill>
                <a:latin typeface="+mn-lt"/>
                <a:ea typeface="+mn-ea"/>
              </a:rPr>
              <a:t>The National Institute of Standards and Technology)</a:t>
            </a:r>
            <a:endParaRPr lang="en-GB" sz="1200" b="0" strike="noStrike" spc="-1">
              <a:latin typeface="Arial"/>
            </a:endParaRPr>
          </a:p>
          <a:p>
            <a:pPr marL="171360" indent="-171000">
              <a:lnSpc>
                <a:spcPct val="120000"/>
              </a:lnSpc>
              <a:spcBef>
                <a:spcPts val="601"/>
              </a:spcBef>
              <a:buClr>
                <a:srgbClr val="000000"/>
              </a:buClr>
              <a:buFont typeface="Arial"/>
              <a:buChar char="•"/>
            </a:pPr>
            <a:r>
              <a:rPr lang="en-US" sz="1200" b="0" strike="noStrike" spc="-1">
                <a:solidFill>
                  <a:srgbClr val="000000"/>
                </a:solidFill>
                <a:latin typeface="+mn-lt"/>
                <a:ea typeface="+mn-ea"/>
              </a:rPr>
              <a:t>Security supports the mission of the organization and is an integral element of sound management.</a:t>
            </a:r>
            <a:endParaRPr lang="en-GB" sz="1200" b="0" strike="noStrike" spc="-1">
              <a:latin typeface="Arial"/>
            </a:endParaRPr>
          </a:p>
          <a:p>
            <a:pPr marL="171360" indent="-171000">
              <a:lnSpc>
                <a:spcPct val="120000"/>
              </a:lnSpc>
              <a:spcBef>
                <a:spcPts val="601"/>
              </a:spcBef>
              <a:buClr>
                <a:srgbClr val="000000"/>
              </a:buClr>
              <a:buFont typeface="Arial"/>
              <a:buChar char="•"/>
            </a:pPr>
            <a:r>
              <a:rPr lang="en-US" sz="1200" b="0" strike="noStrike" spc="-1">
                <a:solidFill>
                  <a:srgbClr val="000000"/>
                </a:solidFill>
                <a:latin typeface="+mn-lt"/>
                <a:ea typeface="+mn-ea"/>
              </a:rPr>
              <a:t>Security should be cost effective; owners have security responsibilities outside their own organizations.</a:t>
            </a:r>
            <a:endParaRPr lang="en-GB" sz="1200" b="0" strike="noStrike" spc="-1">
              <a:latin typeface="Arial"/>
            </a:endParaRPr>
          </a:p>
          <a:p>
            <a:pPr marL="171360" indent="-171000">
              <a:lnSpc>
                <a:spcPct val="120000"/>
              </a:lnSpc>
              <a:spcBef>
                <a:spcPts val="601"/>
              </a:spcBef>
              <a:buClr>
                <a:srgbClr val="000000"/>
              </a:buClr>
              <a:buFont typeface="Arial"/>
              <a:buChar char="•"/>
            </a:pPr>
            <a:r>
              <a:rPr lang="en-US" sz="1200" b="0" strike="noStrike" spc="-1">
                <a:solidFill>
                  <a:srgbClr val="000000"/>
                </a:solidFill>
                <a:latin typeface="+mn-lt"/>
                <a:ea typeface="+mn-ea"/>
              </a:rPr>
              <a:t>Security responsibilities and accountability should be made explicit; security requires a comprehensive and integrated approach.</a:t>
            </a:r>
            <a:endParaRPr lang="en-GB" sz="1200" b="0" strike="noStrike" spc="-1">
              <a:latin typeface="Arial"/>
            </a:endParaRPr>
          </a:p>
          <a:p>
            <a:pPr>
              <a:lnSpc>
                <a:spcPct val="100000"/>
              </a:lnSpc>
            </a:pPr>
            <a:endParaRPr lang="en-GB" sz="1200" b="0" strike="noStrike" spc="-1">
              <a:latin typeface="Arial"/>
            </a:endParaRPr>
          </a:p>
        </p:txBody>
      </p:sp>
      <p:sp>
        <p:nvSpPr>
          <p:cNvPr id="323"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AB2B0A5D-E676-4BCE-8C22-63A7FFAA42CA}" type="slidenum">
              <a:rPr lang="en-US" sz="1200" b="0" strike="noStrike" spc="-1">
                <a:solidFill>
                  <a:srgbClr val="000000"/>
                </a:solidFill>
                <a:latin typeface="Arial"/>
                <a:ea typeface="+mn-ea"/>
              </a:rPr>
              <a:t>13</a:t>
            </a:fld>
            <a:endParaRPr lang="en-GB" sz="1200" b="0" strike="noStrike" spc="-1">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PlaceHolder 1"/>
          <p:cNvSpPr>
            <a:spLocks noGrp="1" noRot="1" noChangeAspect="1"/>
          </p:cNvSpPr>
          <p:nvPr>
            <p:ph type="sldImg"/>
          </p:nvPr>
        </p:nvSpPr>
        <p:spPr>
          <a:xfrm>
            <a:off x="2914560" y="531720"/>
            <a:ext cx="3543120" cy="2657160"/>
          </a:xfrm>
          <a:prstGeom prst="rect">
            <a:avLst/>
          </a:prstGeom>
        </p:spPr>
      </p:sp>
      <p:sp>
        <p:nvSpPr>
          <p:cNvPr id="325"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As shown in the Figure ISO 27001 has moved from its previous Plan-Do-Check-Act format to a more formal and comprehensive approach to implementing</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the ISO 27002 control structure.</a:t>
            </a:r>
            <a:endParaRPr lang="en-GB" sz="1200" b="0" strike="noStrike" spc="-1">
              <a:latin typeface="Arial"/>
            </a:endParaRPr>
          </a:p>
        </p:txBody>
      </p:sp>
      <p:sp>
        <p:nvSpPr>
          <p:cNvPr id="326"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C3F07D25-E996-4691-93F7-D89998969172}" type="slidenum">
              <a:rPr lang="en-US" sz="1200" b="0" strike="noStrike" spc="-1">
                <a:solidFill>
                  <a:srgbClr val="000000"/>
                </a:solidFill>
                <a:latin typeface="Arial"/>
                <a:ea typeface="+mn-ea"/>
              </a:rPr>
              <a:t>14</a:t>
            </a:fld>
            <a:endParaRPr lang="en-GB" sz="1200" b="0" strike="noStrike" spc="-1">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4EFA73F7-B5BC-4FE2-8727-AF9723526071}" type="slidenum">
              <a:rPr lang="en-US" sz="1200" b="0" strike="noStrike" spc="-1">
                <a:solidFill>
                  <a:srgbClr val="000000"/>
                </a:solidFill>
                <a:latin typeface="Times New Roman"/>
              </a:rPr>
              <a:t>15</a:t>
            </a:fld>
            <a:endParaRPr lang="en-GB" sz="1200" b="0" strike="noStrike" spc="-1">
              <a:latin typeface="Times New Roman"/>
            </a:endParaRPr>
          </a:p>
        </p:txBody>
      </p:sp>
      <p:sp>
        <p:nvSpPr>
          <p:cNvPr id="349" name="PlaceHolder 2"/>
          <p:cNvSpPr>
            <a:spLocks noGrp="1" noRot="1" noChangeAspect="1"/>
          </p:cNvSpPr>
          <p:nvPr>
            <p:ph type="sldImg"/>
          </p:nvPr>
        </p:nvSpPr>
        <p:spPr>
          <a:xfrm>
            <a:off x="2914560" y="531720"/>
            <a:ext cx="3543120" cy="2657160"/>
          </a:xfrm>
          <a:prstGeom prst="rect">
            <a:avLst/>
          </a:prstGeom>
        </p:spPr>
      </p:sp>
      <p:sp>
        <p:nvSpPr>
          <p:cNvPr id="350" name="PlaceHolder 3"/>
          <p:cNvSpPr>
            <a:spLocks noGrp="1"/>
          </p:cNvSpPr>
          <p:nvPr>
            <p:ph type="body"/>
          </p:nvPr>
        </p:nvSpPr>
        <p:spPr>
          <a:xfrm>
            <a:off x="937440" y="3366000"/>
            <a:ext cx="7497720" cy="3188520"/>
          </a:xfrm>
          <a:prstGeom prst="rect">
            <a:avLst/>
          </a:prstGeom>
        </p:spPr>
        <p:txBody>
          <a:bodyPr lIns="93960" tIns="47160" rIns="93960" bIns="47160">
            <a:normAutofit fontScale="8000"/>
          </a:bodyPr>
          <a:lstStyle/>
          <a:p>
            <a:pPr marL="216000" indent="-216000">
              <a:lnSpc>
                <a:spcPct val="100000"/>
              </a:lnSpc>
            </a:pPr>
            <a:endParaRPr lang="en-GB" sz="2000" b="0" strike="noStrike" spc="-1">
              <a:latin typeface="Arial"/>
            </a:endParaRPr>
          </a:p>
          <a:p>
            <a:pPr marL="216000" indent="-216000">
              <a:lnSpc>
                <a:spcPct val="100000"/>
              </a:lnSpc>
            </a:pPr>
            <a:r>
              <a:rPr lang="en-GB" sz="1200" b="0" strike="noStrike" spc="-1">
                <a:solidFill>
                  <a:srgbClr val="000000"/>
                </a:solidFill>
                <a:latin typeface="+mn-lt"/>
                <a:ea typeface="+mn-ea"/>
              </a:rPr>
              <a:t>The Figure illustrates that a layer of protection must exist between each layer of the sphere of use. For example, “Policy and law” and “Education and training” are protections placed between</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people and the information. Controls are also implemented between systems and the information,</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between networks and the computer systems, and between the Internet and internal</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networks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0" strike="noStrike" spc="-1">
                <a:solidFill>
                  <a:srgbClr val="000000"/>
                </a:solidFill>
                <a:latin typeface="+mn-lt"/>
                <a:ea typeface="+mn-ea"/>
              </a:rPr>
              <a:t>Figure 6-16, showing the sphere of security, is the foundation of the security framework.</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Generally speaking, the sphere of security represents the fact that information is under attack from a variety of sources. The sphere of use, at the left of the figure, illustrates the ways in which people can directly access information; for example, people read hard copies of documents; they also access information through systems, such as the electronic storage of information. </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Information, as the most important asset to security, is illustrated at the core of the sphere. Information is always at risk from attacks through the people and computer systems that have direct access to the information. Networks and the Internet represent indirect threats, as exemplified by the fact that a person attempting to access information from the Internet must first go through the local networks and then access systems that contain the information. The sphere of protection, at the right of the figure, illustrates that between each layer of the sphere of use there must exist a layer of protection to prevent access to the inner layer from the outer layer. Each shaded band is a layer of protection and control. For example, the layer labeled “policy education and training” is located between people and the information.</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Controls are also implemented between systems and the information, between networks and the computer systems, and between the Internet and internal networks. This reinforces the concept of defense in depth.</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As illustrated in the sphere of protection portion of Figure 6-16, a variety of controls can be used to protect the information. The list in the figure is not intended to be comprehensive but illustrates individual safeguards that protect the various systems that are located closer to the center of the sphere. However, as people can directly access each ring as well as the information at the core of the model, people require unique approaches to security.</a:t>
            </a:r>
            <a:endParaRPr lang="en-GB" sz="2000" b="0" strike="noStrike" spc="-1">
              <a:latin typeface="Arial"/>
            </a:endParaRPr>
          </a:p>
          <a:p>
            <a:pPr marL="216000" indent="-216000">
              <a:lnSpc>
                <a:spcPct val="100000"/>
              </a:lnSpc>
            </a:pPr>
            <a:r>
              <a:rPr lang="en-US" sz="2000" b="0" strike="noStrike" spc="-1">
                <a:solidFill>
                  <a:srgbClr val="000000"/>
                </a:solidFill>
                <a:latin typeface="+mn-lt"/>
                <a:ea typeface="+mn-ea"/>
              </a:rPr>
              <a:t>In fact, the resource of people must become a layer of security, a human firewall that protects the information from unauthorized access and use. The members of the organization must become a safeguard, which is effectively trained, implemented, and maintained, or else they, too, become a threat to the information.</a:t>
            </a:r>
            <a:endParaRPr lang="en-GB" sz="2000" b="0" strike="noStrike" spc="-1">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6D148722-93DA-4E3F-8443-6124C11F3F90}" type="slidenum">
              <a:rPr lang="en-US" sz="1200" b="0" strike="noStrike" spc="-1">
                <a:solidFill>
                  <a:srgbClr val="000000"/>
                </a:solidFill>
                <a:latin typeface="Times New Roman"/>
              </a:rPr>
              <a:t>16</a:t>
            </a:fld>
            <a:endParaRPr lang="en-GB" sz="1200" b="0" strike="noStrike" spc="-1">
              <a:latin typeface="Times New Roman"/>
            </a:endParaRPr>
          </a:p>
        </p:txBody>
      </p:sp>
      <p:sp>
        <p:nvSpPr>
          <p:cNvPr id="358" name="PlaceHolder 2"/>
          <p:cNvSpPr>
            <a:spLocks noGrp="1" noRot="1" noChangeAspect="1"/>
          </p:cNvSpPr>
          <p:nvPr>
            <p:ph type="sldImg"/>
          </p:nvPr>
        </p:nvSpPr>
        <p:spPr>
          <a:xfrm>
            <a:off x="2914560" y="531720"/>
            <a:ext cx="3543120" cy="2657160"/>
          </a:xfrm>
          <a:prstGeom prst="rect">
            <a:avLst/>
          </a:prstGeom>
        </p:spPr>
      </p:sp>
      <p:sp>
        <p:nvSpPr>
          <p:cNvPr id="359" name="PlaceHolder 3"/>
          <p:cNvSpPr>
            <a:spLocks noGrp="1"/>
          </p:cNvSpPr>
          <p:nvPr>
            <p:ph type="body"/>
          </p:nvPr>
        </p:nvSpPr>
        <p:spPr>
          <a:xfrm>
            <a:off x="937440" y="3366000"/>
            <a:ext cx="7497720" cy="3188520"/>
          </a:xfrm>
          <a:prstGeom prst="rect">
            <a:avLst/>
          </a:prstGeom>
        </p:spPr>
        <p:txBody>
          <a:bodyPr lIns="93960" tIns="47160" rIns="93960" bIns="47160">
            <a:normAutofit fontScale="15000"/>
          </a:bodyPr>
          <a:lstStyle/>
          <a:p>
            <a:pPr marL="216000" indent="-216000">
              <a:lnSpc>
                <a:spcPct val="100000"/>
              </a:lnSpc>
            </a:pPr>
            <a:r>
              <a:rPr lang="en-GB" sz="1200" b="0" strike="noStrike" spc="-1">
                <a:solidFill>
                  <a:srgbClr val="000000"/>
                </a:solidFill>
                <a:latin typeface="+mn-lt"/>
                <a:ea typeface="+mn-ea"/>
              </a:rPr>
              <a:t>Once your organization has defined the policies that will guide its security program and selected an overall security model by creating or adapting a security framework and a corresponding</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detailed implementation blueprint, it is time to implement a security education, training, and awareness (SETA) program.</a:t>
            </a:r>
            <a:endParaRPr lang="en-GB" sz="1200" b="0" strike="noStrike" spc="-1">
              <a:latin typeface="Arial"/>
            </a:endParaRPr>
          </a:p>
          <a:p>
            <a:pPr algn="just">
              <a:lnSpc>
                <a:spcPct val="100000"/>
              </a:lnSpc>
              <a:spcBef>
                <a:spcPts val="601"/>
              </a:spcBef>
              <a:tabLst>
                <a:tab pos="0" algn="l"/>
              </a:tabLst>
            </a:pPr>
            <a:endParaRPr lang="en-GB" sz="1200" b="0" strike="noStrike" spc="-1">
              <a:latin typeface="Arial"/>
            </a:endParaRPr>
          </a:p>
          <a:p>
            <a:pPr algn="just">
              <a:lnSpc>
                <a:spcPct val="100000"/>
              </a:lnSpc>
              <a:spcBef>
                <a:spcPts val="601"/>
              </a:spcBef>
              <a:tabLst>
                <a:tab pos="0" algn="l"/>
              </a:tabLst>
            </a:pPr>
            <a:r>
              <a:rPr lang="en-US" sz="1200" b="1" strike="noStrike" spc="-1">
                <a:solidFill>
                  <a:srgbClr val="000000"/>
                </a:solidFill>
                <a:latin typeface="+mn-lt"/>
                <a:ea typeface="+mn-ea"/>
              </a:rPr>
              <a:t>Education</a:t>
            </a:r>
            <a:r>
              <a:rPr lang="en-US" sz="1200" b="0" strike="noStrike" spc="-1">
                <a:solidFill>
                  <a:srgbClr val="000000"/>
                </a:solidFill>
                <a:latin typeface="+mn-lt"/>
                <a:ea typeface="+mn-ea"/>
              </a:rPr>
              <a:t> </a:t>
            </a:r>
            <a:endParaRPr lang="en-GB" sz="1200" b="0" strike="noStrike" spc="-1">
              <a:latin typeface="Arial"/>
            </a:endParaRPr>
          </a:p>
          <a:p>
            <a:pPr marL="171360" indent="-171000" algn="just">
              <a:lnSpc>
                <a:spcPct val="100000"/>
              </a:lnSpc>
              <a:spcBef>
                <a:spcPts val="601"/>
              </a:spcBef>
              <a:buClr>
                <a:srgbClr val="000000"/>
              </a:buClr>
              <a:buFont typeface="Arial"/>
              <a:buChar char="•"/>
              <a:tabLst>
                <a:tab pos="0" algn="l"/>
              </a:tabLst>
            </a:pPr>
            <a:r>
              <a:rPr lang="en-US" sz="1200" b="0" strike="noStrike" spc="-1">
                <a:solidFill>
                  <a:srgbClr val="000000"/>
                </a:solidFill>
                <a:latin typeface="+mn-lt"/>
                <a:ea typeface="+mn-ea"/>
              </a:rPr>
              <a:t>Everyone in an organization needs to be trained and aware of information security; not every member needs a formal degree or certificate in information security.</a:t>
            </a:r>
            <a:endParaRPr lang="en-GB" sz="1200" b="0" strike="noStrike" spc="-1">
              <a:latin typeface="Arial"/>
            </a:endParaRPr>
          </a:p>
          <a:p>
            <a:pPr marL="171360" indent="-171000">
              <a:lnSpc>
                <a:spcPct val="100000"/>
              </a:lnSpc>
              <a:spcBef>
                <a:spcPts val="601"/>
              </a:spcBef>
              <a:buClr>
                <a:srgbClr val="000000"/>
              </a:buClr>
              <a:buFont typeface="Arial"/>
              <a:buChar char="•"/>
              <a:tabLst>
                <a:tab pos="0" algn="l"/>
              </a:tabLst>
            </a:pPr>
            <a:r>
              <a:rPr lang="en-US" sz="1200" b="0" strike="noStrike" spc="-1">
                <a:solidFill>
                  <a:srgbClr val="000000"/>
                </a:solidFill>
                <a:latin typeface="+mn-lt"/>
                <a:ea typeface="+mn-ea"/>
              </a:rPr>
              <a:t>When formal education is deemed appropriate, an employee can investigate courses in continuing education from local institutions of higher learning.</a:t>
            </a:r>
            <a:endParaRPr lang="en-GB" sz="1200" b="0" strike="noStrike" spc="-1">
              <a:latin typeface="Arial"/>
            </a:endParaRPr>
          </a:p>
          <a:p>
            <a:pPr marL="171360" indent="-171000">
              <a:lnSpc>
                <a:spcPct val="100000"/>
              </a:lnSpc>
              <a:spcBef>
                <a:spcPts val="601"/>
              </a:spcBef>
              <a:buClr>
                <a:srgbClr val="000000"/>
              </a:buClr>
              <a:buFont typeface="Arial"/>
              <a:buChar char="•"/>
              <a:tabLst>
                <a:tab pos="0" algn="l"/>
              </a:tabLst>
            </a:pPr>
            <a:r>
              <a:rPr lang="en-US" sz="1200" b="0" strike="noStrike" spc="-1">
                <a:solidFill>
                  <a:srgbClr val="000000"/>
                </a:solidFill>
                <a:latin typeface="+mn-lt"/>
                <a:ea typeface="+mn-ea"/>
              </a:rPr>
              <a:t>A number of universities have formal coursework in information security.</a:t>
            </a:r>
            <a:endParaRPr lang="en-GB" sz="1200" b="0" strike="noStrike" spc="-1">
              <a:latin typeface="Arial"/>
            </a:endParaRPr>
          </a:p>
          <a:p>
            <a:pPr>
              <a:lnSpc>
                <a:spcPct val="100000"/>
              </a:lnSpc>
              <a:tabLst>
                <a:tab pos="0" algn="l"/>
              </a:tabLst>
            </a:pPr>
            <a:endParaRPr lang="en-GB" sz="1200" b="0" strike="noStrike" spc="-1">
              <a:latin typeface="Arial"/>
            </a:endParaRPr>
          </a:p>
          <a:p>
            <a:pPr>
              <a:lnSpc>
                <a:spcPct val="100000"/>
              </a:lnSpc>
              <a:tabLst>
                <a:tab pos="0" algn="l"/>
              </a:tabLst>
            </a:pPr>
            <a:r>
              <a:rPr lang="en-US" sz="2000" b="1" strike="noStrike" spc="-1">
                <a:solidFill>
                  <a:srgbClr val="000000"/>
                </a:solidFill>
                <a:latin typeface="+mn-lt"/>
                <a:ea typeface="+mn-ea"/>
              </a:rPr>
              <a:t>Security Training</a:t>
            </a:r>
            <a:endParaRPr lang="en-GB" sz="20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Provides members of organization with detailed information and hands-on instruction to prepare them to perform their duties securely</a:t>
            </a:r>
            <a:endParaRPr lang="en-GB" sz="12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Management of information security can develop customized in-house training or outsource the training program</a:t>
            </a:r>
            <a:endParaRPr lang="en-GB" sz="12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Alternatives to formal training include conferences and programs offered through professional organizations</a:t>
            </a:r>
            <a:endParaRPr lang="en-GB" sz="1200" b="0" strike="noStrike" spc="-1">
              <a:latin typeface="Arial"/>
            </a:endParaRPr>
          </a:p>
          <a:p>
            <a:pPr>
              <a:lnSpc>
                <a:spcPct val="100000"/>
              </a:lnSpc>
              <a:tabLst>
                <a:tab pos="0" algn="l"/>
              </a:tabLst>
            </a:pPr>
            <a:endParaRPr lang="en-GB" sz="1200" b="0" strike="noStrike" spc="-1">
              <a:latin typeface="Arial"/>
            </a:endParaRPr>
          </a:p>
          <a:p>
            <a:pPr>
              <a:lnSpc>
                <a:spcPct val="100000"/>
              </a:lnSpc>
              <a:tabLst>
                <a:tab pos="0" algn="l"/>
              </a:tabLst>
            </a:pPr>
            <a:r>
              <a:rPr lang="en-US" sz="2000" b="1" strike="noStrike" spc="-1">
                <a:solidFill>
                  <a:srgbClr val="222222"/>
                </a:solidFill>
                <a:latin typeface="Arial"/>
                <a:ea typeface="+mn-ea"/>
              </a:rPr>
              <a:t>Security Awareness</a:t>
            </a:r>
            <a:endParaRPr lang="en-GB" sz="20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One of least frequently implemented but most beneficial programs is the security awareness program</a:t>
            </a:r>
            <a:endParaRPr lang="en-GB" sz="12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Designed to keep information security at the forefront of users’ minds </a:t>
            </a:r>
            <a:endParaRPr lang="en-GB" sz="12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Need not be complicated or expensive</a:t>
            </a:r>
            <a:endParaRPr lang="en-GB" sz="1200" b="0" strike="noStrike" spc="-1">
              <a:latin typeface="Arial"/>
            </a:endParaRPr>
          </a:p>
          <a:p>
            <a:pPr marL="343080" indent="-342720">
              <a:lnSpc>
                <a:spcPct val="100000"/>
              </a:lnSpc>
              <a:spcBef>
                <a:spcPts val="241"/>
              </a:spcBef>
              <a:buClr>
                <a:srgbClr val="222222"/>
              </a:buClr>
              <a:buFont typeface="Arial"/>
              <a:buChar char="•"/>
              <a:tabLst>
                <a:tab pos="0" algn="l"/>
              </a:tabLst>
            </a:pPr>
            <a:r>
              <a:rPr lang="en-US" sz="1200" b="0" strike="noStrike" spc="-1">
                <a:solidFill>
                  <a:srgbClr val="222222"/>
                </a:solidFill>
                <a:latin typeface="Arial"/>
                <a:ea typeface="+mn-ea"/>
              </a:rPr>
              <a:t>If the program is not actively implemented</a:t>
            </a:r>
            <a:endParaRPr lang="en-GB" sz="1200" b="0" strike="noStrike" spc="-1">
              <a:latin typeface="Arial"/>
            </a:endParaRPr>
          </a:p>
          <a:p>
            <a:pPr>
              <a:lnSpc>
                <a:spcPct val="100000"/>
              </a:lnSpc>
              <a:spcBef>
                <a:spcPts val="241"/>
              </a:spcBef>
              <a:tabLst>
                <a:tab pos="0" algn="l"/>
              </a:tabLst>
            </a:pPr>
            <a:endParaRPr lang="en-GB" sz="1200" b="0" strike="noStrike" spc="-1">
              <a:latin typeface="Arial"/>
            </a:endParaRPr>
          </a:p>
          <a:p>
            <a:pPr>
              <a:lnSpc>
                <a:spcPct val="100000"/>
              </a:lnSpc>
              <a:spcBef>
                <a:spcPts val="241"/>
              </a:spcBef>
              <a:tabLst>
                <a:tab pos="0" algn="l"/>
              </a:tabLst>
            </a:pPr>
            <a:endParaRPr lang="en-GB" sz="1200" b="0" strike="noStrike" spc="-1">
              <a:latin typeface="Arial"/>
            </a:endParaRPr>
          </a:p>
          <a:p>
            <a:pPr>
              <a:lnSpc>
                <a:spcPct val="100000"/>
              </a:lnSpc>
              <a:tabLst>
                <a:tab pos="0" algn="l"/>
              </a:tabLst>
            </a:pPr>
            <a:r>
              <a:rPr lang="en-US" sz="2000" b="1" strike="noStrike" spc="-1">
                <a:solidFill>
                  <a:srgbClr val="222222"/>
                </a:solidFill>
                <a:latin typeface="Arial"/>
                <a:ea typeface="+mn-ea"/>
              </a:rPr>
              <a:t>Security Education, Training, and Awareness Program</a:t>
            </a:r>
            <a:endParaRPr lang="en-GB" sz="2000" b="0" strike="noStrike" spc="-1">
              <a:latin typeface="Arial"/>
            </a:endParaRPr>
          </a:p>
          <a:p>
            <a:pPr marL="343080" indent="-342720">
              <a:lnSpc>
                <a:spcPct val="100000"/>
              </a:lnSpc>
              <a:spcBef>
                <a:spcPts val="519"/>
              </a:spcBef>
              <a:buClr>
                <a:srgbClr val="222222"/>
              </a:buClr>
              <a:buFont typeface="Arial"/>
              <a:buChar char="•"/>
              <a:tabLst>
                <a:tab pos="0" algn="l"/>
              </a:tabLst>
            </a:pPr>
            <a:r>
              <a:rPr lang="en-US" sz="2600" b="0" strike="noStrike" spc="-1">
                <a:solidFill>
                  <a:srgbClr val="222222"/>
                </a:solidFill>
                <a:latin typeface="Arial"/>
                <a:ea typeface="+mn-ea"/>
              </a:rPr>
              <a:t>Once general security policy exists, implement security education, training, and awareness (SETA) program </a:t>
            </a:r>
            <a:endParaRPr lang="en-GB" sz="2600" b="0" strike="noStrike" spc="-1">
              <a:latin typeface="Arial"/>
            </a:endParaRPr>
          </a:p>
          <a:p>
            <a:pPr marL="343080" indent="-342720">
              <a:lnSpc>
                <a:spcPct val="100000"/>
              </a:lnSpc>
              <a:spcBef>
                <a:spcPts val="519"/>
              </a:spcBef>
              <a:buClr>
                <a:srgbClr val="222222"/>
              </a:buClr>
              <a:buFont typeface="Arial"/>
              <a:buChar char="•"/>
              <a:tabLst>
                <a:tab pos="0" algn="l"/>
              </a:tabLst>
            </a:pPr>
            <a:r>
              <a:rPr lang="en-US" sz="2600" b="0" strike="noStrike" spc="-1">
                <a:solidFill>
                  <a:srgbClr val="222222"/>
                </a:solidFill>
                <a:latin typeface="Arial"/>
                <a:ea typeface="+mn-ea"/>
              </a:rPr>
              <a:t>SETA is a control measure designed to reduce accidental security breaches</a:t>
            </a:r>
            <a:endParaRPr lang="en-GB" sz="2600" b="0" strike="noStrike" spc="-1">
              <a:latin typeface="Arial"/>
            </a:endParaRPr>
          </a:p>
          <a:p>
            <a:pPr marL="343080" indent="-342720">
              <a:lnSpc>
                <a:spcPct val="100000"/>
              </a:lnSpc>
              <a:spcBef>
                <a:spcPts val="519"/>
              </a:spcBef>
              <a:buClr>
                <a:srgbClr val="222222"/>
              </a:buClr>
              <a:buFont typeface="Arial"/>
              <a:buChar char="•"/>
              <a:tabLst>
                <a:tab pos="0" algn="l"/>
              </a:tabLst>
            </a:pPr>
            <a:r>
              <a:rPr lang="en-US" sz="2600" b="0" strike="noStrike" spc="-1">
                <a:solidFill>
                  <a:srgbClr val="222222"/>
                </a:solidFill>
                <a:latin typeface="Arial"/>
                <a:ea typeface="+mn-ea"/>
              </a:rPr>
              <a:t>The SETA program consists of: security education; security training; and security awareness</a:t>
            </a:r>
            <a:endParaRPr lang="en-GB" sz="2600" b="0" strike="noStrike" spc="-1">
              <a:latin typeface="Arial"/>
            </a:endParaRPr>
          </a:p>
          <a:p>
            <a:pPr marL="343080" indent="-342720">
              <a:lnSpc>
                <a:spcPct val="100000"/>
              </a:lnSpc>
              <a:spcBef>
                <a:spcPts val="519"/>
              </a:spcBef>
              <a:buClr>
                <a:srgbClr val="222222"/>
              </a:buClr>
              <a:buFont typeface="Arial"/>
              <a:buChar char="•"/>
              <a:tabLst>
                <a:tab pos="0" algn="l"/>
              </a:tabLst>
            </a:pPr>
            <a:r>
              <a:rPr lang="en-US" sz="2600" b="0" strike="noStrike" spc="-1">
                <a:solidFill>
                  <a:srgbClr val="222222"/>
                </a:solidFill>
                <a:latin typeface="Arial"/>
                <a:ea typeface="+mn-ea"/>
              </a:rPr>
              <a:t>Enhances security by improving awareness, developing skills and knowledge, and building in-depth knowledge</a:t>
            </a:r>
            <a:endParaRPr lang="en-GB" sz="2600" b="0" strike="noStrike" spc="-1">
              <a:latin typeface="Arial"/>
            </a:endParaRPr>
          </a:p>
          <a:p>
            <a:pPr>
              <a:lnSpc>
                <a:spcPct val="100000"/>
              </a:lnSpc>
              <a:tabLst>
                <a:tab pos="0" algn="l"/>
              </a:tabLst>
            </a:pPr>
            <a:endParaRPr lang="en-GB" sz="2600" b="0" strike="noStrike" spc="-1">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 name="PlaceHolder 1"/>
          <p:cNvSpPr>
            <a:spLocks noGrp="1" noRot="1" noChangeAspect="1"/>
          </p:cNvSpPr>
          <p:nvPr>
            <p:ph type="sldImg"/>
          </p:nvPr>
        </p:nvSpPr>
        <p:spPr>
          <a:xfrm>
            <a:off x="2914650" y="531813"/>
            <a:ext cx="3543300" cy="2657475"/>
          </a:xfrm>
          <a:prstGeom prst="rect">
            <a:avLst/>
          </a:prstGeom>
        </p:spPr>
      </p:sp>
      <p:sp>
        <p:nvSpPr>
          <p:cNvPr id="361"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The Table compares the features of security education, training, and awareness within the organization.</a:t>
            </a:r>
            <a:endParaRPr lang="en-GB" sz="1200" b="0" strike="noStrike" spc="-1">
              <a:latin typeface="Arial"/>
            </a:endParaRPr>
          </a:p>
        </p:txBody>
      </p:sp>
      <p:sp>
        <p:nvSpPr>
          <p:cNvPr id="362"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A012C92A-2549-4F50-9159-96E05A3D0A30}" type="slidenum">
              <a:rPr lang="en-US" sz="1200" b="0" strike="noStrike" spc="-1">
                <a:solidFill>
                  <a:srgbClr val="000000"/>
                </a:solidFill>
                <a:latin typeface="Arial"/>
                <a:ea typeface="+mn-ea"/>
              </a:rPr>
              <a:t>17</a:t>
            </a:fld>
            <a:endParaRPr lang="en-GB" sz="1200" b="0" strike="noStrike" spc="-1">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45051F8C-F04B-4134-B86F-902CF834911F}" type="slidenum">
              <a:rPr lang="en-US" sz="1200" b="0" strike="noStrike" spc="-1">
                <a:solidFill>
                  <a:srgbClr val="000000"/>
                </a:solidFill>
                <a:latin typeface="Times New Roman"/>
              </a:rPr>
              <a:t>18</a:t>
            </a:fld>
            <a:endParaRPr lang="en-GB" sz="1200" b="0" strike="noStrike" spc="-1">
              <a:latin typeface="Times New Roman"/>
            </a:endParaRPr>
          </a:p>
        </p:txBody>
      </p:sp>
      <p:sp>
        <p:nvSpPr>
          <p:cNvPr id="364" name="PlaceHolder 2"/>
          <p:cNvSpPr>
            <a:spLocks noGrp="1" noRot="1" noChangeAspect="1"/>
          </p:cNvSpPr>
          <p:nvPr>
            <p:ph type="sldImg"/>
          </p:nvPr>
        </p:nvSpPr>
        <p:spPr>
          <a:xfrm>
            <a:off x="2914560" y="531720"/>
            <a:ext cx="3543120" cy="2657160"/>
          </a:xfrm>
          <a:prstGeom prst="rect">
            <a:avLst/>
          </a:prstGeom>
        </p:spPr>
      </p:sp>
      <p:sp>
        <p:nvSpPr>
          <p:cNvPr id="365" name="PlaceHolder 3"/>
          <p:cNvSpPr>
            <a:spLocks noGrp="1"/>
          </p:cNvSpPr>
          <p:nvPr>
            <p:ph type="body"/>
          </p:nvPr>
        </p:nvSpPr>
        <p:spPr>
          <a:xfrm>
            <a:off x="937440" y="3366000"/>
            <a:ext cx="7497720" cy="3188520"/>
          </a:xfrm>
          <a:prstGeom prst="rect">
            <a:avLst/>
          </a:prstGeom>
        </p:spPr>
        <p:txBody>
          <a:bodyPr lIns="93960" tIns="47160" rIns="93960" bIns="47160">
            <a:normAutofit fontScale="25000"/>
          </a:bodyPr>
          <a:lstStyle/>
          <a:p>
            <a:pPr marL="216000" indent="-216000">
              <a:lnSpc>
                <a:spcPct val="100000"/>
              </a:lnSpc>
            </a:pPr>
            <a:r>
              <a:rPr lang="en-US" sz="2000" b="1" strike="noStrike" spc="-1">
                <a:latin typeface="Arial"/>
              </a:rPr>
              <a:t>Contingency Planning Team</a:t>
            </a:r>
            <a:endParaRPr lang="en-GB" sz="2000" b="0" strike="noStrike" spc="-1">
              <a:latin typeface="Arial"/>
            </a:endParaRPr>
          </a:p>
          <a:p>
            <a:pPr marL="216000" indent="-216000">
              <a:lnSpc>
                <a:spcPct val="100000"/>
              </a:lnSpc>
            </a:pPr>
            <a:r>
              <a:rPr lang="en-US" sz="2000" b="0" strike="noStrike" spc="-1">
                <a:latin typeface="Arial"/>
              </a:rPr>
              <a:t>Before any planning can begin, a team has to plan the effort and prepare the resulting documents</a:t>
            </a:r>
            <a:endParaRPr lang="en-GB" sz="2000" b="0" strike="noStrike" spc="-1">
              <a:latin typeface="Arial"/>
            </a:endParaRPr>
          </a:p>
          <a:p>
            <a:pPr marL="216000" indent="-216000">
              <a:lnSpc>
                <a:spcPct val="100000"/>
              </a:lnSpc>
            </a:pPr>
            <a:r>
              <a:rPr lang="en-US" sz="2000" b="0" strike="noStrike" spc="-1">
                <a:latin typeface="Arial"/>
              </a:rPr>
              <a:t>Champion - A high-level manager to support, promote, and endorse the findings of the project</a:t>
            </a:r>
            <a:endParaRPr lang="en-GB" sz="2000" b="0" strike="noStrike" spc="-1">
              <a:latin typeface="Arial"/>
            </a:endParaRPr>
          </a:p>
          <a:p>
            <a:pPr marL="216000" indent="-216000">
              <a:lnSpc>
                <a:spcPct val="100000"/>
              </a:lnSpc>
            </a:pPr>
            <a:r>
              <a:rPr lang="en-US" sz="2000" b="0" strike="noStrike" spc="-1">
                <a:latin typeface="Arial"/>
              </a:rPr>
              <a:t>Project Manager - Leads the project and makes sure a sound project planning process is used, a complete and useful project plan is developed, and project resources are prudently managed</a:t>
            </a:r>
            <a:endParaRPr lang="en-GB" sz="2000" b="0" strike="noStrike" spc="-1">
              <a:latin typeface="Arial"/>
            </a:endParaRPr>
          </a:p>
          <a:p>
            <a:pPr marL="216000" indent="-216000">
              <a:lnSpc>
                <a:spcPct val="100000"/>
              </a:lnSpc>
            </a:pPr>
            <a:r>
              <a:rPr lang="en-US" sz="2000" b="0" strike="noStrike" spc="-1">
                <a:latin typeface="Arial"/>
              </a:rPr>
              <a:t>Team Members - Should be the managers or their representatives from the various communities of interest: business, IT, and information security</a:t>
            </a: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r>
              <a:rPr lang="en-US" sz="2000" b="1" strike="noStrike" spc="-1">
                <a:latin typeface="Arial"/>
              </a:rPr>
              <a:t>Continuity Strategies</a:t>
            </a:r>
            <a:endParaRPr lang="en-GB" sz="2000" b="0" strike="noStrike" spc="-1">
              <a:latin typeface="Arial"/>
            </a:endParaRPr>
          </a:p>
          <a:p>
            <a:pPr marL="216000" indent="-216000">
              <a:lnSpc>
                <a:spcPct val="100000"/>
              </a:lnSpc>
            </a:pPr>
            <a:r>
              <a:rPr lang="en-US" sz="2000" b="0" strike="noStrike" spc="-1">
                <a:latin typeface="Arial"/>
              </a:rPr>
              <a:t>Incident response plans (IRPs); disaster recovery plans (DRPs); business continuity plans (BCPs)</a:t>
            </a:r>
            <a:endParaRPr lang="en-GB" sz="2000" b="0" strike="noStrike" spc="-1">
              <a:latin typeface="Arial"/>
            </a:endParaRPr>
          </a:p>
          <a:p>
            <a:pPr marL="216000" indent="-216000">
              <a:lnSpc>
                <a:spcPct val="100000"/>
              </a:lnSpc>
            </a:pPr>
            <a:r>
              <a:rPr lang="en-US" sz="2000" b="0" strike="noStrike" spc="-1">
                <a:latin typeface="Arial"/>
              </a:rPr>
              <a:t>Primary functions of above plans </a:t>
            </a:r>
            <a:endParaRPr lang="en-GB" sz="2000" b="0" strike="noStrike" spc="-1">
              <a:latin typeface="Arial"/>
            </a:endParaRPr>
          </a:p>
          <a:p>
            <a:pPr marL="216000" indent="-216000">
              <a:lnSpc>
                <a:spcPct val="100000"/>
              </a:lnSpc>
            </a:pPr>
            <a:r>
              <a:rPr lang="en-US" sz="2000" b="0" strike="noStrike" spc="-1">
                <a:latin typeface="Arial"/>
              </a:rPr>
              <a:t>IRP focuses on immediate response; if attack escalates or is disastrous, process changes to disaster recovery and BCP</a:t>
            </a:r>
            <a:endParaRPr lang="en-GB" sz="2000" b="0" strike="noStrike" spc="-1">
              <a:latin typeface="Arial"/>
            </a:endParaRPr>
          </a:p>
          <a:p>
            <a:pPr marL="216000" indent="-216000">
              <a:lnSpc>
                <a:spcPct val="100000"/>
              </a:lnSpc>
            </a:pPr>
            <a:r>
              <a:rPr lang="en-US" sz="2000" b="0" strike="noStrike" spc="-1">
                <a:latin typeface="Arial"/>
              </a:rPr>
              <a:t>DRP typically focuses on restoring systems after disasters occur; as such, is closely associated with BCP</a:t>
            </a:r>
            <a:endParaRPr lang="en-GB" sz="2000" b="0" strike="noStrike" spc="-1">
              <a:latin typeface="Arial"/>
            </a:endParaRPr>
          </a:p>
          <a:p>
            <a:pPr marL="216000" indent="-216000">
              <a:lnSpc>
                <a:spcPct val="100000"/>
              </a:lnSpc>
            </a:pPr>
            <a:r>
              <a:rPr lang="en-US" sz="2000" b="0" strike="noStrike" spc="-1">
                <a:latin typeface="Arial"/>
              </a:rPr>
              <a:t>BCP occurs concurrently with DRP when damage is major or ongoing, requiring more than simple restoration of information and information resources</a:t>
            </a:r>
            <a:endParaRPr lang="en-GB" sz="2000" b="0" strike="noStrike" spc="-1">
              <a:latin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PlaceHolder 1"/>
          <p:cNvSpPr>
            <a:spLocks noGrp="1" noRot="1" noChangeAspect="1"/>
          </p:cNvSpPr>
          <p:nvPr>
            <p:ph type="sldImg"/>
          </p:nvPr>
        </p:nvSpPr>
        <p:spPr>
          <a:xfrm>
            <a:off x="2914560" y="531720"/>
            <a:ext cx="3543120" cy="2657160"/>
          </a:xfrm>
          <a:prstGeom prst="rect">
            <a:avLst/>
          </a:prstGeom>
        </p:spPr>
      </p:sp>
      <p:sp>
        <p:nvSpPr>
          <p:cNvPr id="367" name="PlaceHolder 2"/>
          <p:cNvSpPr>
            <a:spLocks noGrp="1"/>
          </p:cNvSpPr>
          <p:nvPr>
            <p:ph type="body"/>
          </p:nvPr>
        </p:nvSpPr>
        <p:spPr>
          <a:xfrm>
            <a:off x="937440" y="3366000"/>
            <a:ext cx="7497720" cy="3188520"/>
          </a:xfrm>
          <a:prstGeom prst="rect">
            <a:avLst/>
          </a:prstGeom>
        </p:spPr>
        <p:txBody>
          <a:bodyPr lIns="93960" tIns="47160" rIns="93960" bIns="47160">
            <a:normAutofit fontScale="3000"/>
          </a:bodyPr>
          <a:lstStyle/>
          <a:p>
            <a:pPr marL="216000" indent="-216000">
              <a:lnSpc>
                <a:spcPct val="100000"/>
              </a:lnSpc>
            </a:pPr>
            <a:r>
              <a:rPr lang="en-US" sz="2000" b="1" strike="noStrike" spc="-1">
                <a:latin typeface="Arial"/>
              </a:rPr>
              <a:t>Contingency Planning Process</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Includes following steps:</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Develop CP policy statement</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Conduct business impact analysis</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Identify preventive controls </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Create contingency strategies</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Develop contingency plan</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Ensure plan testing, training, and exercises</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rPr>
              <a:t>Ensure plan maintenance</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US" sz="2000" b="1" strike="noStrike" spc="-1">
                <a:solidFill>
                  <a:srgbClr val="222222"/>
                </a:solidFill>
                <a:latin typeface="Arial"/>
              </a:rPr>
              <a:t>CP Policy</a:t>
            </a:r>
            <a:endParaRPr lang="en-GB" sz="2000" b="0" strike="noStrike" spc="-1">
              <a:latin typeface="Arial"/>
            </a:endParaRPr>
          </a:p>
          <a:p>
            <a:pPr marL="343080" indent="-342720">
              <a:lnSpc>
                <a:spcPct val="100000"/>
              </a:lnSpc>
              <a:spcBef>
                <a:spcPts val="479"/>
              </a:spcBef>
              <a:buClr>
                <a:srgbClr val="222222"/>
              </a:buClr>
              <a:buFont typeface="Symbol" charset="2"/>
              <a:buChar char=""/>
            </a:pPr>
            <a:r>
              <a:rPr lang="en-US" sz="2400" b="0" strike="noStrike" spc="-1">
                <a:solidFill>
                  <a:srgbClr val="222222"/>
                </a:solidFill>
                <a:latin typeface="Arial"/>
              </a:rPr>
              <a:t>Should contain following sections:</a:t>
            </a:r>
            <a:endParaRPr lang="en-GB" sz="24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Introductory statement of philosophical perspective</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Statement of scope/purpose</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Call for periodic risk assessment/BIA</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Specification of CP’s major components</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Call for/guidance in selection of recover options</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Requirement to test various plans regularly</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Identification of key regulations and standards</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Identification of key people responsible for CP operations</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Challenge to organization members for support</a:t>
            </a:r>
            <a:endParaRPr lang="en-GB" sz="2000" b="0" strike="noStrike" spc="-1">
              <a:latin typeface="Arial"/>
            </a:endParaRPr>
          </a:p>
          <a:p>
            <a:pPr marL="743040" lvl="1" indent="-285480">
              <a:lnSpc>
                <a:spcPct val="100000"/>
              </a:lnSpc>
              <a:spcBef>
                <a:spcPts val="400"/>
              </a:spcBef>
              <a:buClr>
                <a:srgbClr val="222222"/>
              </a:buClr>
              <a:buFont typeface="Symbol" charset="2"/>
              <a:buChar char=""/>
            </a:pPr>
            <a:r>
              <a:rPr lang="en-US" sz="2000" b="0" strike="noStrike" spc="-1">
                <a:solidFill>
                  <a:srgbClr val="222222"/>
                </a:solidFill>
                <a:latin typeface="Arial"/>
              </a:rPr>
              <a:t>Administrative information</a:t>
            </a:r>
            <a:endParaRPr lang="en-GB" sz="2000" b="0" strike="noStrike" spc="-1">
              <a:latin typeface="Arial"/>
            </a:endParaRPr>
          </a:p>
          <a:p>
            <a:pPr>
              <a:lnSpc>
                <a:spcPct val="100000"/>
              </a:lnSpc>
            </a:pPr>
            <a:endParaRPr lang="en-GB" sz="2000" b="0" strike="noStrike" spc="-1">
              <a:latin typeface="Arial"/>
            </a:endParaRPr>
          </a:p>
          <a:p>
            <a:pPr>
              <a:lnSpc>
                <a:spcPct val="100000"/>
              </a:lnSpc>
            </a:pPr>
            <a:r>
              <a:rPr lang="en-US" sz="2000" b="1" strike="noStrike" spc="-1">
                <a:solidFill>
                  <a:srgbClr val="222222"/>
                </a:solidFill>
                <a:latin typeface="Arial"/>
              </a:rPr>
              <a:t>Business Impact Analysis</a:t>
            </a:r>
            <a:endParaRPr lang="en-GB" sz="2000" b="0" strike="noStrike" spc="-1">
              <a:latin typeface="Arial"/>
            </a:endParaRPr>
          </a:p>
          <a:p>
            <a:pPr algn="just">
              <a:lnSpc>
                <a:spcPct val="120000"/>
              </a:lnSpc>
              <a:spcBef>
                <a:spcPts val="601"/>
              </a:spcBef>
            </a:pPr>
            <a:r>
              <a:rPr lang="en-US" sz="2800" b="0" strike="noStrike" spc="-1">
                <a:solidFill>
                  <a:srgbClr val="222222"/>
                </a:solidFill>
                <a:latin typeface="Arial"/>
              </a:rPr>
              <a:t>Investigation and assessment of various adverse events that can affect organization</a:t>
            </a:r>
            <a:endParaRPr lang="en-GB" sz="2800" b="0" strike="noStrike" spc="-1">
              <a:latin typeface="Arial"/>
            </a:endParaRPr>
          </a:p>
          <a:p>
            <a:pPr algn="just">
              <a:lnSpc>
                <a:spcPct val="120000"/>
              </a:lnSpc>
              <a:spcBef>
                <a:spcPts val="601"/>
              </a:spcBef>
            </a:pPr>
            <a:r>
              <a:rPr lang="en-US" sz="2800" b="0" strike="noStrike" spc="-1">
                <a:solidFill>
                  <a:srgbClr val="222222"/>
                </a:solidFill>
                <a:latin typeface="Arial"/>
              </a:rPr>
              <a:t>Assumes security controls have been bypassed, have failed, or have proven ineffective, and the attack has succeeded</a:t>
            </a:r>
            <a:endParaRPr lang="en-GB" sz="2800" b="0" strike="noStrike" spc="-1">
              <a:latin typeface="Arial"/>
            </a:endParaRPr>
          </a:p>
          <a:p>
            <a:pPr algn="just">
              <a:lnSpc>
                <a:spcPct val="120000"/>
              </a:lnSpc>
              <a:spcBef>
                <a:spcPts val="601"/>
              </a:spcBef>
            </a:pPr>
            <a:r>
              <a:rPr lang="en-US" sz="2800" b="0" strike="noStrike" spc="-1">
                <a:solidFill>
                  <a:srgbClr val="222222"/>
                </a:solidFill>
                <a:latin typeface="Arial"/>
              </a:rPr>
              <a:t>Organization should consider scope, plan, balance, knowledge of objectives, and follow-ups</a:t>
            </a:r>
            <a:endParaRPr lang="en-GB" sz="2800" b="0" strike="noStrike" spc="-1">
              <a:latin typeface="Arial"/>
            </a:endParaRPr>
          </a:p>
          <a:p>
            <a:pPr algn="just">
              <a:lnSpc>
                <a:spcPct val="120000"/>
              </a:lnSpc>
              <a:spcBef>
                <a:spcPts val="601"/>
              </a:spcBef>
            </a:pPr>
            <a:r>
              <a:rPr lang="en-US" sz="2800" b="0" strike="noStrike" spc="-1">
                <a:solidFill>
                  <a:srgbClr val="222222"/>
                </a:solidFill>
                <a:latin typeface="Arial"/>
              </a:rPr>
              <a:t>Three stages:</a:t>
            </a:r>
            <a:endParaRPr lang="en-GB" sz="2800" b="0" strike="noStrike" spc="-1">
              <a:latin typeface="Arial"/>
            </a:endParaRPr>
          </a:p>
          <a:p>
            <a:pPr marL="914400" lvl="1" indent="-456840" algn="just">
              <a:lnSpc>
                <a:spcPct val="120000"/>
              </a:lnSpc>
              <a:spcBef>
                <a:spcPts val="601"/>
              </a:spcBef>
              <a:buClr>
                <a:srgbClr val="000000"/>
              </a:buClr>
              <a:buFont typeface="Arial"/>
              <a:buChar char="•"/>
            </a:pPr>
            <a:r>
              <a:rPr lang="en-US" sz="2800" b="0" strike="noStrike" spc="-1">
                <a:solidFill>
                  <a:srgbClr val="222222"/>
                </a:solidFill>
                <a:latin typeface="Arial"/>
              </a:rPr>
              <a:t>Determine mission/business processes and recovery criticality</a:t>
            </a:r>
            <a:endParaRPr lang="en-GB" sz="2800" b="0" strike="noStrike" spc="-1">
              <a:latin typeface="Arial"/>
            </a:endParaRPr>
          </a:p>
          <a:p>
            <a:pPr marL="914400" lvl="1" indent="-456840" algn="just">
              <a:lnSpc>
                <a:spcPct val="120000"/>
              </a:lnSpc>
              <a:spcBef>
                <a:spcPts val="601"/>
              </a:spcBef>
              <a:buClr>
                <a:srgbClr val="000000"/>
              </a:buClr>
              <a:buFont typeface="Arial"/>
              <a:buChar char="•"/>
            </a:pPr>
            <a:r>
              <a:rPr lang="en-US" sz="2800" b="0" strike="noStrike" spc="-1">
                <a:solidFill>
                  <a:srgbClr val="222222"/>
                </a:solidFill>
                <a:latin typeface="Arial"/>
              </a:rPr>
              <a:t>Identify recovery priorities for system resources</a:t>
            </a:r>
            <a:endParaRPr lang="en-GB" sz="2800" b="0" strike="noStrike" spc="-1">
              <a:latin typeface="Arial"/>
            </a:endParaRPr>
          </a:p>
          <a:p>
            <a:pPr marL="914400" lvl="1" indent="-456840" algn="just">
              <a:lnSpc>
                <a:spcPct val="120000"/>
              </a:lnSpc>
              <a:spcBef>
                <a:spcPts val="601"/>
              </a:spcBef>
              <a:buClr>
                <a:srgbClr val="000000"/>
              </a:buClr>
              <a:buFont typeface="Arial"/>
              <a:buChar char="•"/>
            </a:pPr>
            <a:r>
              <a:rPr lang="en-US" sz="2800" b="0" strike="noStrike" spc="-1">
                <a:solidFill>
                  <a:srgbClr val="222222"/>
                </a:solidFill>
                <a:latin typeface="Arial"/>
              </a:rPr>
              <a:t>Identify resource requirements</a:t>
            </a:r>
            <a:endParaRPr lang="en-GB" sz="2800" b="0" strike="noStrike" spc="-1">
              <a:latin typeface="Arial"/>
            </a:endParaRPr>
          </a:p>
          <a:p>
            <a:pPr>
              <a:lnSpc>
                <a:spcPct val="100000"/>
              </a:lnSpc>
            </a:pPr>
            <a:endParaRPr lang="en-GB" sz="2800" b="0" strike="noStrike" spc="-1">
              <a:latin typeface="Arial"/>
            </a:endParaRPr>
          </a:p>
          <a:p>
            <a:pPr>
              <a:lnSpc>
                <a:spcPct val="100000"/>
              </a:lnSpc>
            </a:pPr>
            <a:r>
              <a:rPr lang="en-US" sz="2000" b="1" strike="noStrike" spc="-1">
                <a:solidFill>
                  <a:srgbClr val="222222"/>
                </a:solidFill>
                <a:latin typeface="Arial"/>
              </a:rPr>
              <a:t>Incident Response Planning</a:t>
            </a:r>
            <a:endParaRPr lang="en-GB" sz="2000" b="0" strike="noStrike" spc="-1">
              <a:latin typeface="Arial"/>
            </a:endParaRPr>
          </a:p>
          <a:p>
            <a:pPr>
              <a:lnSpc>
                <a:spcPct val="80000"/>
              </a:lnSpc>
            </a:pPr>
            <a:r>
              <a:rPr lang="en-US" sz="2000" b="0" strike="noStrike" spc="-1">
                <a:solidFill>
                  <a:srgbClr val="222222"/>
                </a:solidFill>
                <a:latin typeface="Arial"/>
              </a:rPr>
              <a:t>Incident response planning covers the identification of, classification of, and response to an incident. </a:t>
            </a:r>
            <a:endParaRPr lang="en-GB" sz="2000" b="0" strike="noStrike" spc="-1">
              <a:latin typeface="Arial"/>
            </a:endParaRPr>
          </a:p>
          <a:p>
            <a:pPr>
              <a:lnSpc>
                <a:spcPct val="80000"/>
              </a:lnSpc>
            </a:pPr>
            <a:r>
              <a:rPr lang="en-US" sz="2000" b="0" strike="noStrike" spc="-1">
                <a:solidFill>
                  <a:srgbClr val="222222"/>
                </a:solidFill>
                <a:latin typeface="Arial"/>
              </a:rPr>
              <a:t>The IRP is made up of activities that are to be performed when an incident has been identified.</a:t>
            </a:r>
            <a:endParaRPr lang="en-GB" sz="2000" b="0" strike="noStrike" spc="-1">
              <a:latin typeface="Arial"/>
            </a:endParaRPr>
          </a:p>
          <a:p>
            <a:pPr>
              <a:lnSpc>
                <a:spcPct val="80000"/>
              </a:lnSpc>
            </a:pPr>
            <a:r>
              <a:rPr lang="en-US" sz="2000" b="0" strike="noStrike" spc="-1">
                <a:solidFill>
                  <a:srgbClr val="222222"/>
                </a:solidFill>
                <a:latin typeface="Arial"/>
              </a:rPr>
              <a:t>An incident is an attack against an information asset that poses a clear threat to the confidentiality, integrity, or availability of information resources. </a:t>
            </a:r>
            <a:endParaRPr lang="en-GB" sz="2000" b="0" strike="noStrike" spc="-1">
              <a:latin typeface="Arial"/>
            </a:endParaRPr>
          </a:p>
          <a:p>
            <a:pPr>
              <a:lnSpc>
                <a:spcPct val="80000"/>
              </a:lnSpc>
            </a:pPr>
            <a:r>
              <a:rPr lang="en-US" sz="2000" b="0" strike="noStrike" spc="-1">
                <a:solidFill>
                  <a:srgbClr val="222222"/>
                </a:solidFill>
                <a:latin typeface="Arial"/>
              </a:rPr>
              <a:t>Attacks are only classified as incidents if they have the following characteristics:</a:t>
            </a:r>
            <a:endParaRPr lang="en-GB" sz="2000" b="0" strike="noStrike" spc="-1">
              <a:latin typeface="Arial"/>
            </a:endParaRPr>
          </a:p>
          <a:p>
            <a:pPr marL="628560" lvl="1" indent="-171000">
              <a:lnSpc>
                <a:spcPct val="80000"/>
              </a:lnSpc>
              <a:buClr>
                <a:srgbClr val="000000"/>
              </a:buClr>
              <a:buFont typeface="Arial"/>
              <a:buChar char="•"/>
            </a:pPr>
            <a:r>
              <a:rPr lang="en-US" sz="2000" b="0" strike="noStrike" spc="-1">
                <a:solidFill>
                  <a:srgbClr val="222222"/>
                </a:solidFill>
                <a:latin typeface="Arial"/>
              </a:rPr>
              <a:t>Are directed against information assets</a:t>
            </a:r>
            <a:endParaRPr lang="en-GB" sz="2000" b="0" strike="noStrike" spc="-1">
              <a:latin typeface="Arial"/>
            </a:endParaRPr>
          </a:p>
          <a:p>
            <a:pPr marL="628560" lvl="1" indent="-171000">
              <a:lnSpc>
                <a:spcPct val="80000"/>
              </a:lnSpc>
              <a:buClr>
                <a:srgbClr val="000000"/>
              </a:buClr>
              <a:buFont typeface="Arial"/>
              <a:buChar char="•"/>
            </a:pPr>
            <a:r>
              <a:rPr lang="en-US" sz="2000" b="0" strike="noStrike" spc="-1">
                <a:solidFill>
                  <a:srgbClr val="222222"/>
                </a:solidFill>
                <a:latin typeface="Arial"/>
              </a:rPr>
              <a:t>Have a realistic chance of success</a:t>
            </a:r>
            <a:endParaRPr lang="en-GB" sz="2000" b="0" strike="noStrike" spc="-1">
              <a:latin typeface="Arial"/>
            </a:endParaRPr>
          </a:p>
          <a:p>
            <a:pPr marL="628560" lvl="1" indent="-171000">
              <a:lnSpc>
                <a:spcPct val="80000"/>
              </a:lnSpc>
              <a:buClr>
                <a:srgbClr val="000000"/>
              </a:buClr>
              <a:buFont typeface="Arial"/>
              <a:buChar char="•"/>
            </a:pPr>
            <a:r>
              <a:rPr lang="en-US" sz="2000" b="0" strike="noStrike" spc="-1">
                <a:solidFill>
                  <a:srgbClr val="222222"/>
                </a:solidFill>
                <a:latin typeface="Arial"/>
              </a:rPr>
              <a:t>Could threaten the confidentiality, integrity, or availability of information resources.</a:t>
            </a:r>
            <a:endParaRPr lang="en-GB" sz="2000" b="0" strike="noStrike" spc="-1">
              <a:latin typeface="Arial"/>
            </a:endParaRPr>
          </a:p>
          <a:p>
            <a:pPr>
              <a:lnSpc>
                <a:spcPct val="100000"/>
              </a:lnSpc>
            </a:pPr>
            <a:r>
              <a:rPr lang="en-US" sz="2000" b="0" strike="noStrike" spc="-1">
                <a:solidFill>
                  <a:srgbClr val="222222"/>
                </a:solidFill>
                <a:latin typeface="Arial"/>
              </a:rPr>
              <a:t>Incident response (IR) is the set of activities taken to plan for, detect, and correct the impact of an incident on information resources. </a:t>
            </a:r>
            <a:endParaRPr lang="en-GB" sz="2000" b="0" strike="noStrike" spc="-1">
              <a:latin typeface="Arial"/>
            </a:endParaRPr>
          </a:p>
          <a:p>
            <a:pPr>
              <a:lnSpc>
                <a:spcPct val="100000"/>
              </a:lnSpc>
            </a:pPr>
            <a:r>
              <a:rPr lang="en-US" sz="2000" b="0" strike="noStrike" spc="-1">
                <a:solidFill>
                  <a:srgbClr val="222222"/>
                </a:solidFill>
                <a:latin typeface="Arial"/>
              </a:rPr>
              <a:t>IR is more reactive than proactive, with the exception of the planning that must occur to prepare the IR teams to be ready to react to an incident.</a:t>
            </a:r>
            <a:endParaRPr lang="en-GB" sz="2000" b="0" strike="noStrike" spc="-1">
              <a:latin typeface="Arial"/>
            </a:endParaRPr>
          </a:p>
          <a:p>
            <a:pPr>
              <a:lnSpc>
                <a:spcPct val="100000"/>
              </a:lnSpc>
            </a:pPr>
            <a:r>
              <a:rPr lang="en-US" sz="2000" b="0" strike="noStrike" spc="-1">
                <a:solidFill>
                  <a:srgbClr val="222222"/>
                </a:solidFill>
                <a:latin typeface="Arial"/>
              </a:rPr>
              <a:t>Planning for an incident requires a detailed understanding of the scenarios developed for the BIA.</a:t>
            </a:r>
            <a:endParaRPr lang="en-GB" sz="2000" b="0" strike="noStrike" spc="-1">
              <a:latin typeface="Arial"/>
            </a:endParaRPr>
          </a:p>
          <a:p>
            <a:pPr>
              <a:lnSpc>
                <a:spcPct val="100000"/>
              </a:lnSpc>
            </a:pPr>
            <a:endParaRPr lang="en-GB" sz="2000" b="0" strike="noStrike" spc="-1">
              <a:latin typeface="Arial"/>
            </a:endParaRPr>
          </a:p>
          <a:p>
            <a:pPr>
              <a:lnSpc>
                <a:spcPct val="90000"/>
              </a:lnSpc>
            </a:pPr>
            <a:r>
              <a:rPr lang="en-US" sz="2000" b="1" strike="noStrike" spc="-1">
                <a:solidFill>
                  <a:srgbClr val="222222"/>
                </a:solidFill>
                <a:latin typeface="Arial"/>
              </a:rPr>
              <a:t>Disaster Recovery Planning</a:t>
            </a:r>
            <a:endParaRPr lang="en-GB" sz="20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Disaster recovery planning (DRP) is planning the preparation for and recovery from a disaster</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The contingency planning team must decide which actions constitute disasters and which constitute incidents</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When situations classified as disasters, plans change as to how to respond; take action to secure most valuable assets to preserve value for the longer term</a:t>
            </a:r>
            <a:endParaRPr lang="en-GB" sz="1200" b="0" strike="noStrike" spc="-1">
              <a:latin typeface="Arial"/>
            </a:endParaRPr>
          </a:p>
          <a:p>
            <a:pPr marL="343080" indent="-342720">
              <a:lnSpc>
                <a:spcPct val="100000"/>
              </a:lnSpc>
              <a:spcBef>
                <a:spcPts val="241"/>
              </a:spcBef>
              <a:buClr>
                <a:srgbClr val="222222"/>
              </a:buClr>
              <a:buFont typeface="Symbol" charset="2"/>
              <a:buChar char=""/>
            </a:pPr>
            <a:r>
              <a:rPr lang="en-US" sz="1200" b="0" strike="noStrike" spc="-1">
                <a:solidFill>
                  <a:srgbClr val="222222"/>
                </a:solidFill>
                <a:latin typeface="Arial"/>
              </a:rPr>
              <a:t>DRP strives to reestablish operations at the primary site</a:t>
            </a:r>
            <a:endParaRPr lang="en-GB" sz="1200" b="0" strike="noStrike" spc="-1">
              <a:latin typeface="Arial"/>
            </a:endParaRPr>
          </a:p>
          <a:p>
            <a:pPr>
              <a:lnSpc>
                <a:spcPct val="100000"/>
              </a:lnSpc>
            </a:pPr>
            <a:endParaRPr lang="en-GB" sz="1200" b="0" strike="noStrike" spc="-1">
              <a:latin typeface="Arial"/>
            </a:endParaRPr>
          </a:p>
          <a:p>
            <a:pPr>
              <a:lnSpc>
                <a:spcPct val="100000"/>
              </a:lnSpc>
            </a:pPr>
            <a:r>
              <a:rPr lang="en-US" sz="2000" b="1" strike="noStrike" spc="-1">
                <a:solidFill>
                  <a:srgbClr val="222222"/>
                </a:solidFill>
                <a:latin typeface="Arial"/>
              </a:rPr>
              <a:t>Business Continuity Planning</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Prepares organization to reestablish or relocate critical business operations during a disaster that affects operations at the primary site</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If disaster has rendered current location unusable, there must be a plan to allow business to continue functioning</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rPr>
              <a:t>Development of BCP is somewhat simpler than IRP or DRP</a:t>
            </a:r>
            <a:endParaRPr lang="en-GB" sz="2600" b="0" strike="noStrike" spc="-1">
              <a:latin typeface="Arial"/>
            </a:endParaRPr>
          </a:p>
          <a:p>
            <a:pPr marL="743040" lvl="1" indent="-285480">
              <a:lnSpc>
                <a:spcPct val="100000"/>
              </a:lnSpc>
              <a:spcBef>
                <a:spcPts val="479"/>
              </a:spcBef>
              <a:buClr>
                <a:srgbClr val="222222"/>
              </a:buClr>
              <a:buFont typeface="Arial"/>
              <a:buChar char="–"/>
            </a:pPr>
            <a:r>
              <a:rPr lang="en-US" sz="2400" b="0" strike="noStrike" spc="-1">
                <a:solidFill>
                  <a:srgbClr val="222222"/>
                </a:solidFill>
                <a:latin typeface="Arial"/>
              </a:rPr>
              <a:t>Consists primarily of selecting a continuity strategy and integrating off-site data storage and recovery functions into this strategy</a:t>
            </a:r>
            <a:endParaRPr lang="en-GB" sz="2400" b="0" strike="noStrike" spc="-1">
              <a:latin typeface="Arial"/>
            </a:endParaRPr>
          </a:p>
          <a:p>
            <a:pPr>
              <a:lnSpc>
                <a:spcPct val="100000"/>
              </a:lnSpc>
            </a:pPr>
            <a:endParaRPr lang="en-GB" sz="2400" b="0" strike="noStrike" spc="-1">
              <a:latin typeface="Arial"/>
            </a:endParaRPr>
          </a:p>
          <a:p>
            <a:pPr>
              <a:lnSpc>
                <a:spcPct val="100000"/>
              </a:lnSpc>
            </a:pPr>
            <a:endParaRPr lang="en-GB" sz="2400" b="0" strike="noStrike" spc="-1">
              <a:latin typeface="Arial"/>
            </a:endParaRPr>
          </a:p>
        </p:txBody>
      </p:sp>
      <p:sp>
        <p:nvSpPr>
          <p:cNvPr id="368"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17BC8E0D-BCC4-464C-B3FC-968F13B91238}" type="slidenum">
              <a:rPr lang="en-US" sz="1200" b="0" strike="noStrike" spc="-1">
                <a:solidFill>
                  <a:srgbClr val="000000"/>
                </a:solidFill>
                <a:latin typeface="Times New Roman"/>
              </a:rPr>
              <a:t>19</a:t>
            </a:fld>
            <a:endParaRPr lang="en-GB" sz="1200" b="0" strike="noStrike" spc="-1">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PlaceHolder 1"/>
          <p:cNvSpPr>
            <a:spLocks noGrp="1" noRot="1" noChangeAspect="1"/>
          </p:cNvSpPr>
          <p:nvPr>
            <p:ph type="sldImg"/>
          </p:nvPr>
        </p:nvSpPr>
        <p:spPr>
          <a:xfrm>
            <a:off x="2914560" y="531720"/>
            <a:ext cx="3543120" cy="2657160"/>
          </a:xfrm>
          <a:prstGeom prst="rect">
            <a:avLst/>
          </a:prstGeom>
        </p:spPr>
      </p:sp>
      <p:sp>
        <p:nvSpPr>
          <p:cNvPr id="373"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This seven-step methodology recommended by NIST for DRP and BCP has been expanded to include details of the BIA and IRP, resulting in the model shown in Figure</a:t>
            </a:r>
            <a:endParaRPr lang="en-GB" sz="1200" b="0" strike="noStrike" spc="-1">
              <a:latin typeface="Arial"/>
            </a:endParaRPr>
          </a:p>
        </p:txBody>
      </p:sp>
      <p:sp>
        <p:nvSpPr>
          <p:cNvPr id="374"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A0D9289B-218D-439A-B5A9-9F55F2163735}" type="slidenum">
              <a:rPr lang="en-US" sz="1200" b="0" strike="noStrike" spc="-1">
                <a:solidFill>
                  <a:srgbClr val="000000"/>
                </a:solidFill>
                <a:latin typeface="Arial"/>
                <a:ea typeface="+mn-ea"/>
              </a:rPr>
              <a:t>20</a:t>
            </a:fld>
            <a:endParaRPr lang="en-GB" sz="1200" b="0" strike="noStrike" spc="-1">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6817ACA2-0BF5-439F-AE70-1E41008F9CF0}" type="slidenum">
              <a:rPr lang="en-US" sz="1200" b="0" strike="noStrike" spc="-1">
                <a:solidFill>
                  <a:srgbClr val="000000"/>
                </a:solidFill>
                <a:latin typeface="Times New Roman"/>
              </a:rPr>
              <a:t>21</a:t>
            </a:fld>
            <a:endParaRPr lang="en-GB" sz="1200" b="0" strike="noStrike" spc="-1">
              <a:latin typeface="Times New Roman"/>
            </a:endParaRPr>
          </a:p>
        </p:txBody>
      </p:sp>
      <p:sp>
        <p:nvSpPr>
          <p:cNvPr id="415" name="PlaceHolder 2"/>
          <p:cNvSpPr>
            <a:spLocks noGrp="1" noRot="1" noChangeAspect="1"/>
          </p:cNvSpPr>
          <p:nvPr>
            <p:ph type="sldImg"/>
          </p:nvPr>
        </p:nvSpPr>
        <p:spPr>
          <a:xfrm>
            <a:off x="2914560" y="531720"/>
            <a:ext cx="3543120" cy="2657160"/>
          </a:xfrm>
          <a:prstGeom prst="rect">
            <a:avLst/>
          </a:prstGeom>
        </p:spPr>
      </p:sp>
      <p:sp>
        <p:nvSpPr>
          <p:cNvPr id="416" name="PlaceHolder 3"/>
          <p:cNvSpPr>
            <a:spLocks noGrp="1"/>
          </p:cNvSpPr>
          <p:nvPr>
            <p:ph type="body"/>
          </p:nvPr>
        </p:nvSpPr>
        <p:spPr>
          <a:xfrm>
            <a:off x="937440" y="3366000"/>
            <a:ext cx="7497720" cy="3188520"/>
          </a:xfrm>
          <a:prstGeom prst="rect">
            <a:avLst/>
          </a:prstGeom>
        </p:spPr>
        <p:txBody>
          <a:bodyPr lIns="93960" tIns="47160" rIns="93960" bIns="47160">
            <a:normAutofit fontScale="9000"/>
          </a:bodyPr>
          <a:lstStyle/>
          <a:p>
            <a:pPr marL="216000" indent="-216000">
              <a:lnSpc>
                <a:spcPct val="100000"/>
              </a:lnSpc>
            </a:pPr>
            <a:r>
              <a:rPr lang="en-GB" sz="1200" b="0" strike="noStrike" spc="-1">
                <a:solidFill>
                  <a:srgbClr val="000000"/>
                </a:solidFill>
                <a:latin typeface="+mn-lt"/>
                <a:ea typeface="+mn-ea"/>
              </a:rPr>
              <a:t>Crisis management must balance the needs of employees with the needs of the business in providing personnel with support at home during disasters.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Crisis Management</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Crisis management team is responsible for managing event from an enterprise perspective and covers: </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Supporting personnel and families during crisis </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Determining impact on normal business operations and, if necessary, making disaster declaration</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Keeping the public informed</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Communicating with major customers, suppliers, partners, regulatory agencies, industry organizations, the media, and other interested parties</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US" sz="2000" b="1" strike="noStrike" spc="-1">
                <a:solidFill>
                  <a:srgbClr val="222222"/>
                </a:solidFill>
                <a:latin typeface="Arial"/>
                <a:ea typeface="+mn-ea"/>
              </a:rPr>
              <a:t>Crisis Managment</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Key areas of crisis management also include</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Verifying personnel head count</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Checking alert roster</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Checking emergency information cards</a:t>
            </a:r>
            <a:endParaRPr lang="en-GB" sz="2400" b="0" strike="noStrike" spc="-1">
              <a:latin typeface="Arial"/>
            </a:endParaRPr>
          </a:p>
          <a:p>
            <a:pPr>
              <a:lnSpc>
                <a:spcPct val="100000"/>
              </a:lnSpc>
            </a:pPr>
            <a:endParaRPr lang="en-GB" sz="2400" b="0" strike="noStrike" spc="-1">
              <a:latin typeface="Arial"/>
            </a:endParaRPr>
          </a:p>
          <a:p>
            <a:pPr>
              <a:lnSpc>
                <a:spcPct val="100000"/>
              </a:lnSpc>
            </a:pPr>
            <a:endParaRPr lang="en-GB" sz="2400" b="0" strike="noStrike" spc="-1">
              <a:latin typeface="Arial"/>
            </a:endParaRPr>
          </a:p>
          <a:p>
            <a:pPr>
              <a:lnSpc>
                <a:spcPct val="100000"/>
              </a:lnSpc>
            </a:pPr>
            <a:endParaRPr lang="en-GB" sz="2400" b="0" strike="noStrike" spc="-1">
              <a:latin typeface="Arial"/>
            </a:endParaRPr>
          </a:p>
          <a:p>
            <a:pPr>
              <a:lnSpc>
                <a:spcPct val="100000"/>
              </a:lnSpc>
            </a:pP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US" sz="2000" b="1" strike="noStrike" spc="-1">
                <a:solidFill>
                  <a:srgbClr val="222222"/>
                </a:solidFill>
                <a:latin typeface="Arial"/>
                <a:ea typeface="+mn-ea"/>
              </a:rPr>
              <a:t>Crisis Management</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Actions taken in response to an emergency to minimize injury/loss of life, preserve organization’s image/market share, and complement disaster recovery/business continuity processes </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What may truly distinguish an incident from a disaster are the actions of the response teams</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Disaster recovery personnel must know their roles without any supporting documentation</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Preparation</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Training</a:t>
            </a:r>
            <a:endParaRPr lang="en-GB" sz="24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Rehearsal</a:t>
            </a:r>
            <a:endParaRPr lang="en-GB" sz="2400" b="0" strike="noStrike" spc="-1">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C83C805E-AD06-459B-A79A-72DA811F736F}" type="slidenum">
              <a:rPr lang="en-US" sz="1200" b="0" strike="noStrike" spc="-1">
                <a:solidFill>
                  <a:srgbClr val="000000"/>
                </a:solidFill>
                <a:latin typeface="Times New Roman"/>
              </a:rPr>
              <a:t>22</a:t>
            </a:fld>
            <a:endParaRPr lang="en-GB" sz="1200" b="0" strike="noStrike" spc="-1">
              <a:latin typeface="Times New Roman"/>
            </a:endParaRPr>
          </a:p>
        </p:txBody>
      </p:sp>
      <p:sp>
        <p:nvSpPr>
          <p:cNvPr id="418" name="PlaceHolder 2"/>
          <p:cNvSpPr>
            <a:spLocks noGrp="1" noRot="1" noChangeAspect="1"/>
          </p:cNvSpPr>
          <p:nvPr>
            <p:ph type="sldImg"/>
          </p:nvPr>
        </p:nvSpPr>
        <p:spPr>
          <a:xfrm>
            <a:off x="2914560" y="531720"/>
            <a:ext cx="3543120" cy="2657160"/>
          </a:xfrm>
          <a:prstGeom prst="rect">
            <a:avLst/>
          </a:prstGeom>
        </p:spPr>
      </p:sp>
      <p:sp>
        <p:nvSpPr>
          <p:cNvPr id="419" name="PlaceHolder 3"/>
          <p:cNvSpPr>
            <a:spLocks noGrp="1"/>
          </p:cNvSpPr>
          <p:nvPr>
            <p:ph type="body"/>
          </p:nvPr>
        </p:nvSpPr>
        <p:spPr>
          <a:xfrm>
            <a:off x="937440" y="3366000"/>
            <a:ext cx="7497720" cy="3188520"/>
          </a:xfrm>
          <a:prstGeom prst="rect">
            <a:avLst/>
          </a:prstGeom>
        </p:spPr>
        <p:txBody>
          <a:bodyPr lIns="93960" tIns="47160" rIns="93960" bIns="47160">
            <a:normAutofit fontScale="66000"/>
          </a:bodyPr>
          <a:lstStyle/>
          <a:p>
            <a:pPr marL="216000" indent="-216000">
              <a:lnSpc>
                <a:spcPct val="100000"/>
              </a:lnSpc>
            </a:pPr>
            <a:r>
              <a:rPr lang="en-GB" sz="1200" b="0" strike="noStrike" spc="-1">
                <a:solidFill>
                  <a:srgbClr val="000000"/>
                </a:solidFill>
                <a:latin typeface="+mn-lt"/>
                <a:ea typeface="+mn-ea"/>
              </a:rPr>
              <a:t>An organization can build a single document that combines all aspects of the contingency policy and plan, incorporating the IR, DR, and BC plans.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Consolidated Contingency Plan</a:t>
            </a:r>
            <a:endParaRPr lang="en-GB" sz="20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Single document set approach combines all aspects of contingency policy and plan, incorporating IR, DR, and BC plans</a:t>
            </a:r>
            <a:endParaRPr lang="en-GB" sz="2600" b="0" strike="noStrike" spc="-1">
              <a:latin typeface="Arial"/>
            </a:endParaRPr>
          </a:p>
          <a:p>
            <a:pPr marL="343080" indent="-342720">
              <a:lnSpc>
                <a:spcPct val="100000"/>
              </a:lnSpc>
              <a:spcBef>
                <a:spcPts val="519"/>
              </a:spcBef>
              <a:buClr>
                <a:srgbClr val="222222"/>
              </a:buClr>
              <a:buFont typeface="Symbol" charset="2"/>
              <a:buChar char=""/>
            </a:pPr>
            <a:r>
              <a:rPr lang="en-US" sz="2600" b="0" strike="noStrike" spc="-1">
                <a:solidFill>
                  <a:srgbClr val="222222"/>
                </a:solidFill>
                <a:latin typeface="Arial"/>
                <a:ea typeface="+mn-ea"/>
              </a:rPr>
              <a:t>Often created and stored electronically, should be easily accessible by employees in time of need</a:t>
            </a:r>
            <a:endParaRPr lang="en-GB" sz="2600" b="0" strike="noStrike" spc="-1">
              <a:latin typeface="Arial"/>
            </a:endParaRPr>
          </a:p>
          <a:p>
            <a:pPr marL="743040" lvl="1" indent="-285480">
              <a:lnSpc>
                <a:spcPct val="100000"/>
              </a:lnSpc>
              <a:spcBef>
                <a:spcPts val="479"/>
              </a:spcBef>
              <a:buClr>
                <a:srgbClr val="222222"/>
              </a:buClr>
              <a:buFont typeface="Symbol" charset="2"/>
              <a:buChar char=""/>
            </a:pPr>
            <a:r>
              <a:rPr lang="en-US" sz="2400" b="0" strike="noStrike" spc="-1">
                <a:solidFill>
                  <a:srgbClr val="222222"/>
                </a:solidFill>
                <a:latin typeface="Arial"/>
                <a:ea typeface="+mn-ea"/>
              </a:rPr>
              <a:t>Small and medium-sized organizations may also store hard copies of document </a:t>
            </a:r>
            <a:endParaRPr lang="en-GB" sz="2400" b="0" strike="noStrike" spc="-1">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 name="TextShape 1"/>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90F98F10-D7CA-409E-81BC-127D26B72CAE}" type="slidenum">
              <a:rPr lang="en-US" sz="1200" b="0" strike="noStrike" spc="-1">
                <a:solidFill>
                  <a:srgbClr val="000000"/>
                </a:solidFill>
                <a:latin typeface="Times New Roman"/>
              </a:rPr>
              <a:t>23</a:t>
            </a:fld>
            <a:endParaRPr lang="en-GB" sz="1200" b="0" strike="noStrike" spc="-1">
              <a:latin typeface="Times New Roman"/>
            </a:endParaRPr>
          </a:p>
        </p:txBody>
      </p:sp>
      <p:sp>
        <p:nvSpPr>
          <p:cNvPr id="421" name="PlaceHolder 2"/>
          <p:cNvSpPr>
            <a:spLocks noGrp="1" noRot="1" noChangeAspect="1"/>
          </p:cNvSpPr>
          <p:nvPr>
            <p:ph type="sldImg"/>
          </p:nvPr>
        </p:nvSpPr>
        <p:spPr>
          <a:xfrm>
            <a:off x="2914560" y="531720"/>
            <a:ext cx="3543120" cy="2657160"/>
          </a:xfrm>
          <a:prstGeom prst="rect">
            <a:avLst/>
          </a:prstGeom>
        </p:spPr>
      </p:sp>
      <p:sp>
        <p:nvSpPr>
          <p:cNvPr id="422" name="PlaceHolder 3"/>
          <p:cNvSpPr>
            <a:spLocks noGrp="1"/>
          </p:cNvSpPr>
          <p:nvPr>
            <p:ph type="body"/>
          </p:nvPr>
        </p:nvSpPr>
        <p:spPr>
          <a:xfrm>
            <a:off x="937440" y="3366000"/>
            <a:ext cx="7497720" cy="3188520"/>
          </a:xfrm>
          <a:prstGeom prst="rect">
            <a:avLst/>
          </a:prstGeom>
        </p:spPr>
        <p:txBody>
          <a:bodyPr lIns="93960" tIns="47160" rIns="93960" bIns="47160">
            <a:noAutofit/>
          </a:bodyPr>
          <a:lstStyle/>
          <a:p>
            <a:pPr marL="216000" indent="-216000">
              <a:lnSpc>
                <a:spcPct val="100000"/>
              </a:lnSpc>
            </a:pPr>
            <a:r>
              <a:rPr lang="en-US" sz="2000" b="1" strike="noStrike" spc="-1">
                <a:latin typeface="Arial"/>
              </a:rPr>
              <a:t>Law Enforcement Involvement</a:t>
            </a:r>
            <a:endParaRPr lang="en-GB" sz="2000" b="0" strike="noStrike" spc="-1">
              <a:latin typeface="Arial"/>
            </a:endParaRPr>
          </a:p>
          <a:p>
            <a:pPr marL="216000" indent="-216000">
              <a:lnSpc>
                <a:spcPct val="80000"/>
              </a:lnSpc>
            </a:pPr>
            <a:r>
              <a:rPr lang="en-US" sz="2000" b="0" strike="noStrike" spc="-1">
                <a:latin typeface="Arial"/>
              </a:rPr>
              <a:t>There may come a time when it has been determined that the incident at hand exceeds the violation of policy and constitutes a violation of law. </a:t>
            </a:r>
            <a:endParaRPr lang="en-GB" sz="2000" b="0" strike="noStrike" spc="-1">
              <a:latin typeface="Arial"/>
            </a:endParaRPr>
          </a:p>
          <a:p>
            <a:pPr marL="216000" indent="-216000">
              <a:lnSpc>
                <a:spcPct val="80000"/>
              </a:lnSpc>
            </a:pPr>
            <a:r>
              <a:rPr lang="en-US" sz="2000" b="0" strike="noStrike" spc="-1">
                <a:latin typeface="Arial"/>
              </a:rPr>
              <a:t>The organization may determine that involving law enforcement is necessary. </a:t>
            </a:r>
            <a:endParaRPr lang="en-GB" sz="2000" b="0" strike="noStrike" spc="-1">
              <a:latin typeface="Arial"/>
            </a:endParaRPr>
          </a:p>
          <a:p>
            <a:pPr marL="216000" indent="-216000">
              <a:lnSpc>
                <a:spcPct val="80000"/>
              </a:lnSpc>
            </a:pPr>
            <a:r>
              <a:rPr lang="en-US" sz="2000" b="0" strike="noStrike" spc="-1">
                <a:latin typeface="Arial"/>
              </a:rPr>
              <a:t>There are several questions that must then be answered. </a:t>
            </a:r>
            <a:endParaRPr lang="en-GB" sz="2000" b="0" strike="noStrike" spc="-1">
              <a:latin typeface="Arial"/>
            </a:endParaRPr>
          </a:p>
          <a:p>
            <a:pPr marL="216000" indent="-216000">
              <a:lnSpc>
                <a:spcPct val="80000"/>
              </a:lnSpc>
            </a:pPr>
            <a:r>
              <a:rPr lang="en-US" sz="2000" b="0" strike="noStrike" spc="-1">
                <a:latin typeface="Arial"/>
              </a:rPr>
              <a:t>When should the organization get law enforcement involved? </a:t>
            </a:r>
            <a:endParaRPr lang="en-GB" sz="2000" b="0" strike="noStrike" spc="-1">
              <a:latin typeface="Arial"/>
            </a:endParaRPr>
          </a:p>
          <a:p>
            <a:pPr marL="216000" indent="-216000">
              <a:lnSpc>
                <a:spcPct val="80000"/>
              </a:lnSpc>
            </a:pPr>
            <a:r>
              <a:rPr lang="en-US" sz="2000" b="0" strike="noStrike" spc="-1">
                <a:latin typeface="Arial"/>
              </a:rPr>
              <a:t>What level of law enforcement agency should be involved: local, state, or federal?  </a:t>
            </a:r>
            <a:endParaRPr lang="en-GB" sz="2000" b="0" strike="noStrike" spc="-1">
              <a:latin typeface="Arial"/>
            </a:endParaRPr>
          </a:p>
          <a:p>
            <a:pPr marL="216000" indent="-216000">
              <a:lnSpc>
                <a:spcPct val="80000"/>
              </a:lnSpc>
            </a:pPr>
            <a:r>
              <a:rPr lang="en-US" sz="2000" b="0" strike="noStrike" spc="-1">
                <a:latin typeface="Arial"/>
              </a:rPr>
              <a:t>What will happen when the law enforcement agency is involved? </a:t>
            </a:r>
            <a:endParaRPr lang="en-GB" sz="2000" b="0" strike="noStrike" spc="-1">
              <a:latin typeface="Arial"/>
            </a:endParaRPr>
          </a:p>
          <a:p>
            <a:pPr marL="216000" indent="-216000">
              <a:lnSpc>
                <a:spcPct val="80000"/>
              </a:lnSpc>
            </a:pPr>
            <a:r>
              <a:rPr lang="en-US" sz="2000" b="0" strike="noStrike" spc="-1">
                <a:latin typeface="Arial"/>
              </a:rPr>
              <a:t>Some of these questions are best answered by the organization’s legal department.</a:t>
            </a:r>
            <a:endParaRPr lang="en-GB" sz="2000" b="0" strike="noStrike" spc="-1">
              <a:latin typeface="Arial"/>
            </a:endParaRPr>
          </a:p>
          <a:p>
            <a:pPr marL="216000" indent="-216000">
              <a:lnSpc>
                <a:spcPct val="100000"/>
              </a:lnSpc>
            </a:pPr>
            <a:endParaRPr lang="en-GB" sz="2000" b="0" strike="noStrike" spc="-1">
              <a:latin typeface="Aria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9" name="PlaceHolder 1"/>
          <p:cNvSpPr>
            <a:spLocks noGrp="1" noRot="1" noChangeAspect="1"/>
          </p:cNvSpPr>
          <p:nvPr>
            <p:ph type="sldImg"/>
          </p:nvPr>
        </p:nvSpPr>
        <p:spPr>
          <a:xfrm>
            <a:off x="2914560" y="531720"/>
            <a:ext cx="3543120" cy="2657160"/>
          </a:xfrm>
          <a:prstGeom prst="rect">
            <a:avLst/>
          </a:prstGeom>
        </p:spPr>
      </p:sp>
      <p:sp>
        <p:nvSpPr>
          <p:cNvPr id="430"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endParaRPr lang="en-GB" sz="2000" b="0" strike="noStrike" spc="-1">
              <a:latin typeface="Arial"/>
            </a:endParaRPr>
          </a:p>
        </p:txBody>
      </p:sp>
      <p:sp>
        <p:nvSpPr>
          <p:cNvPr id="431"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0D29F628-1A6F-4926-BCF3-D49A78EEE476}" type="slidenum">
              <a:rPr lang="en-US" sz="1200" b="0" strike="noStrike" spc="-1">
                <a:solidFill>
                  <a:srgbClr val="000000"/>
                </a:solidFill>
                <a:latin typeface="Times New Roman"/>
              </a:rPr>
              <a:t>24</a:t>
            </a:fld>
            <a:endParaRPr lang="en-GB" sz="1200" b="0" strike="noStrike" spc="-1">
              <a:latin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 name="PlaceHolder 1"/>
          <p:cNvSpPr>
            <a:spLocks noGrp="1" noRot="1" noChangeAspect="1"/>
          </p:cNvSpPr>
          <p:nvPr>
            <p:ph type="sldImg"/>
          </p:nvPr>
        </p:nvSpPr>
        <p:spPr>
          <a:xfrm>
            <a:off x="2914560" y="531720"/>
            <a:ext cx="3543120" cy="2657160"/>
          </a:xfrm>
          <a:prstGeom prst="rect">
            <a:avLst/>
          </a:prstGeom>
        </p:spPr>
      </p:sp>
      <p:sp>
        <p:nvSpPr>
          <p:cNvPr id="433"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endParaRPr lang="en-GB" sz="2000" b="0" strike="noStrike" spc="-1">
              <a:latin typeface="Arial"/>
            </a:endParaRPr>
          </a:p>
        </p:txBody>
      </p:sp>
      <p:sp>
        <p:nvSpPr>
          <p:cNvPr id="434"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DA639326-54EB-4976-BDCB-D49FDCC2EDBF}" type="slidenum">
              <a:rPr lang="en-US" sz="1200" b="0" strike="noStrike" spc="-1">
                <a:solidFill>
                  <a:srgbClr val="000000"/>
                </a:solidFill>
                <a:latin typeface="Times New Roman"/>
              </a:rPr>
              <a:t>25</a:t>
            </a:fld>
            <a:endParaRPr lang="en-GB" sz="1200" b="0" strike="noStrike" spc="-1">
              <a:latin typeface="Times New Roman"/>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 name="PlaceHolder 1"/>
          <p:cNvSpPr>
            <a:spLocks noGrp="1" noRot="1" noChangeAspect="1"/>
          </p:cNvSpPr>
          <p:nvPr>
            <p:ph type="sldImg"/>
          </p:nvPr>
        </p:nvSpPr>
        <p:spPr>
          <a:xfrm>
            <a:off x="2914560" y="531720"/>
            <a:ext cx="3543120" cy="2657160"/>
          </a:xfrm>
          <a:prstGeom prst="rect">
            <a:avLst/>
          </a:prstGeom>
        </p:spPr>
      </p:sp>
      <p:sp>
        <p:nvSpPr>
          <p:cNvPr id="436" name="PlaceHolder 2"/>
          <p:cNvSpPr>
            <a:spLocks noGrp="1"/>
          </p:cNvSpPr>
          <p:nvPr>
            <p:ph type="body"/>
          </p:nvPr>
        </p:nvSpPr>
        <p:spPr>
          <a:xfrm>
            <a:off x="937440" y="3366000"/>
            <a:ext cx="7497720" cy="3188520"/>
          </a:xfrm>
          <a:prstGeom prst="rect">
            <a:avLst/>
          </a:prstGeom>
        </p:spPr>
        <p:txBody>
          <a:bodyPr lIns="93960" tIns="47160" rIns="93960" bIns="47160">
            <a:noAutofit/>
          </a:bodyPr>
          <a:lstStyle/>
          <a:p>
            <a:endParaRPr lang="en-GB" sz="2000" b="0" strike="noStrike" spc="-1">
              <a:latin typeface="Arial"/>
            </a:endParaRPr>
          </a:p>
        </p:txBody>
      </p:sp>
      <p:sp>
        <p:nvSpPr>
          <p:cNvPr id="437" name="TextShape 3"/>
          <p:cNvSpPr txBox="1"/>
          <p:nvPr/>
        </p:nvSpPr>
        <p:spPr>
          <a:xfrm>
            <a:off x="5308920" y="6730920"/>
            <a:ext cx="4061160" cy="353880"/>
          </a:xfrm>
          <a:prstGeom prst="rect">
            <a:avLst/>
          </a:prstGeom>
          <a:noFill/>
          <a:ln w="0">
            <a:noFill/>
          </a:ln>
        </p:spPr>
        <p:txBody>
          <a:bodyPr lIns="93960" tIns="47160" rIns="93960" bIns="47160" anchor="b">
            <a:noAutofit/>
          </a:bodyPr>
          <a:lstStyle/>
          <a:p>
            <a:pPr algn="r">
              <a:lnSpc>
                <a:spcPct val="100000"/>
              </a:lnSpc>
            </a:pPr>
            <a:fld id="{5841B83C-C604-4BC4-8672-B23EA9229FB7}" type="slidenum">
              <a:rPr lang="en-US" sz="1200" b="0" strike="noStrike" spc="-1">
                <a:solidFill>
                  <a:srgbClr val="000000"/>
                </a:solidFill>
                <a:latin typeface="Times New Roman"/>
              </a:rPr>
              <a:t>26</a:t>
            </a:fld>
            <a:endParaRPr lang="en-GB" sz="1200" b="0" strike="noStrike" spc="-1">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7"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9"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4"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5"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6"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8"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9"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0"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3"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4"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6"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27"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29"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0"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1"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2"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34"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5"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6"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7"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8"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39"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3"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5"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47"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48"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2"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3"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4"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56"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7"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58"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0"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1"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2"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4"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5"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67"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8"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69"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0"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72"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3"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4"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5"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6"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77"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81" name="PlaceHolder 2"/>
          <p:cNvSpPr>
            <a:spLocks noGrp="1"/>
          </p:cNvSpPr>
          <p:nvPr>
            <p:ph type="subTitle"/>
          </p:nvPr>
        </p:nvSpPr>
        <p:spPr>
          <a:xfrm>
            <a:off x="228600" y="1295280"/>
            <a:ext cx="8762760" cy="48304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83" name="PlaceHolder 2"/>
          <p:cNvSpPr>
            <a:spLocks noGrp="1"/>
          </p:cNvSpPr>
          <p:nvPr>
            <p:ph type="body"/>
          </p:nvPr>
        </p:nvSpPr>
        <p:spPr>
          <a:xfrm>
            <a:off x="228600" y="1295280"/>
            <a:ext cx="876276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85"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86"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 y="27720"/>
            <a:ext cx="9052200" cy="481572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90"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1" name="PlaceHolder 3"/>
          <p:cNvSpPr>
            <a:spLocks noGrp="1"/>
          </p:cNvSpPr>
          <p:nvPr>
            <p:ph type="body"/>
          </p:nvPr>
        </p:nvSpPr>
        <p:spPr>
          <a:xfrm>
            <a:off x="471888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2"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94" name="PlaceHolder 2"/>
          <p:cNvSpPr>
            <a:spLocks noGrp="1"/>
          </p:cNvSpPr>
          <p:nvPr>
            <p:ph type="body"/>
          </p:nvPr>
        </p:nvSpPr>
        <p:spPr>
          <a:xfrm>
            <a:off x="228600" y="1295280"/>
            <a:ext cx="4276080" cy="483048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5"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6" name="PlaceHolder 4"/>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98"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99"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0" name="PlaceHolder 4"/>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02" name="PlaceHolder 2"/>
          <p:cNvSpPr>
            <a:spLocks noGrp="1"/>
          </p:cNvSpPr>
          <p:nvPr>
            <p:ph type="body"/>
          </p:nvPr>
        </p:nvSpPr>
        <p:spPr>
          <a:xfrm>
            <a:off x="228600" y="129528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3" name="PlaceHolder 3"/>
          <p:cNvSpPr>
            <a:spLocks noGrp="1"/>
          </p:cNvSpPr>
          <p:nvPr>
            <p:ph type="body"/>
          </p:nvPr>
        </p:nvSpPr>
        <p:spPr>
          <a:xfrm>
            <a:off x="228600" y="3818520"/>
            <a:ext cx="876276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05" name="PlaceHolder 2"/>
          <p:cNvSpPr>
            <a:spLocks noGrp="1"/>
          </p:cNvSpPr>
          <p:nvPr>
            <p:ph type="body"/>
          </p:nvPr>
        </p:nvSpPr>
        <p:spPr>
          <a:xfrm>
            <a:off x="22860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6" name="PlaceHolder 3"/>
          <p:cNvSpPr>
            <a:spLocks noGrp="1"/>
          </p:cNvSpPr>
          <p:nvPr>
            <p:ph type="body"/>
          </p:nvPr>
        </p:nvSpPr>
        <p:spPr>
          <a:xfrm>
            <a:off x="4718880" y="129528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7" name="PlaceHolder 4"/>
          <p:cNvSpPr>
            <a:spLocks noGrp="1"/>
          </p:cNvSpPr>
          <p:nvPr>
            <p:ph type="body"/>
          </p:nvPr>
        </p:nvSpPr>
        <p:spPr>
          <a:xfrm>
            <a:off x="22860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08" name="PlaceHolder 5"/>
          <p:cNvSpPr>
            <a:spLocks noGrp="1"/>
          </p:cNvSpPr>
          <p:nvPr>
            <p:ph type="body"/>
          </p:nvPr>
        </p:nvSpPr>
        <p:spPr>
          <a:xfrm>
            <a:off x="4718880" y="3818520"/>
            <a:ext cx="427608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 y="27720"/>
            <a:ext cx="9052200" cy="1038600"/>
          </a:xfrm>
          <a:prstGeom prst="rect">
            <a:avLst/>
          </a:prstGeom>
        </p:spPr>
        <p:txBody>
          <a:bodyPr lIns="0" tIns="0" rIns="0" bIns="0" anchor="ctr">
            <a:noAutofit/>
          </a:bodyPr>
          <a:lstStyle/>
          <a:p>
            <a:endParaRPr lang="en-US" sz="3600" b="0" strike="noStrike" spc="-1">
              <a:solidFill>
                <a:srgbClr val="000000"/>
              </a:solidFill>
              <a:latin typeface="Arial"/>
            </a:endParaRPr>
          </a:p>
        </p:txBody>
      </p:sp>
      <p:sp>
        <p:nvSpPr>
          <p:cNvPr id="110" name="PlaceHolder 2"/>
          <p:cNvSpPr>
            <a:spLocks noGrp="1"/>
          </p:cNvSpPr>
          <p:nvPr>
            <p:ph type="body"/>
          </p:nvPr>
        </p:nvSpPr>
        <p:spPr>
          <a:xfrm>
            <a:off x="2286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1" name="PlaceHolder 3"/>
          <p:cNvSpPr>
            <a:spLocks noGrp="1"/>
          </p:cNvSpPr>
          <p:nvPr>
            <p:ph type="body"/>
          </p:nvPr>
        </p:nvSpPr>
        <p:spPr>
          <a:xfrm>
            <a:off x="31914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2" name="PlaceHolder 4"/>
          <p:cNvSpPr>
            <a:spLocks noGrp="1"/>
          </p:cNvSpPr>
          <p:nvPr>
            <p:ph type="body"/>
          </p:nvPr>
        </p:nvSpPr>
        <p:spPr>
          <a:xfrm>
            <a:off x="6154200" y="129528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3" name="PlaceHolder 5"/>
          <p:cNvSpPr>
            <a:spLocks noGrp="1"/>
          </p:cNvSpPr>
          <p:nvPr>
            <p:ph type="body"/>
          </p:nvPr>
        </p:nvSpPr>
        <p:spPr>
          <a:xfrm>
            <a:off x="2286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4" name="PlaceHolder 6"/>
          <p:cNvSpPr>
            <a:spLocks noGrp="1"/>
          </p:cNvSpPr>
          <p:nvPr>
            <p:ph type="body"/>
          </p:nvPr>
        </p:nvSpPr>
        <p:spPr>
          <a:xfrm>
            <a:off x="31914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
        <p:nvSpPr>
          <p:cNvPr id="115" name="PlaceHolder 7"/>
          <p:cNvSpPr>
            <a:spLocks noGrp="1"/>
          </p:cNvSpPr>
          <p:nvPr>
            <p:ph type="body"/>
          </p:nvPr>
        </p:nvSpPr>
        <p:spPr>
          <a:xfrm>
            <a:off x="6154200" y="3818520"/>
            <a:ext cx="2821320" cy="2304000"/>
          </a:xfrm>
          <a:prstGeom prst="rect">
            <a:avLst/>
          </a:prstGeom>
        </p:spPr>
        <p:txBody>
          <a:bodyPr lIns="0" tIns="0" rIns="0" bIns="0">
            <a:normAutofit/>
          </a:bodyPr>
          <a:lstStyle/>
          <a:p>
            <a:endParaRPr lang="en-US" sz="26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28600"/>
            <a:ext cx="8229240" cy="622440"/>
          </a:xfrm>
          <a:prstGeom prst="rect">
            <a:avLst/>
          </a:prstGeom>
        </p:spPr>
        <p:txBody>
          <a:bodyPr>
            <a:no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5" name="PlaceHolder 2"/>
          <p:cNvSpPr>
            <a:spLocks noGrp="1"/>
          </p:cNvSpPr>
          <p:nvPr>
            <p:ph type="body"/>
          </p:nvPr>
        </p:nvSpPr>
        <p:spPr>
          <a:xfrm>
            <a:off x="457200" y="816480"/>
            <a:ext cx="8229240" cy="478440"/>
          </a:xfrm>
          <a:prstGeom prst="rect">
            <a:avLst/>
          </a:prstGeom>
        </p:spPr>
        <p:txBody>
          <a:bodyPr>
            <a:noAutofit/>
          </a:bodyPr>
          <a:lstStyle/>
          <a:p>
            <a:pPr>
              <a:lnSpc>
                <a:spcPct val="100000"/>
              </a:lnSpc>
              <a:tabLst>
                <a:tab pos="0" algn="l"/>
              </a:tabLst>
            </a:pPr>
            <a:r>
              <a:rPr lang="en-US" sz="2400" b="0" strike="noStrike" spc="-1">
                <a:solidFill>
                  <a:srgbClr val="000000"/>
                </a:solidFill>
                <a:latin typeface="Arial"/>
                <a:ea typeface="Verdana"/>
              </a:rPr>
              <a:t>Add edition here</a:t>
            </a:r>
            <a:endParaRPr lang="en-US" sz="2400" b="0" strike="noStrike" spc="-1">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lstStyle/>
          <a:p>
            <a:pPr>
              <a:lnSpc>
                <a:spcPct val="100000"/>
              </a:lnSpc>
              <a:tabLst>
                <a:tab pos="0" algn="l"/>
              </a:tabLst>
            </a:pPr>
            <a:r>
              <a:rPr lang="en-US" sz="4400" b="0" strike="noStrike" spc="-1">
                <a:solidFill>
                  <a:srgbClr val="000000"/>
                </a:solidFill>
                <a:latin typeface="Arial"/>
                <a:ea typeface="Verdana"/>
              </a:rPr>
              <a:t>Chapter ##</a:t>
            </a:r>
            <a:endParaRPr lang="en-US" sz="4400" b="0" strike="noStrike" spc="-1">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lstStyle/>
          <a:p>
            <a:pPr>
              <a:lnSpc>
                <a:spcPct val="100000"/>
              </a:lnSpc>
              <a:tabLst>
                <a:tab pos="0" algn="l"/>
              </a:tabLst>
            </a:pPr>
            <a:r>
              <a:rPr lang="en-US" sz="2800" b="0" strike="noStrike" spc="-1">
                <a:solidFill>
                  <a:srgbClr val="000000"/>
                </a:solidFill>
                <a:latin typeface="Arial"/>
                <a:ea typeface="Verdana"/>
              </a:rPr>
              <a:t>Chapter title</a:t>
            </a:r>
            <a:endParaRPr lang="en-US" sz="28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lstStyle/>
          <a:p>
            <a:pPr algn="ctr">
              <a:lnSpc>
                <a:spcPct val="100000"/>
              </a:lnSpc>
            </a:pPr>
            <a:r>
              <a:rPr lang="en-US" sz="3600" b="0" strike="noStrike" spc="-1">
                <a:solidFill>
                  <a:srgbClr val="000000"/>
                </a:solidFill>
                <a:latin typeface="Arial"/>
              </a:rPr>
              <a:t>Click to edit Master title style</a:t>
            </a:r>
          </a:p>
        </p:txBody>
      </p:sp>
      <p:sp>
        <p:nvSpPr>
          <p:cNvPr id="79" name="PlaceHolder 2"/>
          <p:cNvSpPr>
            <a:spLocks noGrp="1"/>
          </p:cNvSpPr>
          <p:nvPr>
            <p:ph type="body"/>
          </p:nvPr>
        </p:nvSpPr>
        <p:spPr>
          <a:xfrm>
            <a:off x="398520" y="2966760"/>
            <a:ext cx="8152920" cy="83772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extShape 1"/>
          <p:cNvSpPr txBox="1"/>
          <p:nvPr/>
        </p:nvSpPr>
        <p:spPr>
          <a:xfrm>
            <a:off x="457200" y="609480"/>
            <a:ext cx="8229240" cy="62244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ea typeface="Verdana"/>
              </a:rPr>
              <a:t>Data Security and Compliance</a:t>
            </a:r>
            <a:br/>
            <a:r>
              <a:rPr lang="en-US" sz="3600" b="0" strike="noStrike" spc="-1">
                <a:solidFill>
                  <a:srgbClr val="000000"/>
                </a:solidFill>
                <a:latin typeface="Arial"/>
                <a:ea typeface="Verdana"/>
              </a:rPr>
              <a:t>ACCA5034</a:t>
            </a:r>
            <a:br/>
            <a:endParaRPr lang="en-US" sz="3600" b="0" strike="noStrike" spc="-1">
              <a:solidFill>
                <a:srgbClr val="000000"/>
              </a:solidFill>
              <a:latin typeface="Arial"/>
            </a:endParaRPr>
          </a:p>
        </p:txBody>
      </p:sp>
      <p:sp>
        <p:nvSpPr>
          <p:cNvPr id="123" name="TextShape 2"/>
          <p:cNvSpPr txBox="1"/>
          <p:nvPr/>
        </p:nvSpPr>
        <p:spPr>
          <a:xfrm>
            <a:off x="2666880" y="2474640"/>
            <a:ext cx="3962160" cy="958320"/>
          </a:xfrm>
          <a:prstGeom prst="rect">
            <a:avLst/>
          </a:prstGeom>
          <a:noFill/>
          <a:ln w="0">
            <a:noFill/>
          </a:ln>
        </p:spPr>
        <p:txBody>
          <a:bodyPr anchor="b">
            <a:noAutofit/>
          </a:bodyPr>
          <a:lstStyle/>
          <a:p>
            <a:pPr algn="ctr">
              <a:lnSpc>
                <a:spcPct val="100000"/>
              </a:lnSpc>
              <a:tabLst>
                <a:tab pos="0" algn="l"/>
              </a:tabLst>
            </a:pPr>
            <a:r>
              <a:rPr lang="en-US" sz="4000" b="1" strike="noStrike" spc="-1">
                <a:solidFill>
                  <a:srgbClr val="000000"/>
                </a:solidFill>
                <a:latin typeface="Arial"/>
                <a:ea typeface="Verdana"/>
              </a:rPr>
              <a:t>Lecture 4</a:t>
            </a:r>
            <a:endParaRPr lang="en-US" sz="4000" b="0" strike="noStrike" spc="-1">
              <a:solidFill>
                <a:srgbClr val="000000"/>
              </a:solidFill>
              <a:latin typeface="Arial"/>
            </a:endParaRPr>
          </a:p>
        </p:txBody>
      </p:sp>
      <p:sp>
        <p:nvSpPr>
          <p:cNvPr id="124" name="TextShape 3"/>
          <p:cNvSpPr txBox="1"/>
          <p:nvPr/>
        </p:nvSpPr>
        <p:spPr>
          <a:xfrm>
            <a:off x="2666880" y="4675320"/>
            <a:ext cx="5105160" cy="761760"/>
          </a:xfrm>
          <a:prstGeom prst="rect">
            <a:avLst/>
          </a:prstGeom>
          <a:noFill/>
          <a:ln w="0">
            <a:noFill/>
          </a:ln>
        </p:spPr>
        <p:txBody>
          <a:bodyPr>
            <a:noAutofit/>
          </a:bodyPr>
          <a:lstStyle/>
          <a:p>
            <a:pPr>
              <a:lnSpc>
                <a:spcPct val="100000"/>
              </a:lnSpc>
              <a:tabLst>
                <a:tab pos="0" algn="l"/>
              </a:tabLst>
            </a:pPr>
            <a:r>
              <a:rPr lang="en-GB" sz="2800" b="0" strike="noStrike" spc="-1">
                <a:solidFill>
                  <a:srgbClr val="000000"/>
                </a:solidFill>
                <a:latin typeface="Arial"/>
                <a:ea typeface="Verdana"/>
              </a:rPr>
              <a:t>Planning for Security </a:t>
            </a:r>
            <a:endParaRPr lang="en-US" sz="2800" b="0" strike="noStrike" spc="-1">
              <a:solidFill>
                <a:srgbClr val="000000"/>
              </a:solidFill>
              <a:latin typeface="Arial"/>
            </a:endParaRPr>
          </a:p>
        </p:txBody>
      </p:sp>
      <p:grpSp>
        <p:nvGrpSpPr>
          <p:cNvPr id="125" name="Group 4"/>
          <p:cNvGrpSpPr/>
          <p:nvPr/>
        </p:nvGrpSpPr>
        <p:grpSpPr>
          <a:xfrm>
            <a:off x="228600" y="2057400"/>
            <a:ext cx="1828440" cy="2571840"/>
            <a:chOff x="228600" y="2057400"/>
            <a:chExt cx="1828440" cy="2571840"/>
          </a:xfrm>
        </p:grpSpPr>
        <p:pic>
          <p:nvPicPr>
            <p:cNvPr id="1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520" cy="2217600"/>
            </a:xfrm>
            <a:prstGeom prst="rect">
              <a:avLst/>
            </a:prstGeom>
            <a:ln w="0">
              <a:noFill/>
            </a:ln>
          </p:spPr>
        </p:pic>
        <p:sp>
          <p:nvSpPr>
            <p:cNvPr id="127" name="CustomShape 5"/>
            <p:cNvSpPr/>
            <p:nvPr/>
          </p:nvSpPr>
          <p:spPr>
            <a:xfrm>
              <a:off x="228600" y="4264560"/>
              <a:ext cx="1828440" cy="364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Shape 1"/>
          <p:cNvSpPr txBox="1"/>
          <p:nvPr/>
        </p:nvSpPr>
        <p:spPr>
          <a:xfrm>
            <a:off x="0" y="104040"/>
            <a:ext cx="9097920" cy="65772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Learning Objectives</a:t>
            </a:r>
            <a:endParaRPr lang="en-US" sz="3600" b="0" strike="noStrike" spc="-1">
              <a:solidFill>
                <a:srgbClr val="000000"/>
              </a:solidFill>
              <a:latin typeface="Arial"/>
            </a:endParaRPr>
          </a:p>
        </p:txBody>
      </p:sp>
      <p:sp>
        <p:nvSpPr>
          <p:cNvPr id="129" name="TextShape 2"/>
          <p:cNvSpPr txBox="1"/>
          <p:nvPr/>
        </p:nvSpPr>
        <p:spPr>
          <a:xfrm>
            <a:off x="380880" y="838080"/>
            <a:ext cx="8762760" cy="4830480"/>
          </a:xfrm>
          <a:prstGeom prst="rect">
            <a:avLst/>
          </a:prstGeom>
          <a:noFill/>
          <a:ln w="0">
            <a:noFill/>
          </a:ln>
        </p:spPr>
        <p:txBody>
          <a:bodyPr>
            <a:normAutofit fontScale="25000" lnSpcReduction="20000"/>
          </a:bodyPr>
          <a:lstStyle/>
          <a:p>
            <a:pPr marL="343080" indent="-342720" algn="just">
              <a:lnSpc>
                <a:spcPct val="120000"/>
              </a:lnSpc>
              <a:spcBef>
                <a:spcPts val="601"/>
              </a:spcBef>
              <a:buClr>
                <a:srgbClr val="364162"/>
              </a:buClr>
              <a:buFont typeface="Arial"/>
              <a:buChar char="•"/>
            </a:pPr>
            <a:r>
              <a:rPr lang="en-US" sz="11200" b="0" strike="noStrike" spc="-1" dirty="0">
                <a:solidFill>
                  <a:srgbClr val="000000"/>
                </a:solidFill>
                <a:latin typeface="Arial"/>
                <a:ea typeface="Verdana"/>
              </a:rPr>
              <a:t>Upon completion of this material, you should be able to:</a:t>
            </a:r>
            <a:endParaRPr lang="en-US" sz="5900" b="0" strike="noStrike" spc="-1" dirty="0">
              <a:solidFill>
                <a:srgbClr val="000000"/>
              </a:solidFill>
              <a:latin typeface="Arial"/>
            </a:endParaRPr>
          </a:p>
          <a:p>
            <a:pPr marL="743040" lvl="1" indent="-285480" algn="just">
              <a:lnSpc>
                <a:spcPct val="120000"/>
              </a:lnSpc>
              <a:spcBef>
                <a:spcPts val="601"/>
              </a:spcBef>
              <a:buClr>
                <a:srgbClr val="364162"/>
              </a:buClr>
              <a:buFont typeface="Arial"/>
              <a:buChar char="–"/>
            </a:pPr>
            <a:r>
              <a:rPr lang="en-US" sz="8000" b="0" strike="noStrike" spc="-1" dirty="0">
                <a:solidFill>
                  <a:srgbClr val="000000"/>
                </a:solidFill>
                <a:latin typeface="Arial"/>
                <a:ea typeface="Verdana"/>
              </a:rPr>
              <a:t>Describe management’s role in the development, maintenance, and enforcement of information security policy, standards, practices, procedures, and guidelines</a:t>
            </a:r>
            <a:endParaRPr lang="en-US" sz="8000" b="0" strike="noStrike" spc="-1" dirty="0">
              <a:solidFill>
                <a:srgbClr val="000000"/>
              </a:solidFill>
              <a:latin typeface="Arial"/>
            </a:endParaRPr>
          </a:p>
          <a:p>
            <a:pPr marL="743040" lvl="1" indent="-285480" algn="just">
              <a:lnSpc>
                <a:spcPct val="120000"/>
              </a:lnSpc>
              <a:spcBef>
                <a:spcPts val="601"/>
              </a:spcBef>
              <a:buClr>
                <a:srgbClr val="364162"/>
              </a:buClr>
              <a:buFont typeface="Arial"/>
              <a:buChar char="–"/>
            </a:pPr>
            <a:r>
              <a:rPr lang="en-US" sz="8000" b="0" strike="noStrike" spc="-1" dirty="0">
                <a:solidFill>
                  <a:srgbClr val="000000"/>
                </a:solidFill>
                <a:latin typeface="Arial"/>
                <a:ea typeface="Verdana"/>
              </a:rPr>
              <a:t>Explain what an information security blueprint is, identify its major components, and explain how it supports the information security program</a:t>
            </a:r>
            <a:endParaRPr lang="en-US" sz="8000" b="0" strike="noStrike" spc="-1" dirty="0">
              <a:solidFill>
                <a:srgbClr val="000000"/>
              </a:solidFill>
              <a:latin typeface="Arial"/>
            </a:endParaRPr>
          </a:p>
          <a:p>
            <a:pPr marL="743040" lvl="1" indent="-285480" algn="just">
              <a:lnSpc>
                <a:spcPct val="100000"/>
              </a:lnSpc>
              <a:spcBef>
                <a:spcPts val="601"/>
              </a:spcBef>
              <a:buClr>
                <a:srgbClr val="364162"/>
              </a:buClr>
              <a:buFont typeface="Arial"/>
              <a:buChar char="–"/>
            </a:pPr>
            <a:r>
              <a:rPr lang="en-US" sz="8000" b="0" strike="noStrike" spc="-1" dirty="0">
                <a:solidFill>
                  <a:srgbClr val="000000"/>
                </a:solidFill>
                <a:latin typeface="Arial"/>
                <a:ea typeface="Verdana"/>
              </a:rPr>
              <a:t>Discuss how an organization institutionalizes its policies, standards, and practices using education, training, and awareness programs</a:t>
            </a:r>
            <a:endParaRPr lang="en-US" sz="8000" b="0" strike="noStrike" spc="-1" dirty="0">
              <a:solidFill>
                <a:srgbClr val="000000"/>
              </a:solidFill>
              <a:latin typeface="Arial"/>
            </a:endParaRPr>
          </a:p>
          <a:p>
            <a:pPr marL="743040" lvl="1" indent="-285480" algn="just">
              <a:lnSpc>
                <a:spcPct val="100000"/>
              </a:lnSpc>
              <a:spcBef>
                <a:spcPts val="601"/>
              </a:spcBef>
              <a:buClr>
                <a:srgbClr val="364162"/>
              </a:buClr>
              <a:buFont typeface="Arial"/>
              <a:buChar char="–"/>
            </a:pPr>
            <a:r>
              <a:rPr lang="en-US" sz="8000" b="0" strike="noStrike" spc="-1" dirty="0">
                <a:solidFill>
                  <a:srgbClr val="000000"/>
                </a:solidFill>
                <a:latin typeface="Arial"/>
                <a:ea typeface="Verdana"/>
              </a:rPr>
              <a:t>Describe what contingency planning is and how it relates to incident response planning, disaster recovery planning, and business continuity plans</a:t>
            </a:r>
            <a:endParaRPr lang="en-US" sz="8000" b="0" strike="noStrike" spc="-1" dirty="0">
              <a:solidFill>
                <a:srgbClr val="000000"/>
              </a:solidFill>
              <a:latin typeface="Arial"/>
            </a:endParaRPr>
          </a:p>
          <a:p>
            <a:endParaRPr lang="en-US" sz="6000" b="0" strike="noStrike" spc="-1" dirty="0">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extShape 1"/>
          <p:cNvSpPr txBox="1"/>
          <p:nvPr/>
        </p:nvSpPr>
        <p:spPr>
          <a:xfrm>
            <a:off x="45720" y="27720"/>
            <a:ext cx="9052200" cy="73404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Introduction</a:t>
            </a:r>
            <a:endParaRPr lang="en-US" sz="3600" b="0" strike="noStrike" spc="-1">
              <a:solidFill>
                <a:srgbClr val="000000"/>
              </a:solidFill>
              <a:latin typeface="Arial"/>
            </a:endParaRPr>
          </a:p>
        </p:txBody>
      </p:sp>
      <p:sp>
        <p:nvSpPr>
          <p:cNvPr id="131" name="TextShape 2"/>
          <p:cNvSpPr txBox="1"/>
          <p:nvPr/>
        </p:nvSpPr>
        <p:spPr>
          <a:xfrm>
            <a:off x="190440" y="1054800"/>
            <a:ext cx="8762760" cy="4495320"/>
          </a:xfrm>
          <a:prstGeom prst="rect">
            <a:avLst/>
          </a:prstGeom>
          <a:noFill/>
          <a:ln w="0">
            <a:noFill/>
          </a:ln>
        </p:spPr>
        <p:txBody>
          <a:bodyPr>
            <a:noAutofit/>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Information security program begins with policies, standards, and practices, which are the foundation for information security architecture and blueprint.</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Coordinated planning is required to create and maintain these elements.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Strategic planning for the management of allocation of resources.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Information Security Planning and Governance (1 of 2)</a:t>
            </a:r>
            <a:endParaRPr lang="en-US" sz="3600" b="0" strike="noStrike" spc="-1">
              <a:solidFill>
                <a:srgbClr val="000000"/>
              </a:solidFill>
              <a:latin typeface="Arial"/>
            </a:endParaRPr>
          </a:p>
        </p:txBody>
      </p:sp>
      <p:sp>
        <p:nvSpPr>
          <p:cNvPr id="133" name="TextShape 2"/>
          <p:cNvSpPr txBox="1"/>
          <p:nvPr/>
        </p:nvSpPr>
        <p:spPr>
          <a:xfrm>
            <a:off x="152280" y="1143000"/>
            <a:ext cx="8838720" cy="4525560"/>
          </a:xfrm>
          <a:prstGeom prst="rect">
            <a:avLst/>
          </a:prstGeom>
          <a:noFill/>
          <a:ln w="0">
            <a:noFill/>
          </a:ln>
        </p:spPr>
        <p:txBody>
          <a:bodyPr>
            <a:normAutofit fontScale="77000"/>
          </a:bodyPr>
          <a:lstStyle/>
          <a:p>
            <a:pPr marL="343080" indent="-342720" algn="just">
              <a:lnSpc>
                <a:spcPct val="110000"/>
              </a:lnSpc>
              <a:spcBef>
                <a:spcPts val="601"/>
              </a:spcBef>
              <a:buClr>
                <a:srgbClr val="364162"/>
              </a:buClr>
              <a:buFont typeface="Arial"/>
              <a:buChar char="•"/>
            </a:pPr>
            <a:r>
              <a:rPr lang="en-US" sz="2800" b="0" strike="noStrike" spc="-1" dirty="0">
                <a:solidFill>
                  <a:srgbClr val="000000"/>
                </a:solidFill>
                <a:latin typeface="Arial"/>
                <a:ea typeface="Verdana"/>
              </a:rPr>
              <a:t>Planning levels help translate organization’s strategic plans into tactical objectives</a:t>
            </a:r>
            <a:endParaRPr lang="en-US" sz="2800" b="0" strike="noStrike" spc="-1" dirty="0">
              <a:solidFill>
                <a:srgbClr val="000000"/>
              </a:solidFill>
              <a:latin typeface="Arial"/>
            </a:endParaRPr>
          </a:p>
          <a:p>
            <a:pPr marL="343080" indent="-342720" algn="just">
              <a:lnSpc>
                <a:spcPct val="110000"/>
              </a:lnSpc>
              <a:spcBef>
                <a:spcPts val="601"/>
              </a:spcBef>
              <a:buClr>
                <a:srgbClr val="364162"/>
              </a:buClr>
              <a:buFont typeface="Arial"/>
              <a:buChar char="•"/>
            </a:pPr>
            <a:r>
              <a:rPr lang="en-US" sz="2800" b="0" strike="noStrike" spc="-1" dirty="0">
                <a:solidFill>
                  <a:srgbClr val="000000"/>
                </a:solidFill>
                <a:latin typeface="Arial"/>
                <a:ea typeface="Verdana"/>
              </a:rPr>
              <a:t>Planning and the CISO</a:t>
            </a:r>
            <a:endParaRPr lang="en-US" sz="2800" b="0" strike="noStrike" spc="-1" dirty="0">
              <a:solidFill>
                <a:srgbClr val="000000"/>
              </a:solidFill>
              <a:latin typeface="Arial"/>
            </a:endParaRPr>
          </a:p>
          <a:p>
            <a:pPr marL="343080" indent="-342720" algn="just">
              <a:lnSpc>
                <a:spcPct val="110000"/>
              </a:lnSpc>
              <a:spcBef>
                <a:spcPts val="601"/>
              </a:spcBef>
              <a:buClr>
                <a:srgbClr val="364162"/>
              </a:buClr>
              <a:buFont typeface="Arial"/>
              <a:buChar char="•"/>
            </a:pPr>
            <a:r>
              <a:rPr lang="en-US" sz="2800" b="0" strike="noStrike" spc="-1" dirty="0">
                <a:solidFill>
                  <a:srgbClr val="000000"/>
                </a:solidFill>
                <a:latin typeface="Arial"/>
                <a:ea typeface="Verdana"/>
              </a:rPr>
              <a:t>Information security governance</a:t>
            </a:r>
            <a:endParaRPr lang="en-US" sz="2800" b="0" strike="noStrike" spc="-1" dirty="0">
              <a:solidFill>
                <a:srgbClr val="000000"/>
              </a:solidFill>
              <a:latin typeface="Arial"/>
            </a:endParaRPr>
          </a:p>
          <a:p>
            <a:pPr marL="743040" lvl="1" indent="-285480" algn="just">
              <a:lnSpc>
                <a:spcPct val="110000"/>
              </a:lnSpc>
              <a:spcBef>
                <a:spcPts val="601"/>
              </a:spcBef>
              <a:buClr>
                <a:srgbClr val="364162"/>
              </a:buClr>
              <a:buFont typeface="Arial"/>
              <a:buChar char="–"/>
            </a:pPr>
            <a:r>
              <a:rPr lang="en-US" sz="2600" b="0" strike="noStrike" spc="-1" dirty="0">
                <a:solidFill>
                  <a:srgbClr val="000000"/>
                </a:solidFill>
                <a:latin typeface="Arial"/>
                <a:ea typeface="Verdana"/>
              </a:rPr>
              <a:t>Governance: </a:t>
            </a:r>
            <a:endParaRPr lang="en-US" sz="2600" b="0" strike="noStrike" spc="-1" dirty="0">
              <a:solidFill>
                <a:srgbClr val="000000"/>
              </a:solidFill>
              <a:latin typeface="Arial"/>
            </a:endParaRPr>
          </a:p>
          <a:p>
            <a:pPr marL="1143000" lvl="2" indent="-228240" algn="just">
              <a:lnSpc>
                <a:spcPct val="110000"/>
              </a:lnSpc>
              <a:spcBef>
                <a:spcPts val="601"/>
              </a:spcBef>
              <a:buClr>
                <a:srgbClr val="364162"/>
              </a:buClr>
              <a:buFont typeface="Wingdings" charset="2"/>
              <a:buChar char=""/>
            </a:pPr>
            <a:r>
              <a:rPr lang="en-US" sz="2400" b="0" strike="noStrike" spc="-1" dirty="0">
                <a:solidFill>
                  <a:srgbClr val="000000"/>
                </a:solidFill>
                <a:latin typeface="Arial"/>
                <a:ea typeface="Verdana"/>
              </a:rPr>
              <a:t>Set of responsibilities and practices exercised by the board and executive management </a:t>
            </a:r>
            <a:endParaRPr lang="en-US" sz="2400" b="0" strike="noStrike" spc="-1" dirty="0">
              <a:solidFill>
                <a:srgbClr val="000000"/>
              </a:solidFill>
              <a:latin typeface="Arial"/>
            </a:endParaRPr>
          </a:p>
          <a:p>
            <a:pPr marL="1143000" lvl="2" indent="-228240" algn="just">
              <a:lnSpc>
                <a:spcPct val="110000"/>
              </a:lnSpc>
              <a:spcBef>
                <a:spcPts val="601"/>
              </a:spcBef>
              <a:buClr>
                <a:srgbClr val="364162"/>
              </a:buClr>
              <a:buFont typeface="Wingdings" charset="2"/>
              <a:buChar char=""/>
            </a:pPr>
            <a:r>
              <a:rPr lang="en-US" sz="2400" b="0" strike="noStrike" spc="-1" dirty="0">
                <a:solidFill>
                  <a:srgbClr val="000000"/>
                </a:solidFill>
                <a:latin typeface="Arial"/>
                <a:ea typeface="Verdana"/>
              </a:rPr>
              <a:t>Goal to provide strategic direction, establishment of objectives, and measurement of progress toward objectives</a:t>
            </a:r>
            <a:endParaRPr lang="en-US" sz="2400" b="0" strike="noStrike" spc="-1" dirty="0">
              <a:solidFill>
                <a:srgbClr val="000000"/>
              </a:solidFill>
              <a:latin typeface="Arial"/>
            </a:endParaRPr>
          </a:p>
          <a:p>
            <a:pPr marL="1143000" lvl="2" indent="-228240" algn="just">
              <a:lnSpc>
                <a:spcPct val="110000"/>
              </a:lnSpc>
              <a:spcBef>
                <a:spcPts val="601"/>
              </a:spcBef>
              <a:buClr>
                <a:srgbClr val="364162"/>
              </a:buClr>
              <a:buFont typeface="Wingdings" charset="2"/>
              <a:buChar char=""/>
            </a:pPr>
            <a:r>
              <a:rPr lang="en-US" sz="2400" b="0" strike="noStrike" spc="-1" dirty="0">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3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3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13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Information Security Planning and Governance (2 of 2)</a:t>
            </a:r>
            <a:endParaRPr lang="en-US" sz="3600" b="0" strike="noStrike" spc="-1">
              <a:solidFill>
                <a:srgbClr val="000000"/>
              </a:solidFill>
              <a:latin typeface="Arial"/>
            </a:endParaRPr>
          </a:p>
        </p:txBody>
      </p:sp>
      <p:sp>
        <p:nvSpPr>
          <p:cNvPr id="135" name="TextShape 2"/>
          <p:cNvSpPr txBox="1"/>
          <p:nvPr/>
        </p:nvSpPr>
        <p:spPr>
          <a:xfrm>
            <a:off x="228600" y="1295280"/>
            <a:ext cx="8762760" cy="4830480"/>
          </a:xfrm>
          <a:prstGeom prst="rect">
            <a:avLst/>
          </a:prstGeom>
          <a:noFill/>
          <a:ln w="0">
            <a:noFill/>
          </a:ln>
        </p:spPr>
        <p:txBody>
          <a:bodyPr>
            <a:normAutofit/>
          </a:bodyPr>
          <a:lstStyle/>
          <a:p>
            <a:pPr marL="343080" indent="-342720">
              <a:lnSpc>
                <a:spcPct val="100000"/>
              </a:lnSpc>
              <a:spcBef>
                <a:spcPts val="601"/>
              </a:spcBef>
              <a:buClr>
                <a:srgbClr val="364162"/>
              </a:buClr>
              <a:buFont typeface="Arial"/>
              <a:buChar char="•"/>
            </a:pPr>
            <a:r>
              <a:rPr lang="en-US" sz="2800" b="0" strike="noStrike" spc="-1">
                <a:solidFill>
                  <a:srgbClr val="000000"/>
                </a:solidFill>
                <a:latin typeface="Arial"/>
                <a:ea typeface="Verdana"/>
              </a:rPr>
              <a:t>Information security governance outcomes</a:t>
            </a:r>
            <a:endParaRPr lang="en-US" sz="28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ea typeface="Verdana"/>
              </a:rPr>
              <a:t>Five goals:</a:t>
            </a:r>
            <a:endParaRPr lang="en-US" sz="2600" b="0" strike="noStrike" spc="-1">
              <a:solidFill>
                <a:srgbClr val="000000"/>
              </a:solidFill>
              <a:latin typeface="Arial"/>
            </a:endParaRPr>
          </a:p>
          <a:p>
            <a:pPr marL="1143000" lvl="2" indent="-228240">
              <a:lnSpc>
                <a:spcPct val="100000"/>
              </a:lnSpc>
              <a:spcBef>
                <a:spcPts val="601"/>
              </a:spcBef>
              <a:buClr>
                <a:srgbClr val="364162"/>
              </a:buClr>
              <a:buFont typeface="Wingdings" charset="2"/>
              <a:buChar char=""/>
            </a:pPr>
            <a:r>
              <a:rPr lang="en-US" sz="2400" b="0" strike="noStrike" spc="-1">
                <a:solidFill>
                  <a:srgbClr val="000000"/>
                </a:solidFill>
                <a:latin typeface="Arial"/>
                <a:ea typeface="Verdana"/>
              </a:rPr>
              <a:t>Strategic alignment</a:t>
            </a:r>
            <a:endParaRPr lang="en-US" sz="2400" b="0" strike="noStrike" spc="-1">
              <a:solidFill>
                <a:srgbClr val="000000"/>
              </a:solidFill>
              <a:latin typeface="Arial"/>
            </a:endParaRPr>
          </a:p>
          <a:p>
            <a:pPr marL="1143000" lvl="2" indent="-228240">
              <a:lnSpc>
                <a:spcPct val="100000"/>
              </a:lnSpc>
              <a:spcBef>
                <a:spcPts val="601"/>
              </a:spcBef>
              <a:buClr>
                <a:srgbClr val="364162"/>
              </a:buClr>
              <a:buFont typeface="Wingdings" charset="2"/>
              <a:buChar char=""/>
            </a:pPr>
            <a:r>
              <a:rPr lang="en-US" sz="2400" b="0" strike="noStrike" spc="-1">
                <a:solidFill>
                  <a:srgbClr val="000000"/>
                </a:solidFill>
                <a:latin typeface="Arial"/>
                <a:ea typeface="Verdana"/>
              </a:rPr>
              <a:t>Risk management</a:t>
            </a:r>
            <a:endParaRPr lang="en-US" sz="2400" b="0" strike="noStrike" spc="-1">
              <a:solidFill>
                <a:srgbClr val="000000"/>
              </a:solidFill>
              <a:latin typeface="Arial"/>
            </a:endParaRPr>
          </a:p>
          <a:p>
            <a:pPr marL="1143000" lvl="2" indent="-228240">
              <a:lnSpc>
                <a:spcPct val="100000"/>
              </a:lnSpc>
              <a:spcBef>
                <a:spcPts val="601"/>
              </a:spcBef>
              <a:buClr>
                <a:srgbClr val="364162"/>
              </a:buClr>
              <a:buFont typeface="Wingdings" charset="2"/>
              <a:buChar char=""/>
            </a:pPr>
            <a:r>
              <a:rPr lang="en-US" sz="2400" b="0" strike="noStrike" spc="-1">
                <a:solidFill>
                  <a:srgbClr val="000000"/>
                </a:solidFill>
                <a:latin typeface="Arial"/>
                <a:ea typeface="Verdana"/>
              </a:rPr>
              <a:t>Resource management </a:t>
            </a:r>
            <a:endParaRPr lang="en-US" sz="2400" b="0" strike="noStrike" spc="-1">
              <a:solidFill>
                <a:srgbClr val="000000"/>
              </a:solidFill>
              <a:latin typeface="Arial"/>
            </a:endParaRPr>
          </a:p>
          <a:p>
            <a:pPr marL="1143000" lvl="2" indent="-228240">
              <a:lnSpc>
                <a:spcPct val="100000"/>
              </a:lnSpc>
              <a:spcBef>
                <a:spcPts val="601"/>
              </a:spcBef>
              <a:buClr>
                <a:srgbClr val="364162"/>
              </a:buClr>
              <a:buFont typeface="Wingdings" charset="2"/>
              <a:buChar char=""/>
            </a:pPr>
            <a:r>
              <a:rPr lang="en-US" sz="2400" b="0" strike="noStrike" spc="-1">
                <a:solidFill>
                  <a:srgbClr val="000000"/>
                </a:solidFill>
                <a:latin typeface="Arial"/>
                <a:ea typeface="Verdana"/>
              </a:rPr>
              <a:t>Performance measurement</a:t>
            </a:r>
            <a:endParaRPr lang="en-US" sz="2400" b="0" strike="noStrike" spc="-1">
              <a:solidFill>
                <a:srgbClr val="000000"/>
              </a:solidFill>
              <a:latin typeface="Arial"/>
            </a:endParaRPr>
          </a:p>
          <a:p>
            <a:pPr marL="1143000" lvl="2" indent="-228240">
              <a:lnSpc>
                <a:spcPct val="100000"/>
              </a:lnSpc>
              <a:spcBef>
                <a:spcPts val="601"/>
              </a:spcBef>
              <a:buClr>
                <a:srgbClr val="364162"/>
              </a:buClr>
              <a:buFont typeface="Wingdings" charset="2"/>
              <a:buChar char=""/>
            </a:pPr>
            <a:r>
              <a:rPr lang="en-US" sz="24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1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TextShape 1"/>
          <p:cNvSpPr txBox="1"/>
          <p:nvPr/>
        </p:nvSpPr>
        <p:spPr>
          <a:xfrm>
            <a:off x="155520" y="76320"/>
            <a:ext cx="8835480" cy="837720"/>
          </a:xfrm>
          <a:prstGeom prst="rect">
            <a:avLst/>
          </a:prstGeom>
          <a:noFill/>
          <a:ln w="9360">
            <a:noFill/>
          </a:ln>
        </p:spPr>
        <p:txBody>
          <a:bodyPr anchor="ctr">
            <a:noAutofit/>
          </a:bodyPr>
          <a:lstStyle/>
          <a:p>
            <a:pPr algn="ctr">
              <a:lnSpc>
                <a:spcPct val="100000"/>
              </a:lnSpc>
              <a:tabLst>
                <a:tab pos="0" algn="l"/>
              </a:tabLst>
            </a:pPr>
            <a:r>
              <a:rPr lang="en-US" sz="3600" b="0" strike="noStrike" spc="-1">
                <a:solidFill>
                  <a:srgbClr val="000000"/>
                </a:solidFill>
                <a:latin typeface="Arial"/>
              </a:rPr>
              <a:t>Information security governance roles and responsibilities</a:t>
            </a:r>
          </a:p>
        </p:txBody>
      </p:sp>
      <p:pic>
        <p:nvPicPr>
          <p:cNvPr id="137" name="Picture 1" descr="An illustration has two headings. They are “Responsibilities” and “Functional Role Examples.” The text below the Responsibilities reads as, “Oversee overall corporate security posture (accountable to board), Brief board, customers, public, Set security policy, procedures, program, training for company, Respond to security breaches (investigate, mitigate, litigate), Responsible for independent annual audit coordination, Implement/audit/enforce/assess compliance, Communicate policies, program (training), Implement policy; report security vulnerabilities and breaches.” The first and second responsibilities points to Chief Executive Officer under Functional Role Example. The third, fourth, fifth and sixth responsibilities points to “Chief Security Officer, Chief Information Officer, Chief Risk Officer and Department Agency Head” under Functional Role Examples. The sixth and seventh responsibilities points to “Mid-Level Manager” under Functional Role Examples. The eighth responsibilities points to Enterprise Staff/ Employees under Functional Role Examples.&#10;"/>
          <p:cNvPicPr/>
          <p:nvPr/>
        </p:nvPicPr>
        <p:blipFill>
          <a:blip r:embed="rId3"/>
          <a:stretch/>
        </p:blipFill>
        <p:spPr>
          <a:xfrm>
            <a:off x="2404800" y="1054080"/>
            <a:ext cx="4486320" cy="3746160"/>
          </a:xfrm>
          <a:prstGeom prst="rect">
            <a:avLst/>
          </a:prstGeom>
          <a:ln w="0">
            <a:noFill/>
          </a:ln>
        </p:spPr>
      </p:pic>
      <p:sp>
        <p:nvSpPr>
          <p:cNvPr id="138" name="TextShape 2"/>
          <p:cNvSpPr txBox="1"/>
          <p:nvPr/>
        </p:nvSpPr>
        <p:spPr>
          <a:xfrm>
            <a:off x="155520" y="4775760"/>
            <a:ext cx="8984520" cy="914040"/>
          </a:xfrm>
          <a:prstGeom prst="rect">
            <a:avLst/>
          </a:prstGeom>
          <a:noFill/>
          <a:ln w="0">
            <a:noFill/>
          </a:ln>
        </p:spPr>
        <p:txBody>
          <a:bodyPr>
            <a:noAutofit/>
          </a:bodyPr>
          <a:lstStyle/>
          <a:p>
            <a:pPr algn="just">
              <a:lnSpc>
                <a:spcPct val="100000"/>
              </a:lnSpc>
              <a:spcBef>
                <a:spcPts val="400"/>
              </a:spcBef>
              <a:tabLst>
                <a:tab pos="0" algn="l"/>
              </a:tabLst>
            </a:pPr>
            <a:r>
              <a:rPr lang="en-US" sz="2000" b="0" strike="noStrike" spc="-1">
                <a:solidFill>
                  <a:srgbClr val="000000"/>
                </a:solidFill>
                <a:latin typeface="Arial"/>
                <a:ea typeface="Verdana"/>
              </a:rPr>
              <a:t>Source: This information is derived from the Corporate Governance Task Force Report, “Information Security Governance: A Call to Action,” April 2004, National Cyber Security Task Force.</a:t>
            </a:r>
            <a:endParaRPr lang="en-US" sz="2000" b="0" strike="noStrike" spc="-1">
              <a:solidFill>
                <a:srgbClr val="000000"/>
              </a:solidFill>
              <a:latin typeface="Arial"/>
            </a:endParaRPr>
          </a:p>
          <a:p>
            <a:pPr algn="just">
              <a:lnSpc>
                <a:spcPct val="100000"/>
              </a:lnSpc>
              <a:spcBef>
                <a:spcPts val="400"/>
              </a:spcBef>
              <a:tabLst>
                <a:tab pos="0" algn="l"/>
              </a:tabLst>
            </a:pPr>
            <a:endParaRPr lang="en-US" sz="20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3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Information Security Policy, Standards, </a:t>
            </a:r>
            <a:br/>
            <a:r>
              <a:rPr lang="en-US" sz="3600" b="0" strike="noStrike" spc="-1">
                <a:solidFill>
                  <a:srgbClr val="000000"/>
                </a:solidFill>
                <a:latin typeface="Arial"/>
                <a:ea typeface="Verdana"/>
              </a:rPr>
              <a:t>and Practices</a:t>
            </a:r>
            <a:endParaRPr lang="en-US" sz="3600" b="0" strike="noStrike" spc="-1">
              <a:solidFill>
                <a:srgbClr val="000000"/>
              </a:solidFill>
              <a:latin typeface="Arial"/>
            </a:endParaRPr>
          </a:p>
        </p:txBody>
      </p:sp>
      <p:sp>
        <p:nvSpPr>
          <p:cNvPr id="140" name="TextShape 2"/>
          <p:cNvSpPr txBox="1"/>
          <p:nvPr/>
        </p:nvSpPr>
        <p:spPr>
          <a:xfrm>
            <a:off x="228600" y="1295280"/>
            <a:ext cx="8762760" cy="4495320"/>
          </a:xfrm>
          <a:prstGeom prst="rect">
            <a:avLst/>
          </a:prstGeom>
          <a:noFill/>
          <a:ln w="0">
            <a:noFill/>
          </a:ln>
        </p:spPr>
        <p:txBody>
          <a:bodyPr>
            <a:normAutofit/>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Management from communities of interest must make policies the basis for all information security planning, design, and deployment.</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Policies direct how issues should be addressed and technologies used.</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Policies should never contradict law, must be able to stand up in court, and must be properly administered.</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4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Policy as the Foundation for Planning</a:t>
            </a:r>
            <a:endParaRPr lang="en-US" sz="3600" b="0" strike="noStrike" spc="-1">
              <a:solidFill>
                <a:srgbClr val="000000"/>
              </a:solidFill>
              <a:latin typeface="Arial"/>
            </a:endParaRPr>
          </a:p>
        </p:txBody>
      </p:sp>
      <p:sp>
        <p:nvSpPr>
          <p:cNvPr id="142" name="TextShape 2"/>
          <p:cNvSpPr txBox="1"/>
          <p:nvPr/>
        </p:nvSpPr>
        <p:spPr>
          <a:xfrm>
            <a:off x="266760" y="1066680"/>
            <a:ext cx="8610120" cy="4647960"/>
          </a:xfrm>
          <a:prstGeom prst="rect">
            <a:avLst/>
          </a:prstGeom>
          <a:noFill/>
          <a:ln w="0">
            <a:noFill/>
          </a:ln>
        </p:spPr>
        <p:txBody>
          <a:bodyPr>
            <a:noAutofit/>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Policy functions as organizational law that dictates acceptable and unacceptable behavior. </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Standards: more detailed statements of what must be done to comply with policy. </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Practices, procedures, and guidelines effectively explain how to comply with policy.</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4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TextShape 1"/>
          <p:cNvSpPr txBox="1"/>
          <p:nvPr/>
        </p:nvSpPr>
        <p:spPr>
          <a:xfrm>
            <a:off x="228600" y="0"/>
            <a:ext cx="8686440" cy="914040"/>
          </a:xfrm>
          <a:prstGeom prst="rect">
            <a:avLst/>
          </a:prstGeom>
          <a:noFill/>
          <a:ln w="9360">
            <a:noFill/>
          </a:ln>
        </p:spPr>
        <p:txBody>
          <a:bodyPr anchor="ctr">
            <a:noAutofit/>
          </a:bodyPr>
          <a:lstStyle/>
          <a:p>
            <a:pPr algn="ctr">
              <a:lnSpc>
                <a:spcPct val="100000"/>
              </a:lnSpc>
              <a:spcBef>
                <a:spcPts val="1080"/>
              </a:spcBef>
            </a:pPr>
            <a:r>
              <a:rPr lang="en-US" sz="3600" b="0" strike="noStrike" spc="-1">
                <a:solidFill>
                  <a:srgbClr val="000000"/>
                </a:solidFill>
                <a:latin typeface="Arial"/>
              </a:rPr>
              <a:t>Policies, standards, guidelines, and procedures</a:t>
            </a:r>
          </a:p>
        </p:txBody>
      </p:sp>
      <p:pic>
        <p:nvPicPr>
          <p:cNvPr id="144" name="Picture 2" descr="An illustrations shows a cylinder and a pyramid sliced into four sections. The cylinder is labeled as, “Practices, Industry, government, and regulation exemplars and Influence organization documents.” All the four labels points to four sections of the pyramid by arrows. The four sections of the pyramid are, “Policies Sanctioned by management, Standards Detailed minimum specifications for compliance, Guidelines Recommendations for compliance and Procedures Step-by-step instructions for compliance.” Arrows pointing downwards are marked from top to bottom between each sections.&#10;"/>
          <p:cNvPicPr/>
          <p:nvPr/>
        </p:nvPicPr>
        <p:blipFill>
          <a:blip r:embed="rId3"/>
          <a:stretch/>
        </p:blipFill>
        <p:spPr>
          <a:xfrm>
            <a:off x="478440" y="1143000"/>
            <a:ext cx="8436600" cy="457380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TextShape 1"/>
          <p:cNvSpPr txBox="1"/>
          <p:nvPr/>
        </p:nvSpPr>
        <p:spPr>
          <a:xfrm>
            <a:off x="519120" y="357480"/>
            <a:ext cx="8032320" cy="100368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rPr>
              <a:t>Security Policies</a:t>
            </a:r>
            <a:endParaRPr lang="en-US" sz="3600" b="0" strike="noStrike" spc="-1">
              <a:solidFill>
                <a:srgbClr val="000000"/>
              </a:solidFill>
              <a:latin typeface="Arial"/>
            </a:endParaRPr>
          </a:p>
        </p:txBody>
      </p:sp>
      <p:sp>
        <p:nvSpPr>
          <p:cNvPr id="146" name="TextShape 2"/>
          <p:cNvSpPr txBox="1"/>
          <p:nvPr/>
        </p:nvSpPr>
        <p:spPr>
          <a:xfrm>
            <a:off x="398520" y="1981080"/>
            <a:ext cx="8152920" cy="2361960"/>
          </a:xfrm>
          <a:prstGeom prst="rect">
            <a:avLst/>
          </a:prstGeom>
          <a:noFill/>
          <a:ln w="0">
            <a:noFill/>
          </a:ln>
        </p:spPr>
        <p:txBody>
          <a:bodyPr>
            <a:noAutofit/>
          </a:bodyPr>
          <a:lstStyle/>
          <a:p>
            <a:pPr>
              <a:lnSpc>
                <a:spcPct val="100000"/>
              </a:lnSpc>
              <a:spcBef>
                <a:spcPts val="519"/>
              </a:spcBef>
              <a:tabLst>
                <a:tab pos="0" algn="l"/>
              </a:tabLst>
            </a:pPr>
            <a:r>
              <a:rPr lang="en-US" sz="2600" b="0" strike="noStrike" spc="-1">
                <a:solidFill>
                  <a:srgbClr val="000000"/>
                </a:solidFill>
                <a:latin typeface="Arial"/>
                <a:ea typeface="Verdana"/>
              </a:rPr>
              <a:t>Organizations adapts one or more:</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tabLst>
                <a:tab pos="0" algn="l"/>
              </a:tabLst>
            </a:pPr>
            <a:r>
              <a:rPr lang="en-US" sz="2600" b="0" strike="noStrike" spc="-1">
                <a:solidFill>
                  <a:srgbClr val="000000"/>
                </a:solidFill>
                <a:latin typeface="Arial"/>
                <a:ea typeface="Verdana"/>
              </a:rPr>
              <a:t>Enterprise Information Security Policy (EISP)</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tabLst>
                <a:tab pos="0" algn="l"/>
              </a:tabLst>
            </a:pPr>
            <a:r>
              <a:rPr lang="en-US" sz="2600" b="0" strike="noStrike" spc="-1">
                <a:solidFill>
                  <a:srgbClr val="000000"/>
                </a:solidFill>
                <a:latin typeface="Arial"/>
                <a:ea typeface="Verdana"/>
              </a:rPr>
              <a:t>Issue-Specific Security Policy (ISSP)</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tabLst>
                <a:tab pos="0" algn="l"/>
              </a:tabLst>
            </a:pPr>
            <a:r>
              <a:rPr lang="en-US" sz="2600" b="0" strike="noStrike" spc="-1">
                <a:solidFill>
                  <a:srgbClr val="000000"/>
                </a:solidFill>
                <a:latin typeface="Arial"/>
                <a:ea typeface="Verdana"/>
              </a:rPr>
              <a:t>Systems-Specific Security Policy (SysSP</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4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Policy Management</a:t>
            </a:r>
            <a:endParaRPr lang="en-US" sz="3600" b="0" strike="noStrike" spc="-1">
              <a:solidFill>
                <a:srgbClr val="000000"/>
              </a:solidFill>
              <a:latin typeface="Arial"/>
            </a:endParaRPr>
          </a:p>
        </p:txBody>
      </p:sp>
      <p:sp>
        <p:nvSpPr>
          <p:cNvPr id="164" name="TextShape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601"/>
              </a:spcBef>
              <a:buClr>
                <a:srgbClr val="364162"/>
              </a:buClr>
              <a:buFont typeface="Arial"/>
              <a:buChar char="•"/>
            </a:pPr>
            <a:r>
              <a:rPr lang="en-US" sz="2800" b="0" strike="noStrike" spc="-1">
                <a:solidFill>
                  <a:srgbClr val="000000"/>
                </a:solidFill>
                <a:latin typeface="Arial"/>
                <a:ea typeface="Verdana"/>
              </a:rPr>
              <a:t>Policies must be managed as they constantly change. </a:t>
            </a:r>
            <a:endParaRPr lang="en-US" sz="2800" b="0" strike="noStrike" spc="-1">
              <a:solidFill>
                <a:srgbClr val="000000"/>
              </a:solidFill>
              <a:latin typeface="Arial"/>
            </a:endParaRPr>
          </a:p>
          <a:p>
            <a:pPr marL="343080" indent="-342720">
              <a:lnSpc>
                <a:spcPct val="100000"/>
              </a:lnSpc>
              <a:spcBef>
                <a:spcPts val="601"/>
              </a:spcBef>
              <a:buClr>
                <a:srgbClr val="364162"/>
              </a:buClr>
              <a:buFont typeface="Arial"/>
              <a:buChar char="•"/>
            </a:pPr>
            <a:r>
              <a:rPr lang="en-US" sz="2800" b="0" strike="noStrike" spc="-1">
                <a:solidFill>
                  <a:srgbClr val="000000"/>
                </a:solidFill>
                <a:latin typeface="Arial"/>
                <a:ea typeface="Verdana"/>
              </a:rPr>
              <a:t>To remain viable, security policies must have:</a:t>
            </a:r>
            <a:endParaRPr lang="en-US" sz="28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ea typeface="Verdana"/>
              </a:rPr>
              <a:t>A responsible manager </a:t>
            </a:r>
            <a:endParaRPr lang="en-US" sz="26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ea typeface="Verdana"/>
              </a:rPr>
              <a:t>A schedule of reviews</a:t>
            </a:r>
            <a:endParaRPr lang="en-US" sz="26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ea typeface="Verdana"/>
              </a:rPr>
              <a:t>A method for making recommendations for reviews</a:t>
            </a:r>
            <a:endParaRPr lang="en-US" sz="26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ea typeface="Verdana"/>
              </a:rPr>
              <a:t>A policy issuance and revision date</a:t>
            </a:r>
            <a:endParaRPr lang="en-US" sz="2600" b="0" strike="noStrike" spc="-1">
              <a:solidFill>
                <a:srgbClr val="000000"/>
              </a:solidFill>
              <a:latin typeface="Arial"/>
            </a:endParaRPr>
          </a:p>
          <a:p>
            <a:pPr marL="743040" lvl="1" indent="-285480">
              <a:lnSpc>
                <a:spcPct val="100000"/>
              </a:lnSpc>
              <a:spcBef>
                <a:spcPts val="601"/>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6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6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16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The Information Security Blueprint</a:t>
            </a:r>
            <a:endParaRPr lang="en-US" sz="3600" b="0" strike="noStrike" spc="-1">
              <a:solidFill>
                <a:srgbClr val="000000"/>
              </a:solidFill>
              <a:latin typeface="Arial"/>
            </a:endParaRPr>
          </a:p>
        </p:txBody>
      </p:sp>
      <p:sp>
        <p:nvSpPr>
          <p:cNvPr id="166" name="TextShape 2"/>
          <p:cNvSpPr txBox="1"/>
          <p:nvPr/>
        </p:nvSpPr>
        <p:spPr>
          <a:xfrm>
            <a:off x="328320" y="1066680"/>
            <a:ext cx="8762760" cy="4647960"/>
          </a:xfrm>
          <a:prstGeom prst="rect">
            <a:avLst/>
          </a:prstGeom>
          <a:noFill/>
          <a:ln w="0">
            <a:noFill/>
          </a:ln>
        </p:spPr>
        <p:txBody>
          <a:bodyPr>
            <a:normAutofit fontScale="94000"/>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Basis for design, selection, and implementation of all security policies, education and training programs, and technological controls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Detailed version of security framework (outline of overall information security strategy for organization)</a:t>
            </a:r>
            <a:endParaRPr lang="en-US" sz="2800" b="0" strike="noStrike" spc="-1">
              <a:solidFill>
                <a:srgbClr val="000000"/>
              </a:solidFill>
              <a:latin typeface="Arial"/>
            </a:endParaRPr>
          </a:p>
          <a:p>
            <a:pPr marL="343080" indent="-342720" algn="just">
              <a:lnSpc>
                <a:spcPct val="110000"/>
              </a:lnSpc>
              <a:spcBef>
                <a:spcPts val="601"/>
              </a:spcBef>
              <a:buClr>
                <a:srgbClr val="364162"/>
              </a:buClr>
              <a:buFont typeface="Arial"/>
              <a:buChar char="•"/>
            </a:pPr>
            <a:r>
              <a:rPr lang="en-US" sz="2800" b="0" strike="noStrike" spc="-1">
                <a:solidFill>
                  <a:srgbClr val="000000"/>
                </a:solidFill>
                <a:latin typeface="Arial"/>
                <a:ea typeface="Verdana"/>
              </a:rPr>
              <a:t>Specifies tasks and order in which they are to be accomplished</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6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TextShape 1"/>
          <p:cNvSpPr txBox="1"/>
          <p:nvPr/>
        </p:nvSpPr>
        <p:spPr>
          <a:xfrm>
            <a:off x="519120" y="152280"/>
            <a:ext cx="8032320" cy="632520"/>
          </a:xfrm>
          <a:prstGeom prst="rect">
            <a:avLst/>
          </a:prstGeom>
          <a:noFill/>
          <a:ln w="9360">
            <a:noFill/>
          </a:ln>
        </p:spPr>
        <p:txBody>
          <a:bodyPr anchor="ctr">
            <a:normAutofit/>
          </a:bodyPr>
          <a:lstStyle/>
          <a:p>
            <a:pPr algn="ctr">
              <a:lnSpc>
                <a:spcPct val="100000"/>
              </a:lnSpc>
            </a:pPr>
            <a:r>
              <a:rPr lang="en-US" sz="3600" b="0" strike="noStrike" spc="-1">
                <a:solidFill>
                  <a:srgbClr val="000000"/>
                </a:solidFill>
                <a:latin typeface="Arial"/>
              </a:rPr>
              <a:t>Security Frameworks</a:t>
            </a:r>
          </a:p>
        </p:txBody>
      </p:sp>
      <p:sp>
        <p:nvSpPr>
          <p:cNvPr id="168" name="TextShape 2"/>
          <p:cNvSpPr txBox="1"/>
          <p:nvPr/>
        </p:nvSpPr>
        <p:spPr>
          <a:xfrm>
            <a:off x="398520" y="1143000"/>
            <a:ext cx="8152920" cy="365724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The ISO 27000 Series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NIST Security Models</a:t>
            </a:r>
            <a:endParaRPr lang="en-US" sz="2600" b="0" strike="noStrike" spc="-1">
              <a:solidFill>
                <a:srgbClr val="000000"/>
              </a:solidFill>
              <a:latin typeface="Arial"/>
            </a:endParaRPr>
          </a:p>
          <a:p>
            <a:pPr marL="343080" indent="-342720">
              <a:lnSpc>
                <a:spcPct val="100000"/>
              </a:lnSpc>
              <a:spcBef>
                <a:spcPts val="479"/>
              </a:spcBef>
              <a:buClr>
                <a:srgbClr val="364162"/>
              </a:buClr>
              <a:buFont typeface="Arial"/>
              <a:buChar char="•"/>
            </a:pPr>
            <a:r>
              <a:rPr lang="en-US" sz="2400" b="0" strike="noStrike" spc="-1">
                <a:solidFill>
                  <a:srgbClr val="000000"/>
                </a:solidFill>
                <a:latin typeface="Arial"/>
                <a:ea typeface="Verdana"/>
              </a:rPr>
              <a:t>Computer Emergency Response Team Coordination Center (CERT/CC)</a:t>
            </a:r>
            <a:endParaRPr lang="en-US" sz="2400" b="0" strike="noStrike" spc="-1">
              <a:solidFill>
                <a:srgbClr val="000000"/>
              </a:solidFill>
              <a:latin typeface="Arial"/>
            </a:endParaRPr>
          </a:p>
          <a:p>
            <a:pPr marL="343080" indent="-342720">
              <a:lnSpc>
                <a:spcPct val="100000"/>
              </a:lnSpc>
              <a:spcBef>
                <a:spcPts val="479"/>
              </a:spcBef>
              <a:buClr>
                <a:srgbClr val="364162"/>
              </a:buClr>
              <a:buFont typeface="Arial"/>
              <a:buChar char="•"/>
            </a:pPr>
            <a:r>
              <a:rPr lang="en-US" sz="2400" b="0" strike="noStrike" spc="-1">
                <a:solidFill>
                  <a:srgbClr val="000000"/>
                </a:solidFill>
                <a:latin typeface="Arial"/>
                <a:ea typeface="Verdana"/>
              </a:rPr>
              <a:t>International Association of Professional Security Consultants</a:t>
            </a:r>
            <a:endParaRPr lang="en-US" sz="2400" b="0" strike="noStrike" spc="-1">
              <a:solidFill>
                <a:srgbClr val="000000"/>
              </a:solidFill>
              <a:latin typeface="Arial"/>
            </a:endParaRPr>
          </a:p>
          <a:p>
            <a:pPr>
              <a:lnSpc>
                <a:spcPct val="100000"/>
              </a:lnSpc>
              <a:spcBef>
                <a:spcPts val="519"/>
              </a:spcBef>
            </a:pPr>
            <a:endParaRPr lang="en-US" sz="2400" b="0" strike="noStrike" spc="-1">
              <a:solidFill>
                <a:srgbClr val="000000"/>
              </a:solidFill>
              <a:latin typeface="Arial"/>
            </a:endParaRPr>
          </a:p>
          <a:p>
            <a:pPr>
              <a:lnSpc>
                <a:spcPct val="100000"/>
              </a:lnSpc>
              <a:spcBef>
                <a:spcPts val="519"/>
              </a:spcBef>
            </a:pP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6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6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extShape 1"/>
          <p:cNvSpPr txBox="1"/>
          <p:nvPr/>
        </p:nvSpPr>
        <p:spPr>
          <a:xfrm>
            <a:off x="152280" y="152280"/>
            <a:ext cx="8835480" cy="685440"/>
          </a:xfrm>
          <a:prstGeom prst="rect">
            <a:avLst/>
          </a:prstGeom>
          <a:noFill/>
          <a:ln w="9360">
            <a:noFill/>
          </a:ln>
        </p:spPr>
        <p:txBody>
          <a:bodyPr anchor="ctr">
            <a:noAutofit/>
          </a:bodyPr>
          <a:lstStyle/>
          <a:p>
            <a:pPr algn="ctr">
              <a:lnSpc>
                <a:spcPct val="100000"/>
              </a:lnSpc>
              <a:tabLst>
                <a:tab pos="0" algn="l"/>
              </a:tabLst>
            </a:pPr>
            <a:r>
              <a:rPr lang="en-US" sz="3600" b="0" strike="noStrike" spc="-1">
                <a:solidFill>
                  <a:srgbClr val="000000"/>
                </a:solidFill>
                <a:latin typeface="Arial"/>
              </a:rPr>
              <a:t>ISO/IEC 27001:2013 major process steps</a:t>
            </a:r>
          </a:p>
        </p:txBody>
      </p:sp>
      <p:pic>
        <p:nvPicPr>
          <p:cNvPr id="184" name="Picture 1" descr="An illustration consists of four blocks. The first block is labeled as, “Communication with interested parties and records of communication.” The second block is labeled as, “Step.” The various steps below the heading reads as, “Obtain management support, Establish the project (optional), Identify requirements, Define scope, management intention responsibilities, Implement support procedures, Design the process of risk assessment and treatment, Perform risk assessment and treatment, Implement all required controls, Perform training and awareness programs, Operate the ISMS, Conduct internal audit, Management review, Stage 1 certification audit* (Doc review), Stage 2 certification audit* (Main audit).” Several horizontal arrows pointing both sides are shown between first block and second block. Several arrows points from Step to the third block labeled as, “Deliverables.” The various steps below the Deliverables reads as, “Project plan (optional) Budget: Human Resources plan, List of interested parties, legal, regulatory and contractual requirements, Information security policy and scope document information security objectives, Procedures for document control, internal audit, corrective action (optional),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SMS documentation, Internal audit report; corrective actions, Management review minutes, Stage 1 audit report; corrective actions*, Stage 2 audit report; corrective actions*.” The fourth block is labeled as, “Monitoring and measurement and records of the results.” Several arrows points from third block to fourth block.&#10;"/>
          <p:cNvPicPr/>
          <p:nvPr/>
        </p:nvPicPr>
        <p:blipFill>
          <a:blip r:embed="rId3"/>
          <a:stretch/>
        </p:blipFill>
        <p:spPr>
          <a:xfrm>
            <a:off x="2743200" y="914400"/>
            <a:ext cx="3723480" cy="4008960"/>
          </a:xfrm>
          <a:prstGeom prst="rect">
            <a:avLst/>
          </a:prstGeom>
          <a:ln w="0">
            <a:noFill/>
          </a:ln>
        </p:spPr>
      </p:pic>
      <p:sp>
        <p:nvSpPr>
          <p:cNvPr id="185" name="TextShape 2"/>
          <p:cNvSpPr txBox="1"/>
          <p:nvPr/>
        </p:nvSpPr>
        <p:spPr>
          <a:xfrm>
            <a:off x="226800" y="5020200"/>
            <a:ext cx="8686440" cy="711000"/>
          </a:xfrm>
          <a:prstGeom prst="rect">
            <a:avLst/>
          </a:prstGeom>
          <a:noFill/>
          <a:ln w="0">
            <a:noFill/>
          </a:ln>
        </p:spPr>
        <p:txBody>
          <a:bodyPr>
            <a:normAutofit/>
          </a:bodyPr>
          <a:lstStyle/>
          <a:p>
            <a:pPr>
              <a:lnSpc>
                <a:spcPct val="100000"/>
              </a:lnSpc>
              <a:spcBef>
                <a:spcPts val="400"/>
              </a:spcBef>
              <a:tabLst>
                <a:tab pos="0" algn="l"/>
              </a:tabLst>
            </a:pPr>
            <a:r>
              <a:rPr lang="en-US" sz="2000" b="0" strike="noStrike" spc="-1">
                <a:solidFill>
                  <a:srgbClr val="000000"/>
                </a:solidFill>
                <a:latin typeface="Arial"/>
                <a:ea typeface="Verdana"/>
              </a:rPr>
              <a:t>Source: 27001 Academy: ISO 27001 and ISO 22301 Online Consultation Center</a:t>
            </a:r>
            <a:endParaRPr lang="en-US" sz="20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8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TextShape 1"/>
          <p:cNvSpPr txBox="1"/>
          <p:nvPr/>
        </p:nvSpPr>
        <p:spPr>
          <a:xfrm>
            <a:off x="519120" y="76320"/>
            <a:ext cx="8243640" cy="1218960"/>
          </a:xfrm>
          <a:prstGeom prst="rect">
            <a:avLst/>
          </a:prstGeom>
          <a:noFill/>
          <a:ln w="9360">
            <a:noFill/>
          </a:ln>
        </p:spPr>
        <p:txBody>
          <a:bodyPr anchor="ctr">
            <a:noAutofit/>
          </a:bodyPr>
          <a:lstStyle/>
          <a:p>
            <a:pPr algn="ctr">
              <a:lnSpc>
                <a:spcPct val="100000"/>
              </a:lnSpc>
              <a:tabLst>
                <a:tab pos="0" algn="l"/>
              </a:tabLst>
            </a:pPr>
            <a:r>
              <a:rPr lang="en-US" sz="3600" b="0" strike="noStrike" spc="-1">
                <a:solidFill>
                  <a:srgbClr val="000000"/>
                </a:solidFill>
                <a:latin typeface="Arial"/>
              </a:rPr>
              <a:t>Spheres of security</a:t>
            </a:r>
          </a:p>
        </p:txBody>
      </p:sp>
      <p:pic>
        <p:nvPicPr>
          <p:cNvPr id="201" name="Picture 2" descr="An illustration consists of two circles. A circle on the left has a small circle labeled as, “Information” encircled by another big circle. The right half of the circle is labeled as, “People” and the left half of the circle has three layers. The first layer is labeled as, “Systems.” The second layer is labeled as, “Networks” and the third layer is labeled as, “Internet.” The circle is labeled as, “Sphere of use.” The circle on the right is labeled as, “Sphere of protection.” The right circle is same as that of the left circle. The left side of the circle is labeled as, “Redundancy, Monitoring systems, Patches and upgrades, Host IDPS, Firewalls, Network IDPS, Proxy servers, Encryption and Backups and Access controls.” The right side of the circle is labeled as, “Security planning (IR, DR, BC), Education and training and Policy and law.” &#10;"/>
          <p:cNvPicPr/>
          <p:nvPr/>
        </p:nvPicPr>
        <p:blipFill>
          <a:blip r:embed="rId3"/>
          <a:stretch/>
        </p:blipFill>
        <p:spPr>
          <a:xfrm>
            <a:off x="1043640" y="1855080"/>
            <a:ext cx="7056000" cy="340236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Security Education, Training, and Awareness Program</a:t>
            </a:r>
            <a:endParaRPr lang="en-US" sz="3600" b="0" strike="noStrike" spc="-1">
              <a:solidFill>
                <a:srgbClr val="000000"/>
              </a:solidFill>
              <a:latin typeface="Arial"/>
            </a:endParaRPr>
          </a:p>
        </p:txBody>
      </p:sp>
      <p:sp>
        <p:nvSpPr>
          <p:cNvPr id="207" name="TextShape 2"/>
          <p:cNvSpPr txBox="1"/>
          <p:nvPr/>
        </p:nvSpPr>
        <p:spPr>
          <a:xfrm>
            <a:off x="228600" y="1295280"/>
            <a:ext cx="8762760" cy="4419360"/>
          </a:xfrm>
          <a:prstGeom prst="rect">
            <a:avLst/>
          </a:prstGeom>
          <a:noFill/>
          <a:ln w="0">
            <a:noFill/>
          </a:ln>
        </p:spPr>
        <p:txBody>
          <a:bodyPr>
            <a:normAutofit/>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Once general security policy exists, implement security education, training, and awareness (SETA) program. </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SETA is a control measure designed to reduce accidental security breaches.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The SETA program consists of security education, security training, and security awareness.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It enhances </a:t>
            </a:r>
            <a:endParaRPr lang="en-US" sz="28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TextShape 1"/>
          <p:cNvSpPr txBox="1"/>
          <p:nvPr/>
        </p:nvSpPr>
        <p:spPr>
          <a:xfrm>
            <a:off x="609480" y="76320"/>
            <a:ext cx="8032320" cy="609120"/>
          </a:xfrm>
          <a:prstGeom prst="rect">
            <a:avLst/>
          </a:prstGeom>
          <a:noFill/>
          <a:ln w="9360">
            <a:noFill/>
          </a:ln>
        </p:spPr>
        <p:txBody>
          <a:bodyPr anchor="ctr">
            <a:noAutofit/>
          </a:bodyPr>
          <a:lstStyle/>
          <a:p>
            <a:pPr algn="ctr">
              <a:lnSpc>
                <a:spcPct val="100000"/>
              </a:lnSpc>
              <a:tabLst>
                <a:tab pos="0" algn="l"/>
              </a:tabLst>
            </a:pPr>
            <a:r>
              <a:rPr lang="en-US" sz="3600" b="0" strike="noStrike" spc="-1">
                <a:solidFill>
                  <a:srgbClr val="000000"/>
                </a:solidFill>
                <a:latin typeface="Arial"/>
              </a:rPr>
              <a:t>Comparative Framework of SETA</a:t>
            </a:r>
          </a:p>
        </p:txBody>
      </p:sp>
      <p:graphicFrame>
        <p:nvGraphicFramePr>
          <p:cNvPr id="209" name="Table 2"/>
          <p:cNvGraphicFramePr/>
          <p:nvPr/>
        </p:nvGraphicFramePr>
        <p:xfrm>
          <a:off x="473040" y="914400"/>
          <a:ext cx="8305560" cy="4327680"/>
        </p:xfrm>
        <a:graphic>
          <a:graphicData uri="http://schemas.openxmlformats.org/drawingml/2006/table">
            <a:tbl>
              <a:tblPr/>
              <a:tblGrid>
                <a:gridCol w="1904760">
                  <a:extLst>
                    <a:ext uri="{9D8B030D-6E8A-4147-A177-3AD203B41FA5}">
                      <a16:colId xmlns:a16="http://schemas.microsoft.com/office/drawing/2014/main" val="20000"/>
                    </a:ext>
                  </a:extLst>
                </a:gridCol>
                <a:gridCol w="2361960">
                  <a:extLst>
                    <a:ext uri="{9D8B030D-6E8A-4147-A177-3AD203B41FA5}">
                      <a16:colId xmlns:a16="http://schemas.microsoft.com/office/drawing/2014/main" val="20001"/>
                    </a:ext>
                  </a:extLst>
                </a:gridCol>
                <a:gridCol w="2361960">
                  <a:extLst>
                    <a:ext uri="{9D8B030D-6E8A-4147-A177-3AD203B41FA5}">
                      <a16:colId xmlns:a16="http://schemas.microsoft.com/office/drawing/2014/main" val="20002"/>
                    </a:ext>
                  </a:extLst>
                </a:gridCol>
                <a:gridCol w="1676880">
                  <a:extLst>
                    <a:ext uri="{9D8B030D-6E8A-4147-A177-3AD203B41FA5}">
                      <a16:colId xmlns:a16="http://schemas.microsoft.com/office/drawing/2014/main" val="20003"/>
                    </a:ext>
                  </a:extLst>
                </a:gridCol>
              </a:tblGrid>
              <a:tr h="457200">
                <a:tc>
                  <a:txBody>
                    <a:bodyPr/>
                    <a:lstStyle/>
                    <a:p>
                      <a:endParaRPr lang="en-US"/>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600" b="1" strike="noStrike" spc="-1">
                          <a:solidFill>
                            <a:srgbClr val="FFFFFF"/>
                          </a:solidFill>
                          <a:latin typeface="Arial"/>
                        </a:rPr>
                        <a:t>Education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600" b="1" strike="noStrike" spc="-1">
                          <a:solidFill>
                            <a:srgbClr val="FFFFFF"/>
                          </a:solidFill>
                          <a:latin typeface="Arial"/>
                        </a:rPr>
                        <a:t>Training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lstStyle/>
                    <a:p>
                      <a:pPr>
                        <a:lnSpc>
                          <a:spcPct val="100000"/>
                        </a:lnSpc>
                      </a:pPr>
                      <a:r>
                        <a:rPr lang="en-US" sz="1600" b="1" strike="noStrike" spc="-1">
                          <a:solidFill>
                            <a:srgbClr val="FFFFFF"/>
                          </a:solidFill>
                          <a:latin typeface="Arial"/>
                        </a:rPr>
                        <a:t>Awareness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extLst>
                  <a:ext uri="{0D108BD9-81ED-4DB2-BD59-A6C34878D82A}">
                    <a16:rowId xmlns:a16="http://schemas.microsoft.com/office/drawing/2014/main" val="10000"/>
                  </a:ext>
                </a:extLst>
              </a:tr>
              <a:tr h="380880">
                <a:tc>
                  <a:txBody>
                    <a:bodyPr/>
                    <a:lstStyle/>
                    <a:p>
                      <a:pPr>
                        <a:lnSpc>
                          <a:spcPct val="100000"/>
                        </a:lnSpc>
                      </a:pPr>
                      <a:r>
                        <a:rPr lang="en-US" sz="1600" b="0" strike="noStrike" spc="-1">
                          <a:solidFill>
                            <a:srgbClr val="000000"/>
                          </a:solidFill>
                          <a:latin typeface="Arial"/>
                        </a:rPr>
                        <a:t>Attribute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Why</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How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What</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1"/>
                  </a:ext>
                </a:extLst>
              </a:tr>
              <a:tr h="380880">
                <a:tc>
                  <a:txBody>
                    <a:bodyPr/>
                    <a:lstStyle/>
                    <a:p>
                      <a:pPr>
                        <a:lnSpc>
                          <a:spcPct val="100000"/>
                        </a:lnSpc>
                      </a:pPr>
                      <a:r>
                        <a:rPr lang="en-US" sz="1600" b="0" strike="noStrike" spc="-1">
                          <a:solidFill>
                            <a:srgbClr val="000000"/>
                          </a:solidFill>
                          <a:latin typeface="Arial"/>
                        </a:rPr>
                        <a:t>Objective</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Understanding</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Skill</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Exposure</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2"/>
                  </a:ext>
                </a:extLst>
              </a:tr>
              <a:tr h="1220400">
                <a:tc>
                  <a:txBody>
                    <a:bodyPr/>
                    <a:lstStyle/>
                    <a:p>
                      <a:pPr>
                        <a:lnSpc>
                          <a:spcPct val="100000"/>
                        </a:lnSpc>
                      </a:pPr>
                      <a:r>
                        <a:rPr lang="en-US" sz="1600" b="0" strike="noStrike" spc="-1">
                          <a:solidFill>
                            <a:srgbClr val="000000"/>
                          </a:solidFill>
                          <a:latin typeface="Arial"/>
                        </a:rPr>
                        <a:t>Teaching method</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Theoretical instruction</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Discussion seminar</a:t>
                      </a:r>
                      <a:endParaRPr lang="en-GB" sz="1600" b="0" strike="noStrike" spc="-1">
                        <a:latin typeface="Arial"/>
                      </a:endParaRPr>
                    </a:p>
                    <a:p>
                      <a:pPr marL="285840" indent="-285480">
                        <a:lnSpc>
                          <a:spcPct val="100000"/>
                        </a:lnSpc>
                        <a:buClr>
                          <a:srgbClr val="000000"/>
                        </a:buClr>
                        <a:buFont typeface="Arial"/>
                        <a:buChar char="•"/>
                        <a:tabLst>
                          <a:tab pos="109440" algn="l"/>
                        </a:tabLst>
                      </a:pPr>
                      <a:r>
                        <a:rPr lang="en-US" sz="1600" b="0" strike="noStrike" spc="-1">
                          <a:solidFill>
                            <a:srgbClr val="000000"/>
                          </a:solidFill>
                          <a:latin typeface="Arial"/>
                        </a:rPr>
                        <a:t>Background reading</a:t>
                      </a:r>
                      <a:endParaRPr lang="en-GB" sz="1600" b="0" strike="noStrike" spc="-1">
                        <a:latin typeface="Arial"/>
                      </a:endParaRPr>
                    </a:p>
                    <a:p>
                      <a:pPr marL="285840" indent="-285480">
                        <a:lnSpc>
                          <a:spcPct val="100000"/>
                        </a:lnSpc>
                        <a:buClr>
                          <a:srgbClr val="000000"/>
                        </a:buClr>
                        <a:buFont typeface="Arial"/>
                        <a:buChar char="•"/>
                        <a:tabLst>
                          <a:tab pos="109440" algn="l"/>
                        </a:tabLst>
                      </a:pPr>
                      <a:r>
                        <a:rPr lang="en-US" sz="1600" b="0" strike="noStrike" spc="-1">
                          <a:solidFill>
                            <a:srgbClr val="000000"/>
                          </a:solidFill>
                          <a:latin typeface="Arial"/>
                        </a:rPr>
                        <a:t>Hands-on practice</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Practical instruction</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Lecture</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Case study workshop</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Posters</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Media</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Videos</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Newsletters</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3"/>
                  </a:ext>
                </a:extLst>
              </a:tr>
              <a:tr h="1220400">
                <a:tc>
                  <a:txBody>
                    <a:bodyPr/>
                    <a:lstStyle/>
                    <a:p>
                      <a:pPr>
                        <a:lnSpc>
                          <a:spcPct val="100000"/>
                        </a:lnSpc>
                      </a:pPr>
                      <a:r>
                        <a:rPr lang="en-US" sz="1600" b="0" strike="noStrike" spc="-1">
                          <a:solidFill>
                            <a:srgbClr val="000000"/>
                          </a:solidFill>
                          <a:latin typeface="Arial"/>
                        </a:rPr>
                        <a:t>Test measure</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Essay (interpret learning)</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Problem solving  (apply learning)</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marL="285840" indent="-285480">
                        <a:lnSpc>
                          <a:spcPct val="100000"/>
                        </a:lnSpc>
                        <a:buClr>
                          <a:srgbClr val="000000"/>
                        </a:buClr>
                        <a:buFont typeface="Arial"/>
                        <a:buChar char="•"/>
                      </a:pPr>
                      <a:r>
                        <a:rPr lang="en-US" sz="1600" b="0" strike="noStrike" spc="-1">
                          <a:solidFill>
                            <a:srgbClr val="000000"/>
                          </a:solidFill>
                          <a:latin typeface="Arial"/>
                        </a:rPr>
                        <a:t>True or False</a:t>
                      </a:r>
                      <a:endParaRPr lang="en-GB" sz="1600" b="0" strike="noStrike" spc="-1">
                        <a:latin typeface="Arial"/>
                      </a:endParaRPr>
                    </a:p>
                    <a:p>
                      <a:pPr marL="285840" indent="-285480">
                        <a:lnSpc>
                          <a:spcPct val="100000"/>
                        </a:lnSpc>
                        <a:buClr>
                          <a:srgbClr val="000000"/>
                        </a:buClr>
                        <a:buFont typeface="Arial"/>
                        <a:buChar char="•"/>
                      </a:pPr>
                      <a:r>
                        <a:rPr lang="en-US" sz="1600" b="0" strike="noStrike" spc="-1">
                          <a:solidFill>
                            <a:srgbClr val="000000"/>
                          </a:solidFill>
                          <a:latin typeface="Arial"/>
                        </a:rPr>
                        <a:t>Multiple choice (identify learning)</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4"/>
                  </a:ext>
                </a:extLst>
              </a:tr>
              <a:tr h="487440">
                <a:tc>
                  <a:txBody>
                    <a:bodyPr/>
                    <a:lstStyle/>
                    <a:p>
                      <a:pPr>
                        <a:lnSpc>
                          <a:spcPct val="100000"/>
                        </a:lnSpc>
                      </a:pPr>
                      <a:r>
                        <a:rPr lang="en-US" sz="1600" b="0" strike="noStrike" spc="-1">
                          <a:solidFill>
                            <a:srgbClr val="000000"/>
                          </a:solidFill>
                          <a:latin typeface="Arial"/>
                        </a:rPr>
                        <a:t>Impact timeframe</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Long term</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Intermediate </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lstStyle/>
                    <a:p>
                      <a:pPr>
                        <a:lnSpc>
                          <a:spcPct val="100000"/>
                        </a:lnSpc>
                      </a:pPr>
                      <a:r>
                        <a:rPr lang="en-US" sz="1600" b="0" strike="noStrike" spc="-1">
                          <a:solidFill>
                            <a:srgbClr val="000000"/>
                          </a:solidFill>
                          <a:latin typeface="Arial"/>
                        </a:rPr>
                        <a:t>Short term</a:t>
                      </a:r>
                      <a:endParaRPr lang="en-GB" sz="1600" b="0" strike="noStrike" spc="-1">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extLst>
                  <a:ext uri="{0D108BD9-81ED-4DB2-BD59-A6C34878D82A}">
                    <a16:rowId xmlns:a16="http://schemas.microsoft.com/office/drawing/2014/main" val="10005"/>
                  </a:ext>
                </a:extLst>
              </a:tr>
            </a:tbl>
          </a:graphicData>
        </a:graphic>
      </p:graphicFrame>
      <p:sp>
        <p:nvSpPr>
          <p:cNvPr id="210" name="TextShape 3"/>
          <p:cNvSpPr txBox="1"/>
          <p:nvPr/>
        </p:nvSpPr>
        <p:spPr>
          <a:xfrm>
            <a:off x="685800" y="5334120"/>
            <a:ext cx="6518880" cy="380520"/>
          </a:xfrm>
          <a:prstGeom prst="rect">
            <a:avLst/>
          </a:prstGeom>
          <a:noFill/>
          <a:ln w="0">
            <a:noFill/>
          </a:ln>
        </p:spPr>
        <p:txBody>
          <a:bodyPr>
            <a:normAutofit/>
          </a:bodyPr>
          <a:lstStyle/>
          <a:p>
            <a:pPr>
              <a:lnSpc>
                <a:spcPct val="100000"/>
              </a:lnSpc>
              <a:spcBef>
                <a:spcPts val="601"/>
              </a:spcBef>
              <a:tabLst>
                <a:tab pos="0" algn="l"/>
              </a:tabLst>
            </a:pPr>
            <a:r>
              <a:rPr lang="en-US" sz="2000" b="0" strike="noStrike" spc="-1" baseline="30000">
                <a:solidFill>
                  <a:srgbClr val="000000"/>
                </a:solidFill>
                <a:latin typeface="Arial"/>
                <a:ea typeface="Verdana"/>
              </a:rPr>
              <a:t>Source: NIST SP 800-12</a:t>
            </a:r>
            <a:endParaRPr lang="en-US" sz="20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TextShape 1"/>
          <p:cNvSpPr txBox="1"/>
          <p:nvPr/>
        </p:nvSpPr>
        <p:spPr>
          <a:xfrm>
            <a:off x="45720" y="27720"/>
            <a:ext cx="9052200" cy="1038600"/>
          </a:xfrm>
          <a:prstGeom prst="rect">
            <a:avLst/>
          </a:prstGeom>
          <a:noFill/>
          <a:ln w="9360">
            <a:noFill/>
          </a:ln>
        </p:spPr>
        <p:txBody>
          <a:bodyPr anchor="ctr">
            <a:normAutofit/>
          </a:bodyPr>
          <a:lstStyle/>
          <a:p>
            <a:pPr algn="ctr">
              <a:lnSpc>
                <a:spcPct val="100000"/>
              </a:lnSpc>
            </a:pPr>
            <a:r>
              <a:rPr lang="en-US" sz="3600" b="0" strike="noStrike" spc="-1">
                <a:solidFill>
                  <a:srgbClr val="000000"/>
                </a:solidFill>
                <a:latin typeface="Arial"/>
                <a:ea typeface="Verdana"/>
              </a:rPr>
              <a:t>Continuity Strategies </a:t>
            </a:r>
            <a:endParaRPr lang="en-US" sz="3600" b="0" strike="noStrike" spc="-1">
              <a:solidFill>
                <a:srgbClr val="000000"/>
              </a:solidFill>
              <a:latin typeface="Arial"/>
            </a:endParaRPr>
          </a:p>
        </p:txBody>
      </p:sp>
      <p:sp>
        <p:nvSpPr>
          <p:cNvPr id="212" name="TextShape 2"/>
          <p:cNvSpPr txBox="1"/>
          <p:nvPr/>
        </p:nvSpPr>
        <p:spPr>
          <a:xfrm>
            <a:off x="190440" y="914400"/>
            <a:ext cx="8762760" cy="4647960"/>
          </a:xfrm>
          <a:prstGeom prst="rect">
            <a:avLst/>
          </a:prstGeom>
          <a:noFill/>
          <a:ln w="0">
            <a:noFill/>
          </a:ln>
        </p:spPr>
        <p:txBody>
          <a:bodyPr>
            <a:normAutofit fontScale="37000"/>
          </a:bodyPr>
          <a:lstStyle/>
          <a:p>
            <a:pPr marL="343080" indent="-342720" algn="just">
              <a:lnSpc>
                <a:spcPct val="120000"/>
              </a:lnSpc>
              <a:spcBef>
                <a:spcPts val="740"/>
              </a:spcBef>
              <a:buClr>
                <a:srgbClr val="364162"/>
              </a:buClr>
              <a:buFont typeface="Arial"/>
              <a:buChar char="•"/>
            </a:pPr>
            <a:r>
              <a:rPr lang="en-US" sz="3700" b="0" strike="noStrike" spc="-1">
                <a:solidFill>
                  <a:srgbClr val="000000"/>
                </a:solidFill>
                <a:latin typeface="Arial"/>
                <a:ea typeface="Verdana"/>
              </a:rPr>
              <a:t>Incident response plans (IRPs), disaster recovery plans (DRPs), and business continuity plans (BCPs)</a:t>
            </a:r>
            <a:endParaRPr lang="en-US" sz="3700" b="0" strike="noStrike" spc="-1">
              <a:solidFill>
                <a:srgbClr val="000000"/>
              </a:solidFill>
              <a:latin typeface="Arial"/>
            </a:endParaRPr>
          </a:p>
          <a:p>
            <a:pPr marL="343080" indent="-342720" algn="just">
              <a:lnSpc>
                <a:spcPct val="120000"/>
              </a:lnSpc>
              <a:spcBef>
                <a:spcPts val="740"/>
              </a:spcBef>
              <a:buClr>
                <a:srgbClr val="364162"/>
              </a:buClr>
              <a:buFont typeface="Arial"/>
              <a:buChar char="•"/>
            </a:pPr>
            <a:r>
              <a:rPr lang="en-US" sz="3700" b="0" strike="noStrike" spc="-1">
                <a:solidFill>
                  <a:srgbClr val="000000"/>
                </a:solidFill>
                <a:latin typeface="Arial"/>
                <a:ea typeface="Verdana"/>
              </a:rPr>
              <a:t>Primary functions of above plans: </a:t>
            </a:r>
            <a:endParaRPr lang="en-US" sz="3700" b="0" strike="noStrike" spc="-1">
              <a:solidFill>
                <a:srgbClr val="000000"/>
              </a:solidFill>
              <a:latin typeface="Arial"/>
            </a:endParaRPr>
          </a:p>
          <a:p>
            <a:pPr marL="743040" lvl="1" indent="-285480" algn="just">
              <a:lnSpc>
                <a:spcPct val="120000"/>
              </a:lnSpc>
              <a:spcBef>
                <a:spcPts val="680"/>
              </a:spcBef>
              <a:buClr>
                <a:srgbClr val="364162"/>
              </a:buClr>
              <a:buFont typeface="Arial"/>
              <a:buChar char="–"/>
            </a:pPr>
            <a:r>
              <a:rPr lang="en-US" sz="3400" b="0" strike="noStrike" spc="-1">
                <a:solidFill>
                  <a:srgbClr val="000000"/>
                </a:solidFill>
                <a:latin typeface="Arial"/>
                <a:ea typeface="Verdana"/>
              </a:rPr>
              <a:t>IRP focuses on immediate response; if attack escalates or is disastrous, process changes to DRP and BCP.</a:t>
            </a:r>
            <a:endParaRPr lang="en-US" sz="3400" b="0" strike="noStrike" spc="-1">
              <a:solidFill>
                <a:srgbClr val="000000"/>
              </a:solidFill>
              <a:latin typeface="Arial"/>
            </a:endParaRPr>
          </a:p>
          <a:p>
            <a:pPr marL="743040" lvl="1" indent="-285480" algn="just">
              <a:lnSpc>
                <a:spcPct val="120000"/>
              </a:lnSpc>
              <a:spcBef>
                <a:spcPts val="680"/>
              </a:spcBef>
              <a:buClr>
                <a:srgbClr val="364162"/>
              </a:buClr>
              <a:buFont typeface="Arial"/>
              <a:buChar char="–"/>
            </a:pPr>
            <a:r>
              <a:rPr lang="en-US" sz="3400" b="0" strike="noStrike" spc="-1">
                <a:solidFill>
                  <a:srgbClr val="000000"/>
                </a:solidFill>
                <a:latin typeface="Arial"/>
                <a:ea typeface="Verdana"/>
              </a:rPr>
              <a:t>DRP typically focuses on restoring systems after disasters occur; as such, it is closely associated with BCP.</a:t>
            </a:r>
            <a:endParaRPr lang="en-US" sz="3400" b="0" strike="noStrike" spc="-1">
              <a:solidFill>
                <a:srgbClr val="000000"/>
              </a:solidFill>
              <a:latin typeface="Arial"/>
            </a:endParaRPr>
          </a:p>
          <a:p>
            <a:pPr marL="743040" lvl="1" indent="-285480" algn="just">
              <a:lnSpc>
                <a:spcPct val="120000"/>
              </a:lnSpc>
              <a:spcBef>
                <a:spcPts val="680"/>
              </a:spcBef>
              <a:buClr>
                <a:srgbClr val="364162"/>
              </a:buClr>
              <a:buFont typeface="Arial"/>
              <a:buChar char="–"/>
            </a:pPr>
            <a:r>
              <a:rPr lang="en-US" sz="34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TextShape 1"/>
          <p:cNvSpPr txBox="1"/>
          <p:nvPr/>
        </p:nvSpPr>
        <p:spPr>
          <a:xfrm>
            <a:off x="457200" y="152280"/>
            <a:ext cx="8457840" cy="1218960"/>
          </a:xfrm>
          <a:prstGeom prst="rect">
            <a:avLst/>
          </a:prstGeom>
          <a:noFill/>
          <a:ln w="9360">
            <a:noFill/>
          </a:ln>
        </p:spPr>
        <p:txBody>
          <a:bodyPr anchor="ctr">
            <a:normAutofit/>
          </a:bodyPr>
          <a:lstStyle/>
          <a:p>
            <a:pPr algn="ctr">
              <a:lnSpc>
                <a:spcPct val="100000"/>
              </a:lnSpc>
              <a:spcBef>
                <a:spcPts val="1080"/>
              </a:spcBef>
            </a:pPr>
            <a:r>
              <a:rPr lang="en-US" sz="3600" b="0" strike="noStrike" spc="-1">
                <a:solidFill>
                  <a:srgbClr val="000000"/>
                </a:solidFill>
                <a:latin typeface="Arial"/>
              </a:rPr>
              <a:t>Components of contingency planning</a:t>
            </a:r>
          </a:p>
        </p:txBody>
      </p:sp>
      <p:pic>
        <p:nvPicPr>
          <p:cNvPr id="214" name="Picture 2" descr="An illustration shows a box labeled as, “Contingency planning” points to the box labeled as, “Business impact analysis” which in turn is classified into, “Incident response, Disaster recovery and Business continuity.” The Disaster recovery and Business continuity together are marked by a dotted rectangular box. It is labeled as, “Business resumption planning.”&#10;"/>
          <p:cNvPicPr/>
          <p:nvPr/>
        </p:nvPicPr>
        <p:blipFill>
          <a:blip r:embed="rId3"/>
          <a:stretch/>
        </p:blipFill>
        <p:spPr>
          <a:xfrm>
            <a:off x="1189440" y="1604880"/>
            <a:ext cx="6764760" cy="395748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TextShape 1"/>
          <p:cNvSpPr txBox="1"/>
          <p:nvPr/>
        </p:nvSpPr>
        <p:spPr>
          <a:xfrm>
            <a:off x="519120" y="228600"/>
            <a:ext cx="7938720" cy="1132560"/>
          </a:xfrm>
          <a:prstGeom prst="rect">
            <a:avLst/>
          </a:prstGeom>
          <a:noFill/>
          <a:ln w="9360">
            <a:noFill/>
          </a:ln>
        </p:spPr>
        <p:txBody>
          <a:bodyPr anchor="ctr">
            <a:noAutofit/>
          </a:bodyPr>
          <a:lstStyle/>
          <a:p>
            <a:pPr algn="ctr">
              <a:lnSpc>
                <a:spcPct val="100000"/>
              </a:lnSpc>
              <a:spcBef>
                <a:spcPts val="1080"/>
              </a:spcBef>
            </a:pPr>
            <a:r>
              <a:rPr lang="en-US" sz="3600" b="0" strike="noStrike" spc="-1">
                <a:solidFill>
                  <a:srgbClr val="000000"/>
                </a:solidFill>
                <a:latin typeface="Arial"/>
              </a:rPr>
              <a:t>Major steps in contingency planning</a:t>
            </a:r>
          </a:p>
        </p:txBody>
      </p:sp>
      <p:pic>
        <p:nvPicPr>
          <p:cNvPr id="218" name="Picture 2" descr="An illustration shows the contingency planning. The first step is labeled as, “Form the CP team” points to the second step labeled as, “Develop the CP policy statement” points to the third step labeled as, “Conduct the business impact analysis (BIA)” which consists of three blocks labeled as, “Determine mission/business processes &amp; recover criticality, Identify resource requirements, Identify recovery priorities for system resources.” The third step points to the fourth step labeled as, “Form subordinate planning teams (IR/DR/BC).” The fourth step points to the box labeled as, “Develop subordinate planning policies (IR/DR/BC)” which in turn points to sixth step labeled as, “Integrate the business impact analysis (BIA).” This points to the seventh step labeled as, “Identify preventive controls” which in turn points to eighth step labeled as, “Organize response teams (IR/DR/BC).” This points to ninth step labeled as, “Create response strategies (IR/DR/BC)” which in turn points to the tenth step labeled as, “Develop subordinate plans (IR/DR/BC).” This points to eleventh step labeled as, “Ensure plan testing, training and exercises” which in turn points to “Ensure plan maintenance.”&#10;"/>
          <p:cNvPicPr/>
          <p:nvPr/>
        </p:nvPicPr>
        <p:blipFill>
          <a:blip r:embed="rId3"/>
          <a:stretch/>
        </p:blipFill>
        <p:spPr>
          <a:xfrm>
            <a:off x="1447920" y="1447920"/>
            <a:ext cx="6386760" cy="3918240"/>
          </a:xfrm>
          <a:prstGeom prst="rect">
            <a:avLst/>
          </a:prstGeom>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Crisis Management</a:t>
            </a:r>
            <a:endParaRPr lang="en-US" sz="3600" b="0" strike="noStrike" spc="-1">
              <a:solidFill>
                <a:srgbClr val="000000"/>
              </a:solidFill>
              <a:latin typeface="Arial"/>
            </a:endParaRPr>
          </a:p>
        </p:txBody>
      </p:sp>
      <p:sp>
        <p:nvSpPr>
          <p:cNvPr id="247" name="TextShape 2"/>
          <p:cNvSpPr txBox="1"/>
          <p:nvPr/>
        </p:nvSpPr>
        <p:spPr>
          <a:xfrm>
            <a:off x="190440" y="1047240"/>
            <a:ext cx="8762760" cy="4667400"/>
          </a:xfrm>
          <a:prstGeom prst="rect">
            <a:avLst/>
          </a:prstGeom>
          <a:noFill/>
          <a:ln w="0">
            <a:noFill/>
          </a:ln>
        </p:spPr>
        <p:txBody>
          <a:bodyPr>
            <a:normAutofit fontScale="77000"/>
          </a:bodyPr>
          <a:lstStyle/>
          <a:p>
            <a:pPr marL="343080" indent="-342720" algn="just">
              <a:lnSpc>
                <a:spcPct val="100000"/>
              </a:lnSpc>
              <a:spcBef>
                <a:spcPts val="601"/>
              </a:spcBef>
              <a:buClr>
                <a:srgbClr val="364162"/>
              </a:buClr>
              <a:buFont typeface="Arial"/>
              <a:buChar char="•"/>
            </a:pPr>
            <a:r>
              <a:rPr lang="en-US" sz="3000" b="0" strike="noStrike" spc="-1">
                <a:solidFill>
                  <a:srgbClr val="000000"/>
                </a:solidFill>
                <a:latin typeface="Arial"/>
                <a:ea typeface="Verdana"/>
              </a:rPr>
              <a:t>Actions taken in response to an emergency should minimize injury/loss of life, preserve organization’s image/market share, and complement disaster recovery/business continuity processes. </a:t>
            </a:r>
            <a:endParaRPr lang="en-US" sz="30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3000" b="0" strike="noStrike" spc="-1">
                <a:solidFill>
                  <a:srgbClr val="000000"/>
                </a:solidFill>
                <a:latin typeface="Arial"/>
                <a:ea typeface="Verdana"/>
              </a:rPr>
              <a:t>What may truly distinguish an incident from a disaster are the actions of the response teams.</a:t>
            </a:r>
            <a:endParaRPr lang="en-US" sz="30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3000" b="0" strike="noStrike" spc="-1">
                <a:solidFill>
                  <a:srgbClr val="000000"/>
                </a:solidFill>
                <a:latin typeface="Arial"/>
                <a:ea typeface="Verdana"/>
              </a:rPr>
              <a:t>Disaster recovery personnel must know their roles without any supporting documentation.</a:t>
            </a:r>
            <a:endParaRPr lang="en-US" sz="3000" b="0" strike="noStrike" spc="-1">
              <a:solidFill>
                <a:srgbClr val="000000"/>
              </a:solidFill>
              <a:latin typeface="Arial"/>
            </a:endParaRPr>
          </a:p>
          <a:p>
            <a:pPr marL="743040" lvl="1" indent="-28548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Preparation</a:t>
            </a:r>
            <a:endParaRPr lang="en-US" sz="2800" b="0" strike="noStrike" spc="-1">
              <a:solidFill>
                <a:srgbClr val="000000"/>
              </a:solidFill>
              <a:latin typeface="Arial"/>
            </a:endParaRPr>
          </a:p>
          <a:p>
            <a:pPr marL="743040" lvl="1" indent="-28548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Training</a:t>
            </a:r>
            <a:endParaRPr lang="en-US" sz="2800" b="0" strike="noStrike" spc="-1">
              <a:solidFill>
                <a:srgbClr val="000000"/>
              </a:solidFill>
              <a:latin typeface="Arial"/>
            </a:endParaRPr>
          </a:p>
          <a:p>
            <a:pPr marL="743040" lvl="1" indent="-285480" algn="just">
              <a:lnSpc>
                <a:spcPct val="10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The Consolidated Contingency Plan</a:t>
            </a:r>
            <a:endParaRPr lang="en-US" sz="3600" b="0" strike="noStrike" spc="-1">
              <a:solidFill>
                <a:srgbClr val="000000"/>
              </a:solidFill>
              <a:latin typeface="Arial"/>
            </a:endParaRPr>
          </a:p>
        </p:txBody>
      </p:sp>
      <p:sp>
        <p:nvSpPr>
          <p:cNvPr id="249" name="TextShape 2"/>
          <p:cNvSpPr txBox="1"/>
          <p:nvPr/>
        </p:nvSpPr>
        <p:spPr>
          <a:xfrm>
            <a:off x="228600" y="1295280"/>
            <a:ext cx="8762760" cy="4266720"/>
          </a:xfrm>
          <a:prstGeom prst="rect">
            <a:avLst/>
          </a:prstGeom>
          <a:noFill/>
          <a:ln w="0">
            <a:noFill/>
          </a:ln>
        </p:spPr>
        <p:txBody>
          <a:bodyPr>
            <a:noAutofit/>
          </a:bodyPr>
          <a:lstStyle/>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Single document set approach combines all aspects of contingency policy and plan, incorporating IR, DR, and BC plans.</a:t>
            </a:r>
            <a:endParaRPr lang="en-US" sz="28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800" b="0" strike="noStrike" spc="-1">
                <a:solidFill>
                  <a:srgbClr val="000000"/>
                </a:solidFill>
                <a:latin typeface="Arial"/>
                <a:ea typeface="Verdana"/>
              </a:rPr>
              <a:t>Often created and stored electronically, it should be easily accessible by employees in time of need.</a:t>
            </a:r>
            <a:endParaRPr lang="en-US" sz="2800" b="0" strike="noStrike" spc="-1">
              <a:solidFill>
                <a:srgbClr val="000000"/>
              </a:solidFill>
              <a:latin typeface="Arial"/>
            </a:endParaRPr>
          </a:p>
          <a:p>
            <a:pPr marL="743040" lvl="1" indent="-285480" algn="just">
              <a:lnSpc>
                <a:spcPct val="100000"/>
              </a:lnSpc>
              <a:spcBef>
                <a:spcPts val="601"/>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Law Enforcement Involvement</a:t>
            </a:r>
            <a:endParaRPr lang="en-US" sz="3600" b="0" strike="noStrike" spc="-1">
              <a:solidFill>
                <a:srgbClr val="000000"/>
              </a:solidFill>
              <a:latin typeface="Arial"/>
            </a:endParaRPr>
          </a:p>
        </p:txBody>
      </p:sp>
      <p:sp>
        <p:nvSpPr>
          <p:cNvPr id="251" name="TextShape 2"/>
          <p:cNvSpPr txBox="1"/>
          <p:nvPr/>
        </p:nvSpPr>
        <p:spPr>
          <a:xfrm>
            <a:off x="335160" y="914400"/>
            <a:ext cx="8762760" cy="4830480"/>
          </a:xfrm>
          <a:prstGeom prst="rect">
            <a:avLst/>
          </a:prstGeom>
          <a:noFill/>
          <a:ln w="0">
            <a:noFill/>
          </a:ln>
        </p:spPr>
        <p:txBody>
          <a:bodyPr>
            <a:normAutofit fontScale="91000"/>
          </a:bodyPr>
          <a:lstStyle/>
          <a:p>
            <a:pPr marL="343080" indent="-342720" algn="just">
              <a:lnSpc>
                <a:spcPct val="110000"/>
              </a:lnSpc>
              <a:spcBef>
                <a:spcPts val="601"/>
              </a:spcBef>
              <a:buClr>
                <a:srgbClr val="364162"/>
              </a:buClr>
              <a:buFont typeface="Arial"/>
              <a:buChar char="•"/>
            </a:pPr>
            <a:r>
              <a:rPr lang="en-US" sz="2800" b="0" strike="noStrike" spc="-1">
                <a:solidFill>
                  <a:srgbClr val="000000"/>
                </a:solidFill>
                <a:latin typeface="Arial"/>
                <a:ea typeface="Verdana"/>
              </a:rPr>
              <a:t>When incident at hand constitutes a violation of law, the organization may determine involving law enforcement is necessary.</a:t>
            </a:r>
            <a:endParaRPr lang="en-US" sz="2800" b="0" strike="noStrike" spc="-1">
              <a:solidFill>
                <a:srgbClr val="000000"/>
              </a:solidFill>
              <a:latin typeface="Arial"/>
            </a:endParaRPr>
          </a:p>
          <a:p>
            <a:pPr marL="343080" indent="-342720" algn="just">
              <a:lnSpc>
                <a:spcPct val="110000"/>
              </a:lnSpc>
              <a:spcBef>
                <a:spcPts val="601"/>
              </a:spcBef>
              <a:buClr>
                <a:srgbClr val="364162"/>
              </a:buClr>
              <a:buFont typeface="Arial"/>
              <a:buChar char="•"/>
            </a:pPr>
            <a:r>
              <a:rPr lang="en-US" sz="2800" b="0" strike="noStrike" spc="-1">
                <a:solidFill>
                  <a:srgbClr val="000000"/>
                </a:solidFill>
                <a:latin typeface="Arial"/>
                <a:ea typeface="Verdana"/>
              </a:rPr>
              <a:t>Questions:</a:t>
            </a:r>
            <a:endParaRPr lang="en-US" sz="2800" b="0" strike="noStrike" spc="-1">
              <a:solidFill>
                <a:srgbClr val="000000"/>
              </a:solidFill>
              <a:latin typeface="Arial"/>
            </a:endParaRPr>
          </a:p>
          <a:p>
            <a:pPr marL="743040" lvl="1" indent="-285480" algn="just">
              <a:lnSpc>
                <a:spcPct val="110000"/>
              </a:lnSpc>
              <a:spcBef>
                <a:spcPts val="601"/>
              </a:spcBef>
              <a:buClr>
                <a:srgbClr val="364162"/>
              </a:buClr>
              <a:buFont typeface="Arial"/>
              <a:buChar char="–"/>
            </a:pPr>
            <a:r>
              <a:rPr lang="en-US" sz="2600" b="0" strike="noStrike" spc="-1">
                <a:solidFill>
                  <a:srgbClr val="000000"/>
                </a:solidFill>
                <a:latin typeface="Arial"/>
                <a:ea typeface="Verdana"/>
              </a:rPr>
              <a:t>When should law enforcement get involved? </a:t>
            </a:r>
            <a:endParaRPr lang="en-US" sz="2600" b="0" strike="noStrike" spc="-1">
              <a:solidFill>
                <a:srgbClr val="000000"/>
              </a:solidFill>
              <a:latin typeface="Arial"/>
            </a:endParaRPr>
          </a:p>
          <a:p>
            <a:pPr marL="743040" lvl="1" indent="-285480" algn="just">
              <a:lnSpc>
                <a:spcPct val="110000"/>
              </a:lnSpc>
              <a:spcBef>
                <a:spcPts val="601"/>
              </a:spcBef>
              <a:buClr>
                <a:srgbClr val="364162"/>
              </a:buClr>
              <a:buFont typeface="Arial"/>
              <a:buChar char="–"/>
            </a:pPr>
            <a:r>
              <a:rPr lang="en-US" sz="2600" b="0" strike="noStrike" spc="-1">
                <a:solidFill>
                  <a:srgbClr val="000000"/>
                </a:solidFill>
                <a:latin typeface="Arial"/>
                <a:ea typeface="Verdana"/>
              </a:rPr>
              <a:t>What level of law enforcement agency should be involved (local, state, federal)?  </a:t>
            </a:r>
            <a:endParaRPr lang="en-US" sz="2600" b="0" strike="noStrike" spc="-1">
              <a:solidFill>
                <a:srgbClr val="000000"/>
              </a:solidFill>
              <a:latin typeface="Arial"/>
            </a:endParaRPr>
          </a:p>
          <a:p>
            <a:pPr marL="743040" lvl="1" indent="-285480" algn="just">
              <a:lnSpc>
                <a:spcPct val="110000"/>
              </a:lnSpc>
              <a:spcBef>
                <a:spcPts val="601"/>
              </a:spcBef>
              <a:buClr>
                <a:srgbClr val="364162"/>
              </a:buClr>
              <a:buFont typeface="Arial"/>
              <a:buChar char="–"/>
            </a:pPr>
            <a:r>
              <a:rPr lang="en-US" sz="2600" b="0" strike="noStrike" spc="-1">
                <a:solidFill>
                  <a:srgbClr val="000000"/>
                </a:solidFill>
                <a:latin typeface="Arial"/>
                <a:ea typeface="Verdana"/>
              </a:rPr>
              <a:t>What happens when law enforcement agency is involved? </a:t>
            </a:r>
            <a:endParaRPr lang="en-US" sz="2600" b="0" strike="noStrike" spc="-1">
              <a:solidFill>
                <a:srgbClr val="000000"/>
              </a:solidFill>
              <a:latin typeface="Arial"/>
            </a:endParaRPr>
          </a:p>
          <a:p>
            <a:pPr marL="343080" indent="-342720" algn="just">
              <a:lnSpc>
                <a:spcPct val="110000"/>
              </a:lnSpc>
              <a:spcBef>
                <a:spcPts val="601"/>
              </a:spcBef>
              <a:buClr>
                <a:srgbClr val="364162"/>
              </a:buClr>
              <a:buFont typeface="Arial"/>
              <a:buChar char="•"/>
            </a:pPr>
            <a:r>
              <a:rPr lang="en-US" sz="28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Summary (1 of 2)</a:t>
            </a:r>
            <a:endParaRPr lang="en-US" sz="3600" b="0" strike="noStrike" spc="-1">
              <a:solidFill>
                <a:srgbClr val="000000"/>
              </a:solidFill>
              <a:latin typeface="Arial"/>
            </a:endParaRPr>
          </a:p>
        </p:txBody>
      </p:sp>
      <p:sp>
        <p:nvSpPr>
          <p:cNvPr id="259" name="TextShape 2"/>
          <p:cNvSpPr txBox="1"/>
          <p:nvPr/>
        </p:nvSpPr>
        <p:spPr>
          <a:xfrm>
            <a:off x="228600" y="1295280"/>
            <a:ext cx="8762760" cy="4190760"/>
          </a:xfrm>
          <a:prstGeom prst="rect">
            <a:avLst/>
          </a:prstGeom>
          <a:noFill/>
          <a:ln w="0">
            <a:noFill/>
          </a:ln>
        </p:spPr>
        <p:txBody>
          <a:bodyPr>
            <a:normAutofit/>
          </a:bodyPr>
          <a:lstStyle/>
          <a:p>
            <a:pPr marL="343080" indent="-342720" algn="just">
              <a:lnSpc>
                <a:spcPct val="100000"/>
              </a:lnSpc>
              <a:spcBef>
                <a:spcPts val="601"/>
              </a:spcBef>
              <a:buClr>
                <a:srgbClr val="364162"/>
              </a:buClr>
              <a:buFont typeface="Arial"/>
              <a:buChar char="•"/>
            </a:pPr>
            <a:r>
              <a:rPr lang="en-US" sz="2600" b="0" strike="noStrike" spc="-1">
                <a:solidFill>
                  <a:srgbClr val="000000"/>
                </a:solidFill>
                <a:latin typeface="Arial"/>
                <a:ea typeface="Verdana"/>
              </a:rPr>
              <a:t>Management has an essential role in the development, maintenance, and enforcement of information security policy, standards, practices, procedures, and guidelines.</a:t>
            </a:r>
            <a:endParaRPr lang="en-US" sz="26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600" b="0" strike="noStrike" spc="-1">
                <a:solidFill>
                  <a:srgbClr val="000000"/>
                </a:solidFill>
                <a:latin typeface="Arial"/>
                <a:ea typeface="Verdana"/>
              </a:rPr>
              <a:t>Information security blueprint is planning the document that is the basis for design, selection, and implementation of all security policies, education and training programs; and technological controls.</a:t>
            </a:r>
            <a:endParaRPr lang="en-US" sz="2600" b="0" strike="noStrike" spc="-1">
              <a:solidFill>
                <a:srgbClr val="000000"/>
              </a:solidFill>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Summary (2 of 2)</a:t>
            </a:r>
            <a:endParaRPr lang="en-US" sz="3600" b="0" strike="noStrike" spc="-1">
              <a:solidFill>
                <a:srgbClr val="000000"/>
              </a:solidFill>
              <a:latin typeface="Arial"/>
            </a:endParaRPr>
          </a:p>
        </p:txBody>
      </p:sp>
      <p:sp>
        <p:nvSpPr>
          <p:cNvPr id="261" name="TextShape 2"/>
          <p:cNvSpPr txBox="1"/>
          <p:nvPr/>
        </p:nvSpPr>
        <p:spPr>
          <a:xfrm>
            <a:off x="228600" y="1295280"/>
            <a:ext cx="8762760" cy="4266720"/>
          </a:xfrm>
          <a:prstGeom prst="rect">
            <a:avLst/>
          </a:prstGeom>
          <a:noFill/>
          <a:ln w="0">
            <a:noFill/>
          </a:ln>
        </p:spPr>
        <p:txBody>
          <a:bodyPr>
            <a:noAutofit/>
          </a:bodyPr>
          <a:lstStyle/>
          <a:p>
            <a:pPr marL="343080" indent="-342720" algn="just">
              <a:lnSpc>
                <a:spcPct val="100000"/>
              </a:lnSpc>
              <a:spcBef>
                <a:spcPts val="601"/>
              </a:spcBef>
              <a:buClr>
                <a:srgbClr val="364162"/>
              </a:buClr>
              <a:buFont typeface="Arial"/>
              <a:buChar char="•"/>
            </a:pPr>
            <a:r>
              <a:rPr lang="en-US" sz="2600" b="0" strike="noStrike" spc="-1">
                <a:solidFill>
                  <a:srgbClr val="000000"/>
                </a:solidFill>
                <a:latin typeface="Arial"/>
                <a:ea typeface="Verdana"/>
              </a:rPr>
              <a:t>Information security education, training, and awareness (SETA) is a control measure that reduces accidental security breaches and increases organizational resistance to many other forms of attack.</a:t>
            </a:r>
            <a:endParaRPr lang="en-US" sz="2600" b="0" strike="noStrike" spc="-1">
              <a:solidFill>
                <a:srgbClr val="000000"/>
              </a:solidFill>
              <a:latin typeface="Arial"/>
            </a:endParaRPr>
          </a:p>
          <a:p>
            <a:pPr marL="343080" indent="-342720" algn="just">
              <a:lnSpc>
                <a:spcPct val="100000"/>
              </a:lnSpc>
              <a:spcBef>
                <a:spcPts val="601"/>
              </a:spcBef>
              <a:buClr>
                <a:srgbClr val="364162"/>
              </a:buClr>
              <a:buFont typeface="Arial"/>
              <a:buChar char="•"/>
            </a:pPr>
            <a:r>
              <a:rPr lang="en-US" sz="2600" b="0" strike="noStrike" spc="-1">
                <a:solidFill>
                  <a:srgbClr val="000000"/>
                </a:solidFill>
                <a:latin typeface="Arial"/>
                <a:ea typeface="Verdana"/>
              </a:rPr>
              <a:t>Contingency planning (CP) is made up of three components: incident response planning (IRP), disaster recovery planning (DRP), and business continuity planning (BCP).</a:t>
            </a:r>
            <a:endParaRPr lang="en-US" sz="2600" b="0" strike="noStrike" spc="-1">
              <a:solidFill>
                <a:srgbClr val="000000"/>
              </a:solidFill>
              <a:latin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TextShap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References</a:t>
            </a:r>
            <a:endParaRPr lang="en-US" sz="3600" b="0" strike="noStrike" spc="-1">
              <a:solidFill>
                <a:srgbClr val="000000"/>
              </a:solidFill>
              <a:latin typeface="Arial"/>
            </a:endParaRPr>
          </a:p>
        </p:txBody>
      </p:sp>
      <p:sp>
        <p:nvSpPr>
          <p:cNvPr id="263" name="TextShape 2"/>
          <p:cNvSpPr txBox="1"/>
          <p:nvPr/>
        </p:nvSpPr>
        <p:spPr>
          <a:xfrm>
            <a:off x="228600" y="1295280"/>
            <a:ext cx="8762760" cy="4266720"/>
          </a:xfrm>
          <a:prstGeom prst="rect">
            <a:avLst/>
          </a:prstGeom>
          <a:noFill/>
          <a:ln w="0">
            <a:noFill/>
          </a:ln>
        </p:spPr>
        <p:txBody>
          <a:bodyPr>
            <a:noAutofit/>
          </a:bodyPr>
          <a:lstStyle/>
          <a:p>
            <a:pPr marL="432000" indent="-32400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Whitman, M.E.,Mattord, H.J., 2018. Principles of Information Security . Cengage Learning 658. </a:t>
            </a:r>
          </a:p>
          <a:p>
            <a:pPr marL="432000" indent="-32400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rPr>
              <a:t> Whitman, ME., Mattord H.J., 2011. Readings and Cases in Information Security Law and Ethics. Cengage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7131</TotalTime>
  <Words>4243</Words>
  <Application>Microsoft Office PowerPoint</Application>
  <PresentationFormat>On-screen Show (4:3)</PresentationFormat>
  <Paragraphs>455</Paragraphs>
  <Slides>26</Slides>
  <Notes>25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26</vt:i4>
      </vt:variant>
    </vt:vector>
  </HeadingPairs>
  <TitlesOfParts>
    <vt:vector size="34" baseType="lpstr">
      <vt:lpstr>Arial</vt:lpstr>
      <vt:lpstr>Courier New</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Planning for Security</dc:title>
  <dc:subject/>
  <dc:creator>Whitman</dc:creator>
  <dc:description/>
  <cp:lastModifiedBy>Abida Perveen</cp:lastModifiedBy>
  <cp:revision>416</cp:revision>
  <cp:lastPrinted>2017-03-09T14:13:41Z</cp:lastPrinted>
  <dcterms:created xsi:type="dcterms:W3CDTF">2007-02-15T20:50:52Z</dcterms:created>
  <dcterms:modified xsi:type="dcterms:W3CDTF">2022-06-10T12:28:46Z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40</vt:i4>
  </property>
  <property fmtid="{D5CDD505-2E9C-101B-9397-08002B2CF9AE}" pid="3" name="Notes">
    <vt:i4>57</vt:i4>
  </property>
  <property fmtid="{D5CDD505-2E9C-101B-9397-08002B2CF9AE}" pid="4" name="PresentationFormat">
    <vt:lpwstr>On-screen Show (4:3)</vt:lpwstr>
  </property>
  <property fmtid="{D5CDD505-2E9C-101B-9397-08002B2CF9AE}" pid="5" name="Slides">
    <vt:i4>66</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