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9" r:id="rId6"/>
    <p:sldId id="303" r:id="rId7"/>
    <p:sldId id="413" r:id="rId8"/>
    <p:sldId id="423" r:id="rId9"/>
    <p:sldId id="305" r:id="rId10"/>
    <p:sldId id="306" r:id="rId11"/>
    <p:sldId id="304" r:id="rId12"/>
    <p:sldId id="414"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52174" autoAdjust="0"/>
  </p:normalViewPr>
  <p:slideViewPr>
    <p:cSldViewPr snapToGrid="0">
      <p:cViewPr varScale="1">
        <p:scale>
          <a:sx n="59" d="100"/>
          <a:sy n="59" d="100"/>
        </p:scale>
        <p:origin x="2874" y="7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05/10/2020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a:t>
            </a:r>
          </a:p>
          <a:p>
            <a:endParaRPr lang="en-GB" dirty="0"/>
          </a:p>
          <a:p>
            <a:r>
              <a:rPr lang="en-GB" dirty="0"/>
              <a:t>Once again, the PCDA and DHEP learning outcomes amount top the same thing, so this presentation works for both.</a:t>
            </a:r>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3</a:t>
            </a:r>
          </a:p>
          <a:p>
            <a:endParaRPr lang="en-GB" dirty="0"/>
          </a:p>
          <a:p>
            <a:r>
              <a:rPr lang="en-GB" dirty="0"/>
              <a:t>That EBP is beneficial to policing is difficult to argue - it informs and guides police agency. EBP is broadly based on the ideas of Laurence Sherman, whose theory posits that rigorous scientific evaluations should inform policing decisions. . Using research to inform decisions is fine but a broader definition that allows consideration of all should be considered. Crime, in general, is keeping pace with technology and becoming more complex and diverse with increased use of social media and data sources. Such issues, within a global context of organised crime, famine, environmental changes, migration, people trafficking and pandemics, requires the police service to be smarter in order to provide the answers to current and future policing problems.</a:t>
            </a:r>
          </a:p>
          <a:p>
            <a:endParaRPr lang="en-GB" dirty="0"/>
          </a:p>
          <a:p>
            <a:r>
              <a:rPr lang="en-GB" dirty="0"/>
              <a:t>So, in this section of learning material we’ll take another look at EBP, what evidence based practice means, what can be called ‘good evidence’ and what might not. There are links to two videos within this presentation, which help explain EBP and the ‘Maryland Scale’ of research styles. We’ll also discuss some constraints of EBP, such as the slight tension that exists between ‘what works’ and what matters. </a:t>
            </a:r>
          </a:p>
          <a:p>
            <a:endParaRPr lang="en-GB" dirty="0"/>
          </a:p>
          <a:p>
            <a:r>
              <a:rPr lang="en-GB" b="1" dirty="0"/>
              <a:t>Reading:</a:t>
            </a:r>
          </a:p>
          <a:p>
            <a:r>
              <a:rPr lang="en-GB" dirty="0"/>
              <a:t>Pepper, I., Rogers, C. &amp; Martin, H. 2020 ‘Evidence based policing: a view on its development within the police service’. Journal of Work Applied Management, Vol. 12 No. 1, pp. 91-96. Available at: https://www.emerald.com/insight/content/doi/10.1108/JWAM-01-2020-0001/full/html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Sherman, L. 1998 ‘Evidence-Based Policing. Ideas in American Policing Series.’ Washington, DC: Police Foundation</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p>
          <a:p>
            <a:endParaRPr lang="en-GB" dirty="0"/>
          </a:p>
          <a:p>
            <a:r>
              <a:rPr lang="en-GB" dirty="0"/>
              <a:t>Your operational experience is likely to have given you ‘food for thought’. You may have asked yourselves questions such as “is this the best we can do?”; “is this the safest method for this task?”; “is this the most effective equipment for this operation?”; “am I fit for my role?” or </a:t>
            </a:r>
            <a:r>
              <a:rPr lang="en-GB"/>
              <a:t>even “</a:t>
            </a:r>
            <a:r>
              <a:rPr lang="en-GB" dirty="0"/>
              <a:t>why are we here?”! All of which are likely to be entirely justifiable questions, but did you have an answer for them; did you have any better ideas? </a:t>
            </a:r>
          </a:p>
          <a:p>
            <a:endParaRPr lang="en-GB" dirty="0"/>
          </a:p>
          <a:p>
            <a:r>
              <a:rPr lang="en-GB" dirty="0">
                <a:effectLst/>
              </a:rPr>
              <a:t>The slide picture comes from medical science, where evidence-based practice is long served – arguably, EBP (policing) came from there. </a:t>
            </a:r>
          </a:p>
          <a:p>
            <a:endParaRPr lang="en-GB" dirty="0">
              <a:effectLst/>
            </a:endParaRPr>
          </a:p>
          <a:p>
            <a:pPr algn="l"/>
            <a:r>
              <a:rPr lang="en-GB" sz="1800" b="0" i="0" u="none" strike="noStrike" baseline="0" dirty="0">
                <a:latin typeface="StoneSansStd-Medium"/>
              </a:rPr>
              <a:t>The origins of the use of the scientific method in running organisations can be found in the early days of management science, in the 1800s, to control workers and improve industrial productivity. In British policing more recently, the desire for a recognised professional status has driven the development of a rapidly increasing corpus of knowledge and a professional code of ethics. Police research is a growth industry and has been carried out using a range of methods both quantitative and qualitative – which we shall see is good practice..</a:t>
            </a:r>
          </a:p>
          <a:p>
            <a:pPr algn="l"/>
            <a:endParaRPr lang="en-GB" dirty="0">
              <a:effectLst/>
            </a:endParaRPr>
          </a:p>
          <a:p>
            <a:r>
              <a:rPr lang="en-GB" dirty="0">
                <a:effectLst/>
              </a:rPr>
              <a:t>	Policing, in the ‘British tradition’,  is a shared civic responsibility (remember </a:t>
            </a:r>
            <a:r>
              <a:rPr lang="en-GB" dirty="0" err="1">
                <a:effectLst/>
              </a:rPr>
              <a:t>Peelian</a:t>
            </a:r>
            <a:r>
              <a:rPr lang="en-GB" dirty="0">
                <a:effectLst/>
              </a:rPr>
              <a:t> principle No 7?). Partnership is vital to this. Whilst EBP is well supported by collaboration with academics and other partners, EBP in policing is not new – it comes from science, notably medical science, where evidence based practice is about ensuring that, as far as possible, operational practice is based on scientific evidence – one might be reminded of ‘public health’ approaches. What is relatively new (or even unusual in hierarchical disciplined bodies) is the mindset of evidenced based policing, in that it invites us to challenge the traditions, or orthodoxies, where they are no longer effective. Simply, it’s about developing and adopting the most effective responses to particular issues or problems. Evidence based practice aims to make decision-makers use the available evidence to inform their decisions. And avoid using outdated or inappropriate practices.  </a:t>
            </a:r>
          </a:p>
          <a:p>
            <a:endParaRPr lang="en-GB" dirty="0">
              <a:effectLst/>
            </a:endParaRPr>
          </a:p>
          <a:p>
            <a:r>
              <a:rPr lang="en-GB" dirty="0">
                <a:effectLst/>
              </a:rPr>
              <a:t>	The 'best available' evidence will use appropriate research methods and sources for the question being asked. Research should be carefully conducted, peer reviewed and transparent about its methods, limitations, and how its conclusions were reached. The theoretical basis and context of the research should also be made clear. Where there is little or no formal research, other evidence such as professional consensus and peer review, may be regarded as the 'best available', if gathered and documented in a careful and transparent way. </a:t>
            </a:r>
          </a:p>
          <a:p>
            <a:r>
              <a:rPr lang="en-GB" dirty="0">
                <a:effectLst/>
              </a:rPr>
              <a:t>Research can be used to: develop better understanding of issues by describing the nature, extent and possible causes of a problem; debriefing how change was implemented; assessing the effects of interventions by testing the impact or exploring possible consequences of changes in policing. </a:t>
            </a:r>
          </a:p>
          <a:p>
            <a:r>
              <a:rPr lang="en-GB" dirty="0">
                <a:effectLst/>
              </a:rPr>
              <a:t>	Evidence-based policing does not provide definitive answers that officers and staff should apply uncritically. Officers and staff should reflect on their practice, consider how the 'best available' evidence applies to their day to day work, and learn from their successes and failures. The approach should mean officers and staff can ask questions, challenge accepted practices and innovate in the public interest.  </a:t>
            </a:r>
            <a:r>
              <a:rPr lang="en-GB" dirty="0"/>
              <a:t>That said, embedding the ‘idea’ of EBP in policing can be challenging and </a:t>
            </a:r>
            <a:r>
              <a:rPr lang="en-GB" sz="1800" b="0" i="0" u="none" strike="noStrike" baseline="0" dirty="0">
                <a:solidFill>
                  <a:srgbClr val="000000"/>
                </a:solidFill>
              </a:rPr>
              <a:t>complex with numerous academics, most based outside police organisations, describing the problem as resistance to change. Cultures within policing such as machismo, action-orientated work and internal loyalty too often imbuing scepticism of social science research. My own experience tells me that this is sometimes the case and when groups (not just in policing) see something as a potential threat they can ‘circle the wagons’. We should be open minded to new ideas.</a:t>
            </a:r>
            <a:endParaRPr lang="en-GB" dirty="0"/>
          </a:p>
          <a:p>
            <a:endParaRPr lang="en-GB" dirty="0"/>
          </a:p>
          <a:p>
            <a:endParaRPr lang="en-GB" dirty="0"/>
          </a:p>
          <a:p>
            <a:r>
              <a:rPr lang="en-GB" b="1" dirty="0"/>
              <a:t>Reading:</a:t>
            </a:r>
          </a:p>
          <a:p>
            <a:r>
              <a:rPr lang="en-GB" dirty="0"/>
              <a:t>C.o.P 2020 ‘What is E.B.P. ?’ Available at:  https://whatworks.college.police.uk/About/Pages/What-is-EBP.aspx</a:t>
            </a:r>
          </a:p>
          <a:p>
            <a:r>
              <a:rPr lang="en-GB" dirty="0"/>
              <a:t>C.o.P 2020 ‘</a:t>
            </a:r>
            <a:r>
              <a:rPr lang="en-GB" sz="1800" b="0" i="0" u="none" strike="noStrike" baseline="0" dirty="0">
                <a:solidFill>
                  <a:srgbClr val="000000"/>
                </a:solidFill>
                <a:latin typeface="FS Elliot Pro Light"/>
              </a:rPr>
              <a:t>Neighbourhood policing guidelines: Case studies’ Available at: https://www.college.police.uk/What-we-do/Standards/Guidelines/Neighbourhood-Policing/Documents/NPG_case_studies.pdf</a:t>
            </a:r>
          </a:p>
          <a:p>
            <a:pPr algn="l"/>
            <a:r>
              <a:rPr lang="en-GB" sz="1800" b="0" i="0" u="none" strike="noStrike" baseline="0" dirty="0">
                <a:solidFill>
                  <a:srgbClr val="000000"/>
                </a:solidFill>
                <a:latin typeface="FS Elliot Pro Light"/>
              </a:rPr>
              <a:t>Dawson, P. 2016 ‘</a:t>
            </a:r>
            <a:r>
              <a:rPr lang="en-GB" sz="1800" b="0" i="0" u="none" strike="noStrike" baseline="0" dirty="0">
                <a:solidFill>
                  <a:srgbClr val="000000"/>
                </a:solidFill>
                <a:latin typeface="Times New Roman" panose="02020603050405020304" pitchFamily="18" charset="0"/>
              </a:rPr>
              <a:t>The best-kept secret(s) of evidence based policing’ Available at: https://www.google.com/search?ei=grt6X6O8Oda11fAPxaauiAw&amp;q=evidence+based+policing+case+studies&amp;oq=evidence+based+policing+case+&amp;gs_lcp=CgZwc3ktYWIQARgAMgIIADoECAAQRzoECAAQQ1DtDVjnEmCKI2gAcAJ4AoABvwGIAYkGkgEDMi40mAEAoAEBqgEHZ3dzLXdpesgBCMABAQ&amp;sclient=psy-ab#spf=1601878922346</a:t>
            </a:r>
            <a:endParaRPr lang="en-GB" b="0" dirty="0"/>
          </a:p>
          <a:p>
            <a:pPr algn="l"/>
            <a:r>
              <a:rPr lang="en-GB" dirty="0"/>
              <a:t>Punch, M. 2016 ‘</a:t>
            </a:r>
            <a:r>
              <a:rPr lang="en-GB" sz="1800" b="0" i="0" u="none" strike="noStrike" baseline="0" dirty="0">
                <a:latin typeface="FuturaStd-Medium"/>
              </a:rPr>
              <a:t>What Really Matters in Policing?’ </a:t>
            </a:r>
            <a:r>
              <a:rPr lang="en-GB" sz="1800" b="0" i="0" u="none" strike="noStrike" baseline="0" dirty="0">
                <a:latin typeface="FuturaStd-Book"/>
              </a:rPr>
              <a:t>EUROPEAN POLICE SCIENCE AND RESEARCH BULLETIN ISSUE 13 — WINTER 2015/16 </a:t>
            </a:r>
            <a:r>
              <a:rPr lang="en-GB" sz="1800" b="0" i="0" u="none" strike="noStrike" baseline="0" dirty="0">
                <a:latin typeface="FuturaStd-Medium"/>
              </a:rPr>
              <a:t>Available at: https://bulletin.cepol.europa.eu/index.php/bulletin/article/download/120/109/</a:t>
            </a:r>
          </a:p>
          <a:p>
            <a:r>
              <a:rPr lang="en-GB" dirty="0">
                <a:effectLst/>
              </a:rPr>
              <a:t>Sherman, L. 1998 ‘Evidence-Based Policing. Ideas in American Policing Series.’ Washington, DC: Police Foundation</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5</a:t>
            </a:r>
          </a:p>
          <a:p>
            <a:endParaRPr lang="en-GB" dirty="0"/>
          </a:p>
          <a:p>
            <a:r>
              <a:rPr lang="en-GB" dirty="0"/>
              <a:t>Rachel </a:t>
            </a:r>
            <a:r>
              <a:rPr lang="en-GB" dirty="0" err="1"/>
              <a:t>Tuffin</a:t>
            </a:r>
            <a:r>
              <a:rPr lang="en-GB" dirty="0"/>
              <a:t>, CoP director of knowledge video on EBP. Transcript below:</a:t>
            </a:r>
          </a:p>
          <a:p>
            <a:endParaRPr lang="en-GB" dirty="0"/>
          </a:p>
          <a:p>
            <a:r>
              <a:rPr lang="en-GB" dirty="0">
                <a:effectLst/>
              </a:rPr>
              <a:t>Evidence-based policing is all about using the best available research evidence to inform police practice and police policy. And I suppose it's then a question, what do we mean by the best available evidence? And for us, that depends on the question you've got. So let's say you have a question about, "What should I do for young people at risk in my neighbourhood?" That's often a what works kind of question. And the best available evidence there, we would say, is about trials, and tests, and experiments, and evaluations. But if you want to know what it feels like to be a police community support officer on a wet Wednesday somewhere in the North of England, then you might want to ask them. And that's more focus groups, interviews, and the kind of qualitative evidence to understand why people feel what they feel. So it's a really broad range. Evidence, basically, for different kinds of questions comes in different forms. So you can't describe one moment when evidence becomes the thing that everybody is doing. It's a process that we're going through, and we're learning as we are going along while we're doing that. But I would say a number of things have come together to make it easier for evidence-based policing to become standard, if you like. The advent of the College of Policing, where I work, and also, I think, the interest of universities and academics in this field. There have been seminal articles on applying the notions from evidence-based medicine into policing. I would argue, as well, the increase in interest in science generally in our society is the underpinning backdrop to evidence-based policing and its rise. There are common themes in terms of what good evidence is, and it's all about transparency for me, peer review, and other techniques to reduce bias. So can you understand where did the person who was asking these questions get the people from that they asked? Sampling. What kind of techniques did they use for their test, and how careful were they to make sure that those weren't biased in particular ways? When we think about the ways in which research evidence can be used to inform police decision-making, it's such a huge potential area. But you can layer it, I think. So you can think about it at the spend level, investment of people like police and crime commissioners, decisions about what they invest in. You can think about it at the force level, so strategies that the force might employ internally, different ways of using their policing resources. You can think about it at the inspector level. So what does the inspector decide to do in terms of burglary interventions in a particular area, all the way down to the frontline police community support officer thinking about how they might increase the number of people that attend community meetings and using evidence to help them with that. We tried to, in our recent leadership review, thread the importance of use of evidence and understanding evidence throughout that picture. At every level of policing, we want leaders who can engage and use evidence, and think about how to help build it. We've also just recently been running a ten million pound knowledge fund to encourage universities and forces to work together in partnership over the very long term, so building relationships that they can sustain, and really focused on what difference will that make to officers and staff in their daily work. The College of Policing is the first professional body for everyone working in policing in England and Wales. We're there to help build the knowledge and evidence base that our members can use in their daily work. We're there to build a framework for continuing professional development, which means that officers and staff will be continually improving their practice and be supported to do that. And we're there to help them to work in an ethical way, thinking about integrity in their daily work and how that can help them to do a better job. So it's core professional body activity. But we have another element to what we do, which is about standard-setting, and about helping the service to think about where it wants to set standards, and how it wants to be measured, and how it wants to improve against those standards over time, in everything from domestic abuse to firearms. So in terms of enhancing integrity, I suppose it falls into two main areas for me. On the one hand, there are some quite specific things. Approaches to vetting, there are registers that are being developed, there are specific things that we're doing that the public can see on our website. And it's really about transparency. On the other hand, it's more about encouraging officers and staff - everybody from chief officers all the way down - to think about this on a daily basis, and to consider issues around ethics and integrity on a daily basis. One of the central underlying principles for the college is that it should act in the public interest. So in terms of what we're here to do for the public, it's about improving standards in policing. And to be a bit more specific about that in terms of what kind of difference we're looking for, we will help police forces, and police officers, and staff to think about how to target and improve an issue that they're facing. We'll help them implement a potential solution and help them test it. So we've done that, for example, with victim satisfaction. We've done it with domestic abuse. And we're doing it now in some big national programmes around mental health and stop and search. So it's thinking through how can we get improved standards, what could officers and staff do differently, how can we help them to do that, and how can we test that that actually makes a difference in terms of a measurable outcome for the public. </a:t>
            </a:r>
          </a:p>
          <a:p>
            <a:endParaRPr lang="en-GB" dirty="0">
              <a:effectLst/>
            </a:endParaRPr>
          </a:p>
          <a:p>
            <a:r>
              <a:rPr lang="en-GB" dirty="0"/>
              <a:t>https://digitalmedia.sheffield.ac.uk/id/1_2ey4aec0</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88162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Pic left = how it often goes; pic right – the </a:t>
            </a:r>
            <a:r>
              <a:rPr lang="en-GB" b="0" i="1" dirty="0">
                <a:solidFill>
                  <a:srgbClr val="5F6368"/>
                </a:solidFill>
                <a:effectLst/>
                <a:latin typeface="arial" panose="020B0604020202020204" pitchFamily="34" charset="0"/>
              </a:rPr>
              <a:t>Maryland Scientific Methods Scale</a:t>
            </a:r>
            <a:r>
              <a:rPr lang="en-GB" b="0" dirty="0">
                <a:solidFill>
                  <a:srgbClr val="5F6368"/>
                </a:solidFill>
                <a:effectLst/>
                <a:latin typeface="arial" panose="020B0604020202020204" pitchFamily="34" charset="0"/>
              </a:rPr>
              <a:t> (SMS) as found in the CoP APP. The Maryland scale </a:t>
            </a:r>
            <a:r>
              <a:rPr lang="en-GB" dirty="0"/>
              <a:t>aka ‘Ladder of Evidence’ indicates the different levels of study that can be conducted to inform an evaluation where we want to know what impact our activity has had, for instance, in reducing crime or reoffending. The graphic below shows the ‘ladder of evidence’. The scale of a study is not a guarantee of quality – there can be poor studies at level 5. This scale helps define how certain analysts can be of their conclusions.</a:t>
            </a:r>
          </a:p>
          <a:p>
            <a:endParaRPr lang="en-GB" dirty="0"/>
          </a:p>
          <a:p>
            <a:r>
              <a:rPr lang="en-GB" dirty="0"/>
              <a:t>For now – we’ll cover some terminology that you may encounter that is new to you:</a:t>
            </a:r>
          </a:p>
          <a:p>
            <a:r>
              <a:rPr lang="en-GB" dirty="0"/>
              <a:t>Analysis of intelligence/data and evaluation can be limited due to resources and time constraints, but benefit of it can be significant and therefore, it should be an area for greater investment. The CoP APP should be a reference point for all police officers.</a:t>
            </a:r>
          </a:p>
          <a:p>
            <a:endParaRPr lang="en-GB" dirty="0"/>
          </a:p>
          <a:p>
            <a:r>
              <a:rPr lang="en-GB" b="1" dirty="0"/>
              <a:t>Systematic Review </a:t>
            </a:r>
            <a:r>
              <a:rPr lang="en-GB" dirty="0"/>
              <a:t>– </a:t>
            </a:r>
            <a:r>
              <a:rPr lang="en-GB" b="0" dirty="0">
                <a:effectLst/>
                <a:latin typeface="arial" panose="020B0604020202020204" pitchFamily="34" charset="0"/>
              </a:rPr>
              <a:t>is a review of a clearly formulated research question that uses systematic and reproducible methods to identify, select and critically appraise all relevant research, and to collect and analyse data from the studies that are included in the review.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rPr>
              <a:t>Randomised Control Trials (RCT</a:t>
            </a:r>
            <a:r>
              <a:rPr lang="en-GB" b="0" dirty="0">
                <a:effectLst/>
              </a:rPr>
              <a:t>): </a:t>
            </a:r>
            <a:r>
              <a:rPr lang="en-GB" b="0" dirty="0">
                <a:effectLst/>
                <a:latin typeface="arial" panose="020B0604020202020204" pitchFamily="34" charset="0"/>
              </a:rPr>
              <a:t>A study design that randomly assigns participants into an experimental group or a control group. As the study is conducted, the only expected difference between the control and experimental groups in a randomised controlled trial (RCT) is the outcome variable being studied. RCTs are considered to provide the most reliable evidence on the effectiveness of interventions because the processes used during the conduct of an RCT minimise the risk of confounding factors influencing the results</a:t>
            </a:r>
            <a:endParaRPr lang="en-GB"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Regression to the mean (RTM</a:t>
            </a:r>
            <a:r>
              <a:rPr lang="en-GB" dirty="0"/>
              <a:t>): is a statistical phenomenon that can make natural variation in repeated data look like real change. It happens when unusually large or small measurements tend to be followed by measurements that are closer to the mean.</a:t>
            </a:r>
          </a:p>
          <a:p>
            <a:endParaRPr lang="en-GB" dirty="0"/>
          </a:p>
          <a:p>
            <a:r>
              <a:rPr lang="en-GB" dirty="0"/>
              <a:t>Good research pays due regard to the following terms:</a:t>
            </a:r>
          </a:p>
          <a:p>
            <a:r>
              <a:rPr lang="en-GB" b="1" dirty="0"/>
              <a:t>Plausible Mechanism </a:t>
            </a:r>
            <a:r>
              <a:rPr lang="en-GB" dirty="0"/>
              <a:t>- refers to the plausibility of the mechanism by which your data is generated</a:t>
            </a:r>
          </a:p>
          <a:p>
            <a:r>
              <a:rPr lang="en-GB" b="1" dirty="0"/>
              <a:t>Temporal Causality </a:t>
            </a:r>
            <a:r>
              <a:rPr lang="en-GB" dirty="0"/>
              <a:t>–  or chronological consistency – the idea that the cause has to precede the effect.</a:t>
            </a:r>
          </a:p>
          <a:p>
            <a:r>
              <a:rPr lang="en-GB" b="1" dirty="0"/>
              <a:t>Statistical Association </a:t>
            </a:r>
            <a:r>
              <a:rPr lang="en-GB" dirty="0"/>
              <a:t>– </a:t>
            </a:r>
            <a:r>
              <a:rPr lang="en-GB" b="0" dirty="0">
                <a:effectLst/>
                <a:latin typeface="arial" panose="020B0604020202020204" pitchFamily="34" charset="0"/>
              </a:rPr>
              <a:t>In Statistics, an association is any </a:t>
            </a:r>
            <a:r>
              <a:rPr lang="en-GB" dirty="0">
                <a:effectLst/>
              </a:rPr>
              <a:t>relationship between two random variables which makes them statistically dependent. It refers to rather a general relationship without specifics of the relationship being mentioned, and it is not necessary to be a causal relationship. Trying to rule out findings/changes that happen by chance.</a:t>
            </a:r>
            <a:endParaRPr lang="en-GB" dirty="0"/>
          </a:p>
          <a:p>
            <a:r>
              <a:rPr lang="en-GB" b="1" dirty="0"/>
              <a:t>Rejecting Competing Explanations </a:t>
            </a:r>
            <a:r>
              <a:rPr lang="en-GB" dirty="0"/>
              <a:t>–good researchers try to prove themselves wrong – so justifiably able to disregard/disprove spurious/rival explanations</a:t>
            </a:r>
          </a:p>
          <a:p>
            <a:r>
              <a:rPr lang="en-GB" b="1" dirty="0"/>
              <a:t>Free from Bias (real or perceived</a:t>
            </a:r>
            <a:r>
              <a:rPr lang="en-GB" dirty="0"/>
              <a:t>) – Bias is everywhere – good research is able to avoid actual or perceived bias distorting its findings.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 see a better explanation of the ‘Maryland’ hierarchy from Jerry Ratcliffe in the next slide. </a:t>
            </a:r>
          </a:p>
          <a:p>
            <a:endParaRPr lang="en-GB" dirty="0">
              <a:effectLst/>
            </a:endParaRPr>
          </a:p>
          <a:p>
            <a:endParaRPr lang="en-GB" dirty="0">
              <a:effectLst/>
            </a:endParaRPr>
          </a:p>
          <a:p>
            <a:r>
              <a:rPr lang="en-GB" b="1" dirty="0"/>
              <a:t>Reading:</a:t>
            </a:r>
          </a:p>
          <a:p>
            <a:r>
              <a:rPr lang="en-GB" dirty="0"/>
              <a:t>CoP 2020 </a:t>
            </a:r>
            <a:r>
              <a:rPr lang="en-GB" b="0" dirty="0"/>
              <a:t>‘Intelligence management - Evaluation and review’ Available at: https://www.app.college.police.uk/app-content/intelligence-management/analysis/evaluation-and-review/</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7</a:t>
            </a:r>
          </a:p>
          <a:p>
            <a:endParaRPr lang="en-GB" b="1" dirty="0"/>
          </a:p>
          <a:p>
            <a:endParaRPr lang="en-GB" dirty="0">
              <a:effectLst/>
            </a:endParaRPr>
          </a:p>
          <a:p>
            <a:r>
              <a:rPr lang="en-GB" dirty="0">
                <a:effectLst/>
              </a:rPr>
              <a:t>The title is the link which will take you to a twelve minute or so video by Jerry Ratcliffe, who  explains his chart better than I ever could…</a:t>
            </a:r>
          </a:p>
          <a:p>
            <a:endParaRPr lang="en-GB" dirty="0">
              <a:effectLst/>
            </a:endParaRPr>
          </a:p>
          <a:p>
            <a:r>
              <a:rPr lang="en-GB" dirty="0">
                <a:effectLst/>
              </a:rPr>
              <a:t>Jerry Ratcliffe is an ex </a:t>
            </a:r>
            <a:r>
              <a:rPr lang="en-GB" dirty="0" err="1">
                <a:effectLst/>
              </a:rPr>
              <a:t>Metpol</a:t>
            </a:r>
            <a:r>
              <a:rPr lang="en-GB" dirty="0">
                <a:effectLst/>
              </a:rPr>
              <a:t> officer, who left the police as a result of a sporting injury. He went on to achieve a doctorate at Nottingham University, since when he </a:t>
            </a:r>
            <a:r>
              <a:rPr lang="en-GB" dirty="0">
                <a:effectLst/>
                <a:latin typeface="Arial" panose="020B0604020202020204" pitchFamily="34" charset="0"/>
              </a:rPr>
              <a:t>has been a research adviser to the FBI and the Philadelphia Police Commissioner, an instructor for the ATF intelligence academy, and he is a member of the FBI Law Enforcement Education and Training Council. He is now a professor in the Department of Criminal Justice at Temple University in Philadelphia, USA. </a:t>
            </a:r>
            <a:endParaRPr lang="en-GB" dirty="0">
              <a:effectLst/>
            </a:endParaRPr>
          </a:p>
          <a:p>
            <a:endParaRPr lang="en-GB" b="1" dirty="0">
              <a:effectLst/>
            </a:endParaRPr>
          </a:p>
          <a:p>
            <a:r>
              <a:rPr lang="en-GB" b="1" dirty="0">
                <a:effectLst/>
              </a:rPr>
              <a:t>Reading: </a:t>
            </a:r>
            <a:endParaRPr lang="en-GB" b="1" dirty="0"/>
          </a:p>
          <a:p>
            <a:r>
              <a:rPr lang="en-GB" b="0" dirty="0">
                <a:effectLst/>
                <a:latin typeface="Arial" panose="020B0604020202020204" pitchFamily="34" charset="0"/>
              </a:rPr>
              <a:t>Ratcliffe, J. 2017 ‘Not all evidence is created equally’ Available at: https://www.jratcliffe.net/post/not-all-evidence-is-created-equally</a:t>
            </a:r>
            <a:endParaRPr lang="en-GB" b="0"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8</a:t>
            </a:r>
          </a:p>
          <a:p>
            <a:r>
              <a:rPr lang="en-GB" dirty="0"/>
              <a:t>I suppose the question/s begged here is: “does ‘what works’ (assuming it does) mean more/have greater value than what really matters?” Does the science trump culture and values? What does matter?</a:t>
            </a:r>
          </a:p>
          <a:p>
            <a:pPr algn="l"/>
            <a:r>
              <a:rPr lang="en-GB" sz="1800" b="0" i="0" u="none" strike="noStrike" baseline="0" dirty="0">
                <a:latin typeface="Helvetica-Oblique"/>
              </a:rPr>
              <a:t>van Dijk &amp; </a:t>
            </a:r>
            <a:r>
              <a:rPr lang="en-GB" sz="1800" b="0" i="0" u="none" strike="noStrike" baseline="0" dirty="0" err="1">
                <a:latin typeface="Helvetica-Oblique"/>
              </a:rPr>
              <a:t>Hoogewoning</a:t>
            </a:r>
            <a:r>
              <a:rPr lang="en-GB" sz="1800" b="0" i="0" u="none" strike="noStrike" baseline="0" dirty="0">
                <a:latin typeface="Helvetica-Oblique"/>
              </a:rPr>
              <a:t> caution that whilst ‘what works’ and  EBP are valuable and enrich policing, there is a risk that a “narrow, instrumental, calculative emphasis on ‘what works’“, with an over reliance on RCTs, that could be detrimental because </a:t>
            </a:r>
            <a:r>
              <a:rPr lang="en-GB" sz="1800" b="0" i="0" u="none" strike="noStrike" baseline="0" dirty="0">
                <a:latin typeface="Helvetica" panose="020B0604020202020204" pitchFamily="34" charset="0"/>
              </a:rPr>
              <a:t>it (the narrow emphasis) lacks a real appreciation of the specific nature and culture of police work; ignores the challenges that the police currently face in their institutional and operational function; does not consider fully the dilemmas and resilience issues faced in the complexity of the ever changing and often perilous environment. Policing faces the combined (truly political) challenges of ensuring safety and security; preserving and strengthening justice, fairness, integrity, human rights, accountability and good governance. This within an equally complex and challenging context where politicians and policy makers seem to prefer a narrow mandate for the police, with a focus on crime reduction and counterterrorism. Van Dijk &amp; </a:t>
            </a:r>
            <a:r>
              <a:rPr lang="en-GB" sz="1800" b="0" i="0" u="none" strike="noStrike" baseline="0" dirty="0" err="1">
                <a:latin typeface="Helvetica" panose="020B0604020202020204" pitchFamily="34" charset="0"/>
              </a:rPr>
              <a:t>Hoogewoning</a:t>
            </a:r>
            <a:r>
              <a:rPr lang="en-GB" sz="1800" b="0" i="0" u="none" strike="noStrike" baseline="0" dirty="0">
                <a:latin typeface="Helvetica" panose="020B0604020202020204" pitchFamily="34" charset="0"/>
              </a:rPr>
              <a:t> posit that policing is being moved towards a </a:t>
            </a:r>
            <a:r>
              <a:rPr lang="en-GB" sz="1800" b="0" i="1" u="none" strike="noStrike" baseline="0" dirty="0">
                <a:latin typeface="Helvetica-Oblique"/>
              </a:rPr>
              <a:t>control paradigm</a:t>
            </a:r>
            <a:r>
              <a:rPr lang="en-GB" sz="1800" b="0" i="0" u="none" strike="noStrike" baseline="0" dirty="0">
                <a:latin typeface="Helvetica" panose="020B0604020202020204" pitchFamily="34" charset="0"/>
              </a:rPr>
              <a:t>, which leads to a more distant, repressive style that contrasts with the (here in Britain, ‘</a:t>
            </a:r>
            <a:r>
              <a:rPr lang="en-GB" sz="1800" b="0" i="0" u="none" strike="noStrike" baseline="0" dirty="0" err="1">
                <a:latin typeface="Helvetica" panose="020B0604020202020204" pitchFamily="34" charset="0"/>
              </a:rPr>
              <a:t>Peelian</a:t>
            </a:r>
            <a:r>
              <a:rPr lang="en-GB" sz="1800" b="0" i="0" u="none" strike="noStrike" baseline="0" dirty="0">
                <a:latin typeface="Helvetica" panose="020B0604020202020204" pitchFamily="34" charset="0"/>
              </a:rPr>
              <a:t>’) </a:t>
            </a:r>
            <a:r>
              <a:rPr lang="en-GB" sz="1800" b="0" i="1" u="none" strike="noStrike" baseline="0" dirty="0">
                <a:latin typeface="Helvetica-Oblique"/>
              </a:rPr>
              <a:t>consent paradigm, </a:t>
            </a:r>
            <a:r>
              <a:rPr lang="en-GB" sz="1800" b="0" i="0" u="none" strike="noStrike" baseline="0" dirty="0">
                <a:latin typeface="Helvetica-Oblique"/>
              </a:rPr>
              <a:t>where</a:t>
            </a:r>
            <a:r>
              <a:rPr lang="en-GB" sz="1800" b="0" i="1" u="none" strike="noStrike" baseline="0" dirty="0">
                <a:latin typeface="Helvetica-Oblique"/>
              </a:rPr>
              <a:t> “</a:t>
            </a:r>
            <a:r>
              <a:rPr lang="en-GB" sz="1800" b="0" i="0" u="none" strike="noStrike" baseline="0" dirty="0">
                <a:latin typeface="Helvetica" panose="020B0604020202020204" pitchFamily="34" charset="0"/>
              </a:rPr>
              <a:t>the police reflects, understands and enjoys the trust and confidence of all the diverse communities they serve”. They argue that policing should be based on a more comprehensive paradigm, where it “becomes a true profession instead of a trade”, one that is by definition values-based and highly favours accountability, where the quality and commitment of police leadership is a crucial factor, the focus of which should be on ‘what matters?’, with a research agenda broader than just ‘what works?’. There is a paradigm tension where neither is equal to the complexity of policing; where the distinction between them is simplistic and reductionist and there is a need to conflate them into one, where consent has primacy.  This might sound somewhat familiar and fits well with our </a:t>
            </a:r>
            <a:r>
              <a:rPr lang="en-GB" sz="1800" b="0" i="0" u="none" strike="noStrike" baseline="0" dirty="0" err="1">
                <a:latin typeface="Helvetica" panose="020B0604020202020204" pitchFamily="34" charset="0"/>
              </a:rPr>
              <a:t>Peelian</a:t>
            </a:r>
            <a:r>
              <a:rPr lang="en-GB" sz="1800" b="0" i="0" u="none" strike="noStrike" baseline="0" dirty="0">
                <a:latin typeface="Helvetica" panose="020B0604020202020204" pitchFamily="34" charset="0"/>
              </a:rPr>
              <a:t> foundations but van Dijk &amp; </a:t>
            </a:r>
            <a:r>
              <a:rPr lang="en-GB" sz="1800" b="0" i="0" u="none" strike="noStrike" baseline="0" dirty="0" err="1">
                <a:latin typeface="Helvetica" panose="020B0604020202020204" pitchFamily="34" charset="0"/>
              </a:rPr>
              <a:t>Hoogewoning</a:t>
            </a:r>
            <a:r>
              <a:rPr lang="en-GB" sz="1800" b="0" i="0" u="none" strike="noStrike" baseline="0" dirty="0">
                <a:latin typeface="Helvetica" panose="020B0604020202020204" pitchFamily="34" charset="0"/>
              </a:rPr>
              <a:t> have a point; we need only to look at recent events to understand how austerity and political expedience have driven precisely the control paradigm, which is at odds with the British Model as lauded by politicians, policy makers and historians. </a:t>
            </a:r>
          </a:p>
          <a:p>
            <a:pPr algn="l"/>
            <a:r>
              <a:rPr lang="en-GB" sz="1800" b="0" i="0" u="none" strike="noStrike" baseline="0" dirty="0">
                <a:latin typeface="Helvetica" panose="020B0604020202020204" pitchFamily="34" charset="0"/>
              </a:rPr>
              <a:t>	This ‘control’ approach could also be r</a:t>
            </a:r>
            <a:r>
              <a:rPr lang="en-GB" sz="2800" dirty="0">
                <a:effectLst/>
              </a:rPr>
              <a:t>egarded as a ‘</a:t>
            </a:r>
            <a:r>
              <a:rPr lang="en-GB" sz="2800" dirty="0" err="1">
                <a:effectLst/>
              </a:rPr>
              <a:t>Mcdonaldisation</a:t>
            </a:r>
            <a:r>
              <a:rPr lang="en-GB" sz="2800" dirty="0">
                <a:effectLst/>
              </a:rPr>
              <a:t>’ of policing.  The term ‘</a:t>
            </a:r>
            <a:r>
              <a:rPr lang="en-GB" sz="2800" dirty="0" err="1">
                <a:effectLst/>
              </a:rPr>
              <a:t>McDonaldisation</a:t>
            </a:r>
            <a:r>
              <a:rPr lang="en-GB" sz="2800" dirty="0">
                <a:effectLst/>
              </a:rPr>
              <a:t>’ comes from the well known burger corporation, whose founder developed a system that was applicable in all his franchised outlets, that made production of burgers very efficient - ‘fast food’; it operates in accordance with four main principles: calculability, efficiency, predictability and control which together amount to ‘what works’ in fast food production. </a:t>
            </a:r>
            <a:r>
              <a:rPr lang="en-GB" sz="2800" dirty="0" err="1">
                <a:effectLst/>
              </a:rPr>
              <a:t>McDonaldisation</a:t>
            </a:r>
            <a:r>
              <a:rPr lang="en-GB" sz="2800" dirty="0">
                <a:effectLst/>
              </a:rPr>
              <a:t> is a form of industrialisation that pitches </a:t>
            </a:r>
            <a:r>
              <a:rPr lang="en-GB" sz="4000" b="0" dirty="0">
                <a:effectLst/>
                <a:latin typeface="arial" panose="020B0604020202020204" pitchFamily="34" charset="0"/>
              </a:rPr>
              <a:t>convenience and affordability</a:t>
            </a:r>
            <a:r>
              <a:rPr lang="en-GB" sz="2800" dirty="0">
                <a:effectLst/>
              </a:rPr>
              <a:t> against </a:t>
            </a:r>
            <a:r>
              <a:rPr lang="en-GB" sz="4000" b="0" dirty="0">
                <a:effectLst/>
                <a:latin typeface="arial" panose="020B0604020202020204" pitchFamily="34" charset="0"/>
              </a:rPr>
              <a:t>dehumanised jobs and services and</a:t>
            </a:r>
            <a:r>
              <a:rPr lang="en-GB" sz="2800" dirty="0">
                <a:effectLst/>
              </a:rPr>
              <a:t> is probably best avoided by a contextually consensual model of policing. </a:t>
            </a:r>
            <a:endParaRPr lang="en-GB" i="0" dirty="0"/>
          </a:p>
          <a:p>
            <a:pPr algn="l"/>
            <a:r>
              <a:rPr lang="en-GB" sz="1800" b="0" i="0" u="none" strike="noStrike" baseline="0" dirty="0">
                <a:latin typeface="Myriad-Roman"/>
              </a:rPr>
              <a:t>	In medicine, critics of EBP suggest clinical decision making should not only include evidence collected with the singular goal of reducing bias in research, that a variety of sources addressing a wider range of goals, should be used and that clinicians should include their own “… conventional wisdom and common sense” (knowledge gained from qualitative studies). As well, other sources include case reports, scientific principles, and expert opinion. Perhaps the term evidence-informed practice is preferable to evidence-based, in that it indicates a more person-centred process rather than focussing on reductive quantitative evidence, which takes the humanity out of clinical practice. So, in operational policy decision making, evidence Informed rather than ‘based’ implies that many different levels of evidence and types of evidence are needed. Simply put, “Evidence-informed practice extends beyond the early definitions of evidenced-based practice.”</a:t>
            </a:r>
          </a:p>
          <a:p>
            <a:pPr algn="l"/>
            <a:endParaRPr lang="en-GB" sz="1800" b="0" i="0" u="none" strike="noStrike" baseline="0" dirty="0">
              <a:latin typeface="Myriad-Roman"/>
            </a:endParaRPr>
          </a:p>
          <a:p>
            <a:r>
              <a:rPr lang="en-GB" b="1" dirty="0"/>
              <a:t>Reading:</a:t>
            </a:r>
          </a:p>
          <a:p>
            <a:r>
              <a:rPr lang="nl-NL" dirty="0"/>
              <a:t>Auke J. van Dijk &amp; Frank Hoogewoning (2015), ‘</a:t>
            </a:r>
            <a:r>
              <a:rPr lang="en-GB" dirty="0"/>
              <a:t>What really matters in policing? And why “what works?” alone is simply not enough’ Available at: https://www.cepol.europa.eu/sites/default/files/28-dijk-hoogewoning.pdf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latin typeface="Myriad-Roman"/>
              </a:rPr>
              <a:t>Gail Woodbury, M. &amp; </a:t>
            </a:r>
            <a:r>
              <a:rPr lang="en-GB" sz="1200" b="0" i="0" u="none" strike="noStrike" baseline="0" dirty="0" err="1">
                <a:latin typeface="Myriad-Roman"/>
              </a:rPr>
              <a:t>Kuhnke</a:t>
            </a:r>
            <a:r>
              <a:rPr lang="en-GB" sz="1200" b="0" i="0" u="none" strike="noStrike" baseline="0" dirty="0">
                <a:latin typeface="Myriad-Roman"/>
              </a:rPr>
              <a:t>, J. 2014 </a:t>
            </a:r>
            <a:r>
              <a:rPr lang="en-GB" sz="1200" b="0" i="0" u="none" strike="noStrike" baseline="0" dirty="0">
                <a:latin typeface="Martel-Regular"/>
              </a:rPr>
              <a:t>‘Evidence-based Practice vs. Evidence-informed Practice: What's the Difference?’  Available at: https://www.researchgate.net/publication/260793333_Evidence-based_Practice_vs_Evidence-informed_Practice_What%27s_the_Difference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latin typeface="Martel-Regular"/>
              </a:rPr>
              <a:t>Lum, C., Koper, C. &amp; </a:t>
            </a:r>
            <a:r>
              <a:rPr lang="en-GB" sz="1200" b="0" i="0" u="none" strike="noStrike" baseline="0" dirty="0" err="1">
                <a:latin typeface="Martel-Regular"/>
              </a:rPr>
              <a:t>Telep</a:t>
            </a:r>
            <a:r>
              <a:rPr lang="en-GB" sz="1200" b="0" i="0" u="none" strike="noStrike" baseline="0" dirty="0">
                <a:latin typeface="Martel-Regular"/>
              </a:rPr>
              <a:t>, C. 2011 ‘</a:t>
            </a:r>
            <a:r>
              <a:rPr lang="en-GB" sz="1800" b="0" i="0" u="none" strike="noStrike" baseline="0" dirty="0">
                <a:latin typeface="Martel-Regular"/>
              </a:rPr>
              <a:t>The Evidence-Based Policing Matrix’ Available at: https://www.researchgate.net/profile/Cody_Telep/publication/226648150_The_Evidence-Based_Policing_Matrix/links/55a6028808aef604aa046e28/The-Evidence-Based-Policing-Matrix.pdf?origin=publication_detail</a:t>
            </a:r>
            <a:endParaRPr lang="en-GB" sz="1200" b="0" i="0" u="none" strike="noStrike" baseline="0" dirty="0">
              <a:latin typeface="Martel-Regular"/>
            </a:endParaRPr>
          </a:p>
          <a:p>
            <a:pPr algn="l"/>
            <a:r>
              <a:rPr lang="en-GB" dirty="0"/>
              <a:t>Punch, M. 2016 ‘</a:t>
            </a:r>
            <a:r>
              <a:rPr lang="en-GB" sz="1200" b="0" i="0" u="none" strike="noStrike" baseline="0" dirty="0">
                <a:latin typeface="FuturaStd-Medium"/>
              </a:rPr>
              <a:t>What Really Matters in Policing?’ </a:t>
            </a:r>
            <a:r>
              <a:rPr lang="en-GB" sz="1200" b="0" i="0" u="none" strike="noStrike" baseline="0" dirty="0">
                <a:latin typeface="FuturaStd-Book"/>
              </a:rPr>
              <a:t>EUROPEAN POLICE SCIENCE AND RESEARCH BULLETIN ISSUE 13 — WINTER 2015/16 </a:t>
            </a:r>
            <a:r>
              <a:rPr lang="en-GB" sz="1200" b="0" i="0" u="none" strike="noStrike" baseline="0" dirty="0">
                <a:latin typeface="FuturaStd-Medium"/>
              </a:rPr>
              <a:t>Available at: https://bulletin.cepol.europa.eu/index.php/bulletin/article/download/120/109/</a:t>
            </a:r>
          </a:p>
          <a:p>
            <a:r>
              <a:rPr lang="en-GB" sz="1800" b="0" i="0" u="none" strike="noStrike" baseline="0" dirty="0">
                <a:solidFill>
                  <a:srgbClr val="000000"/>
                </a:solidFill>
                <a:latin typeface="Calibri" panose="020F0502020204030204" pitchFamily="34" charset="0"/>
              </a:rPr>
              <a:t>Ritzer, G 1993, </a:t>
            </a:r>
            <a:r>
              <a:rPr lang="en-GB" sz="1800" b="0" i="1" u="none" strike="noStrike" baseline="0" dirty="0">
                <a:solidFill>
                  <a:srgbClr val="000000"/>
                </a:solidFill>
                <a:latin typeface="Calibri" panose="020F0502020204030204" pitchFamily="34" charset="0"/>
              </a:rPr>
              <a:t>The McDonaldization of Society</a:t>
            </a:r>
            <a:r>
              <a:rPr lang="en-GB" sz="1800" b="0" i="0" u="none" strike="noStrike" baseline="0" dirty="0">
                <a:solidFill>
                  <a:srgbClr val="000000"/>
                </a:solidFill>
                <a:latin typeface="Calibri" panose="020F0502020204030204" pitchFamily="34" charset="0"/>
              </a:rPr>
              <a:t>, Pine Forge Press, Thousand Oaks, California. </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b="1" dirty="0">
                <a:effectLst/>
              </a:rPr>
              <a:t>Slide 9</a:t>
            </a:r>
          </a:p>
          <a:p>
            <a:pPr>
              <a:buFont typeface="Arial" panose="020B0604020202020204" pitchFamily="34" charset="0"/>
              <a:buNone/>
            </a:pPr>
            <a:endParaRPr lang="en-GB" dirty="0">
              <a:effectLst/>
            </a:endParaRPr>
          </a:p>
          <a:p>
            <a:pPr>
              <a:buFont typeface="Arial" panose="020B0604020202020204" pitchFamily="34" charset="0"/>
              <a:buNone/>
            </a:pPr>
            <a:r>
              <a:rPr lang="en-GB" dirty="0">
                <a:effectLst/>
                <a:latin typeface="+mn-lt"/>
              </a:rPr>
              <a:t>That EBP is worthwhile is inarguable and we should strive to use practices which are validated and evidence-based. Nevertheless, police officers have, in the past, and still do, employ (copy) initiatives from other forces or agencies, without first finding out whether or not the program in question was working. Understanding context is key to selecting initiatives appropriate to it.</a:t>
            </a:r>
          </a:p>
          <a:p>
            <a:pPr>
              <a:buFont typeface="Arial" panose="020B0604020202020204" pitchFamily="34" charset="0"/>
              <a:buNone/>
            </a:pPr>
            <a:endParaRPr lang="en-GB" dirty="0">
              <a:effectLst/>
              <a:latin typeface="+mn-lt"/>
            </a:endParaRPr>
          </a:p>
          <a:p>
            <a:pPr algn="l"/>
            <a:r>
              <a:rPr lang="en-GB" sz="2800" dirty="0"/>
              <a:t>EBP (or EIP) needs to be more integrated into routine policing, accepted and ‘internalised’ by policing philosophy, which no doubt fits well with the British model of policing. Ideally all practitioners would consequently feel it natural to question existing practices where they do not work and such challenge of the orthodoxy should be supported by organisational leaders. Change to support this is underway, as evidenced by the recent introduction of the ethos contained within the PEQF entry routes for constables. </a:t>
            </a:r>
            <a:endParaRPr lang="en-GB" sz="2800" i="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280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280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dirty="0">
                <a:solidFill>
                  <a:srgbClr val="231F20"/>
                </a:solidFill>
                <a:effectLst/>
                <a:latin typeface="+mn-lt"/>
                <a:ea typeface="Arial" panose="020B0604020202020204" pitchFamily="34" charset="0"/>
              </a:rPr>
              <a:t>Research is vital to informed practice, however, we do need to avoid being ‘sucked in’ to a hierarchy where one style of research</a:t>
            </a:r>
            <a:r>
              <a:rPr lang="en-US" sz="1200" spc="-85" dirty="0">
                <a:solidFill>
                  <a:srgbClr val="231F20"/>
                </a:solidFill>
                <a:effectLst/>
                <a:latin typeface="+mn-lt"/>
                <a:ea typeface="Arial" panose="020B0604020202020204" pitchFamily="34" charset="0"/>
              </a:rPr>
              <a:t> is seen as exclusively </a:t>
            </a:r>
            <a:r>
              <a:rPr lang="en-US" sz="1200" dirty="0">
                <a:solidFill>
                  <a:srgbClr val="231F20"/>
                </a:solidFill>
                <a:effectLst/>
                <a:latin typeface="+mn-lt"/>
                <a:ea typeface="Arial" panose="020B0604020202020204" pitchFamily="34" charset="0"/>
              </a:rPr>
              <a:t>superior</a:t>
            </a:r>
            <a:r>
              <a:rPr lang="en-US" sz="1200" spc="-85"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to</a:t>
            </a:r>
            <a:r>
              <a:rPr lang="en-US" sz="1200" spc="-8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another, where only product from ‘true believer’ adherents are valued. Yes, e</a:t>
            </a:r>
            <a:r>
              <a:rPr lang="en-GB" sz="1200" b="0" i="0" u="none" strike="noStrike" baseline="0" dirty="0" err="1">
                <a:solidFill>
                  <a:srgbClr val="131313"/>
                </a:solidFill>
                <a:latin typeface="AdvTT2acb703b"/>
              </a:rPr>
              <a:t>vidence</a:t>
            </a:r>
            <a:r>
              <a:rPr lang="en-GB" sz="1200" b="0" i="0" u="none" strike="noStrike" baseline="0" dirty="0">
                <a:solidFill>
                  <a:srgbClr val="131313"/>
                </a:solidFill>
                <a:latin typeface="AdvTT2acb703b"/>
              </a:rPr>
              <a:t>-based policing requires both scholars and practitioners to move from lists of specific studies about </a:t>
            </a:r>
            <a:r>
              <a:rPr lang="en-GB" sz="1200" b="0" i="0" u="none" strike="noStrike" baseline="0" dirty="0">
                <a:solidFill>
                  <a:srgbClr val="131313"/>
                </a:solidFill>
                <a:latin typeface="AdvTT2acb703b+20"/>
              </a:rPr>
              <a:t>“</a:t>
            </a:r>
            <a:r>
              <a:rPr lang="en-GB" sz="1200" b="0" i="0" u="none" strike="noStrike" baseline="0" dirty="0">
                <a:solidFill>
                  <a:srgbClr val="131313"/>
                </a:solidFill>
                <a:latin typeface="AdvTT2acb703b"/>
              </a:rPr>
              <a:t>what works</a:t>
            </a:r>
            <a:r>
              <a:rPr lang="en-GB" sz="1200" b="0" i="0" u="none" strike="noStrike" baseline="0" dirty="0">
                <a:solidFill>
                  <a:srgbClr val="131313"/>
                </a:solidFill>
                <a:latin typeface="AdvTT2acb703b+20"/>
              </a:rPr>
              <a:t>” </a:t>
            </a:r>
            <a:r>
              <a:rPr lang="en-GB" sz="1200" b="0" i="0" u="none" strike="noStrike" baseline="0" dirty="0">
                <a:solidFill>
                  <a:srgbClr val="131313"/>
                </a:solidFill>
                <a:latin typeface="AdvTT2acb703b"/>
              </a:rPr>
              <a:t>to using that information strategically; whilst having in contemplation that a</a:t>
            </a:r>
            <a:r>
              <a:rPr lang="en-US" sz="1200" dirty="0" err="1">
                <a:solidFill>
                  <a:srgbClr val="231F20"/>
                </a:solidFill>
                <a:effectLst/>
                <a:latin typeface="+mn-lt"/>
                <a:ea typeface="Arial" panose="020B0604020202020204" pitchFamily="34" charset="0"/>
              </a:rPr>
              <a:t>ll</a:t>
            </a:r>
            <a:r>
              <a:rPr lang="en-US" sz="1200" dirty="0">
                <a:solidFill>
                  <a:srgbClr val="231F20"/>
                </a:solidFill>
                <a:effectLst/>
                <a:latin typeface="+mn-lt"/>
                <a:ea typeface="Arial" panose="020B0604020202020204" pitchFamily="34" charset="0"/>
              </a:rPr>
              <a:t> research is valuable, as is practical experience, which should not be cast aside. The danger is that political pressure is being applied to the effect that the effectiveness and</a:t>
            </a:r>
            <a:r>
              <a:rPr lang="en-US" sz="1200" spc="-11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efficiency perceived in ‘what works’ </a:t>
            </a:r>
            <a:r>
              <a:rPr lang="en-US" sz="1200" spc="-105" dirty="0">
                <a:solidFill>
                  <a:srgbClr val="231F20"/>
                </a:solidFill>
                <a:effectLst/>
                <a:latin typeface="+mn-lt"/>
                <a:ea typeface="Arial" panose="020B0604020202020204" pitchFamily="34" charset="0"/>
              </a:rPr>
              <a:t> have  become the altar on which ‘lesser beliefs’ can be sacrificed..  Such an </a:t>
            </a:r>
            <a:r>
              <a:rPr lang="en-US" sz="1200" spc="-17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instrumental</a:t>
            </a:r>
            <a:r>
              <a:rPr lang="en-US" sz="1200" spc="-165"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approach</a:t>
            </a:r>
            <a:r>
              <a:rPr lang="en-US" sz="1200" spc="-16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overlooks</a:t>
            </a:r>
            <a:r>
              <a:rPr lang="en-US" sz="1200" spc="-16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the</a:t>
            </a:r>
            <a:r>
              <a:rPr lang="en-US" sz="1200" spc="-16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real-life</a:t>
            </a:r>
            <a:r>
              <a:rPr lang="en-US" sz="1200" spc="-155"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complexity</a:t>
            </a:r>
            <a:r>
              <a:rPr lang="en-US" sz="1200" spc="-16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of</a:t>
            </a:r>
            <a:r>
              <a:rPr lang="en-US" sz="1200" spc="-16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policing, which is impossible to reduce to ‘oven ready’ solutions and</a:t>
            </a:r>
            <a:r>
              <a:rPr lang="en-US" sz="1200" spc="-55" dirty="0">
                <a:solidFill>
                  <a:srgbClr val="231F20"/>
                </a:solidFill>
                <a:effectLst/>
                <a:latin typeface="+mn-lt"/>
                <a:ea typeface="Arial" panose="020B0604020202020204" pitchFamily="34" charset="0"/>
              </a:rPr>
              <a:t> overly </a:t>
            </a:r>
            <a:r>
              <a:rPr lang="en-US" sz="1200" dirty="0">
                <a:solidFill>
                  <a:srgbClr val="231F20"/>
                </a:solidFill>
                <a:effectLst/>
                <a:latin typeface="+mn-lt"/>
                <a:ea typeface="Arial" panose="020B0604020202020204" pitchFamily="34" charset="0"/>
              </a:rPr>
              <a:t>simplistic</a:t>
            </a:r>
            <a:r>
              <a:rPr lang="en-US" sz="1200" spc="-5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check-lists.</a:t>
            </a:r>
            <a:r>
              <a:rPr lang="en-US" sz="1200" spc="-50" dirty="0">
                <a:solidFill>
                  <a:srgbClr val="231F20"/>
                </a:solidFill>
                <a:effectLst/>
                <a:latin typeface="+mn-lt"/>
                <a:ea typeface="Arial" panose="020B0604020202020204" pitchFamily="34" charset="0"/>
              </a:rPr>
              <a:t> Whilst such tools are very effective,, </a:t>
            </a:r>
            <a:r>
              <a:rPr lang="en-US" sz="1200" dirty="0">
                <a:solidFill>
                  <a:srgbClr val="231F20"/>
                </a:solidFill>
                <a:effectLst/>
                <a:latin typeface="+mn-lt"/>
                <a:ea typeface="Arial" panose="020B0604020202020204" pitchFamily="34" charset="0"/>
              </a:rPr>
              <a:t>they form</a:t>
            </a:r>
            <a:r>
              <a:rPr lang="en-US" sz="1200" spc="-35" dirty="0">
                <a:solidFill>
                  <a:srgbClr val="231F20"/>
                </a:solidFill>
                <a:effectLst/>
                <a:latin typeface="+mn-lt"/>
                <a:ea typeface="Arial" panose="020B0604020202020204" pitchFamily="34" charset="0"/>
              </a:rPr>
              <a:t> part of the overall solution and need to be viewed as a </a:t>
            </a:r>
            <a:r>
              <a:rPr lang="en-US" sz="1200" dirty="0">
                <a:solidFill>
                  <a:srgbClr val="231F20"/>
                </a:solidFill>
                <a:effectLst/>
                <a:latin typeface="+mn-lt"/>
                <a:ea typeface="Arial" panose="020B0604020202020204" pitchFamily="34" charset="0"/>
              </a:rPr>
              <a:t>guide, not rigid</a:t>
            </a:r>
            <a:r>
              <a:rPr lang="en-US" sz="1200" spc="-35"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protocols. At</a:t>
            </a:r>
            <a:r>
              <a:rPr lang="en-US" sz="1200" spc="-35"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a</a:t>
            </a:r>
            <a:r>
              <a:rPr lang="en-US" sz="1200" spc="-35"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time</a:t>
            </a:r>
            <a:r>
              <a:rPr lang="en-US" sz="1200" spc="-40" dirty="0">
                <a:solidFill>
                  <a:srgbClr val="231F20"/>
                </a:solidFill>
                <a:effectLst/>
                <a:latin typeface="+mn-lt"/>
                <a:ea typeface="Arial" panose="020B0604020202020204" pitchFamily="34" charset="0"/>
              </a:rPr>
              <a:t> </a:t>
            </a:r>
            <a:r>
              <a:rPr lang="en-US" sz="1200" dirty="0">
                <a:solidFill>
                  <a:srgbClr val="231F20"/>
                </a:solidFill>
                <a:effectLst/>
                <a:latin typeface="+mn-lt"/>
                <a:ea typeface="Arial" panose="020B0604020202020204" pitchFamily="34" charset="0"/>
              </a:rPr>
              <a:t>of significant change in policing we should, of course, pursue ‘what works’ but this research must be founded in </a:t>
            </a:r>
            <a:r>
              <a:rPr lang="en-US" sz="1200" i="1" dirty="0">
                <a:solidFill>
                  <a:srgbClr val="231F20"/>
                </a:solidFill>
                <a:effectLst/>
                <a:latin typeface="+mn-lt"/>
                <a:ea typeface="Arial" panose="020B0604020202020204" pitchFamily="34" charset="0"/>
              </a:rPr>
              <a:t>what</a:t>
            </a:r>
            <a:r>
              <a:rPr lang="en-US" sz="1200" i="1" spc="-75" dirty="0">
                <a:solidFill>
                  <a:srgbClr val="231F20"/>
                </a:solidFill>
                <a:effectLst/>
                <a:latin typeface="+mn-lt"/>
                <a:ea typeface="Arial" panose="020B0604020202020204" pitchFamily="34" charset="0"/>
              </a:rPr>
              <a:t> </a:t>
            </a:r>
            <a:r>
              <a:rPr lang="en-US" sz="1200" i="1" dirty="0">
                <a:solidFill>
                  <a:srgbClr val="231F20"/>
                </a:solidFill>
                <a:effectLst/>
                <a:latin typeface="+mn-lt"/>
                <a:ea typeface="Arial" panose="020B0604020202020204" pitchFamily="34" charset="0"/>
              </a:rPr>
              <a:t>matters</a:t>
            </a:r>
            <a:r>
              <a:rPr lang="en-US" sz="1200" dirty="0">
                <a:solidFill>
                  <a:srgbClr val="231F20"/>
                </a:solidFill>
                <a:effectLst/>
                <a:latin typeface="+mn-lt"/>
                <a:ea typeface="Arial" panose="020B0604020202020204" pitchFamily="34" charset="0"/>
              </a:rPr>
              <a:t>.</a:t>
            </a:r>
            <a:endParaRPr lang="en-GB" sz="1200" dirty="0">
              <a:effectLst/>
              <a:latin typeface="+mn-lt"/>
              <a:ea typeface="Arial" panose="020B0604020202020204" pitchFamily="34" charset="0"/>
            </a:endParaRPr>
          </a:p>
          <a:p>
            <a:pPr>
              <a:buFont typeface="Arial" panose="020B0604020202020204" pitchFamily="34" charset="0"/>
              <a:buNone/>
            </a:pPr>
            <a:endParaRPr lang="en-GB" sz="1200" dirty="0">
              <a:effectLs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17211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digitalmedia.sheffield.ac.uk/id/1_2ey4aec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hyperlink" Target="https://www.reducingcrime.com/post/evidence-hierarch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Evidence Based Policing </a:t>
            </a:r>
            <a:br>
              <a:rPr lang="en-GB" sz="4800" b="1" dirty="0">
                <a:solidFill>
                  <a:schemeClr val="bg1"/>
                </a:solidFill>
              </a:rPr>
            </a:br>
            <a:r>
              <a:rPr lang="en-GB" sz="4800" b="1" dirty="0">
                <a:solidFill>
                  <a:schemeClr val="bg1"/>
                </a:solidFill>
              </a:rPr>
              <a:t>(EBP)</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85C7-FC8C-4217-8F01-C73341C9FFFC}"/>
              </a:ext>
            </a:extLst>
          </p:cNvPr>
          <p:cNvSpPr>
            <a:spLocks noGrp="1"/>
          </p:cNvSpPr>
          <p:nvPr>
            <p:ph type="title"/>
          </p:nvPr>
        </p:nvSpPr>
        <p:spPr/>
        <p:txBody>
          <a:bodyPr/>
          <a:lstStyle/>
          <a:p>
            <a:r>
              <a:rPr lang="en-GB" dirty="0"/>
              <a:t>Learning Outcomes</a:t>
            </a:r>
          </a:p>
        </p:txBody>
      </p:sp>
      <p:sp>
        <p:nvSpPr>
          <p:cNvPr id="5" name="Text Placeholder 4">
            <a:extLst>
              <a:ext uri="{FF2B5EF4-FFF2-40B4-BE49-F238E27FC236}">
                <a16:creationId xmlns:a16="http://schemas.microsoft.com/office/drawing/2014/main" id="{3F639633-C71A-4FEA-B80E-0310BC04BABA}"/>
              </a:ext>
            </a:extLst>
          </p:cNvPr>
          <p:cNvSpPr>
            <a:spLocks noGrp="1"/>
          </p:cNvSpPr>
          <p:nvPr>
            <p:ph type="body" idx="1"/>
          </p:nvPr>
        </p:nvSpPr>
        <p:spPr>
          <a:xfrm>
            <a:off x="457200" y="1031875"/>
            <a:ext cx="4040188" cy="639762"/>
          </a:xfrm>
        </p:spPr>
        <p:txBody>
          <a:bodyPr/>
          <a:lstStyle/>
          <a:p>
            <a:pPr algn="ctr"/>
            <a:r>
              <a:rPr lang="en-GB" dirty="0"/>
              <a:t>PCDA</a:t>
            </a:r>
          </a:p>
        </p:txBody>
      </p:sp>
      <p:sp>
        <p:nvSpPr>
          <p:cNvPr id="6" name="Content Placeholder 5">
            <a:extLst>
              <a:ext uri="{FF2B5EF4-FFF2-40B4-BE49-F238E27FC236}">
                <a16:creationId xmlns:a16="http://schemas.microsoft.com/office/drawing/2014/main" id="{1E8FB2CE-E562-4F1E-A299-2B29F2A4D7E2}"/>
              </a:ext>
            </a:extLst>
          </p:cNvPr>
          <p:cNvSpPr>
            <a:spLocks noGrp="1"/>
          </p:cNvSpPr>
          <p:nvPr>
            <p:ph sz="half" idx="2"/>
          </p:nvPr>
        </p:nvSpPr>
        <p:spPr>
          <a:xfrm>
            <a:off x="457200" y="1671637"/>
            <a:ext cx="4040188" cy="3917603"/>
          </a:xfrm>
        </p:spPr>
        <p:txBody>
          <a:bodyPr>
            <a:normAutofit fontScale="85000" lnSpcReduction="20000"/>
          </a:bodyPr>
          <a:lstStyle/>
          <a:p>
            <a:r>
              <a:rPr lang="en-GB" dirty="0"/>
              <a:t>Understand potential constraints associated with an evidence-based policing approach and identify best practice</a:t>
            </a:r>
          </a:p>
          <a:p>
            <a:r>
              <a:rPr lang="en-GB" dirty="0"/>
              <a:t>Know how to systematically review and critically evaluate available evidence</a:t>
            </a:r>
          </a:p>
          <a:p>
            <a:r>
              <a:rPr lang="en-GB" dirty="0"/>
              <a:t>Know how to optimise opportunities to obtain the best available evidence, evaluate options and develop the most appropriate solution to a given policing problem</a:t>
            </a:r>
          </a:p>
        </p:txBody>
      </p:sp>
      <p:sp>
        <p:nvSpPr>
          <p:cNvPr id="7" name="Text Placeholder 6">
            <a:extLst>
              <a:ext uri="{FF2B5EF4-FFF2-40B4-BE49-F238E27FC236}">
                <a16:creationId xmlns:a16="http://schemas.microsoft.com/office/drawing/2014/main" id="{617BAC47-6221-4A72-B00C-9D69113FAB97}"/>
              </a:ext>
            </a:extLst>
          </p:cNvPr>
          <p:cNvSpPr>
            <a:spLocks noGrp="1"/>
          </p:cNvSpPr>
          <p:nvPr>
            <p:ph type="body" sz="quarter" idx="3"/>
          </p:nvPr>
        </p:nvSpPr>
        <p:spPr>
          <a:xfrm>
            <a:off x="4645025" y="1031875"/>
            <a:ext cx="4041775" cy="639762"/>
          </a:xfrm>
        </p:spPr>
        <p:txBody>
          <a:bodyPr/>
          <a:lstStyle/>
          <a:p>
            <a:pPr algn="ctr"/>
            <a:r>
              <a:rPr lang="en-GB" dirty="0"/>
              <a:t>DHEP</a:t>
            </a:r>
          </a:p>
        </p:txBody>
      </p:sp>
      <p:sp>
        <p:nvSpPr>
          <p:cNvPr id="8" name="Content Placeholder 7">
            <a:extLst>
              <a:ext uri="{FF2B5EF4-FFF2-40B4-BE49-F238E27FC236}">
                <a16:creationId xmlns:a16="http://schemas.microsoft.com/office/drawing/2014/main" id="{DA6C9B27-3DA1-4938-A7B4-812EADC81033}"/>
              </a:ext>
            </a:extLst>
          </p:cNvPr>
          <p:cNvSpPr>
            <a:spLocks noGrp="1"/>
          </p:cNvSpPr>
          <p:nvPr>
            <p:ph sz="quarter" idx="4"/>
          </p:nvPr>
        </p:nvSpPr>
        <p:spPr>
          <a:xfrm>
            <a:off x="4645025" y="1671637"/>
            <a:ext cx="4041775" cy="3917603"/>
          </a:xfrm>
        </p:spPr>
        <p:txBody>
          <a:bodyPr>
            <a:normAutofit fontScale="85000" lnSpcReduction="20000"/>
          </a:bodyPr>
          <a:lstStyle/>
          <a:p>
            <a:r>
              <a:rPr lang="en-GB" dirty="0"/>
              <a:t>Critically analyse evidence-based policing and ‘what works’ in policing</a:t>
            </a: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A0ECD-467C-4444-91E2-32331FE54FFD}"/>
              </a:ext>
            </a:extLst>
          </p:cNvPr>
          <p:cNvSpPr>
            <a:spLocks noGrp="1"/>
          </p:cNvSpPr>
          <p:nvPr>
            <p:ph type="title"/>
          </p:nvPr>
        </p:nvSpPr>
        <p:spPr/>
        <p:txBody>
          <a:bodyPr/>
          <a:lstStyle/>
          <a:p>
            <a:r>
              <a:rPr lang="en-GB" dirty="0"/>
              <a:t>This presentation</a:t>
            </a:r>
          </a:p>
        </p:txBody>
      </p:sp>
      <p:sp>
        <p:nvSpPr>
          <p:cNvPr id="3" name="Content Placeholder 2">
            <a:extLst>
              <a:ext uri="{FF2B5EF4-FFF2-40B4-BE49-F238E27FC236}">
                <a16:creationId xmlns:a16="http://schemas.microsoft.com/office/drawing/2014/main" id="{4C925428-42E0-43A9-A4AF-40B2694BB3F8}"/>
              </a:ext>
            </a:extLst>
          </p:cNvPr>
          <p:cNvSpPr>
            <a:spLocks noGrp="1"/>
          </p:cNvSpPr>
          <p:nvPr>
            <p:ph sz="half" idx="1"/>
          </p:nvPr>
        </p:nvSpPr>
        <p:spPr/>
        <p:txBody>
          <a:bodyPr/>
          <a:lstStyle/>
          <a:p>
            <a:r>
              <a:rPr lang="en-GB" dirty="0"/>
              <a:t>Evidence Based Policing/evidence-based practice</a:t>
            </a:r>
          </a:p>
          <a:p>
            <a:r>
              <a:rPr lang="en-GB" dirty="0"/>
              <a:t>‘What Works’ and/or what matters</a:t>
            </a:r>
          </a:p>
        </p:txBody>
      </p:sp>
      <p:pic>
        <p:nvPicPr>
          <p:cNvPr id="5" name="Content Placeholder 4">
            <a:extLst>
              <a:ext uri="{FF2B5EF4-FFF2-40B4-BE49-F238E27FC236}">
                <a16:creationId xmlns:a16="http://schemas.microsoft.com/office/drawing/2014/main" id="{31F68A6B-09E4-4437-9FA4-8FCD8327D318}"/>
              </a:ext>
            </a:extLst>
          </p:cNvPr>
          <p:cNvPicPr>
            <a:picLocks noGrp="1" noChangeAspect="1"/>
          </p:cNvPicPr>
          <p:nvPr>
            <p:ph sz="half" idx="2"/>
          </p:nvPr>
        </p:nvPicPr>
        <p:blipFill>
          <a:blip r:embed="rId3"/>
          <a:stretch>
            <a:fillRect/>
          </a:stretch>
        </p:blipFill>
        <p:spPr>
          <a:xfrm>
            <a:off x="4267200" y="1600201"/>
            <a:ext cx="4243387" cy="3178444"/>
          </a:xfrm>
          <a:prstGeom prst="rect">
            <a:avLst/>
          </a:prstGeom>
        </p:spPr>
      </p:pic>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49AC3-2EF6-4C71-9C69-9DCEA408D2B2}"/>
              </a:ext>
            </a:extLst>
          </p:cNvPr>
          <p:cNvSpPr>
            <a:spLocks noGrp="1"/>
          </p:cNvSpPr>
          <p:nvPr>
            <p:ph type="title"/>
          </p:nvPr>
        </p:nvSpPr>
        <p:spPr>
          <a:xfrm>
            <a:off x="457200" y="274638"/>
            <a:ext cx="8229600" cy="1143000"/>
          </a:xfrm>
        </p:spPr>
        <p:txBody>
          <a:bodyPr anchor="ctr">
            <a:normAutofit/>
          </a:bodyPr>
          <a:lstStyle/>
          <a:p>
            <a:r>
              <a:rPr lang="en-GB" dirty="0"/>
              <a:t>E.B.P.</a:t>
            </a:r>
          </a:p>
        </p:txBody>
      </p:sp>
      <p:sp>
        <p:nvSpPr>
          <p:cNvPr id="4" name="Content Placeholder 3">
            <a:extLst>
              <a:ext uri="{FF2B5EF4-FFF2-40B4-BE49-F238E27FC236}">
                <a16:creationId xmlns:a16="http://schemas.microsoft.com/office/drawing/2014/main" id="{989A7F68-DC12-49D7-9D53-5266961DC96F}"/>
              </a:ext>
            </a:extLst>
          </p:cNvPr>
          <p:cNvSpPr>
            <a:spLocks noGrp="1"/>
          </p:cNvSpPr>
          <p:nvPr>
            <p:ph sz="half" idx="2"/>
          </p:nvPr>
        </p:nvSpPr>
        <p:spPr>
          <a:xfrm>
            <a:off x="4648200" y="1600201"/>
            <a:ext cx="4038600" cy="3989040"/>
          </a:xfrm>
        </p:spPr>
        <p:txBody>
          <a:bodyPr>
            <a:normAutofit/>
          </a:bodyPr>
          <a:lstStyle/>
          <a:p>
            <a:pPr>
              <a:lnSpc>
                <a:spcPct val="90000"/>
              </a:lnSpc>
            </a:pPr>
            <a:r>
              <a:rPr lang="en-GB" sz="2600" b="1" i="1" dirty="0">
                <a:effectLst/>
              </a:rPr>
              <a:t>“In an evidence-based policing approach, police officers and staff create, review and use the best available evidence to inform and challenge policies, practices and decisions”</a:t>
            </a:r>
          </a:p>
          <a:p>
            <a:pPr marL="0" indent="0" algn="ctr">
              <a:lnSpc>
                <a:spcPct val="90000"/>
              </a:lnSpc>
              <a:buNone/>
            </a:pPr>
            <a:r>
              <a:rPr lang="en-GB" sz="2600" dirty="0"/>
              <a:t>C.o.P 2020</a:t>
            </a:r>
          </a:p>
        </p:txBody>
      </p:sp>
      <p:pic>
        <p:nvPicPr>
          <p:cNvPr id="8" name="Content Placeholder 7">
            <a:extLst>
              <a:ext uri="{FF2B5EF4-FFF2-40B4-BE49-F238E27FC236}">
                <a16:creationId xmlns:a16="http://schemas.microsoft.com/office/drawing/2014/main" id="{4BCB813F-93D9-4D79-9E69-5C055DE6E562}"/>
              </a:ext>
            </a:extLst>
          </p:cNvPr>
          <p:cNvPicPr>
            <a:picLocks noGrp="1" noChangeAspect="1"/>
          </p:cNvPicPr>
          <p:nvPr>
            <p:ph sz="half" idx="1"/>
          </p:nvPr>
        </p:nvPicPr>
        <p:blipFill>
          <a:blip r:embed="rId3"/>
          <a:stretch>
            <a:fillRect/>
          </a:stretch>
        </p:blipFill>
        <p:spPr>
          <a:xfrm>
            <a:off x="457200" y="1268622"/>
            <a:ext cx="4038600" cy="3815635"/>
          </a:xfrm>
          <a:prstGeom prst="rect">
            <a:avLst/>
          </a:prstGeom>
        </p:spPr>
      </p:pic>
    </p:spTree>
    <p:extLst>
      <p:ext uri="{BB962C8B-B14F-4D97-AF65-F5344CB8AC3E}">
        <p14:creationId xmlns:p14="http://schemas.microsoft.com/office/powerpoint/2010/main" val="100328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3CD522F-2A0E-4B6C-82A1-786B323228F6}"/>
              </a:ext>
            </a:extLst>
          </p:cNvPr>
          <p:cNvSpPr>
            <a:spLocks noGrp="1"/>
          </p:cNvSpPr>
          <p:nvPr>
            <p:ph idx="1"/>
          </p:nvPr>
        </p:nvSpPr>
        <p:spPr/>
        <p:txBody>
          <a:bodyPr>
            <a:normAutofit/>
          </a:bodyPr>
          <a:lstStyle/>
          <a:p>
            <a:r>
              <a:rPr lang="en-GB" dirty="0">
                <a:hlinkClick r:id="rId3"/>
              </a:rPr>
              <a:t>https://digitalmedia.sheffield.ac.uk/id/1_2ey4aec0</a:t>
            </a:r>
            <a:endParaRPr lang="en-GB" dirty="0"/>
          </a:p>
          <a:p>
            <a:endParaRPr lang="en-GB" dirty="0"/>
          </a:p>
        </p:txBody>
      </p:sp>
    </p:spTree>
    <p:extLst>
      <p:ext uri="{BB962C8B-B14F-4D97-AF65-F5344CB8AC3E}">
        <p14:creationId xmlns:p14="http://schemas.microsoft.com/office/powerpoint/2010/main" val="2617047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EA62-0649-4A23-805C-62F93EAC020D}"/>
              </a:ext>
            </a:extLst>
          </p:cNvPr>
          <p:cNvSpPr>
            <a:spLocks noGrp="1"/>
          </p:cNvSpPr>
          <p:nvPr>
            <p:ph type="title"/>
          </p:nvPr>
        </p:nvSpPr>
        <p:spPr/>
        <p:txBody>
          <a:bodyPr/>
          <a:lstStyle/>
          <a:p>
            <a:r>
              <a:rPr lang="en-GB" dirty="0"/>
              <a:t>Maryland Scale </a:t>
            </a:r>
          </a:p>
        </p:txBody>
      </p:sp>
      <p:pic>
        <p:nvPicPr>
          <p:cNvPr id="5" name="Content Placeholder 4">
            <a:extLst>
              <a:ext uri="{FF2B5EF4-FFF2-40B4-BE49-F238E27FC236}">
                <a16:creationId xmlns:a16="http://schemas.microsoft.com/office/drawing/2014/main" id="{1708D7B4-AB55-42C8-8CB5-E205E408CE27}"/>
              </a:ext>
            </a:extLst>
          </p:cNvPr>
          <p:cNvPicPr>
            <a:picLocks noGrp="1" noChangeAspect="1"/>
          </p:cNvPicPr>
          <p:nvPr>
            <p:ph sz="half" idx="1"/>
          </p:nvPr>
        </p:nvPicPr>
        <p:blipFill>
          <a:blip r:embed="rId3"/>
          <a:stretch>
            <a:fillRect/>
          </a:stretch>
        </p:blipFill>
        <p:spPr>
          <a:xfrm>
            <a:off x="751668" y="1658317"/>
            <a:ext cx="3071983" cy="3129945"/>
          </a:xfrm>
          <a:prstGeom prst="rect">
            <a:avLst/>
          </a:prstGeom>
        </p:spPr>
      </p:pic>
      <p:pic>
        <p:nvPicPr>
          <p:cNvPr id="3" name="Content Placeholder 2">
            <a:extLst>
              <a:ext uri="{FF2B5EF4-FFF2-40B4-BE49-F238E27FC236}">
                <a16:creationId xmlns:a16="http://schemas.microsoft.com/office/drawing/2014/main" id="{F961BE3E-633D-4535-BB8A-C9E781DDFA17}"/>
              </a:ext>
            </a:extLst>
          </p:cNvPr>
          <p:cNvPicPr>
            <a:picLocks noGrp="1" noChangeAspect="1"/>
          </p:cNvPicPr>
          <p:nvPr>
            <p:ph sz="half" idx="2"/>
          </p:nvPr>
        </p:nvPicPr>
        <p:blipFill>
          <a:blip r:embed="rId4"/>
          <a:stretch>
            <a:fillRect/>
          </a:stretch>
        </p:blipFill>
        <p:spPr>
          <a:xfrm>
            <a:off x="4572000" y="1574076"/>
            <a:ext cx="4260467" cy="3298426"/>
          </a:xfrm>
          <a:prstGeom prst="rect">
            <a:avLst/>
          </a:prstGeom>
        </p:spPr>
      </p:pic>
    </p:spTree>
    <p:extLst>
      <p:ext uri="{BB962C8B-B14F-4D97-AF65-F5344CB8AC3E}">
        <p14:creationId xmlns:p14="http://schemas.microsoft.com/office/powerpoint/2010/main" val="170030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5B813FD-C2A0-4158-9455-7FAAFBFE2308}"/>
              </a:ext>
            </a:extLst>
          </p:cNvPr>
          <p:cNvSpPr>
            <a:spLocks noGrp="1"/>
          </p:cNvSpPr>
          <p:nvPr>
            <p:ph type="title"/>
          </p:nvPr>
        </p:nvSpPr>
        <p:spPr>
          <a:xfrm>
            <a:off x="457200" y="429618"/>
            <a:ext cx="8229600" cy="763748"/>
          </a:xfrm>
        </p:spPr>
        <p:txBody>
          <a:bodyPr>
            <a:normAutofit/>
          </a:bodyPr>
          <a:lstStyle/>
          <a:p>
            <a:r>
              <a:rPr lang="en-GB" sz="2000" b="1" dirty="0">
                <a:solidFill>
                  <a:srgbClr val="002060"/>
                </a:solidFill>
                <a:hlinkClick r:id="rId3"/>
              </a:rPr>
              <a:t>https://www.reducingcrime.com/post/evidence-hierarchy</a:t>
            </a:r>
            <a:br>
              <a:rPr lang="en-GB" sz="2000" b="1" dirty="0">
                <a:solidFill>
                  <a:srgbClr val="002060"/>
                </a:solidFill>
              </a:rPr>
            </a:br>
            <a:endParaRPr lang="en-US" sz="2000" b="1" dirty="0">
              <a:solidFill>
                <a:srgbClr val="002060"/>
              </a:solidFill>
            </a:endParaRPr>
          </a:p>
        </p:txBody>
      </p:sp>
      <p:pic>
        <p:nvPicPr>
          <p:cNvPr id="5" name="Content Placeholder 4">
            <a:extLst>
              <a:ext uri="{FF2B5EF4-FFF2-40B4-BE49-F238E27FC236}">
                <a16:creationId xmlns:a16="http://schemas.microsoft.com/office/drawing/2014/main" id="{D7AA84C8-D4BC-4D39-83DC-030A654B327C}"/>
              </a:ext>
            </a:extLst>
          </p:cNvPr>
          <p:cNvPicPr>
            <a:picLocks noGrp="1" noChangeAspect="1"/>
          </p:cNvPicPr>
          <p:nvPr>
            <p:ph idx="1"/>
          </p:nvPr>
        </p:nvPicPr>
        <p:blipFill>
          <a:blip r:embed="rId4"/>
          <a:stretch>
            <a:fillRect/>
          </a:stretch>
        </p:blipFill>
        <p:spPr>
          <a:xfrm>
            <a:off x="144138" y="1224362"/>
            <a:ext cx="8855724" cy="4317166"/>
          </a:xfrm>
          <a:prstGeom prst="rect">
            <a:avLst/>
          </a:prstGeom>
          <a:noFill/>
        </p:spPr>
      </p:pic>
    </p:spTree>
    <p:extLst>
      <p:ext uri="{BB962C8B-B14F-4D97-AF65-F5344CB8AC3E}">
        <p14:creationId xmlns:p14="http://schemas.microsoft.com/office/powerpoint/2010/main" val="3635152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DBE53-5AAD-4A3F-A46D-6E63A3403ADA}"/>
              </a:ext>
            </a:extLst>
          </p:cNvPr>
          <p:cNvSpPr>
            <a:spLocks noGrp="1"/>
          </p:cNvSpPr>
          <p:nvPr>
            <p:ph type="title"/>
          </p:nvPr>
        </p:nvSpPr>
        <p:spPr/>
        <p:txBody>
          <a:bodyPr/>
          <a:lstStyle/>
          <a:p>
            <a:r>
              <a:rPr lang="en-GB" dirty="0"/>
              <a:t>‘What Works’ Vs What Matters?</a:t>
            </a:r>
          </a:p>
        </p:txBody>
      </p:sp>
      <p:pic>
        <p:nvPicPr>
          <p:cNvPr id="6" name="Content Placeholder 5">
            <a:extLst>
              <a:ext uri="{FF2B5EF4-FFF2-40B4-BE49-F238E27FC236}">
                <a16:creationId xmlns:a16="http://schemas.microsoft.com/office/drawing/2014/main" id="{116A345A-5761-4625-AD5F-CA8D8DE9C067}"/>
              </a:ext>
            </a:extLst>
          </p:cNvPr>
          <p:cNvPicPr>
            <a:picLocks noGrp="1" noChangeAspect="1"/>
          </p:cNvPicPr>
          <p:nvPr>
            <p:ph sz="half" idx="1"/>
          </p:nvPr>
        </p:nvPicPr>
        <p:blipFill>
          <a:blip r:embed="rId3"/>
          <a:stretch>
            <a:fillRect/>
          </a:stretch>
        </p:blipFill>
        <p:spPr>
          <a:xfrm>
            <a:off x="457200" y="1499004"/>
            <a:ext cx="4038600" cy="3028949"/>
          </a:xfrm>
        </p:spPr>
      </p:pic>
      <p:sp>
        <p:nvSpPr>
          <p:cNvPr id="4" name="Content Placeholder 3">
            <a:extLst>
              <a:ext uri="{FF2B5EF4-FFF2-40B4-BE49-F238E27FC236}">
                <a16:creationId xmlns:a16="http://schemas.microsoft.com/office/drawing/2014/main" id="{A18ADF30-B2D5-46D1-BC22-BE8C60DC23F8}"/>
              </a:ext>
            </a:extLst>
          </p:cNvPr>
          <p:cNvSpPr>
            <a:spLocks noGrp="1"/>
          </p:cNvSpPr>
          <p:nvPr>
            <p:ph sz="half" idx="2"/>
          </p:nvPr>
        </p:nvSpPr>
        <p:spPr/>
        <p:txBody>
          <a:bodyPr/>
          <a:lstStyle/>
          <a:p>
            <a:r>
              <a:rPr lang="en-GB" dirty="0"/>
              <a:t>Best Practice</a:t>
            </a:r>
          </a:p>
          <a:p>
            <a:r>
              <a:rPr lang="en-GB" dirty="0"/>
              <a:t>Policing IS political</a:t>
            </a:r>
          </a:p>
          <a:p>
            <a:pPr lvl="1"/>
            <a:r>
              <a:rPr lang="en-GB" dirty="0"/>
              <a:t>and complex</a:t>
            </a:r>
          </a:p>
          <a:p>
            <a:r>
              <a:rPr lang="en-GB" dirty="0"/>
              <a:t>Paradigm tension = paradigm shift?</a:t>
            </a:r>
          </a:p>
          <a:p>
            <a:pPr lvl="1"/>
            <a:r>
              <a:rPr lang="en-GB" dirty="0"/>
              <a:t>‘control’ Vs ‘consent’</a:t>
            </a:r>
          </a:p>
        </p:txBody>
      </p:sp>
    </p:spTree>
    <p:extLst>
      <p:ext uri="{BB962C8B-B14F-4D97-AF65-F5344CB8AC3E}">
        <p14:creationId xmlns:p14="http://schemas.microsoft.com/office/powerpoint/2010/main" val="770748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663B-C36D-4BFD-8F51-2A297AC625C2}"/>
              </a:ext>
            </a:extLst>
          </p:cNvPr>
          <p:cNvSpPr>
            <a:spLocks noGrp="1"/>
          </p:cNvSpPr>
          <p:nvPr>
            <p:ph type="title"/>
          </p:nvPr>
        </p:nvSpPr>
        <p:spPr/>
        <p:txBody>
          <a:bodyPr/>
          <a:lstStyle/>
          <a:p>
            <a:r>
              <a:rPr lang="en-GB" dirty="0"/>
              <a:t>In summary</a:t>
            </a:r>
          </a:p>
        </p:txBody>
      </p:sp>
      <p:sp>
        <p:nvSpPr>
          <p:cNvPr id="3" name="Content Placeholder 2">
            <a:extLst>
              <a:ext uri="{FF2B5EF4-FFF2-40B4-BE49-F238E27FC236}">
                <a16:creationId xmlns:a16="http://schemas.microsoft.com/office/drawing/2014/main" id="{EF92AC33-CB14-4769-BFD7-E1FBDA83C1A8}"/>
              </a:ext>
            </a:extLst>
          </p:cNvPr>
          <p:cNvSpPr>
            <a:spLocks noGrp="1"/>
          </p:cNvSpPr>
          <p:nvPr>
            <p:ph sz="half" idx="1"/>
          </p:nvPr>
        </p:nvSpPr>
        <p:spPr/>
        <p:txBody>
          <a:bodyPr/>
          <a:lstStyle/>
          <a:p>
            <a:r>
              <a:rPr lang="en-GB" dirty="0"/>
              <a:t>EBP concept +/-</a:t>
            </a:r>
          </a:p>
          <a:p>
            <a:r>
              <a:rPr lang="en-GB" dirty="0"/>
              <a:t>Challenge the Orthodoxy</a:t>
            </a:r>
          </a:p>
          <a:p>
            <a:r>
              <a:rPr lang="en-GB" dirty="0"/>
              <a:t>Research vital to  informed practice</a:t>
            </a:r>
          </a:p>
          <a:p>
            <a:r>
              <a:rPr lang="en-GB" dirty="0"/>
              <a:t>Remember what matters…</a:t>
            </a:r>
          </a:p>
          <a:p>
            <a:endParaRPr lang="en-GB" dirty="0"/>
          </a:p>
          <a:p>
            <a:endParaRPr lang="en-GB" dirty="0"/>
          </a:p>
        </p:txBody>
      </p:sp>
      <p:pic>
        <p:nvPicPr>
          <p:cNvPr id="10" name="Content Placeholder 9">
            <a:extLst>
              <a:ext uri="{FF2B5EF4-FFF2-40B4-BE49-F238E27FC236}">
                <a16:creationId xmlns:a16="http://schemas.microsoft.com/office/drawing/2014/main" id="{551CA5E3-60E4-4330-AF4C-A0879AAC25C8}"/>
              </a:ext>
            </a:extLst>
          </p:cNvPr>
          <p:cNvPicPr>
            <a:picLocks noGrp="1" noChangeAspect="1"/>
          </p:cNvPicPr>
          <p:nvPr>
            <p:ph sz="half" idx="2"/>
          </p:nvPr>
        </p:nvPicPr>
        <p:blipFill>
          <a:blip r:embed="rId3"/>
          <a:stretch>
            <a:fillRect/>
          </a:stretch>
        </p:blipFill>
        <p:spPr>
          <a:xfrm>
            <a:off x="4648202" y="1600201"/>
            <a:ext cx="4038600" cy="3023146"/>
          </a:xfrm>
        </p:spPr>
      </p:pic>
    </p:spTree>
    <p:extLst>
      <p:ext uri="{BB962C8B-B14F-4D97-AF65-F5344CB8AC3E}">
        <p14:creationId xmlns:p14="http://schemas.microsoft.com/office/powerpoint/2010/main" val="139888945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1531</TotalTime>
  <Words>4652</Words>
  <Application>Microsoft Office PowerPoint</Application>
  <PresentationFormat>On-screen Show (4:3)</PresentationFormat>
  <Paragraphs>129</Paragraphs>
  <Slides>9</Slides>
  <Notes>9</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9</vt:i4>
      </vt:variant>
    </vt:vector>
  </HeadingPairs>
  <TitlesOfParts>
    <vt:vector size="25" baseType="lpstr">
      <vt:lpstr>AdvTT2acb703b</vt:lpstr>
      <vt:lpstr>AdvTT2acb703b+20</vt:lpstr>
      <vt:lpstr>Arial</vt:lpstr>
      <vt:lpstr>Arial</vt:lpstr>
      <vt:lpstr>Calibri</vt:lpstr>
      <vt:lpstr>FS Elliot Pro Light</vt:lpstr>
      <vt:lpstr>FuturaStd-Book</vt:lpstr>
      <vt:lpstr>FuturaStd-Medium</vt:lpstr>
      <vt:lpstr>Helvetica</vt:lpstr>
      <vt:lpstr>Helvetica-Oblique</vt:lpstr>
      <vt:lpstr>Martel-Regular</vt:lpstr>
      <vt:lpstr>Myriad Pro</vt:lpstr>
      <vt:lpstr>Myriad-Roman</vt:lpstr>
      <vt:lpstr>StoneSansStd-Medium</vt:lpstr>
      <vt:lpstr>Times New Roman</vt:lpstr>
      <vt:lpstr>Theme1.thmx first page pp</vt:lpstr>
      <vt:lpstr>Evidence Based Policing  (EBP)</vt:lpstr>
      <vt:lpstr>Learning Outcomes</vt:lpstr>
      <vt:lpstr>This presentation</vt:lpstr>
      <vt:lpstr>E.B.P.</vt:lpstr>
      <vt:lpstr>PowerPoint Presentation</vt:lpstr>
      <vt:lpstr>Maryland Scale </vt:lpstr>
      <vt:lpstr>https://www.reducingcrime.com/post/evidence-hierarchy </vt:lpstr>
      <vt:lpstr>‘What Works’ Vs What Matters?</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  (EBP)</dc:title>
  <dc:creator>Mark Jordan</dc:creator>
  <cp:lastModifiedBy>Mark Jordan</cp:lastModifiedBy>
  <cp:revision>53</cp:revision>
  <dcterms:created xsi:type="dcterms:W3CDTF">2020-10-03T07:21:04Z</dcterms:created>
  <dcterms:modified xsi:type="dcterms:W3CDTF">2020-10-05T07:54:51Z</dcterms:modified>
</cp:coreProperties>
</file>