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18288000" cy="10287000"/>
  <p:notesSz cx="6858000" cy="9144000"/>
  <p:embeddedFontLst>
    <p:embeddedFont>
      <p:font typeface="Libre Baskerville" panose="02000000000000000000" pitchFamily="2" charset="0"/>
      <p:regular r:id="rId30"/>
    </p:embeddedFont>
    <p:embeddedFont>
      <p:font typeface="Libre Baskerville Bold" panose="02000000000000000000" pitchFamily="2" charset="0"/>
      <p:regular r:id="rId31"/>
      <p:bold r:id="rId32"/>
    </p:embeddedFont>
    <p:embeddedFont>
      <p:font typeface="Libre Baskerville Italics" panose="02000000000000000000" pitchFamily="2" charset="0"/>
      <p:regular r:id="rId33"/>
      <p:italic r:id="rId34"/>
    </p:embeddedFont>
    <p:embeddedFont>
      <p:font typeface="Yeseva One" pitchFamily="2" charset="77"/>
      <p:regular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autoAdjust="0"/>
    <p:restoredTop sz="94599" autoAdjust="0"/>
  </p:normalViewPr>
  <p:slideViewPr>
    <p:cSldViewPr>
      <p:cViewPr varScale="1">
        <p:scale>
          <a:sx n="70" d="100"/>
          <a:sy n="70" d="100"/>
        </p:scale>
        <p:origin x="744"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Participant background</a:t>
            </a:r>
          </a:p>
          <a:p>
            <a:endParaRPr lang="en-US"/>
          </a:p>
          <a:p>
            <a:r>
              <a:rPr lang="en-US"/>
              <a:t>My interviewee is a 48yr old female who has been participating in paddle sports for 36 years, since the age of 12. </a:t>
            </a:r>
          </a:p>
          <a:p>
            <a:endParaRPr lang="en-US"/>
          </a:p>
          <a:p>
            <a:r>
              <a:rPr lang="en-US"/>
              <a:t>Throughout her paddle-sport career, she has competed in slalom kayaking as her main activity  and now participates in canoeing, sea-kayaking and rowing recreationally and as part of her profession.</a:t>
            </a:r>
          </a:p>
          <a:p>
            <a:endParaRPr lang="en-US"/>
          </a:p>
          <a:p>
            <a:r>
              <a:rPr lang="en-US"/>
              <a:t>She holds two Five Star Awards and is a Level 4 coach in whitewater and sea kayaking and has a Level 3 award in coaching in open canoe.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After completing an interview into my interviewee’s  reasons for participating in paddle-sports I conducted a thematic analysis of their response to identify their motives and organised these into 6 main themes: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first theme I identified was social reasons. This is the way in which my interviewee is driven to participate in paddle sports in order to form and strengthen social connections and friendships with other people. </a:t>
            </a:r>
          </a:p>
          <a:p>
            <a:endParaRPr lang="en-US"/>
          </a:p>
          <a:p>
            <a:r>
              <a:rPr lang="en-US"/>
              <a:t>she described wanting to participate in paddle-sports at a young age to build new friendship groups and expressed how she preferred to paddle with others than alone.</a:t>
            </a:r>
          </a:p>
          <a:p>
            <a:endParaRPr lang="en-US"/>
          </a:p>
          <a:p>
            <a:r>
              <a:rPr lang="en-US"/>
              <a:t>Her motivations to go on paddle-sport expeditions were also influenced by the opportunity to strengthen social connections, often more successfully than via traditional methods, due to having a  shared experience and needing to rely on others. </a:t>
            </a:r>
          </a:p>
          <a:p>
            <a:endParaRPr lang="en-US"/>
          </a:p>
          <a:p>
            <a:r>
              <a:rPr lang="en-US"/>
              <a:t>she said that she was motivated to participate more when surrounded by others encouraging her to take part. </a:t>
            </a:r>
          </a:p>
          <a:p>
            <a:endParaRPr lang="en-US"/>
          </a:p>
          <a:p>
            <a:r>
              <a:rPr lang="en-US"/>
              <a:t>Here are some direct quotes highlighting the social reasons for participation.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next theme of motivation is participating for mental health reasons. </a:t>
            </a:r>
          </a:p>
          <a:p>
            <a:endParaRPr lang="en-US"/>
          </a:p>
          <a:p>
            <a:r>
              <a:rPr lang="en-US"/>
              <a:t>My interviewee stated that she was motivated to participate in paddle sports as they provided benefits for her mental well-being.</a:t>
            </a:r>
          </a:p>
          <a:p>
            <a:endParaRPr lang="en-US"/>
          </a:p>
          <a:p>
            <a:r>
              <a:rPr lang="en-US"/>
              <a:t>She described paddle-sports as being able to make her feel more in control and everything more manageable. </a:t>
            </a:r>
          </a:p>
          <a:p>
            <a:endParaRPr lang="en-US"/>
          </a:p>
          <a:p>
            <a:r>
              <a:rPr lang="en-US"/>
              <a:t>Mental health benefits were a strong motivator for her participation, with her going as far as to say that paddle-sports 'saved me'. </a:t>
            </a:r>
          </a:p>
          <a:p>
            <a:r>
              <a:rPr lang="en-US"/>
              <a:t>with it being 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next theme of motivation was escapism in nature.</a:t>
            </a:r>
          </a:p>
          <a:p>
            <a:endParaRPr lang="en-US"/>
          </a:p>
          <a:p>
            <a:r>
              <a:rPr lang="en-US"/>
              <a:t>This showed that my interviewee participated in paddle-sports in order to feel freedom and escapism away from modern civilisation through travelling to remote places.</a:t>
            </a:r>
          </a:p>
          <a:p>
            <a:endParaRPr lang="en-US"/>
          </a:p>
          <a:p>
            <a:r>
              <a:rPr lang="en-US"/>
              <a:t>She described participating in order to feel as immersed and at one with nature as possible and to experience a simpler way of living where you need to be more self-reliant.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Another theme of motivation identified was the sense of challenge involved in addle sports.</a:t>
            </a:r>
          </a:p>
          <a:p>
            <a:endParaRPr lang="en-US"/>
          </a:p>
          <a:p>
            <a:r>
              <a:rPr lang="en-US"/>
              <a:t>My interviewee described participating in order to push herself &amp; develop her feelings of resilience.</a:t>
            </a:r>
          </a:p>
          <a:p>
            <a:endParaRPr lang="en-US"/>
          </a:p>
          <a:p>
            <a:r>
              <a:rPr lang="en-US"/>
              <a:t>She described being motivated by the adventure and adrenaline involved in white-water paddling, stating that an appropriate level of risk, created anxiety which made her feel accomplished and 'amazing' after completing the activity.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next theme identified was competition and achievement.</a:t>
            </a:r>
          </a:p>
          <a:p>
            <a:endParaRPr lang="en-US"/>
          </a:p>
          <a:p>
            <a:r>
              <a:rPr lang="en-US"/>
              <a:t>My participant described how particularly in her younger years she was driven to participate in paddle-sports to gain external validation through competition and success.</a:t>
            </a:r>
          </a:p>
          <a:p>
            <a:endParaRPr lang="en-US"/>
          </a:p>
          <a:p>
            <a:r>
              <a:rPr lang="en-US"/>
              <a:t>She was driven by competitiveness and said she would participate more to prove people wrong about her ability or to achieve specific qualifications needed for work or personal goals.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final theme of motivation identified was participating to build confidence and competency.</a:t>
            </a:r>
          </a:p>
          <a:p>
            <a:endParaRPr lang="en-US"/>
          </a:p>
          <a:p>
            <a:r>
              <a:rPr lang="en-US"/>
              <a:t>My participant explained that she paddled for self-validation and to build and demonstrate her competency.</a:t>
            </a:r>
          </a:p>
          <a:p>
            <a:endParaRPr lang="en-US"/>
          </a:p>
          <a:p>
            <a:r>
              <a:rPr lang="en-US"/>
              <a:t>She said that paddle-sports improved her confidence and as it was something she was naturally good at and comfortable in, she felt motivated to participate more.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idea that social motivations are a strong theme of motivation for paddle sports was reflected in previous published research. </a:t>
            </a:r>
          </a:p>
          <a:p>
            <a:endParaRPr lang="en-US"/>
          </a:p>
          <a:p>
            <a:r>
              <a:rPr lang="en-US"/>
              <a:t>The idea of community and social contact with similar people were seen as highly motivating factors within paddle-sports.</a:t>
            </a:r>
          </a:p>
          <a:p>
            <a:endParaRPr lang="en-US"/>
          </a:p>
          <a:p>
            <a:r>
              <a:rPr lang="en-US"/>
              <a:t>Studies found motivations for paddling can come from the "site attributes of social-skill and willderness", reflecting my interviewies motivations to participate due to remote environments allowing for deeper social connections. </a:t>
            </a:r>
          </a:p>
          <a:p>
            <a:endParaRPr lang="en-US"/>
          </a:p>
          <a:p>
            <a:r>
              <a:rPr lang="en-US"/>
              <a:t>a study by Galloway suggested that female kayakers are more strongly motivated to participate by the opportunity to be with like-minded individuals of a similar ability, with similar safety concerns which reflects the finding of my interview where my participant stated having</a:t>
            </a:r>
          </a:p>
          <a:p>
            <a:r>
              <a:rPr lang="en-US"/>
              <a:t>"two or three other people,  on the same kind of wavelength." as her favourite  social paddling conditions. </a:t>
            </a:r>
          </a:p>
          <a:p>
            <a:endParaRPr lang="en-US"/>
          </a:p>
          <a:p>
            <a:r>
              <a:rPr lang="en-US"/>
              <a:t>However, additional interviews with a larger participant base and male kayakers would be needed in order to confirm for gender differences.</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a:t>“Respondents also indicated that they were motivated by the chance to be with similar people.”</a:t>
            </a:r>
          </a:p>
          <a:p>
            <a:r>
              <a:rPr lang="en-US"/>
              <a:t>file:///C:/Users/emily/Downloads/motivation%20to%20sea%20kayak%20(1).pdf</a:t>
            </a:r>
          </a:p>
          <a:p>
            <a:endParaRPr lang="en-US"/>
          </a:p>
          <a:p>
            <a:r>
              <a:rPr lang="en-US"/>
              <a:t>“For many paddlers, the kayaking community serves as a motivational source for their participation. The kayaking ethos that is understood and embraced by paddlers may be an intrinsic motivation that allows individuals to relate to one another while providing meaning and importance to their participation.”</a:t>
            </a:r>
          </a:p>
          <a:p>
            <a:r>
              <a:rPr lang="en-US"/>
              <a:t>file:///C:/Users/emily/Downloads/1028-Article%20Text-4586-1-10-20110414.pdf</a:t>
            </a:r>
          </a:p>
          <a:p>
            <a:endParaRPr lang="en-US"/>
          </a:p>
          <a:p>
            <a:r>
              <a:rPr lang="en-US"/>
              <a:t>“Females placed more emphasis on the motivations of experiencing nature, relaxation, social contact, and the site attributes of social-skill and wilderness.”</a:t>
            </a:r>
          </a:p>
          <a:p>
            <a:r>
              <a:rPr lang="en-US"/>
              <a:t> Lee, Su-Hsin &amp; Graefe, Alan &amp; Li, Chieh-Lu. (2007). The Effects of Specialization and Gender on Motivations and Preferences for Site Attributes in Paddling. Leisure Sciences - LEISURE SCI. 29. 355-373. 10.1080/01490400701394873. </a:t>
            </a:r>
          </a:p>
          <a:p>
            <a:endParaRPr lang="en-US"/>
          </a:p>
          <a:p>
            <a:r>
              <a:rPr lang="en-US"/>
              <a:t>kayakers develop communities and prefer to paddle with others that they know and trust as support (Galloway, 2010). Galloway (2010) proposed that motivational differences exist between men and women kayakers due to a need to be around people of similar social skills, similar challenge ability, and safety concernsfile:///C:/Users/emily/Downloads/Predictors_of_motivation_to_pa.pdf</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Participating for mental health motives was also reflected in previous literature, finding people participated for the benefit of their psychological health.</a:t>
            </a:r>
          </a:p>
          <a:p>
            <a:endParaRPr lang="en-US"/>
          </a:p>
          <a:p>
            <a:r>
              <a:rPr lang="en-US"/>
              <a:t>Studies have found that obtaining feelings of "release, relaxation and maintaining psychological well-being can all be motivations for participation in adventure sports, with a study into female kayakers finding "enjoyment and self-fulfilment" to be important for participants. These positive emotions were echoed to be motivating by my participant. </a:t>
            </a:r>
          </a:p>
          <a:p>
            <a:endParaRPr lang="en-US"/>
          </a:p>
          <a:p>
            <a:r>
              <a:rPr lang="en-US"/>
              <a:t>Studies into participation in paddle-boarding additionally found that 'A feeling of managing the moment and life" was a motivating factor, which reflects my interviewees responses in regards to "everything feeling more manageable when i'm on the water."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ability to ecape in nature was noted as a motivation for participation in paddle sports within previous research.</a:t>
            </a:r>
          </a:p>
          <a:p>
            <a:endParaRPr lang="en-US"/>
          </a:p>
          <a:p>
            <a:r>
              <a:rPr lang="en-US"/>
              <a:t>The findings that more experienced kayakers are motivated by escaping family was replicated in my interview, where my participant is a parent and spoke about escaping civililsation and pressure at home. </a:t>
            </a:r>
          </a:p>
          <a:p>
            <a:endParaRPr lang="en-US"/>
          </a:p>
          <a:p>
            <a:r>
              <a:rPr lang="en-US"/>
              <a:t>It has also been shown that women in my participants age category are especially motivated by the freedom involved in paddling, which was again echoed by my participants 'strong need for freedom.'</a:t>
            </a:r>
          </a:p>
          <a:p>
            <a:endParaRPr lang="en-US"/>
          </a:p>
          <a:p>
            <a:r>
              <a:rPr lang="en-US"/>
              <a:t>prior research has also found nature connection to be especially important for women's motivation to kayak, which mirrored my interview responses where my participant described enjoying "the simplicity of nature, wanting to be as immersed in it as possible."</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a:t>Women were more motivated than men by creativity and enjoying nature. In terms of age differences, younger sea kayakers were more motivated by achievement/</a:t>
            </a:r>
          </a:p>
          <a:p>
            <a:r>
              <a:rPr lang="en-US"/>
              <a:t>stimulation and escaping personal/social pressures than their counterparts in older age groups.</a:t>
            </a:r>
          </a:p>
          <a:p>
            <a:r>
              <a:rPr lang="en-US"/>
              <a:t>More experienced sea kayakers were significantly more motivated by nostalgia and escaping family</a:t>
            </a:r>
          </a:p>
          <a:p>
            <a:r>
              <a:rPr lang="en-US"/>
              <a:t>than were less experienced paddlers.</a:t>
            </a:r>
          </a:p>
          <a:p>
            <a:endParaRPr lang="en-US"/>
          </a:p>
          <a:p>
            <a:r>
              <a:rPr lang="en-US"/>
              <a:t>Participants in this study indicated that they were most motivated to sea kayak by Enjoying nature, Learning, Being with similar people, and Achievement/Stimulation.</a:t>
            </a:r>
          </a:p>
          <a:p>
            <a:endParaRPr lang="en-US"/>
          </a:p>
          <a:p>
            <a:r>
              <a:rPr lang="en-US"/>
              <a:t>In pilot projects for this study, the author found that sea kayaking is particularly attractive to women aged 49 to 55 years, as sea kayaks are generally easy boats to handle, provide a more ‘intimate’ experience with the water, and provide the opportunity to meet new people. The author hypothesized that women in this age group interpret sea kayaking as a means to be creative and freely express themselves away from the obligations of normal life.</a:t>
            </a:r>
          </a:p>
          <a:p>
            <a:r>
              <a:rPr lang="en-US"/>
              <a:t>file:///C:/Users/emily/Downloads/motivation%20to%20sea%20kayak%20(1).pdf</a:t>
            </a:r>
          </a:p>
          <a:p>
            <a:endParaRPr lang="en-US"/>
          </a:p>
          <a:p>
            <a:r>
              <a:rPr lang="en-US"/>
              <a:t>(Jackson &amp; Henderson, 1995) that noted that women were motivated by the chance to enjoy or experience nature more than men</a:t>
            </a:r>
          </a:p>
          <a:p>
            <a:endParaRPr lang="en-US"/>
          </a:p>
          <a:p>
            <a:r>
              <a:rPr lang="en-US"/>
              <a:t>The current findings point to the ways in which humans seek freedom through their participation in extreme sports. The themes explicated were: freedom from constraints, freedom as letting go of the need for control, freedom as the release of fear, freedom as being at one and freedom as choice and personal responsibility.file:///C:/Users/emily/Downloads/The%20search%20for%20freedom%20extreme%20sports%20(1).pdf</a:t>
            </a:r>
          </a:p>
          <a:p>
            <a:endParaRPr lang="en-US"/>
          </a:p>
          <a:p>
            <a:r>
              <a:rPr lang="en-US"/>
              <a:t>Another source of motivation found in this study were environmental-based motivations. The scenic beauty found in riparian environments in which kayaking occurs allows paddlers to interact with nature in a way many others seldom have the opportunity to experience.file:///C:/Users/emily/Downloads/1028-Article%20Text-4586-1-10-20110414.pdf</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Challenge has been highlighted as a key motive for participation in paddle-sports in previous research.</a:t>
            </a:r>
          </a:p>
          <a:p>
            <a:endParaRPr lang="en-US"/>
          </a:p>
          <a:p>
            <a:r>
              <a:rPr lang="en-US"/>
              <a:t>the findings that participants take part in order to gain the enjoyment and excitement after completing something "scary" or "thrill-seeking" was similar to my interviewees statement that "“I'm prepared to feel that anxiety for the knowledge that I will feel amazing afterwards.”</a:t>
            </a:r>
          </a:p>
          <a:p>
            <a:endParaRPr lang="en-US"/>
          </a:p>
          <a:p>
            <a:r>
              <a:rPr lang="en-US"/>
              <a:t>The idea of challenge and risk being a driver for participation was also evidenced in previous literature.</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a:t>Lee et al. (2007) who found no differences between men and women in motivations related to challenge and competition</a:t>
            </a:r>
          </a:p>
          <a:p>
            <a:endParaRPr lang="en-US"/>
          </a:p>
          <a:p>
            <a:r>
              <a:rPr lang="en-US"/>
              <a:t>extreme sports and the danger which goes with such activities are essentially a deviant desire aligned with thrill-seeking. file:///C:/Users/emily/Downloads/The%20search%20for%20freedom%20extreme%20sports%20(1).pdf</a:t>
            </a:r>
          </a:p>
          <a:p>
            <a:endParaRPr lang="en-US"/>
          </a:p>
          <a:p>
            <a:r>
              <a:rPr lang="en-US"/>
              <a:t>adrenaline had a big impact because I was a teenager and suddenly it was almost a drug. We were challenging ourselves to do more difficult rivers and to go to grade 3 and then to grade 4. file:///C:/Users/emily/Downloads/multiple%20motives%20for%20participating%20in%20adventure%20sports%20(2).pdf</a:t>
            </a:r>
          </a:p>
          <a:p>
            <a:endParaRPr lang="en-US"/>
          </a:p>
          <a:p>
            <a:r>
              <a:rPr lang="en-US"/>
              <a:t>Once you’re over the scary bit there, then you feel pretty good ....I’ve still been enjoying it because it’s very, very exciting.file:///C:/Users/emily/Downloads/multiple%20motives%20for%20participating%20in%20adventure%20sports%20(2).pdf</a:t>
            </a:r>
          </a:p>
          <a:p>
            <a:endParaRPr lang="en-US"/>
          </a:p>
          <a:p>
            <a:r>
              <a:rPr lang="en-US"/>
              <a:t>The individual challenge, however, provides a unique opportunity for self-discovery and motivates individuals to continue paddling in an attempt to refine their skills. file:///C:/Users/emily/Downloads/1028-Article%20Text-4586-1-10-20110414.pdf</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Competition and goal achievement have been found to be motivators for paddle-sport participation in previous research.</a:t>
            </a:r>
          </a:p>
          <a:p>
            <a:endParaRPr lang="en-US"/>
          </a:p>
          <a:p>
            <a:r>
              <a:rPr lang="en-US"/>
              <a:t>A study into competitive slalom kayakers found "competitiveness and desire for personal mastery over other competetors to continue winning" as a reason for motivation, which relates to my participants  own commpetitiveness.</a:t>
            </a:r>
          </a:p>
          <a:p>
            <a:endParaRPr lang="en-US"/>
          </a:p>
          <a:p>
            <a:r>
              <a:rPr lang="en-US"/>
              <a:t>The idea that younger sea kayakers were more motivated by achievement also relates to my interviewees responses as she described being driven by competition and sucess in her teenage years.</a:t>
            </a:r>
          </a:p>
          <a:p>
            <a:endParaRPr lang="en-US"/>
          </a:p>
          <a:p>
            <a:r>
              <a:rPr lang="en-US"/>
              <a:t>Extrinsic motivations such as participating to achieve qualifications, set goals or win races were evidenced as motivators in both previous research and my interview, however they have been shown to provide shorter-term motivation if forced upon particpants or if rewards and achievements are used excessively or as the sole motivator for participation.</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a:t>extrinsic motivation can lead to participation in recreation activities such as sea kayaking (Tsorbatzoudis, Alexandris, Zahariadis, &amp; Grouios, 2006). file:///C:/Users/emily/Downloads/motivation%20to%20sea%20kayak%20(1).pdf</a:t>
            </a:r>
          </a:p>
          <a:p>
            <a:endParaRPr lang="en-US"/>
          </a:p>
          <a:p>
            <a:r>
              <a:rPr lang="en-US"/>
              <a:t>The range of motives for adventure sport participation found included: goal achievement,</a:t>
            </a:r>
          </a:p>
          <a:p>
            <a:r>
              <a:rPr lang="en-US"/>
              <a:t>desire for personal mastery over other competitors and to continue winning file:///C:/Users/emily/Downloads/multiple%20motives%20for%20participating%20in%20adventure%20sports%20(2).pdf</a:t>
            </a:r>
          </a:p>
          <a:p>
            <a:endParaRPr lang="en-US"/>
          </a:p>
          <a:p>
            <a:r>
              <a:rPr lang="en-US"/>
              <a:t> The desire to succeed is a motivating factor for athletes to reach their objectives file:///C:/Users/emily/Downloads/Physical_and_psychological_conditions_in_kayaking_.pdf</a:t>
            </a:r>
          </a:p>
          <a:p>
            <a:endParaRPr lang="en-US"/>
          </a:p>
          <a:p>
            <a:r>
              <a:rPr lang="en-US"/>
              <a:t>the goals in sport become significant, including motivations and aspirations for success</a:t>
            </a:r>
          </a:p>
          <a:p>
            <a:r>
              <a:rPr lang="en-US"/>
              <a:t>https://www.ncbi.nlm.nih.gov/pmc/articles/PMC10376742/</a:t>
            </a:r>
          </a:p>
          <a:p>
            <a:endParaRPr lang="en-US"/>
          </a:p>
          <a:p>
            <a:r>
              <a:rPr lang="en-US"/>
              <a:t>I like winning and having a goal. multiple motivations paper</a:t>
            </a:r>
          </a:p>
          <a:p>
            <a:endParaRPr lang="en-US"/>
          </a:p>
          <a:p>
            <a:r>
              <a:rPr lang="en-US"/>
              <a:t>In terms of age differences, younger sea kayakers were more motivated by achievement/</a:t>
            </a:r>
          </a:p>
          <a:p>
            <a:r>
              <a:rPr lang="en-US"/>
              <a:t>stimulation </a:t>
            </a:r>
          </a:p>
          <a:p>
            <a:r>
              <a:rPr lang="en-US"/>
              <a:t>file:///C:/Users/emily/Downloads/motivation%20to%20sea%20kayak%20(1).pdf</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Participating in adventure sports to improve confidence and for self-validation were evidenced in previous studies but as a less influential motivator. </a:t>
            </a:r>
          </a:p>
          <a:p>
            <a:endParaRPr lang="en-US"/>
          </a:p>
          <a:p>
            <a:r>
              <a:rPr lang="en-US"/>
              <a:t>the finding that  more experienced participants will be more intrinsically motivated was echoed by my interviewee as she described becoming less motivated by external goals as she got older and more driven by personal enjoyment and self-validation, as well as supporting my interviewees experience, of being naturally competent and comfotable in paddling leading her to have a greater intrinsic motivation to continue. </a:t>
            </a:r>
          </a:p>
          <a:p>
            <a:endParaRPr lang="en-US"/>
          </a:p>
          <a:p>
            <a:r>
              <a:rPr lang="en-US"/>
              <a:t>It was also found that the remote nature of paddle-sports and the self-sufficiency this requires can also lead to the development of self-confidence which can then insipire motivation to continue paddling.</a:t>
            </a:r>
          </a:p>
          <a:p>
            <a:endParaRPr lang="en-US"/>
          </a:p>
          <a:p>
            <a:r>
              <a:rPr lang="en-US"/>
              <a:t>the idea that more experienced paddlers "scored higher in the motivation variable of self-confidence”  is echoed in my participants response that “The more confident I feel, the more I do something.”</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a:t>This confirms the findings of others, who suggested that as experience levels increase, motivations become more intrinsic (Ewert, 1994).</a:t>
            </a:r>
          </a:p>
          <a:p>
            <a:endParaRPr lang="en-US"/>
          </a:p>
          <a:p>
            <a:r>
              <a:rPr lang="en-US"/>
              <a:t>y. It’s just about you and your survival. You learn to be very self-sufficient and you gain a lot of selfconfidence from it” Climbers motivations file:///C:/Users/emily/Downloads/multiple%20motives%20for%20participating%20in%20adventure%20sports%20(2).pdf</a:t>
            </a:r>
          </a:p>
          <a:p>
            <a:endParaRPr lang="en-US"/>
          </a:p>
          <a:p>
            <a:r>
              <a:rPr lang="en-US"/>
              <a:t> more experienced athletes achieved higher scores in the motivation variables of “Self-confidence”,Bebetsos, E. et al. (2020) “Motivation Psychological Characteristics of Canoe-Kayak Sprint Elite Youth Athletes,” Physical culture and sport studies and research, 85(1), pp. 22–29. Available at: https://doi.org/10.2478/pcssr-2020-0003.</a:t>
            </a:r>
          </a:p>
          <a:p>
            <a:endParaRPr lang="en-US"/>
          </a:p>
          <a:p>
            <a:r>
              <a:rPr lang="en-US"/>
              <a:t>Intrinsic motivation is the most effective stimulant for continuing participation file:///C:/Users/emily/Downloads/BF03400830.pdf</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is a meta theory consisting of 5 mini theories.</a:t>
            </a:r>
          </a:p>
          <a:p>
            <a:endParaRPr lang="en-US"/>
          </a:p>
          <a:p>
            <a:r>
              <a:rPr lang="en-US"/>
              <a:t>It is based on the ‘Locus of causality’, the perception that actions are initiated by themself (internal) or forced upon them by others (external). </a:t>
            </a:r>
          </a:p>
          <a:p>
            <a:endParaRPr lang="en-US"/>
          </a:p>
          <a:p>
            <a:r>
              <a:rPr lang="en-US"/>
              <a:t>Having an internal locus of causality results in greater self-determination and leads to longer-term motivation.</a:t>
            </a:r>
          </a:p>
          <a:p>
            <a:endParaRPr lang="en-US"/>
          </a:p>
          <a:p>
            <a:r>
              <a:rPr lang="en-US"/>
              <a:t>From my interview responses my participant has had a mainly internal locus of control within their paddle-sports career, possibly responsible for their long-term participation and motivation.</a:t>
            </a:r>
          </a:p>
          <a:p>
            <a:endParaRPr lang="en-US"/>
          </a:p>
          <a:p>
            <a:r>
              <a:rPr lang="en-US"/>
              <a:t>Their motivations to paddle such as the desire to better their mental health, to gain escapism in nature, to build their self-confidence and social connections, to achieve personal goals and challenge themselves are all personal decisions and motives that have not been forced on them by others.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theory suggest there are 3 basic psychological needs that need to be fulfilled in order to lead to motivation.</a:t>
            </a:r>
          </a:p>
          <a:p>
            <a:endParaRPr lang="en-US"/>
          </a:p>
          <a:p>
            <a:r>
              <a:rPr lang="en-US"/>
              <a:t> Autonomy-  The need to experience activities as self-endorsed and enacted by choice</a:t>
            </a:r>
          </a:p>
          <a:p>
            <a:endParaRPr lang="en-US"/>
          </a:p>
          <a:p>
            <a:r>
              <a:rPr lang="en-US"/>
              <a:t> </a:t>
            </a:r>
          </a:p>
          <a:p>
            <a:r>
              <a:rPr lang="en-US"/>
              <a:t> Relatedness - ­The need to feel close, connected, and cared for with important others</a:t>
            </a:r>
          </a:p>
          <a:p>
            <a:endParaRPr lang="en-US"/>
          </a:p>
          <a:p>
            <a:r>
              <a:rPr lang="en-US"/>
              <a:t> </a:t>
            </a:r>
          </a:p>
          <a:p>
            <a:r>
              <a:rPr lang="en-US"/>
              <a:t> Competence - The need to interact effectively within an environment</a:t>
            </a:r>
          </a:p>
          <a:p>
            <a:endParaRPr lang="en-US"/>
          </a:p>
          <a:p>
            <a:endParaRPr lang="en-US"/>
          </a:p>
          <a:p>
            <a:r>
              <a:rPr lang="en-US"/>
              <a:t>This can be linked to my results as autonomy is satisfied with my participant stating it was her own choice to start paddling as no one else in her family did, describing getting into it by “managing to convince them to let me” showing it was an autonomous choice. This is also demonstrated in the goals she sets being her own choice “If I'm trying to achieve something I'll definitely participate more.”</a:t>
            </a:r>
          </a:p>
          <a:p>
            <a:endParaRPr lang="en-US"/>
          </a:p>
          <a:p>
            <a:r>
              <a:rPr lang="en-US"/>
              <a:t>relatedness can be seen to be satisfied by my participants preference to paddle with others and gain deeper connections with them through remote locations. stating her faourite is with 2 or three likeminded individuals.</a:t>
            </a:r>
          </a:p>
          <a:p>
            <a:endParaRPr lang="en-US"/>
          </a:p>
          <a:p>
            <a:r>
              <a:rPr lang="en-US"/>
              <a:t>Competence is evidenced to be satisfied in my interview results as my participant describes feeling “ natural good and comfotable kayaking” alongside stating that she never did an assessment she wasnt 100% ready for” she “ likes a challenge but needs to know she can manage the risk”</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Explains how external events can facilitate or undermine intrinsic motivation  and how reward structures can detract from an individuals motivation by either decreasing their perception of self-competence or self-determination.</a:t>
            </a:r>
          </a:p>
          <a:p>
            <a:endParaRPr lang="en-US"/>
          </a:p>
          <a:p>
            <a:r>
              <a:rPr lang="en-US"/>
              <a:t>This could link to my findings in relation to competition and goal achievement and the way in which my participants motivations for paddling have changed over time, moving away from short lived external validation and  competition rewards, with external locus of causality from others/the kayaking club to longer-lasting intrinsic motivations such as the achievement of personal goals and enjoyment.</a:t>
            </a:r>
          </a:p>
          <a:p>
            <a:endParaRPr lang="en-US"/>
          </a:p>
          <a:p>
            <a:r>
              <a:rPr lang="en-US"/>
              <a:t>The comment “once I stopped slalom kayaking, I had no desire to kind of start from the beginning again in another discipline” shows that starting again in another discipline would’ve led to a feeling of decreased self-competence and therefore low intrinsic motivation.</a:t>
            </a:r>
          </a:p>
          <a:p>
            <a:endParaRPr lang="en-US"/>
          </a:p>
          <a:p>
            <a:r>
              <a:rPr lang="en-US"/>
              <a:t>It also relates in the way that my participant explained that gaining qualifications helped her to “demonstrate competency” and “build confidence”, suggesting that external events led to increased competence and therefore increased intrinsic motivation.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Organismic integration theory relates to four types of extrinsic motivation.</a:t>
            </a:r>
          </a:p>
          <a:p>
            <a:endParaRPr lang="en-US"/>
          </a:p>
          <a:p>
            <a:r>
              <a:rPr lang="en-US"/>
              <a:t>It can be linked to my motivation findings with </a:t>
            </a:r>
          </a:p>
          <a:p>
            <a:endParaRPr lang="en-US"/>
          </a:p>
          <a:p>
            <a:r>
              <a:rPr lang="en-US"/>
              <a:t>External regulation being evidenced in my findings as my participant was motivated by competition and gaining rewards in the form of qualifications.</a:t>
            </a:r>
          </a:p>
          <a:p>
            <a:endParaRPr lang="en-US"/>
          </a:p>
          <a:p>
            <a:endParaRPr lang="en-US"/>
          </a:p>
          <a:p>
            <a:r>
              <a:rPr lang="en-US"/>
              <a:t>Identified regualtion can also be linked to my findings as my participant judged the behaviour of participating in paddling as important, in the way she was motivated for mental health reasons, recognising “I need to make time for that, I need to go and do more of that” for her well-being.</a:t>
            </a:r>
          </a:p>
          <a:p>
            <a:r>
              <a:rPr lang="en-US"/>
              <a:t> </a:t>
            </a:r>
          </a:p>
          <a:p>
            <a:endParaRPr lang="en-US"/>
          </a:p>
          <a:p>
            <a:endParaRPr lang="en-US"/>
          </a:p>
          <a:p>
            <a:r>
              <a:rPr lang="en-US"/>
              <a:t>Integrated regulation can be seen in my interview as my participant described  paddle-sports as “something which was just part of my identity”. This suggests that she felt inherently motivated to participate as her behaviour choices were made to cohere with other aspects of herself and the idea that “I am a kayaker”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Self efficacy is a persons perception of their competence to succeed in a given task at a given time. The greater someones self-efficacy, the higher the liklihood of motivation to participate. </a:t>
            </a:r>
          </a:p>
          <a:p>
            <a:endParaRPr lang="en-US"/>
          </a:p>
          <a:p>
            <a:r>
              <a:rPr lang="en-US"/>
              <a:t>This relates to my motivation findings within the theme of self-confidence and competence. </a:t>
            </a:r>
          </a:p>
          <a:p>
            <a:endParaRPr lang="en-US"/>
          </a:p>
          <a:p>
            <a:r>
              <a:rPr lang="en-US"/>
              <a:t>my participants comments that paddling was something she was motivated to participate in due to being “naturally fairly good at” and “comfortable in” support this theory as she felt competent enough to succeed in paddle-sports. </a:t>
            </a:r>
          </a:p>
          <a:p>
            <a:endParaRPr lang="en-US"/>
          </a:p>
          <a:p>
            <a:r>
              <a:rPr lang="en-US"/>
              <a:t>The four outlined sources of self-efficacy, can also be seen to link to my findings.The most influential factor ‘Performance Accomplishments’ can be seen within my participants experience as they “competed at quite a high level” suggesting that the accomplishments they achieved when slalom kayaking led to an increse in self-efficacy and therefore and increase in their motivation to continue kayaking. </a:t>
            </a:r>
          </a:p>
          <a:p>
            <a:endParaRPr lang="en-US"/>
          </a:p>
          <a:p>
            <a:r>
              <a:rPr lang="en-US"/>
              <a:t>Vicarious Experiences would also have occured for my participant in their competitive participation, trying to match or being inspired by the successful performances around them.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Practical implications for my interviewee may be that she now has a clearer undertanding of her motives for taking part, which could allow her to be more deliberate in when and how she participates in paddlesports, encouraging meaningful long-term participation.</a:t>
            </a:r>
          </a:p>
          <a:p>
            <a:endParaRPr lang="en-US"/>
          </a:p>
          <a:p>
            <a:r>
              <a:rPr lang="en-US"/>
              <a:t>As paddling is part of her proffession, she could use these findings to structure her sessions to allow participants to develop intrinsic motivation, e.g run them in natural locations that allow for escapism, or include the mental health benefits of paddling in the theory she teaches to encourage motivation for this reason.</a:t>
            </a:r>
          </a:p>
          <a:p>
            <a:endParaRPr lang="en-US"/>
          </a:p>
          <a:p>
            <a:endParaRPr lang="en-US"/>
          </a:p>
          <a:p>
            <a:r>
              <a:rPr lang="en-US"/>
              <a:t>The wider practical implications of this research into motivations to participate in paddle sports could be of use to influence outdoor recreation organizations providing sea kayak experiences as they shed light on why different groups of people are motivated to sea kayak. this could be used to influence how kayaking programmes are delivered &amp; could allow them to be adjusted in a way in which people can gain the most value from them, promoting longer-term motivation. It could also be used in marketing and in the way techniques are taught. For example from my interviewees responses, programmes may be more effective if taught in natural setting which allow for escapism rather than manmade settings and sessions could be designed to encourage smaller group work to encouage social motivations.</a:t>
            </a:r>
          </a:p>
          <a:p>
            <a:endParaRPr lang="en-US"/>
          </a:p>
          <a:p>
            <a:r>
              <a:rPr lang="en-US"/>
              <a:t>Aditionally, it could be useful for coaches, kayaking clubs or university lecturers on courses such as ours to ensure that their programs support the development of intrinsic motivation and self-efficacy &amp; determination rather than being too heavily based on short-term forced extrinsic rewards. this would help to avoid the loss of motivation my participant felt at the end of her competitive career and would instead support more personal goals such as to boost self-confidence or for well-being reasons which she explained now maintain her long-term motivation.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study was purely qualitative and so conducting a quantitative study could explore motivation within paddle-sports further, using a larger sample size to produce more rigorous results.  </a:t>
            </a:r>
          </a:p>
          <a:p>
            <a:endParaRPr lang="en-US"/>
          </a:p>
          <a:p>
            <a:r>
              <a:rPr lang="en-US"/>
              <a:t>It would be interesting to look at the differences between males and females in their motivations for paddle-sports as this interview only looked at 1 females motivations. This would show if there were any significant differences in motivations which may have practical implications. </a:t>
            </a:r>
          </a:p>
          <a:p>
            <a:endParaRPr lang="en-US"/>
          </a:p>
          <a:p>
            <a:r>
              <a:rPr lang="en-US"/>
              <a:t>my results have also highlighted the way in which motivations change as participants become older and so looking at the motivations of younger kayakers and older kayakers or less and more experienced participants could explore long-term motivation further.</a:t>
            </a:r>
          </a:p>
          <a:p>
            <a:endParaRPr lang="en-US"/>
          </a:p>
          <a:p>
            <a:r>
              <a:rPr lang="en-US"/>
              <a:t>This study could be expanded to look at the differences between water and land based activities to see if theire are differences for motivations between different outdoor adventurous activities.</a:t>
            </a:r>
          </a:p>
          <a:p>
            <a:endParaRPr lang="en-US"/>
          </a:p>
          <a:p>
            <a:r>
              <a:rPr lang="en-US"/>
              <a:t>This future research would provide a more comprehensive picture of the complexities of human</a:t>
            </a:r>
          </a:p>
          <a:p>
            <a:r>
              <a:rPr lang="en-US"/>
              <a:t>motivation for participation in adventure sports.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summary, this interview has highlighted some of the main motivations for paddle-sport participation, specifically focussing on an experienced 48yr old female, which were backed up by previous outdoor adventure studies.</a:t>
            </a:r>
          </a:p>
          <a:p>
            <a:endParaRPr lang="en-US"/>
          </a:p>
          <a:p>
            <a:r>
              <a:rPr lang="en-US"/>
              <a:t>It has provided an insight into the different motivations involved when paddling competitively, recreationally and as part of a profession &amp; has also showed the ways in which motivation can change over time.</a:t>
            </a:r>
          </a:p>
          <a:p>
            <a:endParaRPr lang="en-US"/>
          </a:p>
          <a:p>
            <a:r>
              <a:rPr lang="en-US"/>
              <a:t>After looking at previous motivation literature and applying behavior change theory, i have found that personal motivates that paddlers have autonomy over, such as challenge, self-confidence, mental health reasons, escapism, achievement of personal goals and social reasons are more effective at increasing self-determination and intrinsic motivation than motivations which are largely external and forced upon participants.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1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1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1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1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svg"/></Relationships>
</file>

<file path=ppt/slides/_rels/slide1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2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3.svg"/><Relationship Id="rId4" Type="http://schemas.openxmlformats.org/officeDocument/2006/relationships/image" Target="../media/image2.svg"/></Relationships>
</file>

<file path=ppt/slides/_rels/slide2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3.svg"/><Relationship Id="rId4" Type="http://schemas.openxmlformats.org/officeDocument/2006/relationships/image" Target="../media/image2.svg"/></Relationships>
</file>

<file path=ppt/slides/_rels/slide2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svg"/><Relationship Id="rId4" Type="http://schemas.openxmlformats.org/officeDocument/2006/relationships/image" Target="../media/image2.svg"/></Relationships>
</file>

<file path=ppt/slides/_rels/slide2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8.svg"/></Relationships>
</file>

<file path=ppt/slides/_rels/slide2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svg"/></Relationships>
</file>

<file path=ppt/slides/_rels/slide2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3.sv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TextBox 3"/>
          <p:cNvSpPr txBox="1"/>
          <p:nvPr/>
        </p:nvSpPr>
        <p:spPr>
          <a:xfrm>
            <a:off x="1423781" y="2552700"/>
            <a:ext cx="15440438" cy="4576450"/>
          </a:xfrm>
          <a:prstGeom prst="rect">
            <a:avLst/>
          </a:prstGeom>
        </p:spPr>
        <p:txBody>
          <a:bodyPr lIns="0" tIns="0" rIns="0" bIns="0" rtlCol="0" anchor="t">
            <a:spAutoFit/>
          </a:bodyPr>
          <a:lstStyle/>
          <a:p>
            <a:pPr algn="ctr">
              <a:lnSpc>
                <a:spcPts val="11800"/>
              </a:lnSpc>
            </a:pPr>
            <a:r>
              <a:rPr lang="en-US" sz="11800">
                <a:solidFill>
                  <a:srgbClr val="000000"/>
                </a:solidFill>
                <a:latin typeface="Yeseva One"/>
              </a:rPr>
              <a:t>Motivations for participation in paddle-sports </a:t>
            </a:r>
          </a:p>
        </p:txBody>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1769783" y="725031"/>
            <a:ext cx="14748434" cy="1232813"/>
          </a:xfrm>
          <a:prstGeom prst="rect">
            <a:avLst/>
          </a:prstGeom>
        </p:spPr>
        <p:txBody>
          <a:bodyPr lIns="0" tIns="0" rIns="0" bIns="0" rtlCol="0" anchor="t">
            <a:spAutoFit/>
          </a:bodyPr>
          <a:lstStyle/>
          <a:p>
            <a:pPr algn="ctr">
              <a:lnSpc>
                <a:spcPts val="9160"/>
              </a:lnSpc>
            </a:pPr>
            <a:r>
              <a:rPr lang="en-US" sz="9160">
                <a:solidFill>
                  <a:srgbClr val="000000"/>
                </a:solidFill>
                <a:latin typeface="Yeseva One"/>
              </a:rPr>
              <a:t>Participant background</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1444034" y="2324100"/>
            <a:ext cx="15399933" cy="7335287"/>
            <a:chOff x="0" y="0"/>
            <a:chExt cx="4209219" cy="2004933"/>
          </a:xfrm>
        </p:grpSpPr>
        <p:sp>
          <p:nvSpPr>
            <p:cNvPr id="8" name="Freeform 8"/>
            <p:cNvSpPr/>
            <p:nvPr/>
          </p:nvSpPr>
          <p:spPr>
            <a:xfrm>
              <a:off x="0" y="0"/>
              <a:ext cx="4209219" cy="2004933"/>
            </a:xfrm>
            <a:custGeom>
              <a:avLst/>
              <a:gdLst/>
              <a:ahLst/>
              <a:cxnLst/>
              <a:rect l="l" t="t" r="r" b="b"/>
              <a:pathLst>
                <a:path w="4209219" h="2004933">
                  <a:moveTo>
                    <a:pt x="25639" y="0"/>
                  </a:moveTo>
                  <a:lnTo>
                    <a:pt x="4183581" y="0"/>
                  </a:lnTo>
                  <a:cubicBezTo>
                    <a:pt x="4190380" y="0"/>
                    <a:pt x="4196902" y="2701"/>
                    <a:pt x="4201710" y="7509"/>
                  </a:cubicBezTo>
                  <a:cubicBezTo>
                    <a:pt x="4206518" y="12318"/>
                    <a:pt x="4209219" y="18839"/>
                    <a:pt x="4209219" y="25639"/>
                  </a:cubicBezTo>
                  <a:lnTo>
                    <a:pt x="4209219" y="1979294"/>
                  </a:lnTo>
                  <a:cubicBezTo>
                    <a:pt x="4209219" y="1986094"/>
                    <a:pt x="4206518" y="1992615"/>
                    <a:pt x="4201710" y="1997424"/>
                  </a:cubicBezTo>
                  <a:cubicBezTo>
                    <a:pt x="4196902" y="2002232"/>
                    <a:pt x="4190380" y="2004933"/>
                    <a:pt x="4183581" y="2004933"/>
                  </a:cubicBezTo>
                  <a:lnTo>
                    <a:pt x="25639" y="2004933"/>
                  </a:lnTo>
                  <a:cubicBezTo>
                    <a:pt x="18839" y="2004933"/>
                    <a:pt x="12318" y="2002232"/>
                    <a:pt x="7509" y="1997424"/>
                  </a:cubicBezTo>
                  <a:cubicBezTo>
                    <a:pt x="2701" y="1992615"/>
                    <a:pt x="0" y="1986094"/>
                    <a:pt x="0" y="1979294"/>
                  </a:cubicBezTo>
                  <a:lnTo>
                    <a:pt x="0" y="25639"/>
                  </a:lnTo>
                  <a:cubicBezTo>
                    <a:pt x="0" y="18839"/>
                    <a:pt x="2701" y="12318"/>
                    <a:pt x="7509" y="7509"/>
                  </a:cubicBezTo>
                  <a:cubicBezTo>
                    <a:pt x="12318" y="2701"/>
                    <a:pt x="18839" y="0"/>
                    <a:pt x="2563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4209219" cy="2043033"/>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1675770" y="2623312"/>
            <a:ext cx="15168196" cy="6285119"/>
          </a:xfrm>
          <a:prstGeom prst="rect">
            <a:avLst/>
          </a:prstGeom>
        </p:spPr>
        <p:txBody>
          <a:bodyPr lIns="0" tIns="0" rIns="0" bIns="0" rtlCol="0" anchor="t">
            <a:spAutoFit/>
          </a:bodyPr>
          <a:lstStyle/>
          <a:p>
            <a:pPr marL="690879" lvl="1" indent="-345439">
              <a:lnSpc>
                <a:spcPts val="4095"/>
              </a:lnSpc>
              <a:buFont typeface="Arial"/>
              <a:buChar char="•"/>
            </a:pPr>
            <a:r>
              <a:rPr lang="en-US" sz="3199" dirty="0">
                <a:solidFill>
                  <a:srgbClr val="000000"/>
                </a:solidFill>
                <a:latin typeface="Libre Baskerville"/>
              </a:rPr>
              <a:t>Female </a:t>
            </a:r>
          </a:p>
          <a:p>
            <a:pPr>
              <a:lnSpc>
                <a:spcPts val="4095"/>
              </a:lnSpc>
            </a:pPr>
            <a:endParaRPr lang="en-US" sz="3199" dirty="0">
              <a:solidFill>
                <a:srgbClr val="000000"/>
              </a:solidFill>
              <a:latin typeface="Libre Baskerville"/>
            </a:endParaRPr>
          </a:p>
          <a:p>
            <a:pPr marL="690879" lvl="1" indent="-345439">
              <a:lnSpc>
                <a:spcPts val="4095"/>
              </a:lnSpc>
              <a:buFont typeface="Arial"/>
              <a:buChar char="•"/>
            </a:pPr>
            <a:r>
              <a:rPr lang="en-US" sz="3199" dirty="0">
                <a:solidFill>
                  <a:srgbClr val="000000"/>
                </a:solidFill>
                <a:latin typeface="Libre Baskerville"/>
              </a:rPr>
              <a:t>Participating for 30 years, since she was 12</a:t>
            </a:r>
          </a:p>
          <a:p>
            <a:pPr>
              <a:lnSpc>
                <a:spcPts val="4095"/>
              </a:lnSpc>
            </a:pPr>
            <a:endParaRPr lang="en-US" sz="3199" dirty="0">
              <a:solidFill>
                <a:srgbClr val="000000"/>
              </a:solidFill>
              <a:latin typeface="Libre Baskerville"/>
            </a:endParaRPr>
          </a:p>
          <a:p>
            <a:pPr marL="690879" lvl="1" indent="-345439">
              <a:lnSpc>
                <a:spcPts val="4095"/>
              </a:lnSpc>
              <a:buFont typeface="Arial"/>
              <a:buChar char="•"/>
            </a:pPr>
            <a:r>
              <a:rPr lang="en-US" sz="3199" dirty="0">
                <a:solidFill>
                  <a:srgbClr val="000000"/>
                </a:solidFill>
                <a:latin typeface="Libre Baskerville"/>
              </a:rPr>
              <a:t>Competed in slalom kayaking in teens</a:t>
            </a:r>
          </a:p>
          <a:p>
            <a:pPr>
              <a:lnSpc>
                <a:spcPts val="4095"/>
              </a:lnSpc>
            </a:pPr>
            <a:endParaRPr lang="en-US" sz="3199" dirty="0">
              <a:solidFill>
                <a:srgbClr val="000000"/>
              </a:solidFill>
              <a:latin typeface="Libre Baskerville"/>
            </a:endParaRPr>
          </a:p>
          <a:p>
            <a:pPr marL="690879" lvl="1" indent="-345439">
              <a:lnSpc>
                <a:spcPts val="4095"/>
              </a:lnSpc>
              <a:buFont typeface="Arial"/>
              <a:buChar char="•"/>
            </a:pPr>
            <a:r>
              <a:rPr lang="en-US" sz="3199" dirty="0">
                <a:solidFill>
                  <a:srgbClr val="000000"/>
                </a:solidFill>
                <a:latin typeface="Libre Baskerville"/>
              </a:rPr>
              <a:t>Now participates recreationally and as part of  profession</a:t>
            </a:r>
          </a:p>
          <a:p>
            <a:pPr>
              <a:lnSpc>
                <a:spcPts val="4095"/>
              </a:lnSpc>
            </a:pPr>
            <a:endParaRPr lang="en-US" sz="3199" dirty="0">
              <a:solidFill>
                <a:srgbClr val="000000"/>
              </a:solidFill>
              <a:latin typeface="Libre Baskerville"/>
            </a:endParaRPr>
          </a:p>
          <a:p>
            <a:pPr marL="690879" lvl="1" indent="-345439">
              <a:lnSpc>
                <a:spcPts val="4095"/>
              </a:lnSpc>
              <a:buFont typeface="Arial"/>
              <a:buChar char="•"/>
            </a:pPr>
            <a:r>
              <a:rPr lang="en-US" sz="3199" dirty="0">
                <a:solidFill>
                  <a:srgbClr val="000000"/>
                </a:solidFill>
                <a:latin typeface="Libre Baskerville"/>
              </a:rPr>
              <a:t>Holds Five-Star and Coaching Awards in a range of paddle-sports </a:t>
            </a:r>
          </a:p>
          <a:p>
            <a:pPr>
              <a:lnSpc>
                <a:spcPts val="4095"/>
              </a:lnSpc>
            </a:pPr>
            <a:endParaRPr lang="en-US" sz="3199" dirty="0">
              <a:solidFill>
                <a:srgbClr val="000000"/>
              </a:solidFill>
              <a:latin typeface="Libre Baskerville"/>
            </a:endParaRPr>
          </a:p>
          <a:p>
            <a:pPr marL="690879" lvl="1" indent="-345439">
              <a:lnSpc>
                <a:spcPts val="4095"/>
              </a:lnSpc>
              <a:buFont typeface="Arial"/>
              <a:buChar char="•"/>
            </a:pPr>
            <a:r>
              <a:rPr lang="en-US" sz="3199" dirty="0">
                <a:solidFill>
                  <a:srgbClr val="000000"/>
                </a:solidFill>
                <a:latin typeface="Libre Baskerville"/>
              </a:rPr>
              <a:t>No previous family involved in paddle-sports</a:t>
            </a:r>
          </a:p>
          <a:p>
            <a:pPr>
              <a:lnSpc>
                <a:spcPts val="4095"/>
              </a:lnSpc>
            </a:pPr>
            <a:endParaRPr lang="en-US" sz="3199" dirty="0">
              <a:solidFill>
                <a:srgbClr val="000000"/>
              </a:solidFill>
              <a:latin typeface="Libre Baskerville"/>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053905" y="4367852"/>
            <a:ext cx="6450698" cy="3951906"/>
            <a:chOff x="0" y="0"/>
            <a:chExt cx="1786824" cy="1094666"/>
          </a:xfrm>
        </p:grpSpPr>
        <p:sp>
          <p:nvSpPr>
            <p:cNvPr id="5" name="Freeform 5"/>
            <p:cNvSpPr/>
            <p:nvPr/>
          </p:nvSpPr>
          <p:spPr>
            <a:xfrm>
              <a:off x="0" y="0"/>
              <a:ext cx="1786824" cy="1094666"/>
            </a:xfrm>
            <a:custGeom>
              <a:avLst/>
              <a:gdLst/>
              <a:ahLst/>
              <a:cxnLst/>
              <a:rect l="l" t="t" r="r" b="b"/>
              <a:pathLst>
                <a:path w="1786824" h="1094666">
                  <a:moveTo>
                    <a:pt x="61209" y="0"/>
                  </a:moveTo>
                  <a:lnTo>
                    <a:pt x="1725615" y="0"/>
                  </a:lnTo>
                  <a:cubicBezTo>
                    <a:pt x="1741849" y="0"/>
                    <a:pt x="1757418" y="6449"/>
                    <a:pt x="1768896" y="17928"/>
                  </a:cubicBezTo>
                  <a:cubicBezTo>
                    <a:pt x="1780375" y="29406"/>
                    <a:pt x="1786824" y="44975"/>
                    <a:pt x="1786824" y="61209"/>
                  </a:cubicBezTo>
                  <a:lnTo>
                    <a:pt x="1786824" y="1033457"/>
                  </a:lnTo>
                  <a:cubicBezTo>
                    <a:pt x="1786824" y="1049691"/>
                    <a:pt x="1780375" y="1065260"/>
                    <a:pt x="1768896" y="1076738"/>
                  </a:cubicBezTo>
                  <a:cubicBezTo>
                    <a:pt x="1757418" y="1088217"/>
                    <a:pt x="1741849" y="1094666"/>
                    <a:pt x="1725615" y="1094666"/>
                  </a:cubicBezTo>
                  <a:lnTo>
                    <a:pt x="61209" y="1094666"/>
                  </a:lnTo>
                  <a:cubicBezTo>
                    <a:pt x="44975" y="1094666"/>
                    <a:pt x="29406" y="1088217"/>
                    <a:pt x="17928" y="1076738"/>
                  </a:cubicBezTo>
                  <a:cubicBezTo>
                    <a:pt x="6449" y="1065260"/>
                    <a:pt x="0" y="1049691"/>
                    <a:pt x="0" y="1033457"/>
                  </a:cubicBezTo>
                  <a:lnTo>
                    <a:pt x="0" y="61209"/>
                  </a:lnTo>
                  <a:cubicBezTo>
                    <a:pt x="0" y="44975"/>
                    <a:pt x="6449" y="29406"/>
                    <a:pt x="17928" y="17928"/>
                  </a:cubicBezTo>
                  <a:cubicBezTo>
                    <a:pt x="29406" y="6449"/>
                    <a:pt x="44975" y="0"/>
                    <a:pt x="6120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1786824" cy="1132766"/>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9" name="Group 9"/>
          <p:cNvGrpSpPr/>
          <p:nvPr/>
        </p:nvGrpSpPr>
        <p:grpSpPr>
          <a:xfrm>
            <a:off x="7980578" y="4361474"/>
            <a:ext cx="9240622" cy="3945498"/>
            <a:chOff x="0" y="0"/>
            <a:chExt cx="2559624" cy="1092891"/>
          </a:xfrm>
        </p:grpSpPr>
        <p:sp>
          <p:nvSpPr>
            <p:cNvPr id="10" name="Freeform 10"/>
            <p:cNvSpPr/>
            <p:nvPr/>
          </p:nvSpPr>
          <p:spPr>
            <a:xfrm>
              <a:off x="0" y="0"/>
              <a:ext cx="2559624" cy="1092891"/>
            </a:xfrm>
            <a:custGeom>
              <a:avLst/>
              <a:gdLst/>
              <a:ahLst/>
              <a:cxnLst/>
              <a:rect l="l" t="t" r="r" b="b"/>
              <a:pathLst>
                <a:path w="2559624" h="1092891">
                  <a:moveTo>
                    <a:pt x="42729" y="0"/>
                  </a:moveTo>
                  <a:lnTo>
                    <a:pt x="2516896" y="0"/>
                  </a:lnTo>
                  <a:cubicBezTo>
                    <a:pt x="2540494" y="0"/>
                    <a:pt x="2559624" y="19130"/>
                    <a:pt x="2559624" y="42729"/>
                  </a:cubicBezTo>
                  <a:lnTo>
                    <a:pt x="2559624" y="1050162"/>
                  </a:lnTo>
                  <a:cubicBezTo>
                    <a:pt x="2559624" y="1073761"/>
                    <a:pt x="2540494" y="1092891"/>
                    <a:pt x="2516896" y="1092891"/>
                  </a:cubicBezTo>
                  <a:lnTo>
                    <a:pt x="42729" y="1092891"/>
                  </a:lnTo>
                  <a:cubicBezTo>
                    <a:pt x="19130" y="1092891"/>
                    <a:pt x="0" y="1073761"/>
                    <a:pt x="0" y="1050162"/>
                  </a:cubicBezTo>
                  <a:lnTo>
                    <a:pt x="0" y="42729"/>
                  </a:lnTo>
                  <a:cubicBezTo>
                    <a:pt x="0" y="19130"/>
                    <a:pt x="19130" y="0"/>
                    <a:pt x="42729" y="0"/>
                  </a:cubicBezTo>
                  <a:close/>
                </a:path>
              </a:pathLst>
            </a:custGeom>
            <a:solidFill>
              <a:srgbClr val="FAFAF6"/>
            </a:solidFill>
            <a:ln w="19050" cap="rnd">
              <a:solidFill>
                <a:srgbClr val="B6B2AF"/>
              </a:solidFill>
              <a:prstDash val="solid"/>
              <a:round/>
            </a:ln>
          </p:spPr>
          <p:txBody>
            <a:bodyPr/>
            <a:lstStyle/>
            <a:p>
              <a:endParaRPr lang="en-GB"/>
            </a:p>
          </p:txBody>
        </p:sp>
        <p:sp>
          <p:nvSpPr>
            <p:cNvPr id="11" name="TextBox 11"/>
            <p:cNvSpPr txBox="1"/>
            <p:nvPr/>
          </p:nvSpPr>
          <p:spPr>
            <a:xfrm>
              <a:off x="0" y="-38100"/>
              <a:ext cx="2559624" cy="1130991"/>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p:cNvSpPr txBox="1"/>
          <p:nvPr/>
        </p:nvSpPr>
        <p:spPr>
          <a:xfrm>
            <a:off x="3455938" y="1119637"/>
            <a:ext cx="11376123" cy="2360491"/>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Summary of interview results</a:t>
            </a:r>
          </a:p>
        </p:txBody>
      </p:sp>
      <p:sp>
        <p:nvSpPr>
          <p:cNvPr id="13" name="TextBox 13"/>
          <p:cNvSpPr txBox="1"/>
          <p:nvPr/>
        </p:nvSpPr>
        <p:spPr>
          <a:xfrm>
            <a:off x="8166847" y="4647650"/>
            <a:ext cx="9178158" cy="4003473"/>
          </a:xfrm>
          <a:prstGeom prst="rect">
            <a:avLst/>
          </a:prstGeom>
        </p:spPr>
        <p:txBody>
          <a:bodyPr lIns="0" tIns="0" rIns="0" bIns="0" rtlCol="0" anchor="t">
            <a:spAutoFit/>
          </a:bodyPr>
          <a:lstStyle/>
          <a:p>
            <a:pPr marL="796605" lvl="1" indent="-398302">
              <a:lnSpc>
                <a:spcPts val="8154"/>
              </a:lnSpc>
              <a:buFont typeface="Arial"/>
              <a:buChar char="•"/>
            </a:pPr>
            <a:r>
              <a:rPr lang="en-US" sz="3689">
                <a:solidFill>
                  <a:srgbClr val="000000"/>
                </a:solidFill>
                <a:latin typeface="Libre Baskerville"/>
              </a:rPr>
              <a:t>Challenge</a:t>
            </a:r>
          </a:p>
          <a:p>
            <a:pPr marL="796605" lvl="1" indent="-398302">
              <a:lnSpc>
                <a:spcPts val="8154"/>
              </a:lnSpc>
              <a:buFont typeface="Arial"/>
              <a:buChar char="•"/>
            </a:pPr>
            <a:r>
              <a:rPr lang="en-US" sz="3689">
                <a:solidFill>
                  <a:srgbClr val="000000"/>
                </a:solidFill>
                <a:latin typeface="Libre Baskerville"/>
              </a:rPr>
              <a:t>Competition &amp; goal achievement</a:t>
            </a:r>
          </a:p>
          <a:p>
            <a:pPr marL="796605" lvl="1" indent="-398302">
              <a:lnSpc>
                <a:spcPts val="8154"/>
              </a:lnSpc>
              <a:buFont typeface="Arial"/>
              <a:buChar char="•"/>
            </a:pPr>
            <a:r>
              <a:rPr lang="en-US" sz="3689">
                <a:solidFill>
                  <a:srgbClr val="000000"/>
                </a:solidFill>
                <a:latin typeface="Libre Baskerville"/>
              </a:rPr>
              <a:t>Confidence &amp; competetnce</a:t>
            </a:r>
          </a:p>
          <a:p>
            <a:pPr>
              <a:lnSpc>
                <a:spcPts val="8154"/>
              </a:lnSpc>
            </a:pPr>
            <a:endParaRPr lang="en-US" sz="3689">
              <a:solidFill>
                <a:srgbClr val="000000"/>
              </a:solidFill>
              <a:latin typeface="Libre Baskerville"/>
            </a:endParaRPr>
          </a:p>
        </p:txBody>
      </p:sp>
      <p:sp>
        <p:nvSpPr>
          <p:cNvPr id="14" name="TextBox 14"/>
          <p:cNvSpPr txBox="1"/>
          <p:nvPr/>
        </p:nvSpPr>
        <p:spPr>
          <a:xfrm>
            <a:off x="1019175" y="4653205"/>
            <a:ext cx="6657764" cy="2974773"/>
          </a:xfrm>
          <a:prstGeom prst="rect">
            <a:avLst/>
          </a:prstGeom>
        </p:spPr>
        <p:txBody>
          <a:bodyPr lIns="0" tIns="0" rIns="0" bIns="0" rtlCol="0" anchor="t">
            <a:spAutoFit/>
          </a:bodyPr>
          <a:lstStyle/>
          <a:p>
            <a:pPr marL="796605" lvl="1" indent="-398302">
              <a:lnSpc>
                <a:spcPts val="8154"/>
              </a:lnSpc>
              <a:buFont typeface="Arial"/>
              <a:buChar char="•"/>
            </a:pPr>
            <a:r>
              <a:rPr lang="en-US" sz="3689">
                <a:solidFill>
                  <a:srgbClr val="000000"/>
                </a:solidFill>
                <a:latin typeface="Libre Baskerville"/>
              </a:rPr>
              <a:t>Social reasons</a:t>
            </a:r>
          </a:p>
          <a:p>
            <a:pPr marL="796605" lvl="1" indent="-398302">
              <a:lnSpc>
                <a:spcPts val="8154"/>
              </a:lnSpc>
              <a:buFont typeface="Arial"/>
              <a:buChar char="•"/>
            </a:pPr>
            <a:r>
              <a:rPr lang="en-US" sz="3689">
                <a:solidFill>
                  <a:srgbClr val="000000"/>
                </a:solidFill>
                <a:latin typeface="Libre Baskerville"/>
              </a:rPr>
              <a:t>Mental health reasons</a:t>
            </a:r>
          </a:p>
          <a:p>
            <a:pPr marL="796605" lvl="1" indent="-398302">
              <a:lnSpc>
                <a:spcPts val="8154"/>
              </a:lnSpc>
              <a:buFont typeface="Arial"/>
              <a:buChar char="•"/>
            </a:pPr>
            <a:r>
              <a:rPr lang="en-US" sz="3689">
                <a:solidFill>
                  <a:srgbClr val="000000"/>
                </a:solidFill>
                <a:latin typeface="Libre Baskerville"/>
              </a:rPr>
              <a:t>Escapism in nature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583272" y="4975440"/>
            <a:ext cx="8415339" cy="1506193"/>
            <a:chOff x="0" y="0"/>
            <a:chExt cx="2292265" cy="410274"/>
          </a:xfrm>
        </p:grpSpPr>
        <p:sp>
          <p:nvSpPr>
            <p:cNvPr id="5" name="Freeform 5"/>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531149" y="6904619"/>
            <a:ext cx="8415339" cy="2643443"/>
            <a:chOff x="0" y="0"/>
            <a:chExt cx="2292265" cy="720051"/>
          </a:xfrm>
        </p:grpSpPr>
        <p:sp>
          <p:nvSpPr>
            <p:cNvPr id="8" name="Freeform 8"/>
            <p:cNvSpPr/>
            <p:nvPr/>
          </p:nvSpPr>
          <p:spPr>
            <a:xfrm>
              <a:off x="0" y="0"/>
              <a:ext cx="2292265" cy="720051"/>
            </a:xfrm>
            <a:custGeom>
              <a:avLst/>
              <a:gdLst/>
              <a:ahLst/>
              <a:cxnLst/>
              <a:rect l="l" t="t" r="r" b="b"/>
              <a:pathLst>
                <a:path w="2292265" h="720051">
                  <a:moveTo>
                    <a:pt x="46919" y="0"/>
                  </a:moveTo>
                  <a:lnTo>
                    <a:pt x="2245346" y="0"/>
                  </a:lnTo>
                  <a:cubicBezTo>
                    <a:pt x="2257790" y="0"/>
                    <a:pt x="2269724" y="4943"/>
                    <a:pt x="2278523" y="13742"/>
                  </a:cubicBezTo>
                  <a:cubicBezTo>
                    <a:pt x="2287322" y="22541"/>
                    <a:pt x="2292265" y="34475"/>
                    <a:pt x="2292265" y="46919"/>
                  </a:cubicBezTo>
                  <a:lnTo>
                    <a:pt x="2292265" y="673132"/>
                  </a:lnTo>
                  <a:cubicBezTo>
                    <a:pt x="2292265" y="699044"/>
                    <a:pt x="2271259" y="720051"/>
                    <a:pt x="2245346" y="720051"/>
                  </a:cubicBezTo>
                  <a:lnTo>
                    <a:pt x="46919" y="720051"/>
                  </a:lnTo>
                  <a:cubicBezTo>
                    <a:pt x="34475" y="720051"/>
                    <a:pt x="22541" y="715108"/>
                    <a:pt x="13742" y="706309"/>
                  </a:cubicBezTo>
                  <a:cubicBezTo>
                    <a:pt x="4943" y="697510"/>
                    <a:pt x="0" y="685576"/>
                    <a:pt x="0" y="673132"/>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2265" cy="758151"/>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TextBox 11"/>
          <p:cNvSpPr txBox="1"/>
          <p:nvPr/>
        </p:nvSpPr>
        <p:spPr>
          <a:xfrm>
            <a:off x="3626122" y="396240"/>
            <a:ext cx="11376123" cy="1795144"/>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1</a:t>
            </a:r>
          </a:p>
          <a:p>
            <a:pPr algn="ctr">
              <a:lnSpc>
                <a:spcPts val="10273"/>
              </a:lnSpc>
            </a:pPr>
            <a:r>
              <a:rPr lang="en-US" sz="8561">
                <a:solidFill>
                  <a:srgbClr val="000000"/>
                </a:solidFill>
                <a:latin typeface="Yeseva One"/>
              </a:rPr>
              <a:t>Social reasons</a:t>
            </a:r>
          </a:p>
        </p:txBody>
      </p:sp>
      <p:sp>
        <p:nvSpPr>
          <p:cNvPr id="12" name="Freeform 12"/>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3" name="Group 13"/>
          <p:cNvGrpSpPr/>
          <p:nvPr/>
        </p:nvGrpSpPr>
        <p:grpSpPr>
          <a:xfrm>
            <a:off x="583272" y="2680537"/>
            <a:ext cx="8415339" cy="1819274"/>
            <a:chOff x="0" y="0"/>
            <a:chExt cx="2292265" cy="495554"/>
          </a:xfrm>
        </p:grpSpPr>
        <p:sp>
          <p:nvSpPr>
            <p:cNvPr id="14" name="Freeform 14"/>
            <p:cNvSpPr/>
            <p:nvPr/>
          </p:nvSpPr>
          <p:spPr>
            <a:xfrm>
              <a:off x="0" y="0"/>
              <a:ext cx="2292265" cy="495554"/>
            </a:xfrm>
            <a:custGeom>
              <a:avLst/>
              <a:gdLst/>
              <a:ahLst/>
              <a:cxnLst/>
              <a:rect l="l" t="t" r="r" b="b"/>
              <a:pathLst>
                <a:path w="2292265" h="495554">
                  <a:moveTo>
                    <a:pt x="46919" y="0"/>
                  </a:moveTo>
                  <a:lnTo>
                    <a:pt x="2245346" y="0"/>
                  </a:lnTo>
                  <a:cubicBezTo>
                    <a:pt x="2257790" y="0"/>
                    <a:pt x="2269724" y="4943"/>
                    <a:pt x="2278523" y="13742"/>
                  </a:cubicBezTo>
                  <a:cubicBezTo>
                    <a:pt x="2287322" y="22541"/>
                    <a:pt x="2292265" y="34475"/>
                    <a:pt x="2292265" y="46919"/>
                  </a:cubicBezTo>
                  <a:lnTo>
                    <a:pt x="2292265" y="448635"/>
                  </a:lnTo>
                  <a:cubicBezTo>
                    <a:pt x="2292265" y="461079"/>
                    <a:pt x="2287322" y="473013"/>
                    <a:pt x="2278523" y="481812"/>
                  </a:cubicBezTo>
                  <a:cubicBezTo>
                    <a:pt x="2269724" y="490611"/>
                    <a:pt x="2257790" y="495554"/>
                    <a:pt x="2245346" y="495554"/>
                  </a:cubicBezTo>
                  <a:lnTo>
                    <a:pt x="46919" y="495554"/>
                  </a:lnTo>
                  <a:cubicBezTo>
                    <a:pt x="21006" y="495554"/>
                    <a:pt x="0" y="474548"/>
                    <a:pt x="0" y="44863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292265" cy="533654"/>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583272" y="2865449"/>
            <a:ext cx="8115300" cy="7772400"/>
          </a:xfrm>
          <a:prstGeom prst="rect">
            <a:avLst/>
          </a:prstGeom>
        </p:spPr>
        <p:txBody>
          <a:bodyPr lIns="0" tIns="0" rIns="0" bIns="0" rtlCol="0" anchor="t">
            <a:spAutoFit/>
          </a:bodyPr>
          <a:lstStyle/>
          <a:p>
            <a:pPr algn="ctr">
              <a:lnSpc>
                <a:spcPts val="3863"/>
              </a:lnSpc>
            </a:pPr>
            <a:r>
              <a:rPr lang="en-US" sz="3219">
                <a:solidFill>
                  <a:srgbClr val="000000"/>
                </a:solidFill>
                <a:latin typeface="Libre Baskerville"/>
              </a:rPr>
              <a:t>“It opened up a social group that was outside of my school environment, which was good for me”</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“It was definitely the fact that I was with friends that was an influence”</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“I definitely participate more when I'm surrounded by people who are motivated to participate and sort of encouraging me to get out”</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p:txBody>
      </p:sp>
      <p:grpSp>
        <p:nvGrpSpPr>
          <p:cNvPr id="17" name="Group 17"/>
          <p:cNvGrpSpPr/>
          <p:nvPr/>
        </p:nvGrpSpPr>
        <p:grpSpPr>
          <a:xfrm>
            <a:off x="9246262" y="2400300"/>
            <a:ext cx="8415339" cy="3339262"/>
            <a:chOff x="0" y="0"/>
            <a:chExt cx="2292265" cy="909586"/>
          </a:xfrm>
        </p:grpSpPr>
        <p:sp>
          <p:nvSpPr>
            <p:cNvPr id="18" name="Freeform 18"/>
            <p:cNvSpPr/>
            <p:nvPr/>
          </p:nvSpPr>
          <p:spPr>
            <a:xfrm>
              <a:off x="0" y="0"/>
              <a:ext cx="2292265" cy="909586"/>
            </a:xfrm>
            <a:custGeom>
              <a:avLst/>
              <a:gdLst/>
              <a:ahLst/>
              <a:cxnLst/>
              <a:rect l="l" t="t" r="r" b="b"/>
              <a:pathLst>
                <a:path w="2292265" h="909586">
                  <a:moveTo>
                    <a:pt x="46919" y="0"/>
                  </a:moveTo>
                  <a:lnTo>
                    <a:pt x="2245346" y="0"/>
                  </a:lnTo>
                  <a:cubicBezTo>
                    <a:pt x="2257790" y="0"/>
                    <a:pt x="2269724" y="4943"/>
                    <a:pt x="2278523" y="13742"/>
                  </a:cubicBezTo>
                  <a:cubicBezTo>
                    <a:pt x="2287322" y="22541"/>
                    <a:pt x="2292265" y="34475"/>
                    <a:pt x="2292265" y="46919"/>
                  </a:cubicBezTo>
                  <a:lnTo>
                    <a:pt x="2292265" y="862667"/>
                  </a:lnTo>
                  <a:cubicBezTo>
                    <a:pt x="2292265" y="888580"/>
                    <a:pt x="2271259" y="909586"/>
                    <a:pt x="2245346" y="909586"/>
                  </a:cubicBezTo>
                  <a:lnTo>
                    <a:pt x="46919" y="909586"/>
                  </a:lnTo>
                  <a:cubicBezTo>
                    <a:pt x="34475" y="909586"/>
                    <a:pt x="22541" y="904643"/>
                    <a:pt x="13742" y="895844"/>
                  </a:cubicBezTo>
                  <a:cubicBezTo>
                    <a:pt x="4943" y="887045"/>
                    <a:pt x="0" y="875111"/>
                    <a:pt x="0" y="862667"/>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292265" cy="947686"/>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9206474" y="5859635"/>
            <a:ext cx="8415339" cy="1646065"/>
            <a:chOff x="0" y="0"/>
            <a:chExt cx="2292265" cy="410274"/>
          </a:xfrm>
        </p:grpSpPr>
        <p:sp>
          <p:nvSpPr>
            <p:cNvPr id="21" name="Freeform 21"/>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206474" y="7658100"/>
            <a:ext cx="8415339" cy="1798926"/>
            <a:chOff x="0" y="0"/>
            <a:chExt cx="2292265" cy="410274"/>
          </a:xfrm>
        </p:grpSpPr>
        <p:sp>
          <p:nvSpPr>
            <p:cNvPr id="24" name="Freeform 24"/>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sp>
        <p:nvSpPr>
          <p:cNvPr id="26" name="TextBox 26"/>
          <p:cNvSpPr txBox="1"/>
          <p:nvPr/>
        </p:nvSpPr>
        <p:spPr>
          <a:xfrm>
            <a:off x="9314184" y="2628900"/>
            <a:ext cx="8212309" cy="6484467"/>
          </a:xfrm>
          <a:prstGeom prst="rect">
            <a:avLst/>
          </a:prstGeom>
        </p:spPr>
        <p:txBody>
          <a:bodyPr lIns="0" tIns="0" rIns="0" bIns="0" rtlCol="0" anchor="t">
            <a:spAutoFit/>
          </a:bodyPr>
          <a:lstStyle/>
          <a:p>
            <a:pPr algn="ctr">
              <a:lnSpc>
                <a:spcPts val="3858"/>
              </a:lnSpc>
            </a:pPr>
            <a:r>
              <a:rPr lang="en-US" sz="3215" dirty="0">
                <a:solidFill>
                  <a:srgbClr val="000000"/>
                </a:solidFill>
                <a:latin typeface="Libre Baskerville"/>
              </a:rPr>
              <a:t>“It's just that shared experience... the way that you connect with people in experiences is a different level of connection than you would make going to someone's house and having dinner”</a:t>
            </a:r>
            <a:endParaRPr lang="en-US" sz="400" dirty="0">
              <a:solidFill>
                <a:srgbClr val="000000"/>
              </a:solidFill>
              <a:latin typeface="Libre Baskerville"/>
            </a:endParaRPr>
          </a:p>
          <a:p>
            <a:pPr algn="ctr">
              <a:lnSpc>
                <a:spcPts val="3858"/>
              </a:lnSpc>
            </a:pPr>
            <a:endParaRPr lang="en-US" sz="9600" dirty="0">
              <a:solidFill>
                <a:srgbClr val="000000"/>
              </a:solidFill>
              <a:latin typeface="Libre Baskerville"/>
            </a:endParaRPr>
          </a:p>
          <a:p>
            <a:pPr algn="ctr">
              <a:lnSpc>
                <a:spcPts val="3858"/>
              </a:lnSpc>
            </a:pPr>
            <a:r>
              <a:rPr lang="en-US" sz="3215" dirty="0">
                <a:solidFill>
                  <a:srgbClr val="000000"/>
                </a:solidFill>
                <a:latin typeface="Libre Baskerville"/>
              </a:rPr>
              <a:t>“You've got that reliance on each  other, I think it’s a massive part of it”</a:t>
            </a:r>
          </a:p>
          <a:p>
            <a:pPr algn="ctr">
              <a:lnSpc>
                <a:spcPts val="3858"/>
              </a:lnSpc>
            </a:pPr>
            <a:endParaRPr lang="en-US" sz="3215" dirty="0">
              <a:solidFill>
                <a:srgbClr val="000000"/>
              </a:solidFill>
              <a:latin typeface="Libre Baskerville"/>
            </a:endParaRPr>
          </a:p>
          <a:p>
            <a:pPr algn="ctr">
              <a:lnSpc>
                <a:spcPts val="3858"/>
              </a:lnSpc>
            </a:pPr>
            <a:endParaRPr lang="en-US" sz="3200" dirty="0">
              <a:solidFill>
                <a:srgbClr val="000000"/>
              </a:solidFill>
              <a:latin typeface="Libre Baskerville"/>
            </a:endParaRPr>
          </a:p>
          <a:p>
            <a:pPr algn="ctr">
              <a:lnSpc>
                <a:spcPts val="3858"/>
              </a:lnSpc>
            </a:pPr>
            <a:r>
              <a:rPr lang="en-US" sz="3215" dirty="0">
                <a:solidFill>
                  <a:srgbClr val="000000"/>
                </a:solidFill>
                <a:latin typeface="Libre Baskerville"/>
              </a:rPr>
              <a:t>“I would say I enjoy it more with specific people and groups”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452777" y="7535438"/>
            <a:ext cx="8415339" cy="1560937"/>
            <a:chOff x="0" y="0"/>
            <a:chExt cx="2292265" cy="425186"/>
          </a:xfrm>
        </p:grpSpPr>
        <p:sp>
          <p:nvSpPr>
            <p:cNvPr id="8" name="Freeform 8"/>
            <p:cNvSpPr/>
            <p:nvPr/>
          </p:nvSpPr>
          <p:spPr>
            <a:xfrm>
              <a:off x="0" y="0"/>
              <a:ext cx="2292265" cy="425186"/>
            </a:xfrm>
            <a:custGeom>
              <a:avLst/>
              <a:gdLst/>
              <a:ahLst/>
              <a:cxnLst/>
              <a:rect l="l" t="t" r="r" b="b"/>
              <a:pathLst>
                <a:path w="2292265" h="425186">
                  <a:moveTo>
                    <a:pt x="46919" y="0"/>
                  </a:moveTo>
                  <a:lnTo>
                    <a:pt x="2245346" y="0"/>
                  </a:lnTo>
                  <a:cubicBezTo>
                    <a:pt x="2257790" y="0"/>
                    <a:pt x="2269724" y="4943"/>
                    <a:pt x="2278523" y="13742"/>
                  </a:cubicBezTo>
                  <a:cubicBezTo>
                    <a:pt x="2287322" y="22541"/>
                    <a:pt x="2292265" y="34475"/>
                    <a:pt x="2292265" y="46919"/>
                  </a:cubicBezTo>
                  <a:lnTo>
                    <a:pt x="2292265" y="378267"/>
                  </a:lnTo>
                  <a:cubicBezTo>
                    <a:pt x="2292265" y="390710"/>
                    <a:pt x="2287322" y="402644"/>
                    <a:pt x="2278523" y="411443"/>
                  </a:cubicBezTo>
                  <a:cubicBezTo>
                    <a:pt x="2269724" y="420242"/>
                    <a:pt x="2257790" y="425186"/>
                    <a:pt x="2245346" y="425186"/>
                  </a:cubicBezTo>
                  <a:lnTo>
                    <a:pt x="46919" y="425186"/>
                  </a:lnTo>
                  <a:cubicBezTo>
                    <a:pt x="21006" y="425186"/>
                    <a:pt x="0" y="404179"/>
                    <a:pt x="0" y="378267"/>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2265" cy="463286"/>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452777" y="3152154"/>
            <a:ext cx="8415339" cy="1506193"/>
            <a:chOff x="0" y="0"/>
            <a:chExt cx="2292265" cy="410274"/>
          </a:xfrm>
        </p:grpSpPr>
        <p:sp>
          <p:nvSpPr>
            <p:cNvPr id="11" name="Freeform 11"/>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TextBox 14"/>
          <p:cNvSpPr txBox="1"/>
          <p:nvPr/>
        </p:nvSpPr>
        <p:spPr>
          <a:xfrm>
            <a:off x="2614233" y="775984"/>
            <a:ext cx="13059534" cy="1795144"/>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2</a:t>
            </a:r>
          </a:p>
          <a:p>
            <a:pPr algn="ctr">
              <a:lnSpc>
                <a:spcPts val="10273"/>
              </a:lnSpc>
            </a:pPr>
            <a:r>
              <a:rPr lang="en-US" sz="8561">
                <a:solidFill>
                  <a:srgbClr val="000000"/>
                </a:solidFill>
                <a:latin typeface="Yeseva One"/>
              </a:rPr>
              <a:t>Mental health reasons</a:t>
            </a:r>
          </a:p>
        </p:txBody>
      </p:sp>
      <p:sp>
        <p:nvSpPr>
          <p:cNvPr id="15" name="Freeform 15"/>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TextBox 16"/>
          <p:cNvSpPr txBox="1"/>
          <p:nvPr/>
        </p:nvSpPr>
        <p:spPr>
          <a:xfrm>
            <a:off x="583272" y="3444716"/>
            <a:ext cx="8115300" cy="5484322"/>
          </a:xfrm>
          <a:prstGeom prst="rect">
            <a:avLst/>
          </a:prstGeom>
        </p:spPr>
        <p:txBody>
          <a:bodyPr lIns="0" tIns="0" rIns="0" bIns="0" rtlCol="0" anchor="t">
            <a:spAutoFit/>
          </a:bodyPr>
          <a:lstStyle/>
          <a:p>
            <a:pPr algn="ctr">
              <a:lnSpc>
                <a:spcPts val="3863"/>
              </a:lnSpc>
            </a:pPr>
            <a:r>
              <a:rPr lang="en-US" sz="3219" dirty="0">
                <a:solidFill>
                  <a:srgbClr val="000000"/>
                </a:solidFill>
                <a:latin typeface="Libre Baskerville"/>
              </a:rPr>
              <a:t>“I've definitely used paddling to help me in terms of mental health.</a:t>
            </a:r>
          </a:p>
          <a:p>
            <a:pPr algn="ctr">
              <a:lnSpc>
                <a:spcPts val="3863"/>
              </a:lnSpc>
            </a:pPr>
            <a:endParaRPr lang="en-US" sz="3219" dirty="0">
              <a:solidFill>
                <a:srgbClr val="000000"/>
              </a:solidFill>
              <a:latin typeface="Libre Baskerville"/>
            </a:endParaRPr>
          </a:p>
          <a:p>
            <a:pPr algn="ctr">
              <a:lnSpc>
                <a:spcPts val="3863"/>
              </a:lnSpc>
            </a:pPr>
            <a:endParaRPr lang="en-US" sz="3219" dirty="0">
              <a:solidFill>
                <a:srgbClr val="000000"/>
              </a:solidFill>
              <a:latin typeface="Libre Baskerville"/>
            </a:endParaRPr>
          </a:p>
          <a:p>
            <a:pPr algn="ctr">
              <a:lnSpc>
                <a:spcPts val="3863"/>
              </a:lnSpc>
            </a:pPr>
            <a:endParaRPr lang="en-US" sz="3219" dirty="0">
              <a:solidFill>
                <a:srgbClr val="000000"/>
              </a:solidFill>
              <a:latin typeface="Libre Baskerville"/>
            </a:endParaRPr>
          </a:p>
          <a:p>
            <a:pPr algn="ctr">
              <a:lnSpc>
                <a:spcPts val="3863"/>
              </a:lnSpc>
            </a:pPr>
            <a:endParaRPr lang="en-US" sz="3219" dirty="0">
              <a:solidFill>
                <a:srgbClr val="000000"/>
              </a:solidFill>
              <a:latin typeface="Libre Baskerville"/>
            </a:endParaRPr>
          </a:p>
          <a:p>
            <a:pPr algn="ctr">
              <a:lnSpc>
                <a:spcPts val="3863"/>
              </a:lnSpc>
            </a:pPr>
            <a:endParaRPr lang="en-US" sz="3219" dirty="0">
              <a:solidFill>
                <a:srgbClr val="000000"/>
              </a:solidFill>
              <a:latin typeface="Libre Baskerville"/>
            </a:endParaRPr>
          </a:p>
          <a:p>
            <a:pPr algn="ctr">
              <a:lnSpc>
                <a:spcPts val="3863"/>
              </a:lnSpc>
            </a:pPr>
            <a:endParaRPr lang="en-US" sz="3219" dirty="0">
              <a:solidFill>
                <a:srgbClr val="000000"/>
              </a:solidFill>
              <a:latin typeface="Libre Baskerville"/>
            </a:endParaRPr>
          </a:p>
          <a:p>
            <a:pPr algn="ctr">
              <a:lnSpc>
                <a:spcPts val="3863"/>
              </a:lnSpc>
            </a:pPr>
            <a:endParaRPr lang="en-US" sz="3219" dirty="0">
              <a:solidFill>
                <a:srgbClr val="000000"/>
              </a:solidFill>
              <a:latin typeface="Libre Baskerville"/>
            </a:endParaRPr>
          </a:p>
          <a:p>
            <a:pPr algn="ctr">
              <a:lnSpc>
                <a:spcPts val="3863"/>
              </a:lnSpc>
            </a:pPr>
            <a:r>
              <a:rPr lang="en-US" sz="3219" dirty="0">
                <a:solidFill>
                  <a:srgbClr val="000000"/>
                </a:solidFill>
                <a:latin typeface="Libre Baskerville"/>
              </a:rPr>
              <a:t>“When I'm on the water everything feels you know, more manageable.”</a:t>
            </a:r>
          </a:p>
        </p:txBody>
      </p:sp>
      <p:grpSp>
        <p:nvGrpSpPr>
          <p:cNvPr id="17" name="Group 17"/>
          <p:cNvGrpSpPr/>
          <p:nvPr/>
        </p:nvGrpSpPr>
        <p:grpSpPr>
          <a:xfrm>
            <a:off x="9283147" y="4914163"/>
            <a:ext cx="8547891" cy="1506193"/>
            <a:chOff x="0" y="0"/>
            <a:chExt cx="2328371" cy="410274"/>
          </a:xfrm>
        </p:grpSpPr>
        <p:sp>
          <p:nvSpPr>
            <p:cNvPr id="18" name="Freeform 18"/>
            <p:cNvSpPr/>
            <p:nvPr/>
          </p:nvSpPr>
          <p:spPr>
            <a:xfrm>
              <a:off x="0" y="0"/>
              <a:ext cx="2328371" cy="410274"/>
            </a:xfrm>
            <a:custGeom>
              <a:avLst/>
              <a:gdLst/>
              <a:ahLst/>
              <a:cxnLst/>
              <a:rect l="l" t="t" r="r" b="b"/>
              <a:pathLst>
                <a:path w="2328371" h="410274">
                  <a:moveTo>
                    <a:pt x="46191" y="0"/>
                  </a:moveTo>
                  <a:lnTo>
                    <a:pt x="2282180" y="0"/>
                  </a:lnTo>
                  <a:cubicBezTo>
                    <a:pt x="2307691" y="0"/>
                    <a:pt x="2328371" y="20681"/>
                    <a:pt x="2328371" y="46191"/>
                  </a:cubicBezTo>
                  <a:lnTo>
                    <a:pt x="2328371" y="364083"/>
                  </a:lnTo>
                  <a:cubicBezTo>
                    <a:pt x="2328371" y="389593"/>
                    <a:pt x="2307691" y="410274"/>
                    <a:pt x="2282180" y="410274"/>
                  </a:cubicBezTo>
                  <a:lnTo>
                    <a:pt x="46191" y="410274"/>
                  </a:lnTo>
                  <a:cubicBezTo>
                    <a:pt x="20681" y="410274"/>
                    <a:pt x="0" y="389593"/>
                    <a:pt x="0" y="364083"/>
                  </a:cubicBezTo>
                  <a:lnTo>
                    <a:pt x="0" y="46191"/>
                  </a:lnTo>
                  <a:cubicBezTo>
                    <a:pt x="0" y="20681"/>
                    <a:pt x="20681" y="0"/>
                    <a:pt x="46191"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328371"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9283147" y="6876974"/>
            <a:ext cx="8547741" cy="1506193"/>
            <a:chOff x="0" y="0"/>
            <a:chExt cx="2328330" cy="410274"/>
          </a:xfrm>
        </p:grpSpPr>
        <p:sp>
          <p:nvSpPr>
            <p:cNvPr id="21" name="Freeform 21"/>
            <p:cNvSpPr/>
            <p:nvPr/>
          </p:nvSpPr>
          <p:spPr>
            <a:xfrm>
              <a:off x="0" y="0"/>
              <a:ext cx="2328330" cy="410274"/>
            </a:xfrm>
            <a:custGeom>
              <a:avLst/>
              <a:gdLst/>
              <a:ahLst/>
              <a:cxnLst/>
              <a:rect l="l" t="t" r="r" b="b"/>
              <a:pathLst>
                <a:path w="2328330" h="410274">
                  <a:moveTo>
                    <a:pt x="46192" y="0"/>
                  </a:moveTo>
                  <a:lnTo>
                    <a:pt x="2282138" y="0"/>
                  </a:lnTo>
                  <a:cubicBezTo>
                    <a:pt x="2294389" y="0"/>
                    <a:pt x="2306138" y="4867"/>
                    <a:pt x="2314801" y="13529"/>
                  </a:cubicBezTo>
                  <a:cubicBezTo>
                    <a:pt x="2323464" y="22192"/>
                    <a:pt x="2328330" y="33941"/>
                    <a:pt x="2328330" y="46192"/>
                  </a:cubicBezTo>
                  <a:lnTo>
                    <a:pt x="2328330" y="364082"/>
                  </a:lnTo>
                  <a:cubicBezTo>
                    <a:pt x="2328330" y="376333"/>
                    <a:pt x="2323464" y="388082"/>
                    <a:pt x="2314801" y="396744"/>
                  </a:cubicBezTo>
                  <a:cubicBezTo>
                    <a:pt x="2306138" y="405407"/>
                    <a:pt x="2294389" y="410274"/>
                    <a:pt x="2282138" y="410274"/>
                  </a:cubicBezTo>
                  <a:lnTo>
                    <a:pt x="46192" y="410274"/>
                  </a:lnTo>
                  <a:cubicBezTo>
                    <a:pt x="33941" y="410274"/>
                    <a:pt x="22192" y="405407"/>
                    <a:pt x="13529" y="396744"/>
                  </a:cubicBezTo>
                  <a:cubicBezTo>
                    <a:pt x="4867" y="388082"/>
                    <a:pt x="0" y="376333"/>
                    <a:pt x="0" y="364082"/>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328330"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292822" y="2951352"/>
            <a:ext cx="8547741" cy="1506193"/>
            <a:chOff x="0" y="0"/>
            <a:chExt cx="2328330" cy="410274"/>
          </a:xfrm>
        </p:grpSpPr>
        <p:sp>
          <p:nvSpPr>
            <p:cNvPr id="24" name="Freeform 24"/>
            <p:cNvSpPr/>
            <p:nvPr/>
          </p:nvSpPr>
          <p:spPr>
            <a:xfrm>
              <a:off x="0" y="0"/>
              <a:ext cx="2328330" cy="410274"/>
            </a:xfrm>
            <a:custGeom>
              <a:avLst/>
              <a:gdLst/>
              <a:ahLst/>
              <a:cxnLst/>
              <a:rect l="l" t="t" r="r" b="b"/>
              <a:pathLst>
                <a:path w="2328330" h="410274">
                  <a:moveTo>
                    <a:pt x="46192" y="0"/>
                  </a:moveTo>
                  <a:lnTo>
                    <a:pt x="2282138" y="0"/>
                  </a:lnTo>
                  <a:cubicBezTo>
                    <a:pt x="2294389" y="0"/>
                    <a:pt x="2306138" y="4867"/>
                    <a:pt x="2314801" y="13529"/>
                  </a:cubicBezTo>
                  <a:cubicBezTo>
                    <a:pt x="2323464" y="22192"/>
                    <a:pt x="2328330" y="33941"/>
                    <a:pt x="2328330" y="46192"/>
                  </a:cubicBezTo>
                  <a:lnTo>
                    <a:pt x="2328330" y="364082"/>
                  </a:lnTo>
                  <a:cubicBezTo>
                    <a:pt x="2328330" y="376333"/>
                    <a:pt x="2323464" y="388082"/>
                    <a:pt x="2314801" y="396744"/>
                  </a:cubicBezTo>
                  <a:cubicBezTo>
                    <a:pt x="2306138" y="405407"/>
                    <a:pt x="2294389" y="410274"/>
                    <a:pt x="2282138" y="410274"/>
                  </a:cubicBezTo>
                  <a:lnTo>
                    <a:pt x="46192" y="410274"/>
                  </a:lnTo>
                  <a:cubicBezTo>
                    <a:pt x="33941" y="410274"/>
                    <a:pt x="22192" y="405407"/>
                    <a:pt x="13529" y="396744"/>
                  </a:cubicBezTo>
                  <a:cubicBezTo>
                    <a:pt x="4867" y="388082"/>
                    <a:pt x="0" y="376333"/>
                    <a:pt x="0" y="364082"/>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328330"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26" name="Group 26"/>
          <p:cNvGrpSpPr/>
          <p:nvPr/>
        </p:nvGrpSpPr>
        <p:grpSpPr>
          <a:xfrm>
            <a:off x="9292822" y="8914778"/>
            <a:ext cx="8547741" cy="800721"/>
            <a:chOff x="0" y="0"/>
            <a:chExt cx="2328330" cy="230926"/>
          </a:xfrm>
        </p:grpSpPr>
        <p:sp>
          <p:nvSpPr>
            <p:cNvPr id="27" name="Freeform 27"/>
            <p:cNvSpPr/>
            <p:nvPr/>
          </p:nvSpPr>
          <p:spPr>
            <a:xfrm>
              <a:off x="0" y="0"/>
              <a:ext cx="2328330" cy="230926"/>
            </a:xfrm>
            <a:custGeom>
              <a:avLst/>
              <a:gdLst/>
              <a:ahLst/>
              <a:cxnLst/>
              <a:rect l="l" t="t" r="r" b="b"/>
              <a:pathLst>
                <a:path w="2328330" h="230926">
                  <a:moveTo>
                    <a:pt x="46192" y="0"/>
                  </a:moveTo>
                  <a:lnTo>
                    <a:pt x="2282138" y="0"/>
                  </a:lnTo>
                  <a:cubicBezTo>
                    <a:pt x="2294389" y="0"/>
                    <a:pt x="2306138" y="4867"/>
                    <a:pt x="2314801" y="13529"/>
                  </a:cubicBezTo>
                  <a:cubicBezTo>
                    <a:pt x="2323464" y="22192"/>
                    <a:pt x="2328330" y="33941"/>
                    <a:pt x="2328330" y="46192"/>
                  </a:cubicBezTo>
                  <a:lnTo>
                    <a:pt x="2328330" y="184734"/>
                  </a:lnTo>
                  <a:cubicBezTo>
                    <a:pt x="2328330" y="196985"/>
                    <a:pt x="2323464" y="208734"/>
                    <a:pt x="2314801" y="217396"/>
                  </a:cubicBezTo>
                  <a:cubicBezTo>
                    <a:pt x="2306138" y="226059"/>
                    <a:pt x="2294389" y="230926"/>
                    <a:pt x="2282138" y="230926"/>
                  </a:cubicBezTo>
                  <a:lnTo>
                    <a:pt x="46192" y="230926"/>
                  </a:lnTo>
                  <a:cubicBezTo>
                    <a:pt x="33941" y="230926"/>
                    <a:pt x="22192" y="226059"/>
                    <a:pt x="13529" y="217396"/>
                  </a:cubicBezTo>
                  <a:cubicBezTo>
                    <a:pt x="4867" y="208734"/>
                    <a:pt x="0" y="196985"/>
                    <a:pt x="0" y="184734"/>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8" name="TextBox 28"/>
            <p:cNvSpPr txBox="1"/>
            <p:nvPr/>
          </p:nvSpPr>
          <p:spPr>
            <a:xfrm>
              <a:off x="0" y="-38100"/>
              <a:ext cx="2328330" cy="269026"/>
            </a:xfrm>
            <a:prstGeom prst="rect">
              <a:avLst/>
            </a:prstGeom>
          </p:spPr>
          <p:txBody>
            <a:bodyPr lIns="50800" tIns="50800" rIns="50800" bIns="50800" rtlCol="0" anchor="ctr"/>
            <a:lstStyle/>
            <a:p>
              <a:pPr algn="ctr">
                <a:lnSpc>
                  <a:spcPts val="2659"/>
                </a:lnSpc>
                <a:spcBef>
                  <a:spcPct val="0"/>
                </a:spcBef>
              </a:pPr>
              <a:endParaRPr/>
            </a:p>
          </p:txBody>
        </p:sp>
      </p:grpSp>
      <p:sp>
        <p:nvSpPr>
          <p:cNvPr id="29" name="TextBox 29"/>
          <p:cNvSpPr txBox="1"/>
          <p:nvPr/>
        </p:nvSpPr>
        <p:spPr>
          <a:xfrm>
            <a:off x="9283803" y="3199779"/>
            <a:ext cx="8565780" cy="6315075"/>
          </a:xfrm>
          <a:prstGeom prst="rect">
            <a:avLst/>
          </a:prstGeom>
        </p:spPr>
        <p:txBody>
          <a:bodyPr lIns="0" tIns="0" rIns="0" bIns="0" rtlCol="0" anchor="t">
            <a:spAutoFit/>
          </a:bodyPr>
          <a:lstStyle/>
          <a:p>
            <a:pPr algn="ctr">
              <a:lnSpc>
                <a:spcPts val="3858"/>
              </a:lnSpc>
            </a:pPr>
            <a:r>
              <a:rPr lang="en-US" sz="3215" dirty="0">
                <a:solidFill>
                  <a:srgbClr val="000000"/>
                </a:solidFill>
                <a:latin typeface="Libre Baskerville"/>
              </a:rPr>
              <a:t>“It's much more about my well-being than it is about anything else now.”</a:t>
            </a:r>
          </a:p>
          <a:p>
            <a:pPr algn="ctr">
              <a:lnSpc>
                <a:spcPts val="3858"/>
              </a:lnSpc>
            </a:pPr>
            <a:endParaRPr lang="en-US" sz="3215" dirty="0">
              <a:solidFill>
                <a:srgbClr val="000000"/>
              </a:solidFill>
              <a:latin typeface="Libre Baskerville"/>
            </a:endParaRPr>
          </a:p>
          <a:p>
            <a:pPr algn="ctr">
              <a:lnSpc>
                <a:spcPts val="3858"/>
              </a:lnSpc>
            </a:pPr>
            <a:endParaRPr lang="en-US" sz="3215" dirty="0">
              <a:solidFill>
                <a:srgbClr val="000000"/>
              </a:solidFill>
              <a:latin typeface="Libre Baskerville"/>
            </a:endParaRPr>
          </a:p>
          <a:p>
            <a:pPr algn="ctr">
              <a:lnSpc>
                <a:spcPts val="3858"/>
              </a:lnSpc>
            </a:pPr>
            <a:r>
              <a:rPr lang="en-US" sz="3215" dirty="0">
                <a:solidFill>
                  <a:srgbClr val="000000"/>
                </a:solidFill>
                <a:latin typeface="Libre Baskerville"/>
              </a:rPr>
              <a:t>“I kind of feel like other things, the little things in life become less significant.”</a:t>
            </a:r>
          </a:p>
          <a:p>
            <a:pPr algn="ctr">
              <a:lnSpc>
                <a:spcPts val="3858"/>
              </a:lnSpc>
            </a:pPr>
            <a:endParaRPr lang="en-US" sz="3215" dirty="0">
              <a:solidFill>
                <a:srgbClr val="000000"/>
              </a:solidFill>
              <a:latin typeface="Libre Baskerville"/>
            </a:endParaRPr>
          </a:p>
          <a:p>
            <a:pPr algn="ctr">
              <a:lnSpc>
                <a:spcPts val="3858"/>
              </a:lnSpc>
            </a:pPr>
            <a:endParaRPr lang="en-US" sz="3215" dirty="0">
              <a:solidFill>
                <a:srgbClr val="000000"/>
              </a:solidFill>
              <a:latin typeface="Libre Baskerville"/>
            </a:endParaRPr>
          </a:p>
          <a:p>
            <a:pPr algn="ctr">
              <a:lnSpc>
                <a:spcPts val="3858"/>
              </a:lnSpc>
            </a:pPr>
            <a:r>
              <a:rPr lang="en-US" sz="3215" dirty="0">
                <a:solidFill>
                  <a:srgbClr val="000000"/>
                </a:solidFill>
                <a:latin typeface="Libre Baskerville"/>
              </a:rPr>
              <a:t>“I feel more in control of other aspects of my life.”</a:t>
            </a:r>
          </a:p>
          <a:p>
            <a:pPr algn="ctr">
              <a:lnSpc>
                <a:spcPts val="3858"/>
              </a:lnSpc>
            </a:pPr>
            <a:endParaRPr lang="en-US" sz="3215" dirty="0">
              <a:solidFill>
                <a:srgbClr val="000000"/>
              </a:solidFill>
              <a:latin typeface="Libre Baskerville"/>
            </a:endParaRPr>
          </a:p>
          <a:p>
            <a:pPr algn="ctr">
              <a:lnSpc>
                <a:spcPts val="3858"/>
              </a:lnSpc>
            </a:pPr>
            <a:endParaRPr lang="en-US" sz="3215" dirty="0">
              <a:solidFill>
                <a:srgbClr val="000000"/>
              </a:solidFill>
              <a:latin typeface="Libre Baskerville"/>
            </a:endParaRPr>
          </a:p>
          <a:p>
            <a:pPr algn="ctr">
              <a:lnSpc>
                <a:spcPts val="3858"/>
              </a:lnSpc>
            </a:pPr>
            <a:r>
              <a:rPr lang="en-US" sz="3215" dirty="0">
                <a:solidFill>
                  <a:srgbClr val="000000"/>
                </a:solidFill>
                <a:latin typeface="Libre Baskerville"/>
              </a:rPr>
              <a:t>“The things that make us feel good.”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442777" y="6849407"/>
            <a:ext cx="8415339" cy="2408266"/>
            <a:chOff x="0" y="0"/>
            <a:chExt cx="2292265" cy="655991"/>
          </a:xfrm>
        </p:grpSpPr>
        <p:sp>
          <p:nvSpPr>
            <p:cNvPr id="5" name="Freeform 5"/>
            <p:cNvSpPr/>
            <p:nvPr/>
          </p:nvSpPr>
          <p:spPr>
            <a:xfrm>
              <a:off x="0" y="0"/>
              <a:ext cx="2292265" cy="655991"/>
            </a:xfrm>
            <a:custGeom>
              <a:avLst/>
              <a:gdLst/>
              <a:ahLst/>
              <a:cxnLst/>
              <a:rect l="l" t="t" r="r" b="b"/>
              <a:pathLst>
                <a:path w="2292265" h="655991">
                  <a:moveTo>
                    <a:pt x="46919" y="0"/>
                  </a:moveTo>
                  <a:lnTo>
                    <a:pt x="2245346" y="0"/>
                  </a:lnTo>
                  <a:cubicBezTo>
                    <a:pt x="2257790" y="0"/>
                    <a:pt x="2269724" y="4943"/>
                    <a:pt x="2278523" y="13742"/>
                  </a:cubicBezTo>
                  <a:cubicBezTo>
                    <a:pt x="2287322" y="22541"/>
                    <a:pt x="2292265" y="34475"/>
                    <a:pt x="2292265" y="46919"/>
                  </a:cubicBezTo>
                  <a:lnTo>
                    <a:pt x="2292265" y="609072"/>
                  </a:lnTo>
                  <a:cubicBezTo>
                    <a:pt x="2292265" y="634984"/>
                    <a:pt x="2271259" y="655991"/>
                    <a:pt x="2245346" y="655991"/>
                  </a:cubicBezTo>
                  <a:lnTo>
                    <a:pt x="46919" y="655991"/>
                  </a:lnTo>
                  <a:cubicBezTo>
                    <a:pt x="34475" y="655991"/>
                    <a:pt x="22541" y="651047"/>
                    <a:pt x="13742" y="642248"/>
                  </a:cubicBezTo>
                  <a:cubicBezTo>
                    <a:pt x="4943" y="633449"/>
                    <a:pt x="0" y="621516"/>
                    <a:pt x="0" y="609072"/>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92265" cy="694091"/>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462302" y="2922621"/>
            <a:ext cx="8415339" cy="1506193"/>
            <a:chOff x="0" y="0"/>
            <a:chExt cx="2292265" cy="410274"/>
          </a:xfrm>
        </p:grpSpPr>
        <p:sp>
          <p:nvSpPr>
            <p:cNvPr id="8" name="Freeform 8"/>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TextBox 11"/>
          <p:cNvSpPr txBox="1"/>
          <p:nvPr/>
        </p:nvSpPr>
        <p:spPr>
          <a:xfrm>
            <a:off x="2614233" y="527402"/>
            <a:ext cx="13059534" cy="1795144"/>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3</a:t>
            </a:r>
          </a:p>
          <a:p>
            <a:pPr algn="ctr">
              <a:lnSpc>
                <a:spcPts val="10273"/>
              </a:lnSpc>
            </a:pPr>
            <a:r>
              <a:rPr lang="en-US" sz="8561">
                <a:solidFill>
                  <a:srgbClr val="000000"/>
                </a:solidFill>
                <a:latin typeface="Yeseva One"/>
              </a:rPr>
              <a:t>Escapism in nature</a:t>
            </a:r>
          </a:p>
        </p:txBody>
      </p:sp>
      <p:sp>
        <p:nvSpPr>
          <p:cNvPr id="12" name="Freeform 12"/>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3" name="Group 13"/>
          <p:cNvGrpSpPr/>
          <p:nvPr/>
        </p:nvGrpSpPr>
        <p:grpSpPr>
          <a:xfrm>
            <a:off x="471827" y="4886014"/>
            <a:ext cx="8415339" cy="1506193"/>
            <a:chOff x="0" y="0"/>
            <a:chExt cx="2292265" cy="410274"/>
          </a:xfrm>
        </p:grpSpPr>
        <p:sp>
          <p:nvSpPr>
            <p:cNvPr id="14" name="Freeform 14"/>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442777" y="3179175"/>
            <a:ext cx="8115300" cy="7772400"/>
          </a:xfrm>
          <a:prstGeom prst="rect">
            <a:avLst/>
          </a:prstGeom>
        </p:spPr>
        <p:txBody>
          <a:bodyPr lIns="0" tIns="0" rIns="0" bIns="0" rtlCol="0" anchor="t">
            <a:spAutoFit/>
          </a:bodyPr>
          <a:lstStyle/>
          <a:p>
            <a:pPr algn="ctr">
              <a:lnSpc>
                <a:spcPts val="3863"/>
              </a:lnSpc>
            </a:pPr>
            <a:r>
              <a:rPr lang="en-US" sz="3219">
                <a:solidFill>
                  <a:srgbClr val="000000"/>
                </a:solidFill>
                <a:latin typeface="Libre Baskerville"/>
              </a:rPr>
              <a:t>“As remote as I can get ideally, It's escapism”</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“I've got quite a strong need for freedom.”</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“The isolation and the independence of being in a craft away from people and civilization and stuff, it really appeals to me”</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p:txBody>
      </p:sp>
      <p:grpSp>
        <p:nvGrpSpPr>
          <p:cNvPr id="17" name="Group 17"/>
          <p:cNvGrpSpPr/>
          <p:nvPr/>
        </p:nvGrpSpPr>
        <p:grpSpPr>
          <a:xfrm>
            <a:off x="9320386" y="8048004"/>
            <a:ext cx="8547741" cy="1506193"/>
            <a:chOff x="0" y="0"/>
            <a:chExt cx="2328330" cy="410274"/>
          </a:xfrm>
        </p:grpSpPr>
        <p:sp>
          <p:nvSpPr>
            <p:cNvPr id="18" name="Freeform 18"/>
            <p:cNvSpPr/>
            <p:nvPr/>
          </p:nvSpPr>
          <p:spPr>
            <a:xfrm>
              <a:off x="0" y="0"/>
              <a:ext cx="2328330" cy="410274"/>
            </a:xfrm>
            <a:custGeom>
              <a:avLst/>
              <a:gdLst/>
              <a:ahLst/>
              <a:cxnLst/>
              <a:rect l="l" t="t" r="r" b="b"/>
              <a:pathLst>
                <a:path w="2328330" h="410274">
                  <a:moveTo>
                    <a:pt x="46192" y="0"/>
                  </a:moveTo>
                  <a:lnTo>
                    <a:pt x="2282138" y="0"/>
                  </a:lnTo>
                  <a:cubicBezTo>
                    <a:pt x="2294389" y="0"/>
                    <a:pt x="2306138" y="4867"/>
                    <a:pt x="2314801" y="13529"/>
                  </a:cubicBezTo>
                  <a:cubicBezTo>
                    <a:pt x="2323464" y="22192"/>
                    <a:pt x="2328330" y="33941"/>
                    <a:pt x="2328330" y="46192"/>
                  </a:cubicBezTo>
                  <a:lnTo>
                    <a:pt x="2328330" y="364082"/>
                  </a:lnTo>
                  <a:cubicBezTo>
                    <a:pt x="2328330" y="376333"/>
                    <a:pt x="2323464" y="388082"/>
                    <a:pt x="2314801" y="396744"/>
                  </a:cubicBezTo>
                  <a:cubicBezTo>
                    <a:pt x="2306138" y="405407"/>
                    <a:pt x="2294389" y="410274"/>
                    <a:pt x="2282138" y="410274"/>
                  </a:cubicBezTo>
                  <a:lnTo>
                    <a:pt x="46192" y="410274"/>
                  </a:lnTo>
                  <a:cubicBezTo>
                    <a:pt x="33941" y="410274"/>
                    <a:pt x="22192" y="405407"/>
                    <a:pt x="13529" y="396744"/>
                  </a:cubicBezTo>
                  <a:cubicBezTo>
                    <a:pt x="4867" y="388082"/>
                    <a:pt x="0" y="376333"/>
                    <a:pt x="0" y="364082"/>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328330"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9274784" y="2608296"/>
            <a:ext cx="8547741" cy="2800052"/>
            <a:chOff x="0" y="0"/>
            <a:chExt cx="2328330" cy="762710"/>
          </a:xfrm>
        </p:grpSpPr>
        <p:sp>
          <p:nvSpPr>
            <p:cNvPr id="21" name="Freeform 21"/>
            <p:cNvSpPr/>
            <p:nvPr/>
          </p:nvSpPr>
          <p:spPr>
            <a:xfrm>
              <a:off x="0" y="0"/>
              <a:ext cx="2328330" cy="762710"/>
            </a:xfrm>
            <a:custGeom>
              <a:avLst/>
              <a:gdLst/>
              <a:ahLst/>
              <a:cxnLst/>
              <a:rect l="l" t="t" r="r" b="b"/>
              <a:pathLst>
                <a:path w="2328330" h="762710">
                  <a:moveTo>
                    <a:pt x="46192" y="0"/>
                  </a:moveTo>
                  <a:lnTo>
                    <a:pt x="2282138" y="0"/>
                  </a:lnTo>
                  <a:cubicBezTo>
                    <a:pt x="2294389" y="0"/>
                    <a:pt x="2306138" y="4867"/>
                    <a:pt x="2314801" y="13529"/>
                  </a:cubicBezTo>
                  <a:cubicBezTo>
                    <a:pt x="2323464" y="22192"/>
                    <a:pt x="2328330" y="33941"/>
                    <a:pt x="2328330" y="46192"/>
                  </a:cubicBezTo>
                  <a:lnTo>
                    <a:pt x="2328330" y="716518"/>
                  </a:lnTo>
                  <a:cubicBezTo>
                    <a:pt x="2328330" y="728768"/>
                    <a:pt x="2323464" y="740518"/>
                    <a:pt x="2314801" y="749180"/>
                  </a:cubicBezTo>
                  <a:cubicBezTo>
                    <a:pt x="2306138" y="757843"/>
                    <a:pt x="2294389" y="762710"/>
                    <a:pt x="2282138" y="762710"/>
                  </a:cubicBezTo>
                  <a:lnTo>
                    <a:pt x="46192" y="762710"/>
                  </a:lnTo>
                  <a:cubicBezTo>
                    <a:pt x="33941" y="762710"/>
                    <a:pt x="22192" y="757843"/>
                    <a:pt x="13529" y="749180"/>
                  </a:cubicBezTo>
                  <a:cubicBezTo>
                    <a:pt x="4867" y="740518"/>
                    <a:pt x="0" y="728768"/>
                    <a:pt x="0" y="716518"/>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328330" cy="800810"/>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292822" y="5801036"/>
            <a:ext cx="8547741" cy="1857404"/>
            <a:chOff x="0" y="0"/>
            <a:chExt cx="2328330" cy="505941"/>
          </a:xfrm>
        </p:grpSpPr>
        <p:sp>
          <p:nvSpPr>
            <p:cNvPr id="24" name="Freeform 24"/>
            <p:cNvSpPr/>
            <p:nvPr/>
          </p:nvSpPr>
          <p:spPr>
            <a:xfrm>
              <a:off x="0" y="0"/>
              <a:ext cx="2328330" cy="505941"/>
            </a:xfrm>
            <a:custGeom>
              <a:avLst/>
              <a:gdLst/>
              <a:ahLst/>
              <a:cxnLst/>
              <a:rect l="l" t="t" r="r" b="b"/>
              <a:pathLst>
                <a:path w="2328330" h="505941">
                  <a:moveTo>
                    <a:pt x="46192" y="0"/>
                  </a:moveTo>
                  <a:lnTo>
                    <a:pt x="2282138" y="0"/>
                  </a:lnTo>
                  <a:cubicBezTo>
                    <a:pt x="2294389" y="0"/>
                    <a:pt x="2306138" y="4867"/>
                    <a:pt x="2314801" y="13529"/>
                  </a:cubicBezTo>
                  <a:cubicBezTo>
                    <a:pt x="2323464" y="22192"/>
                    <a:pt x="2328330" y="33941"/>
                    <a:pt x="2328330" y="46192"/>
                  </a:cubicBezTo>
                  <a:lnTo>
                    <a:pt x="2328330" y="459748"/>
                  </a:lnTo>
                  <a:cubicBezTo>
                    <a:pt x="2328330" y="471999"/>
                    <a:pt x="2323464" y="483749"/>
                    <a:pt x="2314801" y="492411"/>
                  </a:cubicBezTo>
                  <a:cubicBezTo>
                    <a:pt x="2306138" y="501074"/>
                    <a:pt x="2294389" y="505941"/>
                    <a:pt x="2282138" y="505941"/>
                  </a:cubicBezTo>
                  <a:lnTo>
                    <a:pt x="46192" y="505941"/>
                  </a:lnTo>
                  <a:cubicBezTo>
                    <a:pt x="33941" y="505941"/>
                    <a:pt x="22192" y="501074"/>
                    <a:pt x="13529" y="492411"/>
                  </a:cubicBezTo>
                  <a:cubicBezTo>
                    <a:pt x="4867" y="483749"/>
                    <a:pt x="0" y="471999"/>
                    <a:pt x="0" y="459748"/>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328330" cy="544041"/>
            </a:xfrm>
            <a:prstGeom prst="rect">
              <a:avLst/>
            </a:prstGeom>
          </p:spPr>
          <p:txBody>
            <a:bodyPr lIns="50800" tIns="50800" rIns="50800" bIns="50800" rtlCol="0" anchor="ctr"/>
            <a:lstStyle/>
            <a:p>
              <a:pPr algn="ctr">
                <a:lnSpc>
                  <a:spcPts val="2659"/>
                </a:lnSpc>
                <a:spcBef>
                  <a:spcPct val="0"/>
                </a:spcBef>
              </a:pPr>
              <a:endParaRPr/>
            </a:p>
          </p:txBody>
        </p:sp>
      </p:grpSp>
      <p:sp>
        <p:nvSpPr>
          <p:cNvPr id="26" name="TextBox 26"/>
          <p:cNvSpPr txBox="1"/>
          <p:nvPr/>
        </p:nvSpPr>
        <p:spPr>
          <a:xfrm>
            <a:off x="9274784" y="2767945"/>
            <a:ext cx="8565780" cy="6981825"/>
          </a:xfrm>
          <a:prstGeom prst="rect">
            <a:avLst/>
          </a:prstGeom>
        </p:spPr>
        <p:txBody>
          <a:bodyPr lIns="0" tIns="0" rIns="0" bIns="0" rtlCol="0" anchor="t">
            <a:spAutoFit/>
          </a:bodyPr>
          <a:lstStyle/>
          <a:p>
            <a:pPr algn="ctr">
              <a:lnSpc>
                <a:spcPts val="3858"/>
              </a:lnSpc>
            </a:pPr>
            <a:r>
              <a:rPr lang="en-US" sz="3215">
                <a:solidFill>
                  <a:srgbClr val="000000"/>
                </a:solidFill>
                <a:latin typeface="Libre Baskerville"/>
              </a:rPr>
              <a:t>“I like to paddle in remote places where it just feels, like the simplicity</a:t>
            </a:r>
          </a:p>
          <a:p>
            <a:pPr algn="ctr">
              <a:lnSpc>
                <a:spcPts val="3858"/>
              </a:lnSpc>
            </a:pPr>
            <a:r>
              <a:rPr lang="en-US" sz="3215">
                <a:solidFill>
                  <a:srgbClr val="000000"/>
                </a:solidFill>
                <a:latin typeface="Libre Baskerville"/>
              </a:rPr>
              <a:t>is all around me and I'm dependent on myself and my interactions with my environment to kind of survive.”</a:t>
            </a:r>
          </a:p>
          <a:p>
            <a:pPr algn="ctr">
              <a:lnSpc>
                <a:spcPts val="3258"/>
              </a:lnSpc>
            </a:pPr>
            <a:endParaRPr lang="en-US" sz="3215">
              <a:solidFill>
                <a:srgbClr val="000000"/>
              </a:solidFill>
              <a:latin typeface="Libre Baskerville"/>
            </a:endParaRPr>
          </a:p>
          <a:p>
            <a:pPr algn="ctr">
              <a:lnSpc>
                <a:spcPts val="32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 like, that feeling of being part of the natural world rather than sort of shielded from it.”</a:t>
            </a:r>
          </a:p>
          <a:p>
            <a:pPr algn="ctr">
              <a:lnSpc>
                <a:spcPts val="3258"/>
              </a:lnSpc>
            </a:pPr>
            <a:endParaRPr lang="en-US" sz="3215">
              <a:solidFill>
                <a:srgbClr val="000000"/>
              </a:solidFill>
              <a:latin typeface="Libre Baskerville"/>
            </a:endParaRPr>
          </a:p>
          <a:p>
            <a:pPr algn="ctr">
              <a:lnSpc>
                <a:spcPts val="32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 like to be as immersed in nature as possible”</a:t>
            </a:r>
          </a:p>
          <a:p>
            <a:pPr algn="ctr">
              <a:lnSpc>
                <a:spcPts val="3858"/>
              </a:lnSpc>
            </a:pPr>
            <a:endParaRPr lang="en-US" sz="3215">
              <a:solidFill>
                <a:srgbClr val="000000"/>
              </a:solidFill>
              <a:latin typeface="Libre Baskerville"/>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490877" y="5911053"/>
            <a:ext cx="8415339" cy="2715908"/>
            <a:chOff x="0" y="0"/>
            <a:chExt cx="2292265" cy="739790"/>
          </a:xfrm>
        </p:grpSpPr>
        <p:sp>
          <p:nvSpPr>
            <p:cNvPr id="5" name="Freeform 5"/>
            <p:cNvSpPr/>
            <p:nvPr/>
          </p:nvSpPr>
          <p:spPr>
            <a:xfrm>
              <a:off x="0" y="0"/>
              <a:ext cx="2292265" cy="739790"/>
            </a:xfrm>
            <a:custGeom>
              <a:avLst/>
              <a:gdLst/>
              <a:ahLst/>
              <a:cxnLst/>
              <a:rect l="l" t="t" r="r" b="b"/>
              <a:pathLst>
                <a:path w="2292265" h="739790">
                  <a:moveTo>
                    <a:pt x="46919" y="0"/>
                  </a:moveTo>
                  <a:lnTo>
                    <a:pt x="2245346" y="0"/>
                  </a:lnTo>
                  <a:cubicBezTo>
                    <a:pt x="2257790" y="0"/>
                    <a:pt x="2269724" y="4943"/>
                    <a:pt x="2278523" y="13742"/>
                  </a:cubicBezTo>
                  <a:cubicBezTo>
                    <a:pt x="2287322" y="22541"/>
                    <a:pt x="2292265" y="34475"/>
                    <a:pt x="2292265" y="46919"/>
                  </a:cubicBezTo>
                  <a:lnTo>
                    <a:pt x="2292265" y="692871"/>
                  </a:lnTo>
                  <a:cubicBezTo>
                    <a:pt x="2292265" y="718783"/>
                    <a:pt x="2271259" y="739790"/>
                    <a:pt x="2245346" y="739790"/>
                  </a:cubicBezTo>
                  <a:lnTo>
                    <a:pt x="46919" y="739790"/>
                  </a:lnTo>
                  <a:cubicBezTo>
                    <a:pt x="34475" y="739790"/>
                    <a:pt x="22541" y="734846"/>
                    <a:pt x="13742" y="726047"/>
                  </a:cubicBezTo>
                  <a:cubicBezTo>
                    <a:pt x="4943" y="717248"/>
                    <a:pt x="0" y="705314"/>
                    <a:pt x="0" y="692871"/>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92265" cy="77789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490877" y="3499178"/>
            <a:ext cx="8415339" cy="2197603"/>
            <a:chOff x="0" y="0"/>
            <a:chExt cx="2292265" cy="598608"/>
          </a:xfrm>
        </p:grpSpPr>
        <p:sp>
          <p:nvSpPr>
            <p:cNvPr id="8" name="Freeform 8"/>
            <p:cNvSpPr/>
            <p:nvPr/>
          </p:nvSpPr>
          <p:spPr>
            <a:xfrm>
              <a:off x="0" y="0"/>
              <a:ext cx="2292265" cy="598608"/>
            </a:xfrm>
            <a:custGeom>
              <a:avLst/>
              <a:gdLst/>
              <a:ahLst/>
              <a:cxnLst/>
              <a:rect l="l" t="t" r="r" b="b"/>
              <a:pathLst>
                <a:path w="2292265" h="598608">
                  <a:moveTo>
                    <a:pt x="46919" y="0"/>
                  </a:moveTo>
                  <a:lnTo>
                    <a:pt x="2245346" y="0"/>
                  </a:lnTo>
                  <a:cubicBezTo>
                    <a:pt x="2257790" y="0"/>
                    <a:pt x="2269724" y="4943"/>
                    <a:pt x="2278523" y="13742"/>
                  </a:cubicBezTo>
                  <a:cubicBezTo>
                    <a:pt x="2287322" y="22541"/>
                    <a:pt x="2292265" y="34475"/>
                    <a:pt x="2292265" y="46919"/>
                  </a:cubicBezTo>
                  <a:lnTo>
                    <a:pt x="2292265" y="551689"/>
                  </a:lnTo>
                  <a:cubicBezTo>
                    <a:pt x="2292265" y="564133"/>
                    <a:pt x="2287322" y="576067"/>
                    <a:pt x="2278523" y="584866"/>
                  </a:cubicBezTo>
                  <a:cubicBezTo>
                    <a:pt x="2269724" y="593665"/>
                    <a:pt x="2257790" y="598608"/>
                    <a:pt x="2245346" y="598608"/>
                  </a:cubicBezTo>
                  <a:lnTo>
                    <a:pt x="46919" y="598608"/>
                  </a:lnTo>
                  <a:cubicBezTo>
                    <a:pt x="21006" y="598608"/>
                    <a:pt x="0" y="577602"/>
                    <a:pt x="0" y="551689"/>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2265" cy="636708"/>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TextBox 11"/>
          <p:cNvSpPr txBox="1"/>
          <p:nvPr/>
        </p:nvSpPr>
        <p:spPr>
          <a:xfrm>
            <a:off x="2614233" y="917576"/>
            <a:ext cx="13059534" cy="1795144"/>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4</a:t>
            </a:r>
          </a:p>
          <a:p>
            <a:pPr algn="ctr">
              <a:lnSpc>
                <a:spcPts val="10273"/>
              </a:lnSpc>
            </a:pPr>
            <a:r>
              <a:rPr lang="en-US" sz="8561">
                <a:solidFill>
                  <a:srgbClr val="000000"/>
                </a:solidFill>
                <a:latin typeface="Yeseva One"/>
              </a:rPr>
              <a:t>Challenge</a:t>
            </a:r>
          </a:p>
        </p:txBody>
      </p:sp>
      <p:sp>
        <p:nvSpPr>
          <p:cNvPr id="12" name="Freeform 12"/>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TextBox 13"/>
          <p:cNvSpPr txBox="1"/>
          <p:nvPr/>
        </p:nvSpPr>
        <p:spPr>
          <a:xfrm>
            <a:off x="621372" y="3791740"/>
            <a:ext cx="8115300" cy="4371975"/>
          </a:xfrm>
          <a:prstGeom prst="rect">
            <a:avLst/>
          </a:prstGeom>
        </p:spPr>
        <p:txBody>
          <a:bodyPr lIns="0" tIns="0" rIns="0" bIns="0" rtlCol="0" anchor="t">
            <a:spAutoFit/>
          </a:bodyPr>
          <a:lstStyle/>
          <a:p>
            <a:pPr algn="ctr">
              <a:lnSpc>
                <a:spcPts val="3863"/>
              </a:lnSpc>
            </a:pPr>
            <a:r>
              <a:rPr lang="en-US" sz="3219">
                <a:solidFill>
                  <a:srgbClr val="000000"/>
                </a:solidFill>
                <a:latin typeface="Libre Baskerville"/>
              </a:rPr>
              <a:t>“ It became about adventure and challenge, much more about paddling remote rivers and white water.”</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“it's Type 2 fun, isn't it?</a:t>
            </a:r>
          </a:p>
          <a:p>
            <a:pPr algn="ctr">
              <a:lnSpc>
                <a:spcPts val="3863"/>
              </a:lnSpc>
            </a:pPr>
            <a:r>
              <a:rPr lang="en-US" sz="3219">
                <a:solidFill>
                  <a:srgbClr val="000000"/>
                </a:solidFill>
                <a:latin typeface="Libre Baskerville"/>
              </a:rPr>
              <a:t>It does make me feel anxious, but I know that the rewards for completing it are worth it.”</a:t>
            </a:r>
          </a:p>
        </p:txBody>
      </p:sp>
      <p:grpSp>
        <p:nvGrpSpPr>
          <p:cNvPr id="14" name="Group 14"/>
          <p:cNvGrpSpPr/>
          <p:nvPr/>
        </p:nvGrpSpPr>
        <p:grpSpPr>
          <a:xfrm>
            <a:off x="9292822" y="5899558"/>
            <a:ext cx="8547891" cy="1506193"/>
            <a:chOff x="0" y="0"/>
            <a:chExt cx="2328371" cy="410274"/>
          </a:xfrm>
        </p:grpSpPr>
        <p:sp>
          <p:nvSpPr>
            <p:cNvPr id="15" name="Freeform 15"/>
            <p:cNvSpPr/>
            <p:nvPr/>
          </p:nvSpPr>
          <p:spPr>
            <a:xfrm>
              <a:off x="0" y="0"/>
              <a:ext cx="2328371" cy="410274"/>
            </a:xfrm>
            <a:custGeom>
              <a:avLst/>
              <a:gdLst/>
              <a:ahLst/>
              <a:cxnLst/>
              <a:rect l="l" t="t" r="r" b="b"/>
              <a:pathLst>
                <a:path w="2328371" h="410274">
                  <a:moveTo>
                    <a:pt x="46191" y="0"/>
                  </a:moveTo>
                  <a:lnTo>
                    <a:pt x="2282180" y="0"/>
                  </a:lnTo>
                  <a:cubicBezTo>
                    <a:pt x="2307691" y="0"/>
                    <a:pt x="2328371" y="20681"/>
                    <a:pt x="2328371" y="46191"/>
                  </a:cubicBezTo>
                  <a:lnTo>
                    <a:pt x="2328371" y="364083"/>
                  </a:lnTo>
                  <a:cubicBezTo>
                    <a:pt x="2328371" y="389593"/>
                    <a:pt x="2307691" y="410274"/>
                    <a:pt x="2282180" y="410274"/>
                  </a:cubicBezTo>
                  <a:lnTo>
                    <a:pt x="46191" y="410274"/>
                  </a:lnTo>
                  <a:cubicBezTo>
                    <a:pt x="20681" y="410274"/>
                    <a:pt x="0" y="389593"/>
                    <a:pt x="0" y="364083"/>
                  </a:cubicBezTo>
                  <a:lnTo>
                    <a:pt x="0" y="46191"/>
                  </a:lnTo>
                  <a:cubicBezTo>
                    <a:pt x="0" y="20681"/>
                    <a:pt x="20681" y="0"/>
                    <a:pt x="46191" y="0"/>
                  </a:cubicBezTo>
                  <a:close/>
                </a:path>
              </a:pathLst>
            </a:custGeom>
            <a:solidFill>
              <a:srgbClr val="FAFAF6"/>
            </a:solidFill>
            <a:ln w="19050" cap="rnd">
              <a:solidFill>
                <a:srgbClr val="B6B2AF"/>
              </a:solidFill>
              <a:prstDash val="solid"/>
              <a:round/>
            </a:ln>
          </p:spPr>
          <p:txBody>
            <a:bodyPr/>
            <a:lstStyle/>
            <a:p>
              <a:endParaRPr lang="en-GB"/>
            </a:p>
          </p:txBody>
        </p:sp>
        <p:sp>
          <p:nvSpPr>
            <p:cNvPr id="16" name="TextBox 16"/>
            <p:cNvSpPr txBox="1"/>
            <p:nvPr/>
          </p:nvSpPr>
          <p:spPr>
            <a:xfrm>
              <a:off x="0" y="-38100"/>
              <a:ext cx="2328371"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9263285" y="7853426"/>
            <a:ext cx="8547741" cy="1010893"/>
            <a:chOff x="0" y="0"/>
            <a:chExt cx="2328330" cy="275358"/>
          </a:xfrm>
        </p:grpSpPr>
        <p:sp>
          <p:nvSpPr>
            <p:cNvPr id="18" name="Freeform 18"/>
            <p:cNvSpPr/>
            <p:nvPr/>
          </p:nvSpPr>
          <p:spPr>
            <a:xfrm>
              <a:off x="0" y="0"/>
              <a:ext cx="2328330" cy="275358"/>
            </a:xfrm>
            <a:custGeom>
              <a:avLst/>
              <a:gdLst/>
              <a:ahLst/>
              <a:cxnLst/>
              <a:rect l="l" t="t" r="r" b="b"/>
              <a:pathLst>
                <a:path w="2328330" h="275358">
                  <a:moveTo>
                    <a:pt x="46192" y="0"/>
                  </a:moveTo>
                  <a:lnTo>
                    <a:pt x="2282138" y="0"/>
                  </a:lnTo>
                  <a:cubicBezTo>
                    <a:pt x="2294389" y="0"/>
                    <a:pt x="2306138" y="4867"/>
                    <a:pt x="2314801" y="13529"/>
                  </a:cubicBezTo>
                  <a:cubicBezTo>
                    <a:pt x="2323464" y="22192"/>
                    <a:pt x="2328330" y="33941"/>
                    <a:pt x="2328330" y="46192"/>
                  </a:cubicBezTo>
                  <a:lnTo>
                    <a:pt x="2328330" y="229166"/>
                  </a:lnTo>
                  <a:cubicBezTo>
                    <a:pt x="2328330" y="241417"/>
                    <a:pt x="2323464" y="253166"/>
                    <a:pt x="2314801" y="261829"/>
                  </a:cubicBezTo>
                  <a:cubicBezTo>
                    <a:pt x="2306138" y="270492"/>
                    <a:pt x="2294389" y="275358"/>
                    <a:pt x="2282138" y="275358"/>
                  </a:cubicBezTo>
                  <a:lnTo>
                    <a:pt x="46192" y="275358"/>
                  </a:lnTo>
                  <a:cubicBezTo>
                    <a:pt x="33941" y="275358"/>
                    <a:pt x="22192" y="270492"/>
                    <a:pt x="13529" y="261829"/>
                  </a:cubicBezTo>
                  <a:cubicBezTo>
                    <a:pt x="4867" y="253166"/>
                    <a:pt x="0" y="241417"/>
                    <a:pt x="0" y="229166"/>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328330" cy="313458"/>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9292822" y="3480128"/>
            <a:ext cx="8538216" cy="1962811"/>
            <a:chOff x="0" y="0"/>
            <a:chExt cx="2325736" cy="534653"/>
          </a:xfrm>
        </p:grpSpPr>
        <p:sp>
          <p:nvSpPr>
            <p:cNvPr id="21" name="Freeform 21"/>
            <p:cNvSpPr/>
            <p:nvPr/>
          </p:nvSpPr>
          <p:spPr>
            <a:xfrm>
              <a:off x="0" y="0"/>
              <a:ext cx="2325736" cy="534653"/>
            </a:xfrm>
            <a:custGeom>
              <a:avLst/>
              <a:gdLst/>
              <a:ahLst/>
              <a:cxnLst/>
              <a:rect l="l" t="t" r="r" b="b"/>
              <a:pathLst>
                <a:path w="2325736" h="534653">
                  <a:moveTo>
                    <a:pt x="46244" y="0"/>
                  </a:moveTo>
                  <a:lnTo>
                    <a:pt x="2279492" y="0"/>
                  </a:lnTo>
                  <a:cubicBezTo>
                    <a:pt x="2291757" y="0"/>
                    <a:pt x="2303519" y="4872"/>
                    <a:pt x="2312191" y="13544"/>
                  </a:cubicBezTo>
                  <a:cubicBezTo>
                    <a:pt x="2320864" y="22217"/>
                    <a:pt x="2325736" y="33979"/>
                    <a:pt x="2325736" y="46244"/>
                  </a:cubicBezTo>
                  <a:lnTo>
                    <a:pt x="2325736" y="488409"/>
                  </a:lnTo>
                  <a:cubicBezTo>
                    <a:pt x="2325736" y="500674"/>
                    <a:pt x="2320864" y="512436"/>
                    <a:pt x="2312191" y="521108"/>
                  </a:cubicBezTo>
                  <a:cubicBezTo>
                    <a:pt x="2303519" y="529781"/>
                    <a:pt x="2291757" y="534653"/>
                    <a:pt x="2279492" y="534653"/>
                  </a:cubicBezTo>
                  <a:lnTo>
                    <a:pt x="46244" y="534653"/>
                  </a:lnTo>
                  <a:cubicBezTo>
                    <a:pt x="20704" y="534653"/>
                    <a:pt x="0" y="513949"/>
                    <a:pt x="0" y="488409"/>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325736" cy="572753"/>
            </a:xfrm>
            <a:prstGeom prst="rect">
              <a:avLst/>
            </a:prstGeom>
          </p:spPr>
          <p:txBody>
            <a:bodyPr lIns="50800" tIns="50800" rIns="50800" bIns="50800" rtlCol="0" anchor="ctr"/>
            <a:lstStyle/>
            <a:p>
              <a:pPr algn="ctr">
                <a:lnSpc>
                  <a:spcPts val="2659"/>
                </a:lnSpc>
                <a:spcBef>
                  <a:spcPct val="0"/>
                </a:spcBef>
              </a:pPr>
              <a:endParaRPr/>
            </a:p>
          </p:txBody>
        </p:sp>
      </p:grpSp>
      <p:sp>
        <p:nvSpPr>
          <p:cNvPr id="23" name="TextBox 23"/>
          <p:cNvSpPr txBox="1"/>
          <p:nvPr/>
        </p:nvSpPr>
        <p:spPr>
          <a:xfrm>
            <a:off x="9359497" y="3738586"/>
            <a:ext cx="8355316" cy="5343525"/>
          </a:xfrm>
          <a:prstGeom prst="rect">
            <a:avLst/>
          </a:prstGeom>
        </p:spPr>
        <p:txBody>
          <a:bodyPr lIns="0" tIns="0" rIns="0" bIns="0" rtlCol="0" anchor="t">
            <a:spAutoFit/>
          </a:bodyPr>
          <a:lstStyle/>
          <a:p>
            <a:pPr algn="ctr">
              <a:lnSpc>
                <a:spcPts val="3858"/>
              </a:lnSpc>
            </a:pPr>
            <a:r>
              <a:rPr lang="en-US" sz="3215">
                <a:solidFill>
                  <a:srgbClr val="000000"/>
                </a:solidFill>
                <a:latin typeface="Libre Baskerville"/>
              </a:rPr>
              <a:t>“I'm prepared to feel that anxiety for the knowledge that I will feel amazing afterwards.”</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“What I like is the challenge, but I need to know that I can manage the risk.”</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“It makes me feel resilient.”</a:t>
            </a:r>
          </a:p>
          <a:p>
            <a:pPr algn="ctr">
              <a:lnSpc>
                <a:spcPts val="3858"/>
              </a:lnSpc>
            </a:pPr>
            <a:endParaRPr lang="en-US" sz="3215">
              <a:solidFill>
                <a:srgbClr val="000000"/>
              </a:solidFill>
              <a:latin typeface="Libre Baskerville"/>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452777" y="8115300"/>
            <a:ext cx="8415339" cy="1546200"/>
            <a:chOff x="0" y="0"/>
            <a:chExt cx="2292265" cy="421171"/>
          </a:xfrm>
        </p:grpSpPr>
        <p:sp>
          <p:nvSpPr>
            <p:cNvPr id="5" name="Freeform 5"/>
            <p:cNvSpPr/>
            <p:nvPr/>
          </p:nvSpPr>
          <p:spPr>
            <a:xfrm>
              <a:off x="0" y="0"/>
              <a:ext cx="2292265" cy="421171"/>
            </a:xfrm>
            <a:custGeom>
              <a:avLst/>
              <a:gdLst/>
              <a:ahLst/>
              <a:cxnLst/>
              <a:rect l="l" t="t" r="r" b="b"/>
              <a:pathLst>
                <a:path w="2292265" h="421171">
                  <a:moveTo>
                    <a:pt x="46919" y="0"/>
                  </a:moveTo>
                  <a:lnTo>
                    <a:pt x="2245346" y="0"/>
                  </a:lnTo>
                  <a:cubicBezTo>
                    <a:pt x="2257790" y="0"/>
                    <a:pt x="2269724" y="4943"/>
                    <a:pt x="2278523" y="13742"/>
                  </a:cubicBezTo>
                  <a:cubicBezTo>
                    <a:pt x="2287322" y="22541"/>
                    <a:pt x="2292265" y="34475"/>
                    <a:pt x="2292265" y="46919"/>
                  </a:cubicBezTo>
                  <a:lnTo>
                    <a:pt x="2292265" y="374252"/>
                  </a:lnTo>
                  <a:cubicBezTo>
                    <a:pt x="2292265" y="386696"/>
                    <a:pt x="2287322" y="398630"/>
                    <a:pt x="2278523" y="407429"/>
                  </a:cubicBezTo>
                  <a:cubicBezTo>
                    <a:pt x="2269724" y="416228"/>
                    <a:pt x="2257790" y="421171"/>
                    <a:pt x="2245346" y="421171"/>
                  </a:cubicBezTo>
                  <a:lnTo>
                    <a:pt x="46919" y="421171"/>
                  </a:lnTo>
                  <a:cubicBezTo>
                    <a:pt x="21006" y="421171"/>
                    <a:pt x="0" y="400165"/>
                    <a:pt x="0" y="374252"/>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92265" cy="459271"/>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452777" y="4569129"/>
            <a:ext cx="8415339" cy="1450914"/>
            <a:chOff x="0" y="0"/>
            <a:chExt cx="2292265" cy="395216"/>
          </a:xfrm>
        </p:grpSpPr>
        <p:sp>
          <p:nvSpPr>
            <p:cNvPr id="8" name="Freeform 8"/>
            <p:cNvSpPr/>
            <p:nvPr/>
          </p:nvSpPr>
          <p:spPr>
            <a:xfrm>
              <a:off x="0" y="0"/>
              <a:ext cx="2292265" cy="395216"/>
            </a:xfrm>
            <a:custGeom>
              <a:avLst/>
              <a:gdLst/>
              <a:ahLst/>
              <a:cxnLst/>
              <a:rect l="l" t="t" r="r" b="b"/>
              <a:pathLst>
                <a:path w="2292265" h="395216">
                  <a:moveTo>
                    <a:pt x="46919" y="0"/>
                  </a:moveTo>
                  <a:lnTo>
                    <a:pt x="2245346" y="0"/>
                  </a:lnTo>
                  <a:cubicBezTo>
                    <a:pt x="2257790" y="0"/>
                    <a:pt x="2269724" y="4943"/>
                    <a:pt x="2278523" y="13742"/>
                  </a:cubicBezTo>
                  <a:cubicBezTo>
                    <a:pt x="2287322" y="22541"/>
                    <a:pt x="2292265" y="34475"/>
                    <a:pt x="2292265" y="46919"/>
                  </a:cubicBezTo>
                  <a:lnTo>
                    <a:pt x="2292265" y="348297"/>
                  </a:lnTo>
                  <a:cubicBezTo>
                    <a:pt x="2292265" y="360741"/>
                    <a:pt x="2287322" y="372675"/>
                    <a:pt x="2278523" y="381474"/>
                  </a:cubicBezTo>
                  <a:cubicBezTo>
                    <a:pt x="2269724" y="390273"/>
                    <a:pt x="2257790" y="395216"/>
                    <a:pt x="2245346" y="395216"/>
                  </a:cubicBezTo>
                  <a:lnTo>
                    <a:pt x="46919" y="395216"/>
                  </a:lnTo>
                  <a:cubicBezTo>
                    <a:pt x="34475" y="395216"/>
                    <a:pt x="22541" y="390273"/>
                    <a:pt x="13742" y="381474"/>
                  </a:cubicBezTo>
                  <a:cubicBezTo>
                    <a:pt x="4943" y="372675"/>
                    <a:pt x="0" y="360741"/>
                    <a:pt x="0" y="348297"/>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2265" cy="433316"/>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TextBox 11"/>
          <p:cNvSpPr txBox="1"/>
          <p:nvPr/>
        </p:nvSpPr>
        <p:spPr>
          <a:xfrm>
            <a:off x="634400" y="389584"/>
            <a:ext cx="17412094" cy="1795144"/>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5</a:t>
            </a:r>
          </a:p>
          <a:p>
            <a:pPr algn="ctr">
              <a:lnSpc>
                <a:spcPts val="10273"/>
              </a:lnSpc>
            </a:pPr>
            <a:r>
              <a:rPr lang="en-US" sz="8561">
                <a:solidFill>
                  <a:srgbClr val="000000"/>
                </a:solidFill>
                <a:latin typeface="Yeseva One"/>
              </a:rPr>
              <a:t>Competition &amp; Achievement</a:t>
            </a:r>
          </a:p>
        </p:txBody>
      </p:sp>
      <p:sp>
        <p:nvSpPr>
          <p:cNvPr id="12" name="Freeform 12"/>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3" name="Group 13"/>
          <p:cNvGrpSpPr/>
          <p:nvPr/>
        </p:nvGrpSpPr>
        <p:grpSpPr>
          <a:xfrm>
            <a:off x="414677" y="6315187"/>
            <a:ext cx="8415339" cy="1546200"/>
            <a:chOff x="0" y="0"/>
            <a:chExt cx="2292265" cy="421171"/>
          </a:xfrm>
        </p:grpSpPr>
        <p:sp>
          <p:nvSpPr>
            <p:cNvPr id="14" name="Freeform 14"/>
            <p:cNvSpPr/>
            <p:nvPr/>
          </p:nvSpPr>
          <p:spPr>
            <a:xfrm>
              <a:off x="0" y="0"/>
              <a:ext cx="2292265" cy="421171"/>
            </a:xfrm>
            <a:custGeom>
              <a:avLst/>
              <a:gdLst/>
              <a:ahLst/>
              <a:cxnLst/>
              <a:rect l="l" t="t" r="r" b="b"/>
              <a:pathLst>
                <a:path w="2292265" h="421171">
                  <a:moveTo>
                    <a:pt x="46919" y="0"/>
                  </a:moveTo>
                  <a:lnTo>
                    <a:pt x="2245346" y="0"/>
                  </a:lnTo>
                  <a:cubicBezTo>
                    <a:pt x="2257790" y="0"/>
                    <a:pt x="2269724" y="4943"/>
                    <a:pt x="2278523" y="13742"/>
                  </a:cubicBezTo>
                  <a:cubicBezTo>
                    <a:pt x="2287322" y="22541"/>
                    <a:pt x="2292265" y="34475"/>
                    <a:pt x="2292265" y="46919"/>
                  </a:cubicBezTo>
                  <a:lnTo>
                    <a:pt x="2292265" y="374252"/>
                  </a:lnTo>
                  <a:cubicBezTo>
                    <a:pt x="2292265" y="386696"/>
                    <a:pt x="2287322" y="398630"/>
                    <a:pt x="2278523" y="407429"/>
                  </a:cubicBezTo>
                  <a:cubicBezTo>
                    <a:pt x="2269724" y="416228"/>
                    <a:pt x="2257790" y="421171"/>
                    <a:pt x="2245346" y="421171"/>
                  </a:cubicBezTo>
                  <a:lnTo>
                    <a:pt x="46919" y="421171"/>
                  </a:lnTo>
                  <a:cubicBezTo>
                    <a:pt x="21006" y="421171"/>
                    <a:pt x="0" y="400165"/>
                    <a:pt x="0" y="374252"/>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292265" cy="459271"/>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414677" y="2398803"/>
            <a:ext cx="8415339" cy="1875051"/>
            <a:chOff x="0" y="0"/>
            <a:chExt cx="2292265" cy="510748"/>
          </a:xfrm>
        </p:grpSpPr>
        <p:sp>
          <p:nvSpPr>
            <p:cNvPr id="17" name="Freeform 17"/>
            <p:cNvSpPr/>
            <p:nvPr/>
          </p:nvSpPr>
          <p:spPr>
            <a:xfrm>
              <a:off x="0" y="0"/>
              <a:ext cx="2292265" cy="510748"/>
            </a:xfrm>
            <a:custGeom>
              <a:avLst/>
              <a:gdLst/>
              <a:ahLst/>
              <a:cxnLst/>
              <a:rect l="l" t="t" r="r" b="b"/>
              <a:pathLst>
                <a:path w="2292265" h="510748">
                  <a:moveTo>
                    <a:pt x="46919" y="0"/>
                  </a:moveTo>
                  <a:lnTo>
                    <a:pt x="2245346" y="0"/>
                  </a:lnTo>
                  <a:cubicBezTo>
                    <a:pt x="2257790" y="0"/>
                    <a:pt x="2269724" y="4943"/>
                    <a:pt x="2278523" y="13742"/>
                  </a:cubicBezTo>
                  <a:cubicBezTo>
                    <a:pt x="2287322" y="22541"/>
                    <a:pt x="2292265" y="34475"/>
                    <a:pt x="2292265" y="46919"/>
                  </a:cubicBezTo>
                  <a:lnTo>
                    <a:pt x="2292265" y="463829"/>
                  </a:lnTo>
                  <a:cubicBezTo>
                    <a:pt x="2292265" y="476272"/>
                    <a:pt x="2287322" y="488206"/>
                    <a:pt x="2278523" y="497005"/>
                  </a:cubicBezTo>
                  <a:cubicBezTo>
                    <a:pt x="2269724" y="505804"/>
                    <a:pt x="2257790" y="510748"/>
                    <a:pt x="2245346" y="510748"/>
                  </a:cubicBezTo>
                  <a:lnTo>
                    <a:pt x="46919" y="510748"/>
                  </a:lnTo>
                  <a:cubicBezTo>
                    <a:pt x="21006" y="510748"/>
                    <a:pt x="0" y="489741"/>
                    <a:pt x="0" y="463829"/>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8" name="TextBox 18"/>
            <p:cNvSpPr txBox="1"/>
            <p:nvPr/>
          </p:nvSpPr>
          <p:spPr>
            <a:xfrm>
              <a:off x="0" y="-38100"/>
              <a:ext cx="2292265" cy="548848"/>
            </a:xfrm>
            <a:prstGeom prst="rect">
              <a:avLst/>
            </a:prstGeom>
          </p:spPr>
          <p:txBody>
            <a:bodyPr lIns="50800" tIns="50800" rIns="50800" bIns="50800" rtlCol="0" anchor="ctr"/>
            <a:lstStyle/>
            <a:p>
              <a:pPr algn="ctr">
                <a:lnSpc>
                  <a:spcPts val="2659"/>
                </a:lnSpc>
                <a:spcBef>
                  <a:spcPct val="0"/>
                </a:spcBef>
              </a:pPr>
              <a:endParaRPr/>
            </a:p>
          </p:txBody>
        </p:sp>
      </p:grpSp>
      <p:sp>
        <p:nvSpPr>
          <p:cNvPr id="19" name="TextBox 19"/>
          <p:cNvSpPr txBox="1"/>
          <p:nvPr/>
        </p:nvSpPr>
        <p:spPr>
          <a:xfrm>
            <a:off x="602796" y="2595805"/>
            <a:ext cx="8115300" cy="6962775"/>
          </a:xfrm>
          <a:prstGeom prst="rect">
            <a:avLst/>
          </a:prstGeom>
        </p:spPr>
        <p:txBody>
          <a:bodyPr lIns="0" tIns="0" rIns="0" bIns="0" rtlCol="0" anchor="t">
            <a:spAutoFit/>
          </a:bodyPr>
          <a:lstStyle/>
          <a:p>
            <a:pPr algn="ctr">
              <a:lnSpc>
                <a:spcPts val="3863"/>
              </a:lnSpc>
            </a:pPr>
            <a:r>
              <a:rPr lang="en-US" sz="3219" dirty="0">
                <a:solidFill>
                  <a:srgbClr val="000000"/>
                </a:solidFill>
                <a:latin typeface="Libre Baskerville"/>
              </a:rPr>
              <a:t>“It was definitely competition that kept my interest in the sport in my teenage years”</a:t>
            </a:r>
          </a:p>
          <a:p>
            <a:pPr algn="ctr">
              <a:lnSpc>
                <a:spcPts val="3144"/>
              </a:lnSpc>
            </a:pPr>
            <a:endParaRPr lang="en-US" sz="3219" dirty="0">
              <a:solidFill>
                <a:srgbClr val="000000"/>
              </a:solidFill>
              <a:latin typeface="Libre Baskerville"/>
            </a:endParaRPr>
          </a:p>
          <a:p>
            <a:pPr algn="ctr">
              <a:lnSpc>
                <a:spcPts val="3264"/>
              </a:lnSpc>
            </a:pPr>
            <a:endParaRPr lang="en-US" sz="3219" dirty="0">
              <a:solidFill>
                <a:srgbClr val="000000"/>
              </a:solidFill>
              <a:latin typeface="Libre Baskerville"/>
            </a:endParaRPr>
          </a:p>
          <a:p>
            <a:pPr algn="ctr">
              <a:lnSpc>
                <a:spcPts val="3863"/>
              </a:lnSpc>
            </a:pPr>
            <a:r>
              <a:rPr lang="en-US" sz="3219" dirty="0">
                <a:solidFill>
                  <a:srgbClr val="000000"/>
                </a:solidFill>
                <a:latin typeface="Libre Baskerville"/>
              </a:rPr>
              <a:t>“It was about external validation, a little bit probably.”</a:t>
            </a:r>
          </a:p>
          <a:p>
            <a:pPr algn="ctr">
              <a:lnSpc>
                <a:spcPts val="3863"/>
              </a:lnSpc>
            </a:pPr>
            <a:endParaRPr lang="en-US" sz="3219" dirty="0">
              <a:solidFill>
                <a:srgbClr val="000000"/>
              </a:solidFill>
              <a:latin typeface="Libre Baskerville"/>
            </a:endParaRPr>
          </a:p>
          <a:p>
            <a:pPr algn="ctr">
              <a:lnSpc>
                <a:spcPts val="3264"/>
              </a:lnSpc>
            </a:pPr>
            <a:endParaRPr lang="en-US" sz="3219" dirty="0">
              <a:solidFill>
                <a:srgbClr val="000000"/>
              </a:solidFill>
              <a:latin typeface="Libre Baskerville"/>
            </a:endParaRPr>
          </a:p>
          <a:p>
            <a:pPr algn="ctr">
              <a:lnSpc>
                <a:spcPts val="3863"/>
              </a:lnSpc>
            </a:pPr>
            <a:r>
              <a:rPr lang="en-US" sz="3219" dirty="0">
                <a:solidFill>
                  <a:srgbClr val="000000"/>
                </a:solidFill>
                <a:latin typeface="Libre Baskerville"/>
              </a:rPr>
              <a:t>“Originally it was about competition and success.”</a:t>
            </a:r>
          </a:p>
          <a:p>
            <a:pPr algn="ctr">
              <a:lnSpc>
                <a:spcPts val="3863"/>
              </a:lnSpc>
            </a:pPr>
            <a:endParaRPr lang="en-US" sz="3219" dirty="0">
              <a:solidFill>
                <a:srgbClr val="000000"/>
              </a:solidFill>
              <a:latin typeface="Libre Baskerville"/>
            </a:endParaRPr>
          </a:p>
          <a:p>
            <a:pPr algn="ctr">
              <a:lnSpc>
                <a:spcPts val="3863"/>
              </a:lnSpc>
            </a:pPr>
            <a:r>
              <a:rPr lang="en-US" sz="3219" dirty="0">
                <a:solidFill>
                  <a:srgbClr val="000000"/>
                </a:solidFill>
                <a:latin typeface="Libre Baskerville"/>
              </a:rPr>
              <a:t>“If I'm trying to achieve something, I'll definitely participate more.”</a:t>
            </a:r>
          </a:p>
        </p:txBody>
      </p:sp>
      <p:grpSp>
        <p:nvGrpSpPr>
          <p:cNvPr id="20" name="Group 20"/>
          <p:cNvGrpSpPr/>
          <p:nvPr/>
        </p:nvGrpSpPr>
        <p:grpSpPr>
          <a:xfrm>
            <a:off x="9292822" y="2446428"/>
            <a:ext cx="8538216" cy="2890680"/>
            <a:chOff x="0" y="0"/>
            <a:chExt cx="2325736" cy="787396"/>
          </a:xfrm>
        </p:grpSpPr>
        <p:sp>
          <p:nvSpPr>
            <p:cNvPr id="21" name="Freeform 21"/>
            <p:cNvSpPr/>
            <p:nvPr/>
          </p:nvSpPr>
          <p:spPr>
            <a:xfrm>
              <a:off x="0" y="0"/>
              <a:ext cx="2325736" cy="787396"/>
            </a:xfrm>
            <a:custGeom>
              <a:avLst/>
              <a:gdLst/>
              <a:ahLst/>
              <a:cxnLst/>
              <a:rect l="l" t="t" r="r" b="b"/>
              <a:pathLst>
                <a:path w="2325736" h="787396">
                  <a:moveTo>
                    <a:pt x="46244" y="0"/>
                  </a:moveTo>
                  <a:lnTo>
                    <a:pt x="2279492" y="0"/>
                  </a:lnTo>
                  <a:cubicBezTo>
                    <a:pt x="2291757" y="0"/>
                    <a:pt x="2303519" y="4872"/>
                    <a:pt x="2312191" y="13544"/>
                  </a:cubicBezTo>
                  <a:cubicBezTo>
                    <a:pt x="2320864" y="22217"/>
                    <a:pt x="2325736" y="33979"/>
                    <a:pt x="2325736" y="46244"/>
                  </a:cubicBezTo>
                  <a:lnTo>
                    <a:pt x="2325736" y="741152"/>
                  </a:lnTo>
                  <a:cubicBezTo>
                    <a:pt x="2325736" y="766692"/>
                    <a:pt x="2305032" y="787396"/>
                    <a:pt x="2279492" y="787396"/>
                  </a:cubicBezTo>
                  <a:lnTo>
                    <a:pt x="46244" y="787396"/>
                  </a:lnTo>
                  <a:cubicBezTo>
                    <a:pt x="33979" y="787396"/>
                    <a:pt x="22217" y="782524"/>
                    <a:pt x="13544" y="773852"/>
                  </a:cubicBezTo>
                  <a:cubicBezTo>
                    <a:pt x="4872" y="765179"/>
                    <a:pt x="0" y="753417"/>
                    <a:pt x="0" y="741152"/>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325736" cy="825496"/>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354261" y="5753100"/>
            <a:ext cx="8415339" cy="1078763"/>
            <a:chOff x="0" y="0"/>
            <a:chExt cx="2292265" cy="293846"/>
          </a:xfrm>
        </p:grpSpPr>
        <p:sp>
          <p:nvSpPr>
            <p:cNvPr id="24" name="Freeform 24"/>
            <p:cNvSpPr/>
            <p:nvPr/>
          </p:nvSpPr>
          <p:spPr>
            <a:xfrm>
              <a:off x="0" y="0"/>
              <a:ext cx="2292265" cy="293846"/>
            </a:xfrm>
            <a:custGeom>
              <a:avLst/>
              <a:gdLst/>
              <a:ahLst/>
              <a:cxnLst/>
              <a:rect l="l" t="t" r="r" b="b"/>
              <a:pathLst>
                <a:path w="2292265" h="293846">
                  <a:moveTo>
                    <a:pt x="46919" y="0"/>
                  </a:moveTo>
                  <a:lnTo>
                    <a:pt x="2245346" y="0"/>
                  </a:lnTo>
                  <a:cubicBezTo>
                    <a:pt x="2257790" y="0"/>
                    <a:pt x="2269724" y="4943"/>
                    <a:pt x="2278523" y="13742"/>
                  </a:cubicBezTo>
                  <a:cubicBezTo>
                    <a:pt x="2287322" y="22541"/>
                    <a:pt x="2292265" y="34475"/>
                    <a:pt x="2292265" y="46919"/>
                  </a:cubicBezTo>
                  <a:lnTo>
                    <a:pt x="2292265" y="246927"/>
                  </a:lnTo>
                  <a:cubicBezTo>
                    <a:pt x="2292265" y="259370"/>
                    <a:pt x="2287322" y="271304"/>
                    <a:pt x="2278523" y="280103"/>
                  </a:cubicBezTo>
                  <a:cubicBezTo>
                    <a:pt x="2269724" y="288902"/>
                    <a:pt x="2257790" y="293846"/>
                    <a:pt x="2245346" y="293846"/>
                  </a:cubicBezTo>
                  <a:lnTo>
                    <a:pt x="46919" y="293846"/>
                  </a:lnTo>
                  <a:cubicBezTo>
                    <a:pt x="34475" y="293846"/>
                    <a:pt x="22541" y="288902"/>
                    <a:pt x="13742" y="280103"/>
                  </a:cubicBezTo>
                  <a:cubicBezTo>
                    <a:pt x="4943" y="271304"/>
                    <a:pt x="0" y="259370"/>
                    <a:pt x="0" y="246927"/>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292265" cy="331946"/>
            </a:xfrm>
            <a:prstGeom prst="rect">
              <a:avLst/>
            </a:prstGeom>
          </p:spPr>
          <p:txBody>
            <a:bodyPr lIns="50800" tIns="50800" rIns="50800" bIns="50800" rtlCol="0" anchor="ctr"/>
            <a:lstStyle/>
            <a:p>
              <a:pPr algn="ctr">
                <a:lnSpc>
                  <a:spcPts val="2659"/>
                </a:lnSpc>
                <a:spcBef>
                  <a:spcPct val="0"/>
                </a:spcBef>
              </a:pPr>
              <a:endParaRPr/>
            </a:p>
          </p:txBody>
        </p:sp>
      </p:grpSp>
      <p:grpSp>
        <p:nvGrpSpPr>
          <p:cNvPr id="26" name="Group 26"/>
          <p:cNvGrpSpPr/>
          <p:nvPr/>
        </p:nvGrpSpPr>
        <p:grpSpPr>
          <a:xfrm>
            <a:off x="9340447" y="7250212"/>
            <a:ext cx="8415339" cy="2428763"/>
            <a:chOff x="0" y="0"/>
            <a:chExt cx="2292265" cy="661574"/>
          </a:xfrm>
        </p:grpSpPr>
        <p:sp>
          <p:nvSpPr>
            <p:cNvPr id="27" name="Freeform 27"/>
            <p:cNvSpPr/>
            <p:nvPr/>
          </p:nvSpPr>
          <p:spPr>
            <a:xfrm>
              <a:off x="0" y="0"/>
              <a:ext cx="2292265" cy="661574"/>
            </a:xfrm>
            <a:custGeom>
              <a:avLst/>
              <a:gdLst/>
              <a:ahLst/>
              <a:cxnLst/>
              <a:rect l="l" t="t" r="r" b="b"/>
              <a:pathLst>
                <a:path w="2292265" h="661574">
                  <a:moveTo>
                    <a:pt x="46919" y="0"/>
                  </a:moveTo>
                  <a:lnTo>
                    <a:pt x="2245346" y="0"/>
                  </a:lnTo>
                  <a:cubicBezTo>
                    <a:pt x="2257790" y="0"/>
                    <a:pt x="2269724" y="4943"/>
                    <a:pt x="2278523" y="13742"/>
                  </a:cubicBezTo>
                  <a:cubicBezTo>
                    <a:pt x="2287322" y="22541"/>
                    <a:pt x="2292265" y="34475"/>
                    <a:pt x="2292265" y="46919"/>
                  </a:cubicBezTo>
                  <a:lnTo>
                    <a:pt x="2292265" y="614655"/>
                  </a:lnTo>
                  <a:cubicBezTo>
                    <a:pt x="2292265" y="627099"/>
                    <a:pt x="2287322" y="639033"/>
                    <a:pt x="2278523" y="647832"/>
                  </a:cubicBezTo>
                  <a:cubicBezTo>
                    <a:pt x="2269724" y="656631"/>
                    <a:pt x="2257790" y="661574"/>
                    <a:pt x="2245346" y="661574"/>
                  </a:cubicBezTo>
                  <a:lnTo>
                    <a:pt x="46919" y="661574"/>
                  </a:lnTo>
                  <a:cubicBezTo>
                    <a:pt x="34475" y="661574"/>
                    <a:pt x="22541" y="656631"/>
                    <a:pt x="13742" y="647832"/>
                  </a:cubicBezTo>
                  <a:cubicBezTo>
                    <a:pt x="4943" y="639033"/>
                    <a:pt x="0" y="627099"/>
                    <a:pt x="0" y="6146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28" name="TextBox 28"/>
            <p:cNvSpPr txBox="1"/>
            <p:nvPr/>
          </p:nvSpPr>
          <p:spPr>
            <a:xfrm>
              <a:off x="0" y="-38100"/>
              <a:ext cx="2292265" cy="699674"/>
            </a:xfrm>
            <a:prstGeom prst="rect">
              <a:avLst/>
            </a:prstGeom>
          </p:spPr>
          <p:txBody>
            <a:bodyPr lIns="50800" tIns="50800" rIns="50800" bIns="50800" rtlCol="0" anchor="ctr"/>
            <a:lstStyle/>
            <a:p>
              <a:pPr algn="ctr">
                <a:lnSpc>
                  <a:spcPts val="2659"/>
                </a:lnSpc>
                <a:spcBef>
                  <a:spcPct val="0"/>
                </a:spcBef>
              </a:pPr>
              <a:endParaRPr/>
            </a:p>
          </p:txBody>
        </p:sp>
      </p:grpSp>
      <p:sp>
        <p:nvSpPr>
          <p:cNvPr id="29" name="TextBox 29"/>
          <p:cNvSpPr txBox="1"/>
          <p:nvPr/>
        </p:nvSpPr>
        <p:spPr>
          <a:xfrm>
            <a:off x="9340447" y="2659006"/>
            <a:ext cx="8355316" cy="7286625"/>
          </a:xfrm>
          <a:prstGeom prst="rect">
            <a:avLst/>
          </a:prstGeom>
        </p:spPr>
        <p:txBody>
          <a:bodyPr lIns="0" tIns="0" rIns="0" bIns="0" rtlCol="0" anchor="t">
            <a:spAutoFit/>
          </a:bodyPr>
          <a:lstStyle/>
          <a:p>
            <a:pPr algn="ctr">
              <a:lnSpc>
                <a:spcPts val="3858"/>
              </a:lnSpc>
            </a:pPr>
            <a:r>
              <a:rPr lang="en-US" sz="3215">
                <a:solidFill>
                  <a:srgbClr val="000000"/>
                </a:solidFill>
                <a:latin typeface="Libre Baskerville"/>
              </a:rPr>
              <a:t>“If I was aiming for something, like if I was upgrading a ticket, a qualification or I knew I was gonna do a particular piece of sea kayak guiding, that would motivate me.”</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 am quite competitive”</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“If I feel somebody thinks I can't do something, I'll go out of my way to prove them wrong. So that usually motivates me.”</a:t>
            </a:r>
          </a:p>
          <a:p>
            <a:pPr algn="ctr">
              <a:lnSpc>
                <a:spcPts val="3858"/>
              </a:lnSpc>
            </a:pPr>
            <a:endParaRPr lang="en-US" sz="3215">
              <a:solidFill>
                <a:srgbClr val="000000"/>
              </a:solidFill>
              <a:latin typeface="Libre Baskerville"/>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612321" y="8081787"/>
            <a:ext cx="8415339" cy="1485561"/>
            <a:chOff x="0" y="0"/>
            <a:chExt cx="2292265" cy="404654"/>
          </a:xfrm>
        </p:grpSpPr>
        <p:sp>
          <p:nvSpPr>
            <p:cNvPr id="5" name="Freeform 5"/>
            <p:cNvSpPr/>
            <p:nvPr/>
          </p:nvSpPr>
          <p:spPr>
            <a:xfrm>
              <a:off x="0" y="0"/>
              <a:ext cx="2292265" cy="404654"/>
            </a:xfrm>
            <a:custGeom>
              <a:avLst/>
              <a:gdLst/>
              <a:ahLst/>
              <a:cxnLst/>
              <a:rect l="l" t="t" r="r" b="b"/>
              <a:pathLst>
                <a:path w="2292265" h="404654">
                  <a:moveTo>
                    <a:pt x="46919" y="0"/>
                  </a:moveTo>
                  <a:lnTo>
                    <a:pt x="2245346" y="0"/>
                  </a:lnTo>
                  <a:cubicBezTo>
                    <a:pt x="2257790" y="0"/>
                    <a:pt x="2269724" y="4943"/>
                    <a:pt x="2278523" y="13742"/>
                  </a:cubicBezTo>
                  <a:cubicBezTo>
                    <a:pt x="2287322" y="22541"/>
                    <a:pt x="2292265" y="34475"/>
                    <a:pt x="2292265" y="46919"/>
                  </a:cubicBezTo>
                  <a:lnTo>
                    <a:pt x="2292265" y="357735"/>
                  </a:lnTo>
                  <a:cubicBezTo>
                    <a:pt x="2292265" y="370179"/>
                    <a:pt x="2287322" y="382113"/>
                    <a:pt x="2278523" y="390912"/>
                  </a:cubicBezTo>
                  <a:cubicBezTo>
                    <a:pt x="2269724" y="399711"/>
                    <a:pt x="2257790" y="404654"/>
                    <a:pt x="2245346" y="404654"/>
                  </a:cubicBezTo>
                  <a:lnTo>
                    <a:pt x="46919" y="404654"/>
                  </a:lnTo>
                  <a:cubicBezTo>
                    <a:pt x="21006" y="404654"/>
                    <a:pt x="0" y="383647"/>
                    <a:pt x="0" y="35773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92265" cy="442754"/>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612321" y="2849252"/>
            <a:ext cx="8415339" cy="962280"/>
            <a:chOff x="0" y="0"/>
            <a:chExt cx="2292265" cy="262117"/>
          </a:xfrm>
        </p:grpSpPr>
        <p:sp>
          <p:nvSpPr>
            <p:cNvPr id="8" name="Freeform 8"/>
            <p:cNvSpPr/>
            <p:nvPr/>
          </p:nvSpPr>
          <p:spPr>
            <a:xfrm>
              <a:off x="0" y="0"/>
              <a:ext cx="2292265" cy="262117"/>
            </a:xfrm>
            <a:custGeom>
              <a:avLst/>
              <a:gdLst/>
              <a:ahLst/>
              <a:cxnLst/>
              <a:rect l="l" t="t" r="r" b="b"/>
              <a:pathLst>
                <a:path w="2292265" h="262117">
                  <a:moveTo>
                    <a:pt x="46919" y="0"/>
                  </a:moveTo>
                  <a:lnTo>
                    <a:pt x="2245346" y="0"/>
                  </a:lnTo>
                  <a:cubicBezTo>
                    <a:pt x="2257790" y="0"/>
                    <a:pt x="2269724" y="4943"/>
                    <a:pt x="2278523" y="13742"/>
                  </a:cubicBezTo>
                  <a:cubicBezTo>
                    <a:pt x="2287322" y="22541"/>
                    <a:pt x="2292265" y="34475"/>
                    <a:pt x="2292265" y="46919"/>
                  </a:cubicBezTo>
                  <a:lnTo>
                    <a:pt x="2292265" y="215198"/>
                  </a:lnTo>
                  <a:cubicBezTo>
                    <a:pt x="2292265" y="227641"/>
                    <a:pt x="2287322" y="239575"/>
                    <a:pt x="2278523" y="248374"/>
                  </a:cubicBezTo>
                  <a:cubicBezTo>
                    <a:pt x="2269724" y="257173"/>
                    <a:pt x="2257790" y="262117"/>
                    <a:pt x="2245346" y="262117"/>
                  </a:cubicBezTo>
                  <a:lnTo>
                    <a:pt x="46919" y="262117"/>
                  </a:lnTo>
                  <a:cubicBezTo>
                    <a:pt x="34475" y="262117"/>
                    <a:pt x="22541" y="257173"/>
                    <a:pt x="13742" y="248374"/>
                  </a:cubicBezTo>
                  <a:cubicBezTo>
                    <a:pt x="4943" y="239575"/>
                    <a:pt x="0" y="227641"/>
                    <a:pt x="0" y="215198"/>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2265" cy="300217"/>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TextBox 11"/>
          <p:cNvSpPr txBox="1"/>
          <p:nvPr/>
        </p:nvSpPr>
        <p:spPr>
          <a:xfrm>
            <a:off x="681911" y="481331"/>
            <a:ext cx="16924178" cy="1795144"/>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6</a:t>
            </a:r>
          </a:p>
          <a:p>
            <a:pPr algn="ctr">
              <a:lnSpc>
                <a:spcPts val="10273"/>
              </a:lnSpc>
            </a:pPr>
            <a:r>
              <a:rPr lang="en-US" sz="8561">
                <a:solidFill>
                  <a:srgbClr val="000000"/>
                </a:solidFill>
                <a:latin typeface="Yeseva One"/>
              </a:rPr>
              <a:t>Confidence &amp; competancy</a:t>
            </a:r>
          </a:p>
        </p:txBody>
      </p:sp>
      <p:sp>
        <p:nvSpPr>
          <p:cNvPr id="12" name="Freeform 12"/>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3" name="Group 13"/>
          <p:cNvGrpSpPr/>
          <p:nvPr/>
        </p:nvGrpSpPr>
        <p:grpSpPr>
          <a:xfrm>
            <a:off x="612321" y="4193102"/>
            <a:ext cx="8415339" cy="1506193"/>
            <a:chOff x="0" y="0"/>
            <a:chExt cx="2292265" cy="410274"/>
          </a:xfrm>
        </p:grpSpPr>
        <p:sp>
          <p:nvSpPr>
            <p:cNvPr id="14" name="Freeform 14"/>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612321" y="6137444"/>
            <a:ext cx="8415339" cy="1506193"/>
            <a:chOff x="0" y="0"/>
            <a:chExt cx="2292265" cy="410274"/>
          </a:xfrm>
        </p:grpSpPr>
        <p:sp>
          <p:nvSpPr>
            <p:cNvPr id="17" name="Freeform 17"/>
            <p:cNvSpPr/>
            <p:nvPr/>
          </p:nvSpPr>
          <p:spPr>
            <a:xfrm>
              <a:off x="0" y="0"/>
              <a:ext cx="2292265" cy="410274"/>
            </a:xfrm>
            <a:custGeom>
              <a:avLst/>
              <a:gdLst/>
              <a:ahLst/>
              <a:cxnLst/>
              <a:rect l="l" t="t" r="r" b="b"/>
              <a:pathLst>
                <a:path w="2292265" h="410274">
                  <a:moveTo>
                    <a:pt x="46919" y="0"/>
                  </a:moveTo>
                  <a:lnTo>
                    <a:pt x="2245346" y="0"/>
                  </a:lnTo>
                  <a:cubicBezTo>
                    <a:pt x="2257790" y="0"/>
                    <a:pt x="2269724" y="4943"/>
                    <a:pt x="2278523" y="13742"/>
                  </a:cubicBezTo>
                  <a:cubicBezTo>
                    <a:pt x="2287322" y="22541"/>
                    <a:pt x="2292265" y="34475"/>
                    <a:pt x="2292265" y="46919"/>
                  </a:cubicBezTo>
                  <a:lnTo>
                    <a:pt x="2292265" y="363355"/>
                  </a:lnTo>
                  <a:cubicBezTo>
                    <a:pt x="2292265" y="389268"/>
                    <a:pt x="2271259" y="410274"/>
                    <a:pt x="2245346" y="410274"/>
                  </a:cubicBezTo>
                  <a:lnTo>
                    <a:pt x="46919" y="410274"/>
                  </a:lnTo>
                  <a:cubicBezTo>
                    <a:pt x="34475" y="410274"/>
                    <a:pt x="22541" y="405331"/>
                    <a:pt x="13742" y="396532"/>
                  </a:cubicBezTo>
                  <a:cubicBezTo>
                    <a:pt x="4943" y="387733"/>
                    <a:pt x="0" y="375799"/>
                    <a:pt x="0" y="363355"/>
                  </a:cubicBezTo>
                  <a:lnTo>
                    <a:pt x="0" y="46919"/>
                  </a:lnTo>
                  <a:cubicBezTo>
                    <a:pt x="0" y="34475"/>
                    <a:pt x="4943" y="22541"/>
                    <a:pt x="13742" y="13742"/>
                  </a:cubicBezTo>
                  <a:cubicBezTo>
                    <a:pt x="22541" y="4943"/>
                    <a:pt x="34475" y="0"/>
                    <a:pt x="46919" y="0"/>
                  </a:cubicBezTo>
                  <a:close/>
                </a:path>
              </a:pathLst>
            </a:custGeom>
            <a:solidFill>
              <a:srgbClr val="FAFAF6"/>
            </a:solidFill>
            <a:ln w="19050" cap="rnd">
              <a:solidFill>
                <a:srgbClr val="B6B2AF"/>
              </a:solidFill>
              <a:prstDash val="solid"/>
              <a:round/>
            </a:ln>
          </p:spPr>
          <p:txBody>
            <a:bodyPr/>
            <a:lstStyle/>
            <a:p>
              <a:endParaRPr lang="en-GB"/>
            </a:p>
          </p:txBody>
        </p:sp>
        <p:sp>
          <p:nvSpPr>
            <p:cNvPr id="18" name="TextBox 18"/>
            <p:cNvSpPr txBox="1"/>
            <p:nvPr/>
          </p:nvSpPr>
          <p:spPr>
            <a:xfrm>
              <a:off x="0" y="-38100"/>
              <a:ext cx="2292265" cy="448374"/>
            </a:xfrm>
            <a:prstGeom prst="rect">
              <a:avLst/>
            </a:prstGeom>
          </p:spPr>
          <p:txBody>
            <a:bodyPr lIns="50800" tIns="50800" rIns="50800" bIns="50800" rtlCol="0" anchor="ctr"/>
            <a:lstStyle/>
            <a:p>
              <a:pPr algn="ctr">
                <a:lnSpc>
                  <a:spcPts val="2659"/>
                </a:lnSpc>
                <a:spcBef>
                  <a:spcPct val="0"/>
                </a:spcBef>
              </a:pPr>
              <a:endParaRPr/>
            </a:p>
          </p:txBody>
        </p:sp>
      </p:grpSp>
      <p:sp>
        <p:nvSpPr>
          <p:cNvPr id="19" name="TextBox 19"/>
          <p:cNvSpPr txBox="1"/>
          <p:nvPr/>
        </p:nvSpPr>
        <p:spPr>
          <a:xfrm>
            <a:off x="857591" y="3065445"/>
            <a:ext cx="7886284" cy="6315075"/>
          </a:xfrm>
          <a:prstGeom prst="rect">
            <a:avLst/>
          </a:prstGeom>
        </p:spPr>
        <p:txBody>
          <a:bodyPr lIns="0" tIns="0" rIns="0" bIns="0" rtlCol="0" anchor="t">
            <a:spAutoFit/>
          </a:bodyPr>
          <a:lstStyle/>
          <a:p>
            <a:pPr algn="ctr">
              <a:lnSpc>
                <a:spcPts val="3863"/>
              </a:lnSpc>
            </a:pPr>
            <a:r>
              <a:rPr lang="en-US" sz="3219">
                <a:solidFill>
                  <a:srgbClr val="000000"/>
                </a:solidFill>
                <a:latin typeface="Libre Baskerville"/>
              </a:rPr>
              <a:t>“It improves your confidence.”</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 “The more confident I feel, the more I do something.”</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“It was about demonstrating competency.”</a:t>
            </a:r>
          </a:p>
          <a:p>
            <a:pPr algn="ctr">
              <a:lnSpc>
                <a:spcPts val="3863"/>
              </a:lnSpc>
            </a:pPr>
            <a:endParaRPr lang="en-US" sz="3219">
              <a:solidFill>
                <a:srgbClr val="000000"/>
              </a:solidFill>
              <a:latin typeface="Libre Baskerville"/>
            </a:endParaRPr>
          </a:p>
          <a:p>
            <a:pPr algn="ctr">
              <a:lnSpc>
                <a:spcPts val="3863"/>
              </a:lnSpc>
            </a:pPr>
            <a:endParaRPr lang="en-US" sz="3219">
              <a:solidFill>
                <a:srgbClr val="000000"/>
              </a:solidFill>
              <a:latin typeface="Libre Baskerville"/>
            </a:endParaRPr>
          </a:p>
          <a:p>
            <a:pPr algn="ctr">
              <a:lnSpc>
                <a:spcPts val="3863"/>
              </a:lnSpc>
            </a:pPr>
            <a:r>
              <a:rPr lang="en-US" sz="3219">
                <a:solidFill>
                  <a:srgbClr val="000000"/>
                </a:solidFill>
                <a:latin typeface="Libre Baskerville"/>
              </a:rPr>
              <a:t>“Some of it was probably around self-validation.”</a:t>
            </a:r>
          </a:p>
        </p:txBody>
      </p:sp>
      <p:grpSp>
        <p:nvGrpSpPr>
          <p:cNvPr id="20" name="Group 20"/>
          <p:cNvGrpSpPr/>
          <p:nvPr/>
        </p:nvGrpSpPr>
        <p:grpSpPr>
          <a:xfrm>
            <a:off x="9274784" y="2527111"/>
            <a:ext cx="8547741" cy="1519839"/>
            <a:chOff x="0" y="0"/>
            <a:chExt cx="2328330" cy="413991"/>
          </a:xfrm>
        </p:grpSpPr>
        <p:sp>
          <p:nvSpPr>
            <p:cNvPr id="21" name="Freeform 21"/>
            <p:cNvSpPr/>
            <p:nvPr/>
          </p:nvSpPr>
          <p:spPr>
            <a:xfrm>
              <a:off x="0" y="0"/>
              <a:ext cx="2328330" cy="413991"/>
            </a:xfrm>
            <a:custGeom>
              <a:avLst/>
              <a:gdLst/>
              <a:ahLst/>
              <a:cxnLst/>
              <a:rect l="l" t="t" r="r" b="b"/>
              <a:pathLst>
                <a:path w="2328330" h="413991">
                  <a:moveTo>
                    <a:pt x="46192" y="0"/>
                  </a:moveTo>
                  <a:lnTo>
                    <a:pt x="2282138" y="0"/>
                  </a:lnTo>
                  <a:cubicBezTo>
                    <a:pt x="2294389" y="0"/>
                    <a:pt x="2306138" y="4867"/>
                    <a:pt x="2314801" y="13529"/>
                  </a:cubicBezTo>
                  <a:cubicBezTo>
                    <a:pt x="2323464" y="22192"/>
                    <a:pt x="2328330" y="33941"/>
                    <a:pt x="2328330" y="46192"/>
                  </a:cubicBezTo>
                  <a:lnTo>
                    <a:pt x="2328330" y="367799"/>
                  </a:lnTo>
                  <a:cubicBezTo>
                    <a:pt x="2328330" y="380050"/>
                    <a:pt x="2323464" y="391799"/>
                    <a:pt x="2314801" y="400461"/>
                  </a:cubicBezTo>
                  <a:cubicBezTo>
                    <a:pt x="2306138" y="409124"/>
                    <a:pt x="2294389" y="413991"/>
                    <a:pt x="2282138" y="413991"/>
                  </a:cubicBezTo>
                  <a:lnTo>
                    <a:pt x="46192" y="413991"/>
                  </a:lnTo>
                  <a:cubicBezTo>
                    <a:pt x="33941" y="413991"/>
                    <a:pt x="22192" y="409124"/>
                    <a:pt x="13529" y="400461"/>
                  </a:cubicBezTo>
                  <a:cubicBezTo>
                    <a:pt x="4867" y="391799"/>
                    <a:pt x="0" y="380050"/>
                    <a:pt x="0" y="367799"/>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328330" cy="452091"/>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292822" y="6380077"/>
            <a:ext cx="8547741" cy="1579490"/>
            <a:chOff x="0" y="0"/>
            <a:chExt cx="2328330" cy="430239"/>
          </a:xfrm>
        </p:grpSpPr>
        <p:sp>
          <p:nvSpPr>
            <p:cNvPr id="24" name="Freeform 24"/>
            <p:cNvSpPr/>
            <p:nvPr/>
          </p:nvSpPr>
          <p:spPr>
            <a:xfrm>
              <a:off x="0" y="0"/>
              <a:ext cx="2328330" cy="430239"/>
            </a:xfrm>
            <a:custGeom>
              <a:avLst/>
              <a:gdLst/>
              <a:ahLst/>
              <a:cxnLst/>
              <a:rect l="l" t="t" r="r" b="b"/>
              <a:pathLst>
                <a:path w="2328330" h="430239">
                  <a:moveTo>
                    <a:pt x="46192" y="0"/>
                  </a:moveTo>
                  <a:lnTo>
                    <a:pt x="2282138" y="0"/>
                  </a:lnTo>
                  <a:cubicBezTo>
                    <a:pt x="2294389" y="0"/>
                    <a:pt x="2306138" y="4867"/>
                    <a:pt x="2314801" y="13529"/>
                  </a:cubicBezTo>
                  <a:cubicBezTo>
                    <a:pt x="2323464" y="22192"/>
                    <a:pt x="2328330" y="33941"/>
                    <a:pt x="2328330" y="46192"/>
                  </a:cubicBezTo>
                  <a:lnTo>
                    <a:pt x="2328330" y="384047"/>
                  </a:lnTo>
                  <a:cubicBezTo>
                    <a:pt x="2328330" y="396298"/>
                    <a:pt x="2323464" y="408047"/>
                    <a:pt x="2314801" y="416710"/>
                  </a:cubicBezTo>
                  <a:cubicBezTo>
                    <a:pt x="2306138" y="425373"/>
                    <a:pt x="2294389" y="430239"/>
                    <a:pt x="2282138" y="430239"/>
                  </a:cubicBezTo>
                  <a:lnTo>
                    <a:pt x="46192" y="430239"/>
                  </a:lnTo>
                  <a:cubicBezTo>
                    <a:pt x="33941" y="430239"/>
                    <a:pt x="22192" y="425373"/>
                    <a:pt x="13529" y="416710"/>
                  </a:cubicBezTo>
                  <a:cubicBezTo>
                    <a:pt x="4867" y="408047"/>
                    <a:pt x="0" y="396298"/>
                    <a:pt x="0" y="384047"/>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328330" cy="468339"/>
            </a:xfrm>
            <a:prstGeom prst="rect">
              <a:avLst/>
            </a:prstGeom>
          </p:spPr>
          <p:txBody>
            <a:bodyPr lIns="50800" tIns="50800" rIns="50800" bIns="50800" rtlCol="0" anchor="ctr"/>
            <a:lstStyle/>
            <a:p>
              <a:pPr algn="ctr">
                <a:lnSpc>
                  <a:spcPts val="2659"/>
                </a:lnSpc>
                <a:spcBef>
                  <a:spcPct val="0"/>
                </a:spcBef>
              </a:pPr>
              <a:endParaRPr/>
            </a:p>
          </p:txBody>
        </p:sp>
      </p:grpSp>
      <p:grpSp>
        <p:nvGrpSpPr>
          <p:cNvPr id="26" name="Group 26"/>
          <p:cNvGrpSpPr/>
          <p:nvPr/>
        </p:nvGrpSpPr>
        <p:grpSpPr>
          <a:xfrm>
            <a:off x="9320386" y="4500133"/>
            <a:ext cx="8547741" cy="1556095"/>
            <a:chOff x="0" y="0"/>
            <a:chExt cx="2328330" cy="423867"/>
          </a:xfrm>
        </p:grpSpPr>
        <p:sp>
          <p:nvSpPr>
            <p:cNvPr id="27" name="Freeform 27"/>
            <p:cNvSpPr/>
            <p:nvPr/>
          </p:nvSpPr>
          <p:spPr>
            <a:xfrm>
              <a:off x="0" y="0"/>
              <a:ext cx="2328330" cy="423867"/>
            </a:xfrm>
            <a:custGeom>
              <a:avLst/>
              <a:gdLst/>
              <a:ahLst/>
              <a:cxnLst/>
              <a:rect l="l" t="t" r="r" b="b"/>
              <a:pathLst>
                <a:path w="2328330" h="423867">
                  <a:moveTo>
                    <a:pt x="46192" y="0"/>
                  </a:moveTo>
                  <a:lnTo>
                    <a:pt x="2282138" y="0"/>
                  </a:lnTo>
                  <a:cubicBezTo>
                    <a:pt x="2294389" y="0"/>
                    <a:pt x="2306138" y="4867"/>
                    <a:pt x="2314801" y="13529"/>
                  </a:cubicBezTo>
                  <a:cubicBezTo>
                    <a:pt x="2323464" y="22192"/>
                    <a:pt x="2328330" y="33941"/>
                    <a:pt x="2328330" y="46192"/>
                  </a:cubicBezTo>
                  <a:lnTo>
                    <a:pt x="2328330" y="377675"/>
                  </a:lnTo>
                  <a:cubicBezTo>
                    <a:pt x="2328330" y="389925"/>
                    <a:pt x="2323464" y="401675"/>
                    <a:pt x="2314801" y="410337"/>
                  </a:cubicBezTo>
                  <a:cubicBezTo>
                    <a:pt x="2306138" y="419000"/>
                    <a:pt x="2294389" y="423867"/>
                    <a:pt x="2282138" y="423867"/>
                  </a:cubicBezTo>
                  <a:lnTo>
                    <a:pt x="46192" y="423867"/>
                  </a:lnTo>
                  <a:cubicBezTo>
                    <a:pt x="33941" y="423867"/>
                    <a:pt x="22192" y="419000"/>
                    <a:pt x="13529" y="410337"/>
                  </a:cubicBezTo>
                  <a:cubicBezTo>
                    <a:pt x="4867" y="401675"/>
                    <a:pt x="0" y="389925"/>
                    <a:pt x="0" y="377675"/>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28" name="TextBox 28"/>
            <p:cNvSpPr txBox="1"/>
            <p:nvPr/>
          </p:nvSpPr>
          <p:spPr>
            <a:xfrm>
              <a:off x="0" y="-38100"/>
              <a:ext cx="2328330" cy="461967"/>
            </a:xfrm>
            <a:prstGeom prst="rect">
              <a:avLst/>
            </a:prstGeom>
          </p:spPr>
          <p:txBody>
            <a:bodyPr lIns="50800" tIns="50800" rIns="50800" bIns="50800" rtlCol="0" anchor="ctr"/>
            <a:lstStyle/>
            <a:p>
              <a:pPr algn="ctr">
                <a:lnSpc>
                  <a:spcPts val="2659"/>
                </a:lnSpc>
                <a:spcBef>
                  <a:spcPct val="0"/>
                </a:spcBef>
              </a:pPr>
              <a:endParaRPr/>
            </a:p>
          </p:txBody>
        </p:sp>
      </p:grpSp>
      <p:grpSp>
        <p:nvGrpSpPr>
          <p:cNvPr id="29" name="Group 29"/>
          <p:cNvGrpSpPr/>
          <p:nvPr/>
        </p:nvGrpSpPr>
        <p:grpSpPr>
          <a:xfrm>
            <a:off x="9274784" y="8405258"/>
            <a:ext cx="8547741" cy="1433958"/>
            <a:chOff x="0" y="0"/>
            <a:chExt cx="2328330" cy="390598"/>
          </a:xfrm>
        </p:grpSpPr>
        <p:sp>
          <p:nvSpPr>
            <p:cNvPr id="30" name="Freeform 30"/>
            <p:cNvSpPr/>
            <p:nvPr/>
          </p:nvSpPr>
          <p:spPr>
            <a:xfrm>
              <a:off x="0" y="0"/>
              <a:ext cx="2328330" cy="390598"/>
            </a:xfrm>
            <a:custGeom>
              <a:avLst/>
              <a:gdLst/>
              <a:ahLst/>
              <a:cxnLst/>
              <a:rect l="l" t="t" r="r" b="b"/>
              <a:pathLst>
                <a:path w="2328330" h="390598">
                  <a:moveTo>
                    <a:pt x="46192" y="0"/>
                  </a:moveTo>
                  <a:lnTo>
                    <a:pt x="2282138" y="0"/>
                  </a:lnTo>
                  <a:cubicBezTo>
                    <a:pt x="2294389" y="0"/>
                    <a:pt x="2306138" y="4867"/>
                    <a:pt x="2314801" y="13529"/>
                  </a:cubicBezTo>
                  <a:cubicBezTo>
                    <a:pt x="2323464" y="22192"/>
                    <a:pt x="2328330" y="33941"/>
                    <a:pt x="2328330" y="46192"/>
                  </a:cubicBezTo>
                  <a:lnTo>
                    <a:pt x="2328330" y="344406"/>
                  </a:lnTo>
                  <a:cubicBezTo>
                    <a:pt x="2328330" y="356656"/>
                    <a:pt x="2323464" y="368406"/>
                    <a:pt x="2314801" y="377068"/>
                  </a:cubicBezTo>
                  <a:cubicBezTo>
                    <a:pt x="2306138" y="385731"/>
                    <a:pt x="2294389" y="390598"/>
                    <a:pt x="2282138" y="390598"/>
                  </a:cubicBezTo>
                  <a:lnTo>
                    <a:pt x="46192" y="390598"/>
                  </a:lnTo>
                  <a:cubicBezTo>
                    <a:pt x="33941" y="390598"/>
                    <a:pt x="22192" y="385731"/>
                    <a:pt x="13529" y="377068"/>
                  </a:cubicBezTo>
                  <a:cubicBezTo>
                    <a:pt x="4867" y="368406"/>
                    <a:pt x="0" y="356656"/>
                    <a:pt x="0" y="344406"/>
                  </a:cubicBezTo>
                  <a:lnTo>
                    <a:pt x="0" y="46192"/>
                  </a:lnTo>
                  <a:cubicBezTo>
                    <a:pt x="0" y="33941"/>
                    <a:pt x="4867" y="22192"/>
                    <a:pt x="13529" y="13529"/>
                  </a:cubicBezTo>
                  <a:cubicBezTo>
                    <a:pt x="22192" y="4867"/>
                    <a:pt x="33941" y="0"/>
                    <a:pt x="46192" y="0"/>
                  </a:cubicBezTo>
                  <a:close/>
                </a:path>
              </a:pathLst>
            </a:custGeom>
            <a:solidFill>
              <a:srgbClr val="FAFAF6"/>
            </a:solidFill>
            <a:ln w="19050" cap="rnd">
              <a:solidFill>
                <a:srgbClr val="B6B2AF"/>
              </a:solidFill>
              <a:prstDash val="solid"/>
              <a:round/>
            </a:ln>
          </p:spPr>
          <p:txBody>
            <a:bodyPr/>
            <a:lstStyle/>
            <a:p>
              <a:endParaRPr lang="en-GB"/>
            </a:p>
          </p:txBody>
        </p:sp>
        <p:sp>
          <p:nvSpPr>
            <p:cNvPr id="31" name="TextBox 31"/>
            <p:cNvSpPr txBox="1"/>
            <p:nvPr/>
          </p:nvSpPr>
          <p:spPr>
            <a:xfrm>
              <a:off x="0" y="-38100"/>
              <a:ext cx="2328330" cy="428698"/>
            </a:xfrm>
            <a:prstGeom prst="rect">
              <a:avLst/>
            </a:prstGeom>
          </p:spPr>
          <p:txBody>
            <a:bodyPr lIns="50800" tIns="50800" rIns="50800" bIns="50800" rtlCol="0" anchor="ctr"/>
            <a:lstStyle/>
            <a:p>
              <a:pPr algn="ctr">
                <a:lnSpc>
                  <a:spcPts val="2659"/>
                </a:lnSpc>
                <a:spcBef>
                  <a:spcPct val="0"/>
                </a:spcBef>
              </a:pPr>
              <a:endParaRPr/>
            </a:p>
          </p:txBody>
        </p:sp>
      </p:grpSp>
      <p:sp>
        <p:nvSpPr>
          <p:cNvPr id="32" name="TextBox 32"/>
          <p:cNvSpPr txBox="1"/>
          <p:nvPr/>
        </p:nvSpPr>
        <p:spPr>
          <a:xfrm>
            <a:off x="9705275" y="2817400"/>
            <a:ext cx="7900814" cy="6800850"/>
          </a:xfrm>
          <a:prstGeom prst="rect">
            <a:avLst/>
          </a:prstGeom>
        </p:spPr>
        <p:txBody>
          <a:bodyPr lIns="0" tIns="0" rIns="0" bIns="0" rtlCol="0" anchor="t">
            <a:spAutoFit/>
          </a:bodyPr>
          <a:lstStyle/>
          <a:p>
            <a:pPr algn="ctr">
              <a:lnSpc>
                <a:spcPts val="3858"/>
              </a:lnSpc>
            </a:pPr>
            <a:r>
              <a:rPr lang="en-US" sz="3215">
                <a:solidFill>
                  <a:srgbClr val="000000"/>
                </a:solidFill>
                <a:latin typeface="Libre Baskerville"/>
              </a:rPr>
              <a:t>“It was something which I was naturally fairly good at”</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“It was something which was just part of my identity.”</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“Something I was just very natural and comfortable in”</a:t>
            </a:r>
          </a:p>
          <a:p>
            <a:pPr algn="ctr">
              <a:lnSpc>
                <a:spcPts val="3858"/>
              </a:lnSpc>
            </a:pPr>
            <a:endParaRPr lang="en-US" sz="3215">
              <a:solidFill>
                <a:srgbClr val="000000"/>
              </a:solidFill>
              <a:latin typeface="Libre Baskerville"/>
            </a:endParaRPr>
          </a:p>
          <a:p>
            <a:pPr algn="ctr">
              <a:lnSpc>
                <a:spcPts val="3858"/>
              </a:lnSpc>
            </a:pPr>
            <a:endParaRPr lang="en-US" sz="3215">
              <a:solidFill>
                <a:srgbClr val="000000"/>
              </a:solidFill>
              <a:latin typeface="Libre Baskerville"/>
            </a:endParaRPr>
          </a:p>
          <a:p>
            <a:pPr algn="ctr">
              <a:lnSpc>
                <a:spcPts val="3858"/>
              </a:lnSpc>
            </a:pPr>
            <a:r>
              <a:rPr lang="en-US" sz="3215">
                <a:solidFill>
                  <a:srgbClr val="000000"/>
                </a:solidFill>
                <a:latin typeface="Libre Baskerville"/>
              </a:rPr>
              <a:t>“I never did an assessment that I wasn't 150% ready for”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2056324" y="3065095"/>
            <a:ext cx="14175352" cy="3506625"/>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Evaluation of results in light of previous research </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47211" y="-581025"/>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367331" y="422077"/>
            <a:ext cx="17553337" cy="1694321"/>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1</a:t>
            </a:r>
          </a:p>
          <a:p>
            <a:pPr algn="ctr">
              <a:lnSpc>
                <a:spcPts val="8561"/>
              </a:lnSpc>
            </a:pPr>
            <a:r>
              <a:rPr lang="en-US" sz="8561">
                <a:solidFill>
                  <a:srgbClr val="000000"/>
                </a:solidFill>
                <a:latin typeface="Yeseva One"/>
              </a:rPr>
              <a:t>Social motives in research</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476161" y="2653627"/>
            <a:ext cx="8538216" cy="1643109"/>
            <a:chOff x="0" y="0"/>
            <a:chExt cx="2325736" cy="447568"/>
          </a:xfrm>
        </p:grpSpPr>
        <p:sp>
          <p:nvSpPr>
            <p:cNvPr id="8" name="Freeform 8"/>
            <p:cNvSpPr/>
            <p:nvPr/>
          </p:nvSpPr>
          <p:spPr>
            <a:xfrm>
              <a:off x="0" y="0"/>
              <a:ext cx="2325736" cy="447568"/>
            </a:xfrm>
            <a:custGeom>
              <a:avLst/>
              <a:gdLst/>
              <a:ahLst/>
              <a:cxnLst/>
              <a:rect l="l" t="t" r="r" b="b"/>
              <a:pathLst>
                <a:path w="2325736" h="447568">
                  <a:moveTo>
                    <a:pt x="46244" y="0"/>
                  </a:moveTo>
                  <a:lnTo>
                    <a:pt x="2279492" y="0"/>
                  </a:lnTo>
                  <a:cubicBezTo>
                    <a:pt x="2291757" y="0"/>
                    <a:pt x="2303519" y="4872"/>
                    <a:pt x="2312191" y="13544"/>
                  </a:cubicBezTo>
                  <a:cubicBezTo>
                    <a:pt x="2320864" y="22217"/>
                    <a:pt x="2325736" y="33979"/>
                    <a:pt x="2325736" y="46244"/>
                  </a:cubicBezTo>
                  <a:lnTo>
                    <a:pt x="2325736" y="401325"/>
                  </a:lnTo>
                  <a:cubicBezTo>
                    <a:pt x="2325736" y="426864"/>
                    <a:pt x="2305032" y="447568"/>
                    <a:pt x="2279492" y="447568"/>
                  </a:cubicBezTo>
                  <a:lnTo>
                    <a:pt x="46244" y="447568"/>
                  </a:lnTo>
                  <a:cubicBezTo>
                    <a:pt x="33979" y="447568"/>
                    <a:pt x="22217" y="442696"/>
                    <a:pt x="13544" y="434024"/>
                  </a:cubicBezTo>
                  <a:cubicBezTo>
                    <a:pt x="4872" y="425352"/>
                    <a:pt x="0" y="413589"/>
                    <a:pt x="0" y="401325"/>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325736" cy="485668"/>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476161" y="4725324"/>
            <a:ext cx="8538216" cy="1965122"/>
            <a:chOff x="0" y="0"/>
            <a:chExt cx="2325736" cy="535282"/>
          </a:xfrm>
        </p:grpSpPr>
        <p:sp>
          <p:nvSpPr>
            <p:cNvPr id="11" name="Freeform 11"/>
            <p:cNvSpPr/>
            <p:nvPr/>
          </p:nvSpPr>
          <p:spPr>
            <a:xfrm>
              <a:off x="0" y="0"/>
              <a:ext cx="2325736" cy="535282"/>
            </a:xfrm>
            <a:custGeom>
              <a:avLst/>
              <a:gdLst/>
              <a:ahLst/>
              <a:cxnLst/>
              <a:rect l="l" t="t" r="r" b="b"/>
              <a:pathLst>
                <a:path w="2325736" h="535282">
                  <a:moveTo>
                    <a:pt x="46244" y="0"/>
                  </a:moveTo>
                  <a:lnTo>
                    <a:pt x="2279492" y="0"/>
                  </a:lnTo>
                  <a:cubicBezTo>
                    <a:pt x="2291757" y="0"/>
                    <a:pt x="2303519" y="4872"/>
                    <a:pt x="2312191" y="13544"/>
                  </a:cubicBezTo>
                  <a:cubicBezTo>
                    <a:pt x="2320864" y="22217"/>
                    <a:pt x="2325736" y="33979"/>
                    <a:pt x="2325736" y="46244"/>
                  </a:cubicBezTo>
                  <a:lnTo>
                    <a:pt x="2325736" y="489038"/>
                  </a:lnTo>
                  <a:cubicBezTo>
                    <a:pt x="2325736" y="514578"/>
                    <a:pt x="2305032" y="535282"/>
                    <a:pt x="2279492" y="535282"/>
                  </a:cubicBezTo>
                  <a:lnTo>
                    <a:pt x="46244" y="535282"/>
                  </a:lnTo>
                  <a:cubicBezTo>
                    <a:pt x="33979" y="535282"/>
                    <a:pt x="22217" y="530410"/>
                    <a:pt x="13544" y="521738"/>
                  </a:cubicBezTo>
                  <a:cubicBezTo>
                    <a:pt x="4872" y="513065"/>
                    <a:pt x="0" y="501303"/>
                    <a:pt x="0" y="489038"/>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325736" cy="57338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476161" y="7048500"/>
            <a:ext cx="8538216" cy="2209800"/>
            <a:chOff x="0" y="0"/>
            <a:chExt cx="2325736" cy="601930"/>
          </a:xfrm>
        </p:grpSpPr>
        <p:sp>
          <p:nvSpPr>
            <p:cNvPr id="14" name="Freeform 14"/>
            <p:cNvSpPr/>
            <p:nvPr/>
          </p:nvSpPr>
          <p:spPr>
            <a:xfrm>
              <a:off x="0" y="0"/>
              <a:ext cx="2325736" cy="601930"/>
            </a:xfrm>
            <a:custGeom>
              <a:avLst/>
              <a:gdLst/>
              <a:ahLst/>
              <a:cxnLst/>
              <a:rect l="l" t="t" r="r" b="b"/>
              <a:pathLst>
                <a:path w="2325736" h="601930">
                  <a:moveTo>
                    <a:pt x="46244" y="0"/>
                  </a:moveTo>
                  <a:lnTo>
                    <a:pt x="2279492" y="0"/>
                  </a:lnTo>
                  <a:cubicBezTo>
                    <a:pt x="2291757" y="0"/>
                    <a:pt x="2303519" y="4872"/>
                    <a:pt x="2312191" y="13544"/>
                  </a:cubicBezTo>
                  <a:cubicBezTo>
                    <a:pt x="2320864" y="22217"/>
                    <a:pt x="2325736" y="33979"/>
                    <a:pt x="2325736" y="46244"/>
                  </a:cubicBezTo>
                  <a:lnTo>
                    <a:pt x="2325736" y="555687"/>
                  </a:lnTo>
                  <a:cubicBezTo>
                    <a:pt x="2325736" y="581226"/>
                    <a:pt x="2305032" y="601930"/>
                    <a:pt x="2279492" y="601930"/>
                  </a:cubicBezTo>
                  <a:lnTo>
                    <a:pt x="46244" y="601930"/>
                  </a:lnTo>
                  <a:cubicBezTo>
                    <a:pt x="33979" y="601930"/>
                    <a:pt x="22217" y="597058"/>
                    <a:pt x="13544" y="588386"/>
                  </a:cubicBezTo>
                  <a:cubicBezTo>
                    <a:pt x="4872" y="579713"/>
                    <a:pt x="0" y="567951"/>
                    <a:pt x="0" y="555687"/>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325736" cy="640030"/>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581092" y="3053677"/>
            <a:ext cx="8175954" cy="5848350"/>
          </a:xfrm>
          <a:prstGeom prst="rect">
            <a:avLst/>
          </a:prstGeom>
        </p:spPr>
        <p:txBody>
          <a:bodyPr lIns="0" tIns="0" rIns="0" bIns="0" rtlCol="0" anchor="t">
            <a:spAutoFit/>
          </a:bodyPr>
          <a:lstStyle/>
          <a:p>
            <a:pPr algn="ctr">
              <a:lnSpc>
                <a:spcPts val="3000"/>
              </a:lnSpc>
            </a:pPr>
            <a:r>
              <a:rPr lang="en-US" sz="3000">
                <a:solidFill>
                  <a:srgbClr val="000000"/>
                </a:solidFill>
                <a:latin typeface="Libre Baskerville"/>
              </a:rPr>
              <a:t> “Motivated by the chance to be with similar people” (O'Connell, 2010)</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“The kayaking community serves as a motivational source for their participation”                                          (Whiting </a:t>
            </a:r>
            <a:r>
              <a:rPr lang="en-US" sz="3000">
                <a:solidFill>
                  <a:srgbClr val="000000"/>
                </a:solidFill>
                <a:latin typeface="Libre Baskerville Italics"/>
              </a:rPr>
              <a:t>et al</a:t>
            </a:r>
            <a:r>
              <a:rPr lang="en-US" sz="3000">
                <a:solidFill>
                  <a:srgbClr val="000000"/>
                </a:solidFill>
                <a:latin typeface="Libre Baskerville"/>
              </a:rPr>
              <a:t>, 2011)</a:t>
            </a:r>
          </a:p>
          <a:p>
            <a:pPr algn="ctr">
              <a:lnSpc>
                <a:spcPts val="3000"/>
              </a:lnSpc>
            </a:pPr>
            <a:endParaRPr lang="en-US" sz="3000">
              <a:solidFill>
                <a:srgbClr val="000000"/>
              </a:solidFill>
              <a:latin typeface="Libre Baskerville"/>
            </a:endParaRPr>
          </a:p>
          <a:p>
            <a:pPr algn="ctr">
              <a:lnSpc>
                <a:spcPts val="9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“The kayaking ethos may be an intrinsic motivation that allows individuals to relate to one another”  </a:t>
            </a:r>
          </a:p>
          <a:p>
            <a:pPr algn="ctr">
              <a:lnSpc>
                <a:spcPts val="3000"/>
              </a:lnSpc>
            </a:pPr>
            <a:r>
              <a:rPr lang="en-US" sz="3000">
                <a:solidFill>
                  <a:srgbClr val="000000"/>
                </a:solidFill>
                <a:latin typeface="Libre Baskerville"/>
              </a:rPr>
              <a:t>(Whiting </a:t>
            </a:r>
            <a:r>
              <a:rPr lang="en-US" sz="3000">
                <a:solidFill>
                  <a:srgbClr val="000000"/>
                </a:solidFill>
                <a:latin typeface="Libre Baskerville Italics"/>
              </a:rPr>
              <a:t>et al,</a:t>
            </a:r>
            <a:r>
              <a:rPr lang="en-US" sz="3000">
                <a:solidFill>
                  <a:srgbClr val="000000"/>
                </a:solidFill>
                <a:latin typeface="Libre Baskerville"/>
              </a:rPr>
              <a:t> 2011)</a:t>
            </a:r>
          </a:p>
        </p:txBody>
      </p:sp>
      <p:grpSp>
        <p:nvGrpSpPr>
          <p:cNvPr id="17" name="Group 17"/>
          <p:cNvGrpSpPr/>
          <p:nvPr/>
        </p:nvGrpSpPr>
        <p:grpSpPr>
          <a:xfrm>
            <a:off x="9239577" y="2516448"/>
            <a:ext cx="8538216" cy="1913601"/>
            <a:chOff x="0" y="0"/>
            <a:chExt cx="2325736" cy="521248"/>
          </a:xfrm>
        </p:grpSpPr>
        <p:sp>
          <p:nvSpPr>
            <p:cNvPr id="18" name="Freeform 18"/>
            <p:cNvSpPr/>
            <p:nvPr/>
          </p:nvSpPr>
          <p:spPr>
            <a:xfrm>
              <a:off x="0" y="0"/>
              <a:ext cx="2325736" cy="521248"/>
            </a:xfrm>
            <a:custGeom>
              <a:avLst/>
              <a:gdLst/>
              <a:ahLst/>
              <a:cxnLst/>
              <a:rect l="l" t="t" r="r" b="b"/>
              <a:pathLst>
                <a:path w="2325736" h="521248">
                  <a:moveTo>
                    <a:pt x="46244" y="0"/>
                  </a:moveTo>
                  <a:lnTo>
                    <a:pt x="2279492" y="0"/>
                  </a:lnTo>
                  <a:cubicBezTo>
                    <a:pt x="2291757" y="0"/>
                    <a:pt x="2303519" y="4872"/>
                    <a:pt x="2312191" y="13544"/>
                  </a:cubicBezTo>
                  <a:cubicBezTo>
                    <a:pt x="2320864" y="22217"/>
                    <a:pt x="2325736" y="33979"/>
                    <a:pt x="2325736" y="46244"/>
                  </a:cubicBezTo>
                  <a:lnTo>
                    <a:pt x="2325736" y="475005"/>
                  </a:lnTo>
                  <a:cubicBezTo>
                    <a:pt x="2325736" y="487269"/>
                    <a:pt x="2320864" y="499031"/>
                    <a:pt x="2312191" y="507704"/>
                  </a:cubicBezTo>
                  <a:cubicBezTo>
                    <a:pt x="2303519" y="516376"/>
                    <a:pt x="2291757" y="521248"/>
                    <a:pt x="2279492" y="521248"/>
                  </a:cubicBezTo>
                  <a:lnTo>
                    <a:pt x="46244" y="521248"/>
                  </a:lnTo>
                  <a:cubicBezTo>
                    <a:pt x="20704" y="521248"/>
                    <a:pt x="0" y="500544"/>
                    <a:pt x="0" y="475005"/>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325736" cy="559348"/>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9239577" y="4782474"/>
            <a:ext cx="8538216" cy="1978579"/>
            <a:chOff x="0" y="0"/>
            <a:chExt cx="2325736" cy="538948"/>
          </a:xfrm>
        </p:grpSpPr>
        <p:sp>
          <p:nvSpPr>
            <p:cNvPr id="21" name="Freeform 21"/>
            <p:cNvSpPr/>
            <p:nvPr/>
          </p:nvSpPr>
          <p:spPr>
            <a:xfrm>
              <a:off x="0" y="0"/>
              <a:ext cx="2325736" cy="538948"/>
            </a:xfrm>
            <a:custGeom>
              <a:avLst/>
              <a:gdLst/>
              <a:ahLst/>
              <a:cxnLst/>
              <a:rect l="l" t="t" r="r" b="b"/>
              <a:pathLst>
                <a:path w="2325736" h="538948">
                  <a:moveTo>
                    <a:pt x="46244" y="0"/>
                  </a:moveTo>
                  <a:lnTo>
                    <a:pt x="2279492" y="0"/>
                  </a:lnTo>
                  <a:cubicBezTo>
                    <a:pt x="2291757" y="0"/>
                    <a:pt x="2303519" y="4872"/>
                    <a:pt x="2312191" y="13544"/>
                  </a:cubicBezTo>
                  <a:cubicBezTo>
                    <a:pt x="2320864" y="22217"/>
                    <a:pt x="2325736" y="33979"/>
                    <a:pt x="2325736" y="46244"/>
                  </a:cubicBezTo>
                  <a:lnTo>
                    <a:pt x="2325736" y="492704"/>
                  </a:lnTo>
                  <a:cubicBezTo>
                    <a:pt x="2325736" y="518244"/>
                    <a:pt x="2305032" y="538948"/>
                    <a:pt x="2279492" y="538948"/>
                  </a:cubicBezTo>
                  <a:lnTo>
                    <a:pt x="46244" y="538948"/>
                  </a:lnTo>
                  <a:cubicBezTo>
                    <a:pt x="33979" y="538948"/>
                    <a:pt x="22217" y="534076"/>
                    <a:pt x="13544" y="525403"/>
                  </a:cubicBezTo>
                  <a:cubicBezTo>
                    <a:pt x="4872" y="516731"/>
                    <a:pt x="0" y="504969"/>
                    <a:pt x="0" y="492704"/>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325736" cy="577048"/>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239577" y="7113478"/>
            <a:ext cx="8538216" cy="2144822"/>
            <a:chOff x="0" y="0"/>
            <a:chExt cx="2325736" cy="584231"/>
          </a:xfrm>
        </p:grpSpPr>
        <p:sp>
          <p:nvSpPr>
            <p:cNvPr id="24" name="Freeform 24"/>
            <p:cNvSpPr/>
            <p:nvPr/>
          </p:nvSpPr>
          <p:spPr>
            <a:xfrm>
              <a:off x="0" y="0"/>
              <a:ext cx="2325736" cy="584231"/>
            </a:xfrm>
            <a:custGeom>
              <a:avLst/>
              <a:gdLst/>
              <a:ahLst/>
              <a:cxnLst/>
              <a:rect l="l" t="t" r="r" b="b"/>
              <a:pathLst>
                <a:path w="2325736" h="584231">
                  <a:moveTo>
                    <a:pt x="46244" y="0"/>
                  </a:moveTo>
                  <a:lnTo>
                    <a:pt x="2279492" y="0"/>
                  </a:lnTo>
                  <a:cubicBezTo>
                    <a:pt x="2291757" y="0"/>
                    <a:pt x="2303519" y="4872"/>
                    <a:pt x="2312191" y="13544"/>
                  </a:cubicBezTo>
                  <a:cubicBezTo>
                    <a:pt x="2320864" y="22217"/>
                    <a:pt x="2325736" y="33979"/>
                    <a:pt x="2325736" y="46244"/>
                  </a:cubicBezTo>
                  <a:lnTo>
                    <a:pt x="2325736" y="537987"/>
                  </a:lnTo>
                  <a:cubicBezTo>
                    <a:pt x="2325736" y="563527"/>
                    <a:pt x="2305032" y="584231"/>
                    <a:pt x="2279492" y="584231"/>
                  </a:cubicBezTo>
                  <a:lnTo>
                    <a:pt x="46244" y="584231"/>
                  </a:lnTo>
                  <a:cubicBezTo>
                    <a:pt x="33979" y="584231"/>
                    <a:pt x="22217" y="579359"/>
                    <a:pt x="13544" y="570686"/>
                  </a:cubicBezTo>
                  <a:cubicBezTo>
                    <a:pt x="4872" y="562014"/>
                    <a:pt x="0" y="550252"/>
                    <a:pt x="0" y="537987"/>
                  </a:cubicBezTo>
                  <a:lnTo>
                    <a:pt x="0" y="46244"/>
                  </a:lnTo>
                  <a:cubicBezTo>
                    <a:pt x="0" y="33979"/>
                    <a:pt x="4872" y="22217"/>
                    <a:pt x="13544" y="13544"/>
                  </a:cubicBezTo>
                  <a:cubicBezTo>
                    <a:pt x="22217" y="4872"/>
                    <a:pt x="33979" y="0"/>
                    <a:pt x="46244"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325736" cy="622331"/>
            </a:xfrm>
            <a:prstGeom prst="rect">
              <a:avLst/>
            </a:prstGeom>
          </p:spPr>
          <p:txBody>
            <a:bodyPr lIns="50800" tIns="50800" rIns="50800" bIns="50800" rtlCol="0" anchor="ctr"/>
            <a:lstStyle/>
            <a:p>
              <a:pPr algn="ctr">
                <a:lnSpc>
                  <a:spcPts val="2659"/>
                </a:lnSpc>
                <a:spcBef>
                  <a:spcPct val="0"/>
                </a:spcBef>
              </a:pPr>
              <a:endParaRPr/>
            </a:p>
          </p:txBody>
        </p:sp>
      </p:grpSp>
      <p:sp>
        <p:nvSpPr>
          <p:cNvPr id="26" name="TextBox 26"/>
          <p:cNvSpPr txBox="1"/>
          <p:nvPr/>
        </p:nvSpPr>
        <p:spPr>
          <a:xfrm>
            <a:off x="9372080" y="2710777"/>
            <a:ext cx="8273212" cy="6305550"/>
          </a:xfrm>
          <a:prstGeom prst="rect">
            <a:avLst/>
          </a:prstGeom>
        </p:spPr>
        <p:txBody>
          <a:bodyPr lIns="0" tIns="0" rIns="0" bIns="0" rtlCol="0" anchor="t">
            <a:spAutoFit/>
          </a:bodyPr>
          <a:lstStyle/>
          <a:p>
            <a:pPr algn="ctr">
              <a:lnSpc>
                <a:spcPts val="3000"/>
              </a:lnSpc>
            </a:pPr>
            <a:r>
              <a:rPr lang="en-US" sz="3000">
                <a:solidFill>
                  <a:srgbClr val="000000"/>
                </a:solidFill>
                <a:latin typeface="Libre Baskerville"/>
              </a:rPr>
              <a:t>“Females placed more emphasis  motivations of social contact, and the site attributes of social-skill and wilderness”</a:t>
            </a:r>
          </a:p>
          <a:p>
            <a:pPr algn="ctr">
              <a:lnSpc>
                <a:spcPts val="3000"/>
              </a:lnSpc>
            </a:pPr>
            <a:r>
              <a:rPr lang="en-US" sz="3000">
                <a:solidFill>
                  <a:srgbClr val="000000"/>
                </a:solidFill>
                <a:latin typeface="Libre Baskerville"/>
              </a:rPr>
              <a:t>(Lee, Graefe &amp; Li, 2007)</a:t>
            </a: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 </a:t>
            </a:r>
          </a:p>
          <a:p>
            <a:pPr algn="ctr">
              <a:lnSpc>
                <a:spcPts val="3000"/>
              </a:lnSpc>
            </a:pPr>
            <a:r>
              <a:rPr lang="en-US" sz="3000">
                <a:solidFill>
                  <a:srgbClr val="000000"/>
                </a:solidFill>
                <a:latin typeface="Libre Baskerville"/>
              </a:rPr>
              <a:t>“Kayakers develop communities and prefer to paddle with others that they know and trust as support”          (Galloway, 2010). </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15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“Motivation to be around people of similar social skills, similar challenge ability, and safety concerns” </a:t>
            </a:r>
          </a:p>
          <a:p>
            <a:pPr algn="ctr">
              <a:lnSpc>
                <a:spcPts val="3000"/>
              </a:lnSpc>
            </a:pPr>
            <a:r>
              <a:rPr lang="en-US" sz="3000">
                <a:solidFill>
                  <a:srgbClr val="000000"/>
                </a:solidFill>
                <a:latin typeface="Libre Baskerville"/>
              </a:rPr>
              <a:t>(Galloway, 2010)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936757"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9030602" y="3910159"/>
            <a:ext cx="8393891" cy="2145066"/>
            <a:chOff x="0" y="0"/>
            <a:chExt cx="2286423" cy="584297"/>
          </a:xfrm>
        </p:grpSpPr>
        <p:sp>
          <p:nvSpPr>
            <p:cNvPr id="5" name="Freeform 5"/>
            <p:cNvSpPr/>
            <p:nvPr/>
          </p:nvSpPr>
          <p:spPr>
            <a:xfrm>
              <a:off x="0" y="0"/>
              <a:ext cx="2286423" cy="584297"/>
            </a:xfrm>
            <a:custGeom>
              <a:avLst/>
              <a:gdLst/>
              <a:ahLst/>
              <a:cxnLst/>
              <a:rect l="l" t="t" r="r" b="b"/>
              <a:pathLst>
                <a:path w="2286423" h="584297">
                  <a:moveTo>
                    <a:pt x="47039" y="0"/>
                  </a:moveTo>
                  <a:lnTo>
                    <a:pt x="2239384" y="0"/>
                  </a:lnTo>
                  <a:cubicBezTo>
                    <a:pt x="2251859" y="0"/>
                    <a:pt x="2263824" y="4956"/>
                    <a:pt x="2272645" y="13777"/>
                  </a:cubicBezTo>
                  <a:cubicBezTo>
                    <a:pt x="2281467" y="22599"/>
                    <a:pt x="2286423" y="34563"/>
                    <a:pt x="2286423" y="47039"/>
                  </a:cubicBezTo>
                  <a:lnTo>
                    <a:pt x="2286423" y="537258"/>
                  </a:lnTo>
                  <a:cubicBezTo>
                    <a:pt x="2286423" y="549734"/>
                    <a:pt x="2281467" y="561698"/>
                    <a:pt x="2272645" y="570520"/>
                  </a:cubicBezTo>
                  <a:cubicBezTo>
                    <a:pt x="2263824" y="579341"/>
                    <a:pt x="2251859" y="584297"/>
                    <a:pt x="2239384" y="584297"/>
                  </a:cubicBezTo>
                  <a:lnTo>
                    <a:pt x="47039" y="584297"/>
                  </a:lnTo>
                  <a:cubicBezTo>
                    <a:pt x="21060" y="584297"/>
                    <a:pt x="0" y="563237"/>
                    <a:pt x="0" y="537258"/>
                  </a:cubicBezTo>
                  <a:lnTo>
                    <a:pt x="0" y="47039"/>
                  </a:lnTo>
                  <a:cubicBezTo>
                    <a:pt x="0" y="21060"/>
                    <a:pt x="21060" y="0"/>
                    <a:pt x="47039" y="0"/>
                  </a:cubicBezTo>
                  <a:close/>
                </a:path>
              </a:pathLst>
            </a:custGeom>
            <a:solidFill>
              <a:srgbClr val="FAFAF6"/>
            </a:solidFill>
            <a:ln w="19050" cap="rnd">
              <a:solidFill>
                <a:srgbClr val="B6B2AF"/>
              </a:solidFill>
              <a:prstDash val="solid"/>
              <a:round/>
            </a:ln>
          </p:spPr>
          <p:txBody>
            <a:bodyPr/>
            <a:lstStyle/>
            <a:p>
              <a:endParaRPr lang="en-GB"/>
            </a:p>
          </p:txBody>
        </p:sp>
        <p:sp>
          <p:nvSpPr>
            <p:cNvPr id="6" name="TextBox 6"/>
            <p:cNvSpPr txBox="1"/>
            <p:nvPr/>
          </p:nvSpPr>
          <p:spPr>
            <a:xfrm>
              <a:off x="0" y="-38100"/>
              <a:ext cx="2286423" cy="622397"/>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TextBox 8"/>
          <p:cNvSpPr txBox="1"/>
          <p:nvPr/>
        </p:nvSpPr>
        <p:spPr>
          <a:xfrm>
            <a:off x="-636516" y="305998"/>
            <a:ext cx="19561033" cy="1493029"/>
          </a:xfrm>
          <a:prstGeom prst="rect">
            <a:avLst/>
          </a:prstGeom>
        </p:spPr>
        <p:txBody>
          <a:bodyPr lIns="0" tIns="0" rIns="0" bIns="0" rtlCol="0" anchor="t">
            <a:spAutoFit/>
          </a:bodyPr>
          <a:lstStyle/>
          <a:p>
            <a:pPr algn="ctr">
              <a:lnSpc>
                <a:spcPts val="3300"/>
              </a:lnSpc>
            </a:pPr>
            <a:r>
              <a:rPr lang="en-US" sz="3300">
                <a:solidFill>
                  <a:srgbClr val="000000"/>
                </a:solidFill>
                <a:latin typeface="Yeseva One"/>
              </a:rPr>
              <a:t>Theme 2</a:t>
            </a:r>
          </a:p>
          <a:p>
            <a:pPr algn="ctr">
              <a:lnSpc>
                <a:spcPts val="7761"/>
              </a:lnSpc>
            </a:pPr>
            <a:r>
              <a:rPr lang="en-US" sz="7761">
                <a:solidFill>
                  <a:srgbClr val="000000"/>
                </a:solidFill>
                <a:latin typeface="Yeseva One"/>
              </a:rPr>
              <a:t> Mental health motives in research</a:t>
            </a:r>
          </a:p>
        </p:txBody>
      </p:sp>
      <p:sp>
        <p:nvSpPr>
          <p:cNvPr id="9" name="Freeform 9"/>
          <p:cNvSpPr/>
          <p:nvPr/>
        </p:nvSpPr>
        <p:spPr>
          <a:xfrm rot="-3755510">
            <a:off x="14964182"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0" name="Group 10"/>
          <p:cNvGrpSpPr/>
          <p:nvPr/>
        </p:nvGrpSpPr>
        <p:grpSpPr>
          <a:xfrm>
            <a:off x="710056" y="2457450"/>
            <a:ext cx="7597273" cy="1365578"/>
            <a:chOff x="0" y="0"/>
            <a:chExt cx="2069431" cy="371972"/>
          </a:xfrm>
        </p:grpSpPr>
        <p:sp>
          <p:nvSpPr>
            <p:cNvPr id="11" name="Freeform 11"/>
            <p:cNvSpPr/>
            <p:nvPr/>
          </p:nvSpPr>
          <p:spPr>
            <a:xfrm>
              <a:off x="0" y="0"/>
              <a:ext cx="2069431" cy="371972"/>
            </a:xfrm>
            <a:custGeom>
              <a:avLst/>
              <a:gdLst/>
              <a:ahLst/>
              <a:cxnLst/>
              <a:rect l="l" t="t" r="r" b="b"/>
              <a:pathLst>
                <a:path w="2069431" h="371972">
                  <a:moveTo>
                    <a:pt x="51971" y="0"/>
                  </a:moveTo>
                  <a:lnTo>
                    <a:pt x="2017460" y="0"/>
                  </a:lnTo>
                  <a:cubicBezTo>
                    <a:pt x="2046163" y="0"/>
                    <a:pt x="2069431" y="23268"/>
                    <a:pt x="2069431" y="51971"/>
                  </a:cubicBezTo>
                  <a:lnTo>
                    <a:pt x="2069431" y="320001"/>
                  </a:lnTo>
                  <a:cubicBezTo>
                    <a:pt x="2069431" y="348703"/>
                    <a:pt x="2046163" y="371972"/>
                    <a:pt x="2017460" y="371972"/>
                  </a:cubicBezTo>
                  <a:lnTo>
                    <a:pt x="51971" y="371972"/>
                  </a:lnTo>
                  <a:cubicBezTo>
                    <a:pt x="23268" y="371972"/>
                    <a:pt x="0" y="348703"/>
                    <a:pt x="0" y="320001"/>
                  </a:cubicBezTo>
                  <a:lnTo>
                    <a:pt x="0" y="51971"/>
                  </a:lnTo>
                  <a:cubicBezTo>
                    <a:pt x="0" y="23268"/>
                    <a:pt x="23268" y="0"/>
                    <a:pt x="51971"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069431" cy="41007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669459" y="3974580"/>
            <a:ext cx="7678468" cy="1697744"/>
            <a:chOff x="0" y="0"/>
            <a:chExt cx="2091548" cy="462451"/>
          </a:xfrm>
        </p:grpSpPr>
        <p:sp>
          <p:nvSpPr>
            <p:cNvPr id="14" name="Freeform 14"/>
            <p:cNvSpPr/>
            <p:nvPr/>
          </p:nvSpPr>
          <p:spPr>
            <a:xfrm>
              <a:off x="0" y="0"/>
              <a:ext cx="2091548" cy="462451"/>
            </a:xfrm>
            <a:custGeom>
              <a:avLst/>
              <a:gdLst/>
              <a:ahLst/>
              <a:cxnLst/>
              <a:rect l="l" t="t" r="r" b="b"/>
              <a:pathLst>
                <a:path w="2091548" h="462451">
                  <a:moveTo>
                    <a:pt x="51421" y="0"/>
                  </a:moveTo>
                  <a:lnTo>
                    <a:pt x="2040126" y="0"/>
                  </a:lnTo>
                  <a:cubicBezTo>
                    <a:pt x="2053764" y="0"/>
                    <a:pt x="2066843" y="5418"/>
                    <a:pt x="2076487" y="15061"/>
                  </a:cubicBezTo>
                  <a:cubicBezTo>
                    <a:pt x="2086130" y="24704"/>
                    <a:pt x="2091548" y="37784"/>
                    <a:pt x="2091548" y="51421"/>
                  </a:cubicBezTo>
                  <a:lnTo>
                    <a:pt x="2091548" y="411029"/>
                  </a:lnTo>
                  <a:cubicBezTo>
                    <a:pt x="2091548" y="424667"/>
                    <a:pt x="2086130" y="437746"/>
                    <a:pt x="2076487" y="447390"/>
                  </a:cubicBezTo>
                  <a:cubicBezTo>
                    <a:pt x="2066843" y="457033"/>
                    <a:pt x="2053764" y="462451"/>
                    <a:pt x="2040126" y="462451"/>
                  </a:cubicBezTo>
                  <a:lnTo>
                    <a:pt x="51421" y="462451"/>
                  </a:lnTo>
                  <a:cubicBezTo>
                    <a:pt x="37784" y="462451"/>
                    <a:pt x="24704" y="457033"/>
                    <a:pt x="15061" y="447390"/>
                  </a:cubicBezTo>
                  <a:cubicBezTo>
                    <a:pt x="5418" y="437746"/>
                    <a:pt x="0" y="424667"/>
                    <a:pt x="0" y="411029"/>
                  </a:cubicBezTo>
                  <a:lnTo>
                    <a:pt x="0" y="51421"/>
                  </a:lnTo>
                  <a:cubicBezTo>
                    <a:pt x="0" y="37784"/>
                    <a:pt x="5418" y="24704"/>
                    <a:pt x="15061" y="15061"/>
                  </a:cubicBezTo>
                  <a:cubicBezTo>
                    <a:pt x="24704" y="5418"/>
                    <a:pt x="37784" y="0"/>
                    <a:pt x="51421"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091548" cy="500551"/>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669459" y="5829300"/>
            <a:ext cx="7678468" cy="1937225"/>
            <a:chOff x="0" y="0"/>
            <a:chExt cx="2091548" cy="527683"/>
          </a:xfrm>
        </p:grpSpPr>
        <p:sp>
          <p:nvSpPr>
            <p:cNvPr id="17" name="Freeform 17"/>
            <p:cNvSpPr/>
            <p:nvPr/>
          </p:nvSpPr>
          <p:spPr>
            <a:xfrm>
              <a:off x="0" y="0"/>
              <a:ext cx="2091548" cy="527683"/>
            </a:xfrm>
            <a:custGeom>
              <a:avLst/>
              <a:gdLst/>
              <a:ahLst/>
              <a:cxnLst/>
              <a:rect l="l" t="t" r="r" b="b"/>
              <a:pathLst>
                <a:path w="2091548" h="527683">
                  <a:moveTo>
                    <a:pt x="51421" y="0"/>
                  </a:moveTo>
                  <a:lnTo>
                    <a:pt x="2040126" y="0"/>
                  </a:lnTo>
                  <a:cubicBezTo>
                    <a:pt x="2053764" y="0"/>
                    <a:pt x="2066843" y="5418"/>
                    <a:pt x="2076487" y="15061"/>
                  </a:cubicBezTo>
                  <a:cubicBezTo>
                    <a:pt x="2086130" y="24704"/>
                    <a:pt x="2091548" y="37784"/>
                    <a:pt x="2091548" y="51421"/>
                  </a:cubicBezTo>
                  <a:lnTo>
                    <a:pt x="2091548" y="476262"/>
                  </a:lnTo>
                  <a:cubicBezTo>
                    <a:pt x="2091548" y="489900"/>
                    <a:pt x="2086130" y="502979"/>
                    <a:pt x="2076487" y="512622"/>
                  </a:cubicBezTo>
                  <a:cubicBezTo>
                    <a:pt x="2066843" y="522266"/>
                    <a:pt x="2053764" y="527683"/>
                    <a:pt x="2040126" y="527683"/>
                  </a:cubicBezTo>
                  <a:lnTo>
                    <a:pt x="51421" y="527683"/>
                  </a:lnTo>
                  <a:cubicBezTo>
                    <a:pt x="37784" y="527683"/>
                    <a:pt x="24704" y="522266"/>
                    <a:pt x="15061" y="512622"/>
                  </a:cubicBezTo>
                  <a:cubicBezTo>
                    <a:pt x="5418" y="502979"/>
                    <a:pt x="0" y="489900"/>
                    <a:pt x="0" y="476262"/>
                  </a:cubicBezTo>
                  <a:lnTo>
                    <a:pt x="0" y="51421"/>
                  </a:lnTo>
                  <a:cubicBezTo>
                    <a:pt x="0" y="37784"/>
                    <a:pt x="5418" y="24704"/>
                    <a:pt x="15061" y="15061"/>
                  </a:cubicBezTo>
                  <a:cubicBezTo>
                    <a:pt x="24704" y="5418"/>
                    <a:pt x="37784" y="0"/>
                    <a:pt x="51421" y="0"/>
                  </a:cubicBezTo>
                  <a:close/>
                </a:path>
              </a:pathLst>
            </a:custGeom>
            <a:solidFill>
              <a:srgbClr val="FAFAF6"/>
            </a:solidFill>
            <a:ln w="19050" cap="rnd">
              <a:solidFill>
                <a:srgbClr val="B6B2AF"/>
              </a:solidFill>
              <a:prstDash val="solid"/>
              <a:round/>
            </a:ln>
          </p:spPr>
          <p:txBody>
            <a:bodyPr/>
            <a:lstStyle/>
            <a:p>
              <a:endParaRPr lang="en-GB"/>
            </a:p>
          </p:txBody>
        </p:sp>
        <p:sp>
          <p:nvSpPr>
            <p:cNvPr id="18" name="TextBox 18"/>
            <p:cNvSpPr txBox="1"/>
            <p:nvPr/>
          </p:nvSpPr>
          <p:spPr>
            <a:xfrm>
              <a:off x="0" y="-38100"/>
              <a:ext cx="2091548" cy="565783"/>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a:off x="9030602" y="2061255"/>
            <a:ext cx="8373596" cy="1637949"/>
            <a:chOff x="0" y="0"/>
            <a:chExt cx="2280894" cy="446163"/>
          </a:xfrm>
        </p:grpSpPr>
        <p:sp>
          <p:nvSpPr>
            <p:cNvPr id="20" name="Freeform 20"/>
            <p:cNvSpPr/>
            <p:nvPr/>
          </p:nvSpPr>
          <p:spPr>
            <a:xfrm>
              <a:off x="0" y="0"/>
              <a:ext cx="2280894" cy="446163"/>
            </a:xfrm>
            <a:custGeom>
              <a:avLst/>
              <a:gdLst/>
              <a:ahLst/>
              <a:cxnLst/>
              <a:rect l="l" t="t" r="r" b="b"/>
              <a:pathLst>
                <a:path w="2280894" h="446163">
                  <a:moveTo>
                    <a:pt x="47153" y="0"/>
                  </a:moveTo>
                  <a:lnTo>
                    <a:pt x="2233742" y="0"/>
                  </a:lnTo>
                  <a:cubicBezTo>
                    <a:pt x="2259783" y="0"/>
                    <a:pt x="2280894" y="21111"/>
                    <a:pt x="2280894" y="47153"/>
                  </a:cubicBezTo>
                  <a:lnTo>
                    <a:pt x="2280894" y="399010"/>
                  </a:lnTo>
                  <a:cubicBezTo>
                    <a:pt x="2280894" y="425052"/>
                    <a:pt x="2259783" y="446163"/>
                    <a:pt x="2233742" y="446163"/>
                  </a:cubicBezTo>
                  <a:lnTo>
                    <a:pt x="47153" y="446163"/>
                  </a:lnTo>
                  <a:cubicBezTo>
                    <a:pt x="21111" y="446163"/>
                    <a:pt x="0" y="425052"/>
                    <a:pt x="0" y="399010"/>
                  </a:cubicBezTo>
                  <a:lnTo>
                    <a:pt x="0" y="47153"/>
                  </a:lnTo>
                  <a:cubicBezTo>
                    <a:pt x="0" y="21111"/>
                    <a:pt x="21111" y="0"/>
                    <a:pt x="47153" y="0"/>
                  </a:cubicBezTo>
                  <a:close/>
                </a:path>
              </a:pathLst>
            </a:custGeom>
            <a:solidFill>
              <a:srgbClr val="FAFAF6"/>
            </a:solidFill>
            <a:ln w="19050" cap="rnd">
              <a:solidFill>
                <a:srgbClr val="B6B2AF"/>
              </a:solidFill>
              <a:prstDash val="solid"/>
              <a:round/>
            </a:ln>
          </p:spPr>
          <p:txBody>
            <a:bodyPr/>
            <a:lstStyle/>
            <a:p>
              <a:endParaRPr lang="en-GB"/>
            </a:p>
          </p:txBody>
        </p:sp>
        <p:sp>
          <p:nvSpPr>
            <p:cNvPr id="21" name="TextBox 21"/>
            <p:cNvSpPr txBox="1"/>
            <p:nvPr/>
          </p:nvSpPr>
          <p:spPr>
            <a:xfrm>
              <a:off x="0" y="-38100"/>
              <a:ext cx="2280894" cy="484263"/>
            </a:xfrm>
            <a:prstGeom prst="rect">
              <a:avLst/>
            </a:prstGeom>
          </p:spPr>
          <p:txBody>
            <a:bodyPr lIns="50800" tIns="50800" rIns="50800" bIns="50800" rtlCol="0" anchor="ctr"/>
            <a:lstStyle/>
            <a:p>
              <a:pPr algn="ctr">
                <a:lnSpc>
                  <a:spcPts val="2659"/>
                </a:lnSpc>
                <a:spcBef>
                  <a:spcPct val="0"/>
                </a:spcBef>
              </a:pPr>
              <a:endParaRPr/>
            </a:p>
          </p:txBody>
        </p:sp>
      </p:grpSp>
      <p:grpSp>
        <p:nvGrpSpPr>
          <p:cNvPr id="22" name="Group 22"/>
          <p:cNvGrpSpPr/>
          <p:nvPr/>
        </p:nvGrpSpPr>
        <p:grpSpPr>
          <a:xfrm>
            <a:off x="710056" y="7966550"/>
            <a:ext cx="7678468" cy="1377475"/>
            <a:chOff x="0" y="0"/>
            <a:chExt cx="2091548" cy="375212"/>
          </a:xfrm>
        </p:grpSpPr>
        <p:sp>
          <p:nvSpPr>
            <p:cNvPr id="23" name="Freeform 23"/>
            <p:cNvSpPr/>
            <p:nvPr/>
          </p:nvSpPr>
          <p:spPr>
            <a:xfrm>
              <a:off x="0" y="0"/>
              <a:ext cx="2091548" cy="375212"/>
            </a:xfrm>
            <a:custGeom>
              <a:avLst/>
              <a:gdLst/>
              <a:ahLst/>
              <a:cxnLst/>
              <a:rect l="l" t="t" r="r" b="b"/>
              <a:pathLst>
                <a:path w="2091548" h="375212">
                  <a:moveTo>
                    <a:pt x="51421" y="0"/>
                  </a:moveTo>
                  <a:lnTo>
                    <a:pt x="2040126" y="0"/>
                  </a:lnTo>
                  <a:cubicBezTo>
                    <a:pt x="2053764" y="0"/>
                    <a:pt x="2066843" y="5418"/>
                    <a:pt x="2076487" y="15061"/>
                  </a:cubicBezTo>
                  <a:cubicBezTo>
                    <a:pt x="2086130" y="24704"/>
                    <a:pt x="2091548" y="37784"/>
                    <a:pt x="2091548" y="51421"/>
                  </a:cubicBezTo>
                  <a:lnTo>
                    <a:pt x="2091548" y="323791"/>
                  </a:lnTo>
                  <a:cubicBezTo>
                    <a:pt x="2091548" y="337428"/>
                    <a:pt x="2086130" y="350508"/>
                    <a:pt x="2076487" y="360151"/>
                  </a:cubicBezTo>
                  <a:cubicBezTo>
                    <a:pt x="2066843" y="369794"/>
                    <a:pt x="2053764" y="375212"/>
                    <a:pt x="2040126" y="375212"/>
                  </a:cubicBezTo>
                  <a:lnTo>
                    <a:pt x="51421" y="375212"/>
                  </a:lnTo>
                  <a:cubicBezTo>
                    <a:pt x="37784" y="375212"/>
                    <a:pt x="24704" y="369794"/>
                    <a:pt x="15061" y="360151"/>
                  </a:cubicBezTo>
                  <a:cubicBezTo>
                    <a:pt x="5418" y="350508"/>
                    <a:pt x="0" y="337428"/>
                    <a:pt x="0" y="323791"/>
                  </a:cubicBezTo>
                  <a:lnTo>
                    <a:pt x="0" y="51421"/>
                  </a:lnTo>
                  <a:cubicBezTo>
                    <a:pt x="0" y="37784"/>
                    <a:pt x="5418" y="24704"/>
                    <a:pt x="15061" y="15061"/>
                  </a:cubicBezTo>
                  <a:cubicBezTo>
                    <a:pt x="24704" y="5418"/>
                    <a:pt x="37784" y="0"/>
                    <a:pt x="51421" y="0"/>
                  </a:cubicBezTo>
                  <a:close/>
                </a:path>
              </a:pathLst>
            </a:custGeom>
            <a:solidFill>
              <a:srgbClr val="FAFAF6"/>
            </a:solidFill>
            <a:ln w="19050" cap="rnd">
              <a:solidFill>
                <a:srgbClr val="B6B2AF"/>
              </a:solidFill>
              <a:prstDash val="solid"/>
              <a:round/>
            </a:ln>
          </p:spPr>
          <p:txBody>
            <a:bodyPr/>
            <a:lstStyle/>
            <a:p>
              <a:endParaRPr lang="en-GB"/>
            </a:p>
          </p:txBody>
        </p:sp>
        <p:sp>
          <p:nvSpPr>
            <p:cNvPr id="24" name="TextBox 24"/>
            <p:cNvSpPr txBox="1"/>
            <p:nvPr/>
          </p:nvSpPr>
          <p:spPr>
            <a:xfrm>
              <a:off x="0" y="-38100"/>
              <a:ext cx="2091548" cy="413312"/>
            </a:xfrm>
            <a:prstGeom prst="rect">
              <a:avLst/>
            </a:prstGeom>
          </p:spPr>
          <p:txBody>
            <a:bodyPr lIns="50800" tIns="50800" rIns="50800" bIns="50800" rtlCol="0" anchor="ctr"/>
            <a:lstStyle/>
            <a:p>
              <a:pPr algn="ctr">
                <a:lnSpc>
                  <a:spcPts val="2659"/>
                </a:lnSpc>
                <a:spcBef>
                  <a:spcPct val="0"/>
                </a:spcBef>
              </a:pPr>
              <a:endParaRPr/>
            </a:p>
          </p:txBody>
        </p:sp>
      </p:grpSp>
      <p:sp>
        <p:nvSpPr>
          <p:cNvPr id="25" name="TextBox 25"/>
          <p:cNvSpPr txBox="1"/>
          <p:nvPr/>
        </p:nvSpPr>
        <p:spPr>
          <a:xfrm>
            <a:off x="994147" y="2419350"/>
            <a:ext cx="7110287" cy="6696075"/>
          </a:xfrm>
          <a:prstGeom prst="rect">
            <a:avLst/>
          </a:prstGeom>
        </p:spPr>
        <p:txBody>
          <a:bodyPr lIns="0" tIns="0" rIns="0" bIns="0" rtlCol="0" anchor="t">
            <a:spAutoFit/>
          </a:bodyPr>
          <a:lstStyle/>
          <a:p>
            <a:pPr algn="ctr">
              <a:lnSpc>
                <a:spcPts val="3000"/>
              </a:lnSpc>
            </a:pPr>
            <a:endParaRPr/>
          </a:p>
          <a:p>
            <a:pPr algn="ctr">
              <a:lnSpc>
                <a:spcPts val="3000"/>
              </a:lnSpc>
            </a:pPr>
            <a:r>
              <a:rPr lang="en-US" sz="3000">
                <a:solidFill>
                  <a:srgbClr val="000000"/>
                </a:solidFill>
                <a:latin typeface="Libre Baskerville"/>
              </a:rPr>
              <a:t>“People engage in a variety of activities for health-related reasons”</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“The realization of a positive, health-promoting psychological experience”</a:t>
            </a:r>
          </a:p>
          <a:p>
            <a:pPr algn="ctr">
              <a:lnSpc>
                <a:spcPts val="16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“Appreciate life more, enjoy life more, self-reliance, increase life satisfaction”                                          (Zwart and Ewert, 2022)</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“Kind of release and to chill out” (Kerr and Mackenzie, 2012)</a:t>
            </a:r>
          </a:p>
        </p:txBody>
      </p:sp>
      <p:grpSp>
        <p:nvGrpSpPr>
          <p:cNvPr id="26" name="Group 26"/>
          <p:cNvGrpSpPr/>
          <p:nvPr/>
        </p:nvGrpSpPr>
        <p:grpSpPr>
          <a:xfrm>
            <a:off x="9030602" y="6237605"/>
            <a:ext cx="8393891" cy="1243170"/>
            <a:chOff x="0" y="0"/>
            <a:chExt cx="2286423" cy="338629"/>
          </a:xfrm>
        </p:grpSpPr>
        <p:sp>
          <p:nvSpPr>
            <p:cNvPr id="27" name="Freeform 27"/>
            <p:cNvSpPr/>
            <p:nvPr/>
          </p:nvSpPr>
          <p:spPr>
            <a:xfrm>
              <a:off x="0" y="0"/>
              <a:ext cx="2286423" cy="338629"/>
            </a:xfrm>
            <a:custGeom>
              <a:avLst/>
              <a:gdLst/>
              <a:ahLst/>
              <a:cxnLst/>
              <a:rect l="l" t="t" r="r" b="b"/>
              <a:pathLst>
                <a:path w="2286423" h="338629">
                  <a:moveTo>
                    <a:pt x="47039" y="0"/>
                  </a:moveTo>
                  <a:lnTo>
                    <a:pt x="2239384" y="0"/>
                  </a:lnTo>
                  <a:cubicBezTo>
                    <a:pt x="2251859" y="0"/>
                    <a:pt x="2263824" y="4956"/>
                    <a:pt x="2272645" y="13777"/>
                  </a:cubicBezTo>
                  <a:cubicBezTo>
                    <a:pt x="2281467" y="22599"/>
                    <a:pt x="2286423" y="34563"/>
                    <a:pt x="2286423" y="47039"/>
                  </a:cubicBezTo>
                  <a:lnTo>
                    <a:pt x="2286423" y="291590"/>
                  </a:lnTo>
                  <a:cubicBezTo>
                    <a:pt x="2286423" y="317569"/>
                    <a:pt x="2265363" y="338629"/>
                    <a:pt x="2239384" y="338629"/>
                  </a:cubicBezTo>
                  <a:lnTo>
                    <a:pt x="47039" y="338629"/>
                  </a:lnTo>
                  <a:cubicBezTo>
                    <a:pt x="34563" y="338629"/>
                    <a:pt x="22599" y="333673"/>
                    <a:pt x="13777" y="324851"/>
                  </a:cubicBezTo>
                  <a:cubicBezTo>
                    <a:pt x="4956" y="316030"/>
                    <a:pt x="0" y="304065"/>
                    <a:pt x="0" y="291590"/>
                  </a:cubicBezTo>
                  <a:lnTo>
                    <a:pt x="0" y="47039"/>
                  </a:lnTo>
                  <a:cubicBezTo>
                    <a:pt x="0" y="21060"/>
                    <a:pt x="21060" y="0"/>
                    <a:pt x="47039" y="0"/>
                  </a:cubicBezTo>
                  <a:close/>
                </a:path>
              </a:pathLst>
            </a:custGeom>
            <a:solidFill>
              <a:srgbClr val="FAFAF6"/>
            </a:solidFill>
            <a:ln w="19050" cap="rnd">
              <a:solidFill>
                <a:srgbClr val="B6B2AF"/>
              </a:solidFill>
              <a:prstDash val="solid"/>
              <a:round/>
            </a:ln>
          </p:spPr>
          <p:txBody>
            <a:bodyPr/>
            <a:lstStyle/>
            <a:p>
              <a:endParaRPr lang="en-GB"/>
            </a:p>
          </p:txBody>
        </p:sp>
        <p:sp>
          <p:nvSpPr>
            <p:cNvPr id="28" name="TextBox 28"/>
            <p:cNvSpPr txBox="1"/>
            <p:nvPr/>
          </p:nvSpPr>
          <p:spPr>
            <a:xfrm>
              <a:off x="0" y="-38100"/>
              <a:ext cx="2286423" cy="376729"/>
            </a:xfrm>
            <a:prstGeom prst="rect">
              <a:avLst/>
            </a:prstGeom>
          </p:spPr>
          <p:txBody>
            <a:bodyPr lIns="50800" tIns="50800" rIns="50800" bIns="50800" rtlCol="0" anchor="ctr"/>
            <a:lstStyle/>
            <a:p>
              <a:pPr algn="ctr">
                <a:lnSpc>
                  <a:spcPts val="2659"/>
                </a:lnSpc>
                <a:spcBef>
                  <a:spcPct val="0"/>
                </a:spcBef>
              </a:pPr>
              <a:endParaRPr/>
            </a:p>
          </p:txBody>
        </p:sp>
      </p:grpSp>
      <p:grpSp>
        <p:nvGrpSpPr>
          <p:cNvPr id="29" name="Group 29"/>
          <p:cNvGrpSpPr/>
          <p:nvPr/>
        </p:nvGrpSpPr>
        <p:grpSpPr>
          <a:xfrm>
            <a:off x="9010650" y="7699850"/>
            <a:ext cx="8393891" cy="2119687"/>
            <a:chOff x="0" y="0"/>
            <a:chExt cx="2286423" cy="577384"/>
          </a:xfrm>
        </p:grpSpPr>
        <p:sp>
          <p:nvSpPr>
            <p:cNvPr id="30" name="Freeform 30"/>
            <p:cNvSpPr/>
            <p:nvPr/>
          </p:nvSpPr>
          <p:spPr>
            <a:xfrm>
              <a:off x="0" y="0"/>
              <a:ext cx="2286423" cy="577384"/>
            </a:xfrm>
            <a:custGeom>
              <a:avLst/>
              <a:gdLst/>
              <a:ahLst/>
              <a:cxnLst/>
              <a:rect l="l" t="t" r="r" b="b"/>
              <a:pathLst>
                <a:path w="2286423" h="577384">
                  <a:moveTo>
                    <a:pt x="47039" y="0"/>
                  </a:moveTo>
                  <a:lnTo>
                    <a:pt x="2239384" y="0"/>
                  </a:lnTo>
                  <a:cubicBezTo>
                    <a:pt x="2251859" y="0"/>
                    <a:pt x="2263824" y="4956"/>
                    <a:pt x="2272645" y="13777"/>
                  </a:cubicBezTo>
                  <a:cubicBezTo>
                    <a:pt x="2281467" y="22599"/>
                    <a:pt x="2286423" y="34563"/>
                    <a:pt x="2286423" y="47039"/>
                  </a:cubicBezTo>
                  <a:lnTo>
                    <a:pt x="2286423" y="530346"/>
                  </a:lnTo>
                  <a:cubicBezTo>
                    <a:pt x="2286423" y="556324"/>
                    <a:pt x="2265363" y="577384"/>
                    <a:pt x="2239384" y="577384"/>
                  </a:cubicBezTo>
                  <a:lnTo>
                    <a:pt x="47039" y="577384"/>
                  </a:lnTo>
                  <a:cubicBezTo>
                    <a:pt x="21060" y="577384"/>
                    <a:pt x="0" y="556324"/>
                    <a:pt x="0" y="530346"/>
                  </a:cubicBezTo>
                  <a:lnTo>
                    <a:pt x="0" y="47039"/>
                  </a:lnTo>
                  <a:cubicBezTo>
                    <a:pt x="0" y="21060"/>
                    <a:pt x="21060" y="0"/>
                    <a:pt x="47039" y="0"/>
                  </a:cubicBezTo>
                  <a:close/>
                </a:path>
              </a:pathLst>
            </a:custGeom>
            <a:solidFill>
              <a:srgbClr val="FAFAF6"/>
            </a:solidFill>
            <a:ln w="19050" cap="rnd">
              <a:solidFill>
                <a:srgbClr val="B6B2AF"/>
              </a:solidFill>
              <a:prstDash val="solid"/>
              <a:round/>
            </a:ln>
          </p:spPr>
          <p:txBody>
            <a:bodyPr/>
            <a:lstStyle/>
            <a:p>
              <a:endParaRPr lang="en-GB"/>
            </a:p>
          </p:txBody>
        </p:sp>
        <p:sp>
          <p:nvSpPr>
            <p:cNvPr id="31" name="TextBox 31"/>
            <p:cNvSpPr txBox="1"/>
            <p:nvPr/>
          </p:nvSpPr>
          <p:spPr>
            <a:xfrm>
              <a:off x="0" y="-38100"/>
              <a:ext cx="2286423" cy="615484"/>
            </a:xfrm>
            <a:prstGeom prst="rect">
              <a:avLst/>
            </a:prstGeom>
          </p:spPr>
          <p:txBody>
            <a:bodyPr lIns="50800" tIns="50800" rIns="50800" bIns="50800" rtlCol="0" anchor="ctr"/>
            <a:lstStyle/>
            <a:p>
              <a:pPr algn="ctr">
                <a:lnSpc>
                  <a:spcPts val="2659"/>
                </a:lnSpc>
                <a:spcBef>
                  <a:spcPct val="0"/>
                </a:spcBef>
              </a:pPr>
              <a:endParaRPr/>
            </a:p>
          </p:txBody>
        </p:sp>
      </p:grpSp>
      <p:sp>
        <p:nvSpPr>
          <p:cNvPr id="32" name="TextBox 32"/>
          <p:cNvSpPr txBox="1"/>
          <p:nvPr/>
        </p:nvSpPr>
        <p:spPr>
          <a:xfrm>
            <a:off x="9238941" y="2333625"/>
            <a:ext cx="8035814" cy="8401050"/>
          </a:xfrm>
          <a:prstGeom prst="rect">
            <a:avLst/>
          </a:prstGeom>
        </p:spPr>
        <p:txBody>
          <a:bodyPr lIns="0" tIns="0" rIns="0" bIns="0" rtlCol="0" anchor="t">
            <a:spAutoFit/>
          </a:bodyPr>
          <a:lstStyle/>
          <a:p>
            <a:pPr algn="ctr">
              <a:lnSpc>
                <a:spcPts val="3000"/>
              </a:lnSpc>
            </a:pPr>
            <a:r>
              <a:rPr lang="en-US" sz="3000">
                <a:solidFill>
                  <a:srgbClr val="000000"/>
                </a:solidFill>
                <a:latin typeface="Libre Baskerville"/>
              </a:rPr>
              <a:t>“Feeling present in the moment, forgetting oneself, flow, coping mechanisms”</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“A feeling of managing the moment      and over time developing a feeling            of managing of life”</a:t>
            </a:r>
          </a:p>
          <a:p>
            <a:pPr algn="ctr">
              <a:lnSpc>
                <a:spcPts val="3000"/>
              </a:lnSpc>
            </a:pPr>
            <a:r>
              <a:rPr lang="en-US" sz="3000">
                <a:solidFill>
                  <a:srgbClr val="000000"/>
                </a:solidFill>
                <a:latin typeface="Libre Baskerville"/>
              </a:rPr>
              <a:t>(Sparre and Østergaard, 2023)</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“Enjoyment and self-fulfillment”      (Levental,  Yaffe and Lev-Arey, 2023)</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“Participating in adventure activities to enhance resilience and maintain psychological well-being”                 (Boudreau, Mackenzie and Hodge, 2022)</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367331" y="297587"/>
            <a:ext cx="17553337" cy="2383299"/>
          </a:xfrm>
          <a:prstGeom prst="rect">
            <a:avLst/>
          </a:prstGeom>
        </p:spPr>
        <p:txBody>
          <a:bodyPr lIns="0" tIns="0" rIns="0" bIns="0" rtlCol="0" anchor="t">
            <a:spAutoFit/>
          </a:bodyPr>
          <a:lstStyle/>
          <a:p>
            <a:pPr algn="ctr">
              <a:lnSpc>
                <a:spcPts val="3100"/>
              </a:lnSpc>
            </a:pPr>
            <a:r>
              <a:rPr lang="en-US" sz="3100">
                <a:solidFill>
                  <a:srgbClr val="000000"/>
                </a:solidFill>
                <a:latin typeface="Yeseva One"/>
              </a:rPr>
              <a:t>Theme 3</a:t>
            </a:r>
          </a:p>
          <a:p>
            <a:pPr algn="ctr">
              <a:lnSpc>
                <a:spcPts val="7561"/>
              </a:lnSpc>
            </a:pPr>
            <a:r>
              <a:rPr lang="en-US" sz="7561">
                <a:solidFill>
                  <a:srgbClr val="000000"/>
                </a:solidFill>
                <a:latin typeface="Yeseva One"/>
              </a:rPr>
              <a:t>Escapism in nature motives</a:t>
            </a:r>
          </a:p>
          <a:p>
            <a:pPr algn="ctr">
              <a:lnSpc>
                <a:spcPts val="7561"/>
              </a:lnSpc>
            </a:pPr>
            <a:r>
              <a:rPr lang="en-US" sz="7561">
                <a:solidFill>
                  <a:srgbClr val="000000"/>
                </a:solidFill>
                <a:latin typeface="Yeseva One"/>
              </a:rPr>
              <a:t> in research</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462581" y="2852337"/>
            <a:ext cx="7963747" cy="1908966"/>
            <a:chOff x="0" y="0"/>
            <a:chExt cx="2169255" cy="519986"/>
          </a:xfrm>
        </p:grpSpPr>
        <p:sp>
          <p:nvSpPr>
            <p:cNvPr id="8" name="Freeform 8"/>
            <p:cNvSpPr/>
            <p:nvPr/>
          </p:nvSpPr>
          <p:spPr>
            <a:xfrm>
              <a:off x="0" y="0"/>
              <a:ext cx="2169255" cy="519986"/>
            </a:xfrm>
            <a:custGeom>
              <a:avLst/>
              <a:gdLst/>
              <a:ahLst/>
              <a:cxnLst/>
              <a:rect l="l" t="t" r="r" b="b"/>
              <a:pathLst>
                <a:path w="2169255" h="519986">
                  <a:moveTo>
                    <a:pt x="49579" y="0"/>
                  </a:moveTo>
                  <a:lnTo>
                    <a:pt x="2119676" y="0"/>
                  </a:lnTo>
                  <a:cubicBezTo>
                    <a:pt x="2132825" y="0"/>
                    <a:pt x="2145436" y="5224"/>
                    <a:pt x="2154734" y="14521"/>
                  </a:cubicBezTo>
                  <a:cubicBezTo>
                    <a:pt x="2164032" y="23819"/>
                    <a:pt x="2169255" y="36430"/>
                    <a:pt x="2169255" y="49579"/>
                  </a:cubicBezTo>
                  <a:lnTo>
                    <a:pt x="2169255" y="470406"/>
                  </a:lnTo>
                  <a:cubicBezTo>
                    <a:pt x="2169255" y="483556"/>
                    <a:pt x="2164032" y="496166"/>
                    <a:pt x="2154734" y="505464"/>
                  </a:cubicBezTo>
                  <a:cubicBezTo>
                    <a:pt x="2145436" y="514762"/>
                    <a:pt x="2132825" y="519986"/>
                    <a:pt x="2119676" y="519986"/>
                  </a:cubicBezTo>
                  <a:lnTo>
                    <a:pt x="49579" y="519986"/>
                  </a:lnTo>
                  <a:cubicBezTo>
                    <a:pt x="36430" y="519986"/>
                    <a:pt x="23819" y="514762"/>
                    <a:pt x="14521" y="505464"/>
                  </a:cubicBezTo>
                  <a:cubicBezTo>
                    <a:pt x="5224" y="496166"/>
                    <a:pt x="0" y="483556"/>
                    <a:pt x="0" y="470406"/>
                  </a:cubicBezTo>
                  <a:lnTo>
                    <a:pt x="0" y="49579"/>
                  </a:lnTo>
                  <a:cubicBezTo>
                    <a:pt x="0" y="36430"/>
                    <a:pt x="5224" y="23819"/>
                    <a:pt x="14521" y="14521"/>
                  </a:cubicBezTo>
                  <a:cubicBezTo>
                    <a:pt x="23819" y="5224"/>
                    <a:pt x="36430" y="0"/>
                    <a:pt x="4957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169255" cy="558086"/>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462581" y="4923228"/>
            <a:ext cx="7963747" cy="1845237"/>
            <a:chOff x="0" y="0"/>
            <a:chExt cx="2169255" cy="502626"/>
          </a:xfrm>
        </p:grpSpPr>
        <p:sp>
          <p:nvSpPr>
            <p:cNvPr id="11" name="Freeform 11"/>
            <p:cNvSpPr/>
            <p:nvPr/>
          </p:nvSpPr>
          <p:spPr>
            <a:xfrm>
              <a:off x="0" y="0"/>
              <a:ext cx="2169255" cy="502626"/>
            </a:xfrm>
            <a:custGeom>
              <a:avLst/>
              <a:gdLst/>
              <a:ahLst/>
              <a:cxnLst/>
              <a:rect l="l" t="t" r="r" b="b"/>
              <a:pathLst>
                <a:path w="2169255" h="502626">
                  <a:moveTo>
                    <a:pt x="49579" y="0"/>
                  </a:moveTo>
                  <a:lnTo>
                    <a:pt x="2119676" y="0"/>
                  </a:lnTo>
                  <a:cubicBezTo>
                    <a:pt x="2132825" y="0"/>
                    <a:pt x="2145436" y="5224"/>
                    <a:pt x="2154734" y="14521"/>
                  </a:cubicBezTo>
                  <a:cubicBezTo>
                    <a:pt x="2164032" y="23819"/>
                    <a:pt x="2169255" y="36430"/>
                    <a:pt x="2169255" y="49579"/>
                  </a:cubicBezTo>
                  <a:lnTo>
                    <a:pt x="2169255" y="453047"/>
                  </a:lnTo>
                  <a:cubicBezTo>
                    <a:pt x="2169255" y="466196"/>
                    <a:pt x="2164032" y="478807"/>
                    <a:pt x="2154734" y="488105"/>
                  </a:cubicBezTo>
                  <a:cubicBezTo>
                    <a:pt x="2145436" y="497403"/>
                    <a:pt x="2132825" y="502626"/>
                    <a:pt x="2119676" y="502626"/>
                  </a:cubicBezTo>
                  <a:lnTo>
                    <a:pt x="49579" y="502626"/>
                  </a:lnTo>
                  <a:cubicBezTo>
                    <a:pt x="36430" y="502626"/>
                    <a:pt x="23819" y="497403"/>
                    <a:pt x="14521" y="488105"/>
                  </a:cubicBezTo>
                  <a:cubicBezTo>
                    <a:pt x="5224" y="478807"/>
                    <a:pt x="0" y="466196"/>
                    <a:pt x="0" y="453047"/>
                  </a:cubicBezTo>
                  <a:lnTo>
                    <a:pt x="0" y="49579"/>
                  </a:lnTo>
                  <a:cubicBezTo>
                    <a:pt x="0" y="36430"/>
                    <a:pt x="5224" y="23819"/>
                    <a:pt x="14521" y="14521"/>
                  </a:cubicBezTo>
                  <a:cubicBezTo>
                    <a:pt x="23819" y="5224"/>
                    <a:pt x="36430" y="0"/>
                    <a:pt x="49579"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169255" cy="540726"/>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462581" y="6930390"/>
            <a:ext cx="7963747" cy="2911146"/>
            <a:chOff x="0" y="0"/>
            <a:chExt cx="2169255" cy="792971"/>
          </a:xfrm>
        </p:grpSpPr>
        <p:sp>
          <p:nvSpPr>
            <p:cNvPr id="14" name="Freeform 14"/>
            <p:cNvSpPr/>
            <p:nvPr/>
          </p:nvSpPr>
          <p:spPr>
            <a:xfrm>
              <a:off x="0" y="0"/>
              <a:ext cx="2169255" cy="792971"/>
            </a:xfrm>
            <a:custGeom>
              <a:avLst/>
              <a:gdLst/>
              <a:ahLst/>
              <a:cxnLst/>
              <a:rect l="l" t="t" r="r" b="b"/>
              <a:pathLst>
                <a:path w="2169255" h="792971">
                  <a:moveTo>
                    <a:pt x="49579" y="0"/>
                  </a:moveTo>
                  <a:lnTo>
                    <a:pt x="2119676" y="0"/>
                  </a:lnTo>
                  <a:cubicBezTo>
                    <a:pt x="2132825" y="0"/>
                    <a:pt x="2145436" y="5224"/>
                    <a:pt x="2154734" y="14521"/>
                  </a:cubicBezTo>
                  <a:cubicBezTo>
                    <a:pt x="2164032" y="23819"/>
                    <a:pt x="2169255" y="36430"/>
                    <a:pt x="2169255" y="49579"/>
                  </a:cubicBezTo>
                  <a:lnTo>
                    <a:pt x="2169255" y="743391"/>
                  </a:lnTo>
                  <a:cubicBezTo>
                    <a:pt x="2169255" y="756541"/>
                    <a:pt x="2164032" y="769151"/>
                    <a:pt x="2154734" y="778449"/>
                  </a:cubicBezTo>
                  <a:cubicBezTo>
                    <a:pt x="2145436" y="787747"/>
                    <a:pt x="2132825" y="792971"/>
                    <a:pt x="2119676" y="792971"/>
                  </a:cubicBezTo>
                  <a:lnTo>
                    <a:pt x="49579" y="792971"/>
                  </a:lnTo>
                  <a:cubicBezTo>
                    <a:pt x="36430" y="792971"/>
                    <a:pt x="23819" y="787747"/>
                    <a:pt x="14521" y="778449"/>
                  </a:cubicBezTo>
                  <a:cubicBezTo>
                    <a:pt x="5224" y="769151"/>
                    <a:pt x="0" y="756541"/>
                    <a:pt x="0" y="743391"/>
                  </a:cubicBezTo>
                  <a:lnTo>
                    <a:pt x="0" y="49579"/>
                  </a:lnTo>
                  <a:cubicBezTo>
                    <a:pt x="0" y="36430"/>
                    <a:pt x="5224" y="23819"/>
                    <a:pt x="14521" y="14521"/>
                  </a:cubicBezTo>
                  <a:cubicBezTo>
                    <a:pt x="23819" y="5224"/>
                    <a:pt x="36430" y="0"/>
                    <a:pt x="49579"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169255" cy="831071"/>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530243" y="3068955"/>
            <a:ext cx="7828424" cy="7465695"/>
          </a:xfrm>
          <a:prstGeom prst="rect">
            <a:avLst/>
          </a:prstGeom>
        </p:spPr>
        <p:txBody>
          <a:bodyPr lIns="0" tIns="0" rIns="0" bIns="0" rtlCol="0" anchor="t">
            <a:spAutoFit/>
          </a:bodyPr>
          <a:lstStyle/>
          <a:p>
            <a:pPr algn="ctr">
              <a:lnSpc>
                <a:spcPts val="3780"/>
              </a:lnSpc>
            </a:pPr>
            <a:r>
              <a:rPr lang="en-US" sz="2700">
                <a:solidFill>
                  <a:srgbClr val="000000"/>
                </a:solidFill>
                <a:latin typeface="Libre Baskerville"/>
              </a:rPr>
              <a:t>“Humans seek freedom through participation in extreme sports”</a:t>
            </a:r>
          </a:p>
          <a:p>
            <a:pPr algn="ctr">
              <a:lnSpc>
                <a:spcPts val="3780"/>
              </a:lnSpc>
            </a:pPr>
            <a:r>
              <a:rPr lang="en-US" sz="2700">
                <a:solidFill>
                  <a:srgbClr val="000000"/>
                </a:solidFill>
                <a:latin typeface="Libre Baskerville"/>
              </a:rPr>
              <a:t> (Brymer and Schweitzer, 2013)</a:t>
            </a:r>
          </a:p>
          <a:p>
            <a:pPr algn="ctr">
              <a:lnSpc>
                <a:spcPts val="1399"/>
              </a:lnSpc>
            </a:pPr>
            <a:endParaRPr lang="en-US" sz="2700">
              <a:solidFill>
                <a:srgbClr val="000000"/>
              </a:solidFill>
              <a:latin typeface="Libre Baskerville"/>
            </a:endParaRPr>
          </a:p>
          <a:p>
            <a:pPr algn="ctr">
              <a:lnSpc>
                <a:spcPts val="3780"/>
              </a:lnSpc>
            </a:pPr>
            <a:endParaRPr lang="en-US" sz="2700">
              <a:solidFill>
                <a:srgbClr val="000000"/>
              </a:solidFill>
              <a:latin typeface="Libre Baskerville"/>
            </a:endParaRPr>
          </a:p>
          <a:p>
            <a:pPr algn="ctr">
              <a:lnSpc>
                <a:spcPts val="3780"/>
              </a:lnSpc>
              <a:spcBef>
                <a:spcPct val="0"/>
              </a:spcBef>
            </a:pPr>
            <a:r>
              <a:rPr lang="en-US" sz="2700">
                <a:solidFill>
                  <a:srgbClr val="000000"/>
                </a:solidFill>
                <a:latin typeface="Libre Baskerville"/>
              </a:rPr>
              <a:t>“More experienced sea kayakers were significantly more motivated by escaping family” (O'Connell, 2010)</a:t>
            </a:r>
          </a:p>
          <a:p>
            <a:pPr algn="ctr">
              <a:lnSpc>
                <a:spcPts val="3780"/>
              </a:lnSpc>
              <a:spcBef>
                <a:spcPct val="0"/>
              </a:spcBef>
            </a:pPr>
            <a:endParaRPr lang="en-US" sz="2700">
              <a:solidFill>
                <a:srgbClr val="000000"/>
              </a:solidFill>
              <a:latin typeface="Libre Baskerville"/>
            </a:endParaRPr>
          </a:p>
          <a:p>
            <a:pPr algn="ctr">
              <a:lnSpc>
                <a:spcPts val="1400"/>
              </a:lnSpc>
              <a:spcBef>
                <a:spcPct val="0"/>
              </a:spcBef>
            </a:pPr>
            <a:endParaRPr lang="en-US" sz="2700">
              <a:solidFill>
                <a:srgbClr val="000000"/>
              </a:solidFill>
              <a:latin typeface="Libre Baskerville"/>
            </a:endParaRPr>
          </a:p>
          <a:p>
            <a:pPr algn="ctr">
              <a:lnSpc>
                <a:spcPts val="3780"/>
              </a:lnSpc>
              <a:spcBef>
                <a:spcPct val="0"/>
              </a:spcBef>
            </a:pPr>
            <a:r>
              <a:rPr lang="en-US" sz="2700">
                <a:solidFill>
                  <a:srgbClr val="000000"/>
                </a:solidFill>
                <a:latin typeface="Libre Baskerville"/>
              </a:rPr>
              <a:t>“Sea kayaking is attractive to women aged 49 to 55 years... as a means to freely              express themselves away from the obligations of normal life”                                                   (O'Connell, 2010)</a:t>
            </a:r>
          </a:p>
          <a:p>
            <a:pPr algn="ctr">
              <a:lnSpc>
                <a:spcPts val="3780"/>
              </a:lnSpc>
              <a:spcBef>
                <a:spcPct val="0"/>
              </a:spcBef>
            </a:pPr>
            <a:endParaRPr lang="en-US" sz="2700">
              <a:solidFill>
                <a:srgbClr val="000000"/>
              </a:solidFill>
              <a:latin typeface="Libre Baskerville"/>
            </a:endParaRPr>
          </a:p>
          <a:p>
            <a:pPr algn="ctr">
              <a:lnSpc>
                <a:spcPts val="3780"/>
              </a:lnSpc>
              <a:spcBef>
                <a:spcPct val="0"/>
              </a:spcBef>
            </a:pPr>
            <a:endParaRPr lang="en-US" sz="2700">
              <a:solidFill>
                <a:srgbClr val="000000"/>
              </a:solidFill>
              <a:latin typeface="Libre Baskerville"/>
            </a:endParaRPr>
          </a:p>
        </p:txBody>
      </p:sp>
      <p:grpSp>
        <p:nvGrpSpPr>
          <p:cNvPr id="17" name="Group 17"/>
          <p:cNvGrpSpPr/>
          <p:nvPr/>
        </p:nvGrpSpPr>
        <p:grpSpPr>
          <a:xfrm>
            <a:off x="8643784" y="2896430"/>
            <a:ext cx="9358644" cy="2235018"/>
            <a:chOff x="0" y="0"/>
            <a:chExt cx="2549213" cy="608800"/>
          </a:xfrm>
        </p:grpSpPr>
        <p:sp>
          <p:nvSpPr>
            <p:cNvPr id="18" name="Freeform 18"/>
            <p:cNvSpPr/>
            <p:nvPr/>
          </p:nvSpPr>
          <p:spPr>
            <a:xfrm>
              <a:off x="0" y="0"/>
              <a:ext cx="2549213" cy="608800"/>
            </a:xfrm>
            <a:custGeom>
              <a:avLst/>
              <a:gdLst/>
              <a:ahLst/>
              <a:cxnLst/>
              <a:rect l="l" t="t" r="r" b="b"/>
              <a:pathLst>
                <a:path w="2549213" h="608800">
                  <a:moveTo>
                    <a:pt x="42190" y="0"/>
                  </a:moveTo>
                  <a:lnTo>
                    <a:pt x="2507023" y="0"/>
                  </a:lnTo>
                  <a:cubicBezTo>
                    <a:pt x="2518213" y="0"/>
                    <a:pt x="2528944" y="4445"/>
                    <a:pt x="2536856" y="12357"/>
                  </a:cubicBezTo>
                  <a:cubicBezTo>
                    <a:pt x="2544768" y="20269"/>
                    <a:pt x="2549213" y="31000"/>
                    <a:pt x="2549213" y="42190"/>
                  </a:cubicBezTo>
                  <a:lnTo>
                    <a:pt x="2549213" y="566610"/>
                  </a:lnTo>
                  <a:cubicBezTo>
                    <a:pt x="2549213" y="577799"/>
                    <a:pt x="2544768" y="588530"/>
                    <a:pt x="2536856" y="596442"/>
                  </a:cubicBezTo>
                  <a:cubicBezTo>
                    <a:pt x="2528944" y="604355"/>
                    <a:pt x="2518213" y="608800"/>
                    <a:pt x="2507023" y="608800"/>
                  </a:cubicBezTo>
                  <a:lnTo>
                    <a:pt x="42190" y="608800"/>
                  </a:lnTo>
                  <a:cubicBezTo>
                    <a:pt x="18889" y="608800"/>
                    <a:pt x="0" y="589911"/>
                    <a:pt x="0" y="566610"/>
                  </a:cubicBezTo>
                  <a:lnTo>
                    <a:pt x="0" y="42190"/>
                  </a:lnTo>
                  <a:cubicBezTo>
                    <a:pt x="0" y="31000"/>
                    <a:pt x="4445" y="20269"/>
                    <a:pt x="12357" y="12357"/>
                  </a:cubicBezTo>
                  <a:cubicBezTo>
                    <a:pt x="20269" y="4445"/>
                    <a:pt x="31000" y="0"/>
                    <a:pt x="42190"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549213" cy="646900"/>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8643784" y="5327942"/>
            <a:ext cx="9358644" cy="2413537"/>
            <a:chOff x="0" y="0"/>
            <a:chExt cx="2549213" cy="657426"/>
          </a:xfrm>
        </p:grpSpPr>
        <p:sp>
          <p:nvSpPr>
            <p:cNvPr id="21" name="Freeform 21"/>
            <p:cNvSpPr/>
            <p:nvPr/>
          </p:nvSpPr>
          <p:spPr>
            <a:xfrm>
              <a:off x="0" y="0"/>
              <a:ext cx="2549213" cy="657426"/>
            </a:xfrm>
            <a:custGeom>
              <a:avLst/>
              <a:gdLst/>
              <a:ahLst/>
              <a:cxnLst/>
              <a:rect l="l" t="t" r="r" b="b"/>
              <a:pathLst>
                <a:path w="2549213" h="657426">
                  <a:moveTo>
                    <a:pt x="42190" y="0"/>
                  </a:moveTo>
                  <a:lnTo>
                    <a:pt x="2507023" y="0"/>
                  </a:lnTo>
                  <a:cubicBezTo>
                    <a:pt x="2518213" y="0"/>
                    <a:pt x="2528944" y="4445"/>
                    <a:pt x="2536856" y="12357"/>
                  </a:cubicBezTo>
                  <a:cubicBezTo>
                    <a:pt x="2544768" y="20269"/>
                    <a:pt x="2549213" y="31000"/>
                    <a:pt x="2549213" y="42190"/>
                  </a:cubicBezTo>
                  <a:lnTo>
                    <a:pt x="2549213" y="615237"/>
                  </a:lnTo>
                  <a:cubicBezTo>
                    <a:pt x="2549213" y="626426"/>
                    <a:pt x="2544768" y="637157"/>
                    <a:pt x="2536856" y="645069"/>
                  </a:cubicBezTo>
                  <a:cubicBezTo>
                    <a:pt x="2528944" y="652981"/>
                    <a:pt x="2518213" y="657426"/>
                    <a:pt x="2507023" y="657426"/>
                  </a:cubicBezTo>
                  <a:lnTo>
                    <a:pt x="42190" y="657426"/>
                  </a:lnTo>
                  <a:cubicBezTo>
                    <a:pt x="18889" y="657426"/>
                    <a:pt x="0" y="638537"/>
                    <a:pt x="0" y="615237"/>
                  </a:cubicBezTo>
                  <a:lnTo>
                    <a:pt x="0" y="42190"/>
                  </a:lnTo>
                  <a:cubicBezTo>
                    <a:pt x="0" y="31000"/>
                    <a:pt x="4445" y="20269"/>
                    <a:pt x="12357" y="12357"/>
                  </a:cubicBezTo>
                  <a:cubicBezTo>
                    <a:pt x="20269" y="4445"/>
                    <a:pt x="31000" y="0"/>
                    <a:pt x="42190"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549213" cy="695526"/>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8643784" y="7970079"/>
            <a:ext cx="9358644" cy="1844943"/>
            <a:chOff x="0" y="0"/>
            <a:chExt cx="2549213" cy="502546"/>
          </a:xfrm>
        </p:grpSpPr>
        <p:sp>
          <p:nvSpPr>
            <p:cNvPr id="24" name="Freeform 24"/>
            <p:cNvSpPr/>
            <p:nvPr/>
          </p:nvSpPr>
          <p:spPr>
            <a:xfrm>
              <a:off x="0" y="0"/>
              <a:ext cx="2549213" cy="502546"/>
            </a:xfrm>
            <a:custGeom>
              <a:avLst/>
              <a:gdLst/>
              <a:ahLst/>
              <a:cxnLst/>
              <a:rect l="l" t="t" r="r" b="b"/>
              <a:pathLst>
                <a:path w="2549213" h="502546">
                  <a:moveTo>
                    <a:pt x="42190" y="0"/>
                  </a:moveTo>
                  <a:lnTo>
                    <a:pt x="2507023" y="0"/>
                  </a:lnTo>
                  <a:cubicBezTo>
                    <a:pt x="2518213" y="0"/>
                    <a:pt x="2528944" y="4445"/>
                    <a:pt x="2536856" y="12357"/>
                  </a:cubicBezTo>
                  <a:cubicBezTo>
                    <a:pt x="2544768" y="20269"/>
                    <a:pt x="2549213" y="31000"/>
                    <a:pt x="2549213" y="42190"/>
                  </a:cubicBezTo>
                  <a:lnTo>
                    <a:pt x="2549213" y="460357"/>
                  </a:lnTo>
                  <a:cubicBezTo>
                    <a:pt x="2549213" y="471546"/>
                    <a:pt x="2544768" y="482277"/>
                    <a:pt x="2536856" y="490189"/>
                  </a:cubicBezTo>
                  <a:cubicBezTo>
                    <a:pt x="2528944" y="498101"/>
                    <a:pt x="2518213" y="502546"/>
                    <a:pt x="2507023" y="502546"/>
                  </a:cubicBezTo>
                  <a:lnTo>
                    <a:pt x="42190" y="502546"/>
                  </a:lnTo>
                  <a:cubicBezTo>
                    <a:pt x="18889" y="502546"/>
                    <a:pt x="0" y="483657"/>
                    <a:pt x="0" y="460357"/>
                  </a:cubicBezTo>
                  <a:lnTo>
                    <a:pt x="0" y="42190"/>
                  </a:lnTo>
                  <a:cubicBezTo>
                    <a:pt x="0" y="31000"/>
                    <a:pt x="4445" y="20269"/>
                    <a:pt x="12357" y="12357"/>
                  </a:cubicBezTo>
                  <a:cubicBezTo>
                    <a:pt x="20269" y="4445"/>
                    <a:pt x="31000" y="0"/>
                    <a:pt x="42190"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2549213" cy="540646"/>
            </a:xfrm>
            <a:prstGeom prst="rect">
              <a:avLst/>
            </a:prstGeom>
          </p:spPr>
          <p:txBody>
            <a:bodyPr lIns="50800" tIns="50800" rIns="50800" bIns="50800" rtlCol="0" anchor="ctr"/>
            <a:lstStyle/>
            <a:p>
              <a:pPr algn="ctr">
                <a:lnSpc>
                  <a:spcPts val="2659"/>
                </a:lnSpc>
                <a:spcBef>
                  <a:spcPct val="0"/>
                </a:spcBef>
              </a:pPr>
              <a:endParaRPr/>
            </a:p>
          </p:txBody>
        </p:sp>
      </p:grpSp>
      <p:sp>
        <p:nvSpPr>
          <p:cNvPr id="26" name="TextBox 26"/>
          <p:cNvSpPr txBox="1"/>
          <p:nvPr/>
        </p:nvSpPr>
        <p:spPr>
          <a:xfrm>
            <a:off x="8765105" y="3120345"/>
            <a:ext cx="9050788" cy="6379845"/>
          </a:xfrm>
          <a:prstGeom prst="rect">
            <a:avLst/>
          </a:prstGeom>
        </p:spPr>
        <p:txBody>
          <a:bodyPr lIns="0" tIns="0" rIns="0" bIns="0" rtlCol="0" anchor="t">
            <a:spAutoFit/>
          </a:bodyPr>
          <a:lstStyle/>
          <a:p>
            <a:pPr algn="ctr">
              <a:lnSpc>
                <a:spcPts val="3780"/>
              </a:lnSpc>
              <a:spcBef>
                <a:spcPct val="0"/>
              </a:spcBef>
            </a:pPr>
            <a:r>
              <a:rPr lang="en-US" sz="2700">
                <a:solidFill>
                  <a:srgbClr val="000000"/>
                </a:solidFill>
                <a:latin typeface="Libre Baskerville"/>
              </a:rPr>
              <a:t>“Freedom from constraints, letting go of the need for control, being at one, choice and personal responsibility”</a:t>
            </a:r>
          </a:p>
          <a:p>
            <a:pPr algn="ctr">
              <a:lnSpc>
                <a:spcPts val="3780"/>
              </a:lnSpc>
              <a:spcBef>
                <a:spcPct val="0"/>
              </a:spcBef>
            </a:pPr>
            <a:r>
              <a:rPr lang="en-US" sz="2700">
                <a:solidFill>
                  <a:srgbClr val="000000"/>
                </a:solidFill>
                <a:latin typeface="Libre Baskerville"/>
              </a:rPr>
              <a:t> (Brymer and Schweitzer, 2013)</a:t>
            </a:r>
          </a:p>
          <a:p>
            <a:pPr algn="ctr">
              <a:lnSpc>
                <a:spcPts val="1400"/>
              </a:lnSpc>
              <a:spcBef>
                <a:spcPct val="0"/>
              </a:spcBef>
            </a:pPr>
            <a:endParaRPr lang="en-US" sz="2700">
              <a:solidFill>
                <a:srgbClr val="000000"/>
              </a:solidFill>
              <a:latin typeface="Libre Baskerville"/>
            </a:endParaRPr>
          </a:p>
          <a:p>
            <a:pPr algn="ctr">
              <a:lnSpc>
                <a:spcPts val="3220"/>
              </a:lnSpc>
              <a:spcBef>
                <a:spcPct val="0"/>
              </a:spcBef>
            </a:pPr>
            <a:endParaRPr lang="en-US" sz="2700">
              <a:solidFill>
                <a:srgbClr val="000000"/>
              </a:solidFill>
              <a:latin typeface="Libre Baskerville"/>
            </a:endParaRPr>
          </a:p>
          <a:p>
            <a:pPr algn="ctr">
              <a:lnSpc>
                <a:spcPts val="3780"/>
              </a:lnSpc>
              <a:spcBef>
                <a:spcPct val="0"/>
              </a:spcBef>
            </a:pPr>
            <a:r>
              <a:rPr lang="en-US" sz="2700">
                <a:solidFill>
                  <a:srgbClr val="000000"/>
                </a:solidFill>
                <a:latin typeface="Libre Baskerville"/>
              </a:rPr>
              <a:t> “The scenic beauty in which kayaking occurs allows paddlers to interact with nature in a way many others seldom have the opportunity to experience” (Whiting </a:t>
            </a:r>
            <a:r>
              <a:rPr lang="en-US" sz="2700">
                <a:solidFill>
                  <a:srgbClr val="000000"/>
                </a:solidFill>
                <a:latin typeface="Libre Baskerville Italics"/>
              </a:rPr>
              <a:t>et al,</a:t>
            </a:r>
            <a:r>
              <a:rPr lang="en-US" sz="2700">
                <a:solidFill>
                  <a:srgbClr val="000000"/>
                </a:solidFill>
                <a:latin typeface="Libre Baskerville"/>
              </a:rPr>
              <a:t> 2011)</a:t>
            </a:r>
          </a:p>
          <a:p>
            <a:pPr algn="ctr">
              <a:lnSpc>
                <a:spcPts val="3360"/>
              </a:lnSpc>
              <a:spcBef>
                <a:spcPct val="0"/>
              </a:spcBef>
            </a:pPr>
            <a:endParaRPr lang="en-US" sz="2700">
              <a:solidFill>
                <a:srgbClr val="000000"/>
              </a:solidFill>
              <a:latin typeface="Libre Baskerville"/>
            </a:endParaRPr>
          </a:p>
          <a:p>
            <a:pPr algn="ctr">
              <a:lnSpc>
                <a:spcPts val="1400"/>
              </a:lnSpc>
              <a:spcBef>
                <a:spcPct val="0"/>
              </a:spcBef>
            </a:pPr>
            <a:endParaRPr lang="en-US" sz="2700">
              <a:solidFill>
                <a:srgbClr val="000000"/>
              </a:solidFill>
              <a:latin typeface="Libre Baskerville"/>
            </a:endParaRPr>
          </a:p>
          <a:p>
            <a:pPr algn="ctr">
              <a:lnSpc>
                <a:spcPts val="3780"/>
              </a:lnSpc>
              <a:spcBef>
                <a:spcPct val="0"/>
              </a:spcBef>
            </a:pPr>
            <a:r>
              <a:rPr lang="en-US" sz="2700">
                <a:solidFill>
                  <a:srgbClr val="000000"/>
                </a:solidFill>
                <a:latin typeface="Libre Baskerville"/>
              </a:rPr>
              <a:t>“Women were motivated by the chance to enjoy    or experience nature more than men”              (Jackson &amp; Henderson, 1995)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367331" y="429819"/>
            <a:ext cx="17553337" cy="1694321"/>
          </a:xfrm>
          <a:prstGeom prst="rect">
            <a:avLst/>
          </a:prstGeom>
        </p:spPr>
        <p:txBody>
          <a:bodyPr lIns="0" tIns="0" rIns="0" bIns="0" rtlCol="0" anchor="t">
            <a:spAutoFit/>
          </a:bodyPr>
          <a:lstStyle/>
          <a:p>
            <a:pPr algn="ctr">
              <a:lnSpc>
                <a:spcPts val="4099"/>
              </a:lnSpc>
            </a:pPr>
            <a:r>
              <a:rPr lang="en-US" sz="4099">
                <a:solidFill>
                  <a:srgbClr val="000000"/>
                </a:solidFill>
                <a:latin typeface="Yeseva One"/>
              </a:rPr>
              <a:t>Theme 4</a:t>
            </a:r>
          </a:p>
          <a:p>
            <a:pPr algn="ctr">
              <a:lnSpc>
                <a:spcPts val="8561"/>
              </a:lnSpc>
            </a:pPr>
            <a:r>
              <a:rPr lang="en-US" sz="8561">
                <a:solidFill>
                  <a:srgbClr val="000000"/>
                </a:solidFill>
                <a:latin typeface="Yeseva One"/>
              </a:rPr>
              <a:t>Challenge motives in research</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553848" y="2398128"/>
            <a:ext cx="8952069" cy="1849650"/>
            <a:chOff x="0" y="0"/>
            <a:chExt cx="2438466" cy="503828"/>
          </a:xfrm>
        </p:grpSpPr>
        <p:sp>
          <p:nvSpPr>
            <p:cNvPr id="8" name="Freeform 8"/>
            <p:cNvSpPr/>
            <p:nvPr/>
          </p:nvSpPr>
          <p:spPr>
            <a:xfrm>
              <a:off x="0" y="0"/>
              <a:ext cx="2438465" cy="503828"/>
            </a:xfrm>
            <a:custGeom>
              <a:avLst/>
              <a:gdLst/>
              <a:ahLst/>
              <a:cxnLst/>
              <a:rect l="l" t="t" r="r" b="b"/>
              <a:pathLst>
                <a:path w="2438465" h="503828">
                  <a:moveTo>
                    <a:pt x="44106" y="0"/>
                  </a:moveTo>
                  <a:lnTo>
                    <a:pt x="2394360" y="0"/>
                  </a:lnTo>
                  <a:cubicBezTo>
                    <a:pt x="2406057" y="0"/>
                    <a:pt x="2417276" y="4647"/>
                    <a:pt x="2425547" y="12918"/>
                  </a:cubicBezTo>
                  <a:cubicBezTo>
                    <a:pt x="2433819" y="21190"/>
                    <a:pt x="2438465" y="32408"/>
                    <a:pt x="2438465" y="44106"/>
                  </a:cubicBezTo>
                  <a:lnTo>
                    <a:pt x="2438465" y="459723"/>
                  </a:lnTo>
                  <a:cubicBezTo>
                    <a:pt x="2438465" y="471420"/>
                    <a:pt x="2433819" y="482639"/>
                    <a:pt x="2425547" y="490910"/>
                  </a:cubicBezTo>
                  <a:cubicBezTo>
                    <a:pt x="2417276" y="499182"/>
                    <a:pt x="2406057" y="503828"/>
                    <a:pt x="2394360" y="503828"/>
                  </a:cubicBezTo>
                  <a:lnTo>
                    <a:pt x="44106" y="503828"/>
                  </a:lnTo>
                  <a:cubicBezTo>
                    <a:pt x="32408" y="503828"/>
                    <a:pt x="21190" y="499182"/>
                    <a:pt x="12918" y="490910"/>
                  </a:cubicBezTo>
                  <a:cubicBezTo>
                    <a:pt x="4647" y="482639"/>
                    <a:pt x="0" y="471420"/>
                    <a:pt x="0" y="459723"/>
                  </a:cubicBezTo>
                  <a:lnTo>
                    <a:pt x="0" y="44106"/>
                  </a:lnTo>
                  <a:cubicBezTo>
                    <a:pt x="0" y="32408"/>
                    <a:pt x="4647" y="21190"/>
                    <a:pt x="12918" y="12918"/>
                  </a:cubicBezTo>
                  <a:cubicBezTo>
                    <a:pt x="21190" y="4647"/>
                    <a:pt x="32408" y="0"/>
                    <a:pt x="44106"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438466" cy="541928"/>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564932" y="4504953"/>
            <a:ext cx="8952069" cy="2235018"/>
            <a:chOff x="0" y="0"/>
            <a:chExt cx="2438466" cy="608800"/>
          </a:xfrm>
        </p:grpSpPr>
        <p:sp>
          <p:nvSpPr>
            <p:cNvPr id="11" name="Freeform 11"/>
            <p:cNvSpPr/>
            <p:nvPr/>
          </p:nvSpPr>
          <p:spPr>
            <a:xfrm>
              <a:off x="0" y="0"/>
              <a:ext cx="2438465" cy="608800"/>
            </a:xfrm>
            <a:custGeom>
              <a:avLst/>
              <a:gdLst/>
              <a:ahLst/>
              <a:cxnLst/>
              <a:rect l="l" t="t" r="r" b="b"/>
              <a:pathLst>
                <a:path w="2438465" h="608800">
                  <a:moveTo>
                    <a:pt x="44106" y="0"/>
                  </a:moveTo>
                  <a:lnTo>
                    <a:pt x="2394360" y="0"/>
                  </a:lnTo>
                  <a:cubicBezTo>
                    <a:pt x="2406057" y="0"/>
                    <a:pt x="2417276" y="4647"/>
                    <a:pt x="2425547" y="12918"/>
                  </a:cubicBezTo>
                  <a:cubicBezTo>
                    <a:pt x="2433819" y="21190"/>
                    <a:pt x="2438465" y="32408"/>
                    <a:pt x="2438465" y="44106"/>
                  </a:cubicBezTo>
                  <a:lnTo>
                    <a:pt x="2438465" y="564694"/>
                  </a:lnTo>
                  <a:cubicBezTo>
                    <a:pt x="2438465" y="576391"/>
                    <a:pt x="2433819" y="587610"/>
                    <a:pt x="2425547" y="595881"/>
                  </a:cubicBezTo>
                  <a:cubicBezTo>
                    <a:pt x="2417276" y="604153"/>
                    <a:pt x="2406057" y="608800"/>
                    <a:pt x="2394360" y="608800"/>
                  </a:cubicBezTo>
                  <a:lnTo>
                    <a:pt x="44106" y="608800"/>
                  </a:lnTo>
                  <a:cubicBezTo>
                    <a:pt x="32408" y="608800"/>
                    <a:pt x="21190" y="604153"/>
                    <a:pt x="12918" y="595881"/>
                  </a:cubicBezTo>
                  <a:cubicBezTo>
                    <a:pt x="4647" y="587610"/>
                    <a:pt x="0" y="576391"/>
                    <a:pt x="0" y="564694"/>
                  </a:cubicBezTo>
                  <a:lnTo>
                    <a:pt x="0" y="44106"/>
                  </a:lnTo>
                  <a:cubicBezTo>
                    <a:pt x="0" y="32408"/>
                    <a:pt x="4647" y="21190"/>
                    <a:pt x="12918" y="12918"/>
                  </a:cubicBezTo>
                  <a:cubicBezTo>
                    <a:pt x="21190" y="4647"/>
                    <a:pt x="32408" y="0"/>
                    <a:pt x="44106"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438466" cy="64690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553848" y="6997146"/>
            <a:ext cx="8952069" cy="2518587"/>
            <a:chOff x="0" y="0"/>
            <a:chExt cx="2438466" cy="686041"/>
          </a:xfrm>
        </p:grpSpPr>
        <p:sp>
          <p:nvSpPr>
            <p:cNvPr id="14" name="Freeform 14"/>
            <p:cNvSpPr/>
            <p:nvPr/>
          </p:nvSpPr>
          <p:spPr>
            <a:xfrm>
              <a:off x="0" y="0"/>
              <a:ext cx="2438465" cy="686041"/>
            </a:xfrm>
            <a:custGeom>
              <a:avLst/>
              <a:gdLst/>
              <a:ahLst/>
              <a:cxnLst/>
              <a:rect l="l" t="t" r="r" b="b"/>
              <a:pathLst>
                <a:path w="2438465" h="686041">
                  <a:moveTo>
                    <a:pt x="44106" y="0"/>
                  </a:moveTo>
                  <a:lnTo>
                    <a:pt x="2394360" y="0"/>
                  </a:lnTo>
                  <a:cubicBezTo>
                    <a:pt x="2406057" y="0"/>
                    <a:pt x="2417276" y="4647"/>
                    <a:pt x="2425547" y="12918"/>
                  </a:cubicBezTo>
                  <a:cubicBezTo>
                    <a:pt x="2433819" y="21190"/>
                    <a:pt x="2438465" y="32408"/>
                    <a:pt x="2438465" y="44106"/>
                  </a:cubicBezTo>
                  <a:lnTo>
                    <a:pt x="2438465" y="641935"/>
                  </a:lnTo>
                  <a:cubicBezTo>
                    <a:pt x="2438465" y="653633"/>
                    <a:pt x="2433819" y="664851"/>
                    <a:pt x="2425547" y="673123"/>
                  </a:cubicBezTo>
                  <a:cubicBezTo>
                    <a:pt x="2417276" y="681394"/>
                    <a:pt x="2406057" y="686041"/>
                    <a:pt x="2394360" y="686041"/>
                  </a:cubicBezTo>
                  <a:lnTo>
                    <a:pt x="44106" y="686041"/>
                  </a:lnTo>
                  <a:cubicBezTo>
                    <a:pt x="32408" y="686041"/>
                    <a:pt x="21190" y="681394"/>
                    <a:pt x="12918" y="673123"/>
                  </a:cubicBezTo>
                  <a:cubicBezTo>
                    <a:pt x="4647" y="664851"/>
                    <a:pt x="0" y="653633"/>
                    <a:pt x="0" y="641935"/>
                  </a:cubicBezTo>
                  <a:lnTo>
                    <a:pt x="0" y="44106"/>
                  </a:lnTo>
                  <a:cubicBezTo>
                    <a:pt x="0" y="32408"/>
                    <a:pt x="4647" y="21190"/>
                    <a:pt x="12918" y="12918"/>
                  </a:cubicBezTo>
                  <a:cubicBezTo>
                    <a:pt x="21190" y="4647"/>
                    <a:pt x="32408" y="0"/>
                    <a:pt x="44106"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438466" cy="724141"/>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768219" y="2804817"/>
            <a:ext cx="8545495" cy="6442710"/>
          </a:xfrm>
          <a:prstGeom prst="rect">
            <a:avLst/>
          </a:prstGeom>
        </p:spPr>
        <p:txBody>
          <a:bodyPr lIns="0" tIns="0" rIns="0" bIns="0" rtlCol="0" anchor="t">
            <a:spAutoFit/>
          </a:bodyPr>
          <a:lstStyle/>
          <a:p>
            <a:pPr algn="ctr">
              <a:lnSpc>
                <a:spcPts val="3270"/>
              </a:lnSpc>
            </a:pPr>
            <a:r>
              <a:rPr lang="en-US" sz="3000">
                <a:solidFill>
                  <a:srgbClr val="000000"/>
                </a:solidFill>
                <a:latin typeface="Libre Baskerville"/>
              </a:rPr>
              <a:t>“No differences between men and women in motivations related to challenge”       </a:t>
            </a:r>
          </a:p>
          <a:p>
            <a:pPr algn="ctr">
              <a:lnSpc>
                <a:spcPts val="3270"/>
              </a:lnSpc>
            </a:pPr>
            <a:r>
              <a:rPr lang="en-US" sz="3000">
                <a:solidFill>
                  <a:srgbClr val="000000"/>
                </a:solidFill>
                <a:latin typeface="Libre Baskerville"/>
              </a:rPr>
              <a:t>(Lee </a:t>
            </a:r>
            <a:r>
              <a:rPr lang="en-US" sz="3000">
                <a:solidFill>
                  <a:srgbClr val="000000"/>
                </a:solidFill>
                <a:latin typeface="Libre Baskerville Italics"/>
              </a:rPr>
              <a:t>et al</a:t>
            </a:r>
            <a:r>
              <a:rPr lang="en-US" sz="3000">
                <a:solidFill>
                  <a:srgbClr val="000000"/>
                </a:solidFill>
                <a:latin typeface="Libre Baskerville"/>
              </a:rPr>
              <a:t>, 2007)</a:t>
            </a:r>
          </a:p>
          <a:p>
            <a:pPr algn="ctr">
              <a:lnSpc>
                <a:spcPts val="3270"/>
              </a:lnSpc>
            </a:pPr>
            <a:endParaRPr lang="en-US" sz="3000">
              <a:solidFill>
                <a:srgbClr val="000000"/>
              </a:solidFill>
              <a:latin typeface="Libre Baskerville"/>
            </a:endParaRPr>
          </a:p>
          <a:p>
            <a:pPr algn="ctr">
              <a:lnSpc>
                <a:spcPts val="2834"/>
              </a:lnSpc>
            </a:pPr>
            <a:endParaRPr lang="en-US" sz="3000">
              <a:solidFill>
                <a:srgbClr val="000000"/>
              </a:solidFill>
              <a:latin typeface="Libre Baskerville"/>
            </a:endParaRPr>
          </a:p>
          <a:p>
            <a:pPr algn="ctr">
              <a:lnSpc>
                <a:spcPts val="3270"/>
              </a:lnSpc>
            </a:pPr>
            <a:r>
              <a:rPr lang="en-US" sz="3000">
                <a:solidFill>
                  <a:srgbClr val="000000"/>
                </a:solidFill>
                <a:latin typeface="Libre Baskerville"/>
              </a:rPr>
              <a:t>“Extreme sports and the danger which goes with such activities are essentially a deviant desire aligned with thrill-seeking”   (Brymer and Schweitzer, 2013)</a:t>
            </a:r>
          </a:p>
          <a:p>
            <a:pPr algn="ctr">
              <a:lnSpc>
                <a:spcPts val="3270"/>
              </a:lnSpc>
            </a:pPr>
            <a:endParaRPr lang="en-US" sz="3000">
              <a:solidFill>
                <a:srgbClr val="000000"/>
              </a:solidFill>
              <a:latin typeface="Libre Baskerville"/>
            </a:endParaRPr>
          </a:p>
          <a:p>
            <a:pPr algn="ctr">
              <a:lnSpc>
                <a:spcPts val="2834"/>
              </a:lnSpc>
            </a:pPr>
            <a:endParaRPr lang="en-US" sz="3000">
              <a:solidFill>
                <a:srgbClr val="000000"/>
              </a:solidFill>
              <a:latin typeface="Libre Baskerville"/>
            </a:endParaRPr>
          </a:p>
          <a:p>
            <a:pPr algn="ctr">
              <a:lnSpc>
                <a:spcPts val="3270"/>
              </a:lnSpc>
            </a:pPr>
            <a:r>
              <a:rPr lang="en-US" sz="3000">
                <a:solidFill>
                  <a:srgbClr val="000000"/>
                </a:solidFill>
                <a:latin typeface="Libre Baskerville"/>
              </a:rPr>
              <a:t>“Adrenaline had a big impact because I was a teenager and suddenly it was almost a drug. We were challenging ourselves to do more difficult rivers”                                 (Kerr and Mackenzie, 2012)</a:t>
            </a:r>
          </a:p>
        </p:txBody>
      </p:sp>
      <p:grpSp>
        <p:nvGrpSpPr>
          <p:cNvPr id="17" name="Group 17"/>
          <p:cNvGrpSpPr/>
          <p:nvPr/>
        </p:nvGrpSpPr>
        <p:grpSpPr>
          <a:xfrm>
            <a:off x="9792449" y="3154241"/>
            <a:ext cx="7861053" cy="2407585"/>
            <a:chOff x="0" y="0"/>
            <a:chExt cx="2141282" cy="655805"/>
          </a:xfrm>
        </p:grpSpPr>
        <p:sp>
          <p:nvSpPr>
            <p:cNvPr id="18" name="Freeform 18"/>
            <p:cNvSpPr/>
            <p:nvPr/>
          </p:nvSpPr>
          <p:spPr>
            <a:xfrm>
              <a:off x="0" y="0"/>
              <a:ext cx="2141282" cy="655805"/>
            </a:xfrm>
            <a:custGeom>
              <a:avLst/>
              <a:gdLst/>
              <a:ahLst/>
              <a:cxnLst/>
              <a:rect l="l" t="t" r="r" b="b"/>
              <a:pathLst>
                <a:path w="2141282" h="655805">
                  <a:moveTo>
                    <a:pt x="50227" y="0"/>
                  </a:moveTo>
                  <a:lnTo>
                    <a:pt x="2091055" y="0"/>
                  </a:lnTo>
                  <a:cubicBezTo>
                    <a:pt x="2104376" y="0"/>
                    <a:pt x="2117152" y="5292"/>
                    <a:pt x="2126571" y="14711"/>
                  </a:cubicBezTo>
                  <a:cubicBezTo>
                    <a:pt x="2135990" y="24131"/>
                    <a:pt x="2141282" y="36906"/>
                    <a:pt x="2141282" y="50227"/>
                  </a:cubicBezTo>
                  <a:lnTo>
                    <a:pt x="2141282" y="605578"/>
                  </a:lnTo>
                  <a:cubicBezTo>
                    <a:pt x="2141282" y="633318"/>
                    <a:pt x="2118795" y="655805"/>
                    <a:pt x="2091055" y="655805"/>
                  </a:cubicBezTo>
                  <a:lnTo>
                    <a:pt x="50227" y="655805"/>
                  </a:lnTo>
                  <a:cubicBezTo>
                    <a:pt x="36906" y="655805"/>
                    <a:pt x="24131" y="650513"/>
                    <a:pt x="14711" y="641094"/>
                  </a:cubicBezTo>
                  <a:cubicBezTo>
                    <a:pt x="5292" y="631674"/>
                    <a:pt x="0" y="618899"/>
                    <a:pt x="0" y="605578"/>
                  </a:cubicBezTo>
                  <a:lnTo>
                    <a:pt x="0" y="50227"/>
                  </a:lnTo>
                  <a:cubicBezTo>
                    <a:pt x="0" y="22487"/>
                    <a:pt x="22487" y="0"/>
                    <a:pt x="50227"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141282" cy="693905"/>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9792449" y="5737135"/>
            <a:ext cx="7861053" cy="2669808"/>
            <a:chOff x="0" y="0"/>
            <a:chExt cx="2141282" cy="727232"/>
          </a:xfrm>
        </p:grpSpPr>
        <p:sp>
          <p:nvSpPr>
            <p:cNvPr id="21" name="Freeform 21"/>
            <p:cNvSpPr/>
            <p:nvPr/>
          </p:nvSpPr>
          <p:spPr>
            <a:xfrm>
              <a:off x="0" y="0"/>
              <a:ext cx="2141282" cy="727232"/>
            </a:xfrm>
            <a:custGeom>
              <a:avLst/>
              <a:gdLst/>
              <a:ahLst/>
              <a:cxnLst/>
              <a:rect l="l" t="t" r="r" b="b"/>
              <a:pathLst>
                <a:path w="2141282" h="727232">
                  <a:moveTo>
                    <a:pt x="50227" y="0"/>
                  </a:moveTo>
                  <a:lnTo>
                    <a:pt x="2091055" y="0"/>
                  </a:lnTo>
                  <a:cubicBezTo>
                    <a:pt x="2104376" y="0"/>
                    <a:pt x="2117152" y="5292"/>
                    <a:pt x="2126571" y="14711"/>
                  </a:cubicBezTo>
                  <a:cubicBezTo>
                    <a:pt x="2135990" y="24131"/>
                    <a:pt x="2141282" y="36906"/>
                    <a:pt x="2141282" y="50227"/>
                  </a:cubicBezTo>
                  <a:lnTo>
                    <a:pt x="2141282" y="677005"/>
                  </a:lnTo>
                  <a:cubicBezTo>
                    <a:pt x="2141282" y="704745"/>
                    <a:pt x="2118795" y="727232"/>
                    <a:pt x="2091055" y="727232"/>
                  </a:cubicBezTo>
                  <a:lnTo>
                    <a:pt x="50227" y="727232"/>
                  </a:lnTo>
                  <a:cubicBezTo>
                    <a:pt x="22487" y="727232"/>
                    <a:pt x="0" y="704745"/>
                    <a:pt x="0" y="677005"/>
                  </a:cubicBezTo>
                  <a:lnTo>
                    <a:pt x="0" y="50227"/>
                  </a:lnTo>
                  <a:cubicBezTo>
                    <a:pt x="0" y="22487"/>
                    <a:pt x="22487" y="0"/>
                    <a:pt x="50227"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2141282" cy="765332"/>
            </a:xfrm>
            <a:prstGeom prst="rect">
              <a:avLst/>
            </a:prstGeom>
          </p:spPr>
          <p:txBody>
            <a:bodyPr lIns="50800" tIns="50800" rIns="50800" bIns="50800" rtlCol="0" anchor="ctr"/>
            <a:lstStyle/>
            <a:p>
              <a:pPr algn="ctr">
                <a:lnSpc>
                  <a:spcPts val="2659"/>
                </a:lnSpc>
                <a:spcBef>
                  <a:spcPct val="0"/>
                </a:spcBef>
              </a:pPr>
              <a:endParaRPr/>
            </a:p>
          </p:txBody>
        </p:sp>
      </p:grpSp>
      <p:sp>
        <p:nvSpPr>
          <p:cNvPr id="23" name="TextBox 23"/>
          <p:cNvSpPr txBox="1"/>
          <p:nvPr/>
        </p:nvSpPr>
        <p:spPr>
          <a:xfrm>
            <a:off x="10011991" y="3533014"/>
            <a:ext cx="7479586" cy="5372100"/>
          </a:xfrm>
          <a:prstGeom prst="rect">
            <a:avLst/>
          </a:prstGeom>
        </p:spPr>
        <p:txBody>
          <a:bodyPr lIns="0" tIns="0" rIns="0" bIns="0" rtlCol="0" anchor="t">
            <a:spAutoFit/>
          </a:bodyPr>
          <a:lstStyle/>
          <a:p>
            <a:pPr algn="ctr">
              <a:lnSpc>
                <a:spcPts val="3300"/>
              </a:lnSpc>
            </a:pPr>
            <a:r>
              <a:rPr lang="en-US" sz="3000">
                <a:solidFill>
                  <a:srgbClr val="000000"/>
                </a:solidFill>
                <a:latin typeface="Libre Baskerville"/>
              </a:rPr>
              <a:t>“Once you’re over the scary bit there, then you feel pretty good ....I’ve been enjoying it because it’s very, very exciting” (Kerr and Mackenzie, 2012)</a:t>
            </a:r>
          </a:p>
          <a:p>
            <a:pPr algn="ctr">
              <a:lnSpc>
                <a:spcPts val="2640"/>
              </a:lnSpc>
            </a:pPr>
            <a:endParaRPr lang="en-US" sz="3000">
              <a:solidFill>
                <a:srgbClr val="000000"/>
              </a:solidFill>
              <a:latin typeface="Libre Baskerville"/>
            </a:endParaRPr>
          </a:p>
          <a:p>
            <a:pPr algn="ctr">
              <a:lnSpc>
                <a:spcPts val="3300"/>
              </a:lnSpc>
            </a:pPr>
            <a:endParaRPr lang="en-US" sz="3000">
              <a:solidFill>
                <a:srgbClr val="000000"/>
              </a:solidFill>
              <a:latin typeface="Libre Baskerville"/>
            </a:endParaRPr>
          </a:p>
          <a:p>
            <a:pPr algn="ctr">
              <a:lnSpc>
                <a:spcPts val="3300"/>
              </a:lnSpc>
            </a:pPr>
            <a:r>
              <a:rPr lang="en-US" sz="3000">
                <a:solidFill>
                  <a:srgbClr val="000000"/>
                </a:solidFill>
                <a:latin typeface="Libre Baskerville"/>
              </a:rPr>
              <a:t>“The individual challenge provides a unique opportunity for self-discovery and motivates individuals to continue paddling to refine their skills”</a:t>
            </a:r>
          </a:p>
          <a:p>
            <a:pPr algn="ctr">
              <a:lnSpc>
                <a:spcPts val="3300"/>
              </a:lnSpc>
            </a:pPr>
            <a:r>
              <a:rPr lang="en-US" sz="3000">
                <a:solidFill>
                  <a:srgbClr val="000000"/>
                </a:solidFill>
                <a:latin typeface="Libre Baskerville"/>
              </a:rPr>
              <a:t>(Whiting et al, 2011)</a:t>
            </a:r>
          </a:p>
          <a:p>
            <a:pPr algn="ctr">
              <a:lnSpc>
                <a:spcPts val="3300"/>
              </a:lnSpc>
            </a:pPr>
            <a:endParaRPr lang="en-US" sz="3000">
              <a:solidFill>
                <a:srgbClr val="000000"/>
              </a:solidFill>
              <a:latin typeface="Libre Baskerville"/>
            </a:endParaRPr>
          </a:p>
          <a:p>
            <a:pPr algn="ctr">
              <a:lnSpc>
                <a:spcPts val="3300"/>
              </a:lnSpc>
            </a:pPr>
            <a:endParaRPr lang="en-US" sz="3000">
              <a:solidFill>
                <a:srgbClr val="000000"/>
              </a:solidFill>
              <a:latin typeface="Libre Baskerville"/>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367331" y="439243"/>
            <a:ext cx="17553337" cy="2495693"/>
          </a:xfrm>
          <a:prstGeom prst="rect">
            <a:avLst/>
          </a:prstGeom>
        </p:spPr>
        <p:txBody>
          <a:bodyPr lIns="0" tIns="0" rIns="0" bIns="0" rtlCol="0" anchor="t">
            <a:spAutoFit/>
          </a:bodyPr>
          <a:lstStyle/>
          <a:p>
            <a:pPr algn="ctr">
              <a:lnSpc>
                <a:spcPts val="3400"/>
              </a:lnSpc>
            </a:pPr>
            <a:r>
              <a:rPr lang="en-US" sz="3400">
                <a:solidFill>
                  <a:srgbClr val="000000"/>
                </a:solidFill>
                <a:latin typeface="Yeseva One"/>
              </a:rPr>
              <a:t>Theme 5</a:t>
            </a:r>
          </a:p>
          <a:p>
            <a:pPr algn="ctr">
              <a:lnSpc>
                <a:spcPts val="7861"/>
              </a:lnSpc>
            </a:pPr>
            <a:r>
              <a:rPr lang="en-US" sz="7861">
                <a:solidFill>
                  <a:srgbClr val="000000"/>
                </a:solidFill>
                <a:latin typeface="Yeseva One"/>
              </a:rPr>
              <a:t>Competition &amp; goal achievement </a:t>
            </a:r>
          </a:p>
          <a:p>
            <a:pPr algn="ctr">
              <a:lnSpc>
                <a:spcPts val="7861"/>
              </a:lnSpc>
            </a:pPr>
            <a:r>
              <a:rPr lang="en-US" sz="7861">
                <a:solidFill>
                  <a:srgbClr val="000000"/>
                </a:solidFill>
                <a:latin typeface="Yeseva One"/>
              </a:rPr>
              <a:t>motives in research</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440328" y="3163537"/>
            <a:ext cx="9330353" cy="1849650"/>
            <a:chOff x="0" y="0"/>
            <a:chExt cx="2541507" cy="503828"/>
          </a:xfrm>
        </p:grpSpPr>
        <p:sp>
          <p:nvSpPr>
            <p:cNvPr id="8" name="Freeform 8"/>
            <p:cNvSpPr/>
            <p:nvPr/>
          </p:nvSpPr>
          <p:spPr>
            <a:xfrm>
              <a:off x="0" y="0"/>
              <a:ext cx="2541507" cy="503828"/>
            </a:xfrm>
            <a:custGeom>
              <a:avLst/>
              <a:gdLst/>
              <a:ahLst/>
              <a:cxnLst/>
              <a:rect l="l" t="t" r="r" b="b"/>
              <a:pathLst>
                <a:path w="2541507" h="503828">
                  <a:moveTo>
                    <a:pt x="42318" y="0"/>
                  </a:moveTo>
                  <a:lnTo>
                    <a:pt x="2499189" y="0"/>
                  </a:lnTo>
                  <a:cubicBezTo>
                    <a:pt x="2522561" y="0"/>
                    <a:pt x="2541507" y="18946"/>
                    <a:pt x="2541507" y="42318"/>
                  </a:cubicBezTo>
                  <a:lnTo>
                    <a:pt x="2541507" y="461511"/>
                  </a:lnTo>
                  <a:cubicBezTo>
                    <a:pt x="2541507" y="484882"/>
                    <a:pt x="2522561" y="503828"/>
                    <a:pt x="2499189" y="503828"/>
                  </a:cubicBezTo>
                  <a:lnTo>
                    <a:pt x="42318" y="503828"/>
                  </a:lnTo>
                  <a:cubicBezTo>
                    <a:pt x="18946" y="503828"/>
                    <a:pt x="0" y="484882"/>
                    <a:pt x="0" y="461511"/>
                  </a:cubicBezTo>
                  <a:lnTo>
                    <a:pt x="0" y="42318"/>
                  </a:lnTo>
                  <a:cubicBezTo>
                    <a:pt x="0" y="18946"/>
                    <a:pt x="18946" y="0"/>
                    <a:pt x="42318"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541507" cy="541928"/>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440328" y="5219700"/>
            <a:ext cx="9330353" cy="2305039"/>
            <a:chOff x="0" y="0"/>
            <a:chExt cx="2541507" cy="627873"/>
          </a:xfrm>
        </p:grpSpPr>
        <p:sp>
          <p:nvSpPr>
            <p:cNvPr id="11" name="Freeform 11"/>
            <p:cNvSpPr/>
            <p:nvPr/>
          </p:nvSpPr>
          <p:spPr>
            <a:xfrm>
              <a:off x="0" y="0"/>
              <a:ext cx="2541507" cy="627873"/>
            </a:xfrm>
            <a:custGeom>
              <a:avLst/>
              <a:gdLst/>
              <a:ahLst/>
              <a:cxnLst/>
              <a:rect l="l" t="t" r="r" b="b"/>
              <a:pathLst>
                <a:path w="2541507" h="627873">
                  <a:moveTo>
                    <a:pt x="42318" y="0"/>
                  </a:moveTo>
                  <a:lnTo>
                    <a:pt x="2499189" y="0"/>
                  </a:lnTo>
                  <a:cubicBezTo>
                    <a:pt x="2522561" y="0"/>
                    <a:pt x="2541507" y="18946"/>
                    <a:pt x="2541507" y="42318"/>
                  </a:cubicBezTo>
                  <a:lnTo>
                    <a:pt x="2541507" y="585555"/>
                  </a:lnTo>
                  <a:cubicBezTo>
                    <a:pt x="2541507" y="608926"/>
                    <a:pt x="2522561" y="627873"/>
                    <a:pt x="2499189" y="627873"/>
                  </a:cubicBezTo>
                  <a:lnTo>
                    <a:pt x="42318" y="627873"/>
                  </a:lnTo>
                  <a:cubicBezTo>
                    <a:pt x="18946" y="627873"/>
                    <a:pt x="0" y="608926"/>
                    <a:pt x="0" y="585555"/>
                  </a:cubicBezTo>
                  <a:lnTo>
                    <a:pt x="0" y="42318"/>
                  </a:lnTo>
                  <a:cubicBezTo>
                    <a:pt x="0" y="18946"/>
                    <a:pt x="18946" y="0"/>
                    <a:pt x="42318"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541507" cy="665973"/>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470110" y="7774728"/>
            <a:ext cx="9330353" cy="1849650"/>
            <a:chOff x="0" y="0"/>
            <a:chExt cx="2541507" cy="503828"/>
          </a:xfrm>
        </p:grpSpPr>
        <p:sp>
          <p:nvSpPr>
            <p:cNvPr id="14" name="Freeform 14"/>
            <p:cNvSpPr/>
            <p:nvPr/>
          </p:nvSpPr>
          <p:spPr>
            <a:xfrm>
              <a:off x="0" y="0"/>
              <a:ext cx="2541507" cy="503828"/>
            </a:xfrm>
            <a:custGeom>
              <a:avLst/>
              <a:gdLst/>
              <a:ahLst/>
              <a:cxnLst/>
              <a:rect l="l" t="t" r="r" b="b"/>
              <a:pathLst>
                <a:path w="2541507" h="503828">
                  <a:moveTo>
                    <a:pt x="42318" y="0"/>
                  </a:moveTo>
                  <a:lnTo>
                    <a:pt x="2499189" y="0"/>
                  </a:lnTo>
                  <a:cubicBezTo>
                    <a:pt x="2522561" y="0"/>
                    <a:pt x="2541507" y="18946"/>
                    <a:pt x="2541507" y="42318"/>
                  </a:cubicBezTo>
                  <a:lnTo>
                    <a:pt x="2541507" y="461511"/>
                  </a:lnTo>
                  <a:cubicBezTo>
                    <a:pt x="2541507" y="484882"/>
                    <a:pt x="2522561" y="503828"/>
                    <a:pt x="2499189" y="503828"/>
                  </a:cubicBezTo>
                  <a:lnTo>
                    <a:pt x="42318" y="503828"/>
                  </a:lnTo>
                  <a:cubicBezTo>
                    <a:pt x="18946" y="503828"/>
                    <a:pt x="0" y="484882"/>
                    <a:pt x="0" y="461511"/>
                  </a:cubicBezTo>
                  <a:lnTo>
                    <a:pt x="0" y="42318"/>
                  </a:lnTo>
                  <a:cubicBezTo>
                    <a:pt x="0" y="18946"/>
                    <a:pt x="18946" y="0"/>
                    <a:pt x="42318"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541507" cy="541928"/>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745984" y="3509328"/>
            <a:ext cx="8757140" cy="6115050"/>
          </a:xfrm>
          <a:prstGeom prst="rect">
            <a:avLst/>
          </a:prstGeom>
        </p:spPr>
        <p:txBody>
          <a:bodyPr lIns="0" tIns="0" rIns="0" bIns="0" rtlCol="0" anchor="t">
            <a:spAutoFit/>
          </a:bodyPr>
          <a:lstStyle/>
          <a:p>
            <a:pPr algn="ctr">
              <a:lnSpc>
                <a:spcPts val="3000"/>
              </a:lnSpc>
            </a:pPr>
            <a:r>
              <a:rPr lang="en-US" sz="3000">
                <a:solidFill>
                  <a:srgbClr val="000000"/>
                </a:solidFill>
                <a:latin typeface="Libre Baskerville"/>
              </a:rPr>
              <a:t>“Extrinsic motivation can lead to participation in activities such as sea kayaking” (Tsorbatzoudis </a:t>
            </a:r>
            <a:r>
              <a:rPr lang="en-US" sz="3000">
                <a:solidFill>
                  <a:srgbClr val="000000"/>
                </a:solidFill>
                <a:latin typeface="Libre Baskerville Italics"/>
              </a:rPr>
              <a:t>et al</a:t>
            </a:r>
            <a:r>
              <a:rPr lang="en-US" sz="3000">
                <a:solidFill>
                  <a:srgbClr val="000000"/>
                </a:solidFill>
                <a:latin typeface="Libre Baskerville"/>
              </a:rPr>
              <a:t>, 2006) </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“The range of motives for adventure sport participation included: goal achievement, desire for personal mastery over other competitors and to continue winning” </a:t>
            </a:r>
          </a:p>
          <a:p>
            <a:pPr algn="ctr">
              <a:lnSpc>
                <a:spcPts val="3000"/>
              </a:lnSpc>
            </a:pPr>
            <a:r>
              <a:rPr lang="en-US" sz="3000">
                <a:solidFill>
                  <a:srgbClr val="000000"/>
                </a:solidFill>
                <a:latin typeface="Libre Baskerville"/>
              </a:rPr>
              <a:t>(Kerr and Mackenzie, 2012)</a:t>
            </a:r>
          </a:p>
          <a:p>
            <a:pPr algn="ctr">
              <a:lnSpc>
                <a:spcPts val="3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“The desire to succeed is a motivating factor for athletes to reach their objectives”</a:t>
            </a:r>
          </a:p>
          <a:p>
            <a:pPr algn="ctr">
              <a:lnSpc>
                <a:spcPts val="3000"/>
              </a:lnSpc>
            </a:pPr>
            <a:r>
              <a:rPr lang="en-US" sz="3000">
                <a:solidFill>
                  <a:srgbClr val="000000"/>
                </a:solidFill>
                <a:latin typeface="Libre Baskerville"/>
              </a:rPr>
              <a:t>(Neldi </a:t>
            </a:r>
            <a:r>
              <a:rPr lang="en-US" sz="3000">
                <a:solidFill>
                  <a:srgbClr val="000000"/>
                </a:solidFill>
                <a:latin typeface="Libre Baskerville Italics"/>
              </a:rPr>
              <a:t>et al,</a:t>
            </a:r>
            <a:r>
              <a:rPr lang="en-US" sz="3000">
                <a:solidFill>
                  <a:srgbClr val="000000"/>
                </a:solidFill>
                <a:latin typeface="Libre Baskerville"/>
              </a:rPr>
              <a:t> 2024)</a:t>
            </a:r>
          </a:p>
          <a:p>
            <a:pPr algn="ctr">
              <a:lnSpc>
                <a:spcPts val="3000"/>
              </a:lnSpc>
            </a:pPr>
            <a:endParaRPr lang="en-US" sz="3000">
              <a:solidFill>
                <a:srgbClr val="000000"/>
              </a:solidFill>
              <a:latin typeface="Libre Baskerville"/>
            </a:endParaRPr>
          </a:p>
        </p:txBody>
      </p:sp>
      <p:grpSp>
        <p:nvGrpSpPr>
          <p:cNvPr id="17" name="Group 17"/>
          <p:cNvGrpSpPr/>
          <p:nvPr/>
        </p:nvGrpSpPr>
        <p:grpSpPr>
          <a:xfrm>
            <a:off x="9990316" y="3480753"/>
            <a:ext cx="7323185" cy="2253826"/>
            <a:chOff x="0" y="0"/>
            <a:chExt cx="1994772" cy="613922"/>
          </a:xfrm>
        </p:grpSpPr>
        <p:sp>
          <p:nvSpPr>
            <p:cNvPr id="18" name="Freeform 18"/>
            <p:cNvSpPr/>
            <p:nvPr/>
          </p:nvSpPr>
          <p:spPr>
            <a:xfrm>
              <a:off x="0" y="0"/>
              <a:ext cx="1994772" cy="613922"/>
            </a:xfrm>
            <a:custGeom>
              <a:avLst/>
              <a:gdLst/>
              <a:ahLst/>
              <a:cxnLst/>
              <a:rect l="l" t="t" r="r" b="b"/>
              <a:pathLst>
                <a:path w="1994772" h="613922">
                  <a:moveTo>
                    <a:pt x="53916" y="0"/>
                  </a:moveTo>
                  <a:lnTo>
                    <a:pt x="1940856" y="0"/>
                  </a:lnTo>
                  <a:cubicBezTo>
                    <a:pt x="1970633" y="0"/>
                    <a:pt x="1994772" y="24139"/>
                    <a:pt x="1994772" y="53916"/>
                  </a:cubicBezTo>
                  <a:lnTo>
                    <a:pt x="1994772" y="560006"/>
                  </a:lnTo>
                  <a:cubicBezTo>
                    <a:pt x="1994772" y="589783"/>
                    <a:pt x="1970633" y="613922"/>
                    <a:pt x="1940856" y="613922"/>
                  </a:cubicBezTo>
                  <a:lnTo>
                    <a:pt x="53916" y="613922"/>
                  </a:lnTo>
                  <a:cubicBezTo>
                    <a:pt x="39617" y="613922"/>
                    <a:pt x="25903" y="608242"/>
                    <a:pt x="15792" y="598131"/>
                  </a:cubicBezTo>
                  <a:cubicBezTo>
                    <a:pt x="5680" y="588020"/>
                    <a:pt x="0" y="574306"/>
                    <a:pt x="0" y="560006"/>
                  </a:cubicBezTo>
                  <a:lnTo>
                    <a:pt x="0" y="53916"/>
                  </a:lnTo>
                  <a:cubicBezTo>
                    <a:pt x="0" y="39617"/>
                    <a:pt x="5680" y="25903"/>
                    <a:pt x="15792" y="15792"/>
                  </a:cubicBezTo>
                  <a:cubicBezTo>
                    <a:pt x="25903" y="5680"/>
                    <a:pt x="39617" y="0"/>
                    <a:pt x="53916"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1994772" cy="652022"/>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10050415" y="5975136"/>
            <a:ext cx="7323185" cy="1183433"/>
            <a:chOff x="0" y="0"/>
            <a:chExt cx="1994772" cy="322357"/>
          </a:xfrm>
        </p:grpSpPr>
        <p:sp>
          <p:nvSpPr>
            <p:cNvPr id="21" name="Freeform 21"/>
            <p:cNvSpPr/>
            <p:nvPr/>
          </p:nvSpPr>
          <p:spPr>
            <a:xfrm>
              <a:off x="0" y="0"/>
              <a:ext cx="1994772" cy="322357"/>
            </a:xfrm>
            <a:custGeom>
              <a:avLst/>
              <a:gdLst/>
              <a:ahLst/>
              <a:cxnLst/>
              <a:rect l="l" t="t" r="r" b="b"/>
              <a:pathLst>
                <a:path w="1994772" h="322357">
                  <a:moveTo>
                    <a:pt x="53916" y="0"/>
                  </a:moveTo>
                  <a:lnTo>
                    <a:pt x="1940856" y="0"/>
                  </a:lnTo>
                  <a:cubicBezTo>
                    <a:pt x="1970633" y="0"/>
                    <a:pt x="1994772" y="24139"/>
                    <a:pt x="1994772" y="53916"/>
                  </a:cubicBezTo>
                  <a:lnTo>
                    <a:pt x="1994772" y="268441"/>
                  </a:lnTo>
                  <a:cubicBezTo>
                    <a:pt x="1994772" y="282740"/>
                    <a:pt x="1989091" y="296454"/>
                    <a:pt x="1978980" y="306565"/>
                  </a:cubicBezTo>
                  <a:cubicBezTo>
                    <a:pt x="1968869" y="316676"/>
                    <a:pt x="1955155" y="322357"/>
                    <a:pt x="1940856" y="322357"/>
                  </a:cubicBezTo>
                  <a:lnTo>
                    <a:pt x="53916" y="322357"/>
                  </a:lnTo>
                  <a:cubicBezTo>
                    <a:pt x="24139" y="322357"/>
                    <a:pt x="0" y="298218"/>
                    <a:pt x="0" y="268441"/>
                  </a:cubicBezTo>
                  <a:lnTo>
                    <a:pt x="0" y="53916"/>
                  </a:lnTo>
                  <a:cubicBezTo>
                    <a:pt x="0" y="39617"/>
                    <a:pt x="5680" y="25903"/>
                    <a:pt x="15792" y="15792"/>
                  </a:cubicBezTo>
                  <a:cubicBezTo>
                    <a:pt x="25903" y="5680"/>
                    <a:pt x="39617" y="0"/>
                    <a:pt x="53916" y="0"/>
                  </a:cubicBezTo>
                  <a:close/>
                </a:path>
              </a:pathLst>
            </a:custGeom>
            <a:solidFill>
              <a:srgbClr val="FAFAF6"/>
            </a:solidFill>
            <a:ln w="19050" cap="rnd">
              <a:solidFill>
                <a:srgbClr val="B6B2AF"/>
              </a:solidFill>
              <a:prstDash val="solid"/>
              <a:round/>
            </a:ln>
          </p:spPr>
          <p:txBody>
            <a:bodyPr/>
            <a:lstStyle/>
            <a:p>
              <a:endParaRPr lang="en-GB"/>
            </a:p>
          </p:txBody>
        </p:sp>
        <p:sp>
          <p:nvSpPr>
            <p:cNvPr id="22" name="TextBox 22"/>
            <p:cNvSpPr txBox="1"/>
            <p:nvPr/>
          </p:nvSpPr>
          <p:spPr>
            <a:xfrm>
              <a:off x="0" y="-38100"/>
              <a:ext cx="1994772" cy="360457"/>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9990316" y="7396694"/>
            <a:ext cx="7323185" cy="2030625"/>
            <a:chOff x="0" y="0"/>
            <a:chExt cx="1994772" cy="553124"/>
          </a:xfrm>
        </p:grpSpPr>
        <p:sp>
          <p:nvSpPr>
            <p:cNvPr id="24" name="Freeform 24"/>
            <p:cNvSpPr/>
            <p:nvPr/>
          </p:nvSpPr>
          <p:spPr>
            <a:xfrm>
              <a:off x="0" y="0"/>
              <a:ext cx="1994772" cy="553124"/>
            </a:xfrm>
            <a:custGeom>
              <a:avLst/>
              <a:gdLst/>
              <a:ahLst/>
              <a:cxnLst/>
              <a:rect l="l" t="t" r="r" b="b"/>
              <a:pathLst>
                <a:path w="1994772" h="553124">
                  <a:moveTo>
                    <a:pt x="53916" y="0"/>
                  </a:moveTo>
                  <a:lnTo>
                    <a:pt x="1940856" y="0"/>
                  </a:lnTo>
                  <a:cubicBezTo>
                    <a:pt x="1970633" y="0"/>
                    <a:pt x="1994772" y="24139"/>
                    <a:pt x="1994772" y="53916"/>
                  </a:cubicBezTo>
                  <a:lnTo>
                    <a:pt x="1994772" y="499208"/>
                  </a:lnTo>
                  <a:cubicBezTo>
                    <a:pt x="1994772" y="513508"/>
                    <a:pt x="1989091" y="527222"/>
                    <a:pt x="1978980" y="537333"/>
                  </a:cubicBezTo>
                  <a:cubicBezTo>
                    <a:pt x="1968869" y="547444"/>
                    <a:pt x="1955155" y="553124"/>
                    <a:pt x="1940856" y="553124"/>
                  </a:cubicBezTo>
                  <a:lnTo>
                    <a:pt x="53916" y="553124"/>
                  </a:lnTo>
                  <a:cubicBezTo>
                    <a:pt x="39617" y="553124"/>
                    <a:pt x="25903" y="547444"/>
                    <a:pt x="15792" y="537333"/>
                  </a:cubicBezTo>
                  <a:cubicBezTo>
                    <a:pt x="5680" y="527222"/>
                    <a:pt x="0" y="513508"/>
                    <a:pt x="0" y="499208"/>
                  </a:cubicBezTo>
                  <a:lnTo>
                    <a:pt x="0" y="53916"/>
                  </a:lnTo>
                  <a:cubicBezTo>
                    <a:pt x="0" y="39617"/>
                    <a:pt x="5680" y="25903"/>
                    <a:pt x="15792" y="15792"/>
                  </a:cubicBezTo>
                  <a:cubicBezTo>
                    <a:pt x="25903" y="5680"/>
                    <a:pt x="39617" y="0"/>
                    <a:pt x="53916" y="0"/>
                  </a:cubicBezTo>
                  <a:close/>
                </a:path>
              </a:pathLst>
            </a:custGeom>
            <a:solidFill>
              <a:srgbClr val="FAFAF6"/>
            </a:solidFill>
            <a:ln w="19050" cap="rnd">
              <a:solidFill>
                <a:srgbClr val="B6B2AF"/>
              </a:solidFill>
              <a:prstDash val="solid"/>
              <a:round/>
            </a:ln>
          </p:spPr>
          <p:txBody>
            <a:bodyPr/>
            <a:lstStyle/>
            <a:p>
              <a:endParaRPr lang="en-GB"/>
            </a:p>
          </p:txBody>
        </p:sp>
        <p:sp>
          <p:nvSpPr>
            <p:cNvPr id="25" name="TextBox 25"/>
            <p:cNvSpPr txBox="1"/>
            <p:nvPr/>
          </p:nvSpPr>
          <p:spPr>
            <a:xfrm>
              <a:off x="0" y="-38100"/>
              <a:ext cx="1994772" cy="591224"/>
            </a:xfrm>
            <a:prstGeom prst="rect">
              <a:avLst/>
            </a:prstGeom>
          </p:spPr>
          <p:txBody>
            <a:bodyPr lIns="50800" tIns="50800" rIns="50800" bIns="50800" rtlCol="0" anchor="ctr"/>
            <a:lstStyle/>
            <a:p>
              <a:pPr algn="ctr">
                <a:lnSpc>
                  <a:spcPts val="2659"/>
                </a:lnSpc>
                <a:spcBef>
                  <a:spcPct val="0"/>
                </a:spcBef>
              </a:pPr>
              <a:endParaRPr/>
            </a:p>
          </p:txBody>
        </p:sp>
      </p:grpSp>
      <p:sp>
        <p:nvSpPr>
          <p:cNvPr id="26" name="TextBox 26"/>
          <p:cNvSpPr txBox="1"/>
          <p:nvPr/>
        </p:nvSpPr>
        <p:spPr>
          <a:xfrm>
            <a:off x="10105385" y="3671253"/>
            <a:ext cx="7025790" cy="5467350"/>
          </a:xfrm>
          <a:prstGeom prst="rect">
            <a:avLst/>
          </a:prstGeom>
        </p:spPr>
        <p:txBody>
          <a:bodyPr lIns="0" tIns="0" rIns="0" bIns="0" rtlCol="0" anchor="t">
            <a:spAutoFit/>
          </a:bodyPr>
          <a:lstStyle/>
          <a:p>
            <a:pPr algn="ctr">
              <a:lnSpc>
                <a:spcPts val="3000"/>
              </a:lnSpc>
            </a:pPr>
            <a:r>
              <a:rPr lang="en-US" sz="3000">
                <a:solidFill>
                  <a:srgbClr val="000000"/>
                </a:solidFill>
                <a:latin typeface="Libre Baskerville"/>
              </a:rPr>
              <a:t>“The goals in sport become significant, including motivations and aspirations for success” (Levental, Yaffe and Lev-Arey, 2023)</a:t>
            </a:r>
          </a:p>
          <a:p>
            <a:pPr algn="ctr">
              <a:lnSpc>
                <a:spcPts val="2000"/>
              </a:lnSpc>
            </a:pPr>
            <a:endParaRPr lang="en-US" sz="3000">
              <a:solidFill>
                <a:srgbClr val="000000"/>
              </a:solidFill>
              <a:latin typeface="Libre Baskerville"/>
            </a:endParaRPr>
          </a:p>
          <a:p>
            <a:pPr algn="ctr">
              <a:lnSpc>
                <a:spcPts val="3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“I like winning and having a goal”</a:t>
            </a:r>
          </a:p>
          <a:p>
            <a:pPr algn="ctr">
              <a:lnSpc>
                <a:spcPts val="3000"/>
              </a:lnSpc>
            </a:pPr>
            <a:r>
              <a:rPr lang="en-US" sz="3000">
                <a:solidFill>
                  <a:srgbClr val="000000"/>
                </a:solidFill>
                <a:latin typeface="Libre Baskerville"/>
              </a:rPr>
              <a:t>(Kerr and Mackenzie, 2012)</a:t>
            </a:r>
          </a:p>
          <a:p>
            <a:pPr algn="ctr">
              <a:lnSpc>
                <a:spcPts val="3000"/>
              </a:lnSpc>
            </a:pPr>
            <a:endParaRPr lang="en-US" sz="3000">
              <a:solidFill>
                <a:srgbClr val="000000"/>
              </a:solidFill>
              <a:latin typeface="Libre Baskerville"/>
            </a:endParaRPr>
          </a:p>
          <a:p>
            <a:pPr algn="ctr">
              <a:lnSpc>
                <a:spcPts val="2000"/>
              </a:lnSpc>
            </a:pPr>
            <a:endParaRPr lang="en-US" sz="3000">
              <a:solidFill>
                <a:srgbClr val="000000"/>
              </a:solidFill>
              <a:latin typeface="Libre Baskerville"/>
            </a:endParaRPr>
          </a:p>
          <a:p>
            <a:pPr algn="ctr">
              <a:lnSpc>
                <a:spcPts val="3000"/>
              </a:lnSpc>
            </a:pPr>
            <a:r>
              <a:rPr lang="en-US" sz="3000">
                <a:solidFill>
                  <a:srgbClr val="000000"/>
                </a:solidFill>
                <a:latin typeface="Libre Baskerville"/>
              </a:rPr>
              <a:t>“Younger sea kayakers were more motivated by achievement/ stimulation”                       (O'Connell, 2010)</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606918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367331" y="603278"/>
            <a:ext cx="17553337" cy="2627137"/>
          </a:xfrm>
          <a:prstGeom prst="rect">
            <a:avLst/>
          </a:prstGeom>
        </p:spPr>
        <p:txBody>
          <a:bodyPr lIns="0" tIns="0" rIns="0" bIns="0" rtlCol="0" anchor="t">
            <a:spAutoFit/>
          </a:bodyPr>
          <a:lstStyle/>
          <a:p>
            <a:pPr algn="ctr">
              <a:lnSpc>
                <a:spcPts val="3700"/>
              </a:lnSpc>
            </a:pPr>
            <a:r>
              <a:rPr lang="en-US" sz="3700">
                <a:solidFill>
                  <a:srgbClr val="000000"/>
                </a:solidFill>
                <a:latin typeface="Yeseva One"/>
              </a:rPr>
              <a:t>Theme 6</a:t>
            </a:r>
          </a:p>
          <a:p>
            <a:pPr algn="ctr">
              <a:lnSpc>
                <a:spcPts val="8161"/>
              </a:lnSpc>
            </a:pPr>
            <a:r>
              <a:rPr lang="en-US" sz="8161">
                <a:solidFill>
                  <a:srgbClr val="000000"/>
                </a:solidFill>
                <a:latin typeface="Yeseva One"/>
              </a:rPr>
              <a:t>Confidence &amp; competency motives in research</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629828" y="3892688"/>
            <a:ext cx="8420781" cy="2095849"/>
            <a:chOff x="0" y="0"/>
            <a:chExt cx="2293747" cy="570891"/>
          </a:xfrm>
        </p:grpSpPr>
        <p:sp>
          <p:nvSpPr>
            <p:cNvPr id="8" name="Freeform 8"/>
            <p:cNvSpPr/>
            <p:nvPr/>
          </p:nvSpPr>
          <p:spPr>
            <a:xfrm>
              <a:off x="0" y="0"/>
              <a:ext cx="2293747" cy="570891"/>
            </a:xfrm>
            <a:custGeom>
              <a:avLst/>
              <a:gdLst/>
              <a:ahLst/>
              <a:cxnLst/>
              <a:rect l="l" t="t" r="r" b="b"/>
              <a:pathLst>
                <a:path w="2293747" h="570891">
                  <a:moveTo>
                    <a:pt x="46889" y="0"/>
                  </a:moveTo>
                  <a:lnTo>
                    <a:pt x="2246859" y="0"/>
                  </a:lnTo>
                  <a:cubicBezTo>
                    <a:pt x="2259294" y="0"/>
                    <a:pt x="2271221" y="4940"/>
                    <a:pt x="2280014" y="13733"/>
                  </a:cubicBezTo>
                  <a:cubicBezTo>
                    <a:pt x="2288807" y="22527"/>
                    <a:pt x="2293747" y="34453"/>
                    <a:pt x="2293747" y="46889"/>
                  </a:cubicBezTo>
                  <a:lnTo>
                    <a:pt x="2293747" y="524003"/>
                  </a:lnTo>
                  <a:cubicBezTo>
                    <a:pt x="2293747" y="549898"/>
                    <a:pt x="2272755" y="570891"/>
                    <a:pt x="2246859" y="570891"/>
                  </a:cubicBezTo>
                  <a:lnTo>
                    <a:pt x="46889" y="570891"/>
                  </a:lnTo>
                  <a:cubicBezTo>
                    <a:pt x="20993" y="570891"/>
                    <a:pt x="0" y="549898"/>
                    <a:pt x="0" y="524003"/>
                  </a:cubicBezTo>
                  <a:lnTo>
                    <a:pt x="0" y="46889"/>
                  </a:lnTo>
                  <a:cubicBezTo>
                    <a:pt x="0" y="20993"/>
                    <a:pt x="20993" y="0"/>
                    <a:pt x="46889"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2293747" cy="608991"/>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629828" y="6226662"/>
            <a:ext cx="8420781" cy="2807214"/>
            <a:chOff x="0" y="0"/>
            <a:chExt cx="2293747" cy="764661"/>
          </a:xfrm>
        </p:grpSpPr>
        <p:sp>
          <p:nvSpPr>
            <p:cNvPr id="11" name="Freeform 11"/>
            <p:cNvSpPr/>
            <p:nvPr/>
          </p:nvSpPr>
          <p:spPr>
            <a:xfrm>
              <a:off x="0" y="0"/>
              <a:ext cx="2293747" cy="764661"/>
            </a:xfrm>
            <a:custGeom>
              <a:avLst/>
              <a:gdLst/>
              <a:ahLst/>
              <a:cxnLst/>
              <a:rect l="l" t="t" r="r" b="b"/>
              <a:pathLst>
                <a:path w="2293747" h="764661">
                  <a:moveTo>
                    <a:pt x="46889" y="0"/>
                  </a:moveTo>
                  <a:lnTo>
                    <a:pt x="2246859" y="0"/>
                  </a:lnTo>
                  <a:cubicBezTo>
                    <a:pt x="2259294" y="0"/>
                    <a:pt x="2271221" y="4940"/>
                    <a:pt x="2280014" y="13733"/>
                  </a:cubicBezTo>
                  <a:cubicBezTo>
                    <a:pt x="2288807" y="22527"/>
                    <a:pt x="2293747" y="34453"/>
                    <a:pt x="2293747" y="46889"/>
                  </a:cubicBezTo>
                  <a:lnTo>
                    <a:pt x="2293747" y="717772"/>
                  </a:lnTo>
                  <a:cubicBezTo>
                    <a:pt x="2293747" y="743668"/>
                    <a:pt x="2272755" y="764661"/>
                    <a:pt x="2246859" y="764661"/>
                  </a:cubicBezTo>
                  <a:lnTo>
                    <a:pt x="46889" y="764661"/>
                  </a:lnTo>
                  <a:cubicBezTo>
                    <a:pt x="20993" y="764661"/>
                    <a:pt x="0" y="743668"/>
                    <a:pt x="0" y="717772"/>
                  </a:cubicBezTo>
                  <a:lnTo>
                    <a:pt x="0" y="46889"/>
                  </a:lnTo>
                  <a:cubicBezTo>
                    <a:pt x="0" y="20993"/>
                    <a:pt x="20993" y="0"/>
                    <a:pt x="46889"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293747" cy="802761"/>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859202" y="4196646"/>
            <a:ext cx="7904883" cy="4343400"/>
          </a:xfrm>
          <a:prstGeom prst="rect">
            <a:avLst/>
          </a:prstGeom>
        </p:spPr>
        <p:txBody>
          <a:bodyPr lIns="0" tIns="0" rIns="0" bIns="0" rtlCol="0" anchor="t">
            <a:spAutoFit/>
          </a:bodyPr>
          <a:lstStyle/>
          <a:p>
            <a:pPr algn="ctr">
              <a:lnSpc>
                <a:spcPts val="3839"/>
              </a:lnSpc>
            </a:pPr>
            <a:r>
              <a:rPr lang="en-US" sz="3199">
                <a:solidFill>
                  <a:srgbClr val="000000"/>
                </a:solidFill>
                <a:latin typeface="Libre Baskerville"/>
              </a:rPr>
              <a:t>“As experience levels increase, motivations become more intrinsic” (Ewert, 1994)</a:t>
            </a:r>
          </a:p>
          <a:p>
            <a:pPr algn="ctr">
              <a:lnSpc>
                <a:spcPts val="3839"/>
              </a:lnSpc>
            </a:pPr>
            <a:endParaRPr lang="en-US" sz="3199">
              <a:solidFill>
                <a:srgbClr val="000000"/>
              </a:solidFill>
              <a:latin typeface="Libre Baskerville"/>
            </a:endParaRPr>
          </a:p>
          <a:p>
            <a:pPr algn="ctr">
              <a:lnSpc>
                <a:spcPts val="3600"/>
              </a:lnSpc>
            </a:pPr>
            <a:endParaRPr lang="en-US" sz="3199">
              <a:solidFill>
                <a:srgbClr val="000000"/>
              </a:solidFill>
              <a:latin typeface="Libre Baskerville"/>
            </a:endParaRPr>
          </a:p>
          <a:p>
            <a:pPr algn="ctr">
              <a:lnSpc>
                <a:spcPts val="3839"/>
              </a:lnSpc>
            </a:pPr>
            <a:r>
              <a:rPr lang="en-US" sz="3199">
                <a:solidFill>
                  <a:srgbClr val="000000"/>
                </a:solidFill>
                <a:latin typeface="Libre Baskerville"/>
              </a:rPr>
              <a:t>“It’s just about you and your survival. You learn to be very self-sufficient and you gain a lot of self confidence from it” (Kerr and Mackenzie, 2012)</a:t>
            </a:r>
          </a:p>
        </p:txBody>
      </p:sp>
      <p:grpSp>
        <p:nvGrpSpPr>
          <p:cNvPr id="14" name="Group 14"/>
          <p:cNvGrpSpPr/>
          <p:nvPr/>
        </p:nvGrpSpPr>
        <p:grpSpPr>
          <a:xfrm>
            <a:off x="9201150" y="6605981"/>
            <a:ext cx="8420781" cy="2557069"/>
            <a:chOff x="0" y="0"/>
            <a:chExt cx="2293747" cy="696523"/>
          </a:xfrm>
        </p:grpSpPr>
        <p:sp>
          <p:nvSpPr>
            <p:cNvPr id="15" name="Freeform 15"/>
            <p:cNvSpPr/>
            <p:nvPr/>
          </p:nvSpPr>
          <p:spPr>
            <a:xfrm>
              <a:off x="0" y="0"/>
              <a:ext cx="2293747" cy="696523"/>
            </a:xfrm>
            <a:custGeom>
              <a:avLst/>
              <a:gdLst/>
              <a:ahLst/>
              <a:cxnLst/>
              <a:rect l="l" t="t" r="r" b="b"/>
              <a:pathLst>
                <a:path w="2293747" h="696523">
                  <a:moveTo>
                    <a:pt x="46889" y="0"/>
                  </a:moveTo>
                  <a:lnTo>
                    <a:pt x="2246859" y="0"/>
                  </a:lnTo>
                  <a:cubicBezTo>
                    <a:pt x="2259294" y="0"/>
                    <a:pt x="2271221" y="4940"/>
                    <a:pt x="2280014" y="13733"/>
                  </a:cubicBezTo>
                  <a:cubicBezTo>
                    <a:pt x="2288807" y="22527"/>
                    <a:pt x="2293747" y="34453"/>
                    <a:pt x="2293747" y="46889"/>
                  </a:cubicBezTo>
                  <a:lnTo>
                    <a:pt x="2293747" y="649635"/>
                  </a:lnTo>
                  <a:cubicBezTo>
                    <a:pt x="2293747" y="662070"/>
                    <a:pt x="2288807" y="673997"/>
                    <a:pt x="2280014" y="682790"/>
                  </a:cubicBezTo>
                  <a:cubicBezTo>
                    <a:pt x="2271221" y="691583"/>
                    <a:pt x="2259294" y="696523"/>
                    <a:pt x="2246859" y="696523"/>
                  </a:cubicBezTo>
                  <a:lnTo>
                    <a:pt x="46889" y="696523"/>
                  </a:lnTo>
                  <a:cubicBezTo>
                    <a:pt x="20993" y="696523"/>
                    <a:pt x="0" y="675531"/>
                    <a:pt x="0" y="649635"/>
                  </a:cubicBezTo>
                  <a:lnTo>
                    <a:pt x="0" y="46889"/>
                  </a:lnTo>
                  <a:cubicBezTo>
                    <a:pt x="0" y="20993"/>
                    <a:pt x="20993" y="0"/>
                    <a:pt x="46889" y="0"/>
                  </a:cubicBezTo>
                  <a:close/>
                </a:path>
              </a:pathLst>
            </a:custGeom>
            <a:solidFill>
              <a:srgbClr val="FAFAF6"/>
            </a:solidFill>
            <a:ln w="19050" cap="rnd">
              <a:solidFill>
                <a:srgbClr val="B6B2AF"/>
              </a:solidFill>
              <a:prstDash val="solid"/>
              <a:round/>
            </a:ln>
          </p:spPr>
          <p:txBody>
            <a:bodyPr/>
            <a:lstStyle/>
            <a:p>
              <a:endParaRPr lang="en-GB"/>
            </a:p>
          </p:txBody>
        </p:sp>
        <p:sp>
          <p:nvSpPr>
            <p:cNvPr id="16" name="TextBox 16"/>
            <p:cNvSpPr txBox="1"/>
            <p:nvPr/>
          </p:nvSpPr>
          <p:spPr>
            <a:xfrm>
              <a:off x="0" y="-38100"/>
              <a:ext cx="2293747" cy="734623"/>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9201150" y="3721238"/>
            <a:ext cx="8420781" cy="2625074"/>
            <a:chOff x="0" y="0"/>
            <a:chExt cx="2293747" cy="715047"/>
          </a:xfrm>
        </p:grpSpPr>
        <p:sp>
          <p:nvSpPr>
            <p:cNvPr id="18" name="Freeform 18"/>
            <p:cNvSpPr/>
            <p:nvPr/>
          </p:nvSpPr>
          <p:spPr>
            <a:xfrm>
              <a:off x="0" y="0"/>
              <a:ext cx="2293747" cy="715047"/>
            </a:xfrm>
            <a:custGeom>
              <a:avLst/>
              <a:gdLst/>
              <a:ahLst/>
              <a:cxnLst/>
              <a:rect l="l" t="t" r="r" b="b"/>
              <a:pathLst>
                <a:path w="2293747" h="715047">
                  <a:moveTo>
                    <a:pt x="46889" y="0"/>
                  </a:moveTo>
                  <a:lnTo>
                    <a:pt x="2246859" y="0"/>
                  </a:lnTo>
                  <a:cubicBezTo>
                    <a:pt x="2259294" y="0"/>
                    <a:pt x="2271221" y="4940"/>
                    <a:pt x="2280014" y="13733"/>
                  </a:cubicBezTo>
                  <a:cubicBezTo>
                    <a:pt x="2288807" y="22527"/>
                    <a:pt x="2293747" y="34453"/>
                    <a:pt x="2293747" y="46889"/>
                  </a:cubicBezTo>
                  <a:lnTo>
                    <a:pt x="2293747" y="668159"/>
                  </a:lnTo>
                  <a:cubicBezTo>
                    <a:pt x="2293747" y="680594"/>
                    <a:pt x="2288807" y="692520"/>
                    <a:pt x="2280014" y="701314"/>
                  </a:cubicBezTo>
                  <a:cubicBezTo>
                    <a:pt x="2271221" y="710107"/>
                    <a:pt x="2259294" y="715047"/>
                    <a:pt x="2246859" y="715047"/>
                  </a:cubicBezTo>
                  <a:lnTo>
                    <a:pt x="46889" y="715047"/>
                  </a:lnTo>
                  <a:cubicBezTo>
                    <a:pt x="20993" y="715047"/>
                    <a:pt x="0" y="694054"/>
                    <a:pt x="0" y="668159"/>
                  </a:cubicBezTo>
                  <a:lnTo>
                    <a:pt x="0" y="46889"/>
                  </a:lnTo>
                  <a:cubicBezTo>
                    <a:pt x="0" y="20993"/>
                    <a:pt x="20993" y="0"/>
                    <a:pt x="46889" y="0"/>
                  </a:cubicBezTo>
                  <a:close/>
                </a:path>
              </a:pathLst>
            </a:custGeom>
            <a:solidFill>
              <a:srgbClr val="FAFAF6"/>
            </a:solidFill>
            <a:ln w="19050" cap="rnd">
              <a:solidFill>
                <a:srgbClr val="B6B2AF"/>
              </a:solidFill>
              <a:prstDash val="solid"/>
              <a:round/>
            </a:ln>
          </p:spPr>
          <p:txBody>
            <a:bodyPr/>
            <a:lstStyle/>
            <a:p>
              <a:endParaRPr lang="en-GB"/>
            </a:p>
          </p:txBody>
        </p:sp>
        <p:sp>
          <p:nvSpPr>
            <p:cNvPr id="19" name="TextBox 19"/>
            <p:cNvSpPr txBox="1"/>
            <p:nvPr/>
          </p:nvSpPr>
          <p:spPr>
            <a:xfrm>
              <a:off x="0" y="-38100"/>
              <a:ext cx="2293747" cy="753147"/>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20"/>
          <p:cNvSpPr txBox="1"/>
          <p:nvPr/>
        </p:nvSpPr>
        <p:spPr>
          <a:xfrm>
            <a:off x="9459099" y="4025196"/>
            <a:ext cx="7904883" cy="5829300"/>
          </a:xfrm>
          <a:prstGeom prst="rect">
            <a:avLst/>
          </a:prstGeom>
        </p:spPr>
        <p:txBody>
          <a:bodyPr lIns="0" tIns="0" rIns="0" bIns="0" rtlCol="0" anchor="t">
            <a:spAutoFit/>
          </a:bodyPr>
          <a:lstStyle/>
          <a:p>
            <a:pPr algn="ctr">
              <a:lnSpc>
                <a:spcPts val="3839"/>
              </a:lnSpc>
            </a:pPr>
            <a:r>
              <a:rPr lang="en-US" sz="3199">
                <a:solidFill>
                  <a:srgbClr val="000000"/>
                </a:solidFill>
                <a:latin typeface="Libre Baskerville"/>
              </a:rPr>
              <a:t>“More experienced athletes achieved higher scores in the motivation variable of self-confidence”           (Bebetsos et al, 2020)</a:t>
            </a:r>
          </a:p>
          <a:p>
            <a:pPr algn="ctr">
              <a:lnSpc>
                <a:spcPts val="3839"/>
              </a:lnSpc>
            </a:pPr>
            <a:endParaRPr lang="en-US" sz="3199">
              <a:solidFill>
                <a:srgbClr val="000000"/>
              </a:solidFill>
              <a:latin typeface="Libre Baskerville"/>
            </a:endParaRPr>
          </a:p>
          <a:p>
            <a:pPr algn="ctr">
              <a:lnSpc>
                <a:spcPts val="3839"/>
              </a:lnSpc>
            </a:pPr>
            <a:endParaRPr lang="en-US" sz="3199">
              <a:solidFill>
                <a:srgbClr val="000000"/>
              </a:solidFill>
              <a:latin typeface="Libre Baskerville"/>
            </a:endParaRPr>
          </a:p>
          <a:p>
            <a:pPr algn="ctr">
              <a:lnSpc>
                <a:spcPts val="3839"/>
              </a:lnSpc>
            </a:pPr>
            <a:r>
              <a:rPr lang="en-US" sz="3199">
                <a:solidFill>
                  <a:srgbClr val="000000"/>
                </a:solidFill>
                <a:latin typeface="Libre Baskerville"/>
              </a:rPr>
              <a:t>“Intrinsic motivation is the most effective stimulant for            continuing participation” </a:t>
            </a:r>
          </a:p>
          <a:p>
            <a:pPr algn="ctr">
              <a:lnSpc>
                <a:spcPts val="3839"/>
              </a:lnSpc>
            </a:pPr>
            <a:r>
              <a:rPr lang="en-US" sz="3199">
                <a:solidFill>
                  <a:srgbClr val="000000"/>
                </a:solidFill>
                <a:latin typeface="Libre Baskerville"/>
              </a:rPr>
              <a:t>(Dingle and Kiewa, 2006)</a:t>
            </a:r>
          </a:p>
          <a:p>
            <a:pPr algn="ctr">
              <a:lnSpc>
                <a:spcPts val="3839"/>
              </a:lnSpc>
            </a:pPr>
            <a:endParaRPr lang="en-US" sz="3199">
              <a:solidFill>
                <a:srgbClr val="000000"/>
              </a:solidFill>
              <a:latin typeface="Libre Baskerville"/>
            </a:endParaRPr>
          </a:p>
          <a:p>
            <a:pPr algn="ctr">
              <a:lnSpc>
                <a:spcPts val="3839"/>
              </a:lnSpc>
            </a:pPr>
            <a:endParaRPr lang="en-US" sz="3199">
              <a:solidFill>
                <a:srgbClr val="000000"/>
              </a:solidFill>
              <a:latin typeface="Libre Baskerville"/>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1996144" y="3179603"/>
            <a:ext cx="14295711" cy="3506625"/>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Relating findings to current behaviour change theory</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3621079" y="2315407"/>
            <a:ext cx="10985211" cy="5161563"/>
          </a:xfrm>
          <a:custGeom>
            <a:avLst/>
            <a:gdLst/>
            <a:ahLst/>
            <a:cxnLst/>
            <a:rect l="l" t="t" r="r" b="b"/>
            <a:pathLst>
              <a:path w="10985211" h="5161563">
                <a:moveTo>
                  <a:pt x="0" y="0"/>
                </a:moveTo>
                <a:lnTo>
                  <a:pt x="10985212" y="0"/>
                </a:lnTo>
                <a:lnTo>
                  <a:pt x="10985212" y="5161563"/>
                </a:lnTo>
                <a:lnTo>
                  <a:pt x="0" y="5161563"/>
                </a:lnTo>
                <a:lnTo>
                  <a:pt x="0" y="0"/>
                </a:lnTo>
                <a:close/>
              </a:path>
            </a:pathLst>
          </a:custGeom>
          <a:blipFill>
            <a:blip r:embed="rId6"/>
            <a:stretch>
              <a:fillRect/>
            </a:stretch>
          </a:blipFill>
        </p:spPr>
        <p:txBody>
          <a:bodyPr/>
          <a:lstStyle/>
          <a:p>
            <a:endParaRPr lang="en-GB"/>
          </a:p>
        </p:txBody>
      </p:sp>
      <p:sp>
        <p:nvSpPr>
          <p:cNvPr id="7" name="TextBox 7"/>
          <p:cNvSpPr txBox="1"/>
          <p:nvPr/>
        </p:nvSpPr>
        <p:spPr>
          <a:xfrm>
            <a:off x="563107" y="734259"/>
            <a:ext cx="17101157" cy="1214357"/>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Self-Determination Theory</a:t>
            </a:r>
          </a:p>
        </p:txBody>
      </p:sp>
      <p:grpSp>
        <p:nvGrpSpPr>
          <p:cNvPr id="8" name="Group 8"/>
          <p:cNvGrpSpPr/>
          <p:nvPr/>
        </p:nvGrpSpPr>
        <p:grpSpPr>
          <a:xfrm>
            <a:off x="1691051" y="7796136"/>
            <a:ext cx="14845268" cy="2015995"/>
            <a:chOff x="0" y="0"/>
            <a:chExt cx="4043722" cy="549139"/>
          </a:xfrm>
        </p:grpSpPr>
        <p:sp>
          <p:nvSpPr>
            <p:cNvPr id="9" name="Freeform 9"/>
            <p:cNvSpPr/>
            <p:nvPr/>
          </p:nvSpPr>
          <p:spPr>
            <a:xfrm>
              <a:off x="0" y="0"/>
              <a:ext cx="4043721" cy="549139"/>
            </a:xfrm>
            <a:custGeom>
              <a:avLst/>
              <a:gdLst/>
              <a:ahLst/>
              <a:cxnLst/>
              <a:rect l="l" t="t" r="r" b="b"/>
              <a:pathLst>
                <a:path w="4043721" h="549139">
                  <a:moveTo>
                    <a:pt x="26597" y="0"/>
                  </a:moveTo>
                  <a:lnTo>
                    <a:pt x="4017125" y="0"/>
                  </a:lnTo>
                  <a:cubicBezTo>
                    <a:pt x="4024178" y="0"/>
                    <a:pt x="4030943" y="2802"/>
                    <a:pt x="4035931" y="7790"/>
                  </a:cubicBezTo>
                  <a:cubicBezTo>
                    <a:pt x="4040919" y="12778"/>
                    <a:pt x="4043721" y="19543"/>
                    <a:pt x="4043721" y="26597"/>
                  </a:cubicBezTo>
                  <a:lnTo>
                    <a:pt x="4043721" y="522543"/>
                  </a:lnTo>
                  <a:cubicBezTo>
                    <a:pt x="4043721" y="529597"/>
                    <a:pt x="4040919" y="536361"/>
                    <a:pt x="4035931" y="541349"/>
                  </a:cubicBezTo>
                  <a:cubicBezTo>
                    <a:pt x="4030943" y="546337"/>
                    <a:pt x="4024178" y="549139"/>
                    <a:pt x="4017125" y="549139"/>
                  </a:cubicBezTo>
                  <a:lnTo>
                    <a:pt x="26597" y="549139"/>
                  </a:lnTo>
                  <a:cubicBezTo>
                    <a:pt x="19543" y="549139"/>
                    <a:pt x="12778" y="546337"/>
                    <a:pt x="7790" y="541349"/>
                  </a:cubicBezTo>
                  <a:cubicBezTo>
                    <a:pt x="2802" y="536361"/>
                    <a:pt x="0" y="529597"/>
                    <a:pt x="0" y="522543"/>
                  </a:cubicBezTo>
                  <a:lnTo>
                    <a:pt x="0" y="26597"/>
                  </a:lnTo>
                  <a:cubicBezTo>
                    <a:pt x="0" y="19543"/>
                    <a:pt x="2802" y="12778"/>
                    <a:pt x="7790" y="7790"/>
                  </a:cubicBezTo>
                  <a:cubicBezTo>
                    <a:pt x="12778" y="2802"/>
                    <a:pt x="19543" y="0"/>
                    <a:pt x="26597" y="0"/>
                  </a:cubicBezTo>
                  <a:close/>
                </a:path>
              </a:pathLst>
            </a:custGeom>
            <a:solidFill>
              <a:srgbClr val="FAFAF6"/>
            </a:solidFill>
            <a:ln w="19050" cap="rnd">
              <a:solidFill>
                <a:srgbClr val="B6B2AF"/>
              </a:solidFill>
              <a:prstDash val="solid"/>
              <a:round/>
            </a:ln>
          </p:spPr>
          <p:txBody>
            <a:bodyPr/>
            <a:lstStyle/>
            <a:p>
              <a:endParaRPr lang="en-GB"/>
            </a:p>
          </p:txBody>
        </p:sp>
        <p:sp>
          <p:nvSpPr>
            <p:cNvPr id="10" name="TextBox 10"/>
            <p:cNvSpPr txBox="1"/>
            <p:nvPr/>
          </p:nvSpPr>
          <p:spPr>
            <a:xfrm>
              <a:off x="0" y="-38100"/>
              <a:ext cx="4043722" cy="587239"/>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2131412" y="8060234"/>
            <a:ext cx="14043904" cy="1544950"/>
          </a:xfrm>
          <a:prstGeom prst="rect">
            <a:avLst/>
          </a:prstGeom>
        </p:spPr>
        <p:txBody>
          <a:bodyPr lIns="0" tIns="0" rIns="0" bIns="0" rtlCol="0" anchor="t">
            <a:spAutoFit/>
          </a:bodyPr>
          <a:lstStyle/>
          <a:p>
            <a:pPr marL="663847" lvl="1" indent="-331924">
              <a:lnSpc>
                <a:spcPts val="3074"/>
              </a:lnSpc>
              <a:buFont typeface="Arial"/>
              <a:buChar char="•"/>
            </a:pPr>
            <a:r>
              <a:rPr lang="en-US" sz="3074">
                <a:solidFill>
                  <a:srgbClr val="000000"/>
                </a:solidFill>
                <a:latin typeface="Libre Baskerville"/>
              </a:rPr>
              <a:t>A meta-theory consisting of five mini theories</a:t>
            </a:r>
          </a:p>
          <a:p>
            <a:pPr>
              <a:lnSpc>
                <a:spcPts val="3074"/>
              </a:lnSpc>
            </a:pPr>
            <a:endParaRPr lang="en-US" sz="3074">
              <a:solidFill>
                <a:srgbClr val="000000"/>
              </a:solidFill>
              <a:latin typeface="Libre Baskerville"/>
            </a:endParaRPr>
          </a:p>
          <a:p>
            <a:pPr marL="663847" lvl="1" indent="-331924">
              <a:lnSpc>
                <a:spcPts val="3074"/>
              </a:lnSpc>
              <a:buFont typeface="Arial"/>
              <a:buChar char="•"/>
            </a:pPr>
            <a:r>
              <a:rPr lang="en-US" sz="3074">
                <a:solidFill>
                  <a:srgbClr val="000000"/>
                </a:solidFill>
                <a:latin typeface="Libre Baskerville"/>
              </a:rPr>
              <a:t>An internal locus of causality results in greater self-determination and longer-term motivation.</a:t>
            </a:r>
          </a:p>
        </p:txBody>
      </p:sp>
      <p:sp>
        <p:nvSpPr>
          <p:cNvPr id="12" name="TextBox 12"/>
          <p:cNvSpPr txBox="1"/>
          <p:nvPr/>
        </p:nvSpPr>
        <p:spPr>
          <a:xfrm>
            <a:off x="3917515" y="6862446"/>
            <a:ext cx="3381587" cy="400967"/>
          </a:xfrm>
          <a:prstGeom prst="rect">
            <a:avLst/>
          </a:prstGeom>
        </p:spPr>
        <p:txBody>
          <a:bodyPr lIns="0" tIns="0" rIns="0" bIns="0" rtlCol="0" anchor="t">
            <a:spAutoFit/>
          </a:bodyPr>
          <a:lstStyle/>
          <a:p>
            <a:pPr algn="ctr">
              <a:lnSpc>
                <a:spcPts val="3389"/>
              </a:lnSpc>
              <a:spcBef>
                <a:spcPct val="0"/>
              </a:spcBef>
            </a:pPr>
            <a:r>
              <a:rPr lang="en-US" sz="2421">
                <a:solidFill>
                  <a:srgbClr val="FFFFFF"/>
                </a:solidFill>
                <a:latin typeface="Libre Baskerville"/>
              </a:rPr>
              <a:t>(Ryan and Deci, 2017)</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593421" y="1190625"/>
            <a:ext cx="17101157" cy="1214357"/>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Basic Needs Theory</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1084796" y="3043180"/>
            <a:ext cx="16023158" cy="5336002"/>
            <a:chOff x="0" y="0"/>
            <a:chExt cx="4364569" cy="1453480"/>
          </a:xfrm>
        </p:grpSpPr>
        <p:sp>
          <p:nvSpPr>
            <p:cNvPr id="8" name="Freeform 8"/>
            <p:cNvSpPr/>
            <p:nvPr/>
          </p:nvSpPr>
          <p:spPr>
            <a:xfrm>
              <a:off x="0" y="0"/>
              <a:ext cx="4364568" cy="1453480"/>
            </a:xfrm>
            <a:custGeom>
              <a:avLst/>
              <a:gdLst/>
              <a:ahLst/>
              <a:cxnLst/>
              <a:rect l="l" t="t" r="r" b="b"/>
              <a:pathLst>
                <a:path w="4364568" h="1453480">
                  <a:moveTo>
                    <a:pt x="24642" y="0"/>
                  </a:moveTo>
                  <a:lnTo>
                    <a:pt x="4339927" y="0"/>
                  </a:lnTo>
                  <a:cubicBezTo>
                    <a:pt x="4346462" y="0"/>
                    <a:pt x="4352730" y="2596"/>
                    <a:pt x="4357351" y="7217"/>
                  </a:cubicBezTo>
                  <a:cubicBezTo>
                    <a:pt x="4361972" y="11839"/>
                    <a:pt x="4364568" y="18106"/>
                    <a:pt x="4364568" y="24642"/>
                  </a:cubicBezTo>
                  <a:lnTo>
                    <a:pt x="4364568" y="1428839"/>
                  </a:lnTo>
                  <a:cubicBezTo>
                    <a:pt x="4364568" y="1435374"/>
                    <a:pt x="4361972" y="1441642"/>
                    <a:pt x="4357351" y="1446263"/>
                  </a:cubicBezTo>
                  <a:cubicBezTo>
                    <a:pt x="4352730" y="1450884"/>
                    <a:pt x="4346462" y="1453480"/>
                    <a:pt x="4339927" y="1453480"/>
                  </a:cubicBezTo>
                  <a:lnTo>
                    <a:pt x="24642" y="1453480"/>
                  </a:lnTo>
                  <a:cubicBezTo>
                    <a:pt x="18106" y="1453480"/>
                    <a:pt x="11839" y="1450884"/>
                    <a:pt x="7217" y="1446263"/>
                  </a:cubicBezTo>
                  <a:cubicBezTo>
                    <a:pt x="2596" y="1441642"/>
                    <a:pt x="0" y="1435374"/>
                    <a:pt x="0" y="1428839"/>
                  </a:cubicBezTo>
                  <a:lnTo>
                    <a:pt x="0" y="24642"/>
                  </a:lnTo>
                  <a:cubicBezTo>
                    <a:pt x="0" y="18106"/>
                    <a:pt x="2596" y="11839"/>
                    <a:pt x="7217" y="7217"/>
                  </a:cubicBezTo>
                  <a:cubicBezTo>
                    <a:pt x="11839" y="2596"/>
                    <a:pt x="18106" y="0"/>
                    <a:pt x="24642"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4364569" cy="1491580"/>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4797004" y="3554208"/>
            <a:ext cx="12301426" cy="5052060"/>
          </a:xfrm>
          <a:prstGeom prst="rect">
            <a:avLst/>
          </a:prstGeom>
        </p:spPr>
        <p:txBody>
          <a:bodyPr lIns="0" tIns="0" rIns="0" bIns="0" rtlCol="0" anchor="t">
            <a:spAutoFit/>
          </a:bodyPr>
          <a:lstStyle/>
          <a:p>
            <a:pPr>
              <a:lnSpc>
                <a:spcPts val="3629"/>
              </a:lnSpc>
            </a:pPr>
            <a:r>
              <a:rPr lang="en-US" sz="3299">
                <a:solidFill>
                  <a:srgbClr val="000000"/>
                </a:solidFill>
                <a:latin typeface="Libre Baskerville"/>
              </a:rPr>
              <a:t>The need to experience activities as self-endorsed and enacted by choice</a:t>
            </a:r>
          </a:p>
          <a:p>
            <a:pPr>
              <a:lnSpc>
                <a:spcPts val="3629"/>
              </a:lnSpc>
            </a:pPr>
            <a:endParaRPr lang="en-US" sz="3299">
              <a:solidFill>
                <a:srgbClr val="000000"/>
              </a:solidFill>
              <a:latin typeface="Libre Baskerville"/>
            </a:endParaRPr>
          </a:p>
          <a:p>
            <a:pPr>
              <a:lnSpc>
                <a:spcPts val="3629"/>
              </a:lnSpc>
            </a:pPr>
            <a:r>
              <a:rPr lang="en-US" sz="3299">
                <a:solidFill>
                  <a:srgbClr val="000000"/>
                </a:solidFill>
                <a:latin typeface="Libre Baskerville"/>
              </a:rPr>
              <a:t> </a:t>
            </a:r>
          </a:p>
          <a:p>
            <a:pPr>
              <a:lnSpc>
                <a:spcPts val="3629"/>
              </a:lnSpc>
            </a:pPr>
            <a:r>
              <a:rPr lang="en-US" sz="3299">
                <a:solidFill>
                  <a:srgbClr val="000000"/>
                </a:solidFill>
                <a:latin typeface="Libre Baskerville"/>
              </a:rPr>
              <a:t>­The need to feel close, connected, and cared for with important others</a:t>
            </a:r>
          </a:p>
          <a:p>
            <a:pPr>
              <a:lnSpc>
                <a:spcPts val="3629"/>
              </a:lnSpc>
            </a:pPr>
            <a:endParaRPr lang="en-US" sz="3299">
              <a:solidFill>
                <a:srgbClr val="000000"/>
              </a:solidFill>
              <a:latin typeface="Libre Baskerville"/>
            </a:endParaRPr>
          </a:p>
          <a:p>
            <a:pPr>
              <a:lnSpc>
                <a:spcPts val="3629"/>
              </a:lnSpc>
            </a:pPr>
            <a:r>
              <a:rPr lang="en-US" sz="3299">
                <a:solidFill>
                  <a:srgbClr val="000000"/>
                </a:solidFill>
                <a:latin typeface="Libre Baskerville"/>
              </a:rPr>
              <a:t> </a:t>
            </a:r>
          </a:p>
          <a:p>
            <a:pPr>
              <a:lnSpc>
                <a:spcPts val="3629"/>
              </a:lnSpc>
            </a:pPr>
            <a:r>
              <a:rPr lang="en-US" sz="3299">
                <a:solidFill>
                  <a:srgbClr val="000000"/>
                </a:solidFill>
                <a:latin typeface="Libre Baskerville"/>
              </a:rPr>
              <a:t>The need to interact effectively within an environment</a:t>
            </a:r>
          </a:p>
          <a:p>
            <a:pPr>
              <a:lnSpc>
                <a:spcPts val="3629"/>
              </a:lnSpc>
            </a:pPr>
            <a:endParaRPr lang="en-US" sz="3299">
              <a:solidFill>
                <a:srgbClr val="000000"/>
              </a:solidFill>
              <a:latin typeface="Libre Baskerville"/>
            </a:endParaRPr>
          </a:p>
          <a:p>
            <a:pPr>
              <a:lnSpc>
                <a:spcPts val="3629"/>
              </a:lnSpc>
            </a:pPr>
            <a:endParaRPr lang="en-US" sz="3299">
              <a:solidFill>
                <a:srgbClr val="000000"/>
              </a:solidFill>
              <a:latin typeface="Libre Baskerville"/>
            </a:endParaRPr>
          </a:p>
        </p:txBody>
      </p:sp>
      <p:sp>
        <p:nvSpPr>
          <p:cNvPr id="11" name="TextBox 11"/>
          <p:cNvSpPr txBox="1"/>
          <p:nvPr/>
        </p:nvSpPr>
        <p:spPr>
          <a:xfrm>
            <a:off x="14078600" y="9492319"/>
            <a:ext cx="3910370" cy="481330"/>
          </a:xfrm>
          <a:prstGeom prst="rect">
            <a:avLst/>
          </a:prstGeom>
        </p:spPr>
        <p:txBody>
          <a:bodyPr lIns="0" tIns="0" rIns="0" bIns="0" rtlCol="0" anchor="t">
            <a:spAutoFit/>
          </a:bodyPr>
          <a:lstStyle/>
          <a:p>
            <a:pPr algn="ctr">
              <a:lnSpc>
                <a:spcPts val="3920"/>
              </a:lnSpc>
              <a:spcBef>
                <a:spcPct val="0"/>
              </a:spcBef>
            </a:pPr>
            <a:r>
              <a:rPr lang="en-US" sz="2800">
                <a:solidFill>
                  <a:srgbClr val="000000"/>
                </a:solidFill>
                <a:latin typeface="Libre Baskerville"/>
              </a:rPr>
              <a:t>(Ryan and Deci, 2017)</a:t>
            </a:r>
          </a:p>
        </p:txBody>
      </p:sp>
      <p:sp>
        <p:nvSpPr>
          <p:cNvPr id="12" name="TextBox 12"/>
          <p:cNvSpPr txBox="1"/>
          <p:nvPr/>
        </p:nvSpPr>
        <p:spPr>
          <a:xfrm>
            <a:off x="1416735" y="3535158"/>
            <a:ext cx="3323118" cy="5052060"/>
          </a:xfrm>
          <a:prstGeom prst="rect">
            <a:avLst/>
          </a:prstGeom>
        </p:spPr>
        <p:txBody>
          <a:bodyPr lIns="0" tIns="0" rIns="0" bIns="0" rtlCol="0" anchor="t">
            <a:spAutoFit/>
          </a:bodyPr>
          <a:lstStyle/>
          <a:p>
            <a:pPr>
              <a:lnSpc>
                <a:spcPts val="3629"/>
              </a:lnSpc>
            </a:pPr>
            <a:r>
              <a:rPr lang="en-US" sz="3299">
                <a:solidFill>
                  <a:srgbClr val="000000"/>
                </a:solidFill>
                <a:latin typeface="Libre Baskerville Bold"/>
              </a:rPr>
              <a:t>Autonomy </a:t>
            </a:r>
          </a:p>
          <a:p>
            <a:pPr>
              <a:lnSpc>
                <a:spcPts val="3629"/>
              </a:lnSpc>
            </a:pPr>
            <a:r>
              <a:rPr lang="en-US" sz="3299">
                <a:solidFill>
                  <a:srgbClr val="000000"/>
                </a:solidFill>
                <a:latin typeface="Libre Baskerville"/>
              </a:rPr>
              <a:t> </a:t>
            </a:r>
          </a:p>
          <a:p>
            <a:pPr>
              <a:lnSpc>
                <a:spcPts val="3629"/>
              </a:lnSpc>
            </a:pPr>
            <a:endParaRPr lang="en-US" sz="3299">
              <a:solidFill>
                <a:srgbClr val="000000"/>
              </a:solidFill>
              <a:latin typeface="Libre Baskerville"/>
            </a:endParaRPr>
          </a:p>
          <a:p>
            <a:pPr>
              <a:lnSpc>
                <a:spcPts val="3629"/>
              </a:lnSpc>
            </a:pPr>
            <a:endParaRPr lang="en-US" sz="3299">
              <a:solidFill>
                <a:srgbClr val="000000"/>
              </a:solidFill>
              <a:latin typeface="Libre Baskerville"/>
            </a:endParaRPr>
          </a:p>
          <a:p>
            <a:pPr>
              <a:lnSpc>
                <a:spcPts val="3629"/>
              </a:lnSpc>
            </a:pPr>
            <a:r>
              <a:rPr lang="en-US" sz="3299">
                <a:solidFill>
                  <a:srgbClr val="000000"/>
                </a:solidFill>
                <a:latin typeface="Libre Baskerville Bold"/>
              </a:rPr>
              <a:t>Relatedness </a:t>
            </a:r>
            <a:r>
              <a:rPr lang="en-US" sz="3299">
                <a:solidFill>
                  <a:srgbClr val="000000"/>
                </a:solidFill>
                <a:latin typeface="Libre Baskerville"/>
              </a:rPr>
              <a:t> ­</a:t>
            </a:r>
          </a:p>
          <a:p>
            <a:pPr>
              <a:lnSpc>
                <a:spcPts val="3629"/>
              </a:lnSpc>
            </a:pPr>
            <a:endParaRPr lang="en-US" sz="3299">
              <a:solidFill>
                <a:srgbClr val="000000"/>
              </a:solidFill>
              <a:latin typeface="Libre Baskerville"/>
            </a:endParaRPr>
          </a:p>
          <a:p>
            <a:pPr>
              <a:lnSpc>
                <a:spcPts val="3629"/>
              </a:lnSpc>
            </a:pPr>
            <a:r>
              <a:rPr lang="en-US" sz="3299">
                <a:solidFill>
                  <a:srgbClr val="000000"/>
                </a:solidFill>
                <a:latin typeface="Libre Baskerville"/>
              </a:rPr>
              <a:t> </a:t>
            </a:r>
          </a:p>
          <a:p>
            <a:pPr>
              <a:lnSpc>
                <a:spcPts val="3629"/>
              </a:lnSpc>
            </a:pPr>
            <a:endParaRPr lang="en-US" sz="3299">
              <a:solidFill>
                <a:srgbClr val="000000"/>
              </a:solidFill>
              <a:latin typeface="Libre Baskerville"/>
            </a:endParaRPr>
          </a:p>
          <a:p>
            <a:pPr>
              <a:lnSpc>
                <a:spcPts val="3629"/>
              </a:lnSpc>
            </a:pPr>
            <a:r>
              <a:rPr lang="en-US" sz="3299">
                <a:solidFill>
                  <a:srgbClr val="000000"/>
                </a:solidFill>
                <a:latin typeface="Libre Baskerville Bold"/>
              </a:rPr>
              <a:t>Competence </a:t>
            </a:r>
            <a:r>
              <a:rPr lang="en-US" sz="3299">
                <a:solidFill>
                  <a:srgbClr val="000000"/>
                </a:solidFill>
                <a:latin typeface="Libre Baskerville"/>
              </a:rPr>
              <a:t> </a:t>
            </a:r>
          </a:p>
          <a:p>
            <a:pPr>
              <a:lnSpc>
                <a:spcPts val="3629"/>
              </a:lnSpc>
            </a:pPr>
            <a:endParaRPr lang="en-US" sz="3299">
              <a:solidFill>
                <a:srgbClr val="000000"/>
              </a:solidFill>
              <a:latin typeface="Libre Baskerville"/>
            </a:endParaRPr>
          </a:p>
          <a:p>
            <a:pPr>
              <a:lnSpc>
                <a:spcPts val="3629"/>
              </a:lnSpc>
            </a:pPr>
            <a:endParaRPr lang="en-US" sz="3299">
              <a:solidFill>
                <a:srgbClr val="000000"/>
              </a:solidFill>
              <a:latin typeface="Libre Baskerville"/>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636284" y="3171494"/>
            <a:ext cx="8983821" cy="5262339"/>
          </a:xfrm>
          <a:custGeom>
            <a:avLst/>
            <a:gdLst/>
            <a:ahLst/>
            <a:cxnLst/>
            <a:rect l="l" t="t" r="r" b="b"/>
            <a:pathLst>
              <a:path w="8983821" h="5262339">
                <a:moveTo>
                  <a:pt x="0" y="0"/>
                </a:moveTo>
                <a:lnTo>
                  <a:pt x="8983821" y="0"/>
                </a:lnTo>
                <a:lnTo>
                  <a:pt x="8983821" y="5262339"/>
                </a:lnTo>
                <a:lnTo>
                  <a:pt x="0" y="5262339"/>
                </a:lnTo>
                <a:lnTo>
                  <a:pt x="0" y="0"/>
                </a:lnTo>
                <a:close/>
              </a:path>
            </a:pathLst>
          </a:custGeom>
          <a:blipFill>
            <a:blip r:embed="rId6"/>
            <a:stretch>
              <a:fillRect l="-45952" t="-5825"/>
            </a:stretch>
          </a:blipFill>
        </p:spPr>
        <p:txBody>
          <a:bodyPr/>
          <a:lstStyle/>
          <a:p>
            <a:endParaRPr lang="en-GB"/>
          </a:p>
        </p:txBody>
      </p:sp>
      <p:sp>
        <p:nvSpPr>
          <p:cNvPr id="7" name="TextBox 7"/>
          <p:cNvSpPr txBox="1"/>
          <p:nvPr/>
        </p:nvSpPr>
        <p:spPr>
          <a:xfrm>
            <a:off x="593421" y="1071643"/>
            <a:ext cx="17101157" cy="1214357"/>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Cognitive Evaluation Theory</a:t>
            </a:r>
          </a:p>
        </p:txBody>
      </p:sp>
      <p:grpSp>
        <p:nvGrpSpPr>
          <p:cNvPr id="8" name="Group 8"/>
          <p:cNvGrpSpPr/>
          <p:nvPr/>
        </p:nvGrpSpPr>
        <p:grpSpPr>
          <a:xfrm>
            <a:off x="9856796" y="2962357"/>
            <a:ext cx="7756820" cy="5632891"/>
            <a:chOff x="0" y="0"/>
            <a:chExt cx="2071462" cy="1504266"/>
          </a:xfrm>
        </p:grpSpPr>
        <p:sp>
          <p:nvSpPr>
            <p:cNvPr id="9" name="Freeform 9"/>
            <p:cNvSpPr/>
            <p:nvPr/>
          </p:nvSpPr>
          <p:spPr>
            <a:xfrm>
              <a:off x="0" y="0"/>
              <a:ext cx="2071462" cy="1504266"/>
            </a:xfrm>
            <a:custGeom>
              <a:avLst/>
              <a:gdLst/>
              <a:ahLst/>
              <a:cxnLst/>
              <a:rect l="l" t="t" r="r" b="b"/>
              <a:pathLst>
                <a:path w="2071462" h="1504266">
                  <a:moveTo>
                    <a:pt x="50902" y="0"/>
                  </a:moveTo>
                  <a:lnTo>
                    <a:pt x="2020560" y="0"/>
                  </a:lnTo>
                  <a:cubicBezTo>
                    <a:pt x="2048672" y="0"/>
                    <a:pt x="2071462" y="22790"/>
                    <a:pt x="2071462" y="50902"/>
                  </a:cubicBezTo>
                  <a:lnTo>
                    <a:pt x="2071462" y="1453364"/>
                  </a:lnTo>
                  <a:cubicBezTo>
                    <a:pt x="2071462" y="1466864"/>
                    <a:pt x="2066099" y="1479811"/>
                    <a:pt x="2056553" y="1489357"/>
                  </a:cubicBezTo>
                  <a:cubicBezTo>
                    <a:pt x="2047007" y="1498903"/>
                    <a:pt x="2034060" y="1504266"/>
                    <a:pt x="2020560" y="1504266"/>
                  </a:cubicBezTo>
                  <a:lnTo>
                    <a:pt x="50902" y="1504266"/>
                  </a:lnTo>
                  <a:cubicBezTo>
                    <a:pt x="22790" y="1504266"/>
                    <a:pt x="0" y="1481476"/>
                    <a:pt x="0" y="1453364"/>
                  </a:cubicBezTo>
                  <a:lnTo>
                    <a:pt x="0" y="50902"/>
                  </a:lnTo>
                  <a:cubicBezTo>
                    <a:pt x="0" y="22790"/>
                    <a:pt x="22790" y="0"/>
                    <a:pt x="50902" y="0"/>
                  </a:cubicBezTo>
                  <a:close/>
                </a:path>
              </a:pathLst>
            </a:custGeom>
            <a:solidFill>
              <a:srgbClr val="FAFAF6"/>
            </a:solidFill>
            <a:ln w="19050" cap="rnd">
              <a:solidFill>
                <a:srgbClr val="B6B2AF"/>
              </a:solidFill>
              <a:prstDash val="solid"/>
              <a:round/>
            </a:ln>
          </p:spPr>
          <p:txBody>
            <a:bodyPr/>
            <a:lstStyle/>
            <a:p>
              <a:endParaRPr lang="en-GB"/>
            </a:p>
          </p:txBody>
        </p:sp>
        <p:sp>
          <p:nvSpPr>
            <p:cNvPr id="10" name="TextBox 10"/>
            <p:cNvSpPr txBox="1"/>
            <p:nvPr/>
          </p:nvSpPr>
          <p:spPr>
            <a:xfrm>
              <a:off x="0" y="-38100"/>
              <a:ext cx="2071462" cy="1542366"/>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10027378" y="3461078"/>
            <a:ext cx="7415655" cy="4520312"/>
          </a:xfrm>
          <a:prstGeom prst="rect">
            <a:avLst/>
          </a:prstGeom>
        </p:spPr>
        <p:txBody>
          <a:bodyPr lIns="0" tIns="0" rIns="0" bIns="0" rtlCol="0" anchor="t">
            <a:spAutoFit/>
          </a:bodyPr>
          <a:lstStyle/>
          <a:p>
            <a:pPr marL="682237" lvl="1" indent="-341118">
              <a:lnSpc>
                <a:spcPts val="4423"/>
              </a:lnSpc>
              <a:buFont typeface="Arial"/>
              <a:buChar char="•"/>
            </a:pPr>
            <a:r>
              <a:rPr lang="en-US" sz="3159">
                <a:solidFill>
                  <a:srgbClr val="000000"/>
                </a:solidFill>
                <a:latin typeface="Libre Baskerville"/>
              </a:rPr>
              <a:t>Explains how external events can facilitate or undermine intrinsic motivation</a:t>
            </a:r>
          </a:p>
          <a:p>
            <a:pPr>
              <a:lnSpc>
                <a:spcPts val="5263"/>
              </a:lnSpc>
            </a:pPr>
            <a:endParaRPr lang="en-US" sz="3159">
              <a:solidFill>
                <a:srgbClr val="000000"/>
              </a:solidFill>
              <a:latin typeface="Libre Baskerville"/>
            </a:endParaRPr>
          </a:p>
          <a:p>
            <a:pPr marL="682237" lvl="1" indent="-341118">
              <a:lnSpc>
                <a:spcPts val="4423"/>
              </a:lnSpc>
              <a:buFont typeface="Arial"/>
              <a:buChar char="•"/>
            </a:pPr>
            <a:r>
              <a:rPr lang="en-US" sz="3159">
                <a:solidFill>
                  <a:srgbClr val="000000"/>
                </a:solidFill>
                <a:latin typeface="Libre Baskerville"/>
              </a:rPr>
              <a:t> Reward structures can detract from motivation by  decreasing  perception of self-competence or self-determination.</a:t>
            </a:r>
          </a:p>
        </p:txBody>
      </p:sp>
      <p:sp>
        <p:nvSpPr>
          <p:cNvPr id="12" name="TextBox 12"/>
          <p:cNvSpPr txBox="1"/>
          <p:nvPr/>
        </p:nvSpPr>
        <p:spPr>
          <a:xfrm>
            <a:off x="14126225" y="9606619"/>
            <a:ext cx="3910370" cy="481330"/>
          </a:xfrm>
          <a:prstGeom prst="rect">
            <a:avLst/>
          </a:prstGeom>
        </p:spPr>
        <p:txBody>
          <a:bodyPr lIns="0" tIns="0" rIns="0" bIns="0" rtlCol="0" anchor="t">
            <a:spAutoFit/>
          </a:bodyPr>
          <a:lstStyle/>
          <a:p>
            <a:pPr algn="ctr">
              <a:lnSpc>
                <a:spcPts val="3920"/>
              </a:lnSpc>
              <a:spcBef>
                <a:spcPct val="0"/>
              </a:spcBef>
            </a:pPr>
            <a:r>
              <a:rPr lang="en-US" sz="2800">
                <a:solidFill>
                  <a:srgbClr val="000000"/>
                </a:solidFill>
                <a:latin typeface="Libre Baskerville"/>
              </a:rPr>
              <a:t>(Ryan and Deci, 2017)</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285875" y="3767596"/>
            <a:ext cx="10111130" cy="5262104"/>
          </a:xfrm>
          <a:custGeom>
            <a:avLst/>
            <a:gdLst/>
            <a:ahLst/>
            <a:cxnLst/>
            <a:rect l="l" t="t" r="r" b="b"/>
            <a:pathLst>
              <a:path w="10111130" h="5262104">
                <a:moveTo>
                  <a:pt x="0" y="0"/>
                </a:moveTo>
                <a:lnTo>
                  <a:pt x="10111130" y="0"/>
                </a:lnTo>
                <a:lnTo>
                  <a:pt x="10111130" y="5262104"/>
                </a:lnTo>
                <a:lnTo>
                  <a:pt x="0" y="5262104"/>
                </a:lnTo>
                <a:lnTo>
                  <a:pt x="0" y="0"/>
                </a:lnTo>
                <a:close/>
              </a:path>
            </a:pathLst>
          </a:custGeom>
          <a:blipFill>
            <a:blip r:embed="rId6"/>
            <a:stretch>
              <a:fillRect l="-35424" t="-15777" r="-35424" b="-33022"/>
            </a:stretch>
          </a:blipFill>
        </p:spPr>
        <p:txBody>
          <a:bodyPr/>
          <a:lstStyle/>
          <a:p>
            <a:endParaRPr lang="en-GB"/>
          </a:p>
        </p:txBody>
      </p:sp>
      <p:sp>
        <p:nvSpPr>
          <p:cNvPr id="7" name="TextBox 7"/>
          <p:cNvSpPr txBox="1"/>
          <p:nvPr/>
        </p:nvSpPr>
        <p:spPr>
          <a:xfrm>
            <a:off x="593421" y="660428"/>
            <a:ext cx="17101157" cy="2360491"/>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Organismic</a:t>
            </a:r>
          </a:p>
          <a:p>
            <a:pPr algn="ctr">
              <a:lnSpc>
                <a:spcPts val="9060"/>
              </a:lnSpc>
            </a:pPr>
            <a:r>
              <a:rPr lang="en-US" sz="9060">
                <a:solidFill>
                  <a:srgbClr val="000000"/>
                </a:solidFill>
                <a:latin typeface="Yeseva One"/>
              </a:rPr>
              <a:t>Integration Theory</a:t>
            </a:r>
          </a:p>
        </p:txBody>
      </p:sp>
      <p:grpSp>
        <p:nvGrpSpPr>
          <p:cNvPr id="8" name="Group 8"/>
          <p:cNvGrpSpPr/>
          <p:nvPr/>
        </p:nvGrpSpPr>
        <p:grpSpPr>
          <a:xfrm>
            <a:off x="12303841" y="4506910"/>
            <a:ext cx="4638989" cy="3087613"/>
            <a:chOff x="0" y="0"/>
            <a:chExt cx="1238844" cy="824548"/>
          </a:xfrm>
        </p:grpSpPr>
        <p:sp>
          <p:nvSpPr>
            <p:cNvPr id="9" name="Freeform 9"/>
            <p:cNvSpPr/>
            <p:nvPr/>
          </p:nvSpPr>
          <p:spPr>
            <a:xfrm>
              <a:off x="0" y="0"/>
              <a:ext cx="1238844" cy="824548"/>
            </a:xfrm>
            <a:custGeom>
              <a:avLst/>
              <a:gdLst/>
              <a:ahLst/>
              <a:cxnLst/>
              <a:rect l="l" t="t" r="r" b="b"/>
              <a:pathLst>
                <a:path w="1238844" h="824548">
                  <a:moveTo>
                    <a:pt x="85113" y="0"/>
                  </a:moveTo>
                  <a:lnTo>
                    <a:pt x="1153731" y="0"/>
                  </a:lnTo>
                  <a:cubicBezTo>
                    <a:pt x="1200738" y="0"/>
                    <a:pt x="1238844" y="38106"/>
                    <a:pt x="1238844" y="85113"/>
                  </a:cubicBezTo>
                  <a:lnTo>
                    <a:pt x="1238844" y="739435"/>
                  </a:lnTo>
                  <a:cubicBezTo>
                    <a:pt x="1238844" y="786442"/>
                    <a:pt x="1200738" y="824548"/>
                    <a:pt x="1153731" y="824548"/>
                  </a:cubicBezTo>
                  <a:lnTo>
                    <a:pt x="85113" y="824548"/>
                  </a:lnTo>
                  <a:cubicBezTo>
                    <a:pt x="38106" y="824548"/>
                    <a:pt x="0" y="786442"/>
                    <a:pt x="0" y="739435"/>
                  </a:cubicBezTo>
                  <a:lnTo>
                    <a:pt x="0" y="85113"/>
                  </a:lnTo>
                  <a:cubicBezTo>
                    <a:pt x="0" y="38106"/>
                    <a:pt x="38106" y="0"/>
                    <a:pt x="85113" y="0"/>
                  </a:cubicBezTo>
                  <a:close/>
                </a:path>
              </a:pathLst>
            </a:custGeom>
            <a:solidFill>
              <a:srgbClr val="FAFAF6"/>
            </a:solidFill>
            <a:ln w="19050" cap="rnd">
              <a:solidFill>
                <a:srgbClr val="B6B2AF"/>
              </a:solidFill>
              <a:prstDash val="solid"/>
              <a:round/>
            </a:ln>
          </p:spPr>
          <p:txBody>
            <a:bodyPr/>
            <a:lstStyle/>
            <a:p>
              <a:endParaRPr lang="en-GB"/>
            </a:p>
          </p:txBody>
        </p:sp>
        <p:sp>
          <p:nvSpPr>
            <p:cNvPr id="10" name="TextBox 10"/>
            <p:cNvSpPr txBox="1"/>
            <p:nvPr/>
          </p:nvSpPr>
          <p:spPr>
            <a:xfrm>
              <a:off x="0" y="-47625"/>
              <a:ext cx="1238844" cy="872173"/>
            </a:xfrm>
            <a:prstGeom prst="rect">
              <a:avLst/>
            </a:prstGeom>
          </p:spPr>
          <p:txBody>
            <a:bodyPr lIns="50800" tIns="50800" rIns="50800" bIns="50800" rtlCol="0" anchor="ctr"/>
            <a:lstStyle/>
            <a:p>
              <a:pPr algn="ctr">
                <a:lnSpc>
                  <a:spcPts val="3499"/>
                </a:lnSpc>
                <a:spcBef>
                  <a:spcPct val="0"/>
                </a:spcBef>
              </a:pPr>
              <a:endParaRPr/>
            </a:p>
          </p:txBody>
        </p:sp>
      </p:grpSp>
      <p:sp>
        <p:nvSpPr>
          <p:cNvPr id="11" name="TextBox 11"/>
          <p:cNvSpPr txBox="1"/>
          <p:nvPr/>
        </p:nvSpPr>
        <p:spPr>
          <a:xfrm>
            <a:off x="12579479" y="5429360"/>
            <a:ext cx="4087714" cy="1223663"/>
          </a:xfrm>
          <a:prstGeom prst="rect">
            <a:avLst/>
          </a:prstGeom>
        </p:spPr>
        <p:txBody>
          <a:bodyPr lIns="0" tIns="0" rIns="0" bIns="0" rtlCol="0" anchor="t">
            <a:spAutoFit/>
          </a:bodyPr>
          <a:lstStyle/>
          <a:p>
            <a:pPr algn="ctr">
              <a:lnSpc>
                <a:spcPts val="3175"/>
              </a:lnSpc>
            </a:pPr>
            <a:r>
              <a:rPr lang="en-US" sz="3175">
                <a:solidFill>
                  <a:srgbClr val="000000"/>
                </a:solidFill>
                <a:latin typeface="Libre Baskerville"/>
              </a:rPr>
              <a:t>Relates to four types of extrinsic motivation.</a:t>
            </a:r>
          </a:p>
        </p:txBody>
      </p:sp>
      <p:sp>
        <p:nvSpPr>
          <p:cNvPr id="12" name="TextBox 12"/>
          <p:cNvSpPr txBox="1"/>
          <p:nvPr/>
        </p:nvSpPr>
        <p:spPr>
          <a:xfrm>
            <a:off x="1450092" y="3966677"/>
            <a:ext cx="3212306" cy="379730"/>
          </a:xfrm>
          <a:prstGeom prst="rect">
            <a:avLst/>
          </a:prstGeom>
        </p:spPr>
        <p:txBody>
          <a:bodyPr lIns="0" tIns="0" rIns="0" bIns="0" rtlCol="0" anchor="t">
            <a:spAutoFit/>
          </a:bodyPr>
          <a:lstStyle/>
          <a:p>
            <a:pPr algn="ctr">
              <a:lnSpc>
                <a:spcPts val="3220"/>
              </a:lnSpc>
              <a:spcBef>
                <a:spcPct val="0"/>
              </a:spcBef>
            </a:pPr>
            <a:r>
              <a:rPr lang="en-US" sz="2300">
                <a:solidFill>
                  <a:srgbClr val="000000"/>
                </a:solidFill>
                <a:latin typeface="Libre Baskerville"/>
              </a:rPr>
              <a:t>(Ryan and Deci, 2017)</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2507087" y="2237281"/>
            <a:ext cx="13273827" cy="4888447"/>
          </a:xfrm>
          <a:custGeom>
            <a:avLst/>
            <a:gdLst/>
            <a:ahLst/>
            <a:cxnLst/>
            <a:rect l="l" t="t" r="r" b="b"/>
            <a:pathLst>
              <a:path w="13273827" h="4888447">
                <a:moveTo>
                  <a:pt x="0" y="0"/>
                </a:moveTo>
                <a:lnTo>
                  <a:pt x="13273826" y="0"/>
                </a:lnTo>
                <a:lnTo>
                  <a:pt x="13273826" y="4888447"/>
                </a:lnTo>
                <a:lnTo>
                  <a:pt x="0" y="4888447"/>
                </a:lnTo>
                <a:lnTo>
                  <a:pt x="0" y="0"/>
                </a:lnTo>
                <a:close/>
              </a:path>
            </a:pathLst>
          </a:custGeom>
          <a:blipFill>
            <a:blip r:embed="rId6"/>
            <a:stretch>
              <a:fillRect l="-2061" t="-6312" r="-3593" b="-709"/>
            </a:stretch>
          </a:blipFill>
        </p:spPr>
        <p:txBody>
          <a:bodyPr/>
          <a:lstStyle/>
          <a:p>
            <a:endParaRPr lang="en-GB"/>
          </a:p>
        </p:txBody>
      </p:sp>
      <p:sp>
        <p:nvSpPr>
          <p:cNvPr id="7" name="TextBox 7"/>
          <p:cNvSpPr txBox="1"/>
          <p:nvPr/>
        </p:nvSpPr>
        <p:spPr>
          <a:xfrm>
            <a:off x="593421" y="651450"/>
            <a:ext cx="17101157" cy="1214357"/>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Self Efficacy Theory</a:t>
            </a:r>
          </a:p>
        </p:txBody>
      </p:sp>
      <p:grpSp>
        <p:nvGrpSpPr>
          <p:cNvPr id="8" name="Group 8"/>
          <p:cNvGrpSpPr/>
          <p:nvPr/>
        </p:nvGrpSpPr>
        <p:grpSpPr>
          <a:xfrm>
            <a:off x="1153025" y="7335825"/>
            <a:ext cx="15981950" cy="2608901"/>
            <a:chOff x="0" y="0"/>
            <a:chExt cx="4353344" cy="710642"/>
          </a:xfrm>
        </p:grpSpPr>
        <p:sp>
          <p:nvSpPr>
            <p:cNvPr id="9" name="Freeform 9"/>
            <p:cNvSpPr/>
            <p:nvPr/>
          </p:nvSpPr>
          <p:spPr>
            <a:xfrm>
              <a:off x="0" y="0"/>
              <a:ext cx="4353344" cy="710642"/>
            </a:xfrm>
            <a:custGeom>
              <a:avLst/>
              <a:gdLst/>
              <a:ahLst/>
              <a:cxnLst/>
              <a:rect l="l" t="t" r="r" b="b"/>
              <a:pathLst>
                <a:path w="4353344" h="710642">
                  <a:moveTo>
                    <a:pt x="24705" y="0"/>
                  </a:moveTo>
                  <a:lnTo>
                    <a:pt x="4328639" y="0"/>
                  </a:lnTo>
                  <a:cubicBezTo>
                    <a:pt x="4335191" y="0"/>
                    <a:pt x="4341475" y="2603"/>
                    <a:pt x="4346108" y="7236"/>
                  </a:cubicBezTo>
                  <a:cubicBezTo>
                    <a:pt x="4350741" y="11869"/>
                    <a:pt x="4353344" y="18153"/>
                    <a:pt x="4353344" y="24705"/>
                  </a:cubicBezTo>
                  <a:lnTo>
                    <a:pt x="4353344" y="685937"/>
                  </a:lnTo>
                  <a:cubicBezTo>
                    <a:pt x="4353344" y="692489"/>
                    <a:pt x="4350741" y="698773"/>
                    <a:pt x="4346108" y="703406"/>
                  </a:cubicBezTo>
                  <a:cubicBezTo>
                    <a:pt x="4341475" y="708039"/>
                    <a:pt x="4335191" y="710642"/>
                    <a:pt x="4328639" y="710642"/>
                  </a:cubicBezTo>
                  <a:lnTo>
                    <a:pt x="24705" y="710642"/>
                  </a:lnTo>
                  <a:cubicBezTo>
                    <a:pt x="18153" y="710642"/>
                    <a:pt x="11869" y="708039"/>
                    <a:pt x="7236" y="703406"/>
                  </a:cubicBezTo>
                  <a:cubicBezTo>
                    <a:pt x="2603" y="698773"/>
                    <a:pt x="0" y="692489"/>
                    <a:pt x="0" y="685937"/>
                  </a:cubicBezTo>
                  <a:lnTo>
                    <a:pt x="0" y="24705"/>
                  </a:lnTo>
                  <a:cubicBezTo>
                    <a:pt x="0" y="18153"/>
                    <a:pt x="2603" y="11869"/>
                    <a:pt x="7236" y="7236"/>
                  </a:cubicBezTo>
                  <a:cubicBezTo>
                    <a:pt x="11869" y="2603"/>
                    <a:pt x="18153" y="0"/>
                    <a:pt x="24705" y="0"/>
                  </a:cubicBezTo>
                  <a:close/>
                </a:path>
              </a:pathLst>
            </a:custGeom>
            <a:solidFill>
              <a:srgbClr val="FAFAF6"/>
            </a:solidFill>
            <a:ln w="19050" cap="rnd">
              <a:solidFill>
                <a:srgbClr val="B6B2AF"/>
              </a:solidFill>
              <a:prstDash val="solid"/>
              <a:round/>
            </a:ln>
          </p:spPr>
          <p:txBody>
            <a:bodyPr/>
            <a:lstStyle/>
            <a:p>
              <a:endParaRPr lang="en-GB"/>
            </a:p>
          </p:txBody>
        </p:sp>
        <p:sp>
          <p:nvSpPr>
            <p:cNvPr id="10" name="TextBox 10"/>
            <p:cNvSpPr txBox="1"/>
            <p:nvPr/>
          </p:nvSpPr>
          <p:spPr>
            <a:xfrm>
              <a:off x="0" y="-38100"/>
              <a:ext cx="4353344" cy="748742"/>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1487618" y="7648575"/>
            <a:ext cx="15312764" cy="2686050"/>
          </a:xfrm>
          <a:prstGeom prst="rect">
            <a:avLst/>
          </a:prstGeom>
        </p:spPr>
        <p:txBody>
          <a:bodyPr lIns="0" tIns="0" rIns="0" bIns="0" rtlCol="0" anchor="t">
            <a:spAutoFit/>
          </a:bodyPr>
          <a:lstStyle/>
          <a:p>
            <a:pPr>
              <a:lnSpc>
                <a:spcPts val="3000"/>
              </a:lnSpc>
            </a:pPr>
            <a:r>
              <a:rPr lang="en-US" sz="3000" dirty="0">
                <a:solidFill>
                  <a:srgbClr val="000000"/>
                </a:solidFill>
                <a:latin typeface="Libre Baskerville"/>
              </a:rPr>
              <a:t>Self efficacy is a person's perception of their competence to succeed in a given task at a given time.</a:t>
            </a:r>
          </a:p>
          <a:p>
            <a:pPr>
              <a:lnSpc>
                <a:spcPts val="3000"/>
              </a:lnSpc>
            </a:pPr>
            <a:endParaRPr lang="en-US" sz="3000" dirty="0">
              <a:solidFill>
                <a:srgbClr val="000000"/>
              </a:solidFill>
              <a:latin typeface="Libre Baskerville"/>
            </a:endParaRPr>
          </a:p>
          <a:p>
            <a:pPr>
              <a:lnSpc>
                <a:spcPts val="3000"/>
              </a:lnSpc>
            </a:pPr>
            <a:r>
              <a:rPr lang="en-US" sz="3000" dirty="0">
                <a:solidFill>
                  <a:srgbClr val="000000"/>
                </a:solidFill>
                <a:latin typeface="Libre Baskerville"/>
              </a:rPr>
              <a:t>The greater someone's self efficacy, the higher the likelihood of motivation to participate. </a:t>
            </a:r>
          </a:p>
          <a:p>
            <a:pPr>
              <a:lnSpc>
                <a:spcPts val="3000"/>
              </a:lnSpc>
            </a:pPr>
            <a:endParaRPr lang="en-US" sz="3000" dirty="0">
              <a:solidFill>
                <a:srgbClr val="000000"/>
              </a:solidFill>
              <a:latin typeface="Libre Baskerville"/>
            </a:endParaRPr>
          </a:p>
          <a:p>
            <a:pPr>
              <a:lnSpc>
                <a:spcPts val="3000"/>
              </a:lnSpc>
            </a:pPr>
            <a:endParaRPr lang="en-US" sz="3000" dirty="0">
              <a:solidFill>
                <a:srgbClr val="000000"/>
              </a:solidFill>
              <a:latin typeface="Libre Baskerville"/>
            </a:endParaRPr>
          </a:p>
        </p:txBody>
      </p:sp>
      <p:sp>
        <p:nvSpPr>
          <p:cNvPr id="12" name="TextBox 12"/>
          <p:cNvSpPr txBox="1"/>
          <p:nvPr/>
        </p:nvSpPr>
        <p:spPr>
          <a:xfrm>
            <a:off x="12760984" y="6484160"/>
            <a:ext cx="2738914" cy="481331"/>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Libre Baskerville"/>
              </a:rPr>
              <a:t>(Bandura, 1977)</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9515424" y="3318203"/>
            <a:ext cx="8198205" cy="1714464"/>
            <a:chOff x="0" y="0"/>
            <a:chExt cx="2189334" cy="457848"/>
          </a:xfrm>
        </p:grpSpPr>
        <p:sp>
          <p:nvSpPr>
            <p:cNvPr id="4" name="Freeform 4"/>
            <p:cNvSpPr/>
            <p:nvPr/>
          </p:nvSpPr>
          <p:spPr>
            <a:xfrm>
              <a:off x="0" y="0"/>
              <a:ext cx="2189334" cy="457848"/>
            </a:xfrm>
            <a:custGeom>
              <a:avLst/>
              <a:gdLst/>
              <a:ahLst/>
              <a:cxnLst/>
              <a:rect l="l" t="t" r="r" b="b"/>
              <a:pathLst>
                <a:path w="2189334" h="457848">
                  <a:moveTo>
                    <a:pt x="48162" y="0"/>
                  </a:moveTo>
                  <a:lnTo>
                    <a:pt x="2141172" y="0"/>
                  </a:lnTo>
                  <a:cubicBezTo>
                    <a:pt x="2153945" y="0"/>
                    <a:pt x="2166195" y="5074"/>
                    <a:pt x="2175227" y="14106"/>
                  </a:cubicBezTo>
                  <a:cubicBezTo>
                    <a:pt x="2184260" y="23138"/>
                    <a:pt x="2189334" y="35388"/>
                    <a:pt x="2189334" y="48162"/>
                  </a:cubicBezTo>
                  <a:lnTo>
                    <a:pt x="2189334" y="409687"/>
                  </a:lnTo>
                  <a:cubicBezTo>
                    <a:pt x="2189334" y="422460"/>
                    <a:pt x="2184260" y="434710"/>
                    <a:pt x="2175227" y="443742"/>
                  </a:cubicBezTo>
                  <a:cubicBezTo>
                    <a:pt x="2166195" y="452774"/>
                    <a:pt x="2153945" y="457848"/>
                    <a:pt x="2141172" y="457848"/>
                  </a:cubicBezTo>
                  <a:lnTo>
                    <a:pt x="48162" y="457848"/>
                  </a:lnTo>
                  <a:cubicBezTo>
                    <a:pt x="35388" y="457848"/>
                    <a:pt x="23138" y="452774"/>
                    <a:pt x="14106" y="443742"/>
                  </a:cubicBezTo>
                  <a:cubicBezTo>
                    <a:pt x="5074" y="434710"/>
                    <a:pt x="0" y="422460"/>
                    <a:pt x="0" y="409687"/>
                  </a:cubicBezTo>
                  <a:lnTo>
                    <a:pt x="0" y="48162"/>
                  </a:lnTo>
                  <a:cubicBezTo>
                    <a:pt x="0" y="35388"/>
                    <a:pt x="5074" y="23138"/>
                    <a:pt x="14106" y="14106"/>
                  </a:cubicBezTo>
                  <a:cubicBezTo>
                    <a:pt x="23138" y="5074"/>
                    <a:pt x="35388" y="0"/>
                    <a:pt x="48162" y="0"/>
                  </a:cubicBezTo>
                  <a:close/>
                </a:path>
              </a:pathLst>
            </a:custGeom>
            <a:solidFill>
              <a:srgbClr val="FAFAF6"/>
            </a:solidFill>
            <a:ln w="19050" cap="rnd">
              <a:solidFill>
                <a:srgbClr val="B6B2AF"/>
              </a:solidFill>
              <a:prstDash val="solid"/>
              <a:round/>
            </a:ln>
          </p:spPr>
          <p:txBody>
            <a:bodyPr/>
            <a:lstStyle/>
            <a:p>
              <a:endParaRPr lang="en-GB"/>
            </a:p>
          </p:txBody>
        </p:sp>
        <p:sp>
          <p:nvSpPr>
            <p:cNvPr id="5" name="TextBox 5"/>
            <p:cNvSpPr txBox="1"/>
            <p:nvPr/>
          </p:nvSpPr>
          <p:spPr>
            <a:xfrm>
              <a:off x="0" y="-38100"/>
              <a:ext cx="2189334" cy="495948"/>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rot="-1266137">
            <a:off x="-1277219" y="6059657"/>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TextBox 8"/>
          <p:cNvSpPr txBox="1"/>
          <p:nvPr/>
        </p:nvSpPr>
        <p:spPr>
          <a:xfrm>
            <a:off x="593421" y="649409"/>
            <a:ext cx="17101157" cy="2360491"/>
          </a:xfrm>
          <a:prstGeom prst="rect">
            <a:avLst/>
          </a:prstGeom>
        </p:spPr>
        <p:txBody>
          <a:bodyPr lIns="0" tIns="0" rIns="0" bIns="0" rtlCol="0" anchor="t">
            <a:spAutoFit/>
          </a:bodyPr>
          <a:lstStyle/>
          <a:p>
            <a:pPr algn="ctr">
              <a:lnSpc>
                <a:spcPts val="9060"/>
              </a:lnSpc>
            </a:pPr>
            <a:r>
              <a:rPr lang="en-US" sz="9060" dirty="0">
                <a:solidFill>
                  <a:srgbClr val="000000"/>
                </a:solidFill>
                <a:latin typeface="Yeseva One"/>
              </a:rPr>
              <a:t>Practical implications</a:t>
            </a:r>
          </a:p>
          <a:p>
            <a:pPr algn="ctr">
              <a:lnSpc>
                <a:spcPts val="9060"/>
              </a:lnSpc>
            </a:pPr>
            <a:r>
              <a:rPr lang="en-US" sz="9060" dirty="0">
                <a:solidFill>
                  <a:srgbClr val="000000"/>
                </a:solidFill>
                <a:latin typeface="Yeseva One"/>
              </a:rPr>
              <a:t>of findings</a:t>
            </a:r>
          </a:p>
        </p:txBody>
      </p:sp>
      <p:sp>
        <p:nvSpPr>
          <p:cNvPr id="9" name="Freeform 9"/>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0" name="Group 10"/>
          <p:cNvGrpSpPr/>
          <p:nvPr/>
        </p:nvGrpSpPr>
        <p:grpSpPr>
          <a:xfrm>
            <a:off x="9463610" y="7888708"/>
            <a:ext cx="8198205" cy="1849856"/>
            <a:chOff x="0" y="0"/>
            <a:chExt cx="2189334" cy="494005"/>
          </a:xfrm>
        </p:grpSpPr>
        <p:sp>
          <p:nvSpPr>
            <p:cNvPr id="11" name="Freeform 11"/>
            <p:cNvSpPr/>
            <p:nvPr/>
          </p:nvSpPr>
          <p:spPr>
            <a:xfrm>
              <a:off x="0" y="0"/>
              <a:ext cx="2189334" cy="494005"/>
            </a:xfrm>
            <a:custGeom>
              <a:avLst/>
              <a:gdLst/>
              <a:ahLst/>
              <a:cxnLst/>
              <a:rect l="l" t="t" r="r" b="b"/>
              <a:pathLst>
                <a:path w="2189334" h="494005">
                  <a:moveTo>
                    <a:pt x="48162" y="0"/>
                  </a:moveTo>
                  <a:lnTo>
                    <a:pt x="2141172" y="0"/>
                  </a:lnTo>
                  <a:cubicBezTo>
                    <a:pt x="2153945" y="0"/>
                    <a:pt x="2166195" y="5074"/>
                    <a:pt x="2175227" y="14106"/>
                  </a:cubicBezTo>
                  <a:cubicBezTo>
                    <a:pt x="2184260" y="23138"/>
                    <a:pt x="2189334" y="35388"/>
                    <a:pt x="2189334" y="48162"/>
                  </a:cubicBezTo>
                  <a:lnTo>
                    <a:pt x="2189334" y="445843"/>
                  </a:lnTo>
                  <a:cubicBezTo>
                    <a:pt x="2189334" y="458616"/>
                    <a:pt x="2184260" y="470867"/>
                    <a:pt x="2175227" y="479899"/>
                  </a:cubicBezTo>
                  <a:cubicBezTo>
                    <a:pt x="2166195" y="488931"/>
                    <a:pt x="2153945" y="494005"/>
                    <a:pt x="2141172" y="494005"/>
                  </a:cubicBezTo>
                  <a:lnTo>
                    <a:pt x="48162" y="494005"/>
                  </a:lnTo>
                  <a:cubicBezTo>
                    <a:pt x="35388" y="494005"/>
                    <a:pt x="23138" y="488931"/>
                    <a:pt x="14106" y="479899"/>
                  </a:cubicBezTo>
                  <a:cubicBezTo>
                    <a:pt x="5074" y="470867"/>
                    <a:pt x="0" y="458616"/>
                    <a:pt x="0" y="445843"/>
                  </a:cubicBezTo>
                  <a:lnTo>
                    <a:pt x="0" y="48162"/>
                  </a:lnTo>
                  <a:cubicBezTo>
                    <a:pt x="0" y="35388"/>
                    <a:pt x="5074" y="23138"/>
                    <a:pt x="14106" y="14106"/>
                  </a:cubicBezTo>
                  <a:cubicBezTo>
                    <a:pt x="23138" y="5074"/>
                    <a:pt x="35388" y="0"/>
                    <a:pt x="48162"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2189334" cy="532105"/>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9473507" y="5171357"/>
            <a:ext cx="8198205" cy="2546619"/>
            <a:chOff x="0" y="0"/>
            <a:chExt cx="2189334" cy="680075"/>
          </a:xfrm>
        </p:grpSpPr>
        <p:sp>
          <p:nvSpPr>
            <p:cNvPr id="14" name="Freeform 14"/>
            <p:cNvSpPr/>
            <p:nvPr/>
          </p:nvSpPr>
          <p:spPr>
            <a:xfrm>
              <a:off x="0" y="0"/>
              <a:ext cx="2189334" cy="680075"/>
            </a:xfrm>
            <a:custGeom>
              <a:avLst/>
              <a:gdLst/>
              <a:ahLst/>
              <a:cxnLst/>
              <a:rect l="l" t="t" r="r" b="b"/>
              <a:pathLst>
                <a:path w="2189334" h="680075">
                  <a:moveTo>
                    <a:pt x="48162" y="0"/>
                  </a:moveTo>
                  <a:lnTo>
                    <a:pt x="2141172" y="0"/>
                  </a:lnTo>
                  <a:cubicBezTo>
                    <a:pt x="2153945" y="0"/>
                    <a:pt x="2166195" y="5074"/>
                    <a:pt x="2175227" y="14106"/>
                  </a:cubicBezTo>
                  <a:cubicBezTo>
                    <a:pt x="2184260" y="23138"/>
                    <a:pt x="2189334" y="35388"/>
                    <a:pt x="2189334" y="48162"/>
                  </a:cubicBezTo>
                  <a:lnTo>
                    <a:pt x="2189334" y="631914"/>
                  </a:lnTo>
                  <a:cubicBezTo>
                    <a:pt x="2189334" y="644687"/>
                    <a:pt x="2184260" y="656937"/>
                    <a:pt x="2175227" y="665969"/>
                  </a:cubicBezTo>
                  <a:cubicBezTo>
                    <a:pt x="2166195" y="675001"/>
                    <a:pt x="2153945" y="680075"/>
                    <a:pt x="2141172" y="680075"/>
                  </a:cubicBezTo>
                  <a:lnTo>
                    <a:pt x="48162" y="680075"/>
                  </a:lnTo>
                  <a:cubicBezTo>
                    <a:pt x="35388" y="680075"/>
                    <a:pt x="23138" y="675001"/>
                    <a:pt x="14106" y="665969"/>
                  </a:cubicBezTo>
                  <a:cubicBezTo>
                    <a:pt x="5074" y="656937"/>
                    <a:pt x="0" y="644687"/>
                    <a:pt x="0" y="631914"/>
                  </a:cubicBezTo>
                  <a:lnTo>
                    <a:pt x="0" y="48162"/>
                  </a:lnTo>
                  <a:cubicBezTo>
                    <a:pt x="0" y="35388"/>
                    <a:pt x="5074" y="23138"/>
                    <a:pt x="14106" y="14106"/>
                  </a:cubicBezTo>
                  <a:cubicBezTo>
                    <a:pt x="23138" y="5074"/>
                    <a:pt x="35388" y="0"/>
                    <a:pt x="48162"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2189334" cy="718175"/>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9670934" y="3442028"/>
            <a:ext cx="7745458" cy="7025005"/>
          </a:xfrm>
          <a:prstGeom prst="rect">
            <a:avLst/>
          </a:prstGeom>
        </p:spPr>
        <p:txBody>
          <a:bodyPr lIns="0" tIns="0" rIns="0" bIns="0" rtlCol="0" anchor="t">
            <a:spAutoFit/>
          </a:bodyPr>
          <a:lstStyle/>
          <a:p>
            <a:pPr algn="ctr">
              <a:lnSpc>
                <a:spcPts val="3920"/>
              </a:lnSpc>
            </a:pPr>
            <a:r>
              <a:rPr lang="en-US" sz="2800" dirty="0">
                <a:solidFill>
                  <a:srgbClr val="000000"/>
                </a:solidFill>
                <a:latin typeface="Libre Baskerville"/>
              </a:rPr>
              <a:t> “Influence program delivery, marketing, and to modify instructional techniques.” (O'Connell, 2010)</a:t>
            </a:r>
          </a:p>
          <a:p>
            <a:pPr algn="ctr">
              <a:lnSpc>
                <a:spcPts val="3920"/>
              </a:lnSpc>
            </a:pPr>
            <a:endParaRPr lang="en-US" sz="2800" dirty="0">
              <a:solidFill>
                <a:srgbClr val="000000"/>
              </a:solidFill>
              <a:latin typeface="Libre Baskerville"/>
            </a:endParaRPr>
          </a:p>
          <a:p>
            <a:pPr algn="ctr">
              <a:lnSpc>
                <a:spcPts val="3920"/>
              </a:lnSpc>
            </a:pPr>
            <a:r>
              <a:rPr lang="en-US" sz="2800" dirty="0">
                <a:solidFill>
                  <a:srgbClr val="000000"/>
                </a:solidFill>
                <a:latin typeface="Libre Baskerville"/>
              </a:rPr>
              <a:t>“May be particularly useful to symposia planners and sea kayaking outfitters, particularly those who wish to enhance participant outcomes” (O'Connell, 2010)</a:t>
            </a:r>
          </a:p>
          <a:p>
            <a:pPr algn="ctr">
              <a:lnSpc>
                <a:spcPts val="4759"/>
              </a:lnSpc>
            </a:pPr>
            <a:endParaRPr lang="en-US" sz="2800" dirty="0">
              <a:solidFill>
                <a:srgbClr val="000000"/>
              </a:solidFill>
              <a:latin typeface="Libre Baskerville"/>
            </a:endParaRPr>
          </a:p>
          <a:p>
            <a:pPr algn="ctr">
              <a:lnSpc>
                <a:spcPts val="3920"/>
              </a:lnSpc>
            </a:pPr>
            <a:r>
              <a:rPr lang="en-US" sz="2800" dirty="0">
                <a:solidFill>
                  <a:srgbClr val="000000"/>
                </a:solidFill>
                <a:latin typeface="Libre Baskerville"/>
              </a:rPr>
              <a:t>“An evaluation for coaches, athletes, and kayaking practitioners.”</a:t>
            </a:r>
          </a:p>
          <a:p>
            <a:pPr algn="ctr">
              <a:lnSpc>
                <a:spcPts val="3920"/>
              </a:lnSpc>
            </a:pPr>
            <a:r>
              <a:rPr lang="en-US" sz="2800" dirty="0">
                <a:solidFill>
                  <a:srgbClr val="000000"/>
                </a:solidFill>
                <a:latin typeface="Libre Baskerville"/>
              </a:rPr>
              <a:t> (</a:t>
            </a:r>
            <a:r>
              <a:rPr lang="en-US" sz="2800" dirty="0" err="1">
                <a:solidFill>
                  <a:srgbClr val="000000"/>
                </a:solidFill>
                <a:latin typeface="Libre Baskerville"/>
              </a:rPr>
              <a:t>Neldi</a:t>
            </a:r>
            <a:r>
              <a:rPr lang="en-US" sz="2800" dirty="0">
                <a:solidFill>
                  <a:srgbClr val="000000"/>
                </a:solidFill>
                <a:latin typeface="Libre Baskerville"/>
              </a:rPr>
              <a:t> et al, 2024)</a:t>
            </a:r>
          </a:p>
          <a:p>
            <a:pPr algn="ctr">
              <a:lnSpc>
                <a:spcPts val="3920"/>
              </a:lnSpc>
            </a:pPr>
            <a:endParaRPr lang="en-US" sz="2800" dirty="0">
              <a:solidFill>
                <a:srgbClr val="000000"/>
              </a:solidFill>
              <a:latin typeface="Libre Baskerville"/>
            </a:endParaRPr>
          </a:p>
          <a:p>
            <a:pPr algn="ctr">
              <a:lnSpc>
                <a:spcPts val="3920"/>
              </a:lnSpc>
            </a:pPr>
            <a:endParaRPr lang="en-US" sz="2800" dirty="0">
              <a:solidFill>
                <a:srgbClr val="000000"/>
              </a:solidFill>
              <a:latin typeface="Libre Baskerville"/>
            </a:endParaRPr>
          </a:p>
        </p:txBody>
      </p:sp>
      <p:sp>
        <p:nvSpPr>
          <p:cNvPr id="17" name="TextBox 17"/>
          <p:cNvSpPr txBox="1"/>
          <p:nvPr/>
        </p:nvSpPr>
        <p:spPr>
          <a:xfrm>
            <a:off x="770215" y="3390900"/>
            <a:ext cx="8449985" cy="5163080"/>
          </a:xfrm>
          <a:prstGeom prst="rect">
            <a:avLst/>
          </a:prstGeom>
        </p:spPr>
        <p:txBody>
          <a:bodyPr lIns="0" tIns="0" rIns="0" bIns="0" rtlCol="0" anchor="t">
            <a:spAutoFit/>
          </a:bodyPr>
          <a:lstStyle/>
          <a:p>
            <a:pPr marL="712515" lvl="1" indent="-356258">
              <a:lnSpc>
                <a:spcPts val="8250"/>
              </a:lnSpc>
              <a:buFont typeface="Arial"/>
              <a:buChar char="•"/>
            </a:pPr>
            <a:r>
              <a:rPr lang="en-US" sz="3200" dirty="0">
                <a:solidFill>
                  <a:srgbClr val="000000"/>
                </a:solidFill>
                <a:latin typeface="Libre Baskerville"/>
              </a:rPr>
              <a:t>University lecturers</a:t>
            </a:r>
          </a:p>
          <a:p>
            <a:pPr marL="712515" lvl="1" indent="-356258">
              <a:lnSpc>
                <a:spcPts val="8250"/>
              </a:lnSpc>
              <a:buFont typeface="Arial"/>
              <a:buChar char="•"/>
            </a:pPr>
            <a:r>
              <a:rPr lang="en-US" sz="3200" dirty="0">
                <a:solidFill>
                  <a:srgbClr val="000000"/>
                </a:solidFill>
                <a:latin typeface="Libre Baskerville"/>
              </a:rPr>
              <a:t>Coaches</a:t>
            </a:r>
          </a:p>
          <a:p>
            <a:pPr marL="712515" lvl="1" indent="-356258">
              <a:lnSpc>
                <a:spcPts val="8250"/>
              </a:lnSpc>
              <a:buFont typeface="Arial"/>
              <a:buChar char="•"/>
            </a:pPr>
            <a:r>
              <a:rPr lang="en-US" sz="3200" dirty="0">
                <a:solidFill>
                  <a:srgbClr val="000000"/>
                </a:solidFill>
                <a:latin typeface="Libre Baskerville"/>
              </a:rPr>
              <a:t>Competitive paddle-sport clubs</a:t>
            </a:r>
          </a:p>
          <a:p>
            <a:pPr marL="712515" lvl="1" indent="-356258">
              <a:lnSpc>
                <a:spcPts val="8250"/>
              </a:lnSpc>
              <a:buFont typeface="Arial"/>
              <a:buChar char="•"/>
            </a:pPr>
            <a:r>
              <a:rPr lang="en-US" sz="3200" dirty="0">
                <a:solidFill>
                  <a:srgbClr val="000000"/>
                </a:solidFill>
                <a:latin typeface="Libre Baskerville"/>
              </a:rPr>
              <a:t>Recreational kayaking organisations</a:t>
            </a:r>
          </a:p>
          <a:p>
            <a:pPr marL="712515" lvl="1" indent="-356258">
              <a:lnSpc>
                <a:spcPts val="8250"/>
              </a:lnSpc>
              <a:buFont typeface="Arial"/>
              <a:buChar char="•"/>
            </a:pPr>
            <a:r>
              <a:rPr lang="en-US" sz="3200" dirty="0">
                <a:solidFill>
                  <a:srgbClr val="000000"/>
                </a:solidFill>
                <a:latin typeface="Libre Baskerville"/>
              </a:rPr>
              <a:t>Outdoor adventure marketing</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09111" y="-185551"/>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593421" y="480111"/>
            <a:ext cx="17101157" cy="2428517"/>
          </a:xfrm>
          <a:prstGeom prst="rect">
            <a:avLst/>
          </a:prstGeom>
        </p:spPr>
        <p:txBody>
          <a:bodyPr lIns="0" tIns="0" rIns="0" bIns="0" rtlCol="0" anchor="t">
            <a:spAutoFit/>
          </a:bodyPr>
          <a:lstStyle/>
          <a:p>
            <a:pPr algn="ctr">
              <a:lnSpc>
                <a:spcPts val="9360"/>
              </a:lnSpc>
            </a:pPr>
            <a:r>
              <a:rPr lang="en-US" sz="9360">
                <a:solidFill>
                  <a:srgbClr val="000000"/>
                </a:solidFill>
                <a:latin typeface="Yeseva One"/>
              </a:rPr>
              <a:t>Ideas for </a:t>
            </a:r>
          </a:p>
          <a:p>
            <a:pPr algn="ctr">
              <a:lnSpc>
                <a:spcPts val="9360"/>
              </a:lnSpc>
            </a:pPr>
            <a:r>
              <a:rPr lang="en-US" sz="9360">
                <a:solidFill>
                  <a:srgbClr val="000000"/>
                </a:solidFill>
                <a:latin typeface="Yeseva One"/>
              </a:rPr>
              <a:t>future research </a:t>
            </a:r>
          </a:p>
        </p:txBody>
      </p:sp>
      <p:sp>
        <p:nvSpPr>
          <p:cNvPr id="6" name="Freeform 6"/>
          <p:cNvSpPr/>
          <p:nvPr/>
        </p:nvSpPr>
        <p:spPr>
          <a:xfrm rot="-3755510">
            <a:off x="14637629" y="544251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1397152" y="3184853"/>
            <a:ext cx="15455597" cy="1529063"/>
            <a:chOff x="0" y="0"/>
            <a:chExt cx="4127423" cy="408337"/>
          </a:xfrm>
        </p:grpSpPr>
        <p:sp>
          <p:nvSpPr>
            <p:cNvPr id="8" name="Freeform 8"/>
            <p:cNvSpPr/>
            <p:nvPr/>
          </p:nvSpPr>
          <p:spPr>
            <a:xfrm>
              <a:off x="0" y="0"/>
              <a:ext cx="4127423" cy="408337"/>
            </a:xfrm>
            <a:custGeom>
              <a:avLst/>
              <a:gdLst/>
              <a:ahLst/>
              <a:cxnLst/>
              <a:rect l="l" t="t" r="r" b="b"/>
              <a:pathLst>
                <a:path w="4127423" h="408337">
                  <a:moveTo>
                    <a:pt x="25547" y="0"/>
                  </a:moveTo>
                  <a:lnTo>
                    <a:pt x="4101876" y="0"/>
                  </a:lnTo>
                  <a:cubicBezTo>
                    <a:pt x="4115985" y="0"/>
                    <a:pt x="4127423" y="11438"/>
                    <a:pt x="4127423" y="25547"/>
                  </a:cubicBezTo>
                  <a:lnTo>
                    <a:pt x="4127423" y="382790"/>
                  </a:lnTo>
                  <a:cubicBezTo>
                    <a:pt x="4127423" y="389566"/>
                    <a:pt x="4124732" y="396063"/>
                    <a:pt x="4119940" y="400854"/>
                  </a:cubicBezTo>
                  <a:cubicBezTo>
                    <a:pt x="4115150" y="405645"/>
                    <a:pt x="4108652" y="408337"/>
                    <a:pt x="4101876" y="408337"/>
                  </a:cubicBezTo>
                  <a:lnTo>
                    <a:pt x="25547" y="408337"/>
                  </a:lnTo>
                  <a:cubicBezTo>
                    <a:pt x="11438" y="408337"/>
                    <a:pt x="0" y="396899"/>
                    <a:pt x="0" y="382790"/>
                  </a:cubicBezTo>
                  <a:lnTo>
                    <a:pt x="0" y="25547"/>
                  </a:lnTo>
                  <a:cubicBezTo>
                    <a:pt x="0" y="11438"/>
                    <a:pt x="11438" y="0"/>
                    <a:pt x="25547"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4127423" cy="446437"/>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1397152" y="5076970"/>
            <a:ext cx="15455597" cy="2582281"/>
            <a:chOff x="0" y="0"/>
            <a:chExt cx="4127423" cy="689599"/>
          </a:xfrm>
        </p:grpSpPr>
        <p:sp>
          <p:nvSpPr>
            <p:cNvPr id="11" name="Freeform 11"/>
            <p:cNvSpPr/>
            <p:nvPr/>
          </p:nvSpPr>
          <p:spPr>
            <a:xfrm>
              <a:off x="0" y="0"/>
              <a:ext cx="4127423" cy="689599"/>
            </a:xfrm>
            <a:custGeom>
              <a:avLst/>
              <a:gdLst/>
              <a:ahLst/>
              <a:cxnLst/>
              <a:rect l="l" t="t" r="r" b="b"/>
              <a:pathLst>
                <a:path w="4127423" h="689599">
                  <a:moveTo>
                    <a:pt x="25547" y="0"/>
                  </a:moveTo>
                  <a:lnTo>
                    <a:pt x="4101876" y="0"/>
                  </a:lnTo>
                  <a:cubicBezTo>
                    <a:pt x="4115985" y="0"/>
                    <a:pt x="4127423" y="11438"/>
                    <a:pt x="4127423" y="25547"/>
                  </a:cubicBezTo>
                  <a:lnTo>
                    <a:pt x="4127423" y="664053"/>
                  </a:lnTo>
                  <a:cubicBezTo>
                    <a:pt x="4127423" y="678162"/>
                    <a:pt x="4115985" y="689599"/>
                    <a:pt x="4101876" y="689599"/>
                  </a:cubicBezTo>
                  <a:lnTo>
                    <a:pt x="25547" y="689599"/>
                  </a:lnTo>
                  <a:cubicBezTo>
                    <a:pt x="11438" y="689599"/>
                    <a:pt x="0" y="678162"/>
                    <a:pt x="0" y="664053"/>
                  </a:cubicBezTo>
                  <a:lnTo>
                    <a:pt x="0" y="25547"/>
                  </a:lnTo>
                  <a:cubicBezTo>
                    <a:pt x="0" y="11438"/>
                    <a:pt x="11438" y="0"/>
                    <a:pt x="25547" y="0"/>
                  </a:cubicBezTo>
                  <a:close/>
                </a:path>
              </a:pathLst>
            </a:custGeom>
            <a:solidFill>
              <a:srgbClr val="FAFAF6"/>
            </a:solidFill>
            <a:ln w="19050" cap="rnd">
              <a:solidFill>
                <a:srgbClr val="B6B2AF"/>
              </a:solidFill>
              <a:prstDash val="solid"/>
              <a:round/>
            </a:ln>
          </p:spPr>
          <p:txBody>
            <a:bodyPr/>
            <a:lstStyle/>
            <a:p>
              <a:endParaRPr lang="en-GB"/>
            </a:p>
          </p:txBody>
        </p:sp>
        <p:sp>
          <p:nvSpPr>
            <p:cNvPr id="12" name="TextBox 12"/>
            <p:cNvSpPr txBox="1"/>
            <p:nvPr/>
          </p:nvSpPr>
          <p:spPr>
            <a:xfrm>
              <a:off x="0" y="-38100"/>
              <a:ext cx="4127423" cy="727699"/>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397152" y="8041356"/>
            <a:ext cx="15455597" cy="1529063"/>
            <a:chOff x="0" y="0"/>
            <a:chExt cx="4127423" cy="408337"/>
          </a:xfrm>
        </p:grpSpPr>
        <p:sp>
          <p:nvSpPr>
            <p:cNvPr id="14" name="Freeform 14"/>
            <p:cNvSpPr/>
            <p:nvPr/>
          </p:nvSpPr>
          <p:spPr>
            <a:xfrm>
              <a:off x="0" y="0"/>
              <a:ext cx="4127423" cy="408337"/>
            </a:xfrm>
            <a:custGeom>
              <a:avLst/>
              <a:gdLst/>
              <a:ahLst/>
              <a:cxnLst/>
              <a:rect l="l" t="t" r="r" b="b"/>
              <a:pathLst>
                <a:path w="4127423" h="408337">
                  <a:moveTo>
                    <a:pt x="25547" y="0"/>
                  </a:moveTo>
                  <a:lnTo>
                    <a:pt x="4101876" y="0"/>
                  </a:lnTo>
                  <a:cubicBezTo>
                    <a:pt x="4115985" y="0"/>
                    <a:pt x="4127423" y="11438"/>
                    <a:pt x="4127423" y="25547"/>
                  </a:cubicBezTo>
                  <a:lnTo>
                    <a:pt x="4127423" y="382790"/>
                  </a:lnTo>
                  <a:cubicBezTo>
                    <a:pt x="4127423" y="389566"/>
                    <a:pt x="4124732" y="396063"/>
                    <a:pt x="4119940" y="400854"/>
                  </a:cubicBezTo>
                  <a:cubicBezTo>
                    <a:pt x="4115150" y="405645"/>
                    <a:pt x="4108652" y="408337"/>
                    <a:pt x="4101876" y="408337"/>
                  </a:cubicBezTo>
                  <a:lnTo>
                    <a:pt x="25547" y="408337"/>
                  </a:lnTo>
                  <a:cubicBezTo>
                    <a:pt x="11438" y="408337"/>
                    <a:pt x="0" y="396899"/>
                    <a:pt x="0" y="382790"/>
                  </a:cubicBezTo>
                  <a:lnTo>
                    <a:pt x="0" y="25547"/>
                  </a:lnTo>
                  <a:cubicBezTo>
                    <a:pt x="0" y="11438"/>
                    <a:pt x="11438" y="0"/>
                    <a:pt x="25547" y="0"/>
                  </a:cubicBezTo>
                  <a:close/>
                </a:path>
              </a:pathLst>
            </a:custGeom>
            <a:solidFill>
              <a:srgbClr val="FAFAF6"/>
            </a:solidFill>
            <a:ln w="19050" cap="rnd">
              <a:solidFill>
                <a:srgbClr val="B6B2AF"/>
              </a:solidFill>
              <a:prstDash val="solid"/>
              <a:round/>
            </a:ln>
          </p:spPr>
          <p:txBody>
            <a:bodyPr/>
            <a:lstStyle/>
            <a:p>
              <a:endParaRPr lang="en-GB"/>
            </a:p>
          </p:txBody>
        </p:sp>
        <p:sp>
          <p:nvSpPr>
            <p:cNvPr id="15" name="TextBox 15"/>
            <p:cNvSpPr txBox="1"/>
            <p:nvPr/>
          </p:nvSpPr>
          <p:spPr>
            <a:xfrm>
              <a:off x="0" y="-38100"/>
              <a:ext cx="4127423" cy="446437"/>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1703873" y="3361240"/>
            <a:ext cx="15186976" cy="5951181"/>
          </a:xfrm>
          <a:prstGeom prst="rect">
            <a:avLst/>
          </a:prstGeom>
        </p:spPr>
        <p:txBody>
          <a:bodyPr lIns="0" tIns="0" rIns="0" bIns="0" rtlCol="0" anchor="t">
            <a:spAutoFit/>
          </a:bodyPr>
          <a:lstStyle/>
          <a:p>
            <a:pPr>
              <a:lnSpc>
                <a:spcPts val="4200"/>
              </a:lnSpc>
            </a:pPr>
            <a:r>
              <a:rPr lang="en-US" sz="2800" dirty="0">
                <a:solidFill>
                  <a:srgbClr val="000000"/>
                </a:solidFill>
                <a:latin typeface="Libre Baskerville"/>
              </a:rPr>
              <a:t>“There were limitations with the relatively small number of participants and the limited number of adventure sports investigated” (Kerr and Mackenzie, 2012)</a:t>
            </a:r>
          </a:p>
          <a:p>
            <a:pPr>
              <a:lnSpc>
                <a:spcPts val="3900"/>
              </a:lnSpc>
            </a:pPr>
            <a:endParaRPr lang="en-US" sz="2800" dirty="0">
              <a:solidFill>
                <a:srgbClr val="000000"/>
              </a:solidFill>
              <a:latin typeface="Libre Baskerville"/>
            </a:endParaRPr>
          </a:p>
          <a:p>
            <a:pPr>
              <a:lnSpc>
                <a:spcPts val="3000"/>
              </a:lnSpc>
            </a:pPr>
            <a:endParaRPr lang="en-US" sz="2800" dirty="0">
              <a:solidFill>
                <a:srgbClr val="000000"/>
              </a:solidFill>
              <a:latin typeface="Libre Baskerville"/>
            </a:endParaRPr>
          </a:p>
          <a:p>
            <a:pPr>
              <a:lnSpc>
                <a:spcPts val="4050"/>
              </a:lnSpc>
            </a:pPr>
            <a:r>
              <a:rPr lang="en-US" sz="2800" dirty="0">
                <a:solidFill>
                  <a:srgbClr val="000000"/>
                </a:solidFill>
                <a:latin typeface="Libre Baskerville"/>
              </a:rPr>
              <a:t>“It would be desirable for researchers to investigate participation motives</a:t>
            </a:r>
          </a:p>
          <a:p>
            <a:pPr>
              <a:lnSpc>
                <a:spcPts val="4050"/>
              </a:lnSpc>
            </a:pPr>
            <a:r>
              <a:rPr lang="en-US" sz="2800" dirty="0">
                <a:solidFill>
                  <a:srgbClr val="000000"/>
                </a:solidFill>
                <a:latin typeface="Libre Baskerville"/>
              </a:rPr>
              <a:t>(a) in larger numbers of participants</a:t>
            </a:r>
          </a:p>
          <a:p>
            <a:pPr>
              <a:lnSpc>
                <a:spcPts val="4050"/>
              </a:lnSpc>
            </a:pPr>
            <a:r>
              <a:rPr lang="en-US" sz="2800" dirty="0">
                <a:solidFill>
                  <a:srgbClr val="000000"/>
                </a:solidFill>
                <a:latin typeface="Libre Baskerville"/>
              </a:rPr>
              <a:t>(b) in particular sports in depth</a:t>
            </a:r>
          </a:p>
          <a:p>
            <a:pPr>
              <a:lnSpc>
                <a:spcPts val="4050"/>
              </a:lnSpc>
            </a:pPr>
            <a:r>
              <a:rPr lang="en-US" sz="2800" dirty="0">
                <a:solidFill>
                  <a:srgbClr val="000000"/>
                </a:solidFill>
                <a:latin typeface="Libre Baskerville"/>
              </a:rPr>
              <a:t>(c) across a wide range of adventure sports” (Kerr and Mackenzie, 2012)</a:t>
            </a:r>
          </a:p>
          <a:p>
            <a:pPr>
              <a:lnSpc>
                <a:spcPts val="3900"/>
              </a:lnSpc>
            </a:pPr>
            <a:endParaRPr lang="en-US" sz="2800" dirty="0">
              <a:solidFill>
                <a:srgbClr val="000000"/>
              </a:solidFill>
              <a:latin typeface="Libre Baskerville"/>
            </a:endParaRPr>
          </a:p>
          <a:p>
            <a:pPr>
              <a:lnSpc>
                <a:spcPts val="2850"/>
              </a:lnSpc>
            </a:pPr>
            <a:endParaRPr lang="en-US" sz="2800" dirty="0">
              <a:solidFill>
                <a:srgbClr val="000000"/>
              </a:solidFill>
              <a:latin typeface="Libre Baskerville"/>
            </a:endParaRPr>
          </a:p>
          <a:p>
            <a:pPr>
              <a:lnSpc>
                <a:spcPts val="4050"/>
              </a:lnSpc>
            </a:pPr>
            <a:r>
              <a:rPr lang="en-US" sz="2800" dirty="0">
                <a:solidFill>
                  <a:srgbClr val="000000"/>
                </a:solidFill>
                <a:latin typeface="Libre Baskerville"/>
              </a:rPr>
              <a:t>“Further research is needed to assess the long-term impact in this area”               (</a:t>
            </a:r>
            <a:r>
              <a:rPr lang="en-US" sz="2800" dirty="0" err="1">
                <a:solidFill>
                  <a:srgbClr val="000000"/>
                </a:solidFill>
                <a:latin typeface="Libre Baskerville"/>
              </a:rPr>
              <a:t>Sparre</a:t>
            </a:r>
            <a:r>
              <a:rPr lang="en-US" sz="2800" dirty="0">
                <a:solidFill>
                  <a:srgbClr val="000000"/>
                </a:solidFill>
                <a:latin typeface="Libre Baskerville"/>
              </a:rPr>
              <a:t> and </a:t>
            </a:r>
            <a:r>
              <a:rPr lang="en-US" sz="2800" dirty="0" err="1">
                <a:solidFill>
                  <a:srgbClr val="000000"/>
                </a:solidFill>
                <a:latin typeface="Libre Baskerville"/>
              </a:rPr>
              <a:t>Østergaard</a:t>
            </a:r>
            <a:r>
              <a:rPr lang="en-US" sz="2800" dirty="0">
                <a:solidFill>
                  <a:srgbClr val="000000"/>
                </a:solidFill>
                <a:latin typeface="Libre Baskerville"/>
              </a:rPr>
              <a:t>, 2023)</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593421" y="808216"/>
            <a:ext cx="17101157" cy="1247417"/>
          </a:xfrm>
          <a:prstGeom prst="rect">
            <a:avLst/>
          </a:prstGeom>
        </p:spPr>
        <p:txBody>
          <a:bodyPr lIns="0" tIns="0" rIns="0" bIns="0" rtlCol="0" anchor="t">
            <a:spAutoFit/>
          </a:bodyPr>
          <a:lstStyle/>
          <a:p>
            <a:pPr algn="ctr">
              <a:lnSpc>
                <a:spcPts val="9360"/>
              </a:lnSpc>
            </a:pPr>
            <a:r>
              <a:rPr lang="en-US" sz="9360">
                <a:solidFill>
                  <a:srgbClr val="000000"/>
                </a:solidFill>
                <a:latin typeface="Yeseva One"/>
              </a:rPr>
              <a:t>Summary</a:t>
            </a:r>
          </a:p>
        </p:txBody>
      </p:sp>
      <p:sp>
        <p:nvSpPr>
          <p:cNvPr id="5" name="Freeform 5"/>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1210906" y="2463560"/>
            <a:ext cx="15483705" cy="7015835"/>
            <a:chOff x="0" y="0"/>
            <a:chExt cx="4134929" cy="1873581"/>
          </a:xfrm>
        </p:grpSpPr>
        <p:sp>
          <p:nvSpPr>
            <p:cNvPr id="8" name="Freeform 8"/>
            <p:cNvSpPr/>
            <p:nvPr/>
          </p:nvSpPr>
          <p:spPr>
            <a:xfrm>
              <a:off x="0" y="0"/>
              <a:ext cx="4134929" cy="1873581"/>
            </a:xfrm>
            <a:custGeom>
              <a:avLst/>
              <a:gdLst/>
              <a:ahLst/>
              <a:cxnLst/>
              <a:rect l="l" t="t" r="r" b="b"/>
              <a:pathLst>
                <a:path w="4134929" h="1873581">
                  <a:moveTo>
                    <a:pt x="25500" y="0"/>
                  </a:moveTo>
                  <a:lnTo>
                    <a:pt x="4109429" y="0"/>
                  </a:lnTo>
                  <a:cubicBezTo>
                    <a:pt x="4116192" y="0"/>
                    <a:pt x="4122678" y="2687"/>
                    <a:pt x="4127460" y="7469"/>
                  </a:cubicBezTo>
                  <a:cubicBezTo>
                    <a:pt x="4132243" y="12251"/>
                    <a:pt x="4134929" y="18737"/>
                    <a:pt x="4134929" y="25500"/>
                  </a:cubicBezTo>
                  <a:lnTo>
                    <a:pt x="4134929" y="1848081"/>
                  </a:lnTo>
                  <a:cubicBezTo>
                    <a:pt x="4134929" y="1854844"/>
                    <a:pt x="4132243" y="1861330"/>
                    <a:pt x="4127460" y="1866112"/>
                  </a:cubicBezTo>
                  <a:cubicBezTo>
                    <a:pt x="4122678" y="1870895"/>
                    <a:pt x="4116192" y="1873581"/>
                    <a:pt x="4109429" y="1873581"/>
                  </a:cubicBezTo>
                  <a:lnTo>
                    <a:pt x="25500" y="1873581"/>
                  </a:lnTo>
                  <a:cubicBezTo>
                    <a:pt x="18737" y="1873581"/>
                    <a:pt x="12251" y="1870895"/>
                    <a:pt x="7469" y="1866112"/>
                  </a:cubicBezTo>
                  <a:cubicBezTo>
                    <a:pt x="2687" y="1861330"/>
                    <a:pt x="0" y="1854844"/>
                    <a:pt x="0" y="1848081"/>
                  </a:cubicBezTo>
                  <a:lnTo>
                    <a:pt x="0" y="25500"/>
                  </a:lnTo>
                  <a:cubicBezTo>
                    <a:pt x="0" y="18737"/>
                    <a:pt x="2687" y="12251"/>
                    <a:pt x="7469" y="7469"/>
                  </a:cubicBezTo>
                  <a:cubicBezTo>
                    <a:pt x="12251" y="2687"/>
                    <a:pt x="18737" y="0"/>
                    <a:pt x="25500" y="0"/>
                  </a:cubicBezTo>
                  <a:close/>
                </a:path>
              </a:pathLst>
            </a:custGeom>
            <a:solidFill>
              <a:srgbClr val="FAFAF6"/>
            </a:solidFill>
            <a:ln w="19050" cap="rnd">
              <a:solidFill>
                <a:srgbClr val="B6B2AF"/>
              </a:solidFill>
              <a:prstDash val="solid"/>
              <a:round/>
            </a:ln>
          </p:spPr>
          <p:txBody>
            <a:bodyPr/>
            <a:lstStyle/>
            <a:p>
              <a:endParaRPr lang="en-GB"/>
            </a:p>
          </p:txBody>
        </p:sp>
        <p:sp>
          <p:nvSpPr>
            <p:cNvPr id="9" name="TextBox 9"/>
            <p:cNvSpPr txBox="1"/>
            <p:nvPr/>
          </p:nvSpPr>
          <p:spPr>
            <a:xfrm>
              <a:off x="0" y="-38100"/>
              <a:ext cx="4134929" cy="1911681"/>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1377157" y="2621554"/>
            <a:ext cx="15699937" cy="7129780"/>
          </a:xfrm>
          <a:prstGeom prst="rect">
            <a:avLst/>
          </a:prstGeom>
        </p:spPr>
        <p:txBody>
          <a:bodyPr lIns="0" tIns="0" rIns="0" bIns="0" rtlCol="0" anchor="t">
            <a:spAutoFit/>
          </a:bodyPr>
          <a:lstStyle/>
          <a:p>
            <a:pPr marL="690881" lvl="1" indent="-345440">
              <a:lnSpc>
                <a:spcPts val="8000"/>
              </a:lnSpc>
              <a:buFont typeface="Arial"/>
              <a:buChar char="•"/>
            </a:pPr>
            <a:r>
              <a:rPr lang="en-US" sz="3200">
                <a:solidFill>
                  <a:srgbClr val="000000"/>
                </a:solidFill>
                <a:latin typeface="Libre Baskerville"/>
              </a:rPr>
              <a:t>Identified main motivates to paddle</a:t>
            </a:r>
          </a:p>
          <a:p>
            <a:pPr marL="690881" lvl="1" indent="-345440">
              <a:lnSpc>
                <a:spcPts val="6816"/>
              </a:lnSpc>
              <a:buFont typeface="Arial"/>
              <a:buChar char="•"/>
            </a:pPr>
            <a:r>
              <a:rPr lang="en-US" sz="3200">
                <a:solidFill>
                  <a:srgbClr val="000000"/>
                </a:solidFill>
                <a:latin typeface="Libre Baskerville"/>
              </a:rPr>
              <a:t>Specific focus on experienced 48 yr old female</a:t>
            </a:r>
          </a:p>
          <a:p>
            <a:pPr marL="690881" lvl="1" indent="-345440">
              <a:lnSpc>
                <a:spcPts val="6816"/>
              </a:lnSpc>
              <a:buFont typeface="Arial"/>
              <a:buChar char="•"/>
            </a:pPr>
            <a:r>
              <a:rPr lang="en-US" sz="3200">
                <a:solidFill>
                  <a:srgbClr val="000000"/>
                </a:solidFill>
                <a:latin typeface="Libre Baskerville"/>
              </a:rPr>
              <a:t>Considered recreational, competitive and profession-based motives</a:t>
            </a:r>
          </a:p>
          <a:p>
            <a:pPr marL="690881" lvl="1" indent="-345440">
              <a:lnSpc>
                <a:spcPts val="6816"/>
              </a:lnSpc>
              <a:buFont typeface="Arial"/>
              <a:buChar char="•"/>
            </a:pPr>
            <a:r>
              <a:rPr lang="en-US" sz="3200">
                <a:solidFill>
                  <a:srgbClr val="000000"/>
                </a:solidFill>
                <a:latin typeface="Libre Baskerville"/>
              </a:rPr>
              <a:t>How motivation changes over time</a:t>
            </a:r>
          </a:p>
          <a:p>
            <a:pPr>
              <a:lnSpc>
                <a:spcPts val="6816"/>
              </a:lnSpc>
            </a:pPr>
            <a:endParaRPr lang="en-US" sz="3200">
              <a:solidFill>
                <a:srgbClr val="000000"/>
              </a:solidFill>
              <a:latin typeface="Libre Baskerville"/>
            </a:endParaRPr>
          </a:p>
          <a:p>
            <a:pPr marL="690881" lvl="1" indent="-345440">
              <a:lnSpc>
                <a:spcPts val="6816"/>
              </a:lnSpc>
              <a:buFont typeface="Arial"/>
              <a:buChar char="•"/>
            </a:pPr>
            <a:r>
              <a:rPr lang="en-US" sz="3200">
                <a:solidFill>
                  <a:srgbClr val="000000"/>
                </a:solidFill>
                <a:latin typeface="Libre Baskerville"/>
              </a:rPr>
              <a:t>Personal motivations and autonomy are important</a:t>
            </a:r>
          </a:p>
          <a:p>
            <a:pPr marL="690881" lvl="1" indent="-345440">
              <a:lnSpc>
                <a:spcPts val="6816"/>
              </a:lnSpc>
              <a:buFont typeface="Arial"/>
              <a:buChar char="•"/>
            </a:pPr>
            <a:r>
              <a:rPr lang="en-US" sz="3200">
                <a:solidFill>
                  <a:srgbClr val="000000"/>
                </a:solidFill>
                <a:latin typeface="Libre Baskerville"/>
              </a:rPr>
              <a:t>Forced external motivations more short-term</a:t>
            </a:r>
          </a:p>
          <a:p>
            <a:pPr>
              <a:lnSpc>
                <a:spcPts val="3200"/>
              </a:lnSpc>
            </a:pPr>
            <a:endParaRPr lang="en-US" sz="3200">
              <a:solidFill>
                <a:srgbClr val="000000"/>
              </a:solidFill>
              <a:latin typeface="Libre Baskerville"/>
            </a:endParaRPr>
          </a:p>
          <a:p>
            <a:pPr>
              <a:lnSpc>
                <a:spcPts val="3200"/>
              </a:lnSpc>
            </a:pPr>
            <a:endParaRPr lang="en-US" sz="3200">
              <a:solidFill>
                <a:srgbClr val="000000"/>
              </a:solidFill>
              <a:latin typeface="Libre Baskerville"/>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TextBox 2"/>
          <p:cNvSpPr txBox="1"/>
          <p:nvPr/>
        </p:nvSpPr>
        <p:spPr>
          <a:xfrm>
            <a:off x="551268" y="1621487"/>
            <a:ext cx="17185464" cy="8491220"/>
          </a:xfrm>
          <a:prstGeom prst="rect">
            <a:avLst/>
          </a:prstGeom>
        </p:spPr>
        <p:txBody>
          <a:bodyPr lIns="0" tIns="0" rIns="0" bIns="0" rtlCol="0" anchor="t">
            <a:spAutoFit/>
          </a:bodyPr>
          <a:lstStyle/>
          <a:p>
            <a:pPr>
              <a:lnSpc>
                <a:spcPts val="2529"/>
              </a:lnSpc>
            </a:pPr>
            <a:r>
              <a:rPr lang="en-US" sz="2199">
                <a:solidFill>
                  <a:srgbClr val="000000"/>
                </a:solidFill>
                <a:latin typeface="Libre Baskerville"/>
              </a:rPr>
              <a:t>Bandura, A. (1977) ‘Self-efficacy: Toward a unifying theory of behavioural change’, </a:t>
            </a:r>
            <a:r>
              <a:rPr lang="en-US" sz="2199">
                <a:solidFill>
                  <a:srgbClr val="000000"/>
                </a:solidFill>
                <a:latin typeface="Libre Baskerville Italics"/>
              </a:rPr>
              <a:t>Psychological Review</a:t>
            </a:r>
            <a:r>
              <a:rPr lang="en-US" sz="2199">
                <a:solidFill>
                  <a:srgbClr val="000000"/>
                </a:solidFill>
                <a:latin typeface="Libre Baskerville"/>
              </a:rPr>
              <a:t>, 84(2), pp.191–215.</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Bebetsos, E.</a:t>
            </a:r>
            <a:r>
              <a:rPr lang="en-US" sz="2199">
                <a:solidFill>
                  <a:srgbClr val="000000"/>
                </a:solidFill>
                <a:latin typeface="Libre Baskerville Italics"/>
              </a:rPr>
              <a:t> et al</a:t>
            </a:r>
            <a:r>
              <a:rPr lang="en-US" sz="2199">
                <a:solidFill>
                  <a:srgbClr val="000000"/>
                </a:solidFill>
                <a:latin typeface="Libre Baskerville"/>
              </a:rPr>
              <a:t>. (2020) ‘Motivation Psychological Characteristics of Canoe-Kayak Sprint Elite Youth Athletes’, </a:t>
            </a:r>
            <a:r>
              <a:rPr lang="en-US" sz="2199">
                <a:solidFill>
                  <a:srgbClr val="000000"/>
                </a:solidFill>
                <a:latin typeface="Libre Baskerville Italics"/>
              </a:rPr>
              <a:t>Physical Culture and Sport Studies and Research</a:t>
            </a:r>
            <a:r>
              <a:rPr lang="en-US" sz="2199">
                <a:solidFill>
                  <a:srgbClr val="000000"/>
                </a:solidFill>
                <a:latin typeface="Libre Baskerville"/>
              </a:rPr>
              <a:t>, 85(1), pp. 22–29.</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Boudreau, P., Mackenzie, S.H. and Hodge, K. (2022) ‘Adventure-based mindsets helped maintain psychological well-being during COVID-19’, </a:t>
            </a:r>
            <a:r>
              <a:rPr lang="en-US" sz="2199">
                <a:solidFill>
                  <a:srgbClr val="000000"/>
                </a:solidFill>
                <a:latin typeface="Libre Baskerville Italics"/>
              </a:rPr>
              <a:t>Psychology of Sport and Exercise,</a:t>
            </a:r>
            <a:r>
              <a:rPr lang="en-US" sz="2199">
                <a:solidFill>
                  <a:srgbClr val="000000"/>
                </a:solidFill>
                <a:latin typeface="Libre Baskerville"/>
              </a:rPr>
              <a:t> 62, pp. 1-11.</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Brymer, E. and Schweitzer, R. (2013) ‘The search for freedom in extreme sports: A phenomenological exploration’, </a:t>
            </a:r>
            <a:r>
              <a:rPr lang="en-US" sz="2199">
                <a:solidFill>
                  <a:srgbClr val="000000"/>
                </a:solidFill>
                <a:latin typeface="Libre Baskerville Italics"/>
              </a:rPr>
              <a:t>Psychology of Sport and Exercise,</a:t>
            </a:r>
            <a:r>
              <a:rPr lang="en-US" sz="2199">
                <a:solidFill>
                  <a:srgbClr val="000000"/>
                </a:solidFill>
                <a:latin typeface="Libre Baskerville"/>
              </a:rPr>
              <a:t> 14(6), pp. 865–873. </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Dingle, P. and Kiewa, J. (2006) ‘Links between kayaking, fear, confidence and competence: Factors affecting women’s participation in paddling in a tertiary outdoor education course’, </a:t>
            </a:r>
            <a:r>
              <a:rPr lang="en-US" sz="2199">
                <a:solidFill>
                  <a:srgbClr val="000000"/>
                </a:solidFill>
                <a:latin typeface="Libre Baskerville Italics"/>
              </a:rPr>
              <a:t>Journal of Outdoor and Environmental Education</a:t>
            </a:r>
            <a:r>
              <a:rPr lang="en-US" sz="2199">
                <a:solidFill>
                  <a:srgbClr val="000000"/>
                </a:solidFill>
                <a:latin typeface="Libre Baskerville"/>
              </a:rPr>
              <a:t>, 10(1), pp. 46–53.</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Ewert, A. (1994) ‘Playing the edge: Motivation and risk taking in a high-altitude wilderness environment’, </a:t>
            </a:r>
            <a:r>
              <a:rPr lang="en-US" sz="2199">
                <a:solidFill>
                  <a:srgbClr val="000000"/>
                </a:solidFill>
                <a:latin typeface="Libre Baskerville Italics"/>
              </a:rPr>
              <a:t>Environment &amp; Behavior</a:t>
            </a:r>
            <a:r>
              <a:rPr lang="en-US" sz="2199">
                <a:solidFill>
                  <a:srgbClr val="000000"/>
                </a:solidFill>
                <a:latin typeface="Libre Baskerville"/>
              </a:rPr>
              <a:t>, 26(1), pp. 3–24.</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Galloway, S. (2010) ‘Recreation specialization among New Zealand whitewater kayakers: a study of motivation and site preference’, </a:t>
            </a:r>
            <a:r>
              <a:rPr lang="en-US" sz="2199">
                <a:solidFill>
                  <a:srgbClr val="000000"/>
                </a:solidFill>
                <a:latin typeface="Libre Baskerville Italics"/>
              </a:rPr>
              <a:t>Annals of Leisure Research</a:t>
            </a:r>
            <a:r>
              <a:rPr lang="en-US" sz="2199">
                <a:solidFill>
                  <a:srgbClr val="000000"/>
                </a:solidFill>
                <a:latin typeface="Libre Baskerville"/>
              </a:rPr>
              <a:t>, 13(3), pp. 523-540.</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Jackson, E. and Henderson, K. A. (1995) ‘Gender-based analysis of leisure constraints’, </a:t>
            </a:r>
            <a:r>
              <a:rPr lang="en-US" sz="2199">
                <a:solidFill>
                  <a:srgbClr val="000000"/>
                </a:solidFill>
                <a:latin typeface="Libre Baskerville Italics"/>
              </a:rPr>
              <a:t>Leisure Sciences</a:t>
            </a:r>
            <a:r>
              <a:rPr lang="en-US" sz="2199">
                <a:solidFill>
                  <a:srgbClr val="000000"/>
                </a:solidFill>
                <a:latin typeface="Libre Baskerville"/>
              </a:rPr>
              <a:t>, 17, pp. 31–51.</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Kerr, J.H. and Mackenzie, S. (2012) ‘Multiple motives for participating in adventure sports’, </a:t>
            </a:r>
            <a:r>
              <a:rPr lang="en-US" sz="2199">
                <a:solidFill>
                  <a:srgbClr val="000000"/>
                </a:solidFill>
                <a:latin typeface="Libre Baskerville Italics"/>
              </a:rPr>
              <a:t>Psychology of Sport and Exercise</a:t>
            </a:r>
            <a:r>
              <a:rPr lang="en-US" sz="2199">
                <a:solidFill>
                  <a:srgbClr val="000000"/>
                </a:solidFill>
                <a:latin typeface="Libre Baskerville"/>
              </a:rPr>
              <a:t>, 13(5), pp. 649–657.</a:t>
            </a:r>
          </a:p>
          <a:p>
            <a:pPr>
              <a:lnSpc>
                <a:spcPts val="2529"/>
              </a:lnSpc>
            </a:pPr>
            <a:endParaRPr lang="en-US" sz="2199">
              <a:solidFill>
                <a:srgbClr val="000000"/>
              </a:solidFill>
              <a:latin typeface="Libre Baskerville"/>
            </a:endParaRPr>
          </a:p>
          <a:p>
            <a:pPr>
              <a:lnSpc>
                <a:spcPts val="2529"/>
              </a:lnSpc>
            </a:pPr>
            <a:endParaRPr lang="en-US" sz="2199">
              <a:solidFill>
                <a:srgbClr val="000000"/>
              </a:solidFill>
              <a:latin typeface="Libre Baskerville"/>
            </a:endParaRPr>
          </a:p>
        </p:txBody>
      </p:sp>
      <p:sp>
        <p:nvSpPr>
          <p:cNvPr id="3" name="TextBox 3"/>
          <p:cNvSpPr txBox="1"/>
          <p:nvPr/>
        </p:nvSpPr>
        <p:spPr>
          <a:xfrm>
            <a:off x="593421" y="386384"/>
            <a:ext cx="17101157" cy="930275"/>
          </a:xfrm>
          <a:prstGeom prst="rect">
            <a:avLst/>
          </a:prstGeom>
        </p:spPr>
        <p:txBody>
          <a:bodyPr lIns="0" tIns="0" rIns="0" bIns="0" rtlCol="0" anchor="t">
            <a:spAutoFit/>
          </a:bodyPr>
          <a:lstStyle/>
          <a:p>
            <a:pPr algn="ctr">
              <a:lnSpc>
                <a:spcPts val="6999"/>
              </a:lnSpc>
            </a:pPr>
            <a:r>
              <a:rPr lang="en-US" sz="6999">
                <a:solidFill>
                  <a:srgbClr val="000000"/>
                </a:solidFill>
                <a:latin typeface="Yeseva One"/>
              </a:rPr>
              <a:t>References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TextBox 2"/>
          <p:cNvSpPr txBox="1"/>
          <p:nvPr/>
        </p:nvSpPr>
        <p:spPr>
          <a:xfrm>
            <a:off x="593421" y="1619014"/>
            <a:ext cx="17073074" cy="8176895"/>
          </a:xfrm>
          <a:prstGeom prst="rect">
            <a:avLst/>
          </a:prstGeom>
        </p:spPr>
        <p:txBody>
          <a:bodyPr lIns="0" tIns="0" rIns="0" bIns="0" rtlCol="0" anchor="t">
            <a:spAutoFit/>
          </a:bodyPr>
          <a:lstStyle/>
          <a:p>
            <a:pPr>
              <a:lnSpc>
                <a:spcPts val="2529"/>
              </a:lnSpc>
            </a:pPr>
            <a:r>
              <a:rPr lang="en-US" sz="2199">
                <a:solidFill>
                  <a:srgbClr val="000000"/>
                </a:solidFill>
                <a:latin typeface="Libre Baskerville"/>
              </a:rPr>
              <a:t>Lee, S.-H. </a:t>
            </a:r>
            <a:r>
              <a:rPr lang="en-US" sz="2199">
                <a:solidFill>
                  <a:srgbClr val="000000"/>
                </a:solidFill>
                <a:latin typeface="Libre Baskerville Italics"/>
              </a:rPr>
              <a:t>et al. (</a:t>
            </a:r>
            <a:r>
              <a:rPr lang="en-US" sz="2199">
                <a:solidFill>
                  <a:srgbClr val="000000"/>
                </a:solidFill>
                <a:latin typeface="Libre Baskerville"/>
              </a:rPr>
              <a:t>2007) ‘The effects of specialization and gender on motivations and preferences for site attributes in paddling’, </a:t>
            </a:r>
            <a:r>
              <a:rPr lang="en-US" sz="2199">
                <a:solidFill>
                  <a:srgbClr val="000000"/>
                </a:solidFill>
                <a:latin typeface="Libre Baskerville Italics"/>
              </a:rPr>
              <a:t>Leisure Sciences, </a:t>
            </a:r>
            <a:r>
              <a:rPr lang="en-US" sz="2199">
                <a:solidFill>
                  <a:srgbClr val="000000"/>
                </a:solidFill>
                <a:latin typeface="Libre Baskerville"/>
              </a:rPr>
              <a:t>29, pp. 355–373.</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Levental, O., Yaffe, Y. and Lev Arey, D. (2023) ‘Goals and Success in Sport: The Perspectives of Parents and Adolescent Girls in Kayaking’, </a:t>
            </a:r>
            <a:r>
              <a:rPr lang="en-US" sz="2199">
                <a:solidFill>
                  <a:srgbClr val="000000"/>
                </a:solidFill>
                <a:latin typeface="Libre Baskerville Italics"/>
              </a:rPr>
              <a:t>Behavioral Sciences</a:t>
            </a:r>
            <a:r>
              <a:rPr lang="en-US" sz="2199">
                <a:solidFill>
                  <a:srgbClr val="000000"/>
                </a:solidFill>
                <a:latin typeface="Libre Baskerville"/>
              </a:rPr>
              <a:t>, 13(7), pp. 1-9.</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Neldi, H. </a:t>
            </a:r>
            <a:r>
              <a:rPr lang="en-US" sz="2199">
                <a:solidFill>
                  <a:srgbClr val="000000"/>
                </a:solidFill>
                <a:latin typeface="Libre Baskerville Italics"/>
              </a:rPr>
              <a:t>et al.</a:t>
            </a:r>
            <a:r>
              <a:rPr lang="en-US" sz="2199">
                <a:solidFill>
                  <a:srgbClr val="000000"/>
                </a:solidFill>
                <a:latin typeface="Libre Baskerville"/>
              </a:rPr>
              <a:t> (2024) ‘Physical and psychological conditions in kayaking: Strength, flexibility, and motivation’, </a:t>
            </a:r>
            <a:r>
              <a:rPr lang="en-US" sz="2199">
                <a:solidFill>
                  <a:srgbClr val="000000"/>
                </a:solidFill>
                <a:latin typeface="Libre Baskerville Italics"/>
              </a:rPr>
              <a:t>Journal of Human Sport and Exercise</a:t>
            </a:r>
            <a:r>
              <a:rPr lang="en-US" sz="2199">
                <a:solidFill>
                  <a:srgbClr val="000000"/>
                </a:solidFill>
                <a:latin typeface="Libre Baskerville"/>
              </a:rPr>
              <a:t>, 19(1), pp. 149-159.</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O’Connell, T.S. (2010) ‘The effects of age, gender and level of experience on motivation to sea kayak’, </a:t>
            </a:r>
            <a:r>
              <a:rPr lang="en-US" sz="2199">
                <a:solidFill>
                  <a:srgbClr val="000000"/>
                </a:solidFill>
                <a:latin typeface="Libre Baskerville Italics"/>
              </a:rPr>
              <a:t>Journal of Adventure Education and Outdoor Learning</a:t>
            </a:r>
            <a:r>
              <a:rPr lang="en-US" sz="2199">
                <a:solidFill>
                  <a:srgbClr val="000000"/>
                </a:solidFill>
                <a:latin typeface="Libre Baskerville"/>
              </a:rPr>
              <a:t>, 10(1), pp. 51–66. </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Ryan, R.M. and Deci, E.L. (2017) </a:t>
            </a:r>
            <a:r>
              <a:rPr lang="en-US" sz="2199">
                <a:solidFill>
                  <a:srgbClr val="000000"/>
                </a:solidFill>
                <a:latin typeface="Libre Baskerville Italics"/>
              </a:rPr>
              <a:t>Self-determination theory: basic psychological needs in motivation, development, and wellness</a:t>
            </a:r>
            <a:r>
              <a:rPr lang="en-US" sz="2199">
                <a:solidFill>
                  <a:srgbClr val="000000"/>
                </a:solidFill>
                <a:latin typeface="Libre Baskerville"/>
              </a:rPr>
              <a:t>. New York: Guilford Press.</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Sparre, P. and Østergaard, E. (2023) ‘Freedom on Water through Stand-Up Paddling: A qualitative study on physical bodily experiences and their influence on mental health’, </a:t>
            </a:r>
            <a:r>
              <a:rPr lang="en-US" sz="2199">
                <a:solidFill>
                  <a:srgbClr val="000000"/>
                </a:solidFill>
                <a:latin typeface="Libre Baskerville Italics"/>
              </a:rPr>
              <a:t>Scandinavian Journal of Sport and Exercise Psychology</a:t>
            </a:r>
            <a:r>
              <a:rPr lang="en-US" sz="2199">
                <a:solidFill>
                  <a:srgbClr val="000000"/>
                </a:solidFill>
                <a:latin typeface="Libre Baskerville"/>
              </a:rPr>
              <a:t>, 5, pp. 10-20.</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Tsorbatzoudis, H. </a:t>
            </a:r>
            <a:r>
              <a:rPr lang="en-US" sz="2199">
                <a:solidFill>
                  <a:srgbClr val="000000"/>
                </a:solidFill>
                <a:latin typeface="Libre Baskerville Italics"/>
              </a:rPr>
              <a:t>et al</a:t>
            </a:r>
            <a:r>
              <a:rPr lang="en-US" sz="2199">
                <a:solidFill>
                  <a:srgbClr val="000000"/>
                </a:solidFill>
                <a:latin typeface="Libre Baskerville"/>
              </a:rPr>
              <a:t>. (2006) ‘Examining the Relationship between Recreational Sport Participation and Intrinsic and Extrinsic Motivation and Amotivation’, </a:t>
            </a:r>
            <a:r>
              <a:rPr lang="en-US" sz="2199">
                <a:solidFill>
                  <a:srgbClr val="000000"/>
                </a:solidFill>
                <a:latin typeface="Libre Baskerville Italics"/>
              </a:rPr>
              <a:t>Perceptual and Motor Skills</a:t>
            </a:r>
            <a:r>
              <a:rPr lang="en-US" sz="2199">
                <a:solidFill>
                  <a:srgbClr val="000000"/>
                </a:solidFill>
                <a:latin typeface="Libre Baskerville"/>
              </a:rPr>
              <a:t>, 103(2), pp. 363–374. </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Whiting, </a:t>
            </a:r>
            <a:r>
              <a:rPr lang="en-US" sz="2199">
                <a:solidFill>
                  <a:srgbClr val="000000"/>
                </a:solidFill>
                <a:latin typeface="Libre Baskerville Italics"/>
              </a:rPr>
              <a:t>et al. </a:t>
            </a:r>
            <a:r>
              <a:rPr lang="en-US" sz="2199">
                <a:solidFill>
                  <a:srgbClr val="000000"/>
                </a:solidFill>
                <a:latin typeface="Libre Baskerville"/>
              </a:rPr>
              <a:t>(2011) ‘Whitewater Kayaking: A Social World Investigation’, </a:t>
            </a:r>
            <a:r>
              <a:rPr lang="en-US" sz="2199">
                <a:solidFill>
                  <a:srgbClr val="000000"/>
                </a:solidFill>
                <a:latin typeface="Libre Baskerville Italics"/>
              </a:rPr>
              <a:t>Illuminare</a:t>
            </a:r>
            <a:r>
              <a:rPr lang="en-US" sz="2199">
                <a:solidFill>
                  <a:srgbClr val="000000"/>
                </a:solidFill>
                <a:latin typeface="Libre Baskerville"/>
              </a:rPr>
              <a:t>, 9, pp. 1-15.</a:t>
            </a:r>
          </a:p>
          <a:p>
            <a:pPr>
              <a:lnSpc>
                <a:spcPts val="2529"/>
              </a:lnSpc>
            </a:pPr>
            <a:endParaRPr lang="en-US" sz="2199">
              <a:solidFill>
                <a:srgbClr val="000000"/>
              </a:solidFill>
              <a:latin typeface="Libre Baskerville"/>
            </a:endParaRPr>
          </a:p>
          <a:p>
            <a:pPr>
              <a:lnSpc>
                <a:spcPts val="2529"/>
              </a:lnSpc>
            </a:pPr>
            <a:r>
              <a:rPr lang="en-US" sz="2199">
                <a:solidFill>
                  <a:srgbClr val="000000"/>
                </a:solidFill>
                <a:latin typeface="Libre Baskerville"/>
              </a:rPr>
              <a:t>Zwart, R. and Ewert, A. (2022) ‘Human Health and Outdoor Adventure Recreation: Perceived Health Outcomes’, </a:t>
            </a:r>
            <a:r>
              <a:rPr lang="en-US" sz="2199">
                <a:solidFill>
                  <a:srgbClr val="000000"/>
                </a:solidFill>
                <a:latin typeface="Libre Baskerville Italics"/>
              </a:rPr>
              <a:t>Forests</a:t>
            </a:r>
            <a:r>
              <a:rPr lang="en-US" sz="2199">
                <a:solidFill>
                  <a:srgbClr val="000000"/>
                </a:solidFill>
                <a:latin typeface="Libre Baskerville"/>
              </a:rPr>
              <a:t>, 13(6), pp. 1-17.</a:t>
            </a:r>
          </a:p>
        </p:txBody>
      </p:sp>
      <p:sp>
        <p:nvSpPr>
          <p:cNvPr id="3" name="TextBox 3"/>
          <p:cNvSpPr txBox="1"/>
          <p:nvPr/>
        </p:nvSpPr>
        <p:spPr>
          <a:xfrm>
            <a:off x="593421" y="369134"/>
            <a:ext cx="17101157" cy="930274"/>
          </a:xfrm>
          <a:prstGeom prst="rect">
            <a:avLst/>
          </a:prstGeom>
        </p:spPr>
        <p:txBody>
          <a:bodyPr lIns="0" tIns="0" rIns="0" bIns="0" rtlCol="0" anchor="t">
            <a:spAutoFit/>
          </a:bodyPr>
          <a:lstStyle/>
          <a:p>
            <a:pPr algn="ctr">
              <a:lnSpc>
                <a:spcPts val="6999"/>
              </a:lnSpc>
            </a:pPr>
            <a:r>
              <a:rPr lang="en-US" sz="6999">
                <a:solidFill>
                  <a:srgbClr val="000000"/>
                </a:solidFill>
                <a:latin typeface="Yeseva One"/>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6768</Words>
  <Application>Microsoft Macintosh PowerPoint</Application>
  <PresentationFormat>Custom</PresentationFormat>
  <Paragraphs>683</Paragraphs>
  <Slides>27</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Yeseva One</vt:lpstr>
      <vt:lpstr>Calibri</vt:lpstr>
      <vt:lpstr>Libre Baskerville Bold</vt:lpstr>
      <vt:lpstr>Arial</vt:lpstr>
      <vt:lpstr>Libre Baskerville</vt:lpstr>
      <vt:lpstr>Libre Baskerville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Motivations for participation in paddle-sports</dc:title>
  <cp:lastModifiedBy>Alison Connaughton</cp:lastModifiedBy>
  <cp:revision>3</cp:revision>
  <dcterms:created xsi:type="dcterms:W3CDTF">2006-08-16T00:00:00Z</dcterms:created>
  <dcterms:modified xsi:type="dcterms:W3CDTF">2026-03-16T10:48:53Z</dcterms:modified>
  <dc:identifier>DAGDmjSK7h4</dc:identifier>
</cp:coreProperties>
</file>