
<file path=[Content_Types].xml><?xml version="1.0" encoding="utf-8"?>
<Types xmlns="http://schemas.openxmlformats.org/package/2006/content-types">
  <Default Extension="bmp" ContentType="image/bmp"/>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1"/>
  </p:sldMasterIdLst>
  <p:sldIdLst>
    <p:sldId id="256" r:id="rId2"/>
    <p:sldId id="261" r:id="rId3"/>
    <p:sldId id="257" r:id="rId4"/>
    <p:sldId id="258" r:id="rId5"/>
    <p:sldId id="259" r:id="rId6"/>
    <p:sldId id="260"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49E38"/>
    <a:srgbClr val="D2DF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F99485-CB83-4E40-89DE-8815FDC729D3}" v="220" dt="2018-05-13T20:20:19.177"/>
    <p1510:client id="{5D878C7D-69C8-433E-AAA2-BFBB0795F1AC}" v="13" dt="2018-05-13T20:25:04.211"/>
    <p1510:client id="{39CD13A9-033A-C248-94A9-EFBEC2E6A832}" v="2" dt="2018-05-13T21:49:56.037"/>
    <p1510:client id="{8B5862ED-18CD-4BEE-9C9E-106437E75779}" v="1" dt="2018-05-14T07:00:33.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375"/>
    <p:restoredTop sz="94676"/>
  </p:normalViewPr>
  <p:slideViewPr>
    <p:cSldViewPr snapToGrid="0">
      <p:cViewPr varScale="1">
        <p:scale>
          <a:sx n="68" d="100"/>
          <a:sy n="68" d="100"/>
        </p:scale>
        <p:origin x="108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8400FF7-649A-024B-975E-F22BF7B71DAA}" type="datetimeFigureOut">
              <a:rPr lang="en-US" smtClean="0"/>
              <a:t>5/14/2018</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8400FF7-649A-024B-975E-F22BF7B71DAA}" type="datetimeFigureOut">
              <a:rPr lang="en-US" smtClean="0"/>
              <a:t>5/14/2018</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9AD9C737-1773-EA47-BD5C-3110F8DCBCBF}"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8400FF7-649A-024B-975E-F22BF7B71DAA}" type="datetimeFigureOut">
              <a:rPr lang="en-US" smtClean="0"/>
              <a:t>5/14/2018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2"/>
                </a:solidFill>
              </a:defRPr>
            </a:lvl1pPr>
          </a:lstStyle>
          <a:p>
            <a:fld id="{38400FF7-649A-024B-975E-F22BF7B71DAA}" type="datetimeFigureOut">
              <a:rPr lang="en-US" smtClean="0"/>
              <a:t>5/14/2018</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AD9C737-1773-EA47-BD5C-3110F8DCBC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8400FF7-649A-024B-975E-F22BF7B71DAA}" type="datetimeFigureOut">
              <a:rPr lang="en-US" smtClean="0"/>
              <a:t>5/14/2018</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9AD9C737-1773-EA47-BD5C-3110F8DCBCBF}" type="slidenum">
              <a:rPr lang="en-US" smtClean="0"/>
              <a:t>‹#›</a:t>
            </a:fld>
            <a:endParaRPr lang="en-US"/>
          </a:p>
        </p:txBody>
      </p:sp>
    </p:spTree>
    <p:extLst>
      <p:ext uri="{BB962C8B-B14F-4D97-AF65-F5344CB8AC3E}">
        <p14:creationId xmlns:p14="http://schemas.microsoft.com/office/powerpoint/2010/main" val="84546908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4362" y="1722963"/>
            <a:ext cx="9068586" cy="2590800"/>
          </a:xfrm>
        </p:spPr>
        <p:txBody>
          <a:bodyPr>
            <a:normAutofit fontScale="90000"/>
          </a:bodyPr>
          <a:lstStyle/>
          <a:p>
            <a:r>
              <a:rPr lang="en-US"/>
              <a:t>Organisation Audit of National Trust</a:t>
            </a:r>
          </a:p>
        </p:txBody>
      </p:sp>
      <p:sp>
        <p:nvSpPr>
          <p:cNvPr id="3" name="Subtitle 2"/>
          <p:cNvSpPr>
            <a:spLocks noGrp="1"/>
          </p:cNvSpPr>
          <p:nvPr>
            <p:ph type="subTitle" idx="1"/>
          </p:nvPr>
        </p:nvSpPr>
        <p:spPr>
          <a:xfrm>
            <a:off x="1562100" y="3945462"/>
            <a:ext cx="9070848" cy="457201"/>
          </a:xfrm>
        </p:spPr>
        <p:txBody>
          <a:bodyPr/>
          <a:lstStyle/>
          <a:p>
            <a:r>
              <a:rPr lang="en-US"/>
              <a:t>Olivia Griffiths, Toby Mackie &amp; Tia Thomas</a:t>
            </a:r>
          </a:p>
        </p:txBody>
      </p:sp>
    </p:spTree>
    <p:extLst>
      <p:ext uri="{BB962C8B-B14F-4D97-AF65-F5344CB8AC3E}">
        <p14:creationId xmlns:p14="http://schemas.microsoft.com/office/powerpoint/2010/main" val="152995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047" y="373728"/>
            <a:ext cx="10058400" cy="1371600"/>
          </a:xfrm>
        </p:spPr>
        <p:txBody>
          <a:bodyPr/>
          <a:lstStyle/>
          <a:p>
            <a:pPr algn="ctr"/>
            <a:r>
              <a:rPr lang="en-GB" dirty="0"/>
              <a:t>Overview of the assignment.</a:t>
            </a:r>
          </a:p>
        </p:txBody>
      </p:sp>
      <p:sp>
        <p:nvSpPr>
          <p:cNvPr id="3" name="Content Placeholder 2"/>
          <p:cNvSpPr>
            <a:spLocks noGrp="1"/>
          </p:cNvSpPr>
          <p:nvPr>
            <p:ph idx="1"/>
          </p:nvPr>
        </p:nvSpPr>
        <p:spPr>
          <a:xfrm>
            <a:off x="427444" y="1059528"/>
            <a:ext cx="11280474" cy="1013317"/>
          </a:xfrm>
        </p:spPr>
        <p:txBody>
          <a:bodyPr vert="horz" lIns="91440" tIns="45720" rIns="91440" bIns="45720" rtlCol="0" anchor="t">
            <a:normAutofit/>
          </a:bodyPr>
          <a:lstStyle/>
          <a:p>
            <a:endParaRPr lang="en-GB" sz="1600" dirty="0"/>
          </a:p>
          <a:p>
            <a:pPr marL="0" indent="0" algn="ctr">
              <a:buNone/>
            </a:pPr>
            <a:r>
              <a:rPr lang="en-GB" b="1" dirty="0"/>
              <a:t>Team Name - </a:t>
            </a:r>
            <a:r>
              <a:rPr lang="en-GB" dirty="0"/>
              <a:t>Managerial Millennials (M&amp;M’s)  </a:t>
            </a:r>
            <a:r>
              <a:rPr lang="en-GB" b="1" dirty="0"/>
              <a:t>Team leader</a:t>
            </a:r>
            <a:r>
              <a:rPr lang="en-GB" dirty="0"/>
              <a:t> - Toby Mackie  </a:t>
            </a:r>
            <a:r>
              <a:rPr lang="en-GB" b="1" dirty="0"/>
              <a:t>Secretary</a:t>
            </a:r>
            <a:r>
              <a:rPr lang="en-GB" dirty="0"/>
              <a:t> - Olivia Griffiths</a:t>
            </a:r>
          </a:p>
        </p:txBody>
      </p:sp>
      <p:sp>
        <p:nvSpPr>
          <p:cNvPr id="4" name="Rectangle 3">
            <a:extLst>
              <a:ext uri="{FF2B5EF4-FFF2-40B4-BE49-F238E27FC236}">
                <a16:creationId xmlns:a16="http://schemas.microsoft.com/office/drawing/2014/main" id="{76BDB779-FA68-41A9-979C-82F74FB2B2FF}"/>
              </a:ext>
            </a:extLst>
          </p:cNvPr>
          <p:cNvSpPr/>
          <p:nvPr/>
        </p:nvSpPr>
        <p:spPr>
          <a:xfrm>
            <a:off x="1325592" y="5985007"/>
            <a:ext cx="9527310" cy="9489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8ADA812-693D-4346-BA6E-CD6C3A5EDC31}"/>
              </a:ext>
            </a:extLst>
          </p:cNvPr>
          <p:cNvSpPr txBox="1"/>
          <p:nvPr/>
        </p:nvSpPr>
        <p:spPr>
          <a:xfrm>
            <a:off x="496456" y="2029497"/>
            <a:ext cx="11211462" cy="40934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dirty="0"/>
              <a:t>This report was comprised of two parts. Part A carried out an in-depth organisational audit of the National Trust in four sections, and Part B was a </a:t>
            </a:r>
            <a:r>
              <a:rPr lang="en-US" sz="2000"/>
              <a:t>contribution audit.</a:t>
            </a:r>
            <a:endParaRPr lang="en-US" sz="2000" dirty="0"/>
          </a:p>
          <a:p>
            <a:endParaRPr lang="en-US" sz="2000" dirty="0"/>
          </a:p>
          <a:p>
            <a:pPr marL="285750" indent="-285750">
              <a:buFont typeface="Arial"/>
              <a:buChar char="•"/>
            </a:pPr>
            <a:r>
              <a:rPr lang="en-US" sz="2000" dirty="0"/>
              <a:t>The four sections of part A were split up between each team member.</a:t>
            </a:r>
          </a:p>
          <a:p>
            <a:pPr marL="285750" indent="-285750">
              <a:buFont typeface="Arial"/>
              <a:buChar char="•"/>
            </a:pPr>
            <a:endParaRPr lang="en-US" sz="2000" dirty="0"/>
          </a:p>
          <a:p>
            <a:endParaRPr lang="en-US" sz="2000" dirty="0"/>
          </a:p>
          <a:p>
            <a:pPr marL="285750" indent="-285750">
              <a:buFont typeface="Arial"/>
              <a:buChar char="•"/>
            </a:pPr>
            <a:endParaRPr lang="en-US" sz="2000" dirty="0"/>
          </a:p>
          <a:p>
            <a:pPr marL="285750" indent="-285750">
              <a:buFont typeface="Arial"/>
              <a:buChar char="•"/>
            </a:pPr>
            <a:endParaRPr lang="en-US" sz="2000" dirty="0"/>
          </a:p>
          <a:p>
            <a:pPr marL="285750" indent="-285750">
              <a:buFont typeface="Arial"/>
              <a:buChar char="•"/>
            </a:pPr>
            <a:endParaRPr lang="en-US" sz="2000" dirty="0"/>
          </a:p>
          <a:p>
            <a:pPr marL="285750" indent="-285750">
              <a:buFont typeface="Arial"/>
              <a:buChar char="•"/>
            </a:pPr>
            <a:endParaRPr lang="en-US" sz="2000" dirty="0"/>
          </a:p>
          <a:p>
            <a:pPr marL="285750" indent="-285750">
              <a:buFont typeface="Arial"/>
              <a:buChar char="•"/>
            </a:pPr>
            <a:r>
              <a:rPr lang="en-US" sz="2000" dirty="0"/>
              <a:t>Individual topics of research found various strengths, weaknesses, opportunities, and threats. These will be highlighted for each section.</a:t>
            </a:r>
            <a:endParaRPr lang="en-US" dirty="0"/>
          </a:p>
          <a:p>
            <a:pPr marL="285750" indent="-285750">
              <a:buFont typeface="Arial"/>
              <a:buChar char="•"/>
            </a:pPr>
            <a:endParaRPr lang="en-US" sz="2000" dirty="0"/>
          </a:p>
        </p:txBody>
      </p:sp>
      <p:graphicFrame>
        <p:nvGraphicFramePr>
          <p:cNvPr id="7" name="Table 6">
            <a:extLst>
              <a:ext uri="{FF2B5EF4-FFF2-40B4-BE49-F238E27FC236}">
                <a16:creationId xmlns:a16="http://schemas.microsoft.com/office/drawing/2014/main" id="{6A92D0C8-0B96-3541-9FFE-54159B39427B}"/>
              </a:ext>
            </a:extLst>
          </p:cNvPr>
          <p:cNvGraphicFramePr>
            <a:graphicFrameLocks noGrp="1"/>
          </p:cNvGraphicFramePr>
          <p:nvPr>
            <p:extLst>
              <p:ext uri="{D42A27DB-BD31-4B8C-83A1-F6EECF244321}">
                <p14:modId xmlns:p14="http://schemas.microsoft.com/office/powerpoint/2010/main" val="1750587202"/>
              </p:ext>
            </p:extLst>
          </p:nvPr>
        </p:nvGraphicFramePr>
        <p:xfrm>
          <a:off x="2489645" y="3617883"/>
          <a:ext cx="7225083" cy="1483360"/>
        </p:xfrm>
        <a:graphic>
          <a:graphicData uri="http://schemas.openxmlformats.org/drawingml/2006/table">
            <a:tbl>
              <a:tblPr>
                <a:tableStyleId>{5C22544A-7EE6-4342-B048-85BDC9FD1C3A}</a:tableStyleId>
              </a:tblPr>
              <a:tblGrid>
                <a:gridCol w="3753014">
                  <a:extLst>
                    <a:ext uri="{9D8B030D-6E8A-4147-A177-3AD203B41FA5}">
                      <a16:colId xmlns:a16="http://schemas.microsoft.com/office/drawing/2014/main" val="1517397794"/>
                    </a:ext>
                  </a:extLst>
                </a:gridCol>
                <a:gridCol w="3472069">
                  <a:extLst>
                    <a:ext uri="{9D8B030D-6E8A-4147-A177-3AD203B41FA5}">
                      <a16:colId xmlns:a16="http://schemas.microsoft.com/office/drawing/2014/main" val="2499599578"/>
                    </a:ext>
                  </a:extLst>
                </a:gridCol>
              </a:tblGrid>
              <a:tr h="370840">
                <a:tc>
                  <a:txBody>
                    <a:bodyPr/>
                    <a:lstStyle/>
                    <a:p>
                      <a:r>
                        <a:rPr lang="en-GB" b="0" dirty="0">
                          <a:solidFill>
                            <a:schemeClr val="tx1"/>
                          </a:solidFill>
                        </a:rPr>
                        <a:t>Organisational Structure</a:t>
                      </a:r>
                    </a:p>
                  </a:txBody>
                  <a:tcPr>
                    <a:solidFill>
                      <a:srgbClr val="549E38"/>
                    </a:solidFill>
                  </a:tcPr>
                </a:tc>
                <a:tc>
                  <a:txBody>
                    <a:bodyPr/>
                    <a:lstStyle/>
                    <a:p>
                      <a:r>
                        <a:rPr lang="en-GB" b="0" dirty="0">
                          <a:solidFill>
                            <a:schemeClr val="tx1"/>
                          </a:solidFill>
                        </a:rPr>
                        <a:t>Olivia</a:t>
                      </a:r>
                    </a:p>
                  </a:txBody>
                  <a:tcPr>
                    <a:solidFill>
                      <a:srgbClr val="549E38"/>
                    </a:solidFill>
                  </a:tcPr>
                </a:tc>
                <a:extLst>
                  <a:ext uri="{0D108BD9-81ED-4DB2-BD59-A6C34878D82A}">
                    <a16:rowId xmlns:a16="http://schemas.microsoft.com/office/drawing/2014/main" val="87991536"/>
                  </a:ext>
                </a:extLst>
              </a:tr>
              <a:tr h="370840">
                <a:tc>
                  <a:txBody>
                    <a:bodyPr/>
                    <a:lstStyle/>
                    <a:p>
                      <a:r>
                        <a:rPr lang="en-GB" dirty="0">
                          <a:solidFill>
                            <a:schemeClr val="tx1"/>
                          </a:solidFill>
                        </a:rPr>
                        <a:t>Recent Changes</a:t>
                      </a:r>
                    </a:p>
                  </a:txBody>
                  <a:tcPr>
                    <a:solidFill>
                      <a:srgbClr val="549E38"/>
                    </a:solidFill>
                  </a:tcPr>
                </a:tc>
                <a:tc>
                  <a:txBody>
                    <a:bodyPr/>
                    <a:lstStyle/>
                    <a:p>
                      <a:r>
                        <a:rPr lang="en-GB" dirty="0">
                          <a:solidFill>
                            <a:schemeClr val="tx1"/>
                          </a:solidFill>
                        </a:rPr>
                        <a:t>Toby</a:t>
                      </a:r>
                    </a:p>
                  </a:txBody>
                  <a:tcPr>
                    <a:solidFill>
                      <a:srgbClr val="549E38"/>
                    </a:solidFill>
                  </a:tcPr>
                </a:tc>
                <a:extLst>
                  <a:ext uri="{0D108BD9-81ED-4DB2-BD59-A6C34878D82A}">
                    <a16:rowId xmlns:a16="http://schemas.microsoft.com/office/drawing/2014/main" val="1788118701"/>
                  </a:ext>
                </a:extLst>
              </a:tr>
              <a:tr h="370840">
                <a:tc>
                  <a:txBody>
                    <a:bodyPr/>
                    <a:lstStyle/>
                    <a:p>
                      <a:r>
                        <a:rPr lang="en-GB" dirty="0">
                          <a:solidFill>
                            <a:schemeClr val="tx1"/>
                          </a:solidFill>
                        </a:rPr>
                        <a:t>Stakeholders</a:t>
                      </a:r>
                    </a:p>
                  </a:txBody>
                  <a:tcPr>
                    <a:solidFill>
                      <a:srgbClr val="549E38"/>
                    </a:solidFill>
                  </a:tcPr>
                </a:tc>
                <a:tc>
                  <a:txBody>
                    <a:bodyPr/>
                    <a:lstStyle/>
                    <a:p>
                      <a:r>
                        <a:rPr lang="en-GB" dirty="0">
                          <a:solidFill>
                            <a:schemeClr val="tx1"/>
                          </a:solidFill>
                        </a:rPr>
                        <a:t>Group contribution</a:t>
                      </a:r>
                    </a:p>
                  </a:txBody>
                  <a:tcPr>
                    <a:solidFill>
                      <a:srgbClr val="549E38"/>
                    </a:solidFill>
                  </a:tcPr>
                </a:tc>
                <a:extLst>
                  <a:ext uri="{0D108BD9-81ED-4DB2-BD59-A6C34878D82A}">
                    <a16:rowId xmlns:a16="http://schemas.microsoft.com/office/drawing/2014/main" val="349936705"/>
                  </a:ext>
                </a:extLst>
              </a:tr>
              <a:tr h="370840">
                <a:tc>
                  <a:txBody>
                    <a:bodyPr/>
                    <a:lstStyle/>
                    <a:p>
                      <a:r>
                        <a:rPr lang="en-GB" dirty="0">
                          <a:solidFill>
                            <a:schemeClr val="tx1"/>
                          </a:solidFill>
                        </a:rPr>
                        <a:t>Approach to Sustainability</a:t>
                      </a:r>
                    </a:p>
                  </a:txBody>
                  <a:tcPr>
                    <a:solidFill>
                      <a:srgbClr val="549E38"/>
                    </a:solidFill>
                  </a:tcPr>
                </a:tc>
                <a:tc>
                  <a:txBody>
                    <a:bodyPr/>
                    <a:lstStyle/>
                    <a:p>
                      <a:r>
                        <a:rPr lang="en-GB" dirty="0">
                          <a:solidFill>
                            <a:schemeClr val="tx1"/>
                          </a:solidFill>
                        </a:rPr>
                        <a:t>Tia</a:t>
                      </a:r>
                    </a:p>
                  </a:txBody>
                  <a:tcPr>
                    <a:solidFill>
                      <a:srgbClr val="549E38"/>
                    </a:solidFill>
                  </a:tcPr>
                </a:tc>
                <a:extLst>
                  <a:ext uri="{0D108BD9-81ED-4DB2-BD59-A6C34878D82A}">
                    <a16:rowId xmlns:a16="http://schemas.microsoft.com/office/drawing/2014/main" val="1941895648"/>
                  </a:ext>
                </a:extLst>
              </a:tr>
            </a:tbl>
          </a:graphicData>
        </a:graphic>
      </p:graphicFrame>
    </p:spTree>
    <p:extLst>
      <p:ext uri="{BB962C8B-B14F-4D97-AF65-F5344CB8AC3E}">
        <p14:creationId xmlns:p14="http://schemas.microsoft.com/office/powerpoint/2010/main" val="354779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a:t>Organisational Structure, Culture &amp; Key Objectives.</a:t>
            </a: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r>
              <a:rPr lang="en-GB" sz="2000" dirty="0"/>
              <a:t>Main Findings</a:t>
            </a:r>
            <a:r>
              <a:rPr lang="en-GB" sz="2000"/>
              <a:t> – The National Trust's organisational structure is made up of both executive and non-executive leadership, featuring a Board of Trustees as well as the Trust's Council. Key objectives are to care for special places, nurturing nature as well as inspiring minds. </a:t>
            </a:r>
            <a:endParaRPr lang="en-GB" sz="2000" dirty="0"/>
          </a:p>
          <a:p>
            <a:endParaRPr lang="en-GB" sz="2000" dirty="0"/>
          </a:p>
          <a:p>
            <a:r>
              <a:rPr lang="en-GB" sz="2000" dirty="0"/>
              <a:t>Strengths – There is a strong organisational structure which suits the Trust's needs with key roles in all departments. Strong culture values. </a:t>
            </a:r>
            <a:endParaRPr lang="en-US" sz="2000" dirty="0"/>
          </a:p>
          <a:p>
            <a:endParaRPr lang="en-GB" sz="2000" dirty="0"/>
          </a:p>
          <a:p>
            <a:r>
              <a:rPr lang="en-GB" sz="2000" dirty="0"/>
              <a:t>Weaknesses – Current structure and culture is mainly only suited to a certain demographic. </a:t>
            </a:r>
            <a:endParaRPr lang="en-US" sz="2000" dirty="0"/>
          </a:p>
          <a:p>
            <a:endParaRPr lang="en-GB" sz="2000" dirty="0"/>
          </a:p>
          <a:p>
            <a:r>
              <a:rPr lang="en-GB" sz="2000" dirty="0"/>
              <a:t>Opportunities – Regular meetings with all forms of leadership and Board of Trustees allows conflict to be discussed and arrange solutions.</a:t>
            </a:r>
            <a:endParaRPr lang="en-US" sz="2000" dirty="0"/>
          </a:p>
          <a:p>
            <a:endParaRPr lang="en-GB" sz="2000" dirty="0"/>
          </a:p>
          <a:p>
            <a:r>
              <a:rPr lang="en-GB" sz="2000" dirty="0"/>
              <a:t>Threats – </a:t>
            </a:r>
            <a:r>
              <a:rPr lang="en-US" sz="2000" dirty="0"/>
              <a:t>Many members of the executive </a:t>
            </a:r>
            <a:r>
              <a:rPr lang="en-GB" sz="2000" dirty="0"/>
              <a:t>organisational</a:t>
            </a:r>
            <a:r>
              <a:rPr lang="en-US" sz="2000" dirty="0"/>
              <a:t> structure are reluctant to change and conflict has arisen due to this.</a:t>
            </a:r>
            <a:r>
              <a:rPr lang="en-US" sz="2000" dirty="0">
                <a:ea typeface="+mn-lt"/>
                <a:cs typeface="+mn-lt"/>
              </a:rPr>
              <a:t> </a:t>
            </a:r>
            <a:br>
              <a:rPr lang="en-US" sz="2000" dirty="0">
                <a:ea typeface="+mn-lt"/>
                <a:cs typeface="+mn-lt"/>
              </a:rPr>
            </a:br>
            <a:endParaRPr lang="en-US" sz="2000" dirty="0"/>
          </a:p>
          <a:p>
            <a:endParaRPr lang="en-US" sz="2000" dirty="0"/>
          </a:p>
          <a:p>
            <a:endParaRPr lang="en-GB" dirty="0"/>
          </a:p>
        </p:txBody>
      </p:sp>
      <p:sp>
        <p:nvSpPr>
          <p:cNvPr id="9" name="Rectangle 8">
            <a:extLst>
              <a:ext uri="{FF2B5EF4-FFF2-40B4-BE49-F238E27FC236}">
                <a16:creationId xmlns:a16="http://schemas.microsoft.com/office/drawing/2014/main" id="{55C818D9-1255-4D13-98EB-0012965F6D55}"/>
              </a:ext>
            </a:extLst>
          </p:cNvPr>
          <p:cNvSpPr/>
          <p:nvPr/>
        </p:nvSpPr>
        <p:spPr>
          <a:xfrm>
            <a:off x="1325592" y="5985007"/>
            <a:ext cx="9527310" cy="9489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05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9026" y="81877"/>
            <a:ext cx="4825042" cy="1371600"/>
          </a:xfrm>
        </p:spPr>
        <p:txBody>
          <a:bodyPr/>
          <a:lstStyle/>
          <a:p>
            <a:pPr algn="ctr"/>
            <a:r>
              <a:rPr lang="en-GB" sz="4000" dirty="0"/>
              <a:t>Recent Changes </a:t>
            </a:r>
          </a:p>
        </p:txBody>
      </p:sp>
      <p:sp>
        <p:nvSpPr>
          <p:cNvPr id="3" name="Content Placeholder 2"/>
          <p:cNvSpPr>
            <a:spLocks noGrp="1"/>
          </p:cNvSpPr>
          <p:nvPr>
            <p:ph idx="1"/>
          </p:nvPr>
        </p:nvSpPr>
        <p:spPr>
          <a:xfrm>
            <a:off x="462952" y="2405047"/>
            <a:ext cx="10504097" cy="3831278"/>
          </a:xfrm>
        </p:spPr>
        <p:txBody>
          <a:bodyPr vert="horz" lIns="91440" tIns="45720" rIns="91440" bIns="45720" rtlCol="0" anchor="t">
            <a:normAutofit fontScale="92500" lnSpcReduction="10000"/>
          </a:bodyPr>
          <a:lstStyle/>
          <a:p>
            <a:r>
              <a:rPr lang="en-GB" sz="2400" b="1" dirty="0"/>
              <a:t>Strengths</a:t>
            </a:r>
            <a:r>
              <a:rPr lang="en-GB" sz="2400" dirty="0"/>
              <a:t> – Unify all of the Trusts operating systems // Record customer spending  </a:t>
            </a:r>
            <a:endParaRPr lang="en-US" sz="2400" dirty="0"/>
          </a:p>
          <a:p>
            <a:endParaRPr lang="en-GB" sz="2400"/>
          </a:p>
          <a:p>
            <a:r>
              <a:rPr lang="en-GB" sz="2400" b="1" dirty="0"/>
              <a:t>Weaknesses</a:t>
            </a:r>
            <a:r>
              <a:rPr lang="en-GB" sz="2400" dirty="0"/>
              <a:t> – SSP came at the cost of £40 Million // The wrong changes made – e.g. removing the word Easter from the annual egg hunt</a:t>
            </a:r>
            <a:endParaRPr lang="en-US" sz="2400" dirty="0"/>
          </a:p>
          <a:p>
            <a:endParaRPr lang="en-GB" sz="2400"/>
          </a:p>
          <a:p>
            <a:r>
              <a:rPr lang="en-GB" sz="2400" b="1" dirty="0"/>
              <a:t>Opportunities</a:t>
            </a:r>
            <a:r>
              <a:rPr lang="en-GB" sz="2400" dirty="0"/>
              <a:t> – Provide better customer service // Improve the day-day running of the Charity</a:t>
            </a:r>
            <a:endParaRPr lang="en-US" sz="2400" dirty="0"/>
          </a:p>
          <a:p>
            <a:endParaRPr lang="en-GB" sz="2400"/>
          </a:p>
          <a:p>
            <a:r>
              <a:rPr lang="en-GB" sz="2400" b="1" dirty="0"/>
              <a:t>Threats</a:t>
            </a:r>
            <a:r>
              <a:rPr lang="en-GB" sz="2400" dirty="0"/>
              <a:t> – Employee, customer, stakeholder resistance</a:t>
            </a:r>
            <a:endParaRPr lang="en-GB" dirty="0"/>
          </a:p>
        </p:txBody>
      </p:sp>
      <p:sp>
        <p:nvSpPr>
          <p:cNvPr id="4" name="TextBox 3">
            <a:extLst>
              <a:ext uri="{FF2B5EF4-FFF2-40B4-BE49-F238E27FC236}">
                <a16:creationId xmlns:a16="http://schemas.microsoft.com/office/drawing/2014/main" id="{F159FF69-950F-4B24-BC2D-1FB7835266F0}"/>
              </a:ext>
            </a:extLst>
          </p:cNvPr>
          <p:cNvSpPr txBox="1"/>
          <p:nvPr/>
        </p:nvSpPr>
        <p:spPr>
          <a:xfrm>
            <a:off x="1086928" y="1281023"/>
            <a:ext cx="9284897"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t>Main form of recent change:</a:t>
            </a:r>
            <a:r>
              <a:rPr lang="en-US" sz="2400" dirty="0"/>
              <a:t> </a:t>
            </a:r>
            <a:endParaRPr lang="en-US"/>
          </a:p>
          <a:p>
            <a:pPr algn="ctr"/>
            <a:r>
              <a:rPr lang="en-US" sz="2400" dirty="0"/>
              <a:t>Introduction of the SSP (systems simplification system)</a:t>
            </a:r>
          </a:p>
        </p:txBody>
      </p:sp>
    </p:spTree>
    <p:extLst>
      <p:ext uri="{BB962C8B-B14F-4D97-AF65-F5344CB8AC3E}">
        <p14:creationId xmlns:p14="http://schemas.microsoft.com/office/powerpoint/2010/main" val="1436712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25009"/>
            <a:ext cx="10058400" cy="1371600"/>
          </a:xfrm>
        </p:spPr>
        <p:txBody>
          <a:bodyPr/>
          <a:lstStyle/>
          <a:p>
            <a:pPr algn="ctr"/>
            <a:r>
              <a:rPr lang="en-GB" dirty="0"/>
              <a:t>Stakeholders</a:t>
            </a:r>
          </a:p>
        </p:txBody>
      </p:sp>
      <p:sp>
        <p:nvSpPr>
          <p:cNvPr id="9" name="Rectangle 8">
            <a:extLst>
              <a:ext uri="{FF2B5EF4-FFF2-40B4-BE49-F238E27FC236}">
                <a16:creationId xmlns:a16="http://schemas.microsoft.com/office/drawing/2014/main" id="{6F56B0D2-B91B-4209-A5EC-6FAB2169E5B5}"/>
              </a:ext>
            </a:extLst>
          </p:cNvPr>
          <p:cNvSpPr/>
          <p:nvPr/>
        </p:nvSpPr>
        <p:spPr>
          <a:xfrm>
            <a:off x="1117774" y="6169736"/>
            <a:ext cx="9527310" cy="9489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941C89C7-46A4-4A6A-AB40-CE9F07F3544C}"/>
              </a:ext>
            </a:extLst>
          </p:cNvPr>
          <p:cNvSpPr>
            <a:spLocks noGrp="1"/>
          </p:cNvSpPr>
          <p:nvPr>
            <p:ph idx="1"/>
          </p:nvPr>
        </p:nvSpPr>
        <p:spPr>
          <a:xfrm>
            <a:off x="376688" y="1312365"/>
            <a:ext cx="11639908" cy="4895203"/>
          </a:xfrm>
        </p:spPr>
        <p:txBody>
          <a:bodyPr vert="horz" lIns="91440" tIns="45720" rIns="91440" bIns="45720" rtlCol="0" anchor="t">
            <a:normAutofit/>
          </a:bodyPr>
          <a:lstStyle/>
          <a:p>
            <a:pPr marL="0" indent="0" algn="ctr">
              <a:buNone/>
            </a:pPr>
            <a:r>
              <a:rPr lang="en-GB" sz="2000" b="1" dirty="0"/>
              <a:t>The Trusts main stakeholders are:</a:t>
            </a:r>
            <a:endParaRPr lang="en-US" b="1" dirty="0"/>
          </a:p>
          <a:p>
            <a:pPr marL="0" indent="0">
              <a:buNone/>
            </a:pPr>
            <a:r>
              <a:rPr lang="en-GB" sz="2000" dirty="0"/>
              <a:t>  </a:t>
            </a:r>
            <a:r>
              <a:rPr lang="en-GB" sz="2000" b="1" dirty="0"/>
              <a:t> </a:t>
            </a:r>
            <a:r>
              <a:rPr lang="en-GB" sz="2400" b="1" dirty="0"/>
              <a:t>Volunteers / Staff, Customers / Members, Tenant Farmers and Government</a:t>
            </a:r>
            <a:endParaRPr lang="en-US" sz="2400" b="1"/>
          </a:p>
          <a:p>
            <a:pPr marL="0" indent="0">
              <a:buNone/>
            </a:pPr>
            <a:endParaRPr lang="en-GB" sz="2000" dirty="0"/>
          </a:p>
          <a:p>
            <a:r>
              <a:rPr lang="en-GB" sz="2000" b="1" dirty="0"/>
              <a:t>Strengths</a:t>
            </a:r>
            <a:r>
              <a:rPr lang="en-GB" sz="2000" dirty="0"/>
              <a:t> – Customers </a:t>
            </a:r>
            <a:r>
              <a:rPr lang="en-GB" sz="2000"/>
              <a:t>and members </a:t>
            </a:r>
            <a:r>
              <a:rPr lang="en-GB" sz="2000" dirty="0"/>
              <a:t>bring funds to the National Trust.</a:t>
            </a:r>
            <a:r>
              <a:rPr lang="en-GB" sz="2000"/>
              <a:t> Farmers </a:t>
            </a:r>
            <a:endParaRPr lang="en-US" sz="2000" dirty="0"/>
          </a:p>
          <a:p>
            <a:endParaRPr lang="en-GB" sz="2000" dirty="0"/>
          </a:p>
          <a:p>
            <a:r>
              <a:rPr lang="en-GB" sz="2000" b="1" dirty="0"/>
              <a:t>Weaknesses</a:t>
            </a:r>
            <a:r>
              <a:rPr lang="en-GB" sz="2000" dirty="0"/>
              <a:t> – Volunteers have no ties to the organisation, so can leave as and when they choose.</a:t>
            </a:r>
            <a:endParaRPr lang="en-US" sz="2000" dirty="0"/>
          </a:p>
          <a:p>
            <a:endParaRPr lang="en-GB" sz="2000" dirty="0"/>
          </a:p>
          <a:p>
            <a:r>
              <a:rPr lang="en-GB" sz="2000" b="1" dirty="0"/>
              <a:t>Opportunities</a:t>
            </a:r>
            <a:r>
              <a:rPr lang="en-GB" sz="2000" dirty="0"/>
              <a:t> – Can bring brand awareness partnering with other companies.</a:t>
            </a:r>
            <a:endParaRPr lang="en-US" sz="2000" dirty="0"/>
          </a:p>
          <a:p>
            <a:endParaRPr lang="en-GB" sz="2000" dirty="0"/>
          </a:p>
          <a:p>
            <a:r>
              <a:rPr lang="en-GB" sz="2000" b="1" dirty="0"/>
              <a:t>Threats</a:t>
            </a:r>
            <a:r>
              <a:rPr lang="en-GB" sz="2000" dirty="0"/>
              <a:t> – Problems in the media shedding negative light on the trust, may damage reputation with customers and other organisations. </a:t>
            </a:r>
            <a:endParaRPr lang="en-US" dirty="0"/>
          </a:p>
        </p:txBody>
      </p:sp>
    </p:spTree>
    <p:extLst>
      <p:ext uri="{BB962C8B-B14F-4D97-AF65-F5344CB8AC3E}">
        <p14:creationId xmlns:p14="http://schemas.microsoft.com/office/powerpoint/2010/main" val="1614445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3468" y="245190"/>
            <a:ext cx="6351558" cy="1371600"/>
          </a:xfrm>
        </p:spPr>
        <p:txBody>
          <a:bodyPr>
            <a:normAutofit/>
          </a:bodyPr>
          <a:lstStyle/>
          <a:p>
            <a:r>
              <a:rPr lang="en-GB" sz="2800" dirty="0"/>
              <a:t>Sustainability &amp; The Green Agenda</a:t>
            </a:r>
          </a:p>
        </p:txBody>
      </p:sp>
      <p:sp>
        <p:nvSpPr>
          <p:cNvPr id="3" name="Content Placeholder 2"/>
          <p:cNvSpPr>
            <a:spLocks noGrp="1"/>
          </p:cNvSpPr>
          <p:nvPr>
            <p:ph idx="1"/>
          </p:nvPr>
        </p:nvSpPr>
        <p:spPr>
          <a:xfrm>
            <a:off x="1066800" y="1643460"/>
            <a:ext cx="4813739" cy="3931920"/>
          </a:xfrm>
        </p:spPr>
        <p:txBody>
          <a:bodyPr vert="horz" lIns="91440" tIns="45720" rIns="91440" bIns="45720" rtlCol="0" anchor="t">
            <a:normAutofit/>
          </a:bodyPr>
          <a:lstStyle/>
          <a:p>
            <a:r>
              <a:rPr lang="en-GB" sz="2800" dirty="0"/>
              <a:t>Main Findings – The National Trust have a strong attitude towards providing a greener future </a:t>
            </a:r>
          </a:p>
          <a:p>
            <a:r>
              <a:rPr lang="en-GB" sz="2800" dirty="0"/>
              <a:t>Many goals set to reduce their impact on the environment. </a:t>
            </a:r>
          </a:p>
          <a:p>
            <a:endParaRPr lang="en-GB" sz="2400" dirty="0"/>
          </a:p>
        </p:txBody>
      </p:sp>
      <p:sp>
        <p:nvSpPr>
          <p:cNvPr id="11" name="Rectangle 10">
            <a:extLst>
              <a:ext uri="{FF2B5EF4-FFF2-40B4-BE49-F238E27FC236}">
                <a16:creationId xmlns:a16="http://schemas.microsoft.com/office/drawing/2014/main" id="{0EE2E31F-349F-49D3-B505-3AB697E0C5E5}"/>
              </a:ext>
            </a:extLst>
          </p:cNvPr>
          <p:cNvSpPr/>
          <p:nvPr/>
        </p:nvSpPr>
        <p:spPr>
          <a:xfrm>
            <a:off x="1325592" y="1306210"/>
            <a:ext cx="9527310" cy="9489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726E2B3-FF65-1A41-9977-BAA72717E2C5}"/>
              </a:ext>
            </a:extLst>
          </p:cNvPr>
          <p:cNvGraphicFramePr>
            <a:graphicFrameLocks noGrp="1"/>
          </p:cNvGraphicFramePr>
          <p:nvPr>
            <p:extLst>
              <p:ext uri="{D42A27DB-BD31-4B8C-83A1-F6EECF244321}">
                <p14:modId xmlns:p14="http://schemas.microsoft.com/office/powerpoint/2010/main" val="2957542324"/>
              </p:ext>
            </p:extLst>
          </p:nvPr>
        </p:nvGraphicFramePr>
        <p:xfrm>
          <a:off x="5880539" y="1887431"/>
          <a:ext cx="5701862" cy="3558166"/>
        </p:xfrm>
        <a:graphic>
          <a:graphicData uri="http://schemas.openxmlformats.org/drawingml/2006/table">
            <a:tbl>
              <a:tblPr>
                <a:tableStyleId>{5C22544A-7EE6-4342-B048-85BDC9FD1C3A}</a:tableStyleId>
              </a:tblPr>
              <a:tblGrid>
                <a:gridCol w="2850931">
                  <a:extLst>
                    <a:ext uri="{9D8B030D-6E8A-4147-A177-3AD203B41FA5}">
                      <a16:colId xmlns:a16="http://schemas.microsoft.com/office/drawing/2014/main" val="2358626537"/>
                    </a:ext>
                  </a:extLst>
                </a:gridCol>
                <a:gridCol w="2850931">
                  <a:extLst>
                    <a:ext uri="{9D8B030D-6E8A-4147-A177-3AD203B41FA5}">
                      <a16:colId xmlns:a16="http://schemas.microsoft.com/office/drawing/2014/main" val="1113538503"/>
                    </a:ext>
                  </a:extLst>
                </a:gridCol>
              </a:tblGrid>
              <a:tr h="1820806">
                <a:tc>
                  <a:txBody>
                    <a:bodyPr/>
                    <a:lstStyle/>
                    <a:p>
                      <a:r>
                        <a:rPr lang="en-GB" b="1" u="sng" dirty="0">
                          <a:solidFill>
                            <a:schemeClr val="tx1"/>
                          </a:solidFill>
                        </a:rPr>
                        <a:t>Strengths:</a:t>
                      </a:r>
                    </a:p>
                    <a:p>
                      <a:endParaRPr lang="en-GB" b="0" u="sng" dirty="0">
                        <a:solidFill>
                          <a:schemeClr val="tx1"/>
                        </a:solidFill>
                      </a:endParaRPr>
                    </a:p>
                    <a:p>
                      <a:pPr algn="ctr"/>
                      <a:r>
                        <a:rPr lang="en-GB" b="0" dirty="0">
                          <a:solidFill>
                            <a:schemeClr val="tx1"/>
                          </a:solidFill>
                        </a:rPr>
                        <a:t>Actively attempting to be green and environmentally aware</a:t>
                      </a:r>
                    </a:p>
                  </a:txBody>
                  <a:tcPr>
                    <a:gradFill flip="none" rotWithShape="1">
                      <a:gsLst>
                        <a:gs pos="0">
                          <a:schemeClr val="bg2">
                            <a:lumMod val="60000"/>
                            <a:lumOff val="40000"/>
                          </a:schemeClr>
                        </a:gs>
                        <a:gs pos="100000">
                          <a:schemeClr val="bg2"/>
                        </a:gs>
                      </a:gsLst>
                      <a:lin ang="5400000" scaled="1"/>
                      <a:tileRect/>
                    </a:gradFill>
                  </a:tcPr>
                </a:tc>
                <a:tc>
                  <a:txBody>
                    <a:bodyPr/>
                    <a:lstStyle/>
                    <a:p>
                      <a:r>
                        <a:rPr lang="en-GB" b="1" u="sng" dirty="0">
                          <a:solidFill>
                            <a:schemeClr val="tx1"/>
                          </a:solidFill>
                        </a:rPr>
                        <a:t>Weaknesses:</a:t>
                      </a:r>
                    </a:p>
                    <a:p>
                      <a:endParaRPr lang="en-GB" b="0" u="sng" dirty="0">
                        <a:solidFill>
                          <a:schemeClr val="tx1"/>
                        </a:solidFill>
                      </a:endParaRPr>
                    </a:p>
                    <a:p>
                      <a:pPr algn="ctr"/>
                      <a:r>
                        <a:rPr lang="en-GB" b="0" u="none" dirty="0">
                          <a:solidFill>
                            <a:schemeClr val="tx1"/>
                          </a:solidFill>
                        </a:rPr>
                        <a:t>A very large and ambitious list of goals and objectives</a:t>
                      </a:r>
                    </a:p>
                  </a:txBody>
                  <a:tcPr>
                    <a:gradFill>
                      <a:gsLst>
                        <a:gs pos="0">
                          <a:schemeClr val="bg2">
                            <a:lumMod val="60000"/>
                            <a:lumOff val="40000"/>
                          </a:schemeClr>
                        </a:gs>
                        <a:gs pos="100000">
                          <a:schemeClr val="bg2"/>
                        </a:gs>
                      </a:gsLst>
                      <a:lin ang="5400000" scaled="1"/>
                    </a:gradFill>
                  </a:tcPr>
                </a:tc>
                <a:extLst>
                  <a:ext uri="{0D108BD9-81ED-4DB2-BD59-A6C34878D82A}">
                    <a16:rowId xmlns:a16="http://schemas.microsoft.com/office/drawing/2014/main" val="2234594239"/>
                  </a:ext>
                </a:extLst>
              </a:tr>
              <a:tr h="1726436">
                <a:tc>
                  <a:txBody>
                    <a:bodyPr/>
                    <a:lstStyle/>
                    <a:p>
                      <a:r>
                        <a:rPr lang="en-GB" b="1" u="sng" dirty="0">
                          <a:solidFill>
                            <a:schemeClr val="tx1"/>
                          </a:solidFill>
                        </a:rPr>
                        <a:t>Opportunities:</a:t>
                      </a:r>
                    </a:p>
                    <a:p>
                      <a:endParaRPr lang="en-GB" dirty="0">
                        <a:solidFill>
                          <a:schemeClr val="tx1"/>
                        </a:solidFill>
                      </a:endParaRPr>
                    </a:p>
                    <a:p>
                      <a:pPr algn="ctr"/>
                      <a:r>
                        <a:rPr lang="en-GB" dirty="0">
                          <a:solidFill>
                            <a:schemeClr val="tx1"/>
                          </a:solidFill>
                        </a:rPr>
                        <a:t>Can improve their social awareness and benefit the health of the land</a:t>
                      </a:r>
                    </a:p>
                  </a:txBody>
                  <a:tcPr>
                    <a:gradFill>
                      <a:gsLst>
                        <a:gs pos="0">
                          <a:schemeClr val="bg2">
                            <a:lumMod val="60000"/>
                            <a:lumOff val="40000"/>
                          </a:schemeClr>
                        </a:gs>
                        <a:gs pos="100000">
                          <a:schemeClr val="bg2"/>
                        </a:gs>
                      </a:gsLst>
                      <a:lin ang="5400000" scaled="1"/>
                    </a:gradFill>
                  </a:tcPr>
                </a:tc>
                <a:tc>
                  <a:txBody>
                    <a:bodyPr/>
                    <a:lstStyle/>
                    <a:p>
                      <a:r>
                        <a:rPr lang="en-GB" b="1" u="sng" dirty="0">
                          <a:solidFill>
                            <a:schemeClr val="tx1"/>
                          </a:solidFill>
                        </a:rPr>
                        <a:t>Threats:</a:t>
                      </a:r>
                    </a:p>
                    <a:p>
                      <a:endParaRPr lang="en-GB" u="sng" dirty="0">
                        <a:solidFill>
                          <a:schemeClr val="tx1"/>
                        </a:solidFill>
                      </a:endParaRPr>
                    </a:p>
                    <a:p>
                      <a:pPr algn="ctr"/>
                      <a:r>
                        <a:rPr lang="en-GB" u="none" dirty="0">
                          <a:solidFill>
                            <a:schemeClr val="tx1"/>
                          </a:solidFill>
                        </a:rPr>
                        <a:t>The unpredictable climate change</a:t>
                      </a:r>
                    </a:p>
                  </a:txBody>
                  <a:tcPr>
                    <a:gradFill>
                      <a:gsLst>
                        <a:gs pos="0">
                          <a:schemeClr val="bg2">
                            <a:lumMod val="60000"/>
                            <a:lumOff val="40000"/>
                          </a:schemeClr>
                        </a:gs>
                        <a:gs pos="100000">
                          <a:schemeClr val="bg2"/>
                        </a:gs>
                      </a:gsLst>
                      <a:lin ang="5400000" scaled="1"/>
                    </a:gradFill>
                  </a:tcPr>
                </a:tc>
                <a:extLst>
                  <a:ext uri="{0D108BD9-81ED-4DB2-BD59-A6C34878D82A}">
                    <a16:rowId xmlns:a16="http://schemas.microsoft.com/office/drawing/2014/main" val="3141856488"/>
                  </a:ext>
                </a:extLst>
              </a:tr>
            </a:tbl>
          </a:graphicData>
        </a:graphic>
      </p:graphicFrame>
    </p:spTree>
    <p:extLst>
      <p:ext uri="{BB962C8B-B14F-4D97-AF65-F5344CB8AC3E}">
        <p14:creationId xmlns:p14="http://schemas.microsoft.com/office/powerpoint/2010/main" val="360545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2F0B5-0858-49B0-896D-1E473302027D}"/>
              </a:ext>
            </a:extLst>
          </p:cNvPr>
          <p:cNvSpPr>
            <a:spLocks noGrp="1"/>
          </p:cNvSpPr>
          <p:nvPr>
            <p:ph type="title"/>
          </p:nvPr>
        </p:nvSpPr>
        <p:spPr>
          <a:xfrm>
            <a:off x="692989" y="182519"/>
            <a:ext cx="10058400" cy="1371600"/>
          </a:xfrm>
        </p:spPr>
        <p:txBody>
          <a:bodyPr/>
          <a:lstStyle/>
          <a:p>
            <a:pPr algn="ctr"/>
            <a:r>
              <a:rPr lang="en-US" dirty="0"/>
              <a:t>Team audit </a:t>
            </a:r>
            <a:endParaRPr lang="en-US"/>
          </a:p>
        </p:txBody>
      </p:sp>
      <p:sp>
        <p:nvSpPr>
          <p:cNvPr id="3" name="Content Placeholder 2">
            <a:extLst>
              <a:ext uri="{FF2B5EF4-FFF2-40B4-BE49-F238E27FC236}">
                <a16:creationId xmlns:a16="http://schemas.microsoft.com/office/drawing/2014/main" id="{C82B3B36-9D37-45FC-9E08-0260B0B76ADC}"/>
              </a:ext>
            </a:extLst>
          </p:cNvPr>
          <p:cNvSpPr>
            <a:spLocks noGrp="1"/>
          </p:cNvSpPr>
          <p:nvPr>
            <p:ph idx="1"/>
          </p:nvPr>
        </p:nvSpPr>
        <p:spPr>
          <a:xfrm>
            <a:off x="405442" y="1254857"/>
            <a:ext cx="11294852" cy="4852069"/>
          </a:xfrm>
        </p:spPr>
        <p:txBody>
          <a:bodyPr vert="horz" lIns="91440" tIns="45720" rIns="91440" bIns="45720" rtlCol="0" anchor="t">
            <a:normAutofit/>
          </a:bodyPr>
          <a:lstStyle/>
          <a:p>
            <a:pPr marL="0" indent="0" algn="ctr">
              <a:buNone/>
            </a:pPr>
            <a:r>
              <a:rPr lang="en-US" sz="2400" b="1" dirty="0"/>
              <a:t>Team scores: Olivia: 16/20   Toby: 15/20   Tia: 17/20</a:t>
            </a:r>
            <a:endParaRPr lang="en-US" sz="2400" dirty="0"/>
          </a:p>
          <a:p>
            <a:endParaRPr lang="en-US" b="1" dirty="0"/>
          </a:p>
          <a:p>
            <a:pPr marL="0" indent="0">
              <a:buNone/>
            </a:pPr>
            <a:r>
              <a:rPr lang="en-US" sz="2400" b="1" dirty="0"/>
              <a:t>How the team performed </a:t>
            </a:r>
          </a:p>
          <a:p>
            <a:pPr marL="342900" indent="-342900"/>
            <a:r>
              <a:rPr lang="en-US" sz="2000" dirty="0"/>
              <a:t>In relation to Belbin's team roles, all team members scored highest as ‘Team Worker’.</a:t>
            </a:r>
          </a:p>
          <a:p>
            <a:pPr marL="342900" indent="-342900"/>
            <a:r>
              <a:rPr lang="en-US" sz="2000" dirty="0"/>
              <a:t>All members of the group were co-operative and listened to each other, meaning there was no friction.</a:t>
            </a:r>
          </a:p>
          <a:p>
            <a:pPr marL="342900" indent="-342900"/>
            <a:r>
              <a:rPr lang="en-US" sz="2000" dirty="0"/>
              <a:t>Negative result of all scoring high for ‘team worker’ - every member was indecisive in crunch situations.</a:t>
            </a:r>
          </a:p>
          <a:p>
            <a:endParaRPr lang="en-US" sz="2000" dirty="0"/>
          </a:p>
          <a:p>
            <a:pPr marL="0" indent="0">
              <a:buNone/>
            </a:pPr>
            <a:r>
              <a:rPr lang="en-US" sz="2400" b="1" dirty="0"/>
              <a:t>What would we do differently?</a:t>
            </a:r>
            <a:endParaRPr lang="en-US" sz="2000" b="1" dirty="0"/>
          </a:p>
          <a:p>
            <a:pPr marL="0" indent="0">
              <a:buNone/>
            </a:pPr>
            <a:r>
              <a:rPr lang="en-US" sz="2000" dirty="0"/>
              <a:t>Include an extra member into the team which scored highest in a different team role from Bebin, which may have helped in crunch situations</a:t>
            </a:r>
            <a:r>
              <a:rPr lang="en-US" sz="2000"/>
              <a:t>.</a:t>
            </a:r>
            <a:r>
              <a:rPr lang="en-US" sz="2000" dirty="0"/>
              <a:t> </a:t>
            </a:r>
          </a:p>
          <a:p>
            <a:pPr marL="0" indent="0">
              <a:buNone/>
            </a:pPr>
            <a:endParaRPr lang="en-US" dirty="0"/>
          </a:p>
        </p:txBody>
      </p:sp>
    </p:spTree>
    <p:extLst>
      <p:ext uri="{BB962C8B-B14F-4D97-AF65-F5344CB8AC3E}">
        <p14:creationId xmlns:p14="http://schemas.microsoft.com/office/powerpoint/2010/main" val="887982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A0C6-E0F9-4280-9C0E-8E4DE5A83304}"/>
              </a:ext>
            </a:extLst>
          </p:cNvPr>
          <p:cNvSpPr>
            <a:spLocks noGrp="1"/>
          </p:cNvSpPr>
          <p:nvPr>
            <p:ph type="title"/>
          </p:nvPr>
        </p:nvSpPr>
        <p:spPr>
          <a:xfrm>
            <a:off x="1066800" y="261594"/>
            <a:ext cx="10058400" cy="1371600"/>
          </a:xfrm>
        </p:spPr>
        <p:txBody>
          <a:bodyPr/>
          <a:lstStyle/>
          <a:p>
            <a:pPr algn="ctr"/>
            <a:r>
              <a:rPr lang="en-US" dirty="0"/>
              <a:t>Summary </a:t>
            </a:r>
          </a:p>
        </p:txBody>
      </p:sp>
      <p:sp>
        <p:nvSpPr>
          <p:cNvPr id="3" name="Content Placeholder 2">
            <a:extLst>
              <a:ext uri="{FF2B5EF4-FFF2-40B4-BE49-F238E27FC236}">
                <a16:creationId xmlns:a16="http://schemas.microsoft.com/office/drawing/2014/main" id="{5D51667A-6FEC-4A8B-BCB0-87A39412EC84}"/>
              </a:ext>
            </a:extLst>
          </p:cNvPr>
          <p:cNvSpPr>
            <a:spLocks noGrp="1"/>
          </p:cNvSpPr>
          <p:nvPr>
            <p:ph idx="1"/>
          </p:nvPr>
        </p:nvSpPr>
        <p:spPr>
          <a:xfrm>
            <a:off x="549216" y="1403157"/>
            <a:ext cx="11194210" cy="5053353"/>
          </a:xfrm>
        </p:spPr>
        <p:txBody>
          <a:bodyPr vert="horz" lIns="91440" tIns="45720" rIns="91440" bIns="45720" rtlCol="0" anchor="t">
            <a:normAutofit/>
          </a:bodyPr>
          <a:lstStyle/>
          <a:p>
            <a:pPr marL="0" indent="0" algn="ctr">
              <a:buNone/>
            </a:pPr>
            <a:r>
              <a:rPr lang="en-US" sz="2000" dirty="0"/>
              <a:t>We believe the National Trust is operating well as charity and organisation. It is evident that mistakes have been made along the way, yet it is clear that there is currently no threat to the Trusts future sustainability</a:t>
            </a:r>
            <a:endParaRPr lang="en-US"/>
          </a:p>
          <a:p>
            <a:pPr marL="0" indent="0">
              <a:buNone/>
            </a:pPr>
            <a:endParaRPr lang="en-US" sz="2000" dirty="0"/>
          </a:p>
          <a:p>
            <a:pPr marL="0" indent="0">
              <a:buNone/>
            </a:pPr>
            <a:r>
              <a:rPr lang="en-US" sz="2400" b="1" dirty="0"/>
              <a:t>Recommendations:</a:t>
            </a:r>
          </a:p>
          <a:p>
            <a:r>
              <a:rPr lang="en-US" sz="2000" dirty="0"/>
              <a:t>Assist in the understanding of recycling and help improve the quality of the preserved areas</a:t>
            </a:r>
          </a:p>
          <a:p>
            <a:pPr marL="0" indent="0">
              <a:buNone/>
            </a:pPr>
            <a:endParaRPr lang="en-US" sz="2000" dirty="0"/>
          </a:p>
          <a:p>
            <a:r>
              <a:rPr lang="en-US" sz="2000" dirty="0"/>
              <a:t>Work closer with areas of the country that are less economically advantaged and reach out to families from lower socio-economic groups in order to encourage them to share in the beauty and history that the National Trust manage and conserve</a:t>
            </a:r>
          </a:p>
          <a:p>
            <a:pPr marL="0" indent="0">
              <a:buNone/>
            </a:pPr>
            <a:endParaRPr lang="en-US" sz="2000" dirty="0"/>
          </a:p>
          <a:p>
            <a:r>
              <a:rPr lang="en-US" sz="2000" dirty="0"/>
              <a:t>Offer members of the public a free trial period of membership</a:t>
            </a:r>
          </a:p>
        </p:txBody>
      </p:sp>
    </p:spTree>
    <p:extLst>
      <p:ext uri="{BB962C8B-B14F-4D97-AF65-F5344CB8AC3E}">
        <p14:creationId xmlns:p14="http://schemas.microsoft.com/office/powerpoint/2010/main" val="2672819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otalTime>1464</TotalTime>
  <Words>335</Words>
  <Application>Microsoft Office PowerPoint</Application>
  <PresentationFormat>Widescreen</PresentationFormat>
  <Paragraphs>88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Savon</vt:lpstr>
      <vt:lpstr>Organisation Audit of National Trust</vt:lpstr>
      <vt:lpstr>Overview of the assignment.</vt:lpstr>
      <vt:lpstr>Organisational Structure, Culture &amp; Key Objectives.</vt:lpstr>
      <vt:lpstr>Recent Changes </vt:lpstr>
      <vt:lpstr>Stakeholders</vt:lpstr>
      <vt:lpstr>Sustainability &amp; The Green Agenda</vt:lpstr>
      <vt:lpstr>Team audit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 Audit of National Trust</dc:title>
  <dc:creator>Toby</dc:creator>
  <cp:lastModifiedBy>Toby Mackie (1707393)</cp:lastModifiedBy>
  <cp:revision>107</cp:revision>
  <dcterms:modified xsi:type="dcterms:W3CDTF">2018-05-14T07:00:33Z</dcterms:modified>
</cp:coreProperties>
</file>