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rts/chart1.xml" ContentType="application/vnd.openxmlformats-officedocument.drawingml.chart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charts/chart2.xml" ContentType="application/vnd.openxmlformats-officedocument.drawingml.chart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5"/>
  </p:notesMasterIdLst>
  <p:sldIdLst>
    <p:sldId id="256" r:id="rId2"/>
    <p:sldId id="257" r:id="rId3"/>
    <p:sldId id="258" r:id="rId4"/>
    <p:sldId id="26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8" r:id="rId13"/>
    <p:sldId id="270" r:id="rId14"/>
  </p:sldIdLst>
  <p:sldSz cx="12192000" cy="6858000"/>
  <p:notesSz cx="6858000" cy="9144000"/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6F9EC"/>
    <a:srgbClr val="FEFDFA"/>
    <a:srgbClr val="F8F8E8"/>
    <a:srgbClr val="F9FBEF"/>
    <a:srgbClr val="E6EEB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–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Medium Style 2 –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46F890A9-2807-4EBB-B81D-B2AA78EC7F39}" styleName="Dark Style 2 –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67"/>
    <p:restoredTop sz="90147"/>
  </p:normalViewPr>
  <p:slideViewPr>
    <p:cSldViewPr snapToGrid="0">
      <p:cViewPr varScale="1">
        <p:scale>
          <a:sx n="62" d="100"/>
          <a:sy n="62" d="100"/>
        </p:scale>
        <p:origin x="960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GB"/>
  <c:roundedCorners val="1"/>
  <c:style val="2"/>
  <c:chart>
    <c:title>
      <c:tx>
        <c:rich>
          <a:bodyPr/>
          <a:lstStyle/>
          <a:p>
            <a:r>
              <a:rPr lang="en-GB" sz="1500" dirty="0">
                <a:solidFill>
                  <a:srgbClr val="153C3A"/>
                </a:solidFill>
                <a:latin typeface="DejaVu Sans"/>
                <a:ea typeface="DejaVu Sans"/>
                <a:cs typeface="DejaVu Sans"/>
              </a:rPr>
              <a:t>Attachment security and peer competence</a:t>
            </a:r>
          </a:p>
        </c:rich>
      </c:tx>
      <c:overlay val="0"/>
    </c:title>
    <c:autoTitleDeleted val="0"/>
    <c:plotArea>
      <c:layout/>
      <c:barChart>
        <c:barDir val="bar"/>
        <c:grouping val="clustered"/>
        <c:varyColors val="0"/>
        <c:ser>
          <c:idx val="0"/>
          <c:order val="0"/>
          <c:tx>
            <c:v>Cohen’s d</c:v>
          </c:tx>
          <c:spPr>
            <a:solidFill>
              <a:srgbClr val="24776E"/>
            </a:solidFill>
          </c:spPr>
          <c:invertIfNegative val="1"/>
          <c:dLbls>
            <c:dLbl>
              <c:idx val="0"/>
              <c:tx>
                <c:rich>
                  <a:bodyPr/>
                  <a:lstStyle/>
                  <a:p>
                    <a:r>
                      <a:rPr lang="en-US" sz="1650" b="1" dirty="0">
                        <a:solidFill>
                          <a:srgbClr val="153C3A"/>
                        </a:solidFill>
                        <a:latin typeface="DejaVu Sans"/>
                        <a:ea typeface="DejaVu Sans"/>
                        <a:cs typeface="DejaVu Sans"/>
                      </a:rPr>
                      <a:t>0.39</a:t>
                    </a:r>
                  </a:p>
                </c:rich>
              </c:tx>
              <c:spPr/>
              <c:showLegendKey val="1"/>
              <c:showVal val="1"/>
              <c:showCatName val="1"/>
              <c:showSerName val="1"/>
              <c:showPercent val="1"/>
              <c:showBubbleSize val="1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0-C689-324C-A1FC-305FA1F64E65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1"/>
            <c:showVal val="1"/>
            <c:showCatName val="1"/>
            <c:showSerName val="1"/>
            <c:showPercent val="1"/>
            <c:showBubbleSize val="1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'Chart Data'!$A$2:$A$2</c:f>
              <c:strCache>
                <c:ptCount val="1"/>
                <c:pt idx="0">
                  <c:v>Secure vs insecure</c:v>
                </c:pt>
              </c:strCache>
            </c:strRef>
          </c:cat>
          <c:val>
            <c:numRef>
              <c:f>'Chart Data'!$B$2:$B$2</c:f>
              <c:numCache>
                <c:formatCode>0.00</c:formatCode>
                <c:ptCount val="1"/>
                <c:pt idx="0">
                  <c:v>0.39</c:v>
                </c:pt>
              </c:numCache>
            </c:numRef>
          </c:val>
          <c:extLst>
            <c:ext xmlns:c14="http://schemas.microsoft.com/office/drawing/2007/8/2/chart" uri="{6F2FDCE9-48DA-4B69-8628-5D25D57E5C99}">
              <c14:invertSolidFillFmt>
                <c14:spPr xmlns:c14="http://schemas.microsoft.com/office/drawing/2007/8/2/chart">
                  <a:solidFill>
                    <a:srgbClr val="FFFFFF"/>
                  </a:solidFill>
                </c14:spPr>
              </c14:invertSolidFillFmt>
            </c:ext>
            <c:ext xmlns:c16="http://schemas.microsoft.com/office/drawing/2014/chart" uri="{C3380CC4-5D6E-409C-BE32-E72D297353CC}">
              <c16:uniqueId val="{00000001-C689-324C-A1FC-305FA1F64E65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20"/>
        <c:axId val="48650112"/>
        <c:axId val="48672768"/>
      </c:barChart>
      <c:catAx>
        <c:axId val="48650112"/>
        <c:scaling>
          <c:orientation val="minMax"/>
        </c:scaling>
        <c:delete val="0"/>
        <c:axPos val="l"/>
        <c:numFmt formatCode="General" sourceLinked="1"/>
        <c:majorTickMark val="none"/>
        <c:minorTickMark val="none"/>
        <c:tickLblPos val="nextTo"/>
        <c:spPr>
          <a:ln w="0">
            <a:noFill/>
          </a:ln>
        </c:spPr>
        <c:txPr>
          <a:bodyPr anchorCtr="1"/>
          <a:lstStyle/>
          <a:p>
            <a:pPr>
              <a:defRPr sz="1350">
                <a:solidFill>
                  <a:srgbClr val="666666"/>
                </a:solidFill>
                <a:latin typeface="DejaVu Sans"/>
                <a:ea typeface="DejaVu Sans"/>
                <a:cs typeface="DejaVu Sans"/>
              </a:defRPr>
            </a:pPr>
            <a:endParaRPr lang="en-PK"/>
          </a:p>
        </c:txPr>
        <c:crossAx val="48672768"/>
        <c:crosses val="autoZero"/>
        <c:auto val="1"/>
        <c:lblAlgn val="ctr"/>
        <c:lblOffset val="100"/>
        <c:noMultiLvlLbl val="1"/>
      </c:catAx>
      <c:valAx>
        <c:axId val="48672768"/>
        <c:scaling>
          <c:orientation val="minMax"/>
          <c:max val="0.6"/>
          <c:min val="0"/>
        </c:scaling>
        <c:delete val="0"/>
        <c:axPos val="b"/>
        <c:majorGridlines>
          <c:spPr>
            <a:ln w="9525">
              <a:solidFill>
                <a:srgbClr val="D6DED8"/>
              </a:solidFill>
            </a:ln>
          </c:spPr>
        </c:majorGridlines>
        <c:title>
          <c:tx>
            <c:rich>
              <a:bodyPr/>
              <a:lstStyle/>
              <a:p>
                <a:r>
                  <a:rPr lang="en-GB" sz="1200" dirty="0">
                    <a:latin typeface="DejaVu Sans"/>
                    <a:ea typeface="DejaVu Sans"/>
                    <a:cs typeface="DejaVu Sans"/>
                  </a:rPr>
                  <a:t>Standardised difference (d)</a:t>
                </a:r>
              </a:p>
            </c:rich>
          </c:tx>
          <c:layout>
            <c:manualLayout>
              <c:xMode val="edge"/>
              <c:yMode val="edge"/>
              <c:x val="0.4051129375251451"/>
              <c:y val="0.85025371828521445"/>
            </c:manualLayout>
          </c:layout>
          <c:overlay val="0"/>
        </c:title>
        <c:numFmt formatCode="0.00" sourceLinked="1"/>
        <c:majorTickMark val="none"/>
        <c:minorTickMark val="none"/>
        <c:tickLblPos val="nextTo"/>
        <c:spPr>
          <a:ln w="9525">
            <a:solidFill>
              <a:srgbClr val="D4D4D4"/>
            </a:solidFill>
            <a:prstDash val="solid"/>
          </a:ln>
        </c:spPr>
        <c:txPr>
          <a:bodyPr anchorCtr="1"/>
          <a:lstStyle/>
          <a:p>
            <a:pPr>
              <a:defRPr sz="1275">
                <a:solidFill>
                  <a:srgbClr val="666666"/>
                </a:solidFill>
                <a:latin typeface="DejaVu Sans"/>
                <a:ea typeface="DejaVu Sans"/>
                <a:cs typeface="DejaVu Sans"/>
              </a:defRPr>
            </a:pPr>
            <a:endParaRPr lang="en-PK"/>
          </a:p>
        </c:txPr>
        <c:crossAx val="48650112"/>
        <c:crosses val="autoZero"/>
        <c:crossBetween val="between"/>
        <c:majorUnit val="0.2"/>
      </c:valAx>
      <c:spPr>
        <a:solidFill>
          <a:srgbClr val="FAF7EF"/>
        </a:solidFill>
      </c:spPr>
    </c:plotArea>
    <c:plotVisOnly val="1"/>
    <c:dispBlanksAs val="zero"/>
    <c:showDLblsOverMax val="1"/>
  </c:chart>
  <c:spPr>
    <a:solidFill>
      <a:srgbClr val="FAF7EF"/>
    </a:solidFill>
  </c:sp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1"/>
  <c:lang val="en-GB"/>
  <c:roundedCorners val="1"/>
  <c:style val="2"/>
  <c:chart>
    <c:title>
      <c:tx>
        <c:rich>
          <a:bodyPr/>
          <a:lstStyle/>
          <a:p>
            <a:r>
              <a:rPr lang="en-GB" sz="1400" dirty="0">
                <a:solidFill>
                  <a:srgbClr val="153C3A"/>
                </a:solidFill>
                <a:latin typeface="Aptos" panose="020B0004020202020204" pitchFamily="34" charset="0"/>
                <a:ea typeface="DejaVu Sans"/>
                <a:cs typeface="DejaVu Sans"/>
              </a:rPr>
              <a:t>Randomised intervention effects</a:t>
            </a:r>
          </a:p>
        </c:rich>
      </c:tx>
      <c:overlay val="0"/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v>Cohen’s d</c:v>
          </c:tx>
          <c:spPr>
            <a:solidFill>
              <a:srgbClr val="24776E"/>
            </a:solidFill>
          </c:spPr>
          <c:invertIfNegative val="1"/>
          <c:dPt>
            <c:idx val="1"/>
            <c:invertIfNegative val="0"/>
            <c:bubble3D val="0"/>
            <c:spPr>
              <a:solidFill>
                <a:srgbClr val="B85443"/>
              </a:solidFill>
            </c:spPr>
            <c:extLst>
              <c:ext xmlns:c16="http://schemas.microsoft.com/office/drawing/2014/chart" uri="{C3380CC4-5D6E-409C-BE32-E72D297353CC}">
                <c16:uniqueId val="{00000001-6387-7446-AD7E-D64A3CB23E6F}"/>
              </c:ext>
            </c:extLst>
          </c:dPt>
          <c:dLbls>
            <c:dLbl>
              <c:idx val="0"/>
              <c:tx>
                <c:rich>
                  <a:bodyPr/>
                  <a:lstStyle/>
                  <a:p>
                    <a:r>
                      <a:rPr lang="en-US" sz="1725" b="1" dirty="0">
                        <a:solidFill>
                          <a:srgbClr val="153C3A"/>
                        </a:solidFill>
                        <a:latin typeface="DejaVu Sans"/>
                        <a:ea typeface="DejaVu Sans"/>
                        <a:cs typeface="DejaVu Sans"/>
                      </a:rPr>
                      <a:t>0.33</a:t>
                    </a:r>
                  </a:p>
                </c:rich>
              </c:tx>
              <c:spPr/>
              <c:showLegendKey val="1"/>
              <c:showVal val="1"/>
              <c:showCatName val="1"/>
              <c:showSerName val="1"/>
              <c:showPercent val="1"/>
              <c:showBubbleSize val="1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2-6387-7446-AD7E-D64A3CB23E6F}"/>
                </c:ext>
              </c:extLst>
            </c:dLbl>
            <c:dLbl>
              <c:idx val="1"/>
              <c:tx>
                <c:rich>
                  <a:bodyPr/>
                  <a:lstStyle/>
                  <a:p>
                    <a:r>
                      <a:rPr lang="en-US" sz="1725" b="1" dirty="0">
                        <a:solidFill>
                          <a:srgbClr val="153C3A"/>
                        </a:solidFill>
                        <a:latin typeface="DejaVu Sans"/>
                        <a:ea typeface="DejaVu Sans"/>
                        <a:cs typeface="DejaVu Sans"/>
                      </a:rPr>
                      <a:t>0.20</a:t>
                    </a:r>
                  </a:p>
                </c:rich>
              </c:tx>
              <c:spPr/>
              <c:showLegendKey val="1"/>
              <c:showVal val="1"/>
              <c:showCatName val="1"/>
              <c:showSerName val="1"/>
              <c:showPercent val="1"/>
              <c:showBubbleSize val="1"/>
              <c:extLst>
                <c:ext xmlns:c15="http://schemas.microsoft.com/office/drawing/2012/chart" uri="{CE6537A1-D6FC-4f65-9D91-7224C49458BB}">
                  <c15:showDataLabelsRange val="0"/>
                </c:ext>
                <c:ext xmlns:c16="http://schemas.microsoft.com/office/drawing/2014/chart" uri="{C3380CC4-5D6E-409C-BE32-E72D297353CC}">
                  <c16:uniqueId val="{00000001-6387-7446-AD7E-D64A3CB23E6F}"/>
                </c:ext>
              </c:extLst>
            </c:dLbl>
            <c:spPr>
              <a:noFill/>
              <a:ln>
                <a:noFill/>
              </a:ln>
              <a:effectLst/>
            </c:spPr>
            <c:showLegendKey val="1"/>
            <c:showVal val="1"/>
            <c:showCatName val="1"/>
            <c:showSerName val="1"/>
            <c:showPercent val="1"/>
            <c:showBubbleSize val="1"/>
            <c:showLeaderLines val="0"/>
            <c:extLst>
              <c:ext xmlns:c15="http://schemas.microsoft.com/office/drawing/2012/chart" uri="{CE6537A1-D6FC-4f65-9D91-7224C49458BB}">
                <c15:showLeaderLines val="0"/>
              </c:ext>
            </c:extLst>
          </c:dLbls>
          <c:cat>
            <c:strRef>
              <c:f>'Chart Data'!$A$2:$A$3</c:f>
              <c:strCache>
                <c:ptCount val="2"/>
                <c:pt idx="0">
                  <c:v>Caregiver sensitivity</c:v>
                </c:pt>
                <c:pt idx="1">
                  <c:v>Attachment security</c:v>
                </c:pt>
              </c:strCache>
            </c:strRef>
          </c:cat>
          <c:val>
            <c:numRef>
              <c:f>'Chart Data'!$B$2:$B$3</c:f>
              <c:numCache>
                <c:formatCode>0.00</c:formatCode>
                <c:ptCount val="2"/>
                <c:pt idx="0">
                  <c:v>0.33</c:v>
                </c:pt>
                <c:pt idx="1">
                  <c:v>0.2</c:v>
                </c:pt>
              </c:numCache>
            </c:numRef>
          </c:val>
          <c:extLst>
            <c:ext xmlns:c14="http://schemas.microsoft.com/office/drawing/2007/8/2/chart" uri="{6F2FDCE9-48DA-4B69-8628-5D25D57E5C99}">
              <c14:invertSolidFillFmt>
                <c14:spPr xmlns:c14="http://schemas.microsoft.com/office/drawing/2007/8/2/chart">
                  <a:solidFill>
                    <a:srgbClr val="FFFFFF"/>
                  </a:solidFill>
                </c14:spPr>
              </c14:invertSolidFillFmt>
            </c:ext>
            <c:ext xmlns:c16="http://schemas.microsoft.com/office/drawing/2014/chart" uri="{C3380CC4-5D6E-409C-BE32-E72D297353CC}">
              <c16:uniqueId val="{00000003-6387-7446-AD7E-D64A3CB23E6F}"/>
            </c:ext>
          </c:extLst>
        </c:ser>
        <c:dLbls>
          <c:dLblPos val="outEnd"/>
          <c:showLegendKey val="0"/>
          <c:showVal val="1"/>
          <c:showCatName val="0"/>
          <c:showSerName val="0"/>
          <c:showPercent val="0"/>
          <c:showBubbleSize val="0"/>
        </c:dLbls>
        <c:gapWidth val="115"/>
        <c:axId val="48650112"/>
        <c:axId val="48672768"/>
      </c:barChart>
      <c:catAx>
        <c:axId val="48650112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ln w="9525">
            <a:solidFill>
              <a:srgbClr val="D6DED8"/>
            </a:solidFill>
          </a:ln>
        </c:spPr>
        <c:txPr>
          <a:bodyPr anchorCtr="1"/>
          <a:lstStyle/>
          <a:p>
            <a:pPr>
              <a:defRPr sz="1350">
                <a:solidFill>
                  <a:srgbClr val="666666"/>
                </a:solidFill>
                <a:latin typeface="Aptos" panose="020B0004020202020204" pitchFamily="34" charset="0"/>
                <a:ea typeface="DejaVu Sans"/>
                <a:cs typeface="DejaVu Sans"/>
              </a:defRPr>
            </a:pPr>
            <a:endParaRPr lang="en-PK"/>
          </a:p>
        </c:txPr>
        <c:crossAx val="48672768"/>
        <c:crosses val="autoZero"/>
        <c:auto val="1"/>
        <c:lblAlgn val="ctr"/>
        <c:lblOffset val="100"/>
        <c:noMultiLvlLbl val="1"/>
      </c:catAx>
      <c:valAx>
        <c:axId val="48672768"/>
        <c:scaling>
          <c:orientation val="minMax"/>
          <c:max val="0.5"/>
          <c:min val="0"/>
        </c:scaling>
        <c:delete val="0"/>
        <c:axPos val="l"/>
        <c:majorGridlines>
          <c:spPr>
            <a:ln w="9525">
              <a:solidFill>
                <a:srgbClr val="D6DED8"/>
              </a:solidFill>
            </a:ln>
          </c:spPr>
        </c:majorGridlines>
        <c:title>
          <c:tx>
            <c:rich>
              <a:bodyPr/>
              <a:lstStyle/>
              <a:p>
                <a:r>
                  <a:rPr lang="en-GB" sz="1400" dirty="0">
                    <a:latin typeface="Aptos" panose="020B0004020202020204" pitchFamily="34" charset="0"/>
                    <a:ea typeface="DejaVu Sans"/>
                    <a:cs typeface="DejaVu Sans"/>
                  </a:rPr>
                  <a:t>Standardised effect (d)</a:t>
                </a:r>
              </a:p>
            </c:rich>
          </c:tx>
          <c:overlay val="0"/>
        </c:title>
        <c:numFmt formatCode="0.00" sourceLinked="1"/>
        <c:majorTickMark val="none"/>
        <c:minorTickMark val="none"/>
        <c:tickLblPos val="nextTo"/>
        <c:spPr>
          <a:ln w="9525">
            <a:solidFill>
              <a:srgbClr val="D4D4D4"/>
            </a:solidFill>
            <a:prstDash val="solid"/>
          </a:ln>
        </c:spPr>
        <c:txPr>
          <a:bodyPr anchorCtr="1"/>
          <a:lstStyle/>
          <a:p>
            <a:pPr>
              <a:defRPr sz="1350">
                <a:solidFill>
                  <a:srgbClr val="666666"/>
                </a:solidFill>
                <a:latin typeface="DejaVu Sans"/>
                <a:ea typeface="DejaVu Sans"/>
                <a:cs typeface="DejaVu Sans"/>
              </a:defRPr>
            </a:pPr>
            <a:endParaRPr lang="en-PK"/>
          </a:p>
        </c:txPr>
        <c:crossAx val="48650112"/>
        <c:crosses val="autoZero"/>
        <c:crossBetween val="between"/>
        <c:majorUnit val="0.1"/>
      </c:valAx>
      <c:spPr>
        <a:solidFill>
          <a:srgbClr val="FAF7EF"/>
        </a:solidFill>
      </c:spPr>
    </c:plotArea>
    <c:plotVisOnly val="1"/>
    <c:dispBlanksAs val="zero"/>
    <c:showDLblsOverMax val="1"/>
  </c:chart>
  <c:spPr>
    <a:solidFill>
      <a:srgbClr val="FAF7EF"/>
    </a:solidFill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1037F70-1C8C-3259-BAB8-7549D870AF2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D60DCE6-0D50-BA01-01B0-BFBFDAFC373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79D43C-EFFA-DB2E-BBA5-7204906FA2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43D465-9331-2DDA-7D84-B1938BB86D7D}"/>
              </a:ext>
            </a:extLst>
          </p:cNvPr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50800870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ccent rule">
            <a:extLst>
              <a:ext uri="{FF2B5EF4-FFF2-40B4-BE49-F238E27FC236}">
                <a16:creationId xmlns:a16="http://schemas.microsoft.com/office/drawing/2014/main" id="{1BC00B24-9165-4FD1-ABF0-53428CAADA47}"/>
              </a:ext>
            </a:extLst>
          </p:cNvPr>
          <p:cNvSpPr>
            <a:spLocks noGrp="1"/>
          </p:cNvSpPr>
          <p:nvPr/>
        </p:nvSpPr>
        <p:spPr>
          <a:xfrm>
            <a:off x="5791200" y="2209800"/>
            <a:ext cx="609600" cy="381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9B01B9A7-5825-40B8-845A-6A831405B0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590800"/>
            <a:ext cx="9753600" cy="9906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3" name="Subtitle">
            <a:extLst>
              <a:ext uri="{FF2B5EF4-FFF2-40B4-BE49-F238E27FC236}">
                <a16:creationId xmlns:a16="http://schemas.microsoft.com/office/drawing/2014/main" id="{5DA17075-B448-45E2-B243-605BA278C14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800" y="3771900"/>
            <a:ext cx="8534400" cy="762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Accent rule">
            <a:extLst>
              <a:ext uri="{FF2B5EF4-FFF2-40B4-BE49-F238E27FC236}">
                <a16:creationId xmlns:a16="http://schemas.microsoft.com/office/drawing/2014/main" id="{51A2DB29-E648-45EC-9225-CBF0E02039F2}"/>
              </a:ext>
            </a:extLst>
          </p:cNvPr>
          <p:cNvSpPr>
            <a:spLocks noGrp="1"/>
          </p:cNvSpPr>
          <p:nvPr/>
        </p:nvSpPr>
        <p:spPr>
          <a:xfrm>
            <a:off x="5791200" y="2476500"/>
            <a:ext cx="609600" cy="381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" name="Section title">
            <a:extLst>
              <a:ext uri="{FF2B5EF4-FFF2-40B4-BE49-F238E27FC236}">
                <a16:creationId xmlns:a16="http://schemas.microsoft.com/office/drawing/2014/main" id="{7BC366E9-363E-483D-8A37-A879D8F85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9200" y="2857500"/>
            <a:ext cx="9753600" cy="11430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ctr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Bod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ccent rule">
            <a:extLst>
              <a:ext uri="{FF2B5EF4-FFF2-40B4-BE49-F238E27FC236}">
                <a16:creationId xmlns:a16="http://schemas.microsoft.com/office/drawing/2014/main" id="{F5F3E0E6-DDC1-4ED4-92BF-19AC0F71270B}"/>
              </a:ext>
            </a:extLst>
          </p:cNvPr>
          <p:cNvSpPr>
            <a:spLocks noGrp="1"/>
          </p:cNvSpPr>
          <p:nvPr/>
        </p:nvSpPr>
        <p:spPr>
          <a:xfrm>
            <a:off x="685800" y="1524000"/>
            <a:ext cx="609600" cy="381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txBody>
          <a:bodyPr/>
          <a:lstStyle/>
          <a:p>
            <a:endParaRPr lang="en-PK"/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1E758CBA-9610-421C-96CA-E92A3225B8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3" name="Body">
            <a:extLst>
              <a:ext uri="{FF2B5EF4-FFF2-40B4-BE49-F238E27FC236}">
                <a16:creationId xmlns:a16="http://schemas.microsoft.com/office/drawing/2014/main" id="{087B945D-B6ED-4C7C-A801-06BBCD7A1EE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108204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Two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ccent rule">
            <a:extLst>
              <a:ext uri="{FF2B5EF4-FFF2-40B4-BE49-F238E27FC236}">
                <a16:creationId xmlns:a16="http://schemas.microsoft.com/office/drawing/2014/main" id="{F315226F-0A29-4CC7-98F0-F49303426DC6}"/>
              </a:ext>
            </a:extLst>
          </p:cNvPr>
          <p:cNvSpPr>
            <a:spLocks noGrp="1"/>
          </p:cNvSpPr>
          <p:nvPr/>
        </p:nvSpPr>
        <p:spPr>
          <a:xfrm>
            <a:off x="685800" y="1524000"/>
            <a:ext cx="609600" cy="381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CCCEF9B5-A3D8-4760-BFDF-BEEC24E07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3" name="Left column">
            <a:extLst>
              <a:ext uri="{FF2B5EF4-FFF2-40B4-BE49-F238E27FC236}">
                <a16:creationId xmlns:a16="http://schemas.microsoft.com/office/drawing/2014/main" id="{FBC3403B-8B6A-4074-866D-EE209BB5B5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  <p:sp>
        <p:nvSpPr>
          <p:cNvPr id="4" name="Right column">
            <a:extLst>
              <a:ext uri="{FF2B5EF4-FFF2-40B4-BE49-F238E27FC236}">
                <a16:creationId xmlns:a16="http://schemas.microsoft.com/office/drawing/2014/main" id="{7C623B86-0D20-43DA-AEDE-EF540EED7730}"/>
              </a:ext>
            </a:extLst>
          </p:cNvPr>
          <p:cNvSpPr>
            <a:spLocks noGrp="1"/>
          </p:cNvSpPr>
          <p:nvPr>
            <p:ph type="body" idx="2"/>
          </p:nvPr>
        </p:nvSpPr>
        <p:spPr>
          <a:xfrm>
            <a:off x="64770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Title and On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ccent rule">
            <a:extLst>
              <a:ext uri="{FF2B5EF4-FFF2-40B4-BE49-F238E27FC236}">
                <a16:creationId xmlns:a16="http://schemas.microsoft.com/office/drawing/2014/main" id="{A3CB4443-76D7-46A2-B4C0-52318B3667FA}"/>
              </a:ext>
            </a:extLst>
          </p:cNvPr>
          <p:cNvSpPr>
            <a:spLocks noGrp="1"/>
          </p:cNvSpPr>
          <p:nvPr/>
        </p:nvSpPr>
        <p:spPr>
          <a:xfrm>
            <a:off x="685800" y="1524000"/>
            <a:ext cx="609600" cy="381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txBody>
          <a:bodyPr/>
          <a:lstStyle/>
          <a:p>
            <a:endParaRPr lang="en-GB" dirty="0"/>
          </a:p>
        </p:txBody>
      </p:sp>
      <p:sp>
        <p:nvSpPr>
          <p:cNvPr id="2" name="Title">
            <a:extLst>
              <a:ext uri="{FF2B5EF4-FFF2-40B4-BE49-F238E27FC236}">
                <a16:creationId xmlns:a16="http://schemas.microsoft.com/office/drawing/2014/main" id="{EA2F25EF-3F0A-4E82-9C02-7C71BFB5EC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533400"/>
            <a:ext cx="10820400" cy="838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1pPr>
            <a:lvl2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2pPr>
            <a:lvl3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3pPr>
            <a:lvl4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4pPr>
            <a:lvl5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5pPr>
            <a:lvl6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6pPr>
            <a:lvl7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7pPr>
            <a:lvl8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8pPr>
            <a:lvl9pPr marL="0" indent="0">
              <a:lnSpc>
                <a:spcPct val="110000"/>
              </a:lnSpc>
              <a:spcBef>
                <a:spcPts val="0"/>
              </a:spcBef>
              <a:spcAft>
                <a:spcPts val="0"/>
              </a:spcAft>
              <a:buNone/>
            </a:lvl9pPr>
          </a:lstStyle>
          <a:p>
            <a:endParaRPr/>
          </a:p>
        </p:txBody>
      </p:sp>
      <p:sp>
        <p:nvSpPr>
          <p:cNvPr id="3" name="Left column">
            <a:extLst>
              <a:ext uri="{FF2B5EF4-FFF2-40B4-BE49-F238E27FC236}">
                <a16:creationId xmlns:a16="http://schemas.microsoft.com/office/drawing/2014/main" id="{C0FAF8C6-8A26-41C0-BDA1-01C9D6EA656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85800" y="1905000"/>
            <a:ext cx="5029200" cy="4267200"/>
          </a:xfrm>
          <a:prstGeom prst="rect">
            <a:avLst/>
          </a:prstGeom>
          <a:noFill/>
          <a:ln>
            <a:noFill/>
            <a:prstDash val="solid"/>
          </a:ln>
        </p:spPr>
        <p:txBody>
          <a:bodyPr wrap="square" lIns="0" tIns="0" rIns="0" bIns="0" anchor="t">
            <a:normAutofit/>
          </a:bodyPr>
          <a:lstStyle>
            <a:lvl1pPr marL="228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1pPr>
            <a:lvl2pPr marL="533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2pPr>
            <a:lvl3pPr marL="838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3pPr>
            <a:lvl4pPr marL="1143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4pPr>
            <a:lvl5pPr marL="14478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5pPr>
            <a:lvl6pPr marL="17526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6pPr>
            <a:lvl7pPr marL="20574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7pPr>
            <a:lvl8pPr marL="23622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8pPr>
            <a:lvl9pPr marL="2667000" indent="-228600">
              <a:lnSpc>
                <a:spcPct val="110000"/>
              </a:lnSpc>
              <a:spcBef>
                <a:spcPts val="0"/>
              </a:spcBef>
              <a:spcAft>
                <a:spcPts val="1200"/>
              </a:spcAft>
              <a:buChar char="•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 name="Mast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</p:sldLayoutIdLst>
  <p:txStyles>
    <p:titleStyle>
      <a:lvl1pPr algn="l">
        <a:lnSpc>
          <a:spcPct val="90000"/>
        </a:lnSpc>
        <a:spcBef>
          <a:spcPts val="0"/>
        </a:spcBef>
        <a:buNone/>
        <a:defRPr sz="4400">
          <a:solidFill>
            <a:schemeClr val="tx1"/>
          </a:solidFill>
          <a:latin typeface="+mj-lt"/>
          <a:ea typeface="+mj-lt"/>
          <a:cs typeface="+mj-lt"/>
        </a:defRPr>
      </a:lvl1pPr>
    </p:titleStyle>
    <p:bodyStyle>
      <a:lvl1pPr marL="228600" indent="-228600" algn="l">
        <a:lnSpc>
          <a:spcPct val="90000"/>
        </a:lnSpc>
        <a:spcBef>
          <a:spcPts val="1000"/>
        </a:spcBef>
        <a:buChar char="•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685800" indent="-228600" algn="l">
        <a:lnSpc>
          <a:spcPct val="90000"/>
        </a:lnSpc>
        <a:spcBef>
          <a:spcPts val="500"/>
        </a:spcBef>
        <a:buChar char="•"/>
        <a:defRPr sz="2400">
          <a:solidFill>
            <a:schemeClr val="tx1"/>
          </a:solidFill>
          <a:latin typeface="+mn-lt"/>
          <a:ea typeface="+mn-lt"/>
          <a:cs typeface="+mn-lt"/>
        </a:defRPr>
      </a:lvl2pPr>
      <a:lvl3pPr marL="1143000" indent="-228600" algn="l">
        <a:lnSpc>
          <a:spcPct val="90000"/>
        </a:lnSpc>
        <a:spcBef>
          <a:spcPts val="500"/>
        </a:spcBef>
        <a:buChar char="•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600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20574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5146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9718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4290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886200" indent="-228600" algn="l">
        <a:lnSpc>
          <a:spcPct val="90000"/>
        </a:lnSpc>
        <a:spcBef>
          <a:spcPts val="500"/>
        </a:spcBef>
        <a:buChar char="•"/>
        <a:defRPr sz="1800">
          <a:solidFill>
            <a:schemeClr val="tx1"/>
          </a:solidFill>
          <a:latin typeface="+mn-lt"/>
          <a:ea typeface="+mn-lt"/>
          <a:cs typeface="+mn-lt"/>
        </a:defRPr>
      </a:lvl9pPr>
    </p:bodyStyle>
    <p:otherStyle>
      <a:lvl1pPr marL="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1pPr>
      <a:lvl2pPr marL="457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2pPr>
      <a:lvl3pPr marL="914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3pPr>
      <a:lvl4pPr marL="1371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8288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22860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6pPr>
      <a:lvl7pPr marL="27432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7pPr>
      <a:lvl8pPr marL="32004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8pPr>
      <a:lvl9pPr marL="3657600" algn="l">
        <a:buNone/>
        <a:defRPr sz="1800">
          <a:solidFill>
            <a:schemeClr val="tx1"/>
          </a:solidFill>
          <a:latin typeface="+mn-lt"/>
          <a:ea typeface="+mn-lt"/>
          <a:cs typeface="+mn-l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chart" Target="../charts/chart2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Supporting Shona&#10;in the nursery">
            <a:extLst>
              <a:ext uri="{FF2B5EF4-FFF2-40B4-BE49-F238E27FC236}">
                <a16:creationId xmlns:a16="http://schemas.microsoft.com/office/drawing/2014/main" id="{62BAC2CA-513A-4BBE-B67E-DC307F2EAA55}"/>
              </a:ext>
            </a:extLst>
          </p:cNvPr>
          <p:cNvSpPr>
            <a:spLocks noGrp="1"/>
          </p:cNvSpPr>
          <p:nvPr/>
        </p:nvSpPr>
        <p:spPr>
          <a:xfrm>
            <a:off x="609600" y="866775"/>
            <a:ext cx="6667500" cy="15240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427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427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Supporting Shona</a:t>
            </a:r>
          </a:p>
          <a:p>
            <a:pPr>
              <a:defRPr sz="427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427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in the nursery</a:t>
            </a:r>
          </a:p>
        </p:txBody>
      </p:sp>
      <p:sp>
        <p:nvSpPr>
          <p:cNvPr id="2" name="Bowlby’s attachment theory">
            <a:extLst>
              <a:ext uri="{FF2B5EF4-FFF2-40B4-BE49-F238E27FC236}">
                <a16:creationId xmlns:a16="http://schemas.microsoft.com/office/drawing/2014/main" id="{CDE8036A-2340-4BA6-88CB-42C7804EEEBA}"/>
              </a:ext>
            </a:extLst>
          </p:cNvPr>
          <p:cNvSpPr>
            <a:spLocks noGrp="1"/>
          </p:cNvSpPr>
          <p:nvPr/>
        </p:nvSpPr>
        <p:spPr>
          <a:xfrm>
            <a:off x="638175" y="2647950"/>
            <a:ext cx="6381750" cy="5429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325" b="0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325" b="0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Bowlby’s attachment theory</a:t>
            </a:r>
          </a:p>
        </p:txBody>
      </p:sp>
      <p:sp>
        <p:nvSpPr>
          <p:cNvPr id="3" name="LCHS4010&#10;Component 1: Presentation">
            <a:extLst>
              <a:ext uri="{FF2B5EF4-FFF2-40B4-BE49-F238E27FC236}">
                <a16:creationId xmlns:a16="http://schemas.microsoft.com/office/drawing/2014/main" id="{BDD01D6D-745E-4FD4-819C-3C0FCA8DFF3B}"/>
              </a:ext>
            </a:extLst>
          </p:cNvPr>
          <p:cNvSpPr>
            <a:spLocks noGrp="1"/>
          </p:cNvSpPr>
          <p:nvPr/>
        </p:nvSpPr>
        <p:spPr>
          <a:xfrm>
            <a:off x="638175" y="3543300"/>
            <a:ext cx="6000750" cy="8001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LCHS4010</a:t>
            </a:r>
          </a:p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Component 1: Presentation</a:t>
            </a:r>
          </a:p>
        </p:txBody>
      </p:sp>
      <p:sp>
        <p:nvSpPr>
          <p:cNvPr id="4" name="Presenter: Anisah&#10;Student number: [enter stud">
            <a:extLst>
              <a:ext uri="{FF2B5EF4-FFF2-40B4-BE49-F238E27FC236}">
                <a16:creationId xmlns:a16="http://schemas.microsoft.com/office/drawing/2014/main" id="{917E342D-A109-415A-8074-1DF3A8899444}"/>
              </a:ext>
            </a:extLst>
          </p:cNvPr>
          <p:cNvSpPr>
            <a:spLocks noGrp="1"/>
          </p:cNvSpPr>
          <p:nvPr/>
        </p:nvSpPr>
        <p:spPr>
          <a:xfrm>
            <a:off x="638175" y="4905375"/>
            <a:ext cx="6381750" cy="10668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650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Presenter: </a:t>
            </a:r>
            <a:r>
              <a:rPr lang="en-GB" sz="1650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Aatiqa Rehmani</a:t>
            </a:r>
            <a:endParaRPr sz="1650" b="0" dirty="0">
              <a:solidFill>
                <a:srgbClr val="526965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>
              <a:defRPr sz="1650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Student number: </a:t>
            </a:r>
            <a:r>
              <a:rPr lang="en-GB" sz="1650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2522836</a:t>
            </a:r>
            <a:endParaRPr sz="1650" b="0" dirty="0">
              <a:solidFill>
                <a:srgbClr val="526965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>
              <a:defRPr sz="1650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650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Module name: </a:t>
            </a:r>
            <a:r>
              <a:rPr lang="en-GB" sz="1650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Psychology in Health and Social Care</a:t>
            </a:r>
            <a:endParaRPr sz="1650" b="0" dirty="0">
              <a:solidFill>
                <a:srgbClr val="526965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7391400" y="756949"/>
            <a:ext cx="4048125" cy="505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95751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Introduction: Shona’s first weeks">
            <a:extLst>
              <a:ext uri="{FF2B5EF4-FFF2-40B4-BE49-F238E27FC236}">
                <a16:creationId xmlns:a16="http://schemas.microsoft.com/office/drawing/2014/main" id="{6FCC5C05-2E12-42AF-960E-2490B7DA319D}"/>
              </a:ext>
            </a:extLst>
          </p:cNvPr>
          <p:cNvSpPr>
            <a:spLocks noGrp="1"/>
          </p:cNvSpPr>
          <p:nvPr/>
        </p:nvSpPr>
        <p:spPr>
          <a:xfrm>
            <a:off x="609600" y="476250"/>
            <a:ext cx="10972800" cy="1047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322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Introduction</a:t>
            </a:r>
          </a:p>
        </p:txBody>
      </p:sp>
      <p:sp>
        <p:nvSpPr>
          <p:cNvPr id="2" name="Case facts: supplied assessment scenario. Con">
            <a:extLst>
              <a:ext uri="{FF2B5EF4-FFF2-40B4-BE49-F238E27FC236}">
                <a16:creationId xmlns:a16="http://schemas.microsoft.com/office/drawing/2014/main" id="{CE9CE0AA-C2FB-4B49-9699-4D6135CE2B9A}"/>
              </a:ext>
            </a:extLst>
          </p:cNvPr>
          <p:cNvSpPr>
            <a:spLocks noGrp="1"/>
          </p:cNvSpPr>
          <p:nvPr/>
        </p:nvSpPr>
        <p:spPr>
          <a:xfrm>
            <a:off x="609600" y="6257925"/>
            <a:ext cx="10572750" cy="400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12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endParaRPr sz="1125" b="0" dirty="0">
              <a:solidFill>
                <a:srgbClr val="526965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sp>
        <p:nvSpPr>
          <p:cNvPr id="3" name="02">
            <a:extLst>
              <a:ext uri="{FF2B5EF4-FFF2-40B4-BE49-F238E27FC236}">
                <a16:creationId xmlns:a16="http://schemas.microsoft.com/office/drawing/2014/main" id="{C6486601-EB49-43B7-A2EE-1ACAA7C899D2}"/>
              </a:ext>
            </a:extLst>
          </p:cNvPr>
          <p:cNvSpPr>
            <a:spLocks noGrp="1"/>
          </p:cNvSpPr>
          <p:nvPr/>
        </p:nvSpPr>
        <p:spPr>
          <a:xfrm>
            <a:off x="11239500" y="6257925"/>
            <a:ext cx="523875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27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02</a:t>
            </a:r>
          </a:p>
        </p:txBody>
      </p:sp>
      <p:sp>
        <p:nvSpPr>
          <p:cNvPr id="4" name="I am Anisah. I will explain Shona’s needs,&#10;pr">
            <a:extLst>
              <a:ext uri="{FF2B5EF4-FFF2-40B4-BE49-F238E27FC236}">
                <a16:creationId xmlns:a16="http://schemas.microsoft.com/office/drawing/2014/main" id="{7A468581-69AC-449B-9547-09DF8E561255}"/>
              </a:ext>
            </a:extLst>
          </p:cNvPr>
          <p:cNvSpPr>
            <a:spLocks noGrp="1"/>
          </p:cNvSpPr>
          <p:nvPr/>
        </p:nvSpPr>
        <p:spPr>
          <a:xfrm>
            <a:off x="609600" y="1533525"/>
            <a:ext cx="7334250" cy="7620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02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Purpose: Evaluate Shona’s condition and propose strategies based on </a:t>
            </a:r>
            <a:r>
              <a:rPr lang="en-GB" sz="2000" b="1" dirty="0">
                <a:solidFill>
                  <a:srgbClr val="B85443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Bowlby’s attachment </a:t>
            </a:r>
            <a:r>
              <a:rPr lang="en-GB" sz="2000" b="1" dirty="0">
                <a:solidFill>
                  <a:srgbClr val="B8544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theory </a:t>
            </a:r>
            <a:endParaRPr sz="2025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sp>
        <p:nvSpPr>
          <p:cNvPr id="5" name="Age 3">
            <a:extLst>
              <a:ext uri="{FF2B5EF4-FFF2-40B4-BE49-F238E27FC236}">
                <a16:creationId xmlns:a16="http://schemas.microsoft.com/office/drawing/2014/main" id="{CF6487D5-7560-4BEF-90D9-F01427B86596}"/>
              </a:ext>
            </a:extLst>
          </p:cNvPr>
          <p:cNvSpPr>
            <a:spLocks noGrp="1"/>
          </p:cNvSpPr>
          <p:nvPr/>
        </p:nvSpPr>
        <p:spPr>
          <a:xfrm>
            <a:off x="609600" y="2524125"/>
            <a:ext cx="6572250" cy="6286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367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367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Age 3</a:t>
            </a:r>
          </a:p>
        </p:txBody>
      </p:sp>
      <p:sp>
        <p:nvSpPr>
          <p:cNvPr id="6" name="Recently joined nursery&#10;Anxious when her care">
            <a:extLst>
              <a:ext uri="{FF2B5EF4-FFF2-40B4-BE49-F238E27FC236}">
                <a16:creationId xmlns:a16="http://schemas.microsoft.com/office/drawing/2014/main" id="{EE0FD197-7F66-4CBB-B824-931D586C349B}"/>
              </a:ext>
            </a:extLst>
          </p:cNvPr>
          <p:cNvSpPr>
            <a:spLocks noGrp="1"/>
          </p:cNvSpPr>
          <p:nvPr/>
        </p:nvSpPr>
        <p:spPr>
          <a:xfrm>
            <a:off x="609600" y="3343275"/>
            <a:ext cx="6762750" cy="17621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2100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2100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Recently joined nursery</a:t>
            </a:r>
          </a:p>
          <a:p>
            <a:pPr marL="342900" indent="-342900">
              <a:buFont typeface="Arial" panose="020B0604020202020204" pitchFamily="34" charset="0"/>
              <a:buChar char="•"/>
              <a:defRPr sz="2100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2100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Anxious when her carers leave</a:t>
            </a:r>
          </a:p>
          <a:p>
            <a:pPr marL="342900" indent="-342900">
              <a:buFont typeface="Arial" panose="020B0604020202020204" pitchFamily="34" charset="0"/>
              <a:buChar char="•"/>
              <a:defRPr sz="2100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2100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Limited verbal communication</a:t>
            </a:r>
          </a:p>
          <a:p>
            <a:pPr marL="342900" indent="-342900">
              <a:buFont typeface="Arial" panose="020B0604020202020204" pitchFamily="34" charset="0"/>
              <a:buChar char="•"/>
              <a:defRPr sz="2100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2100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Difficulty joining group play</a:t>
            </a:r>
          </a:p>
        </p:txBody>
      </p:sp>
      <p:sp>
        <p:nvSpPr>
          <p:cNvPr id="7" name="Focus: Bowlby’s attachment theory">
            <a:extLst>
              <a:ext uri="{FF2B5EF4-FFF2-40B4-BE49-F238E27FC236}">
                <a16:creationId xmlns:a16="http://schemas.microsoft.com/office/drawing/2014/main" id="{14B8FD4A-1203-45DC-A6A4-4D511DAE539D}"/>
              </a:ext>
            </a:extLst>
          </p:cNvPr>
          <p:cNvSpPr>
            <a:spLocks noGrp="1"/>
          </p:cNvSpPr>
          <p:nvPr/>
        </p:nvSpPr>
        <p:spPr>
          <a:xfrm>
            <a:off x="609600" y="5514975"/>
            <a:ext cx="7334250" cy="4286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175" b="1">
                <a:solidFill>
                  <a:srgbClr val="B85443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 dirty="0">
                <a:solidFill>
                  <a:srgbClr val="B85443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Focus: Bowlby’s attachment </a:t>
            </a:r>
            <a:r>
              <a:rPr sz="2175" b="1" dirty="0">
                <a:solidFill>
                  <a:srgbClr val="B8544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theory</a:t>
            </a:r>
            <a:r>
              <a:rPr lang="en-GB" sz="2175" b="1" dirty="0">
                <a:solidFill>
                  <a:srgbClr val="B8544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PK" sz="2175" b="1" dirty="0">
                <a:solidFill>
                  <a:srgbClr val="B8544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(Bowlby, 1988)</a:t>
            </a:r>
            <a:endParaRPr sz="2175" b="1" dirty="0">
              <a:solidFill>
                <a:srgbClr val="B85443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8" name="Picture 7" descr="10,600+ Kids Anxiety Illustrations - iStock">
            <a:extLst>
              <a:ext uri="{FF2B5EF4-FFF2-40B4-BE49-F238E27FC236}">
                <a16:creationId xmlns:a16="http://schemas.microsoft.com/office/drawing/2014/main" id="{8D5D3C33-3446-9D94-431C-86850AC743A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7764651" y="1264888"/>
            <a:ext cx="4113023" cy="41130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520618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Overview: Bowlby’s attachment theory">
            <a:extLst>
              <a:ext uri="{FF2B5EF4-FFF2-40B4-BE49-F238E27FC236}">
                <a16:creationId xmlns:a16="http://schemas.microsoft.com/office/drawing/2014/main" id="{5CF294CD-F1D0-4433-8E35-2894308E8C64}"/>
              </a:ext>
            </a:extLst>
          </p:cNvPr>
          <p:cNvSpPr>
            <a:spLocks noGrp="1"/>
          </p:cNvSpPr>
          <p:nvPr/>
        </p:nvSpPr>
        <p:spPr>
          <a:xfrm>
            <a:off x="609600" y="476250"/>
            <a:ext cx="10972800" cy="1047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322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Bowlby’s </a:t>
            </a:r>
            <a:r>
              <a:rPr lang="en-GB"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Attachment Theory</a:t>
            </a:r>
            <a:endParaRPr sz="3225" b="1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sp>
        <p:nvSpPr>
          <p:cNvPr id="3" name="03">
            <a:extLst>
              <a:ext uri="{FF2B5EF4-FFF2-40B4-BE49-F238E27FC236}">
                <a16:creationId xmlns:a16="http://schemas.microsoft.com/office/drawing/2014/main" id="{C34E9E45-0719-429F-BA4B-B39C51EC871C}"/>
              </a:ext>
            </a:extLst>
          </p:cNvPr>
          <p:cNvSpPr>
            <a:spLocks noGrp="1"/>
          </p:cNvSpPr>
          <p:nvPr/>
        </p:nvSpPr>
        <p:spPr>
          <a:xfrm>
            <a:off x="11239500" y="6257925"/>
            <a:ext cx="523875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27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03</a:t>
            </a:r>
          </a:p>
        </p:txBody>
      </p:sp>
      <p:sp>
        <p:nvSpPr>
          <p:cNvPr id="4" name="Children seek a familiar caregiver when they ">
            <a:extLst>
              <a:ext uri="{FF2B5EF4-FFF2-40B4-BE49-F238E27FC236}">
                <a16:creationId xmlns:a16="http://schemas.microsoft.com/office/drawing/2014/main" id="{A6920CF5-FFF6-45DF-B8C9-82144B5A9C42}"/>
              </a:ext>
            </a:extLst>
          </p:cNvPr>
          <p:cNvSpPr>
            <a:spLocks noGrp="1"/>
          </p:cNvSpPr>
          <p:nvPr/>
        </p:nvSpPr>
        <p:spPr>
          <a:xfrm>
            <a:off x="609600" y="1533525"/>
            <a:ext cx="10763250" cy="8191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1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21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Children </a:t>
            </a:r>
            <a:r>
              <a:rPr lang="en-GB" sz="21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biologically programmed to form attachment, </a:t>
            </a:r>
            <a:r>
              <a:rPr sz="21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seek a familiar caregiver when they feel threatened.</a:t>
            </a:r>
            <a:r>
              <a:rPr lang="en-GB" sz="21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 </a:t>
            </a:r>
            <a:r>
              <a:rPr sz="21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Responsive care supports confidence to </a:t>
            </a:r>
            <a:r>
              <a:rPr sz="21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explore</a:t>
            </a:r>
            <a:r>
              <a:rPr lang="en-GB" sz="21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PK" sz="21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(Bowlby, 1988; Fletcher and Gallichan, 2016)</a:t>
            </a:r>
            <a:r>
              <a:rPr sz="21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5" name="Proximity seeking">
            <a:extLst>
              <a:ext uri="{FF2B5EF4-FFF2-40B4-BE49-F238E27FC236}">
                <a16:creationId xmlns:a16="http://schemas.microsoft.com/office/drawing/2014/main" id="{65A55AE4-D896-4E81-8309-231F29625C50}"/>
              </a:ext>
            </a:extLst>
          </p:cNvPr>
          <p:cNvSpPr>
            <a:spLocks noGrp="1"/>
          </p:cNvSpPr>
          <p:nvPr/>
        </p:nvSpPr>
        <p:spPr>
          <a:xfrm>
            <a:off x="609600" y="2828925"/>
            <a:ext cx="5048250" cy="4191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17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Proximity seeking</a:t>
            </a:r>
          </a:p>
        </p:txBody>
      </p:sp>
      <p:sp>
        <p:nvSpPr>
          <p:cNvPr id="6" name="Separation can increase a child’s need for cl">
            <a:extLst>
              <a:ext uri="{FF2B5EF4-FFF2-40B4-BE49-F238E27FC236}">
                <a16:creationId xmlns:a16="http://schemas.microsoft.com/office/drawing/2014/main" id="{1ABE7FA2-4863-4222-B013-BE6915737F4C}"/>
              </a:ext>
            </a:extLst>
          </p:cNvPr>
          <p:cNvSpPr>
            <a:spLocks noGrp="1"/>
          </p:cNvSpPr>
          <p:nvPr/>
        </p:nvSpPr>
        <p:spPr>
          <a:xfrm>
            <a:off x="609600" y="3324225"/>
            <a:ext cx="5048250" cy="11906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Separation can increase a child’s need for closeness.</a:t>
            </a:r>
          </a:p>
        </p:txBody>
      </p:sp>
      <p:sp>
        <p:nvSpPr>
          <p:cNvPr id="7" name="Safe haven">
            <a:extLst>
              <a:ext uri="{FF2B5EF4-FFF2-40B4-BE49-F238E27FC236}">
                <a16:creationId xmlns:a16="http://schemas.microsoft.com/office/drawing/2014/main" id="{96178F8F-0574-439F-BCAB-840F5869BC22}"/>
              </a:ext>
            </a:extLst>
          </p:cNvPr>
          <p:cNvSpPr>
            <a:spLocks noGrp="1"/>
          </p:cNvSpPr>
          <p:nvPr/>
        </p:nvSpPr>
        <p:spPr>
          <a:xfrm>
            <a:off x="6381750" y="2828925"/>
            <a:ext cx="5048250" cy="4191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17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Safe haven</a:t>
            </a:r>
          </a:p>
        </p:txBody>
      </p:sp>
      <p:sp>
        <p:nvSpPr>
          <p:cNvPr id="8" name="A trusted adult offers comfort when the child">
            <a:extLst>
              <a:ext uri="{FF2B5EF4-FFF2-40B4-BE49-F238E27FC236}">
                <a16:creationId xmlns:a16="http://schemas.microsoft.com/office/drawing/2014/main" id="{E810A411-B479-497A-BA50-6AACD24660BB}"/>
              </a:ext>
            </a:extLst>
          </p:cNvPr>
          <p:cNvSpPr>
            <a:spLocks noGrp="1"/>
          </p:cNvSpPr>
          <p:nvPr/>
        </p:nvSpPr>
        <p:spPr>
          <a:xfrm>
            <a:off x="6381750" y="3324225"/>
            <a:ext cx="5048250" cy="11906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 trusted adult offers comfort when the child feels distressed.</a:t>
            </a:r>
          </a:p>
        </p:txBody>
      </p:sp>
      <p:sp>
        <p:nvSpPr>
          <p:cNvPr id="9" name="Secure base">
            <a:extLst>
              <a:ext uri="{FF2B5EF4-FFF2-40B4-BE49-F238E27FC236}">
                <a16:creationId xmlns:a16="http://schemas.microsoft.com/office/drawing/2014/main" id="{2E896EB7-7205-4B7D-AF49-3B6F3FCD444A}"/>
              </a:ext>
            </a:extLst>
          </p:cNvPr>
          <p:cNvSpPr>
            <a:spLocks noGrp="1"/>
          </p:cNvSpPr>
          <p:nvPr/>
        </p:nvSpPr>
        <p:spPr>
          <a:xfrm>
            <a:off x="609600" y="4610100"/>
            <a:ext cx="5048250" cy="4191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17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Secure base</a:t>
            </a:r>
          </a:p>
        </p:txBody>
      </p:sp>
      <p:sp>
        <p:nvSpPr>
          <p:cNvPr id="10" name="An available adult supports play and explorat">
            <a:extLst>
              <a:ext uri="{FF2B5EF4-FFF2-40B4-BE49-F238E27FC236}">
                <a16:creationId xmlns:a16="http://schemas.microsoft.com/office/drawing/2014/main" id="{E407908A-C42D-4DBC-8FD5-6A16DB859CCD}"/>
              </a:ext>
            </a:extLst>
          </p:cNvPr>
          <p:cNvSpPr>
            <a:spLocks noGrp="1"/>
          </p:cNvSpPr>
          <p:nvPr/>
        </p:nvSpPr>
        <p:spPr>
          <a:xfrm>
            <a:off x="609600" y="5105400"/>
            <a:ext cx="5048250" cy="11906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An available adult supports play and exploration, with reassurance when needed.</a:t>
            </a:r>
          </a:p>
        </p:txBody>
      </p:sp>
      <p:sp>
        <p:nvSpPr>
          <p:cNvPr id="11" name="Internal working model">
            <a:extLst>
              <a:ext uri="{FF2B5EF4-FFF2-40B4-BE49-F238E27FC236}">
                <a16:creationId xmlns:a16="http://schemas.microsoft.com/office/drawing/2014/main" id="{AEC351EC-A456-4282-B8BA-BDE43326F3B2}"/>
              </a:ext>
            </a:extLst>
          </p:cNvPr>
          <p:cNvSpPr>
            <a:spLocks noGrp="1"/>
          </p:cNvSpPr>
          <p:nvPr/>
        </p:nvSpPr>
        <p:spPr>
          <a:xfrm>
            <a:off x="6381750" y="4610100"/>
            <a:ext cx="5048250" cy="4191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17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Internal working model</a:t>
            </a:r>
          </a:p>
        </p:txBody>
      </p:sp>
      <p:sp>
        <p:nvSpPr>
          <p:cNvPr id="12" name="Repeated interactions shape expectations abou">
            <a:extLst>
              <a:ext uri="{FF2B5EF4-FFF2-40B4-BE49-F238E27FC236}">
                <a16:creationId xmlns:a16="http://schemas.microsoft.com/office/drawing/2014/main" id="{3FBC9674-8955-45E0-B682-BB4EFF15524F}"/>
              </a:ext>
            </a:extLst>
          </p:cNvPr>
          <p:cNvSpPr>
            <a:spLocks noGrp="1"/>
          </p:cNvSpPr>
          <p:nvPr/>
        </p:nvSpPr>
        <p:spPr>
          <a:xfrm>
            <a:off x="6381750" y="5105400"/>
            <a:ext cx="5048250" cy="11906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Repeated interactions shape expectations about whether adults will respond.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E3281E82-CCD0-4B6A-D428-C604762926D8}"/>
              </a:ext>
            </a:extLst>
          </p:cNvPr>
          <p:cNvSpPr txBox="1"/>
          <p:nvPr/>
        </p:nvSpPr>
        <p:spPr>
          <a:xfrm>
            <a:off x="3048000" y="6372225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PK" sz="1800" dirty="0">
                <a:effectLst/>
                <a:latin typeface="+mn-lt"/>
              </a:rPr>
              <a:t>(Fletcher and Gallichan, 2016; McLeod, 2025)</a:t>
            </a:r>
            <a:endParaRPr lang="en-PK" dirty="0"/>
          </a:p>
        </p:txBody>
      </p:sp>
    </p:spTree>
    <p:extLst>
      <p:ext uri="{BB962C8B-B14F-4D97-AF65-F5344CB8AC3E}">
        <p14:creationId xmlns:p14="http://schemas.microsoft.com/office/powerpoint/2010/main" val="19295361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B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9BD59-9008-BF08-AE96-00275509E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en-GB" sz="3600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Application: Separation and Emotional Safety</a:t>
            </a:r>
            <a:br>
              <a:rPr lang="en-GB" sz="3600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</a:br>
            <a:endParaRPr lang="en-PK" sz="3600" b="1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CD6221-B21D-6884-E7C5-7A009F105B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9966" y="1905000"/>
            <a:ext cx="5786034" cy="4712776"/>
          </a:xfrm>
        </p:spPr>
        <p:txBody>
          <a:bodyPr>
            <a:normAutofit fontScale="85000" lnSpcReduction="20000"/>
          </a:bodyPr>
          <a:lstStyle/>
          <a:p>
            <a:pPr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PK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Theory -&gt; Children seek a familiar caregiver when they feel uncertain or distressed </a:t>
            </a:r>
            <a:r>
              <a:rPr lang="en-PK" sz="202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(Bowlby, 1988)</a:t>
            </a:r>
            <a:r>
              <a:rPr lang="en-PK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PK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Shona’s anxiety when her carers leave may reflect a need for reassurance in the unfamiliar nursery setting.</a:t>
            </a:r>
          </a:p>
          <a:p>
            <a:pPr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PK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 consistent, responsive key person could become a </a:t>
            </a:r>
            <a:r>
              <a:rPr lang="en-PK" b="1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safe haven</a:t>
            </a:r>
            <a:r>
              <a:rPr lang="en-PK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who helps her settle </a:t>
            </a:r>
            <a:r>
              <a:rPr lang="en-PK" sz="202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(McLeod, 2025)</a:t>
            </a:r>
            <a:r>
              <a:rPr lang="en-PK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PK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As Shona begins to feel secure, that adult could also serve as a </a:t>
            </a:r>
            <a:r>
              <a:rPr lang="en-PK" b="1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secure base</a:t>
            </a:r>
            <a:r>
              <a:rPr lang="en-PK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from which she explores and plays.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PK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Her limited verbal communication may make it harder to express distress, so staff should notice and respond to her gestures and behaviour.</a:t>
            </a:r>
          </a:p>
          <a:p>
            <a:pPr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PK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Feeling unsettled may also make it harder for her to approach other children and join group play </a:t>
            </a:r>
            <a:r>
              <a:rPr lang="en-PK" sz="202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(McLeod, 2025)</a:t>
            </a:r>
            <a:r>
              <a:rPr lang="en-PK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F4AB97-FB57-FA15-9FF4-B374753810E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6096000" y="2346493"/>
            <a:ext cx="5534803" cy="3108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77212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Application: wellbeing and participation">
            <a:extLst>
              <a:ext uri="{FF2B5EF4-FFF2-40B4-BE49-F238E27FC236}">
                <a16:creationId xmlns:a16="http://schemas.microsoft.com/office/drawing/2014/main" id="{DBD64918-447C-4CE1-A8BC-384DED2916C1}"/>
              </a:ext>
            </a:extLst>
          </p:cNvPr>
          <p:cNvSpPr>
            <a:spLocks noGrp="1"/>
          </p:cNvSpPr>
          <p:nvPr/>
        </p:nvSpPr>
        <p:spPr>
          <a:xfrm>
            <a:off x="609600" y="476250"/>
            <a:ext cx="10972800" cy="1047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322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Application: </a:t>
            </a:r>
            <a:r>
              <a:rPr lang="en-GB"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W</a:t>
            </a:r>
            <a:r>
              <a:rPr sz="3225" b="1" dirty="0" err="1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ellbeing</a:t>
            </a: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 and </a:t>
            </a:r>
            <a:r>
              <a:rPr lang="en-GB"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</a:t>
            </a:r>
            <a:r>
              <a:rPr sz="3225" b="1" dirty="0" err="1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articipation</a:t>
            </a:r>
            <a:endParaRPr sz="3225" b="1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sp>
        <p:nvSpPr>
          <p:cNvPr id="3" name="05">
            <a:extLst>
              <a:ext uri="{FF2B5EF4-FFF2-40B4-BE49-F238E27FC236}">
                <a16:creationId xmlns:a16="http://schemas.microsoft.com/office/drawing/2014/main" id="{56E1249D-5DF4-4956-9B74-1ED04CF48044}"/>
              </a:ext>
            </a:extLst>
          </p:cNvPr>
          <p:cNvSpPr>
            <a:spLocks noGrp="1"/>
          </p:cNvSpPr>
          <p:nvPr/>
        </p:nvSpPr>
        <p:spPr>
          <a:xfrm>
            <a:off x="11239500" y="6257925"/>
            <a:ext cx="523875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27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05</a:t>
            </a:r>
          </a:p>
        </p:txBody>
      </p:sp>
      <p:sp>
        <p:nvSpPr>
          <p:cNvPr id="4" name="Possible effects for Shona">
            <a:extLst>
              <a:ext uri="{FF2B5EF4-FFF2-40B4-BE49-F238E27FC236}">
                <a16:creationId xmlns:a16="http://schemas.microsoft.com/office/drawing/2014/main" id="{28D0957A-1C9D-4B6F-9F9E-004177C44579}"/>
              </a:ext>
            </a:extLst>
          </p:cNvPr>
          <p:cNvSpPr>
            <a:spLocks noGrp="1"/>
          </p:cNvSpPr>
          <p:nvPr/>
        </p:nvSpPr>
        <p:spPr>
          <a:xfrm>
            <a:off x="609600" y="1581150"/>
            <a:ext cx="4953000" cy="4953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250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Possible effects for Shona</a:t>
            </a:r>
          </a:p>
        </p:txBody>
      </p:sp>
      <p:sp>
        <p:nvSpPr>
          <p:cNvPr id="5" name="Emotional: reassurance may ease distress.&#10;&#10;So">
            <a:extLst>
              <a:ext uri="{FF2B5EF4-FFF2-40B4-BE49-F238E27FC236}">
                <a16:creationId xmlns:a16="http://schemas.microsoft.com/office/drawing/2014/main" id="{EBB56BE0-1AF1-42EA-A7F7-1FFF42BF58CB}"/>
              </a:ext>
            </a:extLst>
          </p:cNvPr>
          <p:cNvSpPr>
            <a:spLocks noGrp="1"/>
          </p:cNvSpPr>
          <p:nvPr/>
        </p:nvSpPr>
        <p:spPr>
          <a:xfrm>
            <a:off x="609600" y="2209800"/>
            <a:ext cx="5191125" cy="3524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Emotional: </a:t>
            </a:r>
            <a:r>
              <a:rPr lang="en-GB"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R</a:t>
            </a: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eassurance may ease distress.</a:t>
            </a:r>
          </a:p>
          <a:p>
            <a:endParaRPr sz="1875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Social: </a:t>
            </a:r>
            <a:r>
              <a:rPr lang="en-GB"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</a:t>
            </a: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dult support may help her join play.</a:t>
            </a:r>
          </a:p>
          <a:p>
            <a:endParaRPr sz="1875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Cognitive: </a:t>
            </a:r>
            <a:r>
              <a:rPr lang="en-GB"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C</a:t>
            </a: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alm periods may support attention.</a:t>
            </a:r>
          </a:p>
          <a:p>
            <a:endParaRPr sz="1875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Physical: </a:t>
            </a:r>
            <a:r>
              <a:rPr lang="en-GB"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</a:t>
            </a: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ecurity may help her explore movement and daily routines.</a:t>
            </a:r>
          </a:p>
        </p:txBody>
      </p:sp>
      <p:sp>
        <p:nvSpPr>
          <p:cNvPr id="6" name="80 independent samples&#10;4,441 children">
            <a:extLst>
              <a:ext uri="{FF2B5EF4-FFF2-40B4-BE49-F238E27FC236}">
                <a16:creationId xmlns:a16="http://schemas.microsoft.com/office/drawing/2014/main" id="{ADE575B0-F687-486A-B784-129F236FC7AD}"/>
              </a:ext>
            </a:extLst>
          </p:cNvPr>
          <p:cNvSpPr>
            <a:spLocks noGrp="1"/>
          </p:cNvSpPr>
          <p:nvPr/>
        </p:nvSpPr>
        <p:spPr>
          <a:xfrm>
            <a:off x="6496050" y="1619250"/>
            <a:ext cx="4762500" cy="10287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47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47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80 independent samples</a:t>
            </a:r>
          </a:p>
          <a:p>
            <a:pPr>
              <a:defRPr sz="247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47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4,441 </a:t>
            </a:r>
            <a:r>
              <a:rPr sz="2475" b="1" dirty="0">
                <a:solidFill>
                  <a:srgbClr val="24776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children</a:t>
            </a:r>
            <a:r>
              <a:rPr lang="en-GB" sz="2475" b="1" dirty="0">
                <a:solidFill>
                  <a:srgbClr val="24776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PK" sz="2475" b="1" dirty="0">
                <a:solidFill>
                  <a:srgbClr val="24776E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(Groh et al., 2014)</a:t>
            </a:r>
            <a:endParaRPr sz="2475" b="1" dirty="0">
              <a:solidFill>
                <a:srgbClr val="24776E"/>
              </a:solidFill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15" name="Chart"/>
          <p:cNvGraphicFramePr/>
          <p:nvPr>
            <p:extLst>
              <p:ext uri="{D42A27DB-BD31-4B8C-83A1-F6EECF244321}">
                <p14:modId xmlns:p14="http://schemas.microsoft.com/office/powerpoint/2010/main" val="3813864740"/>
              </p:ext>
            </p:extLst>
          </p:nvPr>
        </p:nvGraphicFramePr>
        <p:xfrm>
          <a:off x="6299736" y="2815530"/>
          <a:ext cx="5219700" cy="200025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d = 0.39, 95% CI 0.32–0.47&#10;Association across">
            <a:extLst>
              <a:ext uri="{FF2B5EF4-FFF2-40B4-BE49-F238E27FC236}">
                <a16:creationId xmlns:a16="http://schemas.microsoft.com/office/drawing/2014/main" id="{951E66AB-CCE1-4642-AFE5-16E3508EBE59}"/>
              </a:ext>
            </a:extLst>
          </p:cNvPr>
          <p:cNvSpPr>
            <a:spLocks noGrp="1"/>
          </p:cNvSpPr>
          <p:nvPr/>
        </p:nvSpPr>
        <p:spPr>
          <a:xfrm>
            <a:off x="6496050" y="5238750"/>
            <a:ext cx="4905375" cy="781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72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d = 0.39, 95% CI 0.32–0.47</a:t>
            </a:r>
          </a:p>
          <a:p>
            <a:pPr>
              <a:defRPr sz="172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Association across studies. Shona’s outcomes remain unmeasured.</a:t>
            </a:r>
          </a:p>
        </p:txBody>
      </p:sp>
    </p:spTree>
    <p:extLst>
      <p:ext uri="{BB962C8B-B14F-4D97-AF65-F5344CB8AC3E}">
        <p14:creationId xmlns:p14="http://schemas.microsoft.com/office/powerpoint/2010/main" val="2123191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Strategies: a consistent relationship">
            <a:extLst>
              <a:ext uri="{FF2B5EF4-FFF2-40B4-BE49-F238E27FC236}">
                <a16:creationId xmlns:a16="http://schemas.microsoft.com/office/drawing/2014/main" id="{1BBEA618-982E-41CA-A92F-CEBFC3692D0C}"/>
              </a:ext>
            </a:extLst>
          </p:cNvPr>
          <p:cNvSpPr>
            <a:spLocks noGrp="1"/>
          </p:cNvSpPr>
          <p:nvPr/>
        </p:nvSpPr>
        <p:spPr>
          <a:xfrm>
            <a:off x="609600" y="476250"/>
            <a:ext cx="10972800" cy="1047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322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Strategies: </a:t>
            </a:r>
            <a:r>
              <a:rPr lang="en-GB"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</a:t>
            </a: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 </a:t>
            </a:r>
            <a:r>
              <a:rPr lang="en-GB"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Consistent Relationship</a:t>
            </a:r>
            <a:endParaRPr sz="3225" b="1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sp>
        <p:nvSpPr>
          <p:cNvPr id="3" name="06">
            <a:extLst>
              <a:ext uri="{FF2B5EF4-FFF2-40B4-BE49-F238E27FC236}">
                <a16:creationId xmlns:a16="http://schemas.microsoft.com/office/drawing/2014/main" id="{D133FC89-FDA9-444C-B278-9D21AF6AD59D}"/>
              </a:ext>
            </a:extLst>
          </p:cNvPr>
          <p:cNvSpPr>
            <a:spLocks noGrp="1"/>
          </p:cNvSpPr>
          <p:nvPr/>
        </p:nvSpPr>
        <p:spPr>
          <a:xfrm>
            <a:off x="11239500" y="6257925"/>
            <a:ext cx="523875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27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06</a:t>
            </a:r>
          </a:p>
        </p:txBody>
      </p:sp>
      <p:sp>
        <p:nvSpPr>
          <p:cNvPr id="4" name="A familiar key person">
            <a:extLst>
              <a:ext uri="{FF2B5EF4-FFF2-40B4-BE49-F238E27FC236}">
                <a16:creationId xmlns:a16="http://schemas.microsoft.com/office/drawing/2014/main" id="{5D2479E8-460D-4A8A-8B5F-467A76157979}"/>
              </a:ext>
            </a:extLst>
          </p:cNvPr>
          <p:cNvSpPr>
            <a:spLocks noGrp="1"/>
          </p:cNvSpPr>
          <p:nvPr/>
        </p:nvSpPr>
        <p:spPr>
          <a:xfrm>
            <a:off x="609600" y="1609725"/>
            <a:ext cx="5048250" cy="4191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17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 familiar key person</a:t>
            </a:r>
          </a:p>
        </p:txBody>
      </p:sp>
      <p:sp>
        <p:nvSpPr>
          <p:cNvPr id="5" name="A familiar adult welcomes her. A known backup">
            <a:extLst>
              <a:ext uri="{FF2B5EF4-FFF2-40B4-BE49-F238E27FC236}">
                <a16:creationId xmlns:a16="http://schemas.microsoft.com/office/drawing/2014/main" id="{7FAAD5D8-8329-40AF-B847-399724E4DECF}"/>
              </a:ext>
            </a:extLst>
          </p:cNvPr>
          <p:cNvSpPr>
            <a:spLocks noGrp="1"/>
          </p:cNvSpPr>
          <p:nvPr/>
        </p:nvSpPr>
        <p:spPr>
          <a:xfrm>
            <a:off x="609600" y="2105025"/>
            <a:ext cx="5048250" cy="11906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 familiar adult welcomes her. A known backup maintains </a:t>
            </a:r>
            <a:r>
              <a:rPr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continuity</a:t>
            </a:r>
            <a:r>
              <a:rPr lang="en-GB"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PK"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(Milberg et al., 2011)</a:t>
            </a:r>
            <a:r>
              <a:rPr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Theory link: safe haven.</a:t>
            </a:r>
          </a:p>
        </p:txBody>
      </p:sp>
      <p:sp>
        <p:nvSpPr>
          <p:cNvPr id="6" name="A planned arrival routine">
            <a:extLst>
              <a:ext uri="{FF2B5EF4-FFF2-40B4-BE49-F238E27FC236}">
                <a16:creationId xmlns:a16="http://schemas.microsoft.com/office/drawing/2014/main" id="{FB68465E-2A54-495B-97D4-716020AD5926}"/>
              </a:ext>
            </a:extLst>
          </p:cNvPr>
          <p:cNvSpPr>
            <a:spLocks noGrp="1"/>
          </p:cNvSpPr>
          <p:nvPr/>
        </p:nvSpPr>
        <p:spPr>
          <a:xfrm>
            <a:off x="6381750" y="1609725"/>
            <a:ext cx="5048250" cy="4191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17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 planned arrival routine</a:t>
            </a:r>
          </a:p>
        </p:txBody>
      </p:sp>
      <p:sp>
        <p:nvSpPr>
          <p:cNvPr id="7" name="Agree a brief goodbye, comfort object and pre">
            <a:extLst>
              <a:ext uri="{FF2B5EF4-FFF2-40B4-BE49-F238E27FC236}">
                <a16:creationId xmlns:a16="http://schemas.microsoft.com/office/drawing/2014/main" id="{93F1291E-4D0C-4175-A615-6627E8A4AC5F}"/>
              </a:ext>
            </a:extLst>
          </p:cNvPr>
          <p:cNvSpPr>
            <a:spLocks noGrp="1"/>
          </p:cNvSpPr>
          <p:nvPr/>
        </p:nvSpPr>
        <p:spPr>
          <a:xfrm>
            <a:off x="6381750" y="2105025"/>
            <a:ext cx="5048250" cy="11906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Agree a brief goodbye, comfort object and predictable </a:t>
            </a:r>
            <a:r>
              <a:rPr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reunion with carers</a:t>
            </a:r>
            <a:r>
              <a:rPr lang="en-GB"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PK"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(Klette and Killén, 2018)</a:t>
            </a:r>
            <a:r>
              <a:rPr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Theory link: caregiver availability.</a:t>
            </a:r>
          </a:p>
        </p:txBody>
      </p:sp>
      <p:sp>
        <p:nvSpPr>
          <p:cNvPr id="8" name="Responsive emotional support">
            <a:extLst>
              <a:ext uri="{FF2B5EF4-FFF2-40B4-BE49-F238E27FC236}">
                <a16:creationId xmlns:a16="http://schemas.microsoft.com/office/drawing/2014/main" id="{1134415A-9E82-4BC5-9950-D8568B300867}"/>
              </a:ext>
            </a:extLst>
          </p:cNvPr>
          <p:cNvSpPr>
            <a:spLocks noGrp="1"/>
          </p:cNvSpPr>
          <p:nvPr/>
        </p:nvSpPr>
        <p:spPr>
          <a:xfrm>
            <a:off x="609600" y="3476625"/>
            <a:ext cx="5048250" cy="4191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17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Responsive emotional support</a:t>
            </a:r>
          </a:p>
        </p:txBody>
      </p:sp>
      <p:sp>
        <p:nvSpPr>
          <p:cNvPr id="9" name="Notice her cues and name feelings. Offer reas">
            <a:extLst>
              <a:ext uri="{FF2B5EF4-FFF2-40B4-BE49-F238E27FC236}">
                <a16:creationId xmlns:a16="http://schemas.microsoft.com/office/drawing/2014/main" id="{D204B4E6-B73E-40B9-9964-5A1DF577E914}"/>
              </a:ext>
            </a:extLst>
          </p:cNvPr>
          <p:cNvSpPr>
            <a:spLocks noGrp="1"/>
          </p:cNvSpPr>
          <p:nvPr/>
        </p:nvSpPr>
        <p:spPr>
          <a:xfrm>
            <a:off x="609600" y="3971925"/>
            <a:ext cx="5048250" cy="11906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Notice her cues and name feelings. Offer reassurance at her </a:t>
            </a:r>
            <a:r>
              <a:rPr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pace</a:t>
            </a:r>
            <a:r>
              <a:rPr lang="en-GB"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PK"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(Groh et al., 2014)</a:t>
            </a:r>
            <a:r>
              <a:rPr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Theory link: sensitive care.</a:t>
            </a:r>
          </a:p>
        </p:txBody>
      </p:sp>
      <p:sp>
        <p:nvSpPr>
          <p:cNvPr id="10" name="Partnership with carers">
            <a:extLst>
              <a:ext uri="{FF2B5EF4-FFF2-40B4-BE49-F238E27FC236}">
                <a16:creationId xmlns:a16="http://schemas.microsoft.com/office/drawing/2014/main" id="{4FAF0FF2-AEB4-4873-8A2A-7F41AEE99545}"/>
              </a:ext>
            </a:extLst>
          </p:cNvPr>
          <p:cNvSpPr>
            <a:spLocks noGrp="1"/>
          </p:cNvSpPr>
          <p:nvPr/>
        </p:nvSpPr>
        <p:spPr>
          <a:xfrm>
            <a:off x="6381750" y="3476625"/>
            <a:ext cx="5048250" cy="4191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17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17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Partnership with carers</a:t>
            </a:r>
          </a:p>
        </p:txBody>
      </p:sp>
      <p:sp>
        <p:nvSpPr>
          <p:cNvPr id="11" name="Share soothing routines and daily observation">
            <a:extLst>
              <a:ext uri="{FF2B5EF4-FFF2-40B4-BE49-F238E27FC236}">
                <a16:creationId xmlns:a16="http://schemas.microsoft.com/office/drawing/2014/main" id="{072FC870-3E69-483A-B551-676DE5D96E28}"/>
              </a:ext>
            </a:extLst>
          </p:cNvPr>
          <p:cNvSpPr>
            <a:spLocks noGrp="1"/>
          </p:cNvSpPr>
          <p:nvPr/>
        </p:nvSpPr>
        <p:spPr>
          <a:xfrm>
            <a:off x="6381750" y="3971925"/>
            <a:ext cx="5048250" cy="11906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Share soothing routines and daily observations. Adapt </a:t>
            </a:r>
            <a:r>
              <a:rPr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support together</a:t>
            </a:r>
            <a:r>
              <a:rPr lang="en-GB"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PK"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(Milberg et al., 2011)</a:t>
            </a:r>
            <a:r>
              <a:rPr sz="187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  <a:p>
            <a:pPr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Theory link: predictable relationships.</a:t>
            </a:r>
          </a:p>
        </p:txBody>
      </p:sp>
      <p:sp>
        <p:nvSpPr>
          <p:cNvPr id="12" name="In England, EYFS paragraph 3.42 requires a ke">
            <a:extLst>
              <a:ext uri="{FF2B5EF4-FFF2-40B4-BE49-F238E27FC236}">
                <a16:creationId xmlns:a16="http://schemas.microsoft.com/office/drawing/2014/main" id="{1E3E9620-4E0B-4DA5-B4CD-3C57C0C001E0}"/>
              </a:ext>
            </a:extLst>
          </p:cNvPr>
          <p:cNvSpPr>
            <a:spLocks noGrp="1"/>
          </p:cNvSpPr>
          <p:nvPr/>
        </p:nvSpPr>
        <p:spPr>
          <a:xfrm>
            <a:off x="609600" y="5600700"/>
            <a:ext cx="10668000" cy="5143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00" b="1">
                <a:solidFill>
                  <a:srgbClr val="B85443"/>
                </a:solidFill>
                <a:latin typeface="DejaVu Sans"/>
                <a:ea typeface="DejaVu Sans"/>
                <a:cs typeface="DejaVu Sans"/>
              </a:defRPr>
            </a:pPr>
            <a:r>
              <a:rPr lang="en-GB" b="1" dirty="0">
                <a:solidFill>
                  <a:srgbClr val="B85443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In England, the current EYFS requires providers to assign each child a key person who helps the child become familiar with the setting and builds a relationship with carers </a:t>
            </a:r>
            <a:r>
              <a:rPr lang="en-PK" b="1" dirty="0">
                <a:solidFill>
                  <a:srgbClr val="B85443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(Department for Education, 2026)</a:t>
            </a:r>
            <a:r>
              <a:rPr lang="en-GB" b="1" dirty="0">
                <a:solidFill>
                  <a:srgbClr val="B85443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.</a:t>
            </a:r>
            <a:endParaRPr sz="1800" b="1" dirty="0">
              <a:solidFill>
                <a:srgbClr val="B85443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65510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Strategies: supported talk and play">
            <a:extLst>
              <a:ext uri="{FF2B5EF4-FFF2-40B4-BE49-F238E27FC236}">
                <a16:creationId xmlns:a16="http://schemas.microsoft.com/office/drawing/2014/main" id="{18DE1646-376A-4A13-919B-19ADC1D00870}"/>
              </a:ext>
            </a:extLst>
          </p:cNvPr>
          <p:cNvSpPr>
            <a:spLocks noGrp="1"/>
          </p:cNvSpPr>
          <p:nvPr/>
        </p:nvSpPr>
        <p:spPr>
          <a:xfrm>
            <a:off x="609600" y="476250"/>
            <a:ext cx="10972800" cy="1047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322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Strategies: </a:t>
            </a:r>
            <a:r>
              <a:rPr lang="en-GB"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Supported Talk and Play</a:t>
            </a:r>
            <a:endParaRPr sz="3225" b="1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sp>
        <p:nvSpPr>
          <p:cNvPr id="3" name="07">
            <a:extLst>
              <a:ext uri="{FF2B5EF4-FFF2-40B4-BE49-F238E27FC236}">
                <a16:creationId xmlns:a16="http://schemas.microsoft.com/office/drawing/2014/main" id="{A081220C-D1FE-407A-ACFB-2A0F2EF719EE}"/>
              </a:ext>
            </a:extLst>
          </p:cNvPr>
          <p:cNvSpPr>
            <a:spLocks noGrp="1"/>
          </p:cNvSpPr>
          <p:nvPr/>
        </p:nvSpPr>
        <p:spPr>
          <a:xfrm>
            <a:off x="11239500" y="6257925"/>
            <a:ext cx="523875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27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07</a:t>
            </a:r>
          </a:p>
        </p:txBody>
      </p:sp>
      <p:sp>
        <p:nvSpPr>
          <p:cNvPr id="4" name="Participation at Shona’s pace">
            <a:extLst>
              <a:ext uri="{FF2B5EF4-FFF2-40B4-BE49-F238E27FC236}">
                <a16:creationId xmlns:a16="http://schemas.microsoft.com/office/drawing/2014/main" id="{4DC2B839-9803-4239-8B2F-483F587C2D06}"/>
              </a:ext>
            </a:extLst>
          </p:cNvPr>
          <p:cNvSpPr>
            <a:spLocks noGrp="1"/>
          </p:cNvSpPr>
          <p:nvPr/>
        </p:nvSpPr>
        <p:spPr>
          <a:xfrm>
            <a:off x="609600" y="1657350"/>
            <a:ext cx="6143625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250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Participation at Shona’s pace</a:t>
            </a:r>
          </a:p>
        </p:txBody>
      </p:sp>
      <p:sp>
        <p:nvSpPr>
          <p:cNvPr id="5" name="Begin with her preferred activity beside the ">
            <a:extLst>
              <a:ext uri="{FF2B5EF4-FFF2-40B4-BE49-F238E27FC236}">
                <a16:creationId xmlns:a16="http://schemas.microsoft.com/office/drawing/2014/main" id="{46B15B50-819D-4F26-8EF2-A742E56A043A}"/>
              </a:ext>
            </a:extLst>
          </p:cNvPr>
          <p:cNvSpPr>
            <a:spLocks noGrp="1"/>
          </p:cNvSpPr>
          <p:nvPr/>
        </p:nvSpPr>
        <p:spPr>
          <a:xfrm>
            <a:off x="609600" y="2333625"/>
            <a:ext cx="6191250" cy="2571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1950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Begin with her preferred activity beside the key person.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sz="1950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950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Model simple language. Accept gestures, use pictures and allow time to respond.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sz="1950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950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Introduce </a:t>
            </a:r>
            <a:r>
              <a:rPr sz="1950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one calm peer, then a small group when she shows readiness</a:t>
            </a:r>
            <a:r>
              <a:rPr lang="en-GB" sz="1950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PK" sz="1950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(Groh et al., 2014; Klette and Killén, 2018)</a:t>
            </a:r>
            <a:r>
              <a:rPr sz="1950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6" name="Attachment link: the adult remains available ">
            <a:extLst>
              <a:ext uri="{FF2B5EF4-FFF2-40B4-BE49-F238E27FC236}">
                <a16:creationId xmlns:a16="http://schemas.microsoft.com/office/drawing/2014/main" id="{7242B2D1-C3C2-4AED-9DFF-2B2568A2FBF9}"/>
              </a:ext>
            </a:extLst>
          </p:cNvPr>
          <p:cNvSpPr>
            <a:spLocks noGrp="1"/>
          </p:cNvSpPr>
          <p:nvPr/>
        </p:nvSpPr>
        <p:spPr>
          <a:xfrm>
            <a:off x="609600" y="5314950"/>
            <a:ext cx="6191250" cy="6381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875" b="1">
                <a:solidFill>
                  <a:srgbClr val="B85443"/>
                </a:solidFill>
                <a:latin typeface="DejaVu Sans"/>
                <a:ea typeface="DejaVu Sans"/>
                <a:cs typeface="DejaVu Sans"/>
              </a:defRPr>
            </a:pPr>
            <a:r>
              <a:rPr sz="1875" b="1" dirty="0">
                <a:solidFill>
                  <a:srgbClr val="B85443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Attachment link: the adult remains available as a secure base.</a:t>
            </a:r>
          </a:p>
        </p:txBody>
      </p:sp>
      <p:sp>
        <p:nvSpPr>
          <p:cNvPr id="7" name="People involved">
            <a:extLst>
              <a:ext uri="{FF2B5EF4-FFF2-40B4-BE49-F238E27FC236}">
                <a16:creationId xmlns:a16="http://schemas.microsoft.com/office/drawing/2014/main" id="{25200DBA-A089-4F39-9226-7CC7316D0DD9}"/>
              </a:ext>
            </a:extLst>
          </p:cNvPr>
          <p:cNvSpPr>
            <a:spLocks noGrp="1"/>
          </p:cNvSpPr>
          <p:nvPr/>
        </p:nvSpPr>
        <p:spPr>
          <a:xfrm>
            <a:off x="7572375" y="1657350"/>
            <a:ext cx="40005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250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People involved</a:t>
            </a:r>
          </a:p>
        </p:txBody>
      </p:sp>
      <p:sp>
        <p:nvSpPr>
          <p:cNvPr id="8" name="Key person and carers: daily support&#10;&#10;SENCO: ">
            <a:extLst>
              <a:ext uri="{FF2B5EF4-FFF2-40B4-BE49-F238E27FC236}">
                <a16:creationId xmlns:a16="http://schemas.microsoft.com/office/drawing/2014/main" id="{834CCA51-0CCA-4A4F-8231-02BF2CAFFA98}"/>
              </a:ext>
            </a:extLst>
          </p:cNvPr>
          <p:cNvSpPr>
            <a:spLocks noGrp="1"/>
          </p:cNvSpPr>
          <p:nvPr/>
        </p:nvSpPr>
        <p:spPr>
          <a:xfrm>
            <a:off x="7572375" y="2333625"/>
            <a:ext cx="4000500" cy="23907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Key person and carers: daily support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sz="1875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SENCO: coordinate persistent concerns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sz="1875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87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87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Health visitor and speech and language therapist: assessment when needed</a:t>
            </a:r>
          </a:p>
        </p:txBody>
      </p:sp>
      <p:sp>
        <p:nvSpPr>
          <p:cNvPr id="9" name="Review after 2 weeks">
            <a:extLst>
              <a:ext uri="{FF2B5EF4-FFF2-40B4-BE49-F238E27FC236}">
                <a16:creationId xmlns:a16="http://schemas.microsoft.com/office/drawing/2014/main" id="{C0C201DA-2A41-4C10-A296-22BD6E123A46}"/>
              </a:ext>
            </a:extLst>
          </p:cNvPr>
          <p:cNvSpPr>
            <a:spLocks noGrp="1"/>
          </p:cNvSpPr>
          <p:nvPr/>
        </p:nvSpPr>
        <p:spPr>
          <a:xfrm>
            <a:off x="7572375" y="5066169"/>
            <a:ext cx="4000500" cy="4286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025" b="1">
                <a:solidFill>
                  <a:srgbClr val="B85443"/>
                </a:solidFill>
                <a:latin typeface="DejaVu Sans"/>
                <a:ea typeface="DejaVu Sans"/>
                <a:cs typeface="DejaVu Sans"/>
              </a:defRPr>
            </a:pPr>
            <a:r>
              <a:rPr sz="2025" b="1" dirty="0">
                <a:solidFill>
                  <a:srgbClr val="B85443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Review after 2 weeks</a:t>
            </a:r>
          </a:p>
        </p:txBody>
      </p:sp>
      <p:sp>
        <p:nvSpPr>
          <p:cNvPr id="10" name="Settling time, communication attempts, comfor">
            <a:extLst>
              <a:ext uri="{FF2B5EF4-FFF2-40B4-BE49-F238E27FC236}">
                <a16:creationId xmlns:a16="http://schemas.microsoft.com/office/drawing/2014/main" id="{17B6C1F3-C353-45D5-BB4D-F2761A36ED13}"/>
              </a:ext>
            </a:extLst>
          </p:cNvPr>
          <p:cNvSpPr>
            <a:spLocks noGrp="1"/>
          </p:cNvSpPr>
          <p:nvPr/>
        </p:nvSpPr>
        <p:spPr>
          <a:xfrm>
            <a:off x="7572375" y="5514975"/>
            <a:ext cx="4000500" cy="6381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7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72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Settling time, communication attempts, comfort seeking and play involvement.</a:t>
            </a:r>
          </a:p>
        </p:txBody>
      </p:sp>
    </p:spTree>
    <p:extLst>
      <p:ext uri="{BB962C8B-B14F-4D97-AF65-F5344CB8AC3E}">
        <p14:creationId xmlns:p14="http://schemas.microsoft.com/office/powerpoint/2010/main" val="83727697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ture versus nurture: interacting influences">
            <a:extLst>
              <a:ext uri="{FF2B5EF4-FFF2-40B4-BE49-F238E27FC236}">
                <a16:creationId xmlns:a16="http://schemas.microsoft.com/office/drawing/2014/main" id="{E5DE9F30-7F7F-4227-9753-ED8C3A19A6A3}"/>
              </a:ext>
            </a:extLst>
          </p:cNvPr>
          <p:cNvSpPr>
            <a:spLocks noGrp="1"/>
          </p:cNvSpPr>
          <p:nvPr/>
        </p:nvSpPr>
        <p:spPr>
          <a:xfrm>
            <a:off x="609600" y="476250"/>
            <a:ext cx="10972800" cy="1047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322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Nature </a:t>
            </a:r>
            <a:r>
              <a:rPr lang="en-GB"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Versus Nurture</a:t>
            </a:r>
            <a:endParaRPr sz="3225" b="1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sp>
        <p:nvSpPr>
          <p:cNvPr id="3" name="08">
            <a:extLst>
              <a:ext uri="{FF2B5EF4-FFF2-40B4-BE49-F238E27FC236}">
                <a16:creationId xmlns:a16="http://schemas.microsoft.com/office/drawing/2014/main" id="{75EDA3FA-AA1A-41C5-9060-09F5B0B81576}"/>
              </a:ext>
            </a:extLst>
          </p:cNvPr>
          <p:cNvSpPr>
            <a:spLocks noGrp="1"/>
          </p:cNvSpPr>
          <p:nvPr/>
        </p:nvSpPr>
        <p:spPr>
          <a:xfrm>
            <a:off x="11239500" y="6257925"/>
            <a:ext cx="523875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27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08</a:t>
            </a:r>
          </a:p>
        </p:txBody>
      </p:sp>
      <p:sp>
        <p:nvSpPr>
          <p:cNvPr id="8" name="A cautious child may need more time and suppo">
            <a:extLst>
              <a:ext uri="{FF2B5EF4-FFF2-40B4-BE49-F238E27FC236}">
                <a16:creationId xmlns:a16="http://schemas.microsoft.com/office/drawing/2014/main" id="{B05A1A8B-6707-484D-9796-D31D7211F178}"/>
              </a:ext>
            </a:extLst>
          </p:cNvPr>
          <p:cNvSpPr>
            <a:spLocks noGrp="1"/>
          </p:cNvSpPr>
          <p:nvPr/>
        </p:nvSpPr>
        <p:spPr>
          <a:xfrm>
            <a:off x="609600" y="5448300"/>
            <a:ext cx="10763250" cy="666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1950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PK" sz="1950" b="1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Shona’s individual characteristics affects how she experiences nursery</a:t>
            </a:r>
          </a:p>
          <a:p>
            <a:pPr algn="ctr">
              <a:defRPr sz="1950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PK" sz="1950" b="1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Supportive relationships and routines can change that experience</a:t>
            </a:r>
            <a:endParaRPr sz="1950" b="1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8EE688FA-D04E-F82B-0183-D01BA1E045C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4886755"/>
              </p:ext>
            </p:extLst>
          </p:nvPr>
        </p:nvGraphicFramePr>
        <p:xfrm>
          <a:off x="723900" y="1524000"/>
          <a:ext cx="10515600" cy="3657600"/>
        </p:xfrm>
        <a:graphic>
          <a:graphicData uri="http://schemas.openxmlformats.org/drawingml/2006/table">
            <a:tbl>
              <a:tblPr>
                <a:tableStyleId>{F5AB1C69-6EDB-4FF4-983F-18BD219EF322}</a:tableStyleId>
              </a:tblPr>
              <a:tblGrid>
                <a:gridCol w="5257800">
                  <a:extLst>
                    <a:ext uri="{9D8B030D-6E8A-4147-A177-3AD203B41FA5}">
                      <a16:colId xmlns:a16="http://schemas.microsoft.com/office/drawing/2014/main" val="3858512073"/>
                    </a:ext>
                  </a:extLst>
                </a:gridCol>
                <a:gridCol w="5257800">
                  <a:extLst>
                    <a:ext uri="{9D8B030D-6E8A-4147-A177-3AD203B41FA5}">
                      <a16:colId xmlns:a16="http://schemas.microsoft.com/office/drawing/2014/main" val="300931274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b="1" dirty="0"/>
                        <a:t>Nature: Biological Influences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PK" b="1" dirty="0"/>
                        <a:t>Nurture: Environmental Influences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7611686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b="1" dirty="0"/>
                        <a:t>Temperament</a:t>
                      </a:r>
                      <a:r>
                        <a:rPr lang="en-PK" dirty="0"/>
                        <a:t>: </a:t>
                      </a:r>
                      <a:r>
                        <a:rPr lang="en-GB" dirty="0"/>
                        <a:t>Shona tends to be extremely cautious in unfamiliar areas or slow to approach a group. This may be one of her characteristics.</a:t>
                      </a:r>
                      <a:endParaRPr lang="en-PK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b="1" dirty="0"/>
                        <a:t>Transition</a:t>
                      </a:r>
                      <a:r>
                        <a:rPr lang="en-PK" dirty="0"/>
                        <a:t>: </a:t>
                      </a:r>
                      <a:r>
                        <a:rPr lang="en-GB" dirty="0"/>
                        <a:t>Starting nursery introduces new adults, routines, and peers. The separation from her carers increases her distress.</a:t>
                      </a:r>
                      <a:endParaRPr lang="en-PK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5932862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b="1" dirty="0"/>
                        <a:t>Developing regulation</a:t>
                      </a:r>
                      <a:r>
                        <a:rPr lang="en-PK" dirty="0"/>
                        <a:t>: </a:t>
                      </a:r>
                      <a:r>
                        <a:rPr lang="en-GB" dirty="0"/>
                        <a:t>Even at three years old, managing powerful emotions still needs adult help. Anxiety influences how quickly she is able to speak or explore</a:t>
                      </a:r>
                      <a:r>
                        <a:rPr lang="en-PK" dirty="0"/>
                        <a:t>.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b="1" dirty="0"/>
                        <a:t>Responsive care</a:t>
                      </a:r>
                      <a:r>
                        <a:rPr lang="en-PK" dirty="0"/>
                        <a:t>: </a:t>
                      </a:r>
                      <a:r>
                        <a:rPr lang="en-GB" dirty="0"/>
                        <a:t>Such a key person will make Shona comfortable, know her language and provide the secure base mentioned by Bowlby.</a:t>
                      </a:r>
                      <a:endParaRPr lang="en-PK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0520440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b="1" dirty="0"/>
                        <a:t>Communication</a:t>
                      </a:r>
                      <a:r>
                        <a:rPr lang="en-PK" dirty="0"/>
                        <a:t>: </a:t>
                      </a:r>
                      <a:r>
                        <a:rPr lang="en-GB" dirty="0"/>
                        <a:t>Hearing or language development contributes to limited speech and should be considered if concerns continue.</a:t>
                      </a:r>
                      <a:endParaRPr lang="en-PK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PK" b="1" dirty="0"/>
                        <a:t>Social experience</a:t>
                      </a:r>
                      <a:r>
                        <a:rPr lang="en-PK" dirty="0"/>
                        <a:t>: </a:t>
                      </a:r>
                      <a:r>
                        <a:rPr lang="en-GB" dirty="0"/>
                        <a:t>Invitations to join the play activity and patient responses to her gestures provide her with an opportunity to communicate and gain confidence.</a:t>
                      </a:r>
                      <a:endParaRPr lang="en-PK" dirty="0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2120173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54092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valuation: evidence and strengths">
            <a:extLst>
              <a:ext uri="{FF2B5EF4-FFF2-40B4-BE49-F238E27FC236}">
                <a16:creationId xmlns:a16="http://schemas.microsoft.com/office/drawing/2014/main" id="{D4EFD491-110A-4900-8E8B-084AF671CD41}"/>
              </a:ext>
            </a:extLst>
          </p:cNvPr>
          <p:cNvSpPr>
            <a:spLocks noGrp="1"/>
          </p:cNvSpPr>
          <p:nvPr/>
        </p:nvSpPr>
        <p:spPr>
          <a:xfrm>
            <a:off x="609600" y="476250"/>
            <a:ext cx="10972800" cy="1047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322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Evaluation: </a:t>
            </a:r>
            <a:r>
              <a:rPr lang="en-GB"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Evidence and Strengths</a:t>
            </a:r>
            <a:endParaRPr sz="3225" b="1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sp>
        <p:nvSpPr>
          <p:cNvPr id="3" name="09">
            <a:extLst>
              <a:ext uri="{FF2B5EF4-FFF2-40B4-BE49-F238E27FC236}">
                <a16:creationId xmlns:a16="http://schemas.microsoft.com/office/drawing/2014/main" id="{968BB2BF-5BBA-4372-9B80-60DE804B86A0}"/>
              </a:ext>
            </a:extLst>
          </p:cNvPr>
          <p:cNvSpPr>
            <a:spLocks noGrp="1"/>
          </p:cNvSpPr>
          <p:nvPr/>
        </p:nvSpPr>
        <p:spPr>
          <a:xfrm>
            <a:off x="11239500" y="6257925"/>
            <a:ext cx="523875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27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09</a:t>
            </a:r>
          </a:p>
        </p:txBody>
      </p:sp>
      <p:sp>
        <p:nvSpPr>
          <p:cNvPr id="4" name="Why this framework helps">
            <a:extLst>
              <a:ext uri="{FF2B5EF4-FFF2-40B4-BE49-F238E27FC236}">
                <a16:creationId xmlns:a16="http://schemas.microsoft.com/office/drawing/2014/main" id="{2F5AD0C9-D76E-438C-B454-81ED0042EAB7}"/>
              </a:ext>
            </a:extLst>
          </p:cNvPr>
          <p:cNvSpPr>
            <a:spLocks noGrp="1"/>
          </p:cNvSpPr>
          <p:nvPr/>
        </p:nvSpPr>
        <p:spPr>
          <a:xfrm>
            <a:off x="609600" y="1628775"/>
            <a:ext cx="4953000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250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250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Why this framework helps</a:t>
            </a:r>
          </a:p>
        </p:txBody>
      </p:sp>
      <p:sp>
        <p:nvSpPr>
          <p:cNvPr id="5" name="Explains why separation can intensify a need ">
            <a:extLst>
              <a:ext uri="{FF2B5EF4-FFF2-40B4-BE49-F238E27FC236}">
                <a16:creationId xmlns:a16="http://schemas.microsoft.com/office/drawing/2014/main" id="{804C642C-D7D6-4A2C-8AB4-4436AA9532FE}"/>
              </a:ext>
            </a:extLst>
          </p:cNvPr>
          <p:cNvSpPr>
            <a:spLocks noGrp="1"/>
          </p:cNvSpPr>
          <p:nvPr/>
        </p:nvSpPr>
        <p:spPr>
          <a:xfrm>
            <a:off x="609600" y="2343150"/>
            <a:ext cx="4905375" cy="2638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025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Why separation may increase a person’s need for reassurance is explained here.</a:t>
            </a:r>
          </a:p>
          <a:p>
            <a:pPr marL="342900" indent="-342900"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endParaRPr lang="en-GB" sz="2025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025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Helps create an individualized plan based on an attachment figure.</a:t>
            </a:r>
          </a:p>
          <a:p>
            <a:pPr marL="342900" indent="-342900"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endParaRPr lang="en-GB" sz="2025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2025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Links emotional security to exploration </a:t>
            </a:r>
            <a:r>
              <a:rPr lang="en-PK" sz="202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(Waters et al., 2002; Slater, 2007)</a:t>
            </a:r>
            <a:r>
              <a:rPr sz="202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graphicFrame>
        <p:nvGraphicFramePr>
          <p:cNvPr id="15" name="Chart"/>
          <p:cNvGraphicFramePr/>
          <p:nvPr>
            <p:extLst>
              <p:ext uri="{D42A27DB-BD31-4B8C-83A1-F6EECF244321}">
                <p14:modId xmlns:p14="http://schemas.microsoft.com/office/powerpoint/2010/main" val="2628656034"/>
              </p:ext>
            </p:extLst>
          </p:nvPr>
        </p:nvGraphicFramePr>
        <p:xfrm>
          <a:off x="6229350" y="1609725"/>
          <a:ext cx="5334000" cy="3609975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8" name="70 studies in the review. Family intervention">
            <a:extLst>
              <a:ext uri="{FF2B5EF4-FFF2-40B4-BE49-F238E27FC236}">
                <a16:creationId xmlns:a16="http://schemas.microsoft.com/office/drawing/2014/main" id="{779FBAE4-1224-42BB-8164-7EFE08D15ACE}"/>
              </a:ext>
            </a:extLst>
          </p:cNvPr>
          <p:cNvSpPr>
            <a:spLocks noGrp="1"/>
          </p:cNvSpPr>
          <p:nvPr/>
        </p:nvSpPr>
        <p:spPr>
          <a:xfrm>
            <a:off x="6419850" y="5410200"/>
            <a:ext cx="5019675" cy="72390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72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400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70 studies in the review</a:t>
            </a:r>
            <a:r>
              <a:rPr lang="en-GB" sz="1400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 </a:t>
            </a:r>
            <a:r>
              <a:rPr lang="en-PK" sz="1400" dirty="0">
                <a:solidFill>
                  <a:srgbClr val="526965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(Bakermans-Kranenburg, van IJzendoorn and Juffer, 2003)</a:t>
            </a:r>
            <a:r>
              <a:rPr sz="1400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. Family interventions with infants offer indirect evidence for Shona’s nursery support.</a:t>
            </a:r>
          </a:p>
        </p:txBody>
      </p:sp>
    </p:spTree>
    <p:extLst>
      <p:ext uri="{BB962C8B-B14F-4D97-AF65-F5344CB8AC3E}">
        <p14:creationId xmlns:p14="http://schemas.microsoft.com/office/powerpoint/2010/main" val="206454554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Evaluation: limits and an alternative theory">
            <a:extLst>
              <a:ext uri="{FF2B5EF4-FFF2-40B4-BE49-F238E27FC236}">
                <a16:creationId xmlns:a16="http://schemas.microsoft.com/office/drawing/2014/main" id="{FB28EDA4-9E3D-425C-949D-6EE256E2F1C6}"/>
              </a:ext>
            </a:extLst>
          </p:cNvPr>
          <p:cNvSpPr>
            <a:spLocks noGrp="1"/>
          </p:cNvSpPr>
          <p:nvPr/>
        </p:nvSpPr>
        <p:spPr>
          <a:xfrm>
            <a:off x="609600" y="476250"/>
            <a:ext cx="10972800" cy="1047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322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Evaluation: </a:t>
            </a:r>
            <a:r>
              <a:rPr lang="en-GB"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Limits And An Alternative Theory</a:t>
            </a:r>
            <a:endParaRPr sz="3225" b="1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sp>
        <p:nvSpPr>
          <p:cNvPr id="3" name="10">
            <a:extLst>
              <a:ext uri="{FF2B5EF4-FFF2-40B4-BE49-F238E27FC236}">
                <a16:creationId xmlns:a16="http://schemas.microsoft.com/office/drawing/2014/main" id="{76D388FA-D09F-4F08-825C-7FA5954E6ADD}"/>
              </a:ext>
            </a:extLst>
          </p:cNvPr>
          <p:cNvSpPr>
            <a:spLocks noGrp="1"/>
          </p:cNvSpPr>
          <p:nvPr/>
        </p:nvSpPr>
        <p:spPr>
          <a:xfrm>
            <a:off x="11239500" y="6257925"/>
            <a:ext cx="523875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27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10</a:t>
            </a:r>
          </a:p>
        </p:txBody>
      </p:sp>
      <p:sp>
        <p:nvSpPr>
          <p:cNvPr id="4" name="Limits of attachment theory">
            <a:extLst>
              <a:ext uri="{FF2B5EF4-FFF2-40B4-BE49-F238E27FC236}">
                <a16:creationId xmlns:a16="http://schemas.microsoft.com/office/drawing/2014/main" id="{3859B990-B05F-4C2A-873B-69999CB40D0A}"/>
              </a:ext>
            </a:extLst>
          </p:cNvPr>
          <p:cNvSpPr>
            <a:spLocks noGrp="1"/>
          </p:cNvSpPr>
          <p:nvPr/>
        </p:nvSpPr>
        <p:spPr>
          <a:xfrm>
            <a:off x="609600" y="1628775"/>
            <a:ext cx="5286375" cy="4762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325" b="1">
                <a:solidFill>
                  <a:srgbClr val="B85443"/>
                </a:solidFill>
                <a:latin typeface="DejaVu Sans"/>
                <a:ea typeface="DejaVu Sans"/>
                <a:cs typeface="DejaVu Sans"/>
              </a:defRPr>
            </a:pPr>
            <a:r>
              <a:rPr sz="2325" b="1" dirty="0">
                <a:solidFill>
                  <a:srgbClr val="B85443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Limits of attachment theory</a:t>
            </a:r>
          </a:p>
        </p:txBody>
      </p:sp>
      <p:sp>
        <p:nvSpPr>
          <p:cNvPr id="5" name="A few observations cannot establish attachmen">
            <a:extLst>
              <a:ext uri="{FF2B5EF4-FFF2-40B4-BE49-F238E27FC236}">
                <a16:creationId xmlns:a16="http://schemas.microsoft.com/office/drawing/2014/main" id="{344AF759-8467-491A-8BDE-92B2043C6EA3}"/>
              </a:ext>
            </a:extLst>
          </p:cNvPr>
          <p:cNvSpPr>
            <a:spLocks noGrp="1"/>
          </p:cNvSpPr>
          <p:nvPr/>
        </p:nvSpPr>
        <p:spPr>
          <a:xfrm>
            <a:off x="609600" y="2352675"/>
            <a:ext cx="5191125" cy="26765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202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 few observations cannot establish attachment quality.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sz="2025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202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Limited speech needs broader assessment.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sz="2025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2025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2025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Family and cultural </a:t>
            </a:r>
            <a:r>
              <a:rPr sz="202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contexts vary. Staffing can restrict continuity</a:t>
            </a:r>
            <a:r>
              <a:rPr lang="en-GB" sz="202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PK" sz="202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(Waters et al., 2002; Slater, 2007)</a:t>
            </a:r>
            <a:r>
              <a:rPr sz="2025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6" name="Vygotsky’s sociocultural theory">
            <a:extLst>
              <a:ext uri="{FF2B5EF4-FFF2-40B4-BE49-F238E27FC236}">
                <a16:creationId xmlns:a16="http://schemas.microsoft.com/office/drawing/2014/main" id="{1EED7E83-30C1-45BE-BC09-CF805FD955F7}"/>
              </a:ext>
            </a:extLst>
          </p:cNvPr>
          <p:cNvSpPr>
            <a:spLocks noGrp="1"/>
          </p:cNvSpPr>
          <p:nvPr/>
        </p:nvSpPr>
        <p:spPr>
          <a:xfrm>
            <a:off x="6381750" y="1628775"/>
            <a:ext cx="5286375" cy="7810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2325" b="1">
                <a:solidFill>
                  <a:srgbClr val="24776E"/>
                </a:solidFill>
                <a:latin typeface="DejaVu Sans"/>
                <a:ea typeface="DejaVu Sans"/>
                <a:cs typeface="DejaVu Sans"/>
              </a:defRPr>
            </a:pPr>
            <a:r>
              <a:rPr sz="2325" b="1" dirty="0">
                <a:solidFill>
                  <a:srgbClr val="24776E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Vygotsky’s sociocultural theory</a:t>
            </a:r>
          </a:p>
        </p:txBody>
      </p:sp>
      <p:sp>
        <p:nvSpPr>
          <p:cNvPr id="7" name="Focuses on learning through supported social ">
            <a:extLst>
              <a:ext uri="{FF2B5EF4-FFF2-40B4-BE49-F238E27FC236}">
                <a16:creationId xmlns:a16="http://schemas.microsoft.com/office/drawing/2014/main" id="{26EDE1F0-835E-4F55-A7AF-961A811677E5}"/>
              </a:ext>
            </a:extLst>
          </p:cNvPr>
          <p:cNvSpPr>
            <a:spLocks noGrp="1"/>
          </p:cNvSpPr>
          <p:nvPr/>
        </p:nvSpPr>
        <p:spPr>
          <a:xfrm>
            <a:off x="6381750" y="2562225"/>
            <a:ext cx="5095875" cy="265747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  <a:defRPr sz="1950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Focuses on learning through supported social interaction.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sz="1950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950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An adult helps within the zone of proximal development.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sz="1950" b="0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  <a:defRPr sz="1950" b="0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950" b="0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Shared play and language support may address her </a:t>
            </a:r>
            <a:r>
              <a:rPr sz="1950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participation more directly</a:t>
            </a:r>
            <a:r>
              <a:rPr lang="en-GB" sz="1950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  <a:r>
              <a:rPr lang="en-PK" sz="1950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(Tzuriel, 2021)</a:t>
            </a:r>
            <a:r>
              <a:rPr sz="1950" dirty="0">
                <a:solidFill>
                  <a:srgbClr val="153C3A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.</a:t>
            </a:r>
          </a:p>
        </p:txBody>
      </p:sp>
      <p:sp>
        <p:nvSpPr>
          <p:cNvPr id="8" name="Judgement: Bowlby best guides settling suppor">
            <a:extLst>
              <a:ext uri="{FF2B5EF4-FFF2-40B4-BE49-F238E27FC236}">
                <a16:creationId xmlns:a16="http://schemas.microsoft.com/office/drawing/2014/main" id="{957873D8-D796-48C1-BB9D-012C714E9EC3}"/>
              </a:ext>
            </a:extLst>
          </p:cNvPr>
          <p:cNvSpPr>
            <a:spLocks noGrp="1"/>
          </p:cNvSpPr>
          <p:nvPr/>
        </p:nvSpPr>
        <p:spPr>
          <a:xfrm>
            <a:off x="609600" y="5457825"/>
            <a:ext cx="10953750" cy="7048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1950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1950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Judgement: Bowlby best guides settling support. Vygotsky adds a stronger</a:t>
            </a:r>
            <a:r>
              <a:rPr lang="en-GB" sz="1950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 </a:t>
            </a:r>
            <a:r>
              <a:rPr sz="1950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account of how to extend language and cooperative play.</a:t>
            </a:r>
          </a:p>
        </p:txBody>
      </p:sp>
    </p:spTree>
    <p:extLst>
      <p:ext uri="{BB962C8B-B14F-4D97-AF65-F5344CB8AC3E}">
        <p14:creationId xmlns:p14="http://schemas.microsoft.com/office/powerpoint/2010/main" val="133451365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Conclusion: supporting Shona’s wellbeing">
            <a:extLst>
              <a:ext uri="{FF2B5EF4-FFF2-40B4-BE49-F238E27FC236}">
                <a16:creationId xmlns:a16="http://schemas.microsoft.com/office/drawing/2014/main" id="{F23E0CDA-7619-41BD-BBBE-E4ECAFDE0484}"/>
              </a:ext>
            </a:extLst>
          </p:cNvPr>
          <p:cNvSpPr>
            <a:spLocks noGrp="1"/>
          </p:cNvSpPr>
          <p:nvPr/>
        </p:nvSpPr>
        <p:spPr>
          <a:xfrm>
            <a:off x="609600" y="476250"/>
            <a:ext cx="10972800" cy="1047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322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Conclusio</a:t>
            </a:r>
            <a:r>
              <a:rPr lang="en-GB"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n</a:t>
            </a:r>
            <a:endParaRPr sz="3225" b="1" dirty="0">
              <a:solidFill>
                <a:srgbClr val="153C3A"/>
              </a:solidFill>
              <a:latin typeface="Calibri" panose="020F0502020204030204" pitchFamily="34" charset="0"/>
              <a:ea typeface="DejaVu Sans"/>
              <a:cs typeface="Calibri" panose="020F0502020204030204" pitchFamily="34" charset="0"/>
            </a:endParaRPr>
          </a:p>
        </p:txBody>
      </p:sp>
      <p:sp>
        <p:nvSpPr>
          <p:cNvPr id="3" name="11">
            <a:extLst>
              <a:ext uri="{FF2B5EF4-FFF2-40B4-BE49-F238E27FC236}">
                <a16:creationId xmlns:a16="http://schemas.microsoft.com/office/drawing/2014/main" id="{CF0D6442-2748-4EFB-805D-0BE5BF9E04A0}"/>
              </a:ext>
            </a:extLst>
          </p:cNvPr>
          <p:cNvSpPr>
            <a:spLocks noGrp="1"/>
          </p:cNvSpPr>
          <p:nvPr/>
        </p:nvSpPr>
        <p:spPr>
          <a:xfrm>
            <a:off x="11239500" y="6257925"/>
            <a:ext cx="523875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27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526965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11</a:t>
            </a:r>
          </a:p>
        </p:txBody>
      </p:sp>
      <p:sp>
        <p:nvSpPr>
          <p:cNvPr id="5" name="A responsive key person supports exploration.">
            <a:extLst>
              <a:ext uri="{FF2B5EF4-FFF2-40B4-BE49-F238E27FC236}">
                <a16:creationId xmlns:a16="http://schemas.microsoft.com/office/drawing/2014/main" id="{0557F104-3F54-421C-A4C9-8E3DBC4196FD}"/>
              </a:ext>
            </a:extLst>
          </p:cNvPr>
          <p:cNvSpPr>
            <a:spLocks noGrp="1"/>
          </p:cNvSpPr>
          <p:nvPr/>
        </p:nvSpPr>
        <p:spPr>
          <a:xfrm>
            <a:off x="503582" y="1285461"/>
            <a:ext cx="10628244" cy="5258214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attachment theory by Bowlby is the most relevant framework for explaining Shona’s anxieties about separation from her carers.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The presence of a single key person can reassure her in times of distress and serve as a secure base from where she can explore the nursery.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As Shona settles down, some support might help her to communicate and participate in play. Studies have shown a link between attachment security and greater peer competence. The theory, on its own, cannot explain Shona’s inability to speak or classify her attachment type; carers need to be observed.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Conclusion: Apply the framework of the theory to develop the plan and then revise it as per Shona’s behavior and confidence.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Lesson learned: Psychology allows practitioners working in health and social care to comprehend the behavior of children and apply it to provide individualized care.</a:t>
            </a:r>
            <a:endParaRPr lang="en-PK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719432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7E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ferences: early years guidance">
            <a:extLst>
              <a:ext uri="{FF2B5EF4-FFF2-40B4-BE49-F238E27FC236}">
                <a16:creationId xmlns:a16="http://schemas.microsoft.com/office/drawing/2014/main" id="{80C46972-A2AB-43A0-90A3-DC80A28A2EFF}"/>
              </a:ext>
            </a:extLst>
          </p:cNvPr>
          <p:cNvSpPr>
            <a:spLocks noGrp="1"/>
          </p:cNvSpPr>
          <p:nvPr/>
        </p:nvSpPr>
        <p:spPr>
          <a:xfrm>
            <a:off x="609600" y="476250"/>
            <a:ext cx="10972800" cy="1047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322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2" name="13">
            <a:extLst>
              <a:ext uri="{FF2B5EF4-FFF2-40B4-BE49-F238E27FC236}">
                <a16:creationId xmlns:a16="http://schemas.microsoft.com/office/drawing/2014/main" id="{ECE96255-26E7-4BA4-B3E3-3B24EA5D8892}"/>
              </a:ext>
            </a:extLst>
          </p:cNvPr>
          <p:cNvSpPr>
            <a:spLocks noGrp="1"/>
          </p:cNvSpPr>
          <p:nvPr/>
        </p:nvSpPr>
        <p:spPr>
          <a:xfrm>
            <a:off x="11239500" y="6257925"/>
            <a:ext cx="523875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27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526965"/>
                </a:solidFill>
                <a:latin typeface="DejaVu Sans"/>
                <a:ea typeface="DejaVu Sans"/>
                <a:cs typeface="DejaVu Sans"/>
              </a:rPr>
              <a:t>13</a:t>
            </a:r>
          </a:p>
        </p:txBody>
      </p:sp>
      <p:sp>
        <p:nvSpPr>
          <p:cNvPr id="3" name="Department for Education (2023) Development M">
            <a:extLst>
              <a:ext uri="{FF2B5EF4-FFF2-40B4-BE49-F238E27FC236}">
                <a16:creationId xmlns:a16="http://schemas.microsoft.com/office/drawing/2014/main" id="{A71A3A85-59B2-46B4-9628-6FFE83F7D96E}"/>
              </a:ext>
            </a:extLst>
          </p:cNvPr>
          <p:cNvSpPr>
            <a:spLocks noGrp="1"/>
          </p:cNvSpPr>
          <p:nvPr/>
        </p:nvSpPr>
        <p:spPr>
          <a:xfrm>
            <a:off x="609600" y="1394381"/>
            <a:ext cx="10839450" cy="1114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sz="2000" dirty="0"/>
              <a:t>Bakermans-Kranenburg, M.J., van IJzendoorn, M.H. and Juffer, F. (2003) </a:t>
            </a:r>
            <a:r>
              <a:rPr lang="en-GB" sz="2000" dirty="0"/>
              <a:t>‘</a:t>
            </a:r>
            <a:r>
              <a:rPr lang="en-PK" sz="2000" dirty="0"/>
              <a:t>Less is more: Meta-analyses of sensitivity and attachment interventions in early childhood</a:t>
            </a:r>
            <a:r>
              <a:rPr lang="en-GB" sz="2000" dirty="0"/>
              <a:t>’, </a:t>
            </a:r>
            <a:r>
              <a:rPr lang="en-PK" sz="2000" i="1" dirty="0"/>
              <a:t>Psychological Bulletin</a:t>
            </a:r>
            <a:r>
              <a:rPr lang="en-PK" sz="2000" dirty="0"/>
              <a:t>, 129(2), pp. 195–215.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sz="2000" dirty="0"/>
              <a:t>Bowlby, J. (1988) </a:t>
            </a:r>
            <a:r>
              <a:rPr lang="en-PK" sz="2000" i="1" dirty="0"/>
              <a:t>A secure base: Clinical applications of attachment theory</a:t>
            </a:r>
            <a:r>
              <a:rPr lang="en-PK" sz="2000" dirty="0"/>
              <a:t>. Routledge.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sz="2000" dirty="0"/>
              <a:t>Bowlby, J. (2005) </a:t>
            </a:r>
            <a:r>
              <a:rPr lang="en-PK" sz="2000" i="1" dirty="0"/>
              <a:t>A secure base</a:t>
            </a:r>
            <a:r>
              <a:rPr lang="en-PK" sz="2000" dirty="0"/>
              <a:t>. Routledge. Available at: https://doi.org/10.4324/9780203440841.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sz="2000" dirty="0"/>
              <a:t>Department for Education (2026) </a:t>
            </a:r>
            <a:r>
              <a:rPr lang="en-PK" sz="2000" i="1" dirty="0"/>
              <a:t>Early Years Foundation Stage Statutory Framework for Group and school-based providers setting the standards for learning, development and care for children from birth to five</a:t>
            </a:r>
            <a:r>
              <a:rPr lang="en-PK" sz="2000" dirty="0"/>
              <a:t>. Available at: https://assets.publishing.service.gov.uk/media/6a5f8e4fb00f3323bf1a23a1/EYFS_group_and_school_based_from_September_2026.pdf (Accessed: </a:t>
            </a:r>
            <a:r>
              <a:rPr lang="en-GB" sz="2000" dirty="0"/>
              <a:t>02 </a:t>
            </a:r>
            <a:r>
              <a:rPr lang="en-PK" sz="2000" dirty="0"/>
              <a:t>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sz="2000" dirty="0"/>
              <a:t>Fletcher, H.K. and Gallichan, D.J. (2016) </a:t>
            </a:r>
            <a:r>
              <a:rPr lang="en-GB" sz="2000" dirty="0"/>
              <a:t>‘</a:t>
            </a:r>
            <a:r>
              <a:rPr lang="en-PK" sz="2000" dirty="0"/>
              <a:t>An overview of attachment theory</a:t>
            </a:r>
            <a:r>
              <a:rPr lang="en-GB" sz="2000" dirty="0"/>
              <a:t>’,</a:t>
            </a:r>
            <a:r>
              <a:rPr lang="en-PK" sz="2000" dirty="0"/>
              <a:t> </a:t>
            </a:r>
            <a:r>
              <a:rPr lang="en-PK" sz="2000" i="1" dirty="0"/>
              <a:t>Attachment in Intellectual and Developmental Disability</a:t>
            </a:r>
            <a:r>
              <a:rPr lang="en-PK" sz="2000" dirty="0"/>
              <a:t>, pp. 8–32. Available at: https://doi.org/10.1002/9781118938119.ch2.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sz="2000" dirty="0"/>
              <a:t>Groh, A.M., Fearon, R.P., Bakermans-Kranenburg, M.J., van IJzendoorn, M.H., Steele, R.D. and Roisman, G.I. (2014) </a:t>
            </a:r>
            <a:r>
              <a:rPr lang="en-GB" sz="2000" dirty="0"/>
              <a:t>‘</a:t>
            </a:r>
            <a:r>
              <a:rPr lang="en-PK" sz="2000" dirty="0"/>
              <a:t>The significance of attachment security for children’s social competence with peers: A meta-analytic study</a:t>
            </a:r>
            <a:r>
              <a:rPr lang="en-GB" sz="2000" dirty="0"/>
              <a:t>’,</a:t>
            </a:r>
            <a:r>
              <a:rPr lang="en-PK" sz="2000" dirty="0"/>
              <a:t> </a:t>
            </a:r>
            <a:r>
              <a:rPr lang="en-PK" sz="2000" i="1" dirty="0"/>
              <a:t>Attachment &amp; Human Development</a:t>
            </a:r>
            <a:r>
              <a:rPr lang="en-PK" sz="2000" dirty="0"/>
              <a:t>, 16(2), pp. 103–136. Available at: https://doi.org/10.1080/14616734.2014.883636.</a:t>
            </a:r>
          </a:p>
        </p:txBody>
      </p:sp>
    </p:spTree>
    <p:extLst>
      <p:ext uri="{BB962C8B-B14F-4D97-AF65-F5344CB8AC3E}">
        <p14:creationId xmlns:p14="http://schemas.microsoft.com/office/powerpoint/2010/main" val="18001764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6F9EC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EDF24B7-8315-9A93-9FE1-D23FB16D944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ferences: early years guidance">
            <a:extLst>
              <a:ext uri="{FF2B5EF4-FFF2-40B4-BE49-F238E27FC236}">
                <a16:creationId xmlns:a16="http://schemas.microsoft.com/office/drawing/2014/main" id="{5A0DCB79-C4E5-8CAA-1100-5519B990FB4D}"/>
              </a:ext>
            </a:extLst>
          </p:cNvPr>
          <p:cNvSpPr>
            <a:spLocks noGrp="1"/>
          </p:cNvSpPr>
          <p:nvPr/>
        </p:nvSpPr>
        <p:spPr>
          <a:xfrm>
            <a:off x="609600" y="476250"/>
            <a:ext cx="10972800" cy="1047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algn="ctr">
              <a:defRPr sz="3225" b="1">
                <a:solidFill>
                  <a:srgbClr val="153C3A"/>
                </a:solidFill>
                <a:latin typeface="DejaVu Sans"/>
                <a:ea typeface="DejaVu Sans"/>
                <a:cs typeface="DejaVu Sans"/>
              </a:defRPr>
            </a:pPr>
            <a:r>
              <a:rPr lang="en-GB" sz="3225" b="1" dirty="0">
                <a:solidFill>
                  <a:srgbClr val="153C3A"/>
                </a:solidFill>
                <a:latin typeface="Calibri" panose="020F0502020204030204" pitchFamily="34" charset="0"/>
                <a:ea typeface="DejaVu Sans"/>
                <a:cs typeface="Calibri" panose="020F0502020204030204" pitchFamily="34" charset="0"/>
              </a:rPr>
              <a:t>References</a:t>
            </a:r>
            <a:endParaRPr sz="3225" b="1" dirty="0">
              <a:solidFill>
                <a:srgbClr val="153C3A"/>
              </a:solidFill>
              <a:latin typeface="DejaVu Sans"/>
              <a:ea typeface="DejaVu Sans"/>
              <a:cs typeface="DejaVu Sans"/>
            </a:endParaRPr>
          </a:p>
        </p:txBody>
      </p:sp>
      <p:sp>
        <p:nvSpPr>
          <p:cNvPr id="2" name="13">
            <a:extLst>
              <a:ext uri="{FF2B5EF4-FFF2-40B4-BE49-F238E27FC236}">
                <a16:creationId xmlns:a16="http://schemas.microsoft.com/office/drawing/2014/main" id="{A6B33629-18F6-6F11-D7BC-47E3F23BE648}"/>
              </a:ext>
            </a:extLst>
          </p:cNvPr>
          <p:cNvSpPr>
            <a:spLocks noGrp="1"/>
          </p:cNvSpPr>
          <p:nvPr/>
        </p:nvSpPr>
        <p:spPr>
          <a:xfrm>
            <a:off x="11239500" y="6257925"/>
            <a:ext cx="523875" cy="285750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>
              <a:defRPr sz="1275" b="0">
                <a:solidFill>
                  <a:srgbClr val="526965"/>
                </a:solidFill>
                <a:latin typeface="DejaVu Sans"/>
                <a:ea typeface="DejaVu Sans"/>
                <a:cs typeface="DejaVu Sans"/>
              </a:defRPr>
            </a:pPr>
            <a:r>
              <a:rPr sz="1275" b="0" dirty="0">
                <a:solidFill>
                  <a:srgbClr val="526965"/>
                </a:solidFill>
                <a:latin typeface="DejaVu Sans"/>
                <a:ea typeface="DejaVu Sans"/>
                <a:cs typeface="DejaVu Sans"/>
              </a:rPr>
              <a:t>13</a:t>
            </a:r>
          </a:p>
        </p:txBody>
      </p:sp>
      <p:sp>
        <p:nvSpPr>
          <p:cNvPr id="3" name="Department for Education (2023) Development M">
            <a:extLst>
              <a:ext uri="{FF2B5EF4-FFF2-40B4-BE49-F238E27FC236}">
                <a16:creationId xmlns:a16="http://schemas.microsoft.com/office/drawing/2014/main" id="{F6934D32-005B-AD67-54FC-5E2463CA73F9}"/>
              </a:ext>
            </a:extLst>
          </p:cNvPr>
          <p:cNvSpPr>
            <a:spLocks noGrp="1"/>
          </p:cNvSpPr>
          <p:nvPr/>
        </p:nvSpPr>
        <p:spPr>
          <a:xfrm>
            <a:off x="609600" y="1685925"/>
            <a:ext cx="10839450" cy="1114425"/>
          </a:xfrm>
          <a:prstGeom prst="rect">
            <a:avLst/>
          </a:prstGeom>
          <a:noFill/>
          <a:ln w="0">
            <a:noFill/>
          </a:ln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dirty="0"/>
              <a:t>Klette, T. and Killén, K. (2018) </a:t>
            </a:r>
            <a:r>
              <a:rPr lang="en-GB" dirty="0"/>
              <a:t>‘</a:t>
            </a:r>
            <a:r>
              <a:rPr lang="en-PK" dirty="0"/>
              <a:t>Painful transitions: A study of 1-year-old toddlers’ reactions to separation and reunion with their mothers after 1 month in childcare,</a:t>
            </a:r>
            <a:r>
              <a:rPr lang="en-GB" dirty="0"/>
              <a:t>’</a:t>
            </a:r>
            <a:r>
              <a:rPr lang="en-PK" dirty="0"/>
              <a:t> </a:t>
            </a:r>
            <a:r>
              <a:rPr lang="en-PK" i="1" dirty="0"/>
              <a:t>Early Child Development and Care</a:t>
            </a:r>
            <a:r>
              <a:rPr lang="en-PK" dirty="0"/>
              <a:t>, 189(12), pp. 1970–1977. Available at: https://doi.org/10.1080/03004430.2018.1424150.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dirty="0"/>
              <a:t>McLeod, S. (2025) </a:t>
            </a:r>
            <a:r>
              <a:rPr lang="en-PK" i="1" dirty="0"/>
              <a:t>John Bowlby’s attachment theory</a:t>
            </a:r>
            <a:r>
              <a:rPr lang="en-PK" dirty="0"/>
              <a:t>, </a:t>
            </a:r>
            <a:r>
              <a:rPr lang="en-PK" i="1" dirty="0"/>
              <a:t>Simply Psychology</a:t>
            </a:r>
            <a:r>
              <a:rPr lang="en-PK" dirty="0"/>
              <a:t>. Available at: https://www.simplypsychology.org/bowlby.html (Accessed: </a:t>
            </a:r>
            <a:r>
              <a:rPr lang="en-GB" dirty="0"/>
              <a:t>02 </a:t>
            </a:r>
            <a:r>
              <a:rPr lang="en-PK" dirty="0"/>
              <a:t>October 2026).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dirty="0"/>
              <a:t>Milberg, A., Wåhlberg, R., Jakobsson, M., Olsson, E.C., Olsson, M. and Friedrichsen, M. (2011) </a:t>
            </a:r>
            <a:r>
              <a:rPr lang="en-GB" dirty="0"/>
              <a:t>‘</a:t>
            </a:r>
            <a:r>
              <a:rPr lang="en-PK" dirty="0"/>
              <a:t>What is a ‘secure base’ when death is approaching? A study applying attachment theory to adult patients’ and family members’ experiences of palliative home care</a:t>
            </a:r>
            <a:r>
              <a:rPr lang="en-GB" dirty="0"/>
              <a:t>’,</a:t>
            </a:r>
            <a:r>
              <a:rPr lang="en-PK" dirty="0"/>
              <a:t> </a:t>
            </a:r>
            <a:r>
              <a:rPr lang="en-PK" i="1" dirty="0"/>
              <a:t>Psycho-Oncology</a:t>
            </a:r>
            <a:r>
              <a:rPr lang="en-PK" dirty="0"/>
              <a:t>, 21(8), pp. 886–895. Available at: https://doi.org/10.1002/pon.1982.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dirty="0"/>
              <a:t>Slater, R. (2007) </a:t>
            </a:r>
            <a:r>
              <a:rPr lang="en-GB" dirty="0"/>
              <a:t>‘</a:t>
            </a:r>
            <a:r>
              <a:rPr lang="en-PK" dirty="0"/>
              <a:t>Attachment: Theoretical development and critique</a:t>
            </a:r>
            <a:r>
              <a:rPr lang="en-GB" dirty="0"/>
              <a:t>’, </a:t>
            </a:r>
            <a:r>
              <a:rPr lang="en-PK" i="1" dirty="0"/>
              <a:t>Educational Psychology in Practice</a:t>
            </a:r>
            <a:r>
              <a:rPr lang="en-PK" dirty="0"/>
              <a:t>, 23(3), pp. 205–219.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dirty="0"/>
              <a:t>Tzuriel, D. (2021) </a:t>
            </a:r>
            <a:r>
              <a:rPr lang="en-GB" dirty="0"/>
              <a:t>‘</a:t>
            </a:r>
            <a:r>
              <a:rPr lang="en-PK" dirty="0"/>
              <a:t>The socio-cultural theory of Vygotsky</a:t>
            </a:r>
            <a:r>
              <a:rPr lang="en-GB" dirty="0"/>
              <a:t>’,</a:t>
            </a:r>
            <a:r>
              <a:rPr lang="en-PK" dirty="0"/>
              <a:t> </a:t>
            </a:r>
            <a:r>
              <a:rPr lang="en-PK" i="1" dirty="0"/>
              <a:t>Mediated Learning and Cognitive Modifiability</a:t>
            </a:r>
            <a:r>
              <a:rPr lang="en-PK" dirty="0"/>
              <a:t>, 1(1), pp. 53–66. Available at: https://doi.org/10.1007/978-3-030-75692-5_3.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PK" dirty="0"/>
              <a:t>Waters, E., Crowell, J., Elliott, M., Corcoran, D. and Treboux, D. (2002) </a:t>
            </a:r>
            <a:r>
              <a:rPr lang="en-GB" dirty="0"/>
              <a:t>‘</a:t>
            </a:r>
            <a:r>
              <a:rPr lang="en-PK" dirty="0"/>
              <a:t>Bowlby’s secure base theory and the social/personality psychology of attachment styles: Work(s) in progress</a:t>
            </a:r>
            <a:r>
              <a:rPr lang="en-GB"/>
              <a:t>’, </a:t>
            </a:r>
            <a:r>
              <a:rPr lang="en-PK" i="1"/>
              <a:t>Attachment </a:t>
            </a:r>
            <a:r>
              <a:rPr lang="en-PK" i="1" dirty="0"/>
              <a:t>&amp; Human Development</a:t>
            </a:r>
            <a:r>
              <a:rPr lang="en-PK" dirty="0"/>
              <a:t>, 4(2), pp. 230–242. Available at: https://doi.org/10.1080/14616730210154216.</a:t>
            </a:r>
          </a:p>
        </p:txBody>
      </p:sp>
    </p:spTree>
    <p:extLst>
      <p:ext uri="{BB962C8B-B14F-4D97-AF65-F5344CB8AC3E}">
        <p14:creationId xmlns:p14="http://schemas.microsoft.com/office/powerpoint/2010/main" val="1068693252"/>
      </p:ext>
    </p:extLst>
  </p:cSld>
  <p:clrMapOvr>
    <a:masterClrMapping/>
  </p:clrMapOvr>
</p:sld>
</file>

<file path=ppt/theme/theme1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Calibri">
      <a:maj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">
      <a:majorFont>
        <a:latin typeface="Aptos"/>
        <a:ea typeface=""/>
        <a:cs typeface=""/>
      </a:majorFont>
      <a:minorFont>
        <a:latin typeface="Aptos"/>
        <a:ea typeface=""/>
        <a:cs typeface="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526</TotalTime>
  <Words>1805</Words>
  <Application>Microsoft Office PowerPoint</Application>
  <DocSecurity>0</DocSecurity>
  <PresentationFormat>Widescreen</PresentationFormat>
  <Paragraphs>148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Calibri</vt:lpstr>
      <vt:lpstr>DejaVu Sans</vt:lpstr>
      <vt:lpstr>ChatGPT</vt:lpstr>
      <vt:lpstr>PowerPoint Presentation</vt:lpstr>
      <vt:lpstr>PowerPoint Presentation</vt:lpstr>
      <vt:lpstr>PowerPoint Presentation</vt:lpstr>
      <vt:lpstr>Application: Separation and Emotional Safety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lastModifiedBy>Aatiqa Rehmani</cp:lastModifiedBy>
  <cp:revision>60</cp:revision>
  <dcterms:created xsi:type="dcterms:W3CDTF">2026-10-02T07:05:59Z</dcterms:created>
  <dcterms:modified xsi:type="dcterms:W3CDTF">2026-10-06T14:43:47Z</dcterms:modified>
</cp:coreProperties>
</file>