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11"/>
  </p:notesMasterIdLst>
  <p:sldIdLst>
    <p:sldId id="256" r:id="rId2"/>
    <p:sldId id="257" r:id="rId3"/>
    <p:sldId id="262" r:id="rId4"/>
    <p:sldId id="263" r:id="rId5"/>
    <p:sldId id="264" r:id="rId6"/>
    <p:sldId id="259" r:id="rId7"/>
    <p:sldId id="260" r:id="rId8"/>
    <p:sldId id="261"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B5C6CC-7451-4C8F-9AD8-4ED44C17AD82}" v="22" dt="2020-07-29T13:38:30.977"/>
  </p1510:revLst>
</p1510:revInfo>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Светъл стил 1 - Акцент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3922" autoAdjust="0"/>
  </p:normalViewPr>
  <p:slideViewPr>
    <p:cSldViewPr snapToGrid="0" showGuides="1">
      <p:cViewPr>
        <p:scale>
          <a:sx n="64" d="100"/>
          <a:sy n="64" d="100"/>
        </p:scale>
        <p:origin x="954"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rdanka Manoilova" userId="ef179a5966bf3042" providerId="LiveId" clId="{DCB5C6CC-7451-4C8F-9AD8-4ED44C17AD82}"/>
    <pc:docChg chg="custSel mod addSld delSld modSld sldOrd">
      <pc:chgData name="Iordanka Manoilova" userId="ef179a5966bf3042" providerId="LiveId" clId="{DCB5C6CC-7451-4C8F-9AD8-4ED44C17AD82}" dt="2020-07-29T13:38:30.977" v="394" actId="1076"/>
      <pc:docMkLst>
        <pc:docMk/>
      </pc:docMkLst>
      <pc:sldChg chg="modSp new mod">
        <pc:chgData name="Iordanka Manoilova" userId="ef179a5966bf3042" providerId="LiveId" clId="{DCB5C6CC-7451-4C8F-9AD8-4ED44C17AD82}" dt="2020-07-29T13:36:22.154" v="378" actId="20577"/>
        <pc:sldMkLst>
          <pc:docMk/>
          <pc:sldMk cId="4016654628" sldId="256"/>
        </pc:sldMkLst>
        <pc:spChg chg="mod">
          <ac:chgData name="Iordanka Manoilova" userId="ef179a5966bf3042" providerId="LiveId" clId="{DCB5C6CC-7451-4C8F-9AD8-4ED44C17AD82}" dt="2020-07-29T13:36:22.154" v="378" actId="20577"/>
          <ac:spMkLst>
            <pc:docMk/>
            <pc:sldMk cId="4016654628" sldId="256"/>
            <ac:spMk id="2" creationId="{4FB4DB16-01F3-465E-9302-BF261D2BCFBD}"/>
          </ac:spMkLst>
        </pc:spChg>
        <pc:spChg chg="mod">
          <ac:chgData name="Iordanka Manoilova" userId="ef179a5966bf3042" providerId="LiveId" clId="{DCB5C6CC-7451-4C8F-9AD8-4ED44C17AD82}" dt="2020-07-29T13:04:07.938" v="38" actId="121"/>
          <ac:spMkLst>
            <pc:docMk/>
            <pc:sldMk cId="4016654628" sldId="256"/>
            <ac:spMk id="3" creationId="{AAE91EAD-0E53-46C0-B0BF-B3F6C2783B74}"/>
          </ac:spMkLst>
        </pc:spChg>
      </pc:sldChg>
      <pc:sldChg chg="modSp new mod">
        <pc:chgData name="Iordanka Manoilova" userId="ef179a5966bf3042" providerId="LiveId" clId="{DCB5C6CC-7451-4C8F-9AD8-4ED44C17AD82}" dt="2020-07-29T13:19:32.606" v="124"/>
        <pc:sldMkLst>
          <pc:docMk/>
          <pc:sldMk cId="1195514668" sldId="257"/>
        </pc:sldMkLst>
        <pc:spChg chg="mod">
          <ac:chgData name="Iordanka Manoilova" userId="ef179a5966bf3042" providerId="LiveId" clId="{DCB5C6CC-7451-4C8F-9AD8-4ED44C17AD82}" dt="2020-07-29T13:14:26.544" v="90" actId="20577"/>
          <ac:spMkLst>
            <pc:docMk/>
            <pc:sldMk cId="1195514668" sldId="257"/>
            <ac:spMk id="2" creationId="{38BF600D-2E00-4F4C-A0C2-8ACACB329442}"/>
          </ac:spMkLst>
        </pc:spChg>
        <pc:spChg chg="mod">
          <ac:chgData name="Iordanka Manoilova" userId="ef179a5966bf3042" providerId="LiveId" clId="{DCB5C6CC-7451-4C8F-9AD8-4ED44C17AD82}" dt="2020-07-29T13:19:32.606" v="124"/>
          <ac:spMkLst>
            <pc:docMk/>
            <pc:sldMk cId="1195514668" sldId="257"/>
            <ac:spMk id="3" creationId="{AFF69E7A-DB4E-43E2-8DDD-F1608C0A8B82}"/>
          </ac:spMkLst>
        </pc:spChg>
      </pc:sldChg>
      <pc:sldChg chg="addSp delSp modSp new del mod ord">
        <pc:chgData name="Iordanka Manoilova" userId="ef179a5966bf3042" providerId="LiveId" clId="{DCB5C6CC-7451-4C8F-9AD8-4ED44C17AD82}" dt="2020-07-29T13:36:43.490" v="379" actId="47"/>
        <pc:sldMkLst>
          <pc:docMk/>
          <pc:sldMk cId="3976750539" sldId="258"/>
        </pc:sldMkLst>
        <pc:spChg chg="del">
          <ac:chgData name="Iordanka Manoilova" userId="ef179a5966bf3042" providerId="LiveId" clId="{DCB5C6CC-7451-4C8F-9AD8-4ED44C17AD82}" dt="2020-07-29T13:16:06.559" v="94" actId="478"/>
          <ac:spMkLst>
            <pc:docMk/>
            <pc:sldMk cId="3976750539" sldId="258"/>
            <ac:spMk id="2" creationId="{392FB603-22CE-4DB5-8BDC-1484201FB0F9}"/>
          </ac:spMkLst>
        </pc:spChg>
        <pc:spChg chg="del">
          <ac:chgData name="Iordanka Manoilova" userId="ef179a5966bf3042" providerId="LiveId" clId="{DCB5C6CC-7451-4C8F-9AD8-4ED44C17AD82}" dt="2020-07-29T13:15:58.695" v="92"/>
          <ac:spMkLst>
            <pc:docMk/>
            <pc:sldMk cId="3976750539" sldId="258"/>
            <ac:spMk id="3" creationId="{13C5D623-DABB-4540-A9C3-DD68C379FCEF}"/>
          </ac:spMkLst>
        </pc:spChg>
        <pc:graphicFrameChg chg="add mod modGraphic">
          <ac:chgData name="Iordanka Manoilova" userId="ef179a5966bf3042" providerId="LiveId" clId="{DCB5C6CC-7451-4C8F-9AD8-4ED44C17AD82}" dt="2020-07-29T13:18:58.567" v="123" actId="13926"/>
          <ac:graphicFrameMkLst>
            <pc:docMk/>
            <pc:sldMk cId="3976750539" sldId="258"/>
            <ac:graphicFrameMk id="4" creationId="{05D0ABBD-59EB-4C3F-BDB9-376055A8E371}"/>
          </ac:graphicFrameMkLst>
        </pc:graphicFrameChg>
      </pc:sldChg>
      <pc:sldChg chg="addSp delSp modSp new mod">
        <pc:chgData name="Iordanka Manoilova" userId="ef179a5966bf3042" providerId="LiveId" clId="{DCB5C6CC-7451-4C8F-9AD8-4ED44C17AD82}" dt="2020-07-29T13:32:53.377" v="319" actId="14100"/>
        <pc:sldMkLst>
          <pc:docMk/>
          <pc:sldMk cId="4042857371" sldId="259"/>
        </pc:sldMkLst>
        <pc:spChg chg="mod">
          <ac:chgData name="Iordanka Manoilova" userId="ef179a5966bf3042" providerId="LiveId" clId="{DCB5C6CC-7451-4C8F-9AD8-4ED44C17AD82}" dt="2020-07-29T13:30:12.623" v="274" actId="1076"/>
          <ac:spMkLst>
            <pc:docMk/>
            <pc:sldMk cId="4042857371" sldId="259"/>
            <ac:spMk id="2" creationId="{4AA99C33-2B73-4EA3-AF55-09EF5F8C1D5A}"/>
          </ac:spMkLst>
        </pc:spChg>
        <pc:spChg chg="mod">
          <ac:chgData name="Iordanka Manoilova" userId="ef179a5966bf3042" providerId="LiveId" clId="{DCB5C6CC-7451-4C8F-9AD8-4ED44C17AD82}" dt="2020-07-29T13:32:46.809" v="318" actId="1076"/>
          <ac:spMkLst>
            <pc:docMk/>
            <pc:sldMk cId="4042857371" sldId="259"/>
            <ac:spMk id="3" creationId="{3F797A27-6532-4417-8823-2E5A144AA1E2}"/>
          </ac:spMkLst>
        </pc:spChg>
        <pc:spChg chg="add del mod">
          <ac:chgData name="Iordanka Manoilova" userId="ef179a5966bf3042" providerId="LiveId" clId="{DCB5C6CC-7451-4C8F-9AD8-4ED44C17AD82}" dt="2020-07-29T13:31:38.504" v="298" actId="478"/>
          <ac:spMkLst>
            <pc:docMk/>
            <pc:sldMk cId="4042857371" sldId="259"/>
            <ac:spMk id="4" creationId="{868C07E1-AA5A-4A55-A9E5-D55152D38B8A}"/>
          </ac:spMkLst>
        </pc:spChg>
        <pc:spChg chg="add mod">
          <ac:chgData name="Iordanka Manoilova" userId="ef179a5966bf3042" providerId="LiveId" clId="{DCB5C6CC-7451-4C8F-9AD8-4ED44C17AD82}" dt="2020-07-29T13:31:57.208" v="313" actId="313"/>
          <ac:spMkLst>
            <pc:docMk/>
            <pc:sldMk cId="4042857371" sldId="259"/>
            <ac:spMk id="5" creationId="{328FC751-0AA8-4CFE-BADF-41EE8BE96D61}"/>
          </ac:spMkLst>
        </pc:spChg>
        <pc:spChg chg="add mod">
          <ac:chgData name="Iordanka Manoilova" userId="ef179a5966bf3042" providerId="LiveId" clId="{DCB5C6CC-7451-4C8F-9AD8-4ED44C17AD82}" dt="2020-07-29T13:32:53.377" v="319" actId="14100"/>
          <ac:spMkLst>
            <pc:docMk/>
            <pc:sldMk cId="4042857371" sldId="259"/>
            <ac:spMk id="6" creationId="{2FB0F8DE-EEF2-435E-A896-B3BFCEEBEFC8}"/>
          </ac:spMkLst>
        </pc:spChg>
      </pc:sldChg>
      <pc:sldChg chg="modSp new mod">
        <pc:chgData name="Iordanka Manoilova" userId="ef179a5966bf3042" providerId="LiveId" clId="{DCB5C6CC-7451-4C8F-9AD8-4ED44C17AD82}" dt="2020-07-29T13:37:33.930" v="387" actId="14100"/>
        <pc:sldMkLst>
          <pc:docMk/>
          <pc:sldMk cId="2917030443" sldId="260"/>
        </pc:sldMkLst>
        <pc:spChg chg="mod">
          <ac:chgData name="Iordanka Manoilova" userId="ef179a5966bf3042" providerId="LiveId" clId="{DCB5C6CC-7451-4C8F-9AD8-4ED44C17AD82}" dt="2020-07-29T13:37:24.926" v="385" actId="1076"/>
          <ac:spMkLst>
            <pc:docMk/>
            <pc:sldMk cId="2917030443" sldId="260"/>
            <ac:spMk id="2" creationId="{D7B130FD-8E54-47F5-9F1B-34F63BA440A8}"/>
          </ac:spMkLst>
        </pc:spChg>
        <pc:spChg chg="mod">
          <ac:chgData name="Iordanka Manoilova" userId="ef179a5966bf3042" providerId="LiveId" clId="{DCB5C6CC-7451-4C8F-9AD8-4ED44C17AD82}" dt="2020-07-29T13:37:33.930" v="387" actId="14100"/>
          <ac:spMkLst>
            <pc:docMk/>
            <pc:sldMk cId="2917030443" sldId="260"/>
            <ac:spMk id="3" creationId="{527C4E79-25AC-4472-A6E2-0384AB265496}"/>
          </ac:spMkLst>
        </pc:spChg>
      </pc:sldChg>
      <pc:sldChg chg="modSp new mod">
        <pc:chgData name="Iordanka Manoilova" userId="ef179a5966bf3042" providerId="LiveId" clId="{DCB5C6CC-7451-4C8F-9AD8-4ED44C17AD82}" dt="2020-07-29T13:35:58.379" v="364" actId="14100"/>
        <pc:sldMkLst>
          <pc:docMk/>
          <pc:sldMk cId="2598354319" sldId="261"/>
        </pc:sldMkLst>
        <pc:spChg chg="mod">
          <ac:chgData name="Iordanka Manoilova" userId="ef179a5966bf3042" providerId="LiveId" clId="{DCB5C6CC-7451-4C8F-9AD8-4ED44C17AD82}" dt="2020-07-29T13:34:11.158" v="351" actId="20577"/>
          <ac:spMkLst>
            <pc:docMk/>
            <pc:sldMk cId="2598354319" sldId="261"/>
            <ac:spMk id="2" creationId="{5C0A15E7-FFFA-434C-AF2A-FD41DAE75618}"/>
          </ac:spMkLst>
        </pc:spChg>
        <pc:spChg chg="mod">
          <ac:chgData name="Iordanka Manoilova" userId="ef179a5966bf3042" providerId="LiveId" clId="{DCB5C6CC-7451-4C8F-9AD8-4ED44C17AD82}" dt="2020-07-29T13:35:58.379" v="364" actId="14100"/>
          <ac:spMkLst>
            <pc:docMk/>
            <pc:sldMk cId="2598354319" sldId="261"/>
            <ac:spMk id="3" creationId="{3487B96E-4037-4C5B-AA0F-013399FFC557}"/>
          </ac:spMkLst>
        </pc:spChg>
      </pc:sldChg>
      <pc:sldChg chg="addSp delSp modSp new mod setBg">
        <pc:chgData name="Iordanka Manoilova" userId="ef179a5966bf3042" providerId="LiveId" clId="{DCB5C6CC-7451-4C8F-9AD8-4ED44C17AD82}" dt="2020-07-29T13:22:16.965" v="147" actId="255"/>
        <pc:sldMkLst>
          <pc:docMk/>
          <pc:sldMk cId="1539002689" sldId="262"/>
        </pc:sldMkLst>
        <pc:spChg chg="del">
          <ac:chgData name="Iordanka Manoilova" userId="ef179a5966bf3042" providerId="LiveId" clId="{DCB5C6CC-7451-4C8F-9AD8-4ED44C17AD82}" dt="2020-07-29T13:20:02.486" v="126" actId="478"/>
          <ac:spMkLst>
            <pc:docMk/>
            <pc:sldMk cId="1539002689" sldId="262"/>
            <ac:spMk id="2" creationId="{304B4A8D-7FDA-42D0-8D38-E92E91B2E834}"/>
          </ac:spMkLst>
        </pc:spChg>
        <pc:spChg chg="del mod">
          <ac:chgData name="Iordanka Manoilova" userId="ef179a5966bf3042" providerId="LiveId" clId="{DCB5C6CC-7451-4C8F-9AD8-4ED44C17AD82}" dt="2020-07-29T13:20:07.677" v="128"/>
          <ac:spMkLst>
            <pc:docMk/>
            <pc:sldMk cId="1539002689" sldId="262"/>
            <ac:spMk id="3" creationId="{177B02BC-F479-4289-9DE1-66184CD0D7DD}"/>
          </ac:spMkLst>
        </pc:spChg>
        <pc:spChg chg="add mod">
          <ac:chgData name="Iordanka Manoilova" userId="ef179a5966bf3042" providerId="LiveId" clId="{DCB5C6CC-7451-4C8F-9AD8-4ED44C17AD82}" dt="2020-07-29T13:22:16.965" v="147" actId="255"/>
          <ac:spMkLst>
            <pc:docMk/>
            <pc:sldMk cId="1539002689" sldId="262"/>
            <ac:spMk id="5" creationId="{D80A13B6-8FCD-454B-B22D-D73B65B12FC5}"/>
          </ac:spMkLst>
        </pc:spChg>
        <pc:spChg chg="add del">
          <ac:chgData name="Iordanka Manoilova" userId="ef179a5966bf3042" providerId="LiveId" clId="{DCB5C6CC-7451-4C8F-9AD8-4ED44C17AD82}" dt="2020-07-29T13:20:28.822" v="134" actId="26606"/>
          <ac:spMkLst>
            <pc:docMk/>
            <pc:sldMk cId="1539002689" sldId="262"/>
            <ac:spMk id="9" creationId="{1BB01FB5-37B9-4EBD-AF40-DE68D3CA46A6}"/>
          </ac:spMkLst>
        </pc:spChg>
        <pc:spChg chg="add del">
          <ac:chgData name="Iordanka Manoilova" userId="ef179a5966bf3042" providerId="LiveId" clId="{DCB5C6CC-7451-4C8F-9AD8-4ED44C17AD82}" dt="2020-07-29T13:20:28.822" v="134" actId="26606"/>
          <ac:spMkLst>
            <pc:docMk/>
            <pc:sldMk cId="1539002689" sldId="262"/>
            <ac:spMk id="11" creationId="{06AF6A9A-0638-4916-AD29-9FC8FC07AE5F}"/>
          </ac:spMkLst>
        </pc:spChg>
        <pc:spChg chg="add del">
          <ac:chgData name="Iordanka Manoilova" userId="ef179a5966bf3042" providerId="LiveId" clId="{DCB5C6CC-7451-4C8F-9AD8-4ED44C17AD82}" dt="2020-07-29T13:20:28.822" v="134" actId="26606"/>
          <ac:spMkLst>
            <pc:docMk/>
            <pc:sldMk cId="1539002689" sldId="262"/>
            <ac:spMk id="13" creationId="{79057B2B-0D8C-47F2-836B-2E7DD462150A}"/>
          </ac:spMkLst>
        </pc:spChg>
        <pc:spChg chg="add">
          <ac:chgData name="Iordanka Manoilova" userId="ef179a5966bf3042" providerId="LiveId" clId="{DCB5C6CC-7451-4C8F-9AD8-4ED44C17AD82}" dt="2020-07-29T13:20:28.822" v="134" actId="26606"/>
          <ac:spMkLst>
            <pc:docMk/>
            <pc:sldMk cId="1539002689" sldId="262"/>
            <ac:spMk id="18" creationId="{1BB01FB5-37B9-4EBD-AF40-DE68D3CA46A6}"/>
          </ac:spMkLst>
        </pc:spChg>
        <pc:spChg chg="add">
          <ac:chgData name="Iordanka Manoilova" userId="ef179a5966bf3042" providerId="LiveId" clId="{DCB5C6CC-7451-4C8F-9AD8-4ED44C17AD82}" dt="2020-07-29T13:20:28.822" v="134" actId="26606"/>
          <ac:spMkLst>
            <pc:docMk/>
            <pc:sldMk cId="1539002689" sldId="262"/>
            <ac:spMk id="20" creationId="{06AF6A9A-0638-4916-AD29-9FC8FC07AE5F}"/>
          </ac:spMkLst>
        </pc:spChg>
        <pc:spChg chg="add">
          <ac:chgData name="Iordanka Manoilova" userId="ef179a5966bf3042" providerId="LiveId" clId="{DCB5C6CC-7451-4C8F-9AD8-4ED44C17AD82}" dt="2020-07-29T13:20:28.822" v="134" actId="26606"/>
          <ac:spMkLst>
            <pc:docMk/>
            <pc:sldMk cId="1539002689" sldId="262"/>
            <ac:spMk id="22" creationId="{79057B2B-0D8C-47F2-836B-2E7DD462150A}"/>
          </ac:spMkLst>
        </pc:spChg>
        <pc:graphicFrameChg chg="add mod modGraphic">
          <ac:chgData name="Iordanka Manoilova" userId="ef179a5966bf3042" providerId="LiveId" clId="{DCB5C6CC-7451-4C8F-9AD8-4ED44C17AD82}" dt="2020-07-29T13:20:38.774" v="136" actId="14100"/>
          <ac:graphicFrameMkLst>
            <pc:docMk/>
            <pc:sldMk cId="1539002689" sldId="262"/>
            <ac:graphicFrameMk id="4" creationId="{F89D9DB4-9AF9-4D8E-A665-548A07BA68B0}"/>
          </ac:graphicFrameMkLst>
        </pc:graphicFrameChg>
      </pc:sldChg>
      <pc:sldChg chg="addSp delSp modSp new mod setBg">
        <pc:chgData name="Iordanka Manoilova" userId="ef179a5966bf3042" providerId="LiveId" clId="{DCB5C6CC-7451-4C8F-9AD8-4ED44C17AD82}" dt="2020-07-29T13:23:21.259" v="159" actId="1076"/>
        <pc:sldMkLst>
          <pc:docMk/>
          <pc:sldMk cId="3642834769" sldId="263"/>
        </pc:sldMkLst>
        <pc:spChg chg="mod">
          <ac:chgData name="Iordanka Manoilova" userId="ef179a5966bf3042" providerId="LiveId" clId="{DCB5C6CC-7451-4C8F-9AD8-4ED44C17AD82}" dt="2020-07-29T13:23:08.913" v="158" actId="1076"/>
          <ac:spMkLst>
            <pc:docMk/>
            <pc:sldMk cId="3642834769" sldId="263"/>
            <ac:spMk id="2" creationId="{64967380-136E-4EF8-AE84-D673F9993A20}"/>
          </ac:spMkLst>
        </pc:spChg>
        <pc:spChg chg="del">
          <ac:chgData name="Iordanka Manoilova" userId="ef179a5966bf3042" providerId="LiveId" clId="{DCB5C6CC-7451-4C8F-9AD8-4ED44C17AD82}" dt="2020-07-29T13:22:39.325" v="149"/>
          <ac:spMkLst>
            <pc:docMk/>
            <pc:sldMk cId="3642834769" sldId="263"/>
            <ac:spMk id="3" creationId="{767F047B-8E78-4749-BE6F-79A30273A752}"/>
          </ac:spMkLst>
        </pc:spChg>
        <pc:spChg chg="add">
          <ac:chgData name="Iordanka Manoilova" userId="ef179a5966bf3042" providerId="LiveId" clId="{DCB5C6CC-7451-4C8F-9AD8-4ED44C17AD82}" dt="2020-07-29T13:22:44.454" v="150" actId="26606"/>
          <ac:spMkLst>
            <pc:docMk/>
            <pc:sldMk cId="3642834769" sldId="263"/>
            <ac:spMk id="9" creationId="{1BB01FB5-37B9-4EBD-AF40-DE68D3CA46A6}"/>
          </ac:spMkLst>
        </pc:spChg>
        <pc:spChg chg="add">
          <ac:chgData name="Iordanka Manoilova" userId="ef179a5966bf3042" providerId="LiveId" clId="{DCB5C6CC-7451-4C8F-9AD8-4ED44C17AD82}" dt="2020-07-29T13:22:44.454" v="150" actId="26606"/>
          <ac:spMkLst>
            <pc:docMk/>
            <pc:sldMk cId="3642834769" sldId="263"/>
            <ac:spMk id="11" creationId="{06AF6A9A-0638-4916-AD29-9FC8FC07AE5F}"/>
          </ac:spMkLst>
        </pc:spChg>
        <pc:spChg chg="add">
          <ac:chgData name="Iordanka Manoilova" userId="ef179a5966bf3042" providerId="LiveId" clId="{DCB5C6CC-7451-4C8F-9AD8-4ED44C17AD82}" dt="2020-07-29T13:22:44.454" v="150" actId="26606"/>
          <ac:spMkLst>
            <pc:docMk/>
            <pc:sldMk cId="3642834769" sldId="263"/>
            <ac:spMk id="13" creationId="{79057B2B-0D8C-47F2-836B-2E7DD462150A}"/>
          </ac:spMkLst>
        </pc:spChg>
        <pc:graphicFrameChg chg="add mod modGraphic">
          <ac:chgData name="Iordanka Manoilova" userId="ef179a5966bf3042" providerId="LiveId" clId="{DCB5C6CC-7451-4C8F-9AD8-4ED44C17AD82}" dt="2020-07-29T13:23:21.259" v="159" actId="1076"/>
          <ac:graphicFrameMkLst>
            <pc:docMk/>
            <pc:sldMk cId="3642834769" sldId="263"/>
            <ac:graphicFrameMk id="4" creationId="{E1FCC3FE-395E-4335-AC19-BB6714784C07}"/>
          </ac:graphicFrameMkLst>
        </pc:graphicFrameChg>
      </pc:sldChg>
      <pc:sldChg chg="addSp modSp new mod">
        <pc:chgData name="Iordanka Manoilova" userId="ef179a5966bf3042" providerId="LiveId" clId="{DCB5C6CC-7451-4C8F-9AD8-4ED44C17AD82}" dt="2020-07-29T13:29:29.306" v="252" actId="14100"/>
        <pc:sldMkLst>
          <pc:docMk/>
          <pc:sldMk cId="2333341155" sldId="264"/>
        </pc:sldMkLst>
        <pc:spChg chg="mod">
          <ac:chgData name="Iordanka Manoilova" userId="ef179a5966bf3042" providerId="LiveId" clId="{DCB5C6CC-7451-4C8F-9AD8-4ED44C17AD82}" dt="2020-07-29T13:24:11.292" v="177" actId="14100"/>
          <ac:spMkLst>
            <pc:docMk/>
            <pc:sldMk cId="2333341155" sldId="264"/>
            <ac:spMk id="2" creationId="{9F3799CE-585F-4B26-9B23-83D601EDA917}"/>
          </ac:spMkLst>
        </pc:spChg>
        <pc:spChg chg="mod">
          <ac:chgData name="Iordanka Manoilova" userId="ef179a5966bf3042" providerId="LiveId" clId="{DCB5C6CC-7451-4C8F-9AD8-4ED44C17AD82}" dt="2020-07-29T13:26:43.164" v="205" actId="20577"/>
          <ac:spMkLst>
            <pc:docMk/>
            <pc:sldMk cId="2333341155" sldId="264"/>
            <ac:spMk id="3" creationId="{530A13E3-8C69-431B-8F20-8D531CD74038}"/>
          </ac:spMkLst>
        </pc:spChg>
        <pc:spChg chg="add mod">
          <ac:chgData name="Iordanka Manoilova" userId="ef179a5966bf3042" providerId="LiveId" clId="{DCB5C6CC-7451-4C8F-9AD8-4ED44C17AD82}" dt="2020-07-29T13:27:12.282" v="229" actId="20577"/>
          <ac:spMkLst>
            <pc:docMk/>
            <pc:sldMk cId="2333341155" sldId="264"/>
            <ac:spMk id="4" creationId="{2382A912-C2A7-410F-BB93-5EA6BFAA3ADD}"/>
          </ac:spMkLst>
        </pc:spChg>
        <pc:spChg chg="add mod">
          <ac:chgData name="Iordanka Manoilova" userId="ef179a5966bf3042" providerId="LiveId" clId="{DCB5C6CC-7451-4C8F-9AD8-4ED44C17AD82}" dt="2020-07-29T13:28:20.885" v="244" actId="1076"/>
          <ac:spMkLst>
            <pc:docMk/>
            <pc:sldMk cId="2333341155" sldId="264"/>
            <ac:spMk id="5" creationId="{04791924-BF52-47DE-A982-5A7DFE78D366}"/>
          </ac:spMkLst>
        </pc:spChg>
        <pc:spChg chg="add mod">
          <ac:chgData name="Iordanka Manoilova" userId="ef179a5966bf3042" providerId="LiveId" clId="{DCB5C6CC-7451-4C8F-9AD8-4ED44C17AD82}" dt="2020-07-29T13:27:51.092" v="232" actId="1076"/>
          <ac:spMkLst>
            <pc:docMk/>
            <pc:sldMk cId="2333341155" sldId="264"/>
            <ac:spMk id="6" creationId="{FCF84FA7-2616-49F8-842D-E76343A8F02C}"/>
          </ac:spMkLst>
        </pc:spChg>
        <pc:spChg chg="add mod">
          <ac:chgData name="Iordanka Manoilova" userId="ef179a5966bf3042" providerId="LiveId" clId="{DCB5C6CC-7451-4C8F-9AD8-4ED44C17AD82}" dt="2020-07-29T13:29:29.306" v="252" actId="14100"/>
          <ac:spMkLst>
            <pc:docMk/>
            <pc:sldMk cId="2333341155" sldId="264"/>
            <ac:spMk id="7" creationId="{FB9D7E05-9A5E-4393-BB27-8AA2F2708D0D}"/>
          </ac:spMkLst>
        </pc:spChg>
      </pc:sldChg>
      <pc:sldChg chg="addSp delSp modSp new mod modAnim">
        <pc:chgData name="Iordanka Manoilova" userId="ef179a5966bf3042" providerId="LiveId" clId="{DCB5C6CC-7451-4C8F-9AD8-4ED44C17AD82}" dt="2020-07-29T13:38:30.977" v="394" actId="1076"/>
        <pc:sldMkLst>
          <pc:docMk/>
          <pc:sldMk cId="3348966267" sldId="265"/>
        </pc:sldMkLst>
        <pc:spChg chg="del">
          <ac:chgData name="Iordanka Manoilova" userId="ef179a5966bf3042" providerId="LiveId" clId="{DCB5C6CC-7451-4C8F-9AD8-4ED44C17AD82}" dt="2020-07-29T13:38:17.017" v="390" actId="478"/>
          <ac:spMkLst>
            <pc:docMk/>
            <pc:sldMk cId="3348966267" sldId="265"/>
            <ac:spMk id="2" creationId="{71BEBB7B-0C7B-4DD3-B16A-6BA74C08CE93}"/>
          </ac:spMkLst>
        </pc:spChg>
        <pc:spChg chg="del">
          <ac:chgData name="Iordanka Manoilova" userId="ef179a5966bf3042" providerId="LiveId" clId="{DCB5C6CC-7451-4C8F-9AD8-4ED44C17AD82}" dt="2020-07-29T13:38:14.862" v="389"/>
          <ac:spMkLst>
            <pc:docMk/>
            <pc:sldMk cId="3348966267" sldId="265"/>
            <ac:spMk id="3" creationId="{272782BA-3BFB-4007-97FF-7CEA3ED16421}"/>
          </ac:spMkLst>
        </pc:spChg>
        <pc:picChg chg="add mod">
          <ac:chgData name="Iordanka Manoilova" userId="ef179a5966bf3042" providerId="LiveId" clId="{DCB5C6CC-7451-4C8F-9AD8-4ED44C17AD82}" dt="2020-07-29T13:38:30.977" v="394" actId="1076"/>
          <ac:picMkLst>
            <pc:docMk/>
            <pc:sldMk cId="3348966267" sldId="265"/>
            <ac:picMk id="4" creationId="{54F752D9-7188-45D7-9A59-459AA18691D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946026-BA67-4892-A21F-E3AFA0F7B37C}" type="datetimeFigureOut">
              <a:rPr lang="en-GB" smtClean="0"/>
              <a:t>29/07/2020</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94FD92-4C42-40E7-ACC7-D33136F4E56A}" type="slidenum">
              <a:rPr lang="en-GB" smtClean="0"/>
              <a:t>‹#›</a:t>
            </a:fld>
            <a:endParaRPr lang="en-GB"/>
          </a:p>
        </p:txBody>
      </p:sp>
    </p:spTree>
    <p:extLst>
      <p:ext uri="{BB962C8B-B14F-4D97-AF65-F5344CB8AC3E}">
        <p14:creationId xmlns:p14="http://schemas.microsoft.com/office/powerpoint/2010/main" val="136242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1694FD92-4C42-40E7-ACC7-D33136F4E56A}" type="slidenum">
              <a:rPr lang="en-GB" smtClean="0"/>
              <a:t>8</a:t>
            </a:fld>
            <a:endParaRPr lang="en-GB"/>
          </a:p>
        </p:txBody>
      </p:sp>
    </p:spTree>
    <p:extLst>
      <p:ext uri="{BB962C8B-B14F-4D97-AF65-F5344CB8AC3E}">
        <p14:creationId xmlns:p14="http://schemas.microsoft.com/office/powerpoint/2010/main" val="1387659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bg-BG"/>
              <a:t>Редакт. стил загл. образец</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13E94924-766B-4E8D-B775-CB692E2A721D}" type="datetimeFigureOut">
              <a:rPr lang="en-GB" smtClean="0"/>
              <a:t>29/07/2020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3541013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bg-BG"/>
              <a:t>Редакт. стил загл. образец</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13E94924-766B-4E8D-B775-CB692E2A721D}" type="datetimeFigureOut">
              <a:rPr lang="en-GB" smtClean="0"/>
              <a:t>29/07/2020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3569233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13E94924-766B-4E8D-B775-CB692E2A721D}" type="datetimeFigureOut">
              <a:rPr lang="en-GB" smtClean="0"/>
              <a:t>29/07/2020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3103883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13E94924-766B-4E8D-B775-CB692E2A721D}" type="datetimeFigureOut">
              <a:rPr lang="en-GB" smtClean="0"/>
              <a:t>29/07/2020</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3437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13E94924-766B-4E8D-B775-CB692E2A721D}" type="datetimeFigureOut">
              <a:rPr lang="en-GB" smtClean="0"/>
              <a:t>29/07/2020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3683428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13E94924-766B-4E8D-B775-CB692E2A721D}" type="datetimeFigureOut">
              <a:rPr lang="en-GB" smtClean="0"/>
              <a:t>29/07/2020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1581802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E94924-766B-4E8D-B775-CB692E2A721D}" type="datetimeFigureOut">
              <a:rPr lang="en-GB" smtClean="0"/>
              <a:t>29/07/2020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3210235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bg-BG"/>
              <a:t>Редакт. стил загл. образец</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13E94924-766B-4E8D-B775-CB692E2A721D}" type="datetimeFigureOut">
              <a:rPr lang="en-GB" smtClean="0"/>
              <a:t>29/07/2020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820154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13E94924-766B-4E8D-B775-CB692E2A721D}" type="datetimeFigureOut">
              <a:rPr lang="en-GB" smtClean="0"/>
              <a:t>29/07/2020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909328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13E94924-766B-4E8D-B775-CB692E2A721D}" type="datetimeFigureOut">
              <a:rPr lang="en-GB" smtClean="0"/>
              <a:t>29/07/2020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1240120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13E94924-766B-4E8D-B775-CB692E2A721D}" type="datetimeFigureOut">
              <a:rPr lang="en-GB" smtClean="0"/>
              <a:t>29/07/2020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F93FE7-EC55-48A3-8A27-BEE1CF1C437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78692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13E94924-766B-4E8D-B775-CB692E2A721D}" type="datetimeFigureOut">
              <a:rPr lang="en-GB" smtClean="0"/>
              <a:t>29/07/2020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2554095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на цитат">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13E94924-766B-4E8D-B775-CB692E2A721D}" type="datetimeFigureOut">
              <a:rPr lang="en-GB" smtClean="0"/>
              <a:t>29/07/2020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93FE7-EC55-48A3-8A27-BEE1CF1C437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65875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или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13E94924-766B-4E8D-B775-CB692E2A721D}" type="datetimeFigureOut">
              <a:rPr lang="en-GB" smtClean="0"/>
              <a:t>29/07/2020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430132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13E94924-766B-4E8D-B775-CB692E2A721D}" type="datetimeFigureOut">
              <a:rPr lang="en-GB" smtClean="0"/>
              <a:t>29/07/2020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1953635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13E94924-766B-4E8D-B775-CB692E2A721D}" type="datetimeFigureOut">
              <a:rPr lang="en-GB" smtClean="0"/>
              <a:t>29/07/2020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F93FE7-EC55-48A3-8A27-BEE1CF1C437F}" type="slidenum">
              <a:rPr lang="en-GB" smtClean="0"/>
              <a:t>‹#›</a:t>
            </a:fld>
            <a:endParaRPr lang="en-GB"/>
          </a:p>
        </p:txBody>
      </p:sp>
    </p:spTree>
    <p:extLst>
      <p:ext uri="{BB962C8B-B14F-4D97-AF65-F5344CB8AC3E}">
        <p14:creationId xmlns:p14="http://schemas.microsoft.com/office/powerpoint/2010/main" val="2514701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3E94924-766B-4E8D-B775-CB692E2A721D}" type="datetimeFigureOut">
              <a:rPr lang="en-GB" smtClean="0"/>
              <a:t>29/07/2020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AF93FE7-EC55-48A3-8A27-BEE1CF1C437F}" type="slidenum">
              <a:rPr lang="en-GB" smtClean="0"/>
              <a:t>‹#›</a:t>
            </a:fld>
            <a:endParaRPr lang="en-GB"/>
          </a:p>
        </p:txBody>
      </p:sp>
    </p:spTree>
    <p:extLst>
      <p:ext uri="{BB962C8B-B14F-4D97-AF65-F5344CB8AC3E}">
        <p14:creationId xmlns:p14="http://schemas.microsoft.com/office/powerpoint/2010/main" val="1770467152"/>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FB4DB16-01F3-465E-9302-BF261D2BCFBD}"/>
              </a:ext>
            </a:extLst>
          </p:cNvPr>
          <p:cNvSpPr>
            <a:spLocks noGrp="1"/>
          </p:cNvSpPr>
          <p:nvPr>
            <p:ph type="ctrTitle"/>
          </p:nvPr>
        </p:nvSpPr>
        <p:spPr>
          <a:xfrm>
            <a:off x="895324" y="266075"/>
            <a:ext cx="8915399" cy="2262781"/>
          </a:xfrm>
        </p:spPr>
        <p:txBody>
          <a:bodyPr/>
          <a:lstStyle/>
          <a:p>
            <a:r>
              <a:rPr lang="en-GB" dirty="0"/>
              <a:t>Financial Management</a:t>
            </a:r>
            <a:br>
              <a:rPr lang="en-GB" dirty="0"/>
            </a:br>
            <a:r>
              <a:rPr lang="en-GB" dirty="0"/>
              <a:t>Ratio Analyse </a:t>
            </a:r>
          </a:p>
        </p:txBody>
      </p:sp>
      <p:sp>
        <p:nvSpPr>
          <p:cNvPr id="3" name="Подзаглавие 2">
            <a:extLst>
              <a:ext uri="{FF2B5EF4-FFF2-40B4-BE49-F238E27FC236}">
                <a16:creationId xmlns:a16="http://schemas.microsoft.com/office/drawing/2014/main" id="{AAE91EAD-0E53-46C0-B0BF-B3F6C2783B74}"/>
              </a:ext>
            </a:extLst>
          </p:cNvPr>
          <p:cNvSpPr>
            <a:spLocks noGrp="1"/>
          </p:cNvSpPr>
          <p:nvPr>
            <p:ph type="subTitle" idx="1"/>
          </p:nvPr>
        </p:nvSpPr>
        <p:spPr>
          <a:xfrm>
            <a:off x="2589213" y="4777379"/>
            <a:ext cx="8915399" cy="1698372"/>
          </a:xfrm>
        </p:spPr>
        <p:txBody>
          <a:bodyPr>
            <a:noAutofit/>
          </a:bodyPr>
          <a:lstStyle/>
          <a:p>
            <a:pPr algn="r">
              <a:lnSpc>
                <a:spcPct val="150000"/>
              </a:lnSpc>
              <a:spcBef>
                <a:spcPts val="600"/>
              </a:spcBef>
              <a:spcAft>
                <a:spcPts val="14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Module: M5X01922_LON</a:t>
            </a:r>
            <a:br>
              <a:rPr lang="en-GB" sz="2000" dirty="0">
                <a:latin typeface="Times New Roman" panose="02020603050405020304" pitchFamily="18" charset="0"/>
                <a:ea typeface="Calibri" panose="020F0502020204030204" pitchFamily="34" charset="0"/>
                <a:cs typeface="Times New Roman" panose="02020603050405020304" pitchFamily="18" charset="0"/>
              </a:rPr>
            </a:br>
            <a:r>
              <a:rPr lang="en-GB" sz="2000" dirty="0">
                <a:effectLst/>
                <a:latin typeface="Calibri" panose="020F0502020204030204" pitchFamily="34" charset="0"/>
                <a:ea typeface="Calibri" panose="020F0502020204030204" pitchFamily="34" charset="0"/>
                <a:cs typeface="Times New Roman" panose="02020603050405020304" pitchFamily="18" charset="0"/>
              </a:rPr>
              <a:t>Student: Penka Ilieva 1816778</a:t>
            </a:r>
            <a:br>
              <a:rPr lang="en-GB" sz="2000" dirty="0">
                <a:latin typeface="Times New Roman" panose="02020603050405020304" pitchFamily="18" charset="0"/>
                <a:ea typeface="Calibri" panose="020F0502020204030204" pitchFamily="34" charset="0"/>
                <a:cs typeface="Times New Roman" panose="02020603050405020304" pitchFamily="18" charset="0"/>
              </a:rPr>
            </a:br>
            <a:r>
              <a:rPr lang="en-GB" sz="2000" dirty="0">
                <a:effectLst/>
                <a:latin typeface="Calibri" panose="020F0502020204030204" pitchFamily="34" charset="0"/>
                <a:ea typeface="Calibri" panose="020F0502020204030204" pitchFamily="34" charset="0"/>
              </a:rPr>
              <a:t>Lecturer: David Jenkins </a:t>
            </a:r>
            <a:endParaRPr lang="en-GB" sz="2000" dirty="0"/>
          </a:p>
        </p:txBody>
      </p:sp>
    </p:spTree>
    <p:extLst>
      <p:ext uri="{BB962C8B-B14F-4D97-AF65-F5344CB8AC3E}">
        <p14:creationId xmlns:p14="http://schemas.microsoft.com/office/powerpoint/2010/main" val="4016654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8BF600D-2E00-4F4C-A0C2-8ACACB329442}"/>
              </a:ext>
            </a:extLst>
          </p:cNvPr>
          <p:cNvSpPr>
            <a:spLocks noGrp="1"/>
          </p:cNvSpPr>
          <p:nvPr>
            <p:ph type="title"/>
          </p:nvPr>
        </p:nvSpPr>
        <p:spPr/>
        <p:txBody>
          <a:bodyPr/>
          <a:lstStyle/>
          <a:p>
            <a:r>
              <a:rPr lang="en-GB" dirty="0"/>
              <a:t>Introduction </a:t>
            </a:r>
            <a:br>
              <a:rPr lang="en-GB" dirty="0"/>
            </a:br>
            <a:endParaRPr lang="en-GB" dirty="0"/>
          </a:p>
        </p:txBody>
      </p:sp>
      <p:sp>
        <p:nvSpPr>
          <p:cNvPr id="3" name="Контейнер за съдържание 2">
            <a:extLst>
              <a:ext uri="{FF2B5EF4-FFF2-40B4-BE49-F238E27FC236}">
                <a16:creationId xmlns:a16="http://schemas.microsoft.com/office/drawing/2014/main" id="{AFF69E7A-DB4E-43E2-8DDD-F1608C0A8B82}"/>
              </a:ext>
            </a:extLst>
          </p:cNvPr>
          <p:cNvSpPr>
            <a:spLocks noGrp="1"/>
          </p:cNvSpPr>
          <p:nvPr>
            <p:ph idx="1"/>
          </p:nvPr>
        </p:nvSpPr>
        <p:spPr>
          <a:xfrm>
            <a:off x="687388" y="1768839"/>
            <a:ext cx="10817224" cy="4142383"/>
          </a:xfrm>
        </p:spPr>
        <p:txBody>
          <a:bodyPr/>
          <a:lstStyle/>
          <a:p>
            <a:r>
              <a:rPr lang="en-GB" sz="1800" dirty="0">
                <a:effectLst/>
                <a:latin typeface="Calibri" panose="020F0502020204030204" pitchFamily="34" charset="0"/>
                <a:ea typeface="Calibri" panose="020F0502020204030204" pitchFamily="34" charset="0"/>
              </a:rPr>
              <a:t>The report prepared a ratio analysis of Rangemaster Plc. this is a UK based manufacturing organisation, known for its high-quality kitchen appliances and home decor. The ratios of the financial performances of the organisation in the years 2018 and 2019 were compared.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main purpose of this report is to investigate the financial purpose of Rangemaster Plc. it shall discuss the various families of ratio and analyse the same in the organisational context to understand the current financial position of the company. In this context, it shall analyse the profitability, efficiency, and liquidity ratios of the company, while comparing the values generated in the years 2018 and 2019. It shall further discuss the capital structure and investment ratios of the company. The purpose shall be to understand its financial position and recommend ways for the company to improve the same.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95514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2" name="Rectangle 21">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Контейнер за съдържание 3">
            <a:extLst>
              <a:ext uri="{FF2B5EF4-FFF2-40B4-BE49-F238E27FC236}">
                <a16:creationId xmlns:a16="http://schemas.microsoft.com/office/drawing/2014/main" id="{F89D9DB4-9AF9-4D8E-A665-548A07BA68B0}"/>
              </a:ext>
            </a:extLst>
          </p:cNvPr>
          <p:cNvGraphicFramePr>
            <a:graphicFrameLocks noGrp="1"/>
          </p:cNvGraphicFramePr>
          <p:nvPr>
            <p:ph idx="1"/>
            <p:extLst>
              <p:ext uri="{D42A27DB-BD31-4B8C-83A1-F6EECF244321}">
                <p14:modId xmlns:p14="http://schemas.microsoft.com/office/powerpoint/2010/main" val="378124712"/>
              </p:ext>
            </p:extLst>
          </p:nvPr>
        </p:nvGraphicFramePr>
        <p:xfrm>
          <a:off x="4203478" y="120404"/>
          <a:ext cx="7818632" cy="6460281"/>
        </p:xfrm>
        <a:graphic>
          <a:graphicData uri="http://schemas.openxmlformats.org/drawingml/2006/table">
            <a:tbl>
              <a:tblPr firstRow="1" firstCol="1" bandRow="1">
                <a:tableStyleId>{5C22544A-7EE6-4342-B048-85BDC9FD1C3A}</a:tableStyleId>
              </a:tblPr>
              <a:tblGrid>
                <a:gridCol w="504625">
                  <a:extLst>
                    <a:ext uri="{9D8B030D-6E8A-4147-A177-3AD203B41FA5}">
                      <a16:colId xmlns:a16="http://schemas.microsoft.com/office/drawing/2014/main" val="180576767"/>
                    </a:ext>
                  </a:extLst>
                </a:gridCol>
                <a:gridCol w="200688">
                  <a:extLst>
                    <a:ext uri="{9D8B030D-6E8A-4147-A177-3AD203B41FA5}">
                      <a16:colId xmlns:a16="http://schemas.microsoft.com/office/drawing/2014/main" val="1101519764"/>
                    </a:ext>
                  </a:extLst>
                </a:gridCol>
                <a:gridCol w="2707839">
                  <a:extLst>
                    <a:ext uri="{9D8B030D-6E8A-4147-A177-3AD203B41FA5}">
                      <a16:colId xmlns:a16="http://schemas.microsoft.com/office/drawing/2014/main" val="884601790"/>
                    </a:ext>
                  </a:extLst>
                </a:gridCol>
                <a:gridCol w="3124363">
                  <a:extLst>
                    <a:ext uri="{9D8B030D-6E8A-4147-A177-3AD203B41FA5}">
                      <a16:colId xmlns:a16="http://schemas.microsoft.com/office/drawing/2014/main" val="3333732186"/>
                    </a:ext>
                  </a:extLst>
                </a:gridCol>
                <a:gridCol w="1281117">
                  <a:extLst>
                    <a:ext uri="{9D8B030D-6E8A-4147-A177-3AD203B41FA5}">
                      <a16:colId xmlns:a16="http://schemas.microsoft.com/office/drawing/2014/main" val="1438305050"/>
                    </a:ext>
                  </a:extLst>
                </a:gridCol>
              </a:tblGrid>
              <a:tr h="427687">
                <a:tc gridSpan="5">
                  <a:txBody>
                    <a:bodyPr/>
                    <a:lstStyle/>
                    <a:p>
                      <a:pPr algn="l">
                        <a:lnSpc>
                          <a:spcPct val="150000"/>
                        </a:lnSpc>
                        <a:spcBef>
                          <a:spcPts val="600"/>
                        </a:spcBef>
                        <a:spcAft>
                          <a:spcPts val="0"/>
                        </a:spcAft>
                      </a:pPr>
                      <a:r>
                        <a:rPr lang="en-US" sz="1400">
                          <a:effectLst/>
                        </a:rPr>
                        <a:t>BALANCE SHEET RATIOS: Stability (Staying Power)</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58175582"/>
                  </a:ext>
                </a:extLst>
              </a:tr>
              <a:tr h="351386">
                <a:tc>
                  <a:txBody>
                    <a:bodyPr/>
                    <a:lstStyle/>
                    <a:p>
                      <a:pPr algn="l">
                        <a:lnSpc>
                          <a:spcPct val="150000"/>
                        </a:lnSpc>
                        <a:spcBef>
                          <a:spcPts val="600"/>
                        </a:spcBef>
                        <a:spcAft>
                          <a:spcPts val="0"/>
                        </a:spcAft>
                      </a:pPr>
                      <a:r>
                        <a:rPr lang="en-US" sz="1100">
                          <a:effectLst/>
                        </a:rPr>
                        <a:t>1</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gridSpan="2">
                  <a:txBody>
                    <a:bodyPr/>
                    <a:lstStyle/>
                    <a:p>
                      <a:pPr algn="l">
                        <a:lnSpc>
                          <a:spcPct val="150000"/>
                        </a:lnSpc>
                        <a:spcBef>
                          <a:spcPts val="600"/>
                        </a:spcBef>
                        <a:spcAft>
                          <a:spcPts val="0"/>
                        </a:spcAft>
                      </a:pPr>
                      <a:r>
                        <a:rPr lang="en-US" sz="1100">
                          <a:effectLst/>
                        </a:rPr>
                        <a:t>Current</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hMerge="1">
                  <a:txBody>
                    <a:bodyPr/>
                    <a:lstStyle/>
                    <a:p>
                      <a:endParaRPr lang="en-GB"/>
                    </a:p>
                  </a:txBody>
                  <a:tcPr/>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2987416146"/>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Current Assets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2,120.00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rowSpan="2">
                  <a:txBody>
                    <a:bodyPr/>
                    <a:lstStyle/>
                    <a:p>
                      <a:pPr algn="ctr">
                        <a:lnSpc>
                          <a:spcPct val="150000"/>
                        </a:lnSpc>
                        <a:spcBef>
                          <a:spcPts val="600"/>
                        </a:spcBef>
                        <a:spcAft>
                          <a:spcPts val="0"/>
                        </a:spcAft>
                      </a:pPr>
                      <a:r>
                        <a:rPr lang="en-US" sz="1100">
                          <a:effectLst/>
                        </a:rPr>
                        <a:t>1.892857</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470680656"/>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Current Liabilities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1,120.00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vMerge="1">
                  <a:txBody>
                    <a:bodyPr/>
                    <a:lstStyle/>
                    <a:p>
                      <a:endParaRPr lang="en-GB"/>
                    </a:p>
                  </a:txBody>
                  <a:tcPr/>
                </a:tc>
                <a:extLst>
                  <a:ext uri="{0D108BD9-81ED-4DB2-BD59-A6C34878D82A}">
                    <a16:rowId xmlns:a16="http://schemas.microsoft.com/office/drawing/2014/main" val="3556021613"/>
                  </a:ext>
                </a:extLst>
              </a:tr>
              <a:tr h="351386">
                <a:tc>
                  <a:txBody>
                    <a:bodyPr/>
                    <a:lstStyle/>
                    <a:p>
                      <a:pPr algn="l">
                        <a:lnSpc>
                          <a:spcPct val="150000"/>
                        </a:lnSpc>
                        <a:spcBef>
                          <a:spcPts val="600"/>
                        </a:spcBef>
                        <a:spcAft>
                          <a:spcPts val="0"/>
                        </a:spcAft>
                      </a:pPr>
                      <a:r>
                        <a:rPr lang="en-US" sz="1100">
                          <a:effectLst/>
                        </a:rPr>
                        <a:t>2</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gridSpan="2">
                  <a:txBody>
                    <a:bodyPr/>
                    <a:lstStyle/>
                    <a:p>
                      <a:pPr algn="l">
                        <a:lnSpc>
                          <a:spcPct val="150000"/>
                        </a:lnSpc>
                        <a:spcBef>
                          <a:spcPts val="600"/>
                        </a:spcBef>
                        <a:spcAft>
                          <a:spcPts val="0"/>
                        </a:spcAft>
                      </a:pPr>
                      <a:r>
                        <a:rPr lang="en-US" sz="1100">
                          <a:effectLst/>
                        </a:rPr>
                        <a:t>Quick</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hMerge="1">
                  <a:txBody>
                    <a:bodyPr/>
                    <a:lstStyle/>
                    <a:p>
                      <a:endParaRPr lang="en-GB"/>
                    </a:p>
                  </a:txBody>
                  <a:tcPr/>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560340625"/>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Cash + Accts. Rec.</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2,120.00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rowSpan="2">
                  <a:txBody>
                    <a:bodyPr/>
                    <a:lstStyle/>
                    <a:p>
                      <a:pPr algn="ctr">
                        <a:lnSpc>
                          <a:spcPct val="150000"/>
                        </a:lnSpc>
                        <a:spcBef>
                          <a:spcPts val="600"/>
                        </a:spcBef>
                        <a:spcAft>
                          <a:spcPts val="0"/>
                        </a:spcAft>
                      </a:pPr>
                      <a:r>
                        <a:rPr lang="en-US" sz="1100">
                          <a:effectLst/>
                        </a:rPr>
                        <a:t>0.550649</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2121892035"/>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Current Liabilities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3,850.00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vMerge="1">
                  <a:txBody>
                    <a:bodyPr/>
                    <a:lstStyle/>
                    <a:p>
                      <a:endParaRPr lang="en-GB"/>
                    </a:p>
                  </a:txBody>
                  <a:tcPr/>
                </a:tc>
                <a:extLst>
                  <a:ext uri="{0D108BD9-81ED-4DB2-BD59-A6C34878D82A}">
                    <a16:rowId xmlns:a16="http://schemas.microsoft.com/office/drawing/2014/main" val="3713412447"/>
                  </a:ext>
                </a:extLst>
              </a:tr>
              <a:tr h="351386">
                <a:tc>
                  <a:txBody>
                    <a:bodyPr/>
                    <a:lstStyle/>
                    <a:p>
                      <a:pPr algn="l">
                        <a:lnSpc>
                          <a:spcPct val="150000"/>
                        </a:lnSpc>
                        <a:spcBef>
                          <a:spcPts val="600"/>
                        </a:spcBef>
                        <a:spcAft>
                          <a:spcPts val="0"/>
                        </a:spcAft>
                      </a:pPr>
                      <a:r>
                        <a:rPr lang="en-US" sz="1100">
                          <a:effectLst/>
                        </a:rPr>
                        <a:t>3</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gridSpan="2">
                  <a:txBody>
                    <a:bodyPr/>
                    <a:lstStyle/>
                    <a:p>
                      <a:pPr algn="l">
                        <a:lnSpc>
                          <a:spcPct val="150000"/>
                        </a:lnSpc>
                        <a:spcBef>
                          <a:spcPts val="600"/>
                        </a:spcBef>
                        <a:spcAft>
                          <a:spcPts val="0"/>
                        </a:spcAft>
                      </a:pPr>
                      <a:r>
                        <a:rPr lang="en-US" sz="1100">
                          <a:effectLst/>
                        </a:rPr>
                        <a:t>Debt-to-Worth</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hMerge="1">
                  <a:txBody>
                    <a:bodyPr/>
                    <a:lstStyle/>
                    <a:p>
                      <a:endParaRPr lang="en-GB"/>
                    </a:p>
                  </a:txBody>
                  <a:tcPr/>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1147362079"/>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Total Liabilities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3,850.00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rowSpan="2">
                  <a:txBody>
                    <a:bodyPr/>
                    <a:lstStyle/>
                    <a:p>
                      <a:pPr algn="ctr">
                        <a:lnSpc>
                          <a:spcPct val="150000"/>
                        </a:lnSpc>
                        <a:spcBef>
                          <a:spcPts val="600"/>
                        </a:spcBef>
                        <a:spcAft>
                          <a:spcPts val="0"/>
                        </a:spcAft>
                      </a:pPr>
                      <a:r>
                        <a:rPr lang="en-US" sz="1100">
                          <a:effectLst/>
                        </a:rPr>
                        <a:t>1.994819</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1298249369"/>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Net Worth</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1,930.00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vMerge="1">
                  <a:txBody>
                    <a:bodyPr/>
                    <a:lstStyle/>
                    <a:p>
                      <a:endParaRPr lang="en-GB"/>
                    </a:p>
                  </a:txBody>
                  <a:tcPr/>
                </a:tc>
                <a:extLst>
                  <a:ext uri="{0D108BD9-81ED-4DB2-BD59-A6C34878D82A}">
                    <a16:rowId xmlns:a16="http://schemas.microsoft.com/office/drawing/2014/main" val="1438368790"/>
                  </a:ext>
                </a:extLst>
              </a:tr>
              <a:tr h="334117">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4016070150"/>
                  </a:ext>
                </a:extLst>
              </a:tr>
              <a:tr h="427687">
                <a:tc gridSpan="5">
                  <a:txBody>
                    <a:bodyPr/>
                    <a:lstStyle/>
                    <a:p>
                      <a:pPr algn="l">
                        <a:lnSpc>
                          <a:spcPct val="150000"/>
                        </a:lnSpc>
                        <a:spcBef>
                          <a:spcPts val="600"/>
                        </a:spcBef>
                        <a:spcAft>
                          <a:spcPts val="0"/>
                        </a:spcAft>
                      </a:pPr>
                      <a:r>
                        <a:rPr lang="en-US" sz="1400">
                          <a:effectLst/>
                        </a:rPr>
                        <a:t>INCOME STATEMENT RATIOS: Profitability (Earning Power)</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88506682"/>
                  </a:ext>
                </a:extLst>
              </a:tr>
              <a:tr h="351386">
                <a:tc>
                  <a:txBody>
                    <a:bodyPr/>
                    <a:lstStyle/>
                    <a:p>
                      <a:pPr algn="l">
                        <a:lnSpc>
                          <a:spcPct val="150000"/>
                        </a:lnSpc>
                        <a:spcBef>
                          <a:spcPts val="600"/>
                        </a:spcBef>
                        <a:spcAft>
                          <a:spcPts val="0"/>
                        </a:spcAft>
                      </a:pPr>
                      <a:r>
                        <a:rPr lang="en-US" sz="1100">
                          <a:effectLst/>
                        </a:rPr>
                        <a:t>4</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gridSpan="2">
                  <a:txBody>
                    <a:bodyPr/>
                    <a:lstStyle/>
                    <a:p>
                      <a:pPr algn="l">
                        <a:lnSpc>
                          <a:spcPct val="150000"/>
                        </a:lnSpc>
                        <a:spcBef>
                          <a:spcPts val="600"/>
                        </a:spcBef>
                        <a:spcAft>
                          <a:spcPts val="0"/>
                        </a:spcAft>
                      </a:pPr>
                      <a:r>
                        <a:rPr lang="en-US" sz="1100">
                          <a:effectLst/>
                        </a:rPr>
                        <a:t>Gross Margin</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hMerge="1">
                  <a:txBody>
                    <a:bodyPr/>
                    <a:lstStyle/>
                    <a:p>
                      <a:endParaRPr lang="en-GB"/>
                    </a:p>
                  </a:txBody>
                  <a:tcPr/>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2316803724"/>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Gross Profit</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1,340.00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rowSpan="2">
                  <a:txBody>
                    <a:bodyPr/>
                    <a:lstStyle/>
                    <a:p>
                      <a:pPr algn="ctr">
                        <a:lnSpc>
                          <a:spcPct val="150000"/>
                        </a:lnSpc>
                        <a:spcBef>
                          <a:spcPts val="600"/>
                        </a:spcBef>
                        <a:spcAft>
                          <a:spcPts val="0"/>
                        </a:spcAft>
                      </a:pPr>
                      <a:r>
                        <a:rPr lang="en-US" sz="1100">
                          <a:effectLst/>
                        </a:rPr>
                        <a:t>0.268</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2395832072"/>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Sales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5,000.00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vMerge="1">
                  <a:txBody>
                    <a:bodyPr/>
                    <a:lstStyle/>
                    <a:p>
                      <a:endParaRPr lang="en-GB"/>
                    </a:p>
                  </a:txBody>
                  <a:tcPr/>
                </a:tc>
                <a:extLst>
                  <a:ext uri="{0D108BD9-81ED-4DB2-BD59-A6C34878D82A}">
                    <a16:rowId xmlns:a16="http://schemas.microsoft.com/office/drawing/2014/main" val="3455315083"/>
                  </a:ext>
                </a:extLst>
              </a:tr>
              <a:tr h="351386">
                <a:tc>
                  <a:txBody>
                    <a:bodyPr/>
                    <a:lstStyle/>
                    <a:p>
                      <a:pPr algn="l">
                        <a:lnSpc>
                          <a:spcPct val="150000"/>
                        </a:lnSpc>
                        <a:spcBef>
                          <a:spcPts val="600"/>
                        </a:spcBef>
                        <a:spcAft>
                          <a:spcPts val="0"/>
                        </a:spcAft>
                      </a:pPr>
                      <a:r>
                        <a:rPr lang="en-US" sz="1100">
                          <a:effectLst/>
                        </a:rPr>
                        <a:t>5</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gridSpan="2">
                  <a:txBody>
                    <a:bodyPr/>
                    <a:lstStyle/>
                    <a:p>
                      <a:pPr algn="l">
                        <a:lnSpc>
                          <a:spcPct val="150000"/>
                        </a:lnSpc>
                        <a:spcBef>
                          <a:spcPts val="600"/>
                        </a:spcBef>
                        <a:spcAft>
                          <a:spcPts val="0"/>
                        </a:spcAft>
                      </a:pPr>
                      <a:r>
                        <a:rPr lang="en-US" sz="1100">
                          <a:effectLst/>
                        </a:rPr>
                        <a:t>Net Margin</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hMerge="1">
                  <a:txBody>
                    <a:bodyPr/>
                    <a:lstStyle/>
                    <a:p>
                      <a:endParaRPr lang="en-GB"/>
                    </a:p>
                  </a:txBody>
                  <a:tcPr/>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4123014237"/>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Net Profit Before Tax</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a:effectLst/>
                        </a:rPr>
                        <a:t> $                         630.00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rowSpan="2">
                  <a:txBody>
                    <a:bodyPr/>
                    <a:lstStyle/>
                    <a:p>
                      <a:pPr algn="ctr">
                        <a:lnSpc>
                          <a:spcPct val="150000"/>
                        </a:lnSpc>
                        <a:spcBef>
                          <a:spcPts val="600"/>
                        </a:spcBef>
                        <a:spcAft>
                          <a:spcPts val="0"/>
                        </a:spcAft>
                      </a:pPr>
                      <a:r>
                        <a:rPr lang="en-US" sz="1100">
                          <a:effectLst/>
                        </a:rPr>
                        <a:t>0.126</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extLst>
                  <a:ext uri="{0D108BD9-81ED-4DB2-BD59-A6C34878D82A}">
                    <a16:rowId xmlns:a16="http://schemas.microsoft.com/office/drawing/2014/main" val="3858870349"/>
                  </a:ext>
                </a:extLst>
              </a:tr>
              <a:tr h="351386">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endParaRPr lang="en-GB" sz="1200">
                        <a:solidFill>
                          <a:srgbClr val="000000"/>
                        </a:solidFill>
                        <a:effectLst/>
                        <a:latin typeface="Calibri" panose="020F0502020204030204" pitchFamily="34" charset="0"/>
                        <a:cs typeface="Times New Roman" panose="02020603050405020304" pitchFamily="18" charset="0"/>
                      </a:endParaRPr>
                    </a:p>
                  </a:txBody>
                  <a:tcPr marL="76789" marR="76789" marT="0" marB="0"/>
                </a:tc>
                <a:tc>
                  <a:txBody>
                    <a:bodyPr/>
                    <a:lstStyle/>
                    <a:p>
                      <a:pPr algn="ctr">
                        <a:lnSpc>
                          <a:spcPct val="150000"/>
                        </a:lnSpc>
                        <a:spcBef>
                          <a:spcPts val="600"/>
                        </a:spcBef>
                        <a:spcAft>
                          <a:spcPts val="0"/>
                        </a:spcAft>
                      </a:pPr>
                      <a:r>
                        <a:rPr lang="en-US" sz="1100">
                          <a:effectLst/>
                        </a:rPr>
                        <a:t>Sales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a:txBody>
                    <a:bodyPr/>
                    <a:lstStyle/>
                    <a:p>
                      <a:pPr algn="l">
                        <a:lnSpc>
                          <a:spcPct val="150000"/>
                        </a:lnSpc>
                        <a:spcBef>
                          <a:spcPts val="600"/>
                        </a:spcBef>
                        <a:spcAft>
                          <a:spcPts val="0"/>
                        </a:spcAft>
                      </a:pPr>
                      <a:r>
                        <a:rPr lang="en-US" sz="1100" dirty="0">
                          <a:effectLst/>
                        </a:rPr>
                        <a:t> $                      5,000.00 </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6789" marR="76789" marT="0" marB="0"/>
                </a:tc>
                <a:tc vMerge="1">
                  <a:txBody>
                    <a:bodyPr/>
                    <a:lstStyle/>
                    <a:p>
                      <a:endParaRPr lang="en-GB"/>
                    </a:p>
                  </a:txBody>
                  <a:tcPr/>
                </a:tc>
                <a:extLst>
                  <a:ext uri="{0D108BD9-81ED-4DB2-BD59-A6C34878D82A}">
                    <a16:rowId xmlns:a16="http://schemas.microsoft.com/office/drawing/2014/main" val="1527978508"/>
                  </a:ext>
                </a:extLst>
              </a:tr>
            </a:tbl>
          </a:graphicData>
        </a:graphic>
      </p:graphicFrame>
      <p:sp>
        <p:nvSpPr>
          <p:cNvPr id="5" name="Текстово поле 4">
            <a:extLst>
              <a:ext uri="{FF2B5EF4-FFF2-40B4-BE49-F238E27FC236}">
                <a16:creationId xmlns:a16="http://schemas.microsoft.com/office/drawing/2014/main" id="{D80A13B6-8FCD-454B-B22D-D73B65B12FC5}"/>
              </a:ext>
            </a:extLst>
          </p:cNvPr>
          <p:cNvSpPr txBox="1"/>
          <p:nvPr/>
        </p:nvSpPr>
        <p:spPr>
          <a:xfrm>
            <a:off x="314793" y="1528997"/>
            <a:ext cx="2683240" cy="830997"/>
          </a:xfrm>
          <a:prstGeom prst="rect">
            <a:avLst/>
          </a:prstGeom>
          <a:noFill/>
        </p:spPr>
        <p:txBody>
          <a:bodyPr wrap="square" rtlCol="0">
            <a:spAutoFit/>
          </a:bodyPr>
          <a:lstStyle/>
          <a:p>
            <a:r>
              <a:rPr lang="en-GB" sz="4800" dirty="0">
                <a:solidFill>
                  <a:schemeClr val="bg1"/>
                </a:solidFill>
              </a:rPr>
              <a:t>2019</a:t>
            </a:r>
          </a:p>
        </p:txBody>
      </p:sp>
    </p:spTree>
    <p:extLst>
      <p:ext uri="{BB962C8B-B14F-4D97-AF65-F5344CB8AC3E}">
        <p14:creationId xmlns:p14="http://schemas.microsoft.com/office/powerpoint/2010/main" val="1539002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64967380-136E-4EF8-AE84-D673F9993A20}"/>
              </a:ext>
            </a:extLst>
          </p:cNvPr>
          <p:cNvSpPr>
            <a:spLocks noGrp="1"/>
          </p:cNvSpPr>
          <p:nvPr>
            <p:ph type="title"/>
          </p:nvPr>
        </p:nvSpPr>
        <p:spPr>
          <a:xfrm>
            <a:off x="1131061" y="867559"/>
            <a:ext cx="2454052" cy="3029344"/>
          </a:xfrm>
        </p:spPr>
        <p:txBody>
          <a:bodyPr>
            <a:normAutofit/>
          </a:bodyPr>
          <a:lstStyle/>
          <a:p>
            <a:r>
              <a:rPr lang="en-GB" sz="4400" dirty="0">
                <a:solidFill>
                  <a:schemeClr val="bg1"/>
                </a:solidFill>
              </a:rPr>
              <a:t>2018</a:t>
            </a:r>
          </a:p>
        </p:txBody>
      </p:sp>
      <p:sp>
        <p:nvSpPr>
          <p:cNvPr id="11"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3" name="Rectangle 12">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Контейнер за съдържание 3">
            <a:extLst>
              <a:ext uri="{FF2B5EF4-FFF2-40B4-BE49-F238E27FC236}">
                <a16:creationId xmlns:a16="http://schemas.microsoft.com/office/drawing/2014/main" id="{E1FCC3FE-395E-4335-AC19-BB6714784C07}"/>
              </a:ext>
            </a:extLst>
          </p:cNvPr>
          <p:cNvGraphicFramePr>
            <a:graphicFrameLocks noGrp="1"/>
          </p:cNvGraphicFramePr>
          <p:nvPr>
            <p:ph idx="1"/>
            <p:extLst>
              <p:ext uri="{D42A27DB-BD31-4B8C-83A1-F6EECF244321}">
                <p14:modId xmlns:p14="http://schemas.microsoft.com/office/powerpoint/2010/main" val="3656538765"/>
              </p:ext>
            </p:extLst>
          </p:nvPr>
        </p:nvGraphicFramePr>
        <p:xfrm>
          <a:off x="4147391" y="131160"/>
          <a:ext cx="7971061" cy="6595680"/>
        </p:xfrm>
        <a:graphic>
          <a:graphicData uri="http://schemas.openxmlformats.org/drawingml/2006/table">
            <a:tbl>
              <a:tblPr firstRow="1" firstCol="1" bandRow="1">
                <a:tableStyleId>{5C22544A-7EE6-4342-B048-85BDC9FD1C3A}</a:tableStyleId>
              </a:tblPr>
              <a:tblGrid>
                <a:gridCol w="5990494">
                  <a:extLst>
                    <a:ext uri="{9D8B030D-6E8A-4147-A177-3AD203B41FA5}">
                      <a16:colId xmlns:a16="http://schemas.microsoft.com/office/drawing/2014/main" val="2385669616"/>
                    </a:ext>
                  </a:extLst>
                </a:gridCol>
                <a:gridCol w="1980567">
                  <a:extLst>
                    <a:ext uri="{9D8B030D-6E8A-4147-A177-3AD203B41FA5}">
                      <a16:colId xmlns:a16="http://schemas.microsoft.com/office/drawing/2014/main" val="4157309315"/>
                    </a:ext>
                  </a:extLst>
                </a:gridCol>
              </a:tblGrid>
              <a:tr h="253680">
                <a:tc>
                  <a:txBody>
                    <a:bodyPr/>
                    <a:lstStyle/>
                    <a:p>
                      <a:pPr algn="l">
                        <a:lnSpc>
                          <a:spcPct val="150000"/>
                        </a:lnSpc>
                        <a:spcBef>
                          <a:spcPts val="600"/>
                        </a:spcBef>
                        <a:spcAft>
                          <a:spcPts val="0"/>
                        </a:spcAft>
                      </a:pPr>
                      <a:r>
                        <a:rPr lang="en-US" sz="900">
                          <a:effectLst/>
                        </a:rPr>
                        <a:t>Ratios/ year</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2018</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1828571304"/>
                  </a:ext>
                </a:extLst>
              </a:tr>
              <a:tr h="253680">
                <a:tc>
                  <a:txBody>
                    <a:bodyPr/>
                    <a:lstStyle/>
                    <a:p>
                      <a:pPr algn="l">
                        <a:lnSpc>
                          <a:spcPct val="150000"/>
                        </a:lnSpc>
                        <a:spcBef>
                          <a:spcPts val="600"/>
                        </a:spcBef>
                        <a:spcAft>
                          <a:spcPts val="0"/>
                        </a:spcAft>
                      </a:pPr>
                      <a:r>
                        <a:rPr lang="en-US" sz="900">
                          <a:effectLst/>
                        </a:rPr>
                        <a:t>LIQUIDITY RATIOS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495804445"/>
                  </a:ext>
                </a:extLst>
              </a:tr>
              <a:tr h="253680">
                <a:tc>
                  <a:txBody>
                    <a:bodyPr/>
                    <a:lstStyle/>
                    <a:p>
                      <a:pPr algn="l">
                        <a:lnSpc>
                          <a:spcPct val="150000"/>
                        </a:lnSpc>
                        <a:spcBef>
                          <a:spcPts val="600"/>
                        </a:spcBef>
                        <a:spcAft>
                          <a:spcPts val="0"/>
                        </a:spcAft>
                      </a:pPr>
                      <a:r>
                        <a:rPr lang="en-US" sz="900" dirty="0">
                          <a:effectLst/>
                        </a:rPr>
                        <a:t>Current ratio</a:t>
                      </a:r>
                      <a:endParaRPr lang="en-GB" sz="900" dirty="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1.83</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649643138"/>
                  </a:ext>
                </a:extLst>
              </a:tr>
              <a:tr h="253680">
                <a:tc>
                  <a:txBody>
                    <a:bodyPr/>
                    <a:lstStyle/>
                    <a:p>
                      <a:pPr algn="l">
                        <a:lnSpc>
                          <a:spcPct val="150000"/>
                        </a:lnSpc>
                        <a:spcBef>
                          <a:spcPts val="600"/>
                        </a:spcBef>
                        <a:spcAft>
                          <a:spcPts val="0"/>
                        </a:spcAft>
                      </a:pPr>
                      <a:r>
                        <a:rPr lang="en-US" sz="900">
                          <a:effectLst/>
                        </a:rPr>
                        <a:t>Acid test ratio</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1.12</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794509480"/>
                  </a:ext>
                </a:extLst>
              </a:tr>
              <a:tr h="253680">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3967478255"/>
                  </a:ext>
                </a:extLst>
              </a:tr>
              <a:tr h="253680">
                <a:tc>
                  <a:txBody>
                    <a:bodyPr/>
                    <a:lstStyle/>
                    <a:p>
                      <a:pPr algn="l">
                        <a:lnSpc>
                          <a:spcPct val="150000"/>
                        </a:lnSpc>
                        <a:spcBef>
                          <a:spcPts val="600"/>
                        </a:spcBef>
                        <a:spcAft>
                          <a:spcPts val="0"/>
                        </a:spcAft>
                      </a:pPr>
                      <a:r>
                        <a:rPr lang="en-US" sz="900">
                          <a:effectLst/>
                        </a:rPr>
                        <a:t>PROFITABILITY RATIO</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4265665493"/>
                  </a:ext>
                </a:extLst>
              </a:tr>
              <a:tr h="253680">
                <a:tc>
                  <a:txBody>
                    <a:bodyPr/>
                    <a:lstStyle/>
                    <a:p>
                      <a:pPr algn="l">
                        <a:lnSpc>
                          <a:spcPct val="150000"/>
                        </a:lnSpc>
                        <a:spcBef>
                          <a:spcPts val="600"/>
                        </a:spcBef>
                        <a:spcAft>
                          <a:spcPts val="0"/>
                        </a:spcAft>
                      </a:pPr>
                      <a:r>
                        <a:rPr lang="en-US" sz="900">
                          <a:effectLst/>
                        </a:rPr>
                        <a:t>Gross profit ratio</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27%</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4099763993"/>
                  </a:ext>
                </a:extLst>
              </a:tr>
              <a:tr h="253680">
                <a:tc>
                  <a:txBody>
                    <a:bodyPr/>
                    <a:lstStyle/>
                    <a:p>
                      <a:pPr algn="l">
                        <a:lnSpc>
                          <a:spcPct val="150000"/>
                        </a:lnSpc>
                        <a:spcBef>
                          <a:spcPts val="600"/>
                        </a:spcBef>
                        <a:spcAft>
                          <a:spcPts val="0"/>
                        </a:spcAft>
                      </a:pPr>
                      <a:r>
                        <a:rPr lang="en-US" sz="900">
                          <a:effectLst/>
                        </a:rPr>
                        <a:t>Net profit ratio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11%</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4249750067"/>
                  </a:ext>
                </a:extLst>
              </a:tr>
              <a:tr h="253680">
                <a:tc>
                  <a:txBody>
                    <a:bodyPr/>
                    <a:lstStyle/>
                    <a:p>
                      <a:pPr algn="l">
                        <a:lnSpc>
                          <a:spcPct val="150000"/>
                        </a:lnSpc>
                        <a:spcBef>
                          <a:spcPts val="600"/>
                        </a:spcBef>
                        <a:spcAft>
                          <a:spcPts val="0"/>
                        </a:spcAft>
                      </a:pPr>
                      <a:r>
                        <a:rPr lang="en-US" sz="900">
                          <a:effectLst/>
                        </a:rPr>
                        <a:t>Return on Capital Employed (ROCE)</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31%</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2907384387"/>
                  </a:ext>
                </a:extLst>
              </a:tr>
              <a:tr h="253680">
                <a:tc>
                  <a:txBody>
                    <a:bodyPr/>
                    <a:lstStyle/>
                    <a:p>
                      <a:pPr algn="l">
                        <a:lnSpc>
                          <a:spcPct val="150000"/>
                        </a:lnSpc>
                        <a:spcBef>
                          <a:spcPts val="600"/>
                        </a:spcBef>
                        <a:spcAft>
                          <a:spcPts val="0"/>
                        </a:spcAft>
                      </a:pPr>
                      <a:r>
                        <a:rPr lang="en-US" sz="900">
                          <a:effectLst/>
                        </a:rPr>
                        <a:t>Return on Equity (ROE)</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31%</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1802948814"/>
                  </a:ext>
                </a:extLst>
              </a:tr>
              <a:tr h="253680">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2370211537"/>
                  </a:ext>
                </a:extLst>
              </a:tr>
              <a:tr h="253680">
                <a:tc>
                  <a:txBody>
                    <a:bodyPr/>
                    <a:lstStyle/>
                    <a:p>
                      <a:pPr algn="l">
                        <a:lnSpc>
                          <a:spcPct val="150000"/>
                        </a:lnSpc>
                        <a:spcBef>
                          <a:spcPts val="600"/>
                        </a:spcBef>
                        <a:spcAft>
                          <a:spcPts val="0"/>
                        </a:spcAft>
                      </a:pPr>
                      <a:r>
                        <a:rPr lang="en-US" sz="900">
                          <a:effectLst/>
                        </a:rPr>
                        <a:t>EFFICIENCY RATIOS</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844709681"/>
                  </a:ext>
                </a:extLst>
              </a:tr>
              <a:tr h="253680">
                <a:tc>
                  <a:txBody>
                    <a:bodyPr/>
                    <a:lstStyle/>
                    <a:p>
                      <a:pPr algn="l">
                        <a:lnSpc>
                          <a:spcPct val="150000"/>
                        </a:lnSpc>
                        <a:spcBef>
                          <a:spcPts val="600"/>
                        </a:spcBef>
                        <a:spcAft>
                          <a:spcPts val="0"/>
                        </a:spcAft>
                      </a:pPr>
                      <a:r>
                        <a:rPr lang="en-US" sz="900">
                          <a:effectLst/>
                        </a:rPr>
                        <a:t>Inventory tyrnover period</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75</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3862479148"/>
                  </a:ext>
                </a:extLst>
              </a:tr>
              <a:tr h="253680">
                <a:tc>
                  <a:txBody>
                    <a:bodyPr/>
                    <a:lstStyle/>
                    <a:p>
                      <a:pPr algn="l">
                        <a:lnSpc>
                          <a:spcPct val="150000"/>
                        </a:lnSpc>
                        <a:spcBef>
                          <a:spcPts val="600"/>
                        </a:spcBef>
                        <a:spcAft>
                          <a:spcPts val="0"/>
                        </a:spcAft>
                      </a:pPr>
                      <a:r>
                        <a:rPr lang="en-US" sz="900">
                          <a:effectLst/>
                        </a:rPr>
                        <a:t>Receivables collection period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61</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2165602244"/>
                  </a:ext>
                </a:extLst>
              </a:tr>
              <a:tr h="253680">
                <a:tc>
                  <a:txBody>
                    <a:bodyPr/>
                    <a:lstStyle/>
                    <a:p>
                      <a:pPr algn="l">
                        <a:lnSpc>
                          <a:spcPct val="150000"/>
                        </a:lnSpc>
                        <a:spcBef>
                          <a:spcPts val="600"/>
                        </a:spcBef>
                        <a:spcAft>
                          <a:spcPts val="0"/>
                        </a:spcAft>
                      </a:pPr>
                      <a:r>
                        <a:rPr lang="en-US" sz="900">
                          <a:effectLst/>
                        </a:rPr>
                        <a:t>Payables collection period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84</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1725651190"/>
                  </a:ext>
                </a:extLst>
              </a:tr>
              <a:tr h="253680">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3572859141"/>
                  </a:ext>
                </a:extLst>
              </a:tr>
              <a:tr h="253680">
                <a:tc>
                  <a:txBody>
                    <a:bodyPr/>
                    <a:lstStyle/>
                    <a:p>
                      <a:pPr algn="l">
                        <a:lnSpc>
                          <a:spcPct val="150000"/>
                        </a:lnSpc>
                        <a:spcBef>
                          <a:spcPts val="600"/>
                        </a:spcBef>
                        <a:spcAft>
                          <a:spcPts val="0"/>
                        </a:spcAft>
                      </a:pPr>
                      <a:r>
                        <a:rPr lang="en-US" sz="900">
                          <a:effectLst/>
                        </a:rPr>
                        <a:t>CAPITAL STRUCTURE RATIOS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1303262805"/>
                  </a:ext>
                </a:extLst>
              </a:tr>
              <a:tr h="253680">
                <a:tc>
                  <a:txBody>
                    <a:bodyPr/>
                    <a:lstStyle/>
                    <a:p>
                      <a:pPr algn="l">
                        <a:lnSpc>
                          <a:spcPct val="150000"/>
                        </a:lnSpc>
                        <a:spcBef>
                          <a:spcPts val="600"/>
                        </a:spcBef>
                        <a:spcAft>
                          <a:spcPts val="0"/>
                        </a:spcAft>
                      </a:pPr>
                      <a:r>
                        <a:rPr lang="en-US" sz="900">
                          <a:effectLst/>
                        </a:rPr>
                        <a:t>Debt equity ratio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0.61</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4204988755"/>
                  </a:ext>
                </a:extLst>
              </a:tr>
              <a:tr h="253680">
                <a:tc>
                  <a:txBody>
                    <a:bodyPr/>
                    <a:lstStyle/>
                    <a:p>
                      <a:pPr algn="l">
                        <a:lnSpc>
                          <a:spcPct val="150000"/>
                        </a:lnSpc>
                        <a:spcBef>
                          <a:spcPts val="600"/>
                        </a:spcBef>
                        <a:spcAft>
                          <a:spcPts val="0"/>
                        </a:spcAft>
                      </a:pPr>
                      <a:r>
                        <a:rPr lang="en-US" sz="900">
                          <a:effectLst/>
                        </a:rPr>
                        <a:t>Interest cover</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8.2</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2760944287"/>
                  </a:ext>
                </a:extLst>
              </a:tr>
              <a:tr h="253680">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2455919991"/>
                  </a:ext>
                </a:extLst>
              </a:tr>
              <a:tr h="253680">
                <a:tc>
                  <a:txBody>
                    <a:bodyPr/>
                    <a:lstStyle/>
                    <a:p>
                      <a:pPr algn="l">
                        <a:lnSpc>
                          <a:spcPct val="150000"/>
                        </a:lnSpc>
                        <a:spcBef>
                          <a:spcPts val="600"/>
                        </a:spcBef>
                        <a:spcAft>
                          <a:spcPts val="0"/>
                        </a:spcAft>
                      </a:pPr>
                      <a:r>
                        <a:rPr lang="en-US" sz="900">
                          <a:effectLst/>
                        </a:rPr>
                        <a:t>INVESTORS' RATIOS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l">
                        <a:lnSpc>
                          <a:spcPct val="150000"/>
                        </a:lnSpc>
                        <a:spcBef>
                          <a:spcPts val="600"/>
                        </a:spcBef>
                        <a:spcAft>
                          <a:spcPts val="0"/>
                        </a:spcAft>
                      </a:pPr>
                      <a:r>
                        <a:rPr lang="en-US" sz="900">
                          <a:effectLst/>
                        </a:rPr>
                        <a:t>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4058772799"/>
                  </a:ext>
                </a:extLst>
              </a:tr>
              <a:tr h="253680">
                <a:tc>
                  <a:txBody>
                    <a:bodyPr/>
                    <a:lstStyle/>
                    <a:p>
                      <a:pPr algn="l">
                        <a:lnSpc>
                          <a:spcPct val="150000"/>
                        </a:lnSpc>
                        <a:spcBef>
                          <a:spcPts val="600"/>
                        </a:spcBef>
                        <a:spcAft>
                          <a:spcPts val="0"/>
                        </a:spcAft>
                      </a:pPr>
                      <a:r>
                        <a:rPr lang="en-US" sz="900">
                          <a:effectLst/>
                        </a:rPr>
                        <a:t>Earning per share (EPS)</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0.51</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2877746613"/>
                  </a:ext>
                </a:extLst>
              </a:tr>
              <a:tr h="253680">
                <a:tc>
                  <a:txBody>
                    <a:bodyPr/>
                    <a:lstStyle/>
                    <a:p>
                      <a:pPr algn="l">
                        <a:lnSpc>
                          <a:spcPct val="150000"/>
                        </a:lnSpc>
                        <a:spcBef>
                          <a:spcPts val="600"/>
                        </a:spcBef>
                        <a:spcAft>
                          <a:spcPts val="0"/>
                        </a:spcAft>
                      </a:pPr>
                      <a:r>
                        <a:rPr lang="en-US" sz="900">
                          <a:effectLst/>
                        </a:rPr>
                        <a:t>Price Earnings Ratio (PE ratio)</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5.4</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1848919649"/>
                  </a:ext>
                </a:extLst>
              </a:tr>
              <a:tr h="253680">
                <a:tc>
                  <a:txBody>
                    <a:bodyPr/>
                    <a:lstStyle/>
                    <a:p>
                      <a:pPr algn="l">
                        <a:lnSpc>
                          <a:spcPct val="150000"/>
                        </a:lnSpc>
                        <a:spcBef>
                          <a:spcPts val="600"/>
                        </a:spcBef>
                        <a:spcAft>
                          <a:spcPts val="0"/>
                        </a:spcAft>
                      </a:pPr>
                      <a:r>
                        <a:rPr lang="en-US" sz="900">
                          <a:effectLst/>
                        </a:rPr>
                        <a:t>Dividend Per share (DPS)</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0.3</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3830787549"/>
                  </a:ext>
                </a:extLst>
              </a:tr>
              <a:tr h="253680">
                <a:tc>
                  <a:txBody>
                    <a:bodyPr/>
                    <a:lstStyle/>
                    <a:p>
                      <a:pPr algn="l">
                        <a:lnSpc>
                          <a:spcPct val="150000"/>
                        </a:lnSpc>
                        <a:spcBef>
                          <a:spcPts val="600"/>
                        </a:spcBef>
                        <a:spcAft>
                          <a:spcPts val="0"/>
                        </a:spcAft>
                      </a:pPr>
                      <a:r>
                        <a:rPr lang="en-US" sz="900">
                          <a:effectLst/>
                        </a:rPr>
                        <a:t>Dividend Yield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a:effectLst/>
                        </a:rPr>
                        <a:t>0.11</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1599655643"/>
                  </a:ext>
                </a:extLst>
              </a:tr>
              <a:tr h="253680">
                <a:tc>
                  <a:txBody>
                    <a:bodyPr/>
                    <a:lstStyle/>
                    <a:p>
                      <a:pPr algn="l">
                        <a:lnSpc>
                          <a:spcPct val="150000"/>
                        </a:lnSpc>
                        <a:spcBef>
                          <a:spcPts val="600"/>
                        </a:spcBef>
                        <a:spcAft>
                          <a:spcPts val="0"/>
                        </a:spcAft>
                      </a:pPr>
                      <a:r>
                        <a:rPr lang="en-US" sz="900">
                          <a:effectLst/>
                        </a:rPr>
                        <a:t>Dividend Cover </a:t>
                      </a:r>
                      <a:endParaRPr lang="en-GB" sz="90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tc>
                  <a:txBody>
                    <a:bodyPr/>
                    <a:lstStyle/>
                    <a:p>
                      <a:pPr algn="r">
                        <a:lnSpc>
                          <a:spcPct val="150000"/>
                        </a:lnSpc>
                        <a:spcBef>
                          <a:spcPts val="600"/>
                        </a:spcBef>
                        <a:spcAft>
                          <a:spcPts val="0"/>
                        </a:spcAft>
                      </a:pPr>
                      <a:r>
                        <a:rPr lang="en-US" sz="900" dirty="0">
                          <a:effectLst/>
                        </a:rPr>
                        <a:t>1.7</a:t>
                      </a:r>
                      <a:endParaRPr lang="en-GB" sz="900" dirty="0">
                        <a:solidFill>
                          <a:srgbClr val="943634"/>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3226" marR="33226" marT="0" marB="0"/>
                </a:tc>
                <a:extLst>
                  <a:ext uri="{0D108BD9-81ED-4DB2-BD59-A6C34878D82A}">
                    <a16:rowId xmlns:a16="http://schemas.microsoft.com/office/drawing/2014/main" val="1250639885"/>
                  </a:ext>
                </a:extLst>
              </a:tr>
            </a:tbl>
          </a:graphicData>
        </a:graphic>
      </p:graphicFrame>
    </p:spTree>
    <p:extLst>
      <p:ext uri="{BB962C8B-B14F-4D97-AF65-F5344CB8AC3E}">
        <p14:creationId xmlns:p14="http://schemas.microsoft.com/office/powerpoint/2010/main" val="3642834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F3799CE-585F-4B26-9B23-83D601EDA917}"/>
              </a:ext>
            </a:extLst>
          </p:cNvPr>
          <p:cNvSpPr>
            <a:spLocks noGrp="1"/>
          </p:cNvSpPr>
          <p:nvPr>
            <p:ph type="title"/>
          </p:nvPr>
        </p:nvSpPr>
        <p:spPr>
          <a:xfrm>
            <a:off x="170568" y="126805"/>
            <a:ext cx="3342653" cy="1280890"/>
          </a:xfrm>
        </p:spPr>
        <p:txBody>
          <a:bodyPr/>
          <a:lstStyle/>
          <a:p>
            <a:r>
              <a:rPr lang="en-GB" dirty="0"/>
              <a:t>Profitability</a:t>
            </a:r>
            <a:br>
              <a:rPr lang="en-GB" dirty="0"/>
            </a:br>
            <a:endParaRPr lang="en-GB" dirty="0"/>
          </a:p>
        </p:txBody>
      </p:sp>
      <p:sp>
        <p:nvSpPr>
          <p:cNvPr id="3" name="Контейнер за съдържание 2">
            <a:extLst>
              <a:ext uri="{FF2B5EF4-FFF2-40B4-BE49-F238E27FC236}">
                <a16:creationId xmlns:a16="http://schemas.microsoft.com/office/drawing/2014/main" id="{530A13E3-8C69-431B-8F20-8D531CD74038}"/>
              </a:ext>
            </a:extLst>
          </p:cNvPr>
          <p:cNvSpPr>
            <a:spLocks noGrp="1"/>
          </p:cNvSpPr>
          <p:nvPr>
            <p:ph idx="1"/>
          </p:nvPr>
        </p:nvSpPr>
        <p:spPr>
          <a:xfrm>
            <a:off x="170568" y="1263316"/>
            <a:ext cx="3583285" cy="6227109"/>
          </a:xfrm>
        </p:spPr>
        <p:txBody>
          <a:bodyPr>
            <a:normAutofit fontScale="47500" lnSpcReduction="20000"/>
          </a:bodyPr>
          <a:lstStyle/>
          <a:p>
            <a:r>
              <a:rPr lang="en-GB" sz="3800" dirty="0">
                <a:effectLst/>
                <a:latin typeface="Calibri" panose="020F0502020204030204" pitchFamily="34" charset="0"/>
                <a:ea typeface="Calibri" panose="020F0502020204030204" pitchFamily="34" charset="0"/>
              </a:rPr>
              <a:t>Profitability ratios refer to the analysis of the ability of a business organisation in terms of generating earnings in its revenue. A profitability ratio is developed either between a company and its competitor, or between its profitability in two years. When the profitability rate of the host company is bigger than that of its rival or that in the current year, it is indicated that the company is at profit (</a:t>
            </a:r>
            <a:r>
              <a:rPr lang="en-US" sz="3800" dirty="0">
                <a:solidFill>
                  <a:srgbClr val="000000"/>
                </a:solidFill>
                <a:effectLst/>
                <a:latin typeface="Calibri" panose="020F0502020204030204" pitchFamily="34" charset="0"/>
                <a:ea typeface="Calibri" panose="020F0502020204030204" pitchFamily="34" charset="0"/>
              </a:rPr>
              <a:t>Nalurita</a:t>
            </a:r>
            <a:r>
              <a:rPr lang="en-US" sz="3800" dirty="0">
                <a:effectLst/>
                <a:latin typeface="Calibri" panose="020F0502020204030204" pitchFamily="34" charset="0"/>
                <a:ea typeface="Calibri" panose="020F0502020204030204" pitchFamily="34" charset="0"/>
              </a:rPr>
              <a:t>, </a:t>
            </a:r>
            <a:r>
              <a:rPr lang="en-US" sz="3800" dirty="0">
                <a:solidFill>
                  <a:srgbClr val="000000"/>
                </a:solidFill>
                <a:effectLst/>
                <a:latin typeface="Calibri" panose="020F0502020204030204" pitchFamily="34" charset="0"/>
                <a:ea typeface="Calibri" panose="020F0502020204030204" pitchFamily="34" charset="0"/>
              </a:rPr>
              <a:t>2017</a:t>
            </a:r>
            <a:r>
              <a:rPr lang="en-GB" sz="3800" dirty="0">
                <a:effectLst/>
                <a:latin typeface="Calibri" panose="020F0502020204030204" pitchFamily="34" charset="0"/>
                <a:ea typeface="Calibri" panose="020F0502020204030204" pitchFamily="34" charset="0"/>
              </a:rPr>
              <a:t>). </a:t>
            </a:r>
            <a:r>
              <a:rPr lang="en-GB" sz="3800" dirty="0">
                <a:effectLst/>
                <a:latin typeface="Calibri" panose="020F0502020204030204" pitchFamily="34" charset="0"/>
                <a:ea typeface="Calibri" panose="020F0502020204030204" pitchFamily="34" charset="0"/>
                <a:cs typeface="Times New Roman" panose="02020603050405020304" pitchFamily="18" charset="0"/>
              </a:rPr>
              <a:t>The gross profit margin is one of the most universally used types of profitability ratios. In such cases, they need to compare the profit margin of a specific quarter from the two years. Profit margins, on the other hand, are used to measure the profitability of the company at various cost levels. </a:t>
            </a:r>
            <a:endParaRPr lang="en-GB" dirty="0"/>
          </a:p>
        </p:txBody>
      </p:sp>
      <p:sp>
        <p:nvSpPr>
          <p:cNvPr id="4" name="Заглавие 1">
            <a:extLst>
              <a:ext uri="{FF2B5EF4-FFF2-40B4-BE49-F238E27FC236}">
                <a16:creationId xmlns:a16="http://schemas.microsoft.com/office/drawing/2014/main" id="{2382A912-C2A7-410F-BB93-5EA6BFAA3ADD}"/>
              </a:ext>
            </a:extLst>
          </p:cNvPr>
          <p:cNvSpPr txBox="1">
            <a:spLocks/>
          </p:cNvSpPr>
          <p:nvPr/>
        </p:nvSpPr>
        <p:spPr>
          <a:xfrm>
            <a:off x="3513221" y="126805"/>
            <a:ext cx="3342653"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Efficiency </a:t>
            </a:r>
            <a:br>
              <a:rPr lang="en-GB" dirty="0"/>
            </a:br>
            <a:endParaRPr lang="en-GB" dirty="0"/>
          </a:p>
        </p:txBody>
      </p:sp>
      <p:sp>
        <p:nvSpPr>
          <p:cNvPr id="5" name="Заглавие 1">
            <a:extLst>
              <a:ext uri="{FF2B5EF4-FFF2-40B4-BE49-F238E27FC236}">
                <a16:creationId xmlns:a16="http://schemas.microsoft.com/office/drawing/2014/main" id="{04791924-BF52-47DE-A982-5A7DFE78D366}"/>
              </a:ext>
            </a:extLst>
          </p:cNvPr>
          <p:cNvSpPr txBox="1">
            <a:spLocks/>
          </p:cNvSpPr>
          <p:nvPr/>
        </p:nvSpPr>
        <p:spPr>
          <a:xfrm>
            <a:off x="6669504" y="126805"/>
            <a:ext cx="3342653"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Liquidity</a:t>
            </a:r>
            <a:br>
              <a:rPr lang="en-GB" dirty="0"/>
            </a:br>
            <a:endParaRPr lang="en-GB" dirty="0"/>
          </a:p>
        </p:txBody>
      </p:sp>
      <p:sp>
        <p:nvSpPr>
          <p:cNvPr id="6" name="Текстово поле 5">
            <a:extLst>
              <a:ext uri="{FF2B5EF4-FFF2-40B4-BE49-F238E27FC236}">
                <a16:creationId xmlns:a16="http://schemas.microsoft.com/office/drawing/2014/main" id="{FCF84FA7-2616-49F8-842D-E76343A8F02C}"/>
              </a:ext>
            </a:extLst>
          </p:cNvPr>
          <p:cNvSpPr txBox="1"/>
          <p:nvPr/>
        </p:nvSpPr>
        <p:spPr>
          <a:xfrm>
            <a:off x="3699589" y="786608"/>
            <a:ext cx="2969915" cy="6186309"/>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rPr>
              <a:t>The term of efficiency ratio analysis aims to explore the abilities of an organisation to utilise its assets and manage the workflow effectively. These mainly involve the receivable and asset turnover ratios. These investigate the strategies of the company and their success in managing their assets. The inventory efficiency of an organisation is estimated in its inventory turnover ratio. It explores the number of times the inventory has been sold. The asset turnover, on the other hand, helps to determine the amount of revenue generated from the assets of the organisation (</a:t>
            </a:r>
            <a:r>
              <a:rPr lang="en-US" sz="1800" dirty="0">
                <a:solidFill>
                  <a:srgbClr val="000000"/>
                </a:solidFill>
                <a:effectLst/>
                <a:latin typeface="Calibri" panose="020F0502020204030204" pitchFamily="34" charset="0"/>
                <a:ea typeface="Calibri" panose="020F0502020204030204" pitchFamily="34" charset="0"/>
              </a:rPr>
              <a:t>Chang</a:t>
            </a:r>
            <a:r>
              <a:rPr lang="en-US" sz="1800" dirty="0">
                <a:effectLst/>
                <a:latin typeface="Calibri" panose="020F0502020204030204" pitchFamily="34" charset="0"/>
                <a:ea typeface="Calibri" panose="020F0502020204030204" pitchFamily="34" charset="0"/>
              </a:rPr>
              <a:t> </a:t>
            </a:r>
            <a:r>
              <a:rPr lang="en-US" sz="1800" i="1" dirty="0">
                <a:effectLst/>
                <a:latin typeface="Calibri" panose="020F0502020204030204" pitchFamily="34" charset="0"/>
                <a:ea typeface="Calibri" panose="020F0502020204030204" pitchFamily="34" charset="0"/>
              </a:rPr>
              <a:t>et al.</a:t>
            </a:r>
            <a:r>
              <a:rPr lang="en-US" sz="1800" dirty="0">
                <a:effectLst/>
                <a:latin typeface="Calibri" panose="020F0502020204030204" pitchFamily="34" charset="0"/>
                <a:ea typeface="Calibri" panose="020F0502020204030204" pitchFamily="34" charset="0"/>
              </a:rPr>
              <a:t>, </a:t>
            </a:r>
            <a:r>
              <a:rPr lang="en-US" sz="1800" dirty="0">
                <a:solidFill>
                  <a:srgbClr val="000000"/>
                </a:solidFill>
                <a:effectLst/>
                <a:latin typeface="Calibri" panose="020F0502020204030204" pitchFamily="34" charset="0"/>
                <a:ea typeface="Calibri" panose="020F0502020204030204" pitchFamily="34" charset="0"/>
              </a:rPr>
              <a:t>2017</a:t>
            </a:r>
            <a:r>
              <a:rPr lang="en-GB" sz="1800" dirty="0">
                <a:effectLst/>
                <a:latin typeface="Calibri" panose="020F0502020204030204" pitchFamily="34" charset="0"/>
                <a:ea typeface="Calibri" panose="020F0502020204030204" pitchFamily="34" charset="0"/>
              </a:rPr>
              <a:t>).</a:t>
            </a:r>
            <a:endParaRPr lang="en-GB" dirty="0"/>
          </a:p>
        </p:txBody>
      </p:sp>
      <p:sp>
        <p:nvSpPr>
          <p:cNvPr id="7" name="Текстово поле 6">
            <a:extLst>
              <a:ext uri="{FF2B5EF4-FFF2-40B4-BE49-F238E27FC236}">
                <a16:creationId xmlns:a16="http://schemas.microsoft.com/office/drawing/2014/main" id="{FB9D7E05-9A5E-4393-BB27-8AA2F2708D0D}"/>
              </a:ext>
            </a:extLst>
          </p:cNvPr>
          <p:cNvSpPr txBox="1"/>
          <p:nvPr/>
        </p:nvSpPr>
        <p:spPr>
          <a:xfrm>
            <a:off x="7106653" y="1010653"/>
            <a:ext cx="4720586" cy="5078313"/>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rPr>
              <a:t>This type of ratios is determinants regarding the ability of an organisation to repay the debts and loans without having to raise external capital. These are used to measure the debt obligations of an organisation and its liabilities in its operations. Operating cash flow ration, quick ratio and current ratio are used in this process. The term liquidity refers to process of converting assets into cash value. These are mostly observed in a comparative view, that is, in the external and internal forms (</a:t>
            </a:r>
            <a:r>
              <a:rPr lang="en-US" sz="1800" dirty="0">
                <a:solidFill>
                  <a:srgbClr val="000000"/>
                </a:solidFill>
                <a:effectLst/>
                <a:latin typeface="Calibri" panose="020F0502020204030204" pitchFamily="34" charset="0"/>
                <a:ea typeface="Calibri" panose="020F0502020204030204" pitchFamily="34" charset="0"/>
              </a:rPr>
              <a:t>Bunker </a:t>
            </a:r>
            <a:r>
              <a:rPr lang="en-US" sz="1800" i="1" dirty="0">
                <a:solidFill>
                  <a:srgbClr val="000000"/>
                </a:solidFill>
                <a:effectLst/>
                <a:latin typeface="Calibri" panose="020F0502020204030204" pitchFamily="34" charset="0"/>
                <a:ea typeface="Calibri" panose="020F0502020204030204" pitchFamily="34" charset="0"/>
              </a:rPr>
              <a:t>et al.</a:t>
            </a:r>
            <a:r>
              <a:rPr lang="en-US" sz="1800" dirty="0">
                <a:solidFill>
                  <a:srgbClr val="000000"/>
                </a:solidFill>
                <a:effectLst/>
                <a:latin typeface="Calibri" panose="020F0502020204030204" pitchFamily="34" charset="0"/>
                <a:ea typeface="Calibri" panose="020F0502020204030204" pitchFamily="34" charset="0"/>
              </a:rPr>
              <a:t>, 2019</a:t>
            </a:r>
            <a:r>
              <a:rPr lang="en-GB" sz="1800" dirty="0">
                <a:effectLst/>
                <a:latin typeface="Calibri" panose="020F0502020204030204" pitchFamily="34" charset="0"/>
                <a:ea typeface="Calibri" panose="020F0502020204030204" pitchFamily="34" charset="0"/>
              </a:rPr>
              <a:t>). The liquidity ratio analysis helps the leaders and managers understand the growing financial conditions of an organisation. They might be able to generate information regarding their liabilities and debts from the liquidity condition. They might be able to understand if their liabilities are increasing (</a:t>
            </a:r>
            <a:r>
              <a:rPr lang="en-US" sz="1800" dirty="0" err="1">
                <a:solidFill>
                  <a:srgbClr val="000000"/>
                </a:solidFill>
                <a:effectLst/>
                <a:latin typeface="Calibri" panose="020F0502020204030204" pitchFamily="34" charset="0"/>
                <a:ea typeface="Calibri" panose="020F0502020204030204" pitchFamily="34" charset="0"/>
              </a:rPr>
              <a:t>Hindradjaja</a:t>
            </a:r>
            <a:r>
              <a:rPr lang="en-US" sz="1800" dirty="0">
                <a:effectLst/>
                <a:latin typeface="Calibri" panose="020F0502020204030204" pitchFamily="34" charset="0"/>
                <a:ea typeface="Calibri" panose="020F0502020204030204" pitchFamily="34" charset="0"/>
              </a:rPr>
              <a:t>, </a:t>
            </a:r>
            <a:r>
              <a:rPr lang="en-US" sz="1800" dirty="0">
                <a:solidFill>
                  <a:srgbClr val="000000"/>
                </a:solidFill>
                <a:effectLst/>
                <a:latin typeface="Calibri" panose="020F0502020204030204" pitchFamily="34" charset="0"/>
                <a:ea typeface="Calibri" panose="020F0502020204030204" pitchFamily="34" charset="0"/>
              </a:rPr>
              <a:t>2019</a:t>
            </a:r>
            <a:r>
              <a:rPr lang="en-GB" sz="1800" dirty="0">
                <a:effectLst/>
                <a:latin typeface="Calibri" panose="020F0502020204030204" pitchFamily="34" charset="0"/>
                <a:ea typeface="Calibri" panose="020F0502020204030204" pitchFamily="34" charset="0"/>
              </a:rPr>
              <a:t>). </a:t>
            </a:r>
            <a:endParaRPr lang="en-GB" dirty="0"/>
          </a:p>
        </p:txBody>
      </p:sp>
    </p:spTree>
    <p:extLst>
      <p:ext uri="{BB962C8B-B14F-4D97-AF65-F5344CB8AC3E}">
        <p14:creationId xmlns:p14="http://schemas.microsoft.com/office/powerpoint/2010/main" val="2333341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AA99C33-2B73-4EA3-AF55-09EF5F8C1D5A}"/>
              </a:ext>
            </a:extLst>
          </p:cNvPr>
          <p:cNvSpPr>
            <a:spLocks noGrp="1"/>
          </p:cNvSpPr>
          <p:nvPr>
            <p:ph type="title"/>
          </p:nvPr>
        </p:nvSpPr>
        <p:spPr>
          <a:xfrm>
            <a:off x="1753475" y="114444"/>
            <a:ext cx="3972767" cy="1280890"/>
          </a:xfrm>
        </p:spPr>
        <p:txBody>
          <a:bodyPr/>
          <a:lstStyle/>
          <a:p>
            <a:r>
              <a:rPr lang="en-GB" dirty="0"/>
              <a:t>Capital Structure </a:t>
            </a:r>
          </a:p>
        </p:txBody>
      </p:sp>
      <p:sp>
        <p:nvSpPr>
          <p:cNvPr id="3" name="Контейнер за съдържание 2">
            <a:extLst>
              <a:ext uri="{FF2B5EF4-FFF2-40B4-BE49-F238E27FC236}">
                <a16:creationId xmlns:a16="http://schemas.microsoft.com/office/drawing/2014/main" id="{3F797A27-6532-4417-8823-2E5A144AA1E2}"/>
              </a:ext>
            </a:extLst>
          </p:cNvPr>
          <p:cNvSpPr>
            <a:spLocks noGrp="1"/>
          </p:cNvSpPr>
          <p:nvPr>
            <p:ph idx="1"/>
          </p:nvPr>
        </p:nvSpPr>
        <p:spPr>
          <a:xfrm>
            <a:off x="822228" y="1344886"/>
            <a:ext cx="5835259" cy="5769195"/>
          </a:xfrm>
        </p:spPr>
        <p:txBody>
          <a:bodyPr>
            <a:normAutofit/>
          </a:bodyPr>
          <a:lstStyle/>
          <a:p>
            <a:r>
              <a:rPr lang="en-GB" sz="1800" dirty="0">
                <a:effectLst/>
                <a:latin typeface="Calibri" panose="020F0502020204030204" pitchFamily="34" charset="0"/>
                <a:ea typeface="Calibri" panose="020F0502020204030204" pitchFamily="34" charset="0"/>
              </a:rPr>
              <a:t>A capital structure aims at understanding the long-term capital of an organisation. This combines the debt and equity of the organisation. It is a known fact that capital plays a part in funding the development of a venture. One of the major components of this structure is that of equity. It consists of the preferred and common stock of an organisation along with its retained earnings. Debt is another part of the capital structure. It refers to liabilities and loans of an organisation in terms of its investment schemes (</a:t>
            </a:r>
            <a:r>
              <a:rPr lang="en-US" sz="1800" dirty="0">
                <a:solidFill>
                  <a:srgbClr val="000000"/>
                </a:solidFill>
                <a:effectLst/>
                <a:latin typeface="Calibri" panose="020F0502020204030204" pitchFamily="34" charset="0"/>
                <a:ea typeface="Calibri" panose="020F0502020204030204" pitchFamily="34" charset="0"/>
              </a:rPr>
              <a:t>Aggarwal</a:t>
            </a:r>
            <a:r>
              <a:rPr lang="en-US" sz="1800" dirty="0">
                <a:effectLst/>
                <a:latin typeface="Calibri" panose="020F0502020204030204" pitchFamily="34" charset="0"/>
                <a:ea typeface="Calibri" panose="020F0502020204030204" pitchFamily="34" charset="0"/>
              </a:rPr>
              <a:t> </a:t>
            </a:r>
            <a:r>
              <a:rPr lang="en-US" sz="1800" dirty="0">
                <a:solidFill>
                  <a:srgbClr val="000000"/>
                </a:solidFill>
                <a:effectLst/>
                <a:latin typeface="Calibri" panose="020F0502020204030204" pitchFamily="34" charset="0"/>
                <a:ea typeface="Calibri" panose="020F0502020204030204" pitchFamily="34" charset="0"/>
              </a:rPr>
              <a:t>and </a:t>
            </a:r>
            <a:r>
              <a:rPr lang="en-US" sz="1800" dirty="0" err="1">
                <a:solidFill>
                  <a:srgbClr val="000000"/>
                </a:solidFill>
                <a:effectLst/>
                <a:latin typeface="Calibri" panose="020F0502020204030204" pitchFamily="34" charset="0"/>
                <a:ea typeface="Calibri" panose="020F0502020204030204" pitchFamily="34" charset="0"/>
              </a:rPr>
              <a:t>Padhan</a:t>
            </a:r>
            <a:r>
              <a:rPr lang="en-US" sz="1800" dirty="0">
                <a:effectLst/>
                <a:latin typeface="Calibri" panose="020F0502020204030204" pitchFamily="34" charset="0"/>
                <a:ea typeface="Calibri" panose="020F0502020204030204" pitchFamily="34" charset="0"/>
              </a:rPr>
              <a:t>, </a:t>
            </a:r>
            <a:r>
              <a:rPr lang="en-US" sz="1800" dirty="0">
                <a:solidFill>
                  <a:srgbClr val="000000"/>
                </a:solidFill>
                <a:effectLst/>
                <a:latin typeface="Calibri" panose="020F0502020204030204" pitchFamily="34" charset="0"/>
                <a:ea typeface="Calibri" panose="020F0502020204030204" pitchFamily="34" charset="0"/>
              </a:rPr>
              <a:t>2017</a:t>
            </a:r>
            <a:r>
              <a:rPr lang="en-GB" sz="1800" dirty="0">
                <a:effectLst/>
                <a:latin typeface="Calibri" panose="020F0502020204030204" pitchFamily="34" charset="0"/>
                <a:ea typeface="Calibri" panose="020F0502020204030204" pitchFamily="34" charset="0"/>
              </a:rPr>
              <a:t>). Three types of ratios might be associated with that of capital structure, including debt and debt to equity ratios. They help in deriving information regarding the capital position of the company. The capitalisation ratio, on the other hand, compares the debt and equity to understand the position of the current capital structure. </a:t>
            </a:r>
            <a:endParaRPr lang="en-GB" dirty="0"/>
          </a:p>
        </p:txBody>
      </p:sp>
      <p:sp>
        <p:nvSpPr>
          <p:cNvPr id="5" name="Заглавие 1">
            <a:extLst>
              <a:ext uri="{FF2B5EF4-FFF2-40B4-BE49-F238E27FC236}">
                <a16:creationId xmlns:a16="http://schemas.microsoft.com/office/drawing/2014/main" id="{328FC751-0AA8-4CFE-BADF-41EE8BE96D61}"/>
              </a:ext>
            </a:extLst>
          </p:cNvPr>
          <p:cNvSpPr txBox="1">
            <a:spLocks/>
          </p:cNvSpPr>
          <p:nvPr/>
        </p:nvSpPr>
        <p:spPr>
          <a:xfrm>
            <a:off x="7588734" y="63996"/>
            <a:ext cx="397276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Investment</a:t>
            </a:r>
          </a:p>
        </p:txBody>
      </p:sp>
      <p:sp>
        <p:nvSpPr>
          <p:cNvPr id="6" name="Текстово поле 5">
            <a:extLst>
              <a:ext uri="{FF2B5EF4-FFF2-40B4-BE49-F238E27FC236}">
                <a16:creationId xmlns:a16="http://schemas.microsoft.com/office/drawing/2014/main" id="{2FB0F8DE-EEF2-435E-A896-B3BFCEEBEFC8}"/>
              </a:ext>
            </a:extLst>
          </p:cNvPr>
          <p:cNvSpPr txBox="1"/>
          <p:nvPr/>
        </p:nvSpPr>
        <p:spPr>
          <a:xfrm>
            <a:off x="7330190" y="1064302"/>
            <a:ext cx="4646951" cy="4247317"/>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rPr>
              <a:t>The investment ratio is another important financial aspect of an organisation. It plays a major part in funding the major important activities of the organisation. 	This is used to analyse the performances of an organisation in terms of its financial aspects. Attributes such as price earnings ratio, earnings per share and earnings yield are comprised of this ratio family. The ordinary shareholders are of great importance in terms of investment ratios (</a:t>
            </a:r>
            <a:r>
              <a:rPr lang="en-US" sz="1800" dirty="0" err="1">
                <a:solidFill>
                  <a:srgbClr val="000000"/>
                </a:solidFill>
                <a:effectLst/>
                <a:latin typeface="Calibri" panose="020F0502020204030204" pitchFamily="34" charset="0"/>
                <a:ea typeface="Calibri" panose="020F0502020204030204" pitchFamily="34" charset="0"/>
              </a:rPr>
              <a:t>Kahraman</a:t>
            </a:r>
            <a:r>
              <a:rPr lang="en-US" sz="1800" dirty="0">
                <a:effectLst/>
                <a:latin typeface="Calibri" panose="020F0502020204030204" pitchFamily="34" charset="0"/>
                <a:ea typeface="Calibri" panose="020F0502020204030204" pitchFamily="34" charset="0"/>
              </a:rPr>
              <a:t> </a:t>
            </a:r>
            <a:r>
              <a:rPr lang="en-US" sz="1800" i="1" dirty="0">
                <a:effectLst/>
                <a:latin typeface="Calibri" panose="020F0502020204030204" pitchFamily="34" charset="0"/>
                <a:ea typeface="Calibri" panose="020F0502020204030204" pitchFamily="34" charset="0"/>
              </a:rPr>
              <a:t>et al.</a:t>
            </a:r>
            <a:r>
              <a:rPr lang="en-US" sz="1800" dirty="0">
                <a:effectLst/>
                <a:latin typeface="Calibri" panose="020F0502020204030204" pitchFamily="34" charset="0"/>
                <a:ea typeface="Calibri" panose="020F0502020204030204" pitchFamily="34" charset="0"/>
              </a:rPr>
              <a:t>, </a:t>
            </a:r>
            <a:r>
              <a:rPr lang="en-US" sz="1800" dirty="0">
                <a:solidFill>
                  <a:srgbClr val="000000"/>
                </a:solidFill>
                <a:effectLst/>
                <a:latin typeface="Calibri" panose="020F0502020204030204" pitchFamily="34" charset="0"/>
                <a:ea typeface="Calibri" panose="020F0502020204030204" pitchFamily="34" charset="0"/>
              </a:rPr>
              <a:t>2016</a:t>
            </a:r>
            <a:r>
              <a:rPr lang="en-GB" sz="1800" dirty="0">
                <a:effectLst/>
                <a:latin typeface="Calibri" panose="020F0502020204030204" pitchFamily="34" charset="0"/>
                <a:ea typeface="Calibri" panose="020F050202020403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profitability capital ratio of an organisation might be of importance since it helps to analyse the investment opportunities within the same.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42857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7B130FD-8E54-47F5-9F1B-34F63BA440A8}"/>
              </a:ext>
            </a:extLst>
          </p:cNvPr>
          <p:cNvSpPr>
            <a:spLocks noGrp="1"/>
          </p:cNvSpPr>
          <p:nvPr>
            <p:ph type="title"/>
          </p:nvPr>
        </p:nvSpPr>
        <p:spPr>
          <a:xfrm>
            <a:off x="1843417" y="0"/>
            <a:ext cx="8911687" cy="1280890"/>
          </a:xfrm>
        </p:spPr>
        <p:txBody>
          <a:bodyPr/>
          <a:lstStyle/>
          <a:p>
            <a:r>
              <a:rPr lang="en-GB" dirty="0"/>
              <a:t>Conclusion</a:t>
            </a:r>
          </a:p>
        </p:txBody>
      </p:sp>
      <p:sp>
        <p:nvSpPr>
          <p:cNvPr id="3" name="Контейнер за съдържание 2">
            <a:extLst>
              <a:ext uri="{FF2B5EF4-FFF2-40B4-BE49-F238E27FC236}">
                <a16:creationId xmlns:a16="http://schemas.microsoft.com/office/drawing/2014/main" id="{527C4E79-25AC-4472-A6E2-0384AB265496}"/>
              </a:ext>
            </a:extLst>
          </p:cNvPr>
          <p:cNvSpPr>
            <a:spLocks noGrp="1"/>
          </p:cNvSpPr>
          <p:nvPr>
            <p:ph idx="1"/>
          </p:nvPr>
        </p:nvSpPr>
        <p:spPr>
          <a:xfrm>
            <a:off x="389744" y="1124262"/>
            <a:ext cx="11092722" cy="5733738"/>
          </a:xfrm>
        </p:spPr>
        <p:txBody>
          <a:bodyPr>
            <a:normAutofit/>
          </a:bodyPr>
          <a:lstStyle/>
          <a:p>
            <a:pPr>
              <a:lnSpc>
                <a:spcPct val="150000"/>
              </a:lnSpc>
              <a:spcBef>
                <a:spcPts val="600"/>
              </a:spcBef>
              <a:spcAft>
                <a:spcPts val="14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report investigated the performances of Rangemaster Plc, a British based manufacturing organisation. It has provided the citizens with high quality cookers, kitchen appliances, and interior decorations over the years. The report analysed the various ratios to understand the deeper aspects of the financial performance of the organisation and compared it between 2019 and 2018 performances. It investigated the profitability ratio in the first place, analysing the sales revenue, gross and net profit amounts of the organisation. The net profit ratio has increased 30% over the year, revealing the proficiency of its performance quality. The efficiency and liquidity ratios of the organisation were also analysed. An increase of 6.23% in the liquidity amount might be observed. The capital structure and investment ratios of the organisation were also analysed.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rPr>
              <a:t>The company might be able to stabilise its financial position if they take interest in their liability ratios. They need to bring down the same to become more impressive to the investors and stakeholders. For this, they need to be able to generate greater revenues to repay the loans and debts in the current position. They also need to reduce taking new loans to recover from their current situation. This way, they might be able to improve their financial performance further and therefore become large within the industry.</a:t>
            </a:r>
            <a:endParaRPr lang="en-GB" dirty="0"/>
          </a:p>
        </p:txBody>
      </p:sp>
    </p:spTree>
    <p:extLst>
      <p:ext uri="{BB962C8B-B14F-4D97-AF65-F5344CB8AC3E}">
        <p14:creationId xmlns:p14="http://schemas.microsoft.com/office/powerpoint/2010/main" val="2917030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C0A15E7-FFFA-434C-AF2A-FD41DAE75618}"/>
              </a:ext>
            </a:extLst>
          </p:cNvPr>
          <p:cNvSpPr>
            <a:spLocks noGrp="1"/>
          </p:cNvSpPr>
          <p:nvPr>
            <p:ph type="title"/>
          </p:nvPr>
        </p:nvSpPr>
        <p:spPr/>
        <p:txBody>
          <a:bodyPr/>
          <a:lstStyle/>
          <a:p>
            <a:r>
              <a:rPr lang="en-GB" dirty="0"/>
              <a:t>Reference</a:t>
            </a:r>
          </a:p>
        </p:txBody>
      </p:sp>
      <p:sp>
        <p:nvSpPr>
          <p:cNvPr id="3" name="Контейнер за съдържание 2">
            <a:extLst>
              <a:ext uri="{FF2B5EF4-FFF2-40B4-BE49-F238E27FC236}">
                <a16:creationId xmlns:a16="http://schemas.microsoft.com/office/drawing/2014/main" id="{3487B96E-4037-4C5B-AA0F-013399FFC557}"/>
              </a:ext>
            </a:extLst>
          </p:cNvPr>
          <p:cNvSpPr>
            <a:spLocks noGrp="1"/>
          </p:cNvSpPr>
          <p:nvPr>
            <p:ph idx="1"/>
          </p:nvPr>
        </p:nvSpPr>
        <p:spPr>
          <a:xfrm>
            <a:off x="269823" y="1334125"/>
            <a:ext cx="11922177" cy="5523875"/>
          </a:xfrm>
        </p:spPr>
        <p:txBody>
          <a:bodyPr>
            <a:normAutofit/>
          </a:bodyPr>
          <a:lstStyle/>
          <a:p>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Aggarwal, D. and </a:t>
            </a:r>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Padhan</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P.C., 2017. Impact of capital structure on firm value: evidence from Indian Hospitality Industry.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Theoretical Economics Letters</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7</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(4), pp.982-1000.</a:t>
            </a:r>
          </a:p>
          <a:p>
            <a:pPr algn="just">
              <a:lnSpc>
                <a:spcPct val="150000"/>
              </a:lnSpc>
              <a:spcBef>
                <a:spcPts val="600"/>
              </a:spcBef>
              <a:spcAft>
                <a:spcPts val="1400"/>
              </a:spcAft>
            </a:pP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Chang, Y.T., Lee, S. and Park, H.K., 2017. Efficiency analysis of major cruise lines.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Tourism Management</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58</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pp.78-88.</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Hindradjaja</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G.G., 2019. Financial Performance of Construction, Property, and Trading Companies Based on Working Capital, Liquidity Ratio, and Profitability Ratio.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Advances in Civil Engineering and Sustainable Architecture</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 pp.1-9.</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Kahraman</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C., </a:t>
            </a:r>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Cevik</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Onar</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S. and </a:t>
            </a:r>
            <a:r>
              <a:rPr lang="en-US"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Oztaysi</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 2016. A comparison of wind energy investment alternatives using interval-valued intuitionistic fuzzy benefit/cost analysis.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Sustainability</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8</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 p.118.</a:t>
            </a:r>
          </a:p>
          <a:p>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Nalurita, F., 2017. The effect of profitability ratio, solvability ratio, market ratio on stock return.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Business and Entrepreneurial Review</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15</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 pp.73-94.</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98354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hank you lettering with curls | Free Vector">
            <a:extLst>
              <a:ext uri="{FF2B5EF4-FFF2-40B4-BE49-F238E27FC236}">
                <a16:creationId xmlns:a16="http://schemas.microsoft.com/office/drawing/2014/main" id="{54F752D9-7188-45D7-9A59-459AA18691D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28800" y="419724"/>
            <a:ext cx="9608695" cy="6799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896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Загатване">
  <a:themeElements>
    <a:clrScheme name="Загатване">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Загатване">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Загатване">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1473</Words>
  <Application>Microsoft Office PowerPoint</Application>
  <PresentationFormat>Широк екран</PresentationFormat>
  <Paragraphs>115</Paragraphs>
  <Slides>9</Slides>
  <Notes>1</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9</vt:i4>
      </vt:variant>
    </vt:vector>
  </HeadingPairs>
  <TitlesOfParts>
    <vt:vector size="15" baseType="lpstr">
      <vt:lpstr>Arial</vt:lpstr>
      <vt:lpstr>Calibri</vt:lpstr>
      <vt:lpstr>Century Gothic</vt:lpstr>
      <vt:lpstr>Times New Roman</vt:lpstr>
      <vt:lpstr>Wingdings 3</vt:lpstr>
      <vt:lpstr>Загатване</vt:lpstr>
      <vt:lpstr>Financial Management Ratio Analyse </vt:lpstr>
      <vt:lpstr>Introduction  </vt:lpstr>
      <vt:lpstr>Презентация на PowerPoint</vt:lpstr>
      <vt:lpstr>2018</vt:lpstr>
      <vt:lpstr>Profitability </vt:lpstr>
      <vt:lpstr>Capital Structure </vt:lpstr>
      <vt:lpstr>Conclusion</vt:lpstr>
      <vt:lpstr>Reference</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Ratio Analyse </dc:title>
  <dc:creator>Iordanka Manoilova</dc:creator>
  <cp:lastModifiedBy>Iordanka Manoilova</cp:lastModifiedBy>
  <cp:revision>1</cp:revision>
  <dcterms:created xsi:type="dcterms:W3CDTF">2020-07-29T13:22:44Z</dcterms:created>
  <dcterms:modified xsi:type="dcterms:W3CDTF">2020-07-29T13:38:36Z</dcterms:modified>
</cp:coreProperties>
</file>