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8"/>
  </p:notesMasterIdLst>
  <p:sldIdLst>
    <p:sldId id="257" r:id="rId2"/>
    <p:sldId id="256" r:id="rId3"/>
    <p:sldId id="276" r:id="rId4"/>
    <p:sldId id="284" r:id="rId5"/>
    <p:sldId id="278" r:id="rId6"/>
    <p:sldId id="288" r:id="rId7"/>
    <p:sldId id="285" r:id="rId8"/>
    <p:sldId id="279" r:id="rId9"/>
    <p:sldId id="286" r:id="rId10"/>
    <p:sldId id="280" r:id="rId11"/>
    <p:sldId id="291" r:id="rId12"/>
    <p:sldId id="287" r:id="rId13"/>
    <p:sldId id="290" r:id="rId14"/>
    <p:sldId id="282" r:id="rId15"/>
    <p:sldId id="283" r:id="rId16"/>
    <p:sldId id="28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89174" autoAdjust="0"/>
  </p:normalViewPr>
  <p:slideViewPr>
    <p:cSldViewPr snapToGrid="0">
      <p:cViewPr varScale="1">
        <p:scale>
          <a:sx n="58" d="100"/>
          <a:sy n="58" d="100"/>
        </p:scale>
        <p:origin x="60" y="13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B30E85-F5AC-4EFF-AA28-A1355890F5FA}"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DD6ABA1B-2301-44C1-865C-F540DA6C9F0C}">
      <dgm:prSet/>
      <dgm:spPr/>
      <dgm:t>
        <a:bodyPr/>
        <a:lstStyle/>
        <a:p>
          <a:r>
            <a:rPr lang="en-GB" b="1"/>
            <a:t>Slide 2:</a:t>
          </a:r>
          <a:r>
            <a:rPr lang="en-GB"/>
            <a:t> Introduction – Sunrise Residential Care Home</a:t>
          </a:r>
          <a:endParaRPr lang="en-US"/>
        </a:p>
      </dgm:t>
    </dgm:pt>
    <dgm:pt modelId="{42C06C51-72C2-4486-BB51-980B35FAE04A}" type="parTrans" cxnId="{D9C08551-8875-4EB5-BCD7-4F18892422ED}">
      <dgm:prSet/>
      <dgm:spPr/>
      <dgm:t>
        <a:bodyPr/>
        <a:lstStyle/>
        <a:p>
          <a:endParaRPr lang="en-US"/>
        </a:p>
      </dgm:t>
    </dgm:pt>
    <dgm:pt modelId="{EAD6F24A-878C-4B3C-9128-753F2FC0ED1D}" type="sibTrans" cxnId="{D9C08551-8875-4EB5-BCD7-4F18892422ED}">
      <dgm:prSet/>
      <dgm:spPr/>
      <dgm:t>
        <a:bodyPr/>
        <a:lstStyle/>
        <a:p>
          <a:endParaRPr lang="en-US"/>
        </a:p>
      </dgm:t>
    </dgm:pt>
    <dgm:pt modelId="{27CDF7D5-F597-455B-877F-22D0384F191F}">
      <dgm:prSet/>
      <dgm:spPr/>
      <dgm:t>
        <a:bodyPr/>
        <a:lstStyle/>
        <a:p>
          <a:r>
            <a:rPr lang="en-GB" b="1"/>
            <a:t>Slide 3:</a:t>
          </a:r>
          <a:r>
            <a:rPr lang="en-GB"/>
            <a:t> Use of Excel in Sunrise Residential Care Home </a:t>
          </a:r>
          <a:endParaRPr lang="en-US"/>
        </a:p>
      </dgm:t>
    </dgm:pt>
    <dgm:pt modelId="{9BD1091D-5C3F-40A5-8E34-8922825A5C37}" type="parTrans" cxnId="{8CB36456-4892-4EF1-832C-8DF39C5B187B}">
      <dgm:prSet/>
      <dgm:spPr/>
      <dgm:t>
        <a:bodyPr/>
        <a:lstStyle/>
        <a:p>
          <a:endParaRPr lang="en-US"/>
        </a:p>
      </dgm:t>
    </dgm:pt>
    <dgm:pt modelId="{5B37D2CD-8FE8-409E-BE52-B96000C43B49}" type="sibTrans" cxnId="{8CB36456-4892-4EF1-832C-8DF39C5B187B}">
      <dgm:prSet/>
      <dgm:spPr/>
      <dgm:t>
        <a:bodyPr/>
        <a:lstStyle/>
        <a:p>
          <a:endParaRPr lang="en-US"/>
        </a:p>
      </dgm:t>
    </dgm:pt>
    <dgm:pt modelId="{768F7947-7316-4757-BE12-BB70CE5C020B}">
      <dgm:prSet/>
      <dgm:spPr/>
      <dgm:t>
        <a:bodyPr/>
        <a:lstStyle/>
        <a:p>
          <a:r>
            <a:rPr lang="en-GB" b="1"/>
            <a:t>Slide 4:</a:t>
          </a:r>
          <a:r>
            <a:rPr lang="en-GB"/>
            <a:t> Benefits and Limitations of Excel within Sunrise Residential Care Home</a:t>
          </a:r>
          <a:endParaRPr lang="en-US"/>
        </a:p>
      </dgm:t>
    </dgm:pt>
    <dgm:pt modelId="{8FB7B2F0-1B94-4207-B39B-2AA3A2F116C2}" type="parTrans" cxnId="{762859FE-D05F-487A-8FCD-5B729B8CC303}">
      <dgm:prSet/>
      <dgm:spPr/>
      <dgm:t>
        <a:bodyPr/>
        <a:lstStyle/>
        <a:p>
          <a:endParaRPr lang="en-US"/>
        </a:p>
      </dgm:t>
    </dgm:pt>
    <dgm:pt modelId="{F1DAB1B0-ABC9-4309-B2AC-01FB7C4810D5}" type="sibTrans" cxnId="{762859FE-D05F-487A-8FCD-5B729B8CC303}">
      <dgm:prSet/>
      <dgm:spPr/>
      <dgm:t>
        <a:bodyPr/>
        <a:lstStyle/>
        <a:p>
          <a:endParaRPr lang="en-US"/>
        </a:p>
      </dgm:t>
    </dgm:pt>
    <dgm:pt modelId="{225C2434-B9BC-4298-AB80-6FA164D4E791}">
      <dgm:prSet/>
      <dgm:spPr/>
      <dgm:t>
        <a:bodyPr/>
        <a:lstStyle/>
        <a:p>
          <a:r>
            <a:rPr lang="en-GB" b="1"/>
            <a:t>Slide 5:</a:t>
          </a:r>
          <a:r>
            <a:rPr lang="en-GB"/>
            <a:t> Communication and Collaboration Tool – Microsoft Outlook</a:t>
          </a:r>
          <a:endParaRPr lang="en-US"/>
        </a:p>
      </dgm:t>
    </dgm:pt>
    <dgm:pt modelId="{A752199C-6EE3-42E2-A9C7-8A58B0ECD88A}" type="parTrans" cxnId="{4E59601D-53F5-4FDC-9B0B-22FEB0EF9B9A}">
      <dgm:prSet/>
      <dgm:spPr/>
      <dgm:t>
        <a:bodyPr/>
        <a:lstStyle/>
        <a:p>
          <a:endParaRPr lang="en-US"/>
        </a:p>
      </dgm:t>
    </dgm:pt>
    <dgm:pt modelId="{8BA6FD74-01F8-42D6-A011-48D6D4B49EC3}" type="sibTrans" cxnId="{4E59601D-53F5-4FDC-9B0B-22FEB0EF9B9A}">
      <dgm:prSet/>
      <dgm:spPr/>
      <dgm:t>
        <a:bodyPr/>
        <a:lstStyle/>
        <a:p>
          <a:endParaRPr lang="en-US"/>
        </a:p>
      </dgm:t>
    </dgm:pt>
    <dgm:pt modelId="{D8591160-9819-4349-A59F-A6B444E93115}">
      <dgm:prSet/>
      <dgm:spPr/>
      <dgm:t>
        <a:bodyPr/>
        <a:lstStyle/>
        <a:p>
          <a:r>
            <a:rPr lang="en-GB" b="1"/>
            <a:t>Slide 6:</a:t>
          </a:r>
          <a:r>
            <a:rPr lang="en-GB"/>
            <a:t> Advantages and Limitations of Microsoft Outlook</a:t>
          </a:r>
          <a:endParaRPr lang="en-US"/>
        </a:p>
      </dgm:t>
    </dgm:pt>
    <dgm:pt modelId="{DE3E80DE-741E-4AA8-AFCF-09837CBFCF09}" type="parTrans" cxnId="{58D2B591-D366-47A4-9C52-767684434E9C}">
      <dgm:prSet/>
      <dgm:spPr/>
      <dgm:t>
        <a:bodyPr/>
        <a:lstStyle/>
        <a:p>
          <a:endParaRPr lang="en-US"/>
        </a:p>
      </dgm:t>
    </dgm:pt>
    <dgm:pt modelId="{E5560238-65CA-4E23-BCD6-92E22FDB354B}" type="sibTrans" cxnId="{58D2B591-D366-47A4-9C52-767684434E9C}">
      <dgm:prSet/>
      <dgm:spPr/>
      <dgm:t>
        <a:bodyPr/>
        <a:lstStyle/>
        <a:p>
          <a:endParaRPr lang="en-US"/>
        </a:p>
      </dgm:t>
    </dgm:pt>
    <dgm:pt modelId="{77D0DD41-03E9-44BE-A8A4-8466C524E977}">
      <dgm:prSet/>
      <dgm:spPr/>
      <dgm:t>
        <a:bodyPr/>
        <a:lstStyle/>
        <a:p>
          <a:r>
            <a:rPr lang="en-GB" b="1"/>
            <a:t>Slide 7:</a:t>
          </a:r>
          <a:r>
            <a:rPr lang="en-GB"/>
            <a:t> Digital Literacy – Challenges and Impact</a:t>
          </a:r>
          <a:endParaRPr lang="en-US"/>
        </a:p>
      </dgm:t>
    </dgm:pt>
    <dgm:pt modelId="{7EBB1E47-B122-4DE0-AE0F-42E0DF6E1754}" type="parTrans" cxnId="{A2F6F078-31EA-4B4C-AE8D-46761159ED45}">
      <dgm:prSet/>
      <dgm:spPr/>
      <dgm:t>
        <a:bodyPr/>
        <a:lstStyle/>
        <a:p>
          <a:endParaRPr lang="en-US"/>
        </a:p>
      </dgm:t>
    </dgm:pt>
    <dgm:pt modelId="{06376BA3-A7B7-410D-87BD-07E6C51C1194}" type="sibTrans" cxnId="{A2F6F078-31EA-4B4C-AE8D-46761159ED45}">
      <dgm:prSet/>
      <dgm:spPr/>
      <dgm:t>
        <a:bodyPr/>
        <a:lstStyle/>
        <a:p>
          <a:endParaRPr lang="en-US"/>
        </a:p>
      </dgm:t>
    </dgm:pt>
    <dgm:pt modelId="{E78F70E2-5613-4E2C-ACCC-D225229F5DF7}">
      <dgm:prSet/>
      <dgm:spPr/>
      <dgm:t>
        <a:bodyPr/>
        <a:lstStyle/>
        <a:p>
          <a:r>
            <a:rPr lang="en-GB" b="1"/>
            <a:t>Slide 8:</a:t>
          </a:r>
          <a:r>
            <a:rPr lang="en-GB"/>
            <a:t> Digital Safety Checklist – Privacy, Security &amp; Staff Awareness</a:t>
          </a:r>
          <a:endParaRPr lang="en-US"/>
        </a:p>
      </dgm:t>
    </dgm:pt>
    <dgm:pt modelId="{1121DC32-15AD-4778-8648-B1F8CB12F37F}" type="parTrans" cxnId="{82F3C3DB-D76C-4C70-AFAC-44022C8314C4}">
      <dgm:prSet/>
      <dgm:spPr/>
      <dgm:t>
        <a:bodyPr/>
        <a:lstStyle/>
        <a:p>
          <a:endParaRPr lang="en-US"/>
        </a:p>
      </dgm:t>
    </dgm:pt>
    <dgm:pt modelId="{A544D514-FBEA-46D2-8666-E4051A872D28}" type="sibTrans" cxnId="{82F3C3DB-D76C-4C70-AFAC-44022C8314C4}">
      <dgm:prSet/>
      <dgm:spPr/>
      <dgm:t>
        <a:bodyPr/>
        <a:lstStyle/>
        <a:p>
          <a:endParaRPr lang="en-US"/>
        </a:p>
      </dgm:t>
    </dgm:pt>
    <dgm:pt modelId="{D8C2C404-57DF-47A6-B075-F227CB0D31E9}">
      <dgm:prSet/>
      <dgm:spPr/>
      <dgm:t>
        <a:bodyPr/>
        <a:lstStyle/>
        <a:p>
          <a:r>
            <a:rPr lang="en-GB" b="1"/>
            <a:t>Slide 9:</a:t>
          </a:r>
          <a:r>
            <a:rPr lang="en-GB"/>
            <a:t> Conclusion</a:t>
          </a:r>
          <a:endParaRPr lang="en-US"/>
        </a:p>
      </dgm:t>
    </dgm:pt>
    <dgm:pt modelId="{7576218C-1869-4446-98CE-902AC152C5A8}" type="parTrans" cxnId="{C6582064-BF57-4A61-91C9-103DE269F09C}">
      <dgm:prSet/>
      <dgm:spPr/>
      <dgm:t>
        <a:bodyPr/>
        <a:lstStyle/>
        <a:p>
          <a:endParaRPr lang="en-US"/>
        </a:p>
      </dgm:t>
    </dgm:pt>
    <dgm:pt modelId="{4F089B11-3BAD-4838-836D-6943ADD441F9}" type="sibTrans" cxnId="{C6582064-BF57-4A61-91C9-103DE269F09C}">
      <dgm:prSet/>
      <dgm:spPr/>
      <dgm:t>
        <a:bodyPr/>
        <a:lstStyle/>
        <a:p>
          <a:endParaRPr lang="en-US"/>
        </a:p>
      </dgm:t>
    </dgm:pt>
    <dgm:pt modelId="{98BAEE41-BC27-4030-87D7-341750E54AD4}">
      <dgm:prSet/>
      <dgm:spPr/>
      <dgm:t>
        <a:bodyPr/>
        <a:lstStyle/>
        <a:p>
          <a:r>
            <a:rPr lang="en-GB" b="1"/>
            <a:t>Slide 10:</a:t>
          </a:r>
          <a:r>
            <a:rPr lang="en-GB"/>
            <a:t> References</a:t>
          </a:r>
          <a:endParaRPr lang="en-US"/>
        </a:p>
      </dgm:t>
    </dgm:pt>
    <dgm:pt modelId="{89699523-3A91-4FEF-AAC6-15B77D4E52D4}" type="parTrans" cxnId="{ED99BE39-321A-4363-A201-9822BCE8A204}">
      <dgm:prSet/>
      <dgm:spPr/>
      <dgm:t>
        <a:bodyPr/>
        <a:lstStyle/>
        <a:p>
          <a:endParaRPr lang="en-US"/>
        </a:p>
      </dgm:t>
    </dgm:pt>
    <dgm:pt modelId="{7DD2507B-0836-48FE-81AE-F8455B6167BC}" type="sibTrans" cxnId="{ED99BE39-321A-4363-A201-9822BCE8A204}">
      <dgm:prSet/>
      <dgm:spPr/>
      <dgm:t>
        <a:bodyPr/>
        <a:lstStyle/>
        <a:p>
          <a:endParaRPr lang="en-US"/>
        </a:p>
      </dgm:t>
    </dgm:pt>
    <dgm:pt modelId="{3D4BFCFE-F75A-43D5-B53C-55B53D97E186}" type="pres">
      <dgm:prSet presAssocID="{7DB30E85-F5AC-4EFF-AA28-A1355890F5FA}" presName="diagram" presStyleCnt="0">
        <dgm:presLayoutVars>
          <dgm:dir/>
          <dgm:resizeHandles val="exact"/>
        </dgm:presLayoutVars>
      </dgm:prSet>
      <dgm:spPr/>
    </dgm:pt>
    <dgm:pt modelId="{1446CFDD-1E1E-4D5A-9063-084307CE788C}" type="pres">
      <dgm:prSet presAssocID="{DD6ABA1B-2301-44C1-865C-F540DA6C9F0C}" presName="node" presStyleLbl="node1" presStyleIdx="0" presStyleCnt="9">
        <dgm:presLayoutVars>
          <dgm:bulletEnabled val="1"/>
        </dgm:presLayoutVars>
      </dgm:prSet>
      <dgm:spPr/>
    </dgm:pt>
    <dgm:pt modelId="{C45C20E5-A27F-40B9-BCB4-B2BBAC29C304}" type="pres">
      <dgm:prSet presAssocID="{EAD6F24A-878C-4B3C-9128-753F2FC0ED1D}" presName="sibTrans" presStyleCnt="0"/>
      <dgm:spPr/>
    </dgm:pt>
    <dgm:pt modelId="{F59AC8A5-DEBC-4F78-9900-1CE9ED052CC3}" type="pres">
      <dgm:prSet presAssocID="{27CDF7D5-F597-455B-877F-22D0384F191F}" presName="node" presStyleLbl="node1" presStyleIdx="1" presStyleCnt="9">
        <dgm:presLayoutVars>
          <dgm:bulletEnabled val="1"/>
        </dgm:presLayoutVars>
      </dgm:prSet>
      <dgm:spPr/>
    </dgm:pt>
    <dgm:pt modelId="{644B27CB-B60E-4A3C-8391-CC0FEEE9A5C7}" type="pres">
      <dgm:prSet presAssocID="{5B37D2CD-8FE8-409E-BE52-B96000C43B49}" presName="sibTrans" presStyleCnt="0"/>
      <dgm:spPr/>
    </dgm:pt>
    <dgm:pt modelId="{F529CA5E-A1D6-47D3-81DE-9E558B2EC13D}" type="pres">
      <dgm:prSet presAssocID="{768F7947-7316-4757-BE12-BB70CE5C020B}" presName="node" presStyleLbl="node1" presStyleIdx="2" presStyleCnt="9">
        <dgm:presLayoutVars>
          <dgm:bulletEnabled val="1"/>
        </dgm:presLayoutVars>
      </dgm:prSet>
      <dgm:spPr/>
    </dgm:pt>
    <dgm:pt modelId="{173C0BF7-7AFC-40E3-95DF-0C95ED2191C3}" type="pres">
      <dgm:prSet presAssocID="{F1DAB1B0-ABC9-4309-B2AC-01FB7C4810D5}" presName="sibTrans" presStyleCnt="0"/>
      <dgm:spPr/>
    </dgm:pt>
    <dgm:pt modelId="{E6184B43-B51D-4063-B564-275BBF734117}" type="pres">
      <dgm:prSet presAssocID="{225C2434-B9BC-4298-AB80-6FA164D4E791}" presName="node" presStyleLbl="node1" presStyleIdx="3" presStyleCnt="9">
        <dgm:presLayoutVars>
          <dgm:bulletEnabled val="1"/>
        </dgm:presLayoutVars>
      </dgm:prSet>
      <dgm:spPr/>
    </dgm:pt>
    <dgm:pt modelId="{0196CADB-674F-4E85-861E-D61760E4029F}" type="pres">
      <dgm:prSet presAssocID="{8BA6FD74-01F8-42D6-A011-48D6D4B49EC3}" presName="sibTrans" presStyleCnt="0"/>
      <dgm:spPr/>
    </dgm:pt>
    <dgm:pt modelId="{F9CD65EA-EE7C-4E4D-911D-8ECE342858B5}" type="pres">
      <dgm:prSet presAssocID="{D8591160-9819-4349-A59F-A6B444E93115}" presName="node" presStyleLbl="node1" presStyleIdx="4" presStyleCnt="9">
        <dgm:presLayoutVars>
          <dgm:bulletEnabled val="1"/>
        </dgm:presLayoutVars>
      </dgm:prSet>
      <dgm:spPr/>
    </dgm:pt>
    <dgm:pt modelId="{C76AB5CD-C81D-40C8-8BC5-7704B6563FA4}" type="pres">
      <dgm:prSet presAssocID="{E5560238-65CA-4E23-BCD6-92E22FDB354B}" presName="sibTrans" presStyleCnt="0"/>
      <dgm:spPr/>
    </dgm:pt>
    <dgm:pt modelId="{4AC2B868-4701-488B-BF11-E1203D7094D6}" type="pres">
      <dgm:prSet presAssocID="{77D0DD41-03E9-44BE-A8A4-8466C524E977}" presName="node" presStyleLbl="node1" presStyleIdx="5" presStyleCnt="9">
        <dgm:presLayoutVars>
          <dgm:bulletEnabled val="1"/>
        </dgm:presLayoutVars>
      </dgm:prSet>
      <dgm:spPr/>
    </dgm:pt>
    <dgm:pt modelId="{401FF0C6-22C5-4BA8-A3D2-88814FF08DF5}" type="pres">
      <dgm:prSet presAssocID="{06376BA3-A7B7-410D-87BD-07E6C51C1194}" presName="sibTrans" presStyleCnt="0"/>
      <dgm:spPr/>
    </dgm:pt>
    <dgm:pt modelId="{ACE6BDDB-77C3-4E4E-A746-9B3B8C02F1E1}" type="pres">
      <dgm:prSet presAssocID="{E78F70E2-5613-4E2C-ACCC-D225229F5DF7}" presName="node" presStyleLbl="node1" presStyleIdx="6" presStyleCnt="9">
        <dgm:presLayoutVars>
          <dgm:bulletEnabled val="1"/>
        </dgm:presLayoutVars>
      </dgm:prSet>
      <dgm:spPr/>
    </dgm:pt>
    <dgm:pt modelId="{4D7EEE97-02D7-404F-BA9B-B5DBB9A5BDCE}" type="pres">
      <dgm:prSet presAssocID="{A544D514-FBEA-46D2-8666-E4051A872D28}" presName="sibTrans" presStyleCnt="0"/>
      <dgm:spPr/>
    </dgm:pt>
    <dgm:pt modelId="{1945A5A3-0843-478A-8737-CBDE39ABF73F}" type="pres">
      <dgm:prSet presAssocID="{D8C2C404-57DF-47A6-B075-F227CB0D31E9}" presName="node" presStyleLbl="node1" presStyleIdx="7" presStyleCnt="9">
        <dgm:presLayoutVars>
          <dgm:bulletEnabled val="1"/>
        </dgm:presLayoutVars>
      </dgm:prSet>
      <dgm:spPr/>
    </dgm:pt>
    <dgm:pt modelId="{EF10C072-580E-4C38-850F-3884A58CBA55}" type="pres">
      <dgm:prSet presAssocID="{4F089B11-3BAD-4838-836D-6943ADD441F9}" presName="sibTrans" presStyleCnt="0"/>
      <dgm:spPr/>
    </dgm:pt>
    <dgm:pt modelId="{01DE967A-77B6-40EB-8FA1-6BE5EDF44254}" type="pres">
      <dgm:prSet presAssocID="{98BAEE41-BC27-4030-87D7-341750E54AD4}" presName="node" presStyleLbl="node1" presStyleIdx="8" presStyleCnt="9">
        <dgm:presLayoutVars>
          <dgm:bulletEnabled val="1"/>
        </dgm:presLayoutVars>
      </dgm:prSet>
      <dgm:spPr/>
    </dgm:pt>
  </dgm:ptLst>
  <dgm:cxnLst>
    <dgm:cxn modelId="{3F409F15-3C81-4D72-817E-3A19BBD2AE0D}" type="presOf" srcId="{768F7947-7316-4757-BE12-BB70CE5C020B}" destId="{F529CA5E-A1D6-47D3-81DE-9E558B2EC13D}" srcOrd="0" destOrd="0" presId="urn:microsoft.com/office/officeart/2005/8/layout/default"/>
    <dgm:cxn modelId="{4E59601D-53F5-4FDC-9B0B-22FEB0EF9B9A}" srcId="{7DB30E85-F5AC-4EFF-AA28-A1355890F5FA}" destId="{225C2434-B9BC-4298-AB80-6FA164D4E791}" srcOrd="3" destOrd="0" parTransId="{A752199C-6EE3-42E2-A9C7-8A58B0ECD88A}" sibTransId="{8BA6FD74-01F8-42D6-A011-48D6D4B49EC3}"/>
    <dgm:cxn modelId="{A9AA7735-365D-4496-9421-00131BEABC17}" type="presOf" srcId="{D8C2C404-57DF-47A6-B075-F227CB0D31E9}" destId="{1945A5A3-0843-478A-8737-CBDE39ABF73F}" srcOrd="0" destOrd="0" presId="urn:microsoft.com/office/officeart/2005/8/layout/default"/>
    <dgm:cxn modelId="{B05AA038-24CB-4DC8-8BB0-03F14CFD506E}" type="presOf" srcId="{E78F70E2-5613-4E2C-ACCC-D225229F5DF7}" destId="{ACE6BDDB-77C3-4E4E-A746-9B3B8C02F1E1}" srcOrd="0" destOrd="0" presId="urn:microsoft.com/office/officeart/2005/8/layout/default"/>
    <dgm:cxn modelId="{ED99BE39-321A-4363-A201-9822BCE8A204}" srcId="{7DB30E85-F5AC-4EFF-AA28-A1355890F5FA}" destId="{98BAEE41-BC27-4030-87D7-341750E54AD4}" srcOrd="8" destOrd="0" parTransId="{89699523-3A91-4FEF-AAC6-15B77D4E52D4}" sibTransId="{7DD2507B-0836-48FE-81AE-F8455B6167BC}"/>
    <dgm:cxn modelId="{C6582064-BF57-4A61-91C9-103DE269F09C}" srcId="{7DB30E85-F5AC-4EFF-AA28-A1355890F5FA}" destId="{D8C2C404-57DF-47A6-B075-F227CB0D31E9}" srcOrd="7" destOrd="0" parTransId="{7576218C-1869-4446-98CE-902AC152C5A8}" sibTransId="{4F089B11-3BAD-4838-836D-6943ADD441F9}"/>
    <dgm:cxn modelId="{59C92C50-451B-4326-93FC-E78DE0CAE5B6}" type="presOf" srcId="{DD6ABA1B-2301-44C1-865C-F540DA6C9F0C}" destId="{1446CFDD-1E1E-4D5A-9063-084307CE788C}" srcOrd="0" destOrd="0" presId="urn:microsoft.com/office/officeart/2005/8/layout/default"/>
    <dgm:cxn modelId="{D9C08551-8875-4EB5-BCD7-4F18892422ED}" srcId="{7DB30E85-F5AC-4EFF-AA28-A1355890F5FA}" destId="{DD6ABA1B-2301-44C1-865C-F540DA6C9F0C}" srcOrd="0" destOrd="0" parTransId="{42C06C51-72C2-4486-BB51-980B35FAE04A}" sibTransId="{EAD6F24A-878C-4B3C-9128-753F2FC0ED1D}"/>
    <dgm:cxn modelId="{202DF951-6860-4497-B34C-422943756EB8}" type="presOf" srcId="{D8591160-9819-4349-A59F-A6B444E93115}" destId="{F9CD65EA-EE7C-4E4D-911D-8ECE342858B5}" srcOrd="0" destOrd="0" presId="urn:microsoft.com/office/officeart/2005/8/layout/default"/>
    <dgm:cxn modelId="{8CB36456-4892-4EF1-832C-8DF39C5B187B}" srcId="{7DB30E85-F5AC-4EFF-AA28-A1355890F5FA}" destId="{27CDF7D5-F597-455B-877F-22D0384F191F}" srcOrd="1" destOrd="0" parTransId="{9BD1091D-5C3F-40A5-8E34-8922825A5C37}" sibTransId="{5B37D2CD-8FE8-409E-BE52-B96000C43B49}"/>
    <dgm:cxn modelId="{E0864977-32BC-434C-A221-0D6B6BC5A572}" type="presOf" srcId="{98BAEE41-BC27-4030-87D7-341750E54AD4}" destId="{01DE967A-77B6-40EB-8FA1-6BE5EDF44254}" srcOrd="0" destOrd="0" presId="urn:microsoft.com/office/officeart/2005/8/layout/default"/>
    <dgm:cxn modelId="{A2F6F078-31EA-4B4C-AE8D-46761159ED45}" srcId="{7DB30E85-F5AC-4EFF-AA28-A1355890F5FA}" destId="{77D0DD41-03E9-44BE-A8A4-8466C524E977}" srcOrd="5" destOrd="0" parTransId="{7EBB1E47-B122-4DE0-AE0F-42E0DF6E1754}" sibTransId="{06376BA3-A7B7-410D-87BD-07E6C51C1194}"/>
    <dgm:cxn modelId="{58D2B591-D366-47A4-9C52-767684434E9C}" srcId="{7DB30E85-F5AC-4EFF-AA28-A1355890F5FA}" destId="{D8591160-9819-4349-A59F-A6B444E93115}" srcOrd="4" destOrd="0" parTransId="{DE3E80DE-741E-4AA8-AFCF-09837CBFCF09}" sibTransId="{E5560238-65CA-4E23-BCD6-92E22FDB354B}"/>
    <dgm:cxn modelId="{2C1DD294-3752-453F-9792-E814130C9659}" type="presOf" srcId="{225C2434-B9BC-4298-AB80-6FA164D4E791}" destId="{E6184B43-B51D-4063-B564-275BBF734117}" srcOrd="0" destOrd="0" presId="urn:microsoft.com/office/officeart/2005/8/layout/default"/>
    <dgm:cxn modelId="{6E1866A6-6519-402D-B902-D59EAE148EEC}" type="presOf" srcId="{77D0DD41-03E9-44BE-A8A4-8466C524E977}" destId="{4AC2B868-4701-488B-BF11-E1203D7094D6}" srcOrd="0" destOrd="0" presId="urn:microsoft.com/office/officeart/2005/8/layout/default"/>
    <dgm:cxn modelId="{7DBBE0B7-287D-4AEC-A284-74D2FFDBEC81}" type="presOf" srcId="{7DB30E85-F5AC-4EFF-AA28-A1355890F5FA}" destId="{3D4BFCFE-F75A-43D5-B53C-55B53D97E186}" srcOrd="0" destOrd="0" presId="urn:microsoft.com/office/officeart/2005/8/layout/default"/>
    <dgm:cxn modelId="{82F3C3DB-D76C-4C70-AFAC-44022C8314C4}" srcId="{7DB30E85-F5AC-4EFF-AA28-A1355890F5FA}" destId="{E78F70E2-5613-4E2C-ACCC-D225229F5DF7}" srcOrd="6" destOrd="0" parTransId="{1121DC32-15AD-4778-8648-B1F8CB12F37F}" sibTransId="{A544D514-FBEA-46D2-8666-E4051A872D28}"/>
    <dgm:cxn modelId="{EFD047F2-F7F5-48CE-B68D-E959CFF9B3DC}" type="presOf" srcId="{27CDF7D5-F597-455B-877F-22D0384F191F}" destId="{F59AC8A5-DEBC-4F78-9900-1CE9ED052CC3}" srcOrd="0" destOrd="0" presId="urn:microsoft.com/office/officeart/2005/8/layout/default"/>
    <dgm:cxn modelId="{762859FE-D05F-487A-8FCD-5B729B8CC303}" srcId="{7DB30E85-F5AC-4EFF-AA28-A1355890F5FA}" destId="{768F7947-7316-4757-BE12-BB70CE5C020B}" srcOrd="2" destOrd="0" parTransId="{8FB7B2F0-1B94-4207-B39B-2AA3A2F116C2}" sibTransId="{F1DAB1B0-ABC9-4309-B2AC-01FB7C4810D5}"/>
    <dgm:cxn modelId="{092F7582-E3AA-48E5-A4E9-3D446CDD9F5A}" type="presParOf" srcId="{3D4BFCFE-F75A-43D5-B53C-55B53D97E186}" destId="{1446CFDD-1E1E-4D5A-9063-084307CE788C}" srcOrd="0" destOrd="0" presId="urn:microsoft.com/office/officeart/2005/8/layout/default"/>
    <dgm:cxn modelId="{A2078F2E-4178-4D2E-B1F6-F36CAAAADAD5}" type="presParOf" srcId="{3D4BFCFE-F75A-43D5-B53C-55B53D97E186}" destId="{C45C20E5-A27F-40B9-BCB4-B2BBAC29C304}" srcOrd="1" destOrd="0" presId="urn:microsoft.com/office/officeart/2005/8/layout/default"/>
    <dgm:cxn modelId="{B433C9B6-5317-4D45-A2A1-9AD87BC0451F}" type="presParOf" srcId="{3D4BFCFE-F75A-43D5-B53C-55B53D97E186}" destId="{F59AC8A5-DEBC-4F78-9900-1CE9ED052CC3}" srcOrd="2" destOrd="0" presId="urn:microsoft.com/office/officeart/2005/8/layout/default"/>
    <dgm:cxn modelId="{61306281-FD53-4456-8EF2-2E9C0B5AEDAD}" type="presParOf" srcId="{3D4BFCFE-F75A-43D5-B53C-55B53D97E186}" destId="{644B27CB-B60E-4A3C-8391-CC0FEEE9A5C7}" srcOrd="3" destOrd="0" presId="urn:microsoft.com/office/officeart/2005/8/layout/default"/>
    <dgm:cxn modelId="{2C9DD1FA-72EF-4EE4-B7C9-4F63E5256D50}" type="presParOf" srcId="{3D4BFCFE-F75A-43D5-B53C-55B53D97E186}" destId="{F529CA5E-A1D6-47D3-81DE-9E558B2EC13D}" srcOrd="4" destOrd="0" presId="urn:microsoft.com/office/officeart/2005/8/layout/default"/>
    <dgm:cxn modelId="{27115513-5295-4304-B3CD-640F4E1828F7}" type="presParOf" srcId="{3D4BFCFE-F75A-43D5-B53C-55B53D97E186}" destId="{173C0BF7-7AFC-40E3-95DF-0C95ED2191C3}" srcOrd="5" destOrd="0" presId="urn:microsoft.com/office/officeart/2005/8/layout/default"/>
    <dgm:cxn modelId="{5885A769-D3A5-4DE5-A169-5A714B2AA0FF}" type="presParOf" srcId="{3D4BFCFE-F75A-43D5-B53C-55B53D97E186}" destId="{E6184B43-B51D-4063-B564-275BBF734117}" srcOrd="6" destOrd="0" presId="urn:microsoft.com/office/officeart/2005/8/layout/default"/>
    <dgm:cxn modelId="{C3E25702-423B-4960-9CB8-A7DF9EFAFC49}" type="presParOf" srcId="{3D4BFCFE-F75A-43D5-B53C-55B53D97E186}" destId="{0196CADB-674F-4E85-861E-D61760E4029F}" srcOrd="7" destOrd="0" presId="urn:microsoft.com/office/officeart/2005/8/layout/default"/>
    <dgm:cxn modelId="{862B67C0-01D9-4D22-950D-D9DC40E4741B}" type="presParOf" srcId="{3D4BFCFE-F75A-43D5-B53C-55B53D97E186}" destId="{F9CD65EA-EE7C-4E4D-911D-8ECE342858B5}" srcOrd="8" destOrd="0" presId="urn:microsoft.com/office/officeart/2005/8/layout/default"/>
    <dgm:cxn modelId="{4F4B17B3-1D20-434E-8EAF-3870B20CC99F}" type="presParOf" srcId="{3D4BFCFE-F75A-43D5-B53C-55B53D97E186}" destId="{C76AB5CD-C81D-40C8-8BC5-7704B6563FA4}" srcOrd="9" destOrd="0" presId="urn:microsoft.com/office/officeart/2005/8/layout/default"/>
    <dgm:cxn modelId="{A9B951EF-066E-4182-A45C-A3C215F5A6F5}" type="presParOf" srcId="{3D4BFCFE-F75A-43D5-B53C-55B53D97E186}" destId="{4AC2B868-4701-488B-BF11-E1203D7094D6}" srcOrd="10" destOrd="0" presId="urn:microsoft.com/office/officeart/2005/8/layout/default"/>
    <dgm:cxn modelId="{678C927C-2F8B-4F8F-B3BD-72F0884A41B6}" type="presParOf" srcId="{3D4BFCFE-F75A-43D5-B53C-55B53D97E186}" destId="{401FF0C6-22C5-4BA8-A3D2-88814FF08DF5}" srcOrd="11" destOrd="0" presId="urn:microsoft.com/office/officeart/2005/8/layout/default"/>
    <dgm:cxn modelId="{CB40543A-CCA0-47E0-975F-F91BE39DE5A7}" type="presParOf" srcId="{3D4BFCFE-F75A-43D5-B53C-55B53D97E186}" destId="{ACE6BDDB-77C3-4E4E-A746-9B3B8C02F1E1}" srcOrd="12" destOrd="0" presId="urn:microsoft.com/office/officeart/2005/8/layout/default"/>
    <dgm:cxn modelId="{7A575C44-84A1-46B6-82DF-49099936FAD5}" type="presParOf" srcId="{3D4BFCFE-F75A-43D5-B53C-55B53D97E186}" destId="{4D7EEE97-02D7-404F-BA9B-B5DBB9A5BDCE}" srcOrd="13" destOrd="0" presId="urn:microsoft.com/office/officeart/2005/8/layout/default"/>
    <dgm:cxn modelId="{1D204EAD-8012-43E0-868E-BA1FE54080EB}" type="presParOf" srcId="{3D4BFCFE-F75A-43D5-B53C-55B53D97E186}" destId="{1945A5A3-0843-478A-8737-CBDE39ABF73F}" srcOrd="14" destOrd="0" presId="urn:microsoft.com/office/officeart/2005/8/layout/default"/>
    <dgm:cxn modelId="{8578187D-4F6A-4686-B932-28208BE3CCD6}" type="presParOf" srcId="{3D4BFCFE-F75A-43D5-B53C-55B53D97E186}" destId="{EF10C072-580E-4C38-850F-3884A58CBA55}" srcOrd="15" destOrd="0" presId="urn:microsoft.com/office/officeart/2005/8/layout/default"/>
    <dgm:cxn modelId="{8DC0D4CC-92B6-4378-95AC-1220ABF05372}" type="presParOf" srcId="{3D4BFCFE-F75A-43D5-B53C-55B53D97E186}" destId="{01DE967A-77B6-40EB-8FA1-6BE5EDF44254}"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CE3FA54-CF70-4CD2-B72D-01F177225CF0}"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C50C461-8C87-475E-A45F-BAB473D3C55A}">
      <dgm:prSet/>
      <dgm:spPr/>
      <dgm:t>
        <a:bodyPr/>
        <a:lstStyle/>
        <a:p>
          <a:pPr>
            <a:defRPr cap="all"/>
          </a:pPr>
          <a:r>
            <a:rPr lang="en-GB"/>
            <a:t>35 residents; many with dementia and long-term health conditions</a:t>
          </a:r>
          <a:endParaRPr lang="en-US"/>
        </a:p>
      </dgm:t>
    </dgm:pt>
    <dgm:pt modelId="{B6856FDF-2C85-4EA1-8D6B-DE4B6B0A96F5}" type="parTrans" cxnId="{EF9387C2-7F53-4EF8-9183-11A8F11917F8}">
      <dgm:prSet/>
      <dgm:spPr/>
      <dgm:t>
        <a:bodyPr/>
        <a:lstStyle/>
        <a:p>
          <a:endParaRPr lang="en-US"/>
        </a:p>
      </dgm:t>
    </dgm:pt>
    <dgm:pt modelId="{25FE4B92-41C6-4C28-9FA9-218CE250CB8F}" type="sibTrans" cxnId="{EF9387C2-7F53-4EF8-9183-11A8F11917F8}">
      <dgm:prSet/>
      <dgm:spPr/>
      <dgm:t>
        <a:bodyPr/>
        <a:lstStyle/>
        <a:p>
          <a:endParaRPr lang="en-US"/>
        </a:p>
      </dgm:t>
    </dgm:pt>
    <dgm:pt modelId="{131667A0-5275-4883-9DA5-46AD2A36AC3D}">
      <dgm:prSet/>
      <dgm:spPr/>
      <dgm:t>
        <a:bodyPr/>
        <a:lstStyle/>
        <a:p>
          <a:pPr>
            <a:defRPr cap="all"/>
          </a:pPr>
          <a:r>
            <a:rPr lang="en-GB"/>
            <a:t>Staff: nurses, carers, administrators, and visiting professionals</a:t>
          </a:r>
          <a:endParaRPr lang="en-US"/>
        </a:p>
      </dgm:t>
    </dgm:pt>
    <dgm:pt modelId="{DF221631-D1CA-4DBB-8554-7987B9D06832}" type="parTrans" cxnId="{3C363D6D-2AA2-4538-95B4-2271BD2E37C4}">
      <dgm:prSet/>
      <dgm:spPr/>
      <dgm:t>
        <a:bodyPr/>
        <a:lstStyle/>
        <a:p>
          <a:endParaRPr lang="en-US"/>
        </a:p>
      </dgm:t>
    </dgm:pt>
    <dgm:pt modelId="{1268E19D-BB41-4B7F-9ED7-C1834E19257C}" type="sibTrans" cxnId="{3C363D6D-2AA2-4538-95B4-2271BD2E37C4}">
      <dgm:prSet/>
      <dgm:spPr/>
      <dgm:t>
        <a:bodyPr/>
        <a:lstStyle/>
        <a:p>
          <a:endParaRPr lang="en-US"/>
        </a:p>
      </dgm:t>
    </dgm:pt>
    <dgm:pt modelId="{F0C694CE-9F38-4543-90C9-79C5AF22BC7B}">
      <dgm:prSet/>
      <dgm:spPr/>
      <dgm:t>
        <a:bodyPr/>
        <a:lstStyle/>
        <a:p>
          <a:pPr>
            <a:defRPr cap="all"/>
          </a:pPr>
          <a:r>
            <a:rPr lang="en-GB"/>
            <a:t>Using Microsoft 365</a:t>
          </a:r>
          <a:r>
            <a:rPr lang="en-GB" b="1"/>
            <a:t> </a:t>
          </a:r>
          <a:r>
            <a:rPr lang="en-GB"/>
            <a:t>to improve communication and efficiency (Harrington, 2025).</a:t>
          </a:r>
          <a:endParaRPr lang="en-US"/>
        </a:p>
      </dgm:t>
    </dgm:pt>
    <dgm:pt modelId="{C8E92F62-5F30-4C73-9A81-68F60E8DE0A5}" type="parTrans" cxnId="{5CEF418A-D9D3-4112-9914-38243AD1B0A0}">
      <dgm:prSet/>
      <dgm:spPr/>
      <dgm:t>
        <a:bodyPr/>
        <a:lstStyle/>
        <a:p>
          <a:endParaRPr lang="en-US"/>
        </a:p>
      </dgm:t>
    </dgm:pt>
    <dgm:pt modelId="{17D78A48-9751-4EAF-BDF8-66736D23393E}" type="sibTrans" cxnId="{5CEF418A-D9D3-4112-9914-38243AD1B0A0}">
      <dgm:prSet/>
      <dgm:spPr/>
      <dgm:t>
        <a:bodyPr/>
        <a:lstStyle/>
        <a:p>
          <a:endParaRPr lang="en-US"/>
        </a:p>
      </dgm:t>
    </dgm:pt>
    <dgm:pt modelId="{01629BDF-EFBD-42EE-9C6D-33E2C99C3899}">
      <dgm:prSet/>
      <dgm:spPr/>
      <dgm:t>
        <a:bodyPr/>
        <a:lstStyle/>
        <a:p>
          <a:pPr>
            <a:defRPr cap="all"/>
          </a:pPr>
          <a:r>
            <a:rPr lang="en-GB"/>
            <a:t>Focus on Excel</a:t>
          </a:r>
          <a:r>
            <a:rPr lang="en-GB" b="1"/>
            <a:t> </a:t>
          </a:r>
          <a:r>
            <a:rPr lang="en-GB"/>
            <a:t>and Outlook</a:t>
          </a:r>
          <a:endParaRPr lang="en-US"/>
        </a:p>
      </dgm:t>
    </dgm:pt>
    <dgm:pt modelId="{C1E9524B-D323-40AA-80E2-5C80CA108884}" type="parTrans" cxnId="{2EFC3C31-A6F7-4FFA-86FA-FD67BB3F826C}">
      <dgm:prSet/>
      <dgm:spPr/>
      <dgm:t>
        <a:bodyPr/>
        <a:lstStyle/>
        <a:p>
          <a:endParaRPr lang="en-US"/>
        </a:p>
      </dgm:t>
    </dgm:pt>
    <dgm:pt modelId="{6C391EA1-50FB-4CD7-B86B-063F949D53B0}" type="sibTrans" cxnId="{2EFC3C31-A6F7-4FFA-86FA-FD67BB3F826C}">
      <dgm:prSet/>
      <dgm:spPr/>
      <dgm:t>
        <a:bodyPr/>
        <a:lstStyle/>
        <a:p>
          <a:endParaRPr lang="en-US"/>
        </a:p>
      </dgm:t>
    </dgm:pt>
    <dgm:pt modelId="{11F35D7F-2A71-433C-B43A-87B1ACD6EE4D}">
      <dgm:prSet/>
      <dgm:spPr/>
      <dgm:t>
        <a:bodyPr/>
        <a:lstStyle/>
        <a:p>
          <a:pPr>
            <a:defRPr cap="all"/>
          </a:pPr>
          <a:r>
            <a:rPr lang="en-GB"/>
            <a:t>Covers: advantages</a:t>
          </a:r>
          <a:r>
            <a:rPr lang="en-GB" b="1"/>
            <a:t>, </a:t>
          </a:r>
          <a:r>
            <a:rPr lang="en-GB"/>
            <a:t>limitations</a:t>
          </a:r>
          <a:r>
            <a:rPr lang="en-GB" b="1"/>
            <a:t>, </a:t>
          </a:r>
          <a:r>
            <a:rPr lang="en-GB"/>
            <a:t>digital literacy</a:t>
          </a:r>
          <a:r>
            <a:rPr lang="en-GB" b="1"/>
            <a:t>,</a:t>
          </a:r>
          <a:r>
            <a:rPr lang="en-GB"/>
            <a:t> and safety</a:t>
          </a:r>
          <a:endParaRPr lang="en-US"/>
        </a:p>
      </dgm:t>
    </dgm:pt>
    <dgm:pt modelId="{1B481686-A3B0-4C9D-BCD4-AD765A32515F}" type="parTrans" cxnId="{E90752BF-1336-4990-939C-DD887283CF6D}">
      <dgm:prSet/>
      <dgm:spPr/>
      <dgm:t>
        <a:bodyPr/>
        <a:lstStyle/>
        <a:p>
          <a:endParaRPr lang="en-US"/>
        </a:p>
      </dgm:t>
    </dgm:pt>
    <dgm:pt modelId="{CEADB768-F3FF-402F-B106-7B8CB25F0027}" type="sibTrans" cxnId="{E90752BF-1336-4990-939C-DD887283CF6D}">
      <dgm:prSet/>
      <dgm:spPr/>
      <dgm:t>
        <a:bodyPr/>
        <a:lstStyle/>
        <a:p>
          <a:endParaRPr lang="en-US"/>
        </a:p>
      </dgm:t>
    </dgm:pt>
    <dgm:pt modelId="{C775EEEA-F529-4D45-A3E6-EEC5CEA97747}" type="pres">
      <dgm:prSet presAssocID="{4CE3FA54-CF70-4CD2-B72D-01F177225CF0}" presName="root" presStyleCnt="0">
        <dgm:presLayoutVars>
          <dgm:dir/>
          <dgm:resizeHandles val="exact"/>
        </dgm:presLayoutVars>
      </dgm:prSet>
      <dgm:spPr/>
    </dgm:pt>
    <dgm:pt modelId="{F72D0F5A-8E0D-455C-A459-F412686BF607}" type="pres">
      <dgm:prSet presAssocID="{5C50C461-8C87-475E-A45F-BAB473D3C55A}" presName="compNode" presStyleCnt="0"/>
      <dgm:spPr/>
    </dgm:pt>
    <dgm:pt modelId="{A9DF7344-5AB7-4E79-988B-8721BB1DE941}" type="pres">
      <dgm:prSet presAssocID="{5C50C461-8C87-475E-A45F-BAB473D3C55A}" presName="iconBgRect" presStyleLbl="bgShp" presStyleIdx="0" presStyleCnt="5"/>
      <dgm:spPr>
        <a:prstGeom prst="round2DiagRect">
          <a:avLst>
            <a:gd name="adj1" fmla="val 29727"/>
            <a:gd name="adj2" fmla="val 0"/>
          </a:avLst>
        </a:prstGeom>
      </dgm:spPr>
    </dgm:pt>
    <dgm:pt modelId="{86D32633-3DC7-4D37-9F28-FBF57C75D02B}" type="pres">
      <dgm:prSet presAssocID="{5C50C461-8C87-475E-A45F-BAB473D3C55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EB68788D-75FF-4417-9F7A-688609E1E70A}" type="pres">
      <dgm:prSet presAssocID="{5C50C461-8C87-475E-A45F-BAB473D3C55A}" presName="spaceRect" presStyleCnt="0"/>
      <dgm:spPr/>
    </dgm:pt>
    <dgm:pt modelId="{FCE09753-2164-44DF-8318-B91300631817}" type="pres">
      <dgm:prSet presAssocID="{5C50C461-8C87-475E-A45F-BAB473D3C55A}" presName="textRect" presStyleLbl="revTx" presStyleIdx="0" presStyleCnt="5">
        <dgm:presLayoutVars>
          <dgm:chMax val="1"/>
          <dgm:chPref val="1"/>
        </dgm:presLayoutVars>
      </dgm:prSet>
      <dgm:spPr/>
    </dgm:pt>
    <dgm:pt modelId="{348ED869-7ACA-432B-9461-9CA9CB158C15}" type="pres">
      <dgm:prSet presAssocID="{25FE4B92-41C6-4C28-9FA9-218CE250CB8F}" presName="sibTrans" presStyleCnt="0"/>
      <dgm:spPr/>
    </dgm:pt>
    <dgm:pt modelId="{65E5D396-BB62-4EE8-A4B6-9645EAC2848F}" type="pres">
      <dgm:prSet presAssocID="{131667A0-5275-4883-9DA5-46AD2A36AC3D}" presName="compNode" presStyleCnt="0"/>
      <dgm:spPr/>
    </dgm:pt>
    <dgm:pt modelId="{AFF98B7D-5DB1-4727-8552-EBF127EA0D5D}" type="pres">
      <dgm:prSet presAssocID="{131667A0-5275-4883-9DA5-46AD2A36AC3D}" presName="iconBgRect" presStyleLbl="bgShp" presStyleIdx="1" presStyleCnt="5"/>
      <dgm:spPr>
        <a:prstGeom prst="round2DiagRect">
          <a:avLst>
            <a:gd name="adj1" fmla="val 29727"/>
            <a:gd name="adj2" fmla="val 0"/>
          </a:avLst>
        </a:prstGeom>
      </dgm:spPr>
    </dgm:pt>
    <dgm:pt modelId="{B6202BFA-488B-40F9-A4F6-CE09CA65108D}" type="pres">
      <dgm:prSet presAssocID="{131667A0-5275-4883-9DA5-46AD2A36AC3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ions"/>
        </a:ext>
      </dgm:extLst>
    </dgm:pt>
    <dgm:pt modelId="{DC6BD8E4-7F8C-4579-8DEF-7EE7B9F35197}" type="pres">
      <dgm:prSet presAssocID="{131667A0-5275-4883-9DA5-46AD2A36AC3D}" presName="spaceRect" presStyleCnt="0"/>
      <dgm:spPr/>
    </dgm:pt>
    <dgm:pt modelId="{31EA6372-0899-48BC-AA4C-7826407F0062}" type="pres">
      <dgm:prSet presAssocID="{131667A0-5275-4883-9DA5-46AD2A36AC3D}" presName="textRect" presStyleLbl="revTx" presStyleIdx="1" presStyleCnt="5">
        <dgm:presLayoutVars>
          <dgm:chMax val="1"/>
          <dgm:chPref val="1"/>
        </dgm:presLayoutVars>
      </dgm:prSet>
      <dgm:spPr/>
    </dgm:pt>
    <dgm:pt modelId="{4DB5BD8F-B79A-4E09-B2FC-66F503C11C5C}" type="pres">
      <dgm:prSet presAssocID="{1268E19D-BB41-4B7F-9ED7-C1834E19257C}" presName="sibTrans" presStyleCnt="0"/>
      <dgm:spPr/>
    </dgm:pt>
    <dgm:pt modelId="{3647F156-83D6-4F98-A0F5-332A0BC187AD}" type="pres">
      <dgm:prSet presAssocID="{F0C694CE-9F38-4543-90C9-79C5AF22BC7B}" presName="compNode" presStyleCnt="0"/>
      <dgm:spPr/>
    </dgm:pt>
    <dgm:pt modelId="{C09FB837-4449-40A6-A483-C5B8D017C390}" type="pres">
      <dgm:prSet presAssocID="{F0C694CE-9F38-4543-90C9-79C5AF22BC7B}" presName="iconBgRect" presStyleLbl="bgShp" presStyleIdx="2" presStyleCnt="5"/>
      <dgm:spPr>
        <a:prstGeom prst="round2DiagRect">
          <a:avLst>
            <a:gd name="adj1" fmla="val 29727"/>
            <a:gd name="adj2" fmla="val 0"/>
          </a:avLst>
        </a:prstGeom>
      </dgm:spPr>
    </dgm:pt>
    <dgm:pt modelId="{0702AD9D-B24A-40F8-A0C7-22841479FB17}" type="pres">
      <dgm:prSet presAssocID="{F0C694CE-9F38-4543-90C9-79C5AF22BC7B}"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oud Computing"/>
        </a:ext>
      </dgm:extLst>
    </dgm:pt>
    <dgm:pt modelId="{3A96A106-5CF9-44AA-820C-0432AE0BC849}" type="pres">
      <dgm:prSet presAssocID="{F0C694CE-9F38-4543-90C9-79C5AF22BC7B}" presName="spaceRect" presStyleCnt="0"/>
      <dgm:spPr/>
    </dgm:pt>
    <dgm:pt modelId="{F4E64B96-F443-4790-83E9-DEBE3C26B8D3}" type="pres">
      <dgm:prSet presAssocID="{F0C694CE-9F38-4543-90C9-79C5AF22BC7B}" presName="textRect" presStyleLbl="revTx" presStyleIdx="2" presStyleCnt="5">
        <dgm:presLayoutVars>
          <dgm:chMax val="1"/>
          <dgm:chPref val="1"/>
        </dgm:presLayoutVars>
      </dgm:prSet>
      <dgm:spPr/>
    </dgm:pt>
    <dgm:pt modelId="{0C079EC5-B9F6-4181-B4EE-445BF807CDEE}" type="pres">
      <dgm:prSet presAssocID="{17D78A48-9751-4EAF-BDF8-66736D23393E}" presName="sibTrans" presStyleCnt="0"/>
      <dgm:spPr/>
    </dgm:pt>
    <dgm:pt modelId="{4959F5B3-544F-4EC4-80CC-C1F4CCA91D23}" type="pres">
      <dgm:prSet presAssocID="{01629BDF-EFBD-42EE-9C6D-33E2C99C3899}" presName="compNode" presStyleCnt="0"/>
      <dgm:spPr/>
    </dgm:pt>
    <dgm:pt modelId="{BC62F833-D2F6-4C2E-AD42-382C8FCFC6F9}" type="pres">
      <dgm:prSet presAssocID="{01629BDF-EFBD-42EE-9C6D-33E2C99C3899}" presName="iconBgRect" presStyleLbl="bgShp" presStyleIdx="3" presStyleCnt="5"/>
      <dgm:spPr>
        <a:prstGeom prst="round2DiagRect">
          <a:avLst>
            <a:gd name="adj1" fmla="val 29727"/>
            <a:gd name="adj2" fmla="val 0"/>
          </a:avLst>
        </a:prstGeom>
      </dgm:spPr>
    </dgm:pt>
    <dgm:pt modelId="{5DCE2E7A-0374-4237-81AE-AC26F613BC03}" type="pres">
      <dgm:prSet presAssocID="{01629BDF-EFBD-42EE-9C6D-33E2C99C3899}"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pward trend"/>
        </a:ext>
      </dgm:extLst>
    </dgm:pt>
    <dgm:pt modelId="{AC8A58C5-4496-42A9-B85C-8CCA8D62ACFA}" type="pres">
      <dgm:prSet presAssocID="{01629BDF-EFBD-42EE-9C6D-33E2C99C3899}" presName="spaceRect" presStyleCnt="0"/>
      <dgm:spPr/>
    </dgm:pt>
    <dgm:pt modelId="{EA01BBD0-08E1-4C4E-A2ED-7E5AAAB8F1CF}" type="pres">
      <dgm:prSet presAssocID="{01629BDF-EFBD-42EE-9C6D-33E2C99C3899}" presName="textRect" presStyleLbl="revTx" presStyleIdx="3" presStyleCnt="5">
        <dgm:presLayoutVars>
          <dgm:chMax val="1"/>
          <dgm:chPref val="1"/>
        </dgm:presLayoutVars>
      </dgm:prSet>
      <dgm:spPr/>
    </dgm:pt>
    <dgm:pt modelId="{B2FF94C3-744A-4C94-A630-654710DE9043}" type="pres">
      <dgm:prSet presAssocID="{6C391EA1-50FB-4CD7-B86B-063F949D53B0}" presName="sibTrans" presStyleCnt="0"/>
      <dgm:spPr/>
    </dgm:pt>
    <dgm:pt modelId="{0D784FBE-F753-4542-8F5A-F3E58A808B69}" type="pres">
      <dgm:prSet presAssocID="{11F35D7F-2A71-433C-B43A-87B1ACD6EE4D}" presName="compNode" presStyleCnt="0"/>
      <dgm:spPr/>
    </dgm:pt>
    <dgm:pt modelId="{F535294D-BA62-4523-B6ED-E491498E2AF6}" type="pres">
      <dgm:prSet presAssocID="{11F35D7F-2A71-433C-B43A-87B1ACD6EE4D}" presName="iconBgRect" presStyleLbl="bgShp" presStyleIdx="4" presStyleCnt="5"/>
      <dgm:spPr>
        <a:prstGeom prst="round2DiagRect">
          <a:avLst>
            <a:gd name="adj1" fmla="val 29727"/>
            <a:gd name="adj2" fmla="val 0"/>
          </a:avLst>
        </a:prstGeom>
      </dgm:spPr>
    </dgm:pt>
    <dgm:pt modelId="{EC6D4A16-3DB6-49BD-80C1-2A64498A3A90}" type="pres">
      <dgm:prSet presAssocID="{11F35D7F-2A71-433C-B43A-87B1ACD6EE4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ooks"/>
        </a:ext>
      </dgm:extLst>
    </dgm:pt>
    <dgm:pt modelId="{8F4999DD-D33E-49DE-9086-F9CC7A81F362}" type="pres">
      <dgm:prSet presAssocID="{11F35D7F-2A71-433C-B43A-87B1ACD6EE4D}" presName="spaceRect" presStyleCnt="0"/>
      <dgm:spPr/>
    </dgm:pt>
    <dgm:pt modelId="{33EAA58F-00C1-44F6-8B22-1109347495E3}" type="pres">
      <dgm:prSet presAssocID="{11F35D7F-2A71-433C-B43A-87B1ACD6EE4D}" presName="textRect" presStyleLbl="revTx" presStyleIdx="4" presStyleCnt="5">
        <dgm:presLayoutVars>
          <dgm:chMax val="1"/>
          <dgm:chPref val="1"/>
        </dgm:presLayoutVars>
      </dgm:prSet>
      <dgm:spPr/>
    </dgm:pt>
  </dgm:ptLst>
  <dgm:cxnLst>
    <dgm:cxn modelId="{C8A7F70D-1C7C-40DA-AE2E-DB8FF248A750}" type="presOf" srcId="{4CE3FA54-CF70-4CD2-B72D-01F177225CF0}" destId="{C775EEEA-F529-4D45-A3E6-EEC5CEA97747}" srcOrd="0" destOrd="0" presId="urn:microsoft.com/office/officeart/2018/5/layout/IconLeafLabelList"/>
    <dgm:cxn modelId="{3BFECB21-39ED-4708-866C-D67EB432C2B7}" type="presOf" srcId="{131667A0-5275-4883-9DA5-46AD2A36AC3D}" destId="{31EA6372-0899-48BC-AA4C-7826407F0062}" srcOrd="0" destOrd="0" presId="urn:microsoft.com/office/officeart/2018/5/layout/IconLeafLabelList"/>
    <dgm:cxn modelId="{2EFC3C31-A6F7-4FFA-86FA-FD67BB3F826C}" srcId="{4CE3FA54-CF70-4CD2-B72D-01F177225CF0}" destId="{01629BDF-EFBD-42EE-9C6D-33E2C99C3899}" srcOrd="3" destOrd="0" parTransId="{C1E9524B-D323-40AA-80E2-5C80CA108884}" sibTransId="{6C391EA1-50FB-4CD7-B86B-063F949D53B0}"/>
    <dgm:cxn modelId="{10073A48-58EC-4C22-893A-757659F3E67D}" type="presOf" srcId="{5C50C461-8C87-475E-A45F-BAB473D3C55A}" destId="{FCE09753-2164-44DF-8318-B91300631817}" srcOrd="0" destOrd="0" presId="urn:microsoft.com/office/officeart/2018/5/layout/IconLeafLabelList"/>
    <dgm:cxn modelId="{38A5DC6B-AFD3-48BA-9CF3-807874E798DA}" type="presOf" srcId="{F0C694CE-9F38-4543-90C9-79C5AF22BC7B}" destId="{F4E64B96-F443-4790-83E9-DEBE3C26B8D3}" srcOrd="0" destOrd="0" presId="urn:microsoft.com/office/officeart/2018/5/layout/IconLeafLabelList"/>
    <dgm:cxn modelId="{3C363D6D-2AA2-4538-95B4-2271BD2E37C4}" srcId="{4CE3FA54-CF70-4CD2-B72D-01F177225CF0}" destId="{131667A0-5275-4883-9DA5-46AD2A36AC3D}" srcOrd="1" destOrd="0" parTransId="{DF221631-D1CA-4DBB-8554-7987B9D06832}" sibTransId="{1268E19D-BB41-4B7F-9ED7-C1834E19257C}"/>
    <dgm:cxn modelId="{EFCF3276-4390-41DC-9B4B-4E88678AD6EF}" type="presOf" srcId="{11F35D7F-2A71-433C-B43A-87B1ACD6EE4D}" destId="{33EAA58F-00C1-44F6-8B22-1109347495E3}" srcOrd="0" destOrd="0" presId="urn:microsoft.com/office/officeart/2018/5/layout/IconLeafLabelList"/>
    <dgm:cxn modelId="{5CEF418A-D9D3-4112-9914-38243AD1B0A0}" srcId="{4CE3FA54-CF70-4CD2-B72D-01F177225CF0}" destId="{F0C694CE-9F38-4543-90C9-79C5AF22BC7B}" srcOrd="2" destOrd="0" parTransId="{C8E92F62-5F30-4C73-9A81-68F60E8DE0A5}" sibTransId="{17D78A48-9751-4EAF-BDF8-66736D23393E}"/>
    <dgm:cxn modelId="{E90752BF-1336-4990-939C-DD887283CF6D}" srcId="{4CE3FA54-CF70-4CD2-B72D-01F177225CF0}" destId="{11F35D7F-2A71-433C-B43A-87B1ACD6EE4D}" srcOrd="4" destOrd="0" parTransId="{1B481686-A3B0-4C9D-BCD4-AD765A32515F}" sibTransId="{CEADB768-F3FF-402F-B106-7B8CB25F0027}"/>
    <dgm:cxn modelId="{EF9387C2-7F53-4EF8-9183-11A8F11917F8}" srcId="{4CE3FA54-CF70-4CD2-B72D-01F177225CF0}" destId="{5C50C461-8C87-475E-A45F-BAB473D3C55A}" srcOrd="0" destOrd="0" parTransId="{B6856FDF-2C85-4EA1-8D6B-DE4B6B0A96F5}" sibTransId="{25FE4B92-41C6-4C28-9FA9-218CE250CB8F}"/>
    <dgm:cxn modelId="{17408FC4-B762-4B8A-8B0D-A7F0A8DF6EDF}" type="presOf" srcId="{01629BDF-EFBD-42EE-9C6D-33E2C99C3899}" destId="{EA01BBD0-08E1-4C4E-A2ED-7E5AAAB8F1CF}" srcOrd="0" destOrd="0" presId="urn:microsoft.com/office/officeart/2018/5/layout/IconLeafLabelList"/>
    <dgm:cxn modelId="{D0018B19-1621-43E3-A5F5-D05C3FCA06C9}" type="presParOf" srcId="{C775EEEA-F529-4D45-A3E6-EEC5CEA97747}" destId="{F72D0F5A-8E0D-455C-A459-F412686BF607}" srcOrd="0" destOrd="0" presId="urn:microsoft.com/office/officeart/2018/5/layout/IconLeafLabelList"/>
    <dgm:cxn modelId="{C2CBCA2F-8817-4A7D-BC17-AC35E3D87291}" type="presParOf" srcId="{F72D0F5A-8E0D-455C-A459-F412686BF607}" destId="{A9DF7344-5AB7-4E79-988B-8721BB1DE941}" srcOrd="0" destOrd="0" presId="urn:microsoft.com/office/officeart/2018/5/layout/IconLeafLabelList"/>
    <dgm:cxn modelId="{92A495E1-2605-4DBC-A84F-BB82D0A864E1}" type="presParOf" srcId="{F72D0F5A-8E0D-455C-A459-F412686BF607}" destId="{86D32633-3DC7-4D37-9F28-FBF57C75D02B}" srcOrd="1" destOrd="0" presId="urn:microsoft.com/office/officeart/2018/5/layout/IconLeafLabelList"/>
    <dgm:cxn modelId="{913C18A2-A99F-4B75-BF50-B4C3100D4040}" type="presParOf" srcId="{F72D0F5A-8E0D-455C-A459-F412686BF607}" destId="{EB68788D-75FF-4417-9F7A-688609E1E70A}" srcOrd="2" destOrd="0" presId="urn:microsoft.com/office/officeart/2018/5/layout/IconLeafLabelList"/>
    <dgm:cxn modelId="{6C175592-ADC3-47D9-8742-584802E05CA0}" type="presParOf" srcId="{F72D0F5A-8E0D-455C-A459-F412686BF607}" destId="{FCE09753-2164-44DF-8318-B91300631817}" srcOrd="3" destOrd="0" presId="urn:microsoft.com/office/officeart/2018/5/layout/IconLeafLabelList"/>
    <dgm:cxn modelId="{65D2BBEA-1E4E-45DE-9156-57FB1126DA3C}" type="presParOf" srcId="{C775EEEA-F529-4D45-A3E6-EEC5CEA97747}" destId="{348ED869-7ACA-432B-9461-9CA9CB158C15}" srcOrd="1" destOrd="0" presId="urn:microsoft.com/office/officeart/2018/5/layout/IconLeafLabelList"/>
    <dgm:cxn modelId="{799A056D-1FF9-4C3D-8EFC-2380ABE37EF2}" type="presParOf" srcId="{C775EEEA-F529-4D45-A3E6-EEC5CEA97747}" destId="{65E5D396-BB62-4EE8-A4B6-9645EAC2848F}" srcOrd="2" destOrd="0" presId="urn:microsoft.com/office/officeart/2018/5/layout/IconLeafLabelList"/>
    <dgm:cxn modelId="{438CEA84-7915-43EA-99BB-89332C6991C7}" type="presParOf" srcId="{65E5D396-BB62-4EE8-A4B6-9645EAC2848F}" destId="{AFF98B7D-5DB1-4727-8552-EBF127EA0D5D}" srcOrd="0" destOrd="0" presId="urn:microsoft.com/office/officeart/2018/5/layout/IconLeafLabelList"/>
    <dgm:cxn modelId="{7D3B68F7-D09A-40B3-924A-D7AF3907FB79}" type="presParOf" srcId="{65E5D396-BB62-4EE8-A4B6-9645EAC2848F}" destId="{B6202BFA-488B-40F9-A4F6-CE09CA65108D}" srcOrd="1" destOrd="0" presId="urn:microsoft.com/office/officeart/2018/5/layout/IconLeafLabelList"/>
    <dgm:cxn modelId="{74351A72-2C43-429F-B0E1-E4E7943A06E1}" type="presParOf" srcId="{65E5D396-BB62-4EE8-A4B6-9645EAC2848F}" destId="{DC6BD8E4-7F8C-4579-8DEF-7EE7B9F35197}" srcOrd="2" destOrd="0" presId="urn:microsoft.com/office/officeart/2018/5/layout/IconLeafLabelList"/>
    <dgm:cxn modelId="{8FA609F6-1D29-488D-AB47-FE058D7B21F8}" type="presParOf" srcId="{65E5D396-BB62-4EE8-A4B6-9645EAC2848F}" destId="{31EA6372-0899-48BC-AA4C-7826407F0062}" srcOrd="3" destOrd="0" presId="urn:microsoft.com/office/officeart/2018/5/layout/IconLeafLabelList"/>
    <dgm:cxn modelId="{49DE62CF-3E2D-45FC-B697-06DC41A6F688}" type="presParOf" srcId="{C775EEEA-F529-4D45-A3E6-EEC5CEA97747}" destId="{4DB5BD8F-B79A-4E09-B2FC-66F503C11C5C}" srcOrd="3" destOrd="0" presId="urn:microsoft.com/office/officeart/2018/5/layout/IconLeafLabelList"/>
    <dgm:cxn modelId="{DA740548-0BCE-48AC-9D47-D25CBE6FFCD2}" type="presParOf" srcId="{C775EEEA-F529-4D45-A3E6-EEC5CEA97747}" destId="{3647F156-83D6-4F98-A0F5-332A0BC187AD}" srcOrd="4" destOrd="0" presId="urn:microsoft.com/office/officeart/2018/5/layout/IconLeafLabelList"/>
    <dgm:cxn modelId="{6A062110-A521-4B5D-88E1-6E5765EEB708}" type="presParOf" srcId="{3647F156-83D6-4F98-A0F5-332A0BC187AD}" destId="{C09FB837-4449-40A6-A483-C5B8D017C390}" srcOrd="0" destOrd="0" presId="urn:microsoft.com/office/officeart/2018/5/layout/IconLeafLabelList"/>
    <dgm:cxn modelId="{A1AFB396-4773-469C-B454-D09F6DA8086E}" type="presParOf" srcId="{3647F156-83D6-4F98-A0F5-332A0BC187AD}" destId="{0702AD9D-B24A-40F8-A0C7-22841479FB17}" srcOrd="1" destOrd="0" presId="urn:microsoft.com/office/officeart/2018/5/layout/IconLeafLabelList"/>
    <dgm:cxn modelId="{CB8C3FED-BCAA-4AF4-9EFE-414F8DA0CA58}" type="presParOf" srcId="{3647F156-83D6-4F98-A0F5-332A0BC187AD}" destId="{3A96A106-5CF9-44AA-820C-0432AE0BC849}" srcOrd="2" destOrd="0" presId="urn:microsoft.com/office/officeart/2018/5/layout/IconLeafLabelList"/>
    <dgm:cxn modelId="{5F433442-2EA4-4B01-8BD0-3E2990D6305A}" type="presParOf" srcId="{3647F156-83D6-4F98-A0F5-332A0BC187AD}" destId="{F4E64B96-F443-4790-83E9-DEBE3C26B8D3}" srcOrd="3" destOrd="0" presId="urn:microsoft.com/office/officeart/2018/5/layout/IconLeafLabelList"/>
    <dgm:cxn modelId="{8237F85F-1C53-4FD7-B39F-053D6EEE5C22}" type="presParOf" srcId="{C775EEEA-F529-4D45-A3E6-EEC5CEA97747}" destId="{0C079EC5-B9F6-4181-B4EE-445BF807CDEE}" srcOrd="5" destOrd="0" presId="urn:microsoft.com/office/officeart/2018/5/layout/IconLeafLabelList"/>
    <dgm:cxn modelId="{CE82BACF-D5CA-494C-A5D7-FC9999272BD3}" type="presParOf" srcId="{C775EEEA-F529-4D45-A3E6-EEC5CEA97747}" destId="{4959F5B3-544F-4EC4-80CC-C1F4CCA91D23}" srcOrd="6" destOrd="0" presId="urn:microsoft.com/office/officeart/2018/5/layout/IconLeafLabelList"/>
    <dgm:cxn modelId="{BA4F8744-0918-4694-A3D5-678D3D453C6A}" type="presParOf" srcId="{4959F5B3-544F-4EC4-80CC-C1F4CCA91D23}" destId="{BC62F833-D2F6-4C2E-AD42-382C8FCFC6F9}" srcOrd="0" destOrd="0" presId="urn:microsoft.com/office/officeart/2018/5/layout/IconLeafLabelList"/>
    <dgm:cxn modelId="{CF9C81F2-059E-4425-92C9-0AB75D0D24FE}" type="presParOf" srcId="{4959F5B3-544F-4EC4-80CC-C1F4CCA91D23}" destId="{5DCE2E7A-0374-4237-81AE-AC26F613BC03}" srcOrd="1" destOrd="0" presId="urn:microsoft.com/office/officeart/2018/5/layout/IconLeafLabelList"/>
    <dgm:cxn modelId="{D2A6D6BC-CF27-4317-B7C7-3E874FB6D92C}" type="presParOf" srcId="{4959F5B3-544F-4EC4-80CC-C1F4CCA91D23}" destId="{AC8A58C5-4496-42A9-B85C-8CCA8D62ACFA}" srcOrd="2" destOrd="0" presId="urn:microsoft.com/office/officeart/2018/5/layout/IconLeafLabelList"/>
    <dgm:cxn modelId="{ED811D7B-D041-41A7-8936-B3B43F81124D}" type="presParOf" srcId="{4959F5B3-544F-4EC4-80CC-C1F4CCA91D23}" destId="{EA01BBD0-08E1-4C4E-A2ED-7E5AAAB8F1CF}" srcOrd="3" destOrd="0" presId="urn:microsoft.com/office/officeart/2018/5/layout/IconLeafLabelList"/>
    <dgm:cxn modelId="{FA38F2F8-F0EB-4254-B70A-F51C36EAF792}" type="presParOf" srcId="{C775EEEA-F529-4D45-A3E6-EEC5CEA97747}" destId="{B2FF94C3-744A-4C94-A630-654710DE9043}" srcOrd="7" destOrd="0" presId="urn:microsoft.com/office/officeart/2018/5/layout/IconLeafLabelList"/>
    <dgm:cxn modelId="{D3A9F7B0-6F16-4C49-9C35-797E7DBADA26}" type="presParOf" srcId="{C775EEEA-F529-4D45-A3E6-EEC5CEA97747}" destId="{0D784FBE-F753-4542-8F5A-F3E58A808B69}" srcOrd="8" destOrd="0" presId="urn:microsoft.com/office/officeart/2018/5/layout/IconLeafLabelList"/>
    <dgm:cxn modelId="{313652D6-FF67-4F7A-8C0A-F505EA900ADF}" type="presParOf" srcId="{0D784FBE-F753-4542-8F5A-F3E58A808B69}" destId="{F535294D-BA62-4523-B6ED-E491498E2AF6}" srcOrd="0" destOrd="0" presId="urn:microsoft.com/office/officeart/2018/5/layout/IconLeafLabelList"/>
    <dgm:cxn modelId="{3654E209-1282-4E97-AE25-70F2279D7962}" type="presParOf" srcId="{0D784FBE-F753-4542-8F5A-F3E58A808B69}" destId="{EC6D4A16-3DB6-49BD-80C1-2A64498A3A90}" srcOrd="1" destOrd="0" presId="urn:microsoft.com/office/officeart/2018/5/layout/IconLeafLabelList"/>
    <dgm:cxn modelId="{CC89A3E3-8B79-4745-B2F1-62F258E891E0}" type="presParOf" srcId="{0D784FBE-F753-4542-8F5A-F3E58A808B69}" destId="{8F4999DD-D33E-49DE-9086-F9CC7A81F362}" srcOrd="2" destOrd="0" presId="urn:microsoft.com/office/officeart/2018/5/layout/IconLeafLabelList"/>
    <dgm:cxn modelId="{E9D0E948-45DA-4F35-9754-5E86480AB383}" type="presParOf" srcId="{0D784FBE-F753-4542-8F5A-F3E58A808B69}" destId="{33EAA58F-00C1-44F6-8B22-1109347495E3}"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B075F1-070B-4871-80D6-BCEA9DD918A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2C816544-997B-47A7-A580-ED538D1E1E3F}">
      <dgm:prSet/>
      <dgm:spPr/>
      <dgm:t>
        <a:bodyPr/>
        <a:lstStyle/>
        <a:p>
          <a:pPr rtl="0"/>
          <a:r>
            <a:rPr lang="en-GB" dirty="0"/>
            <a:t>Limited digital literacy affects efficiency and accuracy in care delivery (Yang et al., 2025). </a:t>
          </a:r>
        </a:p>
        <a:p>
          <a:pPr rtl="0"/>
          <a:r>
            <a:rPr lang="en-GB" b="0" i="0" dirty="0"/>
            <a:t>Staff with poor computer skills take longer to </a:t>
          </a:r>
          <a:r>
            <a:rPr lang="en-GB" b="0" i="0" dirty="0" err="1"/>
            <a:t>revord</a:t>
          </a:r>
          <a:r>
            <a:rPr lang="en-GB" b="0" i="0" dirty="0"/>
            <a:t> and share  care information</a:t>
          </a:r>
          <a:endParaRPr lang="en-IN" b="0" i="0" dirty="0"/>
        </a:p>
      </dgm:t>
    </dgm:pt>
    <dgm:pt modelId="{E574ADE6-B2FA-4DB9-B8D8-53D7551B7ECE}" type="parTrans" cxnId="{66B370D6-253E-496C-9B2B-680F4822BDB7}">
      <dgm:prSet/>
      <dgm:spPr/>
      <dgm:t>
        <a:bodyPr/>
        <a:lstStyle/>
        <a:p>
          <a:endParaRPr lang="en-US"/>
        </a:p>
      </dgm:t>
    </dgm:pt>
    <dgm:pt modelId="{D84A08F7-FED9-4AE1-B804-A8AC414CD6E6}" type="sibTrans" cxnId="{66B370D6-253E-496C-9B2B-680F4822BDB7}">
      <dgm:prSet/>
      <dgm:spPr/>
      <dgm:t>
        <a:bodyPr/>
        <a:lstStyle/>
        <a:p>
          <a:endParaRPr lang="en-US"/>
        </a:p>
      </dgm:t>
    </dgm:pt>
    <dgm:pt modelId="{F59B09A1-04C3-423E-BCA3-1E6B57618980}">
      <dgm:prSet/>
      <dgm:spPr/>
      <dgm:t>
        <a:bodyPr/>
        <a:lstStyle/>
        <a:p>
          <a:pPr rtl="0"/>
          <a:r>
            <a:rPr lang="en-GB" dirty="0"/>
            <a:t>Staff struggle with using digital tools such as Excel, Outlook, and Teams (Koch, </a:t>
          </a:r>
          <a:r>
            <a:rPr lang="en-GB" i="0" dirty="0"/>
            <a:t>and </a:t>
          </a:r>
          <a:r>
            <a:rPr lang="en-GB" i="0" dirty="0" err="1"/>
            <a:t>Fehlmann</a:t>
          </a:r>
          <a:r>
            <a:rPr lang="en-GB" i="0" dirty="0"/>
            <a:t>, 2025). </a:t>
          </a:r>
        </a:p>
        <a:p>
          <a:pPr rtl="0"/>
          <a:r>
            <a:rPr lang="en-GB" i="0" dirty="0"/>
            <a:t>This leads to missed messages, data errors and confusion in scheduling</a:t>
          </a:r>
          <a:endParaRPr lang="en-IN" i="0" dirty="0"/>
        </a:p>
      </dgm:t>
    </dgm:pt>
    <dgm:pt modelId="{94FB0FBA-1E79-4690-81C6-2F22FCE65FE8}" type="parTrans" cxnId="{91CAEDFE-FAD5-4886-9279-206C4F830F14}">
      <dgm:prSet/>
      <dgm:spPr/>
      <dgm:t>
        <a:bodyPr/>
        <a:lstStyle/>
        <a:p>
          <a:endParaRPr lang="en-US"/>
        </a:p>
      </dgm:t>
    </dgm:pt>
    <dgm:pt modelId="{77929E08-1DE4-4810-A02F-D3D676731F80}" type="sibTrans" cxnId="{91CAEDFE-FAD5-4886-9279-206C4F830F14}">
      <dgm:prSet/>
      <dgm:spPr/>
      <dgm:t>
        <a:bodyPr/>
        <a:lstStyle/>
        <a:p>
          <a:endParaRPr lang="en-US"/>
        </a:p>
      </dgm:t>
    </dgm:pt>
    <dgm:pt modelId="{F8DA678E-5ECD-4F89-A9A2-350673F21F13}">
      <dgm:prSet/>
      <dgm:spPr/>
      <dgm:t>
        <a:bodyPr/>
        <a:lstStyle/>
        <a:p>
          <a:pPr rtl="0"/>
          <a:r>
            <a:rPr lang="en-GB" dirty="0"/>
            <a:t>Leads to communication delays and data entry errors. Important updates  or care changes may be overlooked.</a:t>
          </a:r>
          <a:endParaRPr lang="en-IN" dirty="0"/>
        </a:p>
      </dgm:t>
    </dgm:pt>
    <dgm:pt modelId="{10CFC0E8-7C25-44CE-8C1D-A614ADECA7D8}" type="parTrans" cxnId="{ADDC12CD-42D2-4DDB-A750-9D476D29131C}">
      <dgm:prSet/>
      <dgm:spPr/>
      <dgm:t>
        <a:bodyPr/>
        <a:lstStyle/>
        <a:p>
          <a:endParaRPr lang="en-US"/>
        </a:p>
      </dgm:t>
    </dgm:pt>
    <dgm:pt modelId="{EF21FB50-F6B6-4261-ADBE-65B01A4944C9}" type="sibTrans" cxnId="{ADDC12CD-42D2-4DDB-A750-9D476D29131C}">
      <dgm:prSet/>
      <dgm:spPr/>
      <dgm:t>
        <a:bodyPr/>
        <a:lstStyle/>
        <a:p>
          <a:endParaRPr lang="en-US"/>
        </a:p>
      </dgm:t>
    </dgm:pt>
    <dgm:pt modelId="{5E458F14-6E1C-494C-9D64-04F639F7711E}">
      <dgm:prSet/>
      <dgm:spPr/>
      <dgm:t>
        <a:bodyPr/>
        <a:lstStyle/>
        <a:p>
          <a:pPr rtl="0"/>
          <a:r>
            <a:rPr lang="en-GB" dirty="0"/>
            <a:t>Impacts team collaboration and quality of care. Digitally  confident staff end up helping others, causing frustration and burnout.</a:t>
          </a:r>
          <a:endParaRPr lang="en-IN" dirty="0"/>
        </a:p>
      </dgm:t>
    </dgm:pt>
    <dgm:pt modelId="{B5D3C9BC-3815-4B8B-BF11-C7543371325E}" type="parTrans" cxnId="{19153743-D6A7-4160-AD22-22302FECB629}">
      <dgm:prSet/>
      <dgm:spPr/>
      <dgm:t>
        <a:bodyPr/>
        <a:lstStyle/>
        <a:p>
          <a:endParaRPr lang="en-US"/>
        </a:p>
      </dgm:t>
    </dgm:pt>
    <dgm:pt modelId="{76F90E75-7CDD-43AF-837A-02C6B43A7702}" type="sibTrans" cxnId="{19153743-D6A7-4160-AD22-22302FECB629}">
      <dgm:prSet/>
      <dgm:spPr/>
      <dgm:t>
        <a:bodyPr/>
        <a:lstStyle/>
        <a:p>
          <a:endParaRPr lang="en-US"/>
        </a:p>
      </dgm:t>
    </dgm:pt>
    <dgm:pt modelId="{C09556F3-2683-4763-8C90-5A0C0897D51E}">
      <dgm:prSet/>
      <dgm:spPr/>
      <dgm:t>
        <a:bodyPr/>
        <a:lstStyle/>
        <a:p>
          <a:pPr rtl="0"/>
          <a:r>
            <a:rPr lang="en-GB" dirty="0"/>
            <a:t>Need for training and digital confidence among staff. Ongoing training builds confidence and consistency in record keeping.</a:t>
          </a:r>
          <a:endParaRPr lang="en-IN" dirty="0"/>
        </a:p>
      </dgm:t>
    </dgm:pt>
    <dgm:pt modelId="{C9201339-C7B7-4E84-9273-45432EBFED07}" type="parTrans" cxnId="{B9563950-7F65-4BC9-9AA3-ABF685B48E8C}">
      <dgm:prSet/>
      <dgm:spPr/>
      <dgm:t>
        <a:bodyPr/>
        <a:lstStyle/>
        <a:p>
          <a:endParaRPr lang="en-US"/>
        </a:p>
      </dgm:t>
    </dgm:pt>
    <dgm:pt modelId="{77873B7E-98E0-49CC-B04C-D9DF1218B7E6}" type="sibTrans" cxnId="{B9563950-7F65-4BC9-9AA3-ABF685B48E8C}">
      <dgm:prSet/>
      <dgm:spPr/>
      <dgm:t>
        <a:bodyPr/>
        <a:lstStyle/>
        <a:p>
          <a:endParaRPr lang="en-US"/>
        </a:p>
      </dgm:t>
    </dgm:pt>
    <dgm:pt modelId="{6D0CE6F2-B536-4717-BCE9-BD8548F7E4DF}">
      <dgm:prSet/>
      <dgm:spPr/>
      <dgm:t>
        <a:bodyPr/>
        <a:lstStyle/>
        <a:p>
          <a:pPr rtl="0"/>
          <a:r>
            <a:rPr lang="en-GB" dirty="0"/>
            <a:t>Continuous learning ensures safe and effective care delivery. A culture of learning helps staff adapt to new systems and improve care</a:t>
          </a:r>
          <a:endParaRPr lang="en-IN" dirty="0"/>
        </a:p>
      </dgm:t>
    </dgm:pt>
    <dgm:pt modelId="{69628520-36EF-45C2-AEC2-222BFAD3327C}" type="parTrans" cxnId="{20BE069C-9391-48D8-B5D4-CE1B53A61B64}">
      <dgm:prSet/>
      <dgm:spPr/>
      <dgm:t>
        <a:bodyPr/>
        <a:lstStyle/>
        <a:p>
          <a:endParaRPr lang="en-US"/>
        </a:p>
      </dgm:t>
    </dgm:pt>
    <dgm:pt modelId="{1E14CD3C-B94F-432C-92CD-32C932CD0F52}" type="sibTrans" cxnId="{20BE069C-9391-48D8-B5D4-CE1B53A61B64}">
      <dgm:prSet/>
      <dgm:spPr/>
      <dgm:t>
        <a:bodyPr/>
        <a:lstStyle/>
        <a:p>
          <a:endParaRPr lang="en-US"/>
        </a:p>
      </dgm:t>
    </dgm:pt>
    <dgm:pt modelId="{074B600B-088B-4185-BBF0-7FACED35584D}" type="pres">
      <dgm:prSet presAssocID="{0FB075F1-070B-4871-80D6-BCEA9DD918AC}" presName="linear" presStyleCnt="0">
        <dgm:presLayoutVars>
          <dgm:animLvl val="lvl"/>
          <dgm:resizeHandles val="exact"/>
        </dgm:presLayoutVars>
      </dgm:prSet>
      <dgm:spPr/>
    </dgm:pt>
    <dgm:pt modelId="{5379AC4B-6DFC-4618-8774-9507BDC72C7B}" type="pres">
      <dgm:prSet presAssocID="{2C816544-997B-47A7-A580-ED538D1E1E3F}" presName="parentText" presStyleLbl="node1" presStyleIdx="0" presStyleCnt="6">
        <dgm:presLayoutVars>
          <dgm:chMax val="0"/>
          <dgm:bulletEnabled val="1"/>
        </dgm:presLayoutVars>
      </dgm:prSet>
      <dgm:spPr/>
    </dgm:pt>
    <dgm:pt modelId="{5A6705AE-56F7-4FFB-9BAD-5C7F90312CE2}" type="pres">
      <dgm:prSet presAssocID="{D84A08F7-FED9-4AE1-B804-A8AC414CD6E6}" presName="spacer" presStyleCnt="0"/>
      <dgm:spPr/>
    </dgm:pt>
    <dgm:pt modelId="{7B417D53-32A5-4F15-9B7E-FADA81168382}" type="pres">
      <dgm:prSet presAssocID="{F59B09A1-04C3-423E-BCA3-1E6B57618980}" presName="parentText" presStyleLbl="node1" presStyleIdx="1" presStyleCnt="6">
        <dgm:presLayoutVars>
          <dgm:chMax val="0"/>
          <dgm:bulletEnabled val="1"/>
        </dgm:presLayoutVars>
      </dgm:prSet>
      <dgm:spPr/>
    </dgm:pt>
    <dgm:pt modelId="{E3F18431-AADD-4C50-9273-DBBCA1B2DE77}" type="pres">
      <dgm:prSet presAssocID="{77929E08-1DE4-4810-A02F-D3D676731F80}" presName="spacer" presStyleCnt="0"/>
      <dgm:spPr/>
    </dgm:pt>
    <dgm:pt modelId="{B123BBBE-2519-4F9E-8CDD-D96CBD7B0299}" type="pres">
      <dgm:prSet presAssocID="{F8DA678E-5ECD-4F89-A9A2-350673F21F13}" presName="parentText" presStyleLbl="node1" presStyleIdx="2" presStyleCnt="6" custLinFactY="6083" custLinFactNeighborX="4595" custLinFactNeighborY="100000">
        <dgm:presLayoutVars>
          <dgm:chMax val="0"/>
          <dgm:bulletEnabled val="1"/>
        </dgm:presLayoutVars>
      </dgm:prSet>
      <dgm:spPr/>
    </dgm:pt>
    <dgm:pt modelId="{969C5D80-C35C-48D7-A54B-2FEFD1B54302}" type="pres">
      <dgm:prSet presAssocID="{EF21FB50-F6B6-4261-ADBE-65B01A4944C9}" presName="spacer" presStyleCnt="0"/>
      <dgm:spPr/>
    </dgm:pt>
    <dgm:pt modelId="{A7D32D75-507A-4650-82CE-2D3A4FEDA68C}" type="pres">
      <dgm:prSet presAssocID="{5E458F14-6E1C-494C-9D64-04F639F7711E}" presName="parentText" presStyleLbl="node1" presStyleIdx="3" presStyleCnt="6" custLinFactNeighborY="-50000">
        <dgm:presLayoutVars>
          <dgm:chMax val="0"/>
          <dgm:bulletEnabled val="1"/>
        </dgm:presLayoutVars>
      </dgm:prSet>
      <dgm:spPr/>
    </dgm:pt>
    <dgm:pt modelId="{B4B39B79-645E-40E1-83E6-F20B25D31BE1}" type="pres">
      <dgm:prSet presAssocID="{76F90E75-7CDD-43AF-837A-02C6B43A7702}" presName="spacer" presStyleCnt="0"/>
      <dgm:spPr/>
    </dgm:pt>
    <dgm:pt modelId="{DA3EC329-7092-4D7A-8893-8E4E68914E49}" type="pres">
      <dgm:prSet presAssocID="{C09556F3-2683-4763-8C90-5A0C0897D51E}" presName="parentText" presStyleLbl="node1" presStyleIdx="4" presStyleCnt="6">
        <dgm:presLayoutVars>
          <dgm:chMax val="0"/>
          <dgm:bulletEnabled val="1"/>
        </dgm:presLayoutVars>
      </dgm:prSet>
      <dgm:spPr/>
    </dgm:pt>
    <dgm:pt modelId="{E33CC409-D2E4-4B0D-AC1E-99EF36BDB990}" type="pres">
      <dgm:prSet presAssocID="{77873B7E-98E0-49CC-B04C-D9DF1218B7E6}" presName="spacer" presStyleCnt="0"/>
      <dgm:spPr/>
    </dgm:pt>
    <dgm:pt modelId="{F95EB6DD-205B-4CE2-A985-BAE81000262C}" type="pres">
      <dgm:prSet presAssocID="{6D0CE6F2-B536-4717-BCE9-BD8548F7E4DF}" presName="parentText" presStyleLbl="node1" presStyleIdx="5" presStyleCnt="6" custLinFactNeighborY="62303">
        <dgm:presLayoutVars>
          <dgm:chMax val="0"/>
          <dgm:bulletEnabled val="1"/>
        </dgm:presLayoutVars>
      </dgm:prSet>
      <dgm:spPr/>
    </dgm:pt>
  </dgm:ptLst>
  <dgm:cxnLst>
    <dgm:cxn modelId="{44C4701F-DA81-4A69-B222-8BFE60B56F4D}" type="presOf" srcId="{2C816544-997B-47A7-A580-ED538D1E1E3F}" destId="{5379AC4B-6DFC-4618-8774-9507BDC72C7B}" srcOrd="0" destOrd="0" presId="urn:microsoft.com/office/officeart/2005/8/layout/vList2"/>
    <dgm:cxn modelId="{46A65823-0326-4BAA-B7BC-5C071BF7BF66}" type="presOf" srcId="{F8DA678E-5ECD-4F89-A9A2-350673F21F13}" destId="{B123BBBE-2519-4F9E-8CDD-D96CBD7B0299}" srcOrd="0" destOrd="0" presId="urn:microsoft.com/office/officeart/2005/8/layout/vList2"/>
    <dgm:cxn modelId="{19153743-D6A7-4160-AD22-22302FECB629}" srcId="{0FB075F1-070B-4871-80D6-BCEA9DD918AC}" destId="{5E458F14-6E1C-494C-9D64-04F639F7711E}" srcOrd="3" destOrd="0" parTransId="{B5D3C9BC-3815-4B8B-BF11-C7543371325E}" sibTransId="{76F90E75-7CDD-43AF-837A-02C6B43A7702}"/>
    <dgm:cxn modelId="{B9563950-7F65-4BC9-9AA3-ABF685B48E8C}" srcId="{0FB075F1-070B-4871-80D6-BCEA9DD918AC}" destId="{C09556F3-2683-4763-8C90-5A0C0897D51E}" srcOrd="4" destOrd="0" parTransId="{C9201339-C7B7-4E84-9273-45432EBFED07}" sibTransId="{77873B7E-98E0-49CC-B04C-D9DF1218B7E6}"/>
    <dgm:cxn modelId="{80938A50-CA28-4023-9A46-6B8A8DC601D6}" type="presOf" srcId="{C09556F3-2683-4763-8C90-5A0C0897D51E}" destId="{DA3EC329-7092-4D7A-8893-8E4E68914E49}" srcOrd="0" destOrd="0" presId="urn:microsoft.com/office/officeart/2005/8/layout/vList2"/>
    <dgm:cxn modelId="{5FC9A883-AD04-4A38-859B-A7FBADFDAF34}" type="presOf" srcId="{F59B09A1-04C3-423E-BCA3-1E6B57618980}" destId="{7B417D53-32A5-4F15-9B7E-FADA81168382}" srcOrd="0" destOrd="0" presId="urn:microsoft.com/office/officeart/2005/8/layout/vList2"/>
    <dgm:cxn modelId="{20BE069C-9391-48D8-B5D4-CE1B53A61B64}" srcId="{0FB075F1-070B-4871-80D6-BCEA9DD918AC}" destId="{6D0CE6F2-B536-4717-BCE9-BD8548F7E4DF}" srcOrd="5" destOrd="0" parTransId="{69628520-36EF-45C2-AEC2-222BFAD3327C}" sibTransId="{1E14CD3C-B94F-432C-92CD-32C932CD0F52}"/>
    <dgm:cxn modelId="{1C10F5BE-4812-4F7C-AD31-D3BDA904D425}" type="presOf" srcId="{6D0CE6F2-B536-4717-BCE9-BD8548F7E4DF}" destId="{F95EB6DD-205B-4CE2-A985-BAE81000262C}" srcOrd="0" destOrd="0" presId="urn:microsoft.com/office/officeart/2005/8/layout/vList2"/>
    <dgm:cxn modelId="{ADDC12CD-42D2-4DDB-A750-9D476D29131C}" srcId="{0FB075F1-070B-4871-80D6-BCEA9DD918AC}" destId="{F8DA678E-5ECD-4F89-A9A2-350673F21F13}" srcOrd="2" destOrd="0" parTransId="{10CFC0E8-7C25-44CE-8C1D-A614ADECA7D8}" sibTransId="{EF21FB50-F6B6-4261-ADBE-65B01A4944C9}"/>
    <dgm:cxn modelId="{92E3D3D0-A6FE-4987-A573-882EC9383756}" type="presOf" srcId="{0FB075F1-070B-4871-80D6-BCEA9DD918AC}" destId="{074B600B-088B-4185-BBF0-7FACED35584D}" srcOrd="0" destOrd="0" presId="urn:microsoft.com/office/officeart/2005/8/layout/vList2"/>
    <dgm:cxn modelId="{66B370D6-253E-496C-9B2B-680F4822BDB7}" srcId="{0FB075F1-070B-4871-80D6-BCEA9DD918AC}" destId="{2C816544-997B-47A7-A580-ED538D1E1E3F}" srcOrd="0" destOrd="0" parTransId="{E574ADE6-B2FA-4DB9-B8D8-53D7551B7ECE}" sibTransId="{D84A08F7-FED9-4AE1-B804-A8AC414CD6E6}"/>
    <dgm:cxn modelId="{B08190D9-D334-4100-83A9-D86400C5D320}" type="presOf" srcId="{5E458F14-6E1C-494C-9D64-04F639F7711E}" destId="{A7D32D75-507A-4650-82CE-2D3A4FEDA68C}" srcOrd="0" destOrd="0" presId="urn:microsoft.com/office/officeart/2005/8/layout/vList2"/>
    <dgm:cxn modelId="{91CAEDFE-FAD5-4886-9279-206C4F830F14}" srcId="{0FB075F1-070B-4871-80D6-BCEA9DD918AC}" destId="{F59B09A1-04C3-423E-BCA3-1E6B57618980}" srcOrd="1" destOrd="0" parTransId="{94FB0FBA-1E79-4690-81C6-2F22FCE65FE8}" sibTransId="{77929E08-1DE4-4810-A02F-D3D676731F80}"/>
    <dgm:cxn modelId="{99F6F7A1-104A-46F9-BF94-8B130E22CFB0}" type="presParOf" srcId="{074B600B-088B-4185-BBF0-7FACED35584D}" destId="{5379AC4B-6DFC-4618-8774-9507BDC72C7B}" srcOrd="0" destOrd="0" presId="urn:microsoft.com/office/officeart/2005/8/layout/vList2"/>
    <dgm:cxn modelId="{39FFF8E0-39D0-4CC7-BA62-AEF38468952C}" type="presParOf" srcId="{074B600B-088B-4185-BBF0-7FACED35584D}" destId="{5A6705AE-56F7-4FFB-9BAD-5C7F90312CE2}" srcOrd="1" destOrd="0" presId="urn:microsoft.com/office/officeart/2005/8/layout/vList2"/>
    <dgm:cxn modelId="{34B6FF0A-99E2-4C48-BFA6-81B9CE2D461B}" type="presParOf" srcId="{074B600B-088B-4185-BBF0-7FACED35584D}" destId="{7B417D53-32A5-4F15-9B7E-FADA81168382}" srcOrd="2" destOrd="0" presId="urn:microsoft.com/office/officeart/2005/8/layout/vList2"/>
    <dgm:cxn modelId="{3704A6B0-A448-4710-9111-75912A1F3B9C}" type="presParOf" srcId="{074B600B-088B-4185-BBF0-7FACED35584D}" destId="{E3F18431-AADD-4C50-9273-DBBCA1B2DE77}" srcOrd="3" destOrd="0" presId="urn:microsoft.com/office/officeart/2005/8/layout/vList2"/>
    <dgm:cxn modelId="{5DDF8783-1984-432A-9B82-FD3031776F89}" type="presParOf" srcId="{074B600B-088B-4185-BBF0-7FACED35584D}" destId="{B123BBBE-2519-4F9E-8CDD-D96CBD7B0299}" srcOrd="4" destOrd="0" presId="urn:microsoft.com/office/officeart/2005/8/layout/vList2"/>
    <dgm:cxn modelId="{6BE651CC-E9A5-4AA0-A967-739AC08F4B04}" type="presParOf" srcId="{074B600B-088B-4185-BBF0-7FACED35584D}" destId="{969C5D80-C35C-48D7-A54B-2FEFD1B54302}" srcOrd="5" destOrd="0" presId="urn:microsoft.com/office/officeart/2005/8/layout/vList2"/>
    <dgm:cxn modelId="{21F286FF-98C1-4C07-B7EA-9077987F5F0F}" type="presParOf" srcId="{074B600B-088B-4185-BBF0-7FACED35584D}" destId="{A7D32D75-507A-4650-82CE-2D3A4FEDA68C}" srcOrd="6" destOrd="0" presId="urn:microsoft.com/office/officeart/2005/8/layout/vList2"/>
    <dgm:cxn modelId="{83620EE8-1F66-4BCB-9577-EE1FA4BCD61F}" type="presParOf" srcId="{074B600B-088B-4185-BBF0-7FACED35584D}" destId="{B4B39B79-645E-40E1-83E6-F20B25D31BE1}" srcOrd="7" destOrd="0" presId="urn:microsoft.com/office/officeart/2005/8/layout/vList2"/>
    <dgm:cxn modelId="{9053B1E7-1912-45AE-8F5D-AC5D78A67FDB}" type="presParOf" srcId="{074B600B-088B-4185-BBF0-7FACED35584D}" destId="{DA3EC329-7092-4D7A-8893-8E4E68914E49}" srcOrd="8" destOrd="0" presId="urn:microsoft.com/office/officeart/2005/8/layout/vList2"/>
    <dgm:cxn modelId="{6D7EE899-430F-4190-9BAD-A7552A3B361B}" type="presParOf" srcId="{074B600B-088B-4185-BBF0-7FACED35584D}" destId="{E33CC409-D2E4-4B0D-AC1E-99EF36BDB990}" srcOrd="9" destOrd="0" presId="urn:microsoft.com/office/officeart/2005/8/layout/vList2"/>
    <dgm:cxn modelId="{92EBBE1A-92AE-4DDD-9AC2-67660638DC84}" type="presParOf" srcId="{074B600B-088B-4185-BBF0-7FACED35584D}" destId="{F95EB6DD-205B-4CE2-A985-BAE81000262C}"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46CFDD-1E1E-4D5A-9063-084307CE788C}">
      <dsp:nvSpPr>
        <dsp:cNvPr id="0" name=""/>
        <dsp:cNvSpPr/>
      </dsp:nvSpPr>
      <dsp:spPr>
        <a:xfrm>
          <a:off x="961120" y="2079"/>
          <a:ext cx="2094322" cy="125659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Slide 2:</a:t>
          </a:r>
          <a:r>
            <a:rPr lang="en-GB" sz="1600" kern="1200"/>
            <a:t> Introduction – Sunrise Residential Care Home</a:t>
          </a:r>
          <a:endParaRPr lang="en-US" sz="1600" kern="1200"/>
        </a:p>
      </dsp:txBody>
      <dsp:txXfrm>
        <a:off x="961120" y="2079"/>
        <a:ext cx="2094322" cy="1256593"/>
      </dsp:txXfrm>
    </dsp:sp>
    <dsp:sp modelId="{F59AC8A5-DEBC-4F78-9900-1CE9ED052CC3}">
      <dsp:nvSpPr>
        <dsp:cNvPr id="0" name=""/>
        <dsp:cNvSpPr/>
      </dsp:nvSpPr>
      <dsp:spPr>
        <a:xfrm>
          <a:off x="3264875" y="2079"/>
          <a:ext cx="2094322" cy="1256593"/>
        </a:xfrm>
        <a:prstGeom prst="rect">
          <a:avLst/>
        </a:prstGeom>
        <a:solidFill>
          <a:schemeClr val="accent5">
            <a:hueOff val="-1519019"/>
            <a:satOff val="-103"/>
            <a:lumOff val="24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Slide 3:</a:t>
          </a:r>
          <a:r>
            <a:rPr lang="en-GB" sz="1600" kern="1200"/>
            <a:t> Use of Excel in Sunrise Residential Care Home </a:t>
          </a:r>
          <a:endParaRPr lang="en-US" sz="1600" kern="1200"/>
        </a:p>
      </dsp:txBody>
      <dsp:txXfrm>
        <a:off x="3264875" y="2079"/>
        <a:ext cx="2094322" cy="1256593"/>
      </dsp:txXfrm>
    </dsp:sp>
    <dsp:sp modelId="{F529CA5E-A1D6-47D3-81DE-9E558B2EC13D}">
      <dsp:nvSpPr>
        <dsp:cNvPr id="0" name=""/>
        <dsp:cNvSpPr/>
      </dsp:nvSpPr>
      <dsp:spPr>
        <a:xfrm>
          <a:off x="5568630" y="2079"/>
          <a:ext cx="2094322" cy="1256593"/>
        </a:xfrm>
        <a:prstGeom prst="rect">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Slide 4:</a:t>
          </a:r>
          <a:r>
            <a:rPr lang="en-GB" sz="1600" kern="1200"/>
            <a:t> Benefits and Limitations of Excel within Sunrise Residential Care Home</a:t>
          </a:r>
          <a:endParaRPr lang="en-US" sz="1600" kern="1200"/>
        </a:p>
      </dsp:txBody>
      <dsp:txXfrm>
        <a:off x="5568630" y="2079"/>
        <a:ext cx="2094322" cy="1256593"/>
      </dsp:txXfrm>
    </dsp:sp>
    <dsp:sp modelId="{E6184B43-B51D-4063-B564-275BBF734117}">
      <dsp:nvSpPr>
        <dsp:cNvPr id="0" name=""/>
        <dsp:cNvSpPr/>
      </dsp:nvSpPr>
      <dsp:spPr>
        <a:xfrm>
          <a:off x="7872385" y="2079"/>
          <a:ext cx="2094322" cy="1256593"/>
        </a:xfrm>
        <a:prstGeom prst="rect">
          <a:avLst/>
        </a:prstGeom>
        <a:solidFill>
          <a:schemeClr val="accent5">
            <a:hueOff val="-4557056"/>
            <a:satOff val="-310"/>
            <a:lumOff val="73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Slide 5:</a:t>
          </a:r>
          <a:r>
            <a:rPr lang="en-GB" sz="1600" kern="1200"/>
            <a:t> Communication and Collaboration Tool – Microsoft Outlook</a:t>
          </a:r>
          <a:endParaRPr lang="en-US" sz="1600" kern="1200"/>
        </a:p>
      </dsp:txBody>
      <dsp:txXfrm>
        <a:off x="7872385" y="2079"/>
        <a:ext cx="2094322" cy="1256593"/>
      </dsp:txXfrm>
    </dsp:sp>
    <dsp:sp modelId="{F9CD65EA-EE7C-4E4D-911D-8ECE342858B5}">
      <dsp:nvSpPr>
        <dsp:cNvPr id="0" name=""/>
        <dsp:cNvSpPr/>
      </dsp:nvSpPr>
      <dsp:spPr>
        <a:xfrm>
          <a:off x="961120" y="1468105"/>
          <a:ext cx="2094322" cy="1256593"/>
        </a:xfrm>
        <a:prstGeom prst="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Slide 6:</a:t>
          </a:r>
          <a:r>
            <a:rPr lang="en-GB" sz="1600" kern="1200"/>
            <a:t> Advantages and Limitations of Microsoft Outlook</a:t>
          </a:r>
          <a:endParaRPr lang="en-US" sz="1600" kern="1200"/>
        </a:p>
      </dsp:txBody>
      <dsp:txXfrm>
        <a:off x="961120" y="1468105"/>
        <a:ext cx="2094322" cy="1256593"/>
      </dsp:txXfrm>
    </dsp:sp>
    <dsp:sp modelId="{4AC2B868-4701-488B-BF11-E1203D7094D6}">
      <dsp:nvSpPr>
        <dsp:cNvPr id="0" name=""/>
        <dsp:cNvSpPr/>
      </dsp:nvSpPr>
      <dsp:spPr>
        <a:xfrm>
          <a:off x="3264875" y="1468105"/>
          <a:ext cx="2094322" cy="1256593"/>
        </a:xfrm>
        <a:prstGeom prst="rect">
          <a:avLst/>
        </a:prstGeom>
        <a:solidFill>
          <a:schemeClr val="accent5">
            <a:hueOff val="-7595094"/>
            <a:satOff val="-516"/>
            <a:lumOff val="122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Slide 7:</a:t>
          </a:r>
          <a:r>
            <a:rPr lang="en-GB" sz="1600" kern="1200"/>
            <a:t> Digital Literacy – Challenges and Impact</a:t>
          </a:r>
          <a:endParaRPr lang="en-US" sz="1600" kern="1200"/>
        </a:p>
      </dsp:txBody>
      <dsp:txXfrm>
        <a:off x="3264875" y="1468105"/>
        <a:ext cx="2094322" cy="1256593"/>
      </dsp:txXfrm>
    </dsp:sp>
    <dsp:sp modelId="{ACE6BDDB-77C3-4E4E-A746-9B3B8C02F1E1}">
      <dsp:nvSpPr>
        <dsp:cNvPr id="0" name=""/>
        <dsp:cNvSpPr/>
      </dsp:nvSpPr>
      <dsp:spPr>
        <a:xfrm>
          <a:off x="5568630" y="1468105"/>
          <a:ext cx="2094322" cy="1256593"/>
        </a:xfrm>
        <a:prstGeom prst="rect">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Slide 8:</a:t>
          </a:r>
          <a:r>
            <a:rPr lang="en-GB" sz="1600" kern="1200"/>
            <a:t> Digital Safety Checklist – Privacy, Security &amp; Staff Awareness</a:t>
          </a:r>
          <a:endParaRPr lang="en-US" sz="1600" kern="1200"/>
        </a:p>
      </dsp:txBody>
      <dsp:txXfrm>
        <a:off x="5568630" y="1468105"/>
        <a:ext cx="2094322" cy="1256593"/>
      </dsp:txXfrm>
    </dsp:sp>
    <dsp:sp modelId="{1945A5A3-0843-478A-8737-CBDE39ABF73F}">
      <dsp:nvSpPr>
        <dsp:cNvPr id="0" name=""/>
        <dsp:cNvSpPr/>
      </dsp:nvSpPr>
      <dsp:spPr>
        <a:xfrm>
          <a:off x="7872385" y="1468105"/>
          <a:ext cx="2094322" cy="1256593"/>
        </a:xfrm>
        <a:prstGeom prst="rect">
          <a:avLst/>
        </a:prstGeom>
        <a:solidFill>
          <a:schemeClr val="accent5">
            <a:hueOff val="-10633130"/>
            <a:satOff val="-723"/>
            <a:lumOff val="171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Slide 9:</a:t>
          </a:r>
          <a:r>
            <a:rPr lang="en-GB" sz="1600" kern="1200"/>
            <a:t> Conclusion</a:t>
          </a:r>
          <a:endParaRPr lang="en-US" sz="1600" kern="1200"/>
        </a:p>
      </dsp:txBody>
      <dsp:txXfrm>
        <a:off x="7872385" y="1468105"/>
        <a:ext cx="2094322" cy="1256593"/>
      </dsp:txXfrm>
    </dsp:sp>
    <dsp:sp modelId="{01DE967A-77B6-40EB-8FA1-6BE5EDF44254}">
      <dsp:nvSpPr>
        <dsp:cNvPr id="0" name=""/>
        <dsp:cNvSpPr/>
      </dsp:nvSpPr>
      <dsp:spPr>
        <a:xfrm>
          <a:off x="4416753" y="2934131"/>
          <a:ext cx="2094322" cy="1256593"/>
        </a:xfrm>
        <a:prstGeom prst="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Slide 10:</a:t>
          </a:r>
          <a:r>
            <a:rPr lang="en-GB" sz="1600" kern="1200"/>
            <a:t> References</a:t>
          </a:r>
          <a:endParaRPr lang="en-US" sz="1600" kern="1200"/>
        </a:p>
      </dsp:txBody>
      <dsp:txXfrm>
        <a:off x="4416753" y="2934131"/>
        <a:ext cx="2094322" cy="12565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DF7344-5AB7-4E79-988B-8721BB1DE941}">
      <dsp:nvSpPr>
        <dsp:cNvPr id="0" name=""/>
        <dsp:cNvSpPr/>
      </dsp:nvSpPr>
      <dsp:spPr>
        <a:xfrm>
          <a:off x="631199" y="786899"/>
          <a:ext cx="1098000" cy="1098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D32633-3DC7-4D37-9F28-FBF57C75D02B}">
      <dsp:nvSpPr>
        <dsp:cNvPr id="0" name=""/>
        <dsp:cNvSpPr/>
      </dsp:nvSpPr>
      <dsp:spPr>
        <a:xfrm>
          <a:off x="865200" y="1020899"/>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E09753-2164-44DF-8318-B91300631817}">
      <dsp:nvSpPr>
        <dsp:cNvPr id="0" name=""/>
        <dsp:cNvSpPr/>
      </dsp:nvSpPr>
      <dsp:spPr>
        <a:xfrm>
          <a:off x="280199" y="2226899"/>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35 residents; many with dementia and long-term health conditions</a:t>
          </a:r>
          <a:endParaRPr lang="en-US" sz="1100" kern="1200"/>
        </a:p>
      </dsp:txBody>
      <dsp:txXfrm>
        <a:off x="280199" y="2226899"/>
        <a:ext cx="1800000" cy="720000"/>
      </dsp:txXfrm>
    </dsp:sp>
    <dsp:sp modelId="{AFF98B7D-5DB1-4727-8552-EBF127EA0D5D}">
      <dsp:nvSpPr>
        <dsp:cNvPr id="0" name=""/>
        <dsp:cNvSpPr/>
      </dsp:nvSpPr>
      <dsp:spPr>
        <a:xfrm>
          <a:off x="2746200" y="786899"/>
          <a:ext cx="1098000" cy="1098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202BFA-488B-40F9-A4F6-CE09CA65108D}">
      <dsp:nvSpPr>
        <dsp:cNvPr id="0" name=""/>
        <dsp:cNvSpPr/>
      </dsp:nvSpPr>
      <dsp:spPr>
        <a:xfrm>
          <a:off x="2980200" y="1020899"/>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EA6372-0899-48BC-AA4C-7826407F0062}">
      <dsp:nvSpPr>
        <dsp:cNvPr id="0" name=""/>
        <dsp:cNvSpPr/>
      </dsp:nvSpPr>
      <dsp:spPr>
        <a:xfrm>
          <a:off x="2395200" y="2226899"/>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Staff: nurses, carers, administrators, and visiting professionals</a:t>
          </a:r>
          <a:endParaRPr lang="en-US" sz="1100" kern="1200"/>
        </a:p>
      </dsp:txBody>
      <dsp:txXfrm>
        <a:off x="2395200" y="2226899"/>
        <a:ext cx="1800000" cy="720000"/>
      </dsp:txXfrm>
    </dsp:sp>
    <dsp:sp modelId="{C09FB837-4449-40A6-A483-C5B8D017C390}">
      <dsp:nvSpPr>
        <dsp:cNvPr id="0" name=""/>
        <dsp:cNvSpPr/>
      </dsp:nvSpPr>
      <dsp:spPr>
        <a:xfrm>
          <a:off x="4861200" y="786899"/>
          <a:ext cx="1098000" cy="109800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02AD9D-B24A-40F8-A0C7-22841479FB17}">
      <dsp:nvSpPr>
        <dsp:cNvPr id="0" name=""/>
        <dsp:cNvSpPr/>
      </dsp:nvSpPr>
      <dsp:spPr>
        <a:xfrm>
          <a:off x="5095200" y="1020899"/>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E64B96-F443-4790-83E9-DEBE3C26B8D3}">
      <dsp:nvSpPr>
        <dsp:cNvPr id="0" name=""/>
        <dsp:cNvSpPr/>
      </dsp:nvSpPr>
      <dsp:spPr>
        <a:xfrm>
          <a:off x="4510200" y="2226899"/>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Using Microsoft 365</a:t>
          </a:r>
          <a:r>
            <a:rPr lang="en-GB" sz="1100" b="1" kern="1200"/>
            <a:t> </a:t>
          </a:r>
          <a:r>
            <a:rPr lang="en-GB" sz="1100" kern="1200"/>
            <a:t>to improve communication and efficiency (Harrington, 2025).</a:t>
          </a:r>
          <a:endParaRPr lang="en-US" sz="1100" kern="1200"/>
        </a:p>
      </dsp:txBody>
      <dsp:txXfrm>
        <a:off x="4510200" y="2226899"/>
        <a:ext cx="1800000" cy="720000"/>
      </dsp:txXfrm>
    </dsp:sp>
    <dsp:sp modelId="{BC62F833-D2F6-4C2E-AD42-382C8FCFC6F9}">
      <dsp:nvSpPr>
        <dsp:cNvPr id="0" name=""/>
        <dsp:cNvSpPr/>
      </dsp:nvSpPr>
      <dsp:spPr>
        <a:xfrm>
          <a:off x="6976200" y="786899"/>
          <a:ext cx="1098000" cy="1098000"/>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CE2E7A-0374-4237-81AE-AC26F613BC03}">
      <dsp:nvSpPr>
        <dsp:cNvPr id="0" name=""/>
        <dsp:cNvSpPr/>
      </dsp:nvSpPr>
      <dsp:spPr>
        <a:xfrm>
          <a:off x="7210200" y="1020899"/>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01BBD0-08E1-4C4E-A2ED-7E5AAAB8F1CF}">
      <dsp:nvSpPr>
        <dsp:cNvPr id="0" name=""/>
        <dsp:cNvSpPr/>
      </dsp:nvSpPr>
      <dsp:spPr>
        <a:xfrm>
          <a:off x="6625200" y="2226899"/>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Focus on Excel</a:t>
          </a:r>
          <a:r>
            <a:rPr lang="en-GB" sz="1100" b="1" kern="1200"/>
            <a:t> </a:t>
          </a:r>
          <a:r>
            <a:rPr lang="en-GB" sz="1100" kern="1200"/>
            <a:t>and Outlook</a:t>
          </a:r>
          <a:endParaRPr lang="en-US" sz="1100" kern="1200"/>
        </a:p>
      </dsp:txBody>
      <dsp:txXfrm>
        <a:off x="6625200" y="2226899"/>
        <a:ext cx="1800000" cy="720000"/>
      </dsp:txXfrm>
    </dsp:sp>
    <dsp:sp modelId="{F535294D-BA62-4523-B6ED-E491498E2AF6}">
      <dsp:nvSpPr>
        <dsp:cNvPr id="0" name=""/>
        <dsp:cNvSpPr/>
      </dsp:nvSpPr>
      <dsp:spPr>
        <a:xfrm>
          <a:off x="9091200" y="786899"/>
          <a:ext cx="1098000" cy="109800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6D4A16-3DB6-49BD-80C1-2A64498A3A90}">
      <dsp:nvSpPr>
        <dsp:cNvPr id="0" name=""/>
        <dsp:cNvSpPr/>
      </dsp:nvSpPr>
      <dsp:spPr>
        <a:xfrm>
          <a:off x="9325199" y="1020899"/>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EAA58F-00C1-44F6-8B22-1109347495E3}">
      <dsp:nvSpPr>
        <dsp:cNvPr id="0" name=""/>
        <dsp:cNvSpPr/>
      </dsp:nvSpPr>
      <dsp:spPr>
        <a:xfrm>
          <a:off x="8740200" y="2226899"/>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Covers: advantages</a:t>
          </a:r>
          <a:r>
            <a:rPr lang="en-GB" sz="1100" b="1" kern="1200"/>
            <a:t>, </a:t>
          </a:r>
          <a:r>
            <a:rPr lang="en-GB" sz="1100" kern="1200"/>
            <a:t>limitations</a:t>
          </a:r>
          <a:r>
            <a:rPr lang="en-GB" sz="1100" b="1" kern="1200"/>
            <a:t>, </a:t>
          </a:r>
          <a:r>
            <a:rPr lang="en-GB" sz="1100" kern="1200"/>
            <a:t>digital literacy</a:t>
          </a:r>
          <a:r>
            <a:rPr lang="en-GB" sz="1100" b="1" kern="1200"/>
            <a:t>,</a:t>
          </a:r>
          <a:r>
            <a:rPr lang="en-GB" sz="1100" kern="1200"/>
            <a:t> and safety</a:t>
          </a:r>
          <a:endParaRPr lang="en-US" sz="1100" kern="1200"/>
        </a:p>
      </dsp:txBody>
      <dsp:txXfrm>
        <a:off x="8740200" y="2226899"/>
        <a:ext cx="180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79AC4B-6DFC-4618-8774-9507BDC72C7B}">
      <dsp:nvSpPr>
        <dsp:cNvPr id="0" name=""/>
        <dsp:cNvSpPr/>
      </dsp:nvSpPr>
      <dsp:spPr>
        <a:xfrm>
          <a:off x="0" y="21531"/>
          <a:ext cx="5527453" cy="7441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dirty="0"/>
            <a:t>Limited digital literacy affects efficiency and accuracy in care delivery (Yang et al., 2025). </a:t>
          </a:r>
        </a:p>
        <a:p>
          <a:pPr marL="0" lvl="0" indent="0" algn="l" defTabSz="533400" rtl="0">
            <a:lnSpc>
              <a:spcPct val="90000"/>
            </a:lnSpc>
            <a:spcBef>
              <a:spcPct val="0"/>
            </a:spcBef>
            <a:spcAft>
              <a:spcPct val="35000"/>
            </a:spcAft>
            <a:buNone/>
          </a:pPr>
          <a:r>
            <a:rPr lang="en-GB" sz="1200" b="0" i="0" kern="1200" dirty="0"/>
            <a:t>Staff with poor computer skills take longer to </a:t>
          </a:r>
          <a:r>
            <a:rPr lang="en-GB" sz="1200" b="0" i="0" kern="1200" dirty="0" err="1"/>
            <a:t>revord</a:t>
          </a:r>
          <a:r>
            <a:rPr lang="en-GB" sz="1200" b="0" i="0" kern="1200" dirty="0"/>
            <a:t> and share  care information</a:t>
          </a:r>
          <a:endParaRPr lang="en-IN" sz="1200" b="0" i="0" kern="1200" dirty="0"/>
        </a:p>
      </dsp:txBody>
      <dsp:txXfrm>
        <a:off x="36325" y="57856"/>
        <a:ext cx="5454803" cy="671470"/>
      </dsp:txXfrm>
    </dsp:sp>
    <dsp:sp modelId="{7B417D53-32A5-4F15-9B7E-FADA81168382}">
      <dsp:nvSpPr>
        <dsp:cNvPr id="0" name=""/>
        <dsp:cNvSpPr/>
      </dsp:nvSpPr>
      <dsp:spPr>
        <a:xfrm>
          <a:off x="0" y="800211"/>
          <a:ext cx="5527453" cy="744120"/>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dirty="0"/>
            <a:t>Staff struggle with using digital tools such as Excel, Outlook, and Teams (Koch, </a:t>
          </a:r>
          <a:r>
            <a:rPr lang="en-GB" sz="1200" i="0" kern="1200" dirty="0"/>
            <a:t>and </a:t>
          </a:r>
          <a:r>
            <a:rPr lang="en-GB" sz="1200" i="0" kern="1200" dirty="0" err="1"/>
            <a:t>Fehlmann</a:t>
          </a:r>
          <a:r>
            <a:rPr lang="en-GB" sz="1200" i="0" kern="1200" dirty="0"/>
            <a:t>, 2025). </a:t>
          </a:r>
        </a:p>
        <a:p>
          <a:pPr marL="0" lvl="0" indent="0" algn="l" defTabSz="533400" rtl="0">
            <a:lnSpc>
              <a:spcPct val="90000"/>
            </a:lnSpc>
            <a:spcBef>
              <a:spcPct val="0"/>
            </a:spcBef>
            <a:spcAft>
              <a:spcPct val="35000"/>
            </a:spcAft>
            <a:buNone/>
          </a:pPr>
          <a:r>
            <a:rPr lang="en-GB" sz="1200" i="0" kern="1200" dirty="0"/>
            <a:t>This leads to missed messages, data errors and confusion in scheduling</a:t>
          </a:r>
          <a:endParaRPr lang="en-IN" sz="1200" i="0" kern="1200" dirty="0"/>
        </a:p>
      </dsp:txBody>
      <dsp:txXfrm>
        <a:off x="36325" y="836536"/>
        <a:ext cx="5454803" cy="671470"/>
      </dsp:txXfrm>
    </dsp:sp>
    <dsp:sp modelId="{B123BBBE-2519-4F9E-8CDD-D96CBD7B0299}">
      <dsp:nvSpPr>
        <dsp:cNvPr id="0" name=""/>
        <dsp:cNvSpPr/>
      </dsp:nvSpPr>
      <dsp:spPr>
        <a:xfrm>
          <a:off x="0" y="1658716"/>
          <a:ext cx="5527453" cy="74412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dirty="0"/>
            <a:t>Leads to communication delays and data entry errors. Important updates  or care changes may be overlooked.</a:t>
          </a:r>
          <a:endParaRPr lang="en-IN" sz="1200" kern="1200" dirty="0"/>
        </a:p>
      </dsp:txBody>
      <dsp:txXfrm>
        <a:off x="36325" y="1695041"/>
        <a:ext cx="5454803" cy="671470"/>
      </dsp:txXfrm>
    </dsp:sp>
    <dsp:sp modelId="{A7D32D75-507A-4650-82CE-2D3A4FEDA68C}">
      <dsp:nvSpPr>
        <dsp:cNvPr id="0" name=""/>
        <dsp:cNvSpPr/>
      </dsp:nvSpPr>
      <dsp:spPr>
        <a:xfrm>
          <a:off x="0" y="2340291"/>
          <a:ext cx="5527453" cy="74412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dirty="0"/>
            <a:t>Impacts team collaboration and quality of care. Digitally  confident staff end up helping others, causing frustration and burnout.</a:t>
          </a:r>
          <a:endParaRPr lang="en-IN" sz="1200" kern="1200" dirty="0"/>
        </a:p>
      </dsp:txBody>
      <dsp:txXfrm>
        <a:off x="36325" y="2376616"/>
        <a:ext cx="5454803" cy="671470"/>
      </dsp:txXfrm>
    </dsp:sp>
    <dsp:sp modelId="{DA3EC329-7092-4D7A-8893-8E4E68914E49}">
      <dsp:nvSpPr>
        <dsp:cNvPr id="0" name=""/>
        <dsp:cNvSpPr/>
      </dsp:nvSpPr>
      <dsp:spPr>
        <a:xfrm>
          <a:off x="0" y="3136251"/>
          <a:ext cx="5527453" cy="744120"/>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dirty="0"/>
            <a:t>Need for training and digital confidence among staff. Ongoing training builds confidence and consistency in record keeping.</a:t>
          </a:r>
          <a:endParaRPr lang="en-IN" sz="1200" kern="1200" dirty="0"/>
        </a:p>
      </dsp:txBody>
      <dsp:txXfrm>
        <a:off x="36325" y="3172576"/>
        <a:ext cx="5454803" cy="671470"/>
      </dsp:txXfrm>
    </dsp:sp>
    <dsp:sp modelId="{F95EB6DD-205B-4CE2-A985-BAE81000262C}">
      <dsp:nvSpPr>
        <dsp:cNvPr id="0" name=""/>
        <dsp:cNvSpPr/>
      </dsp:nvSpPr>
      <dsp:spPr>
        <a:xfrm>
          <a:off x="0" y="3936462"/>
          <a:ext cx="5527453" cy="7441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dirty="0"/>
            <a:t>Continuous learning ensures safe and effective care delivery. A culture of learning helps staff adapt to new systems and improve care</a:t>
          </a:r>
          <a:endParaRPr lang="en-IN" sz="1200" kern="1200" dirty="0"/>
        </a:p>
      </dsp:txBody>
      <dsp:txXfrm>
        <a:off x="36325" y="3972787"/>
        <a:ext cx="5454803" cy="67147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09039B-4F80-4392-B554-48BF9B7662E6}" type="datetimeFigureOut">
              <a:rPr lang="en-IN" smtClean="0"/>
              <a:t>09-11-2025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DB4060-1214-42B5-A8E8-23112D535A97}" type="slidenum">
              <a:rPr lang="en-IN" smtClean="0"/>
              <a:t>‹#›</a:t>
            </a:fld>
            <a:endParaRPr lang="en-IN"/>
          </a:p>
        </p:txBody>
      </p:sp>
    </p:spTree>
    <p:extLst>
      <p:ext uri="{BB962C8B-B14F-4D97-AF65-F5344CB8AC3E}">
        <p14:creationId xmlns:p14="http://schemas.microsoft.com/office/powerpoint/2010/main" val="4131126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5"/>
          </p:nvPr>
        </p:nvSpPr>
        <p:spPr/>
        <p:txBody>
          <a:bodyPr/>
          <a:lstStyle/>
          <a:p>
            <a:fld id="{71DB4060-1214-42B5-A8E8-23112D535A97}" type="slidenum">
              <a:rPr lang="en-IN" smtClean="0"/>
              <a:t>2</a:t>
            </a:fld>
            <a:endParaRPr lang="en-IN"/>
          </a:p>
        </p:txBody>
      </p:sp>
    </p:spTree>
    <p:extLst>
      <p:ext uri="{BB962C8B-B14F-4D97-AF65-F5344CB8AC3E}">
        <p14:creationId xmlns:p14="http://schemas.microsoft.com/office/powerpoint/2010/main" val="1313694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topic that our group will be presenting is how digital tools, in this case, Microsoft Excel and Microsoft Outlook, can be used to enhance efficiency and communication at Sunrise Residential Care Home. The Sunrise Residential Care Home is a medium-sized temporary care organisation with approximately 35 residents, with most of them living with dementia, mobility impairment, or other chronic ailments. The personnel of Sunrise are nurses, caretakers, administration personnel, and visiting practitioners like physiotherapists and physicians. The environment requires communication and organisation due to the complicated needs of residents.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Over the past few years, Sunrise has started to integrate Microsoft 365 tools into its daily activities and made them more efficient. Nonetheless, the employees are yet to build confidence in the effective usage of these applications. The presentation at hand outlines the way Excel and Outlook, which are two of the most popular Microsoft applications, could help the staff of Sunrise deliver high-quality care and address their workload more effectively.</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Excel can be applied especially in handling data of patients, medication schedules, and staff rotas. It also minimises paperwork, provides more accuracy and saves time through automation of calculations and reporting.</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Outlook is an effective communication and collaboration tool. It allows employees to email, create appointments, reminders and shared calendars. This keeps all the people updated on the updates of the residents, appointments, and discussions among teams, so that there will be a smooth flow of communication between the different departments. During this presentation, our group will discuss four major areas. We will first state the strengths and weaknesses of Excel and Outlook in the context of the Sunrise Residential Care home. Second, we shall speak of the issues surrounding digital literacy, how a lack of digital skills in the staff may affect care delivery and collaboration. Last but not least, we will provide a digital safety checklist, which will address the best practices of keeping sensitive information related to residents and maintaining data privacy.</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1DB4060-1214-42B5-A8E8-23112D535A97}" type="slidenum">
              <a:rPr lang="en-IN" smtClean="0"/>
              <a:t>5</a:t>
            </a:fld>
            <a:endParaRPr lang="en-IN"/>
          </a:p>
        </p:txBody>
      </p:sp>
    </p:spTree>
    <p:extLst>
      <p:ext uri="{BB962C8B-B14F-4D97-AF65-F5344CB8AC3E}">
        <p14:creationId xmlns:p14="http://schemas.microsoft.com/office/powerpoint/2010/main" val="1355676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Microsoft Excel is among the tools that can be used effectively in enhancing the day-to-day activities at Sunrise Residential Care Home. It is crucial in handling information, performance monitoring and in efficient organisation of staff and resident data.</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Tracking patient medications and health data is one of the primary tasks that is performed using Excel in Sunrise. Care personnel are also able to input data into spreadsheets like medication time, dosage, and health observation of the residents. This assists in providing accuracy and consistency, which minimises the risk of missed medication and other care documentation mistakes. Excel also saves the staff time, as it has an automatic update and calculation option, and it is much faster than manually writing everything.</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Staff management is another important application of Excel. The planning of rotas, shifts, and attendance records is done using spreadsheets in the care home. This facilitates proper satisfaction of the staff available on duty at any time and the equal distribution of shifts. Managers are also in a position to note when extra effort is required, particularly when the business is busy.</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Excel will also be useful in financial monitoring. Through budgeting of expenses and inventory, managers will be able to see the utilisation of resources and where there can be cost reduction. The use of the charts and graphs created using the Excel data assists the management team in visualising the trends, and this aids in enhanced planning and decision-making.</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general, Excel saves time on paperwork and enhances the accuracy of records, and it is much easier and more transparent to keep the records with the help of Excel. It enables the sharing of information among the staff members securely, which saves time and enhances communication.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1DB4060-1214-42B5-A8E8-23112D535A97}" type="slidenum">
              <a:rPr lang="en-IN" smtClean="0"/>
              <a:t>6</a:t>
            </a:fld>
            <a:endParaRPr lang="en-IN"/>
          </a:p>
        </p:txBody>
      </p:sp>
    </p:spTree>
    <p:extLst>
      <p:ext uri="{BB962C8B-B14F-4D97-AF65-F5344CB8AC3E}">
        <p14:creationId xmlns:p14="http://schemas.microsoft.com/office/powerpoint/2010/main" val="615714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Although Microsoft Excel has numerous advantages for Sunrise Residential Care Home, it is associated with some limitations with which the staff must be familiar.</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To start with, the advantages, Excel assists in enhancing accuracy and efficiency in keeping records. Rather than using handwritten notes, employees may feed the data into a digital spreadsheet, thus minimising errors and enhancing the ease of accessing the information. Excel also enables users to make a quick computation and create a chart or a graph, which is highly helpful in analysing patient information, staffing trends and patient outcomes.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Excel is a time-saving tool in terms of scheduling and budgeting. Managers are able to update staff rotas, track attendance and monitor the financial information at the touch of a few clicks. This allows making decisions more quickly and spending resources more wisely. The other significant benefit is that with the help of Excel, one can decrease paperwork and storage and create a cleaner and better-organised workplace.</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Certain shortcomings are present. Use of Excel involves training and online confidence because some employees are not conversant with complicated applications like formulas, charts, or the validation of data. Even with manual entry, there will be the possibility of errors in the entry of data, thus giving incorrect reports. It is also a limitation as to collaboration, as only one individual may edit a file at a time, unless it is shared via OneDrive.</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There is the issue of data security. Unless passwords are used, the sensitive information about residents might leak out. Thus, it is important to integrate the use of Excel with the protection of information through secure storage and regular digital training of all the workers.</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1DB4060-1214-42B5-A8E8-23112D535A97}" type="slidenum">
              <a:rPr lang="en-IN" smtClean="0"/>
              <a:t>7</a:t>
            </a:fld>
            <a:endParaRPr lang="en-IN"/>
          </a:p>
        </p:txBody>
      </p:sp>
    </p:spTree>
    <p:extLst>
      <p:ext uri="{BB962C8B-B14F-4D97-AF65-F5344CB8AC3E}">
        <p14:creationId xmlns:p14="http://schemas.microsoft.com/office/powerpoint/2010/main" val="727917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our communication and collaboration tool, we selected Microsoft Outlook, which is one of the simplest and most secure applications that are utilised in health and social care facilities. Outlook is important in Sunrise Residential Care Home to ensure that the workers are kept in touch, well organised and informed about the daily activities.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Outlook is mostly utilised in emailing, where care workers, nurses, administrators, and visiting professionals can exchange updates in a fast and secure manner. This minimises the chances of miscommunication and guarantees delivery of crucial communications like updates on resident care or a shift change report almost immediately.</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other significant reason why I chose Outlook is the calendar and scheduling option. Employees will be able to organise meetings, arrange medical visits, and send reminders on key activities such as medication check-ups or checks on residents. Shared calendars ensure that all the departments are on track and enhance time management and how the team works on different matters.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Also, Microsoft Teams and OneDrive are fully integrated with Outlook, which establishes a unified digital environment. It implies that employees do not need to move between various platforms to attach files, arrange virtual meetings, and share documents. The integration will assist in improving workflow and also save time, which is of great importance to administrative as well as clinical coordination.</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Regarding data protection, Outlook can be used to provide secure and GDPR-compliant communication that is necessary in healthcare. Sensitive data regarding residents should be treated in a safe manner, and Outlook can be used to sustain the practice.</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1DB4060-1214-42B5-A8E8-23112D535A97}" type="slidenum">
              <a:rPr lang="en-IN" smtClean="0"/>
              <a:t>8</a:t>
            </a:fld>
            <a:endParaRPr lang="en-IN"/>
          </a:p>
        </p:txBody>
      </p:sp>
    </p:spTree>
    <p:extLst>
      <p:ext uri="{BB962C8B-B14F-4D97-AF65-F5344CB8AC3E}">
        <p14:creationId xmlns:p14="http://schemas.microsoft.com/office/powerpoint/2010/main" val="5073282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Microsoft Outlook is a vital communication and collaboration tool in Sunrise residential care home, which has a number of strengths but also has weaknesses.</a:t>
            </a:r>
          </a:p>
          <a:p>
            <a:r>
              <a:rPr lang="en-IN" sz="1200" kern="1200" dirty="0">
                <a:solidFill>
                  <a:schemeClr val="tx1"/>
                </a:solidFill>
                <a:effectLst/>
                <a:latin typeface="+mn-lt"/>
                <a:ea typeface="+mn-ea"/>
                <a:cs typeface="+mn-cs"/>
              </a:rPr>
              <a:t>The fact that Outlook allows communicating with nurses, care workers, administrators, and visiting professionals immediately and safely is one of its advantages. This will make sure that the information about residents, appointments, and changes of shifts will be shared on time. It also has a common calendar, which is useful in planning meetings and keeping track of schedules by the staff, as well as eliminating cases of confusion and missed meetings.</a:t>
            </a:r>
          </a:p>
          <a:p>
            <a:r>
              <a:rPr lang="en-IN" sz="1200" kern="1200" dirty="0">
                <a:solidFill>
                  <a:schemeClr val="tx1"/>
                </a:solidFill>
                <a:effectLst/>
                <a:latin typeface="+mn-lt"/>
                <a:ea typeface="+mn-ea"/>
                <a:cs typeface="+mn-cs"/>
              </a:rPr>
              <a:t>Outlook is compatible with Teams, OneDrive, and Excel and forms a unified digital ecosystem in which employees are able to exchange files, hold virtual meetings, and handle assignments on a single platform. It is also able to meet GDPR, thus ensuring sensitive resident data is secure and confidential. Moreover, the task reminders and tracking tools aid the staff to be well organised, and deadlines are well adjusted.</a:t>
            </a:r>
          </a:p>
          <a:p>
            <a:r>
              <a:rPr lang="en-IN" sz="1200" kern="1200" dirty="0">
                <a:solidFill>
                  <a:schemeClr val="tx1"/>
                </a:solidFill>
                <a:effectLst/>
                <a:latin typeface="+mn-lt"/>
                <a:ea typeface="+mn-ea"/>
                <a:cs typeface="+mn-cs"/>
              </a:rPr>
              <a:t>Outlook, however, has limitations. Emails overload the staff members, causing them to be stressed or have their messages missed. It relies on a consistent internet connection, and its advanced functionalities might be problematic among the least digitally literate employees. </a:t>
            </a:r>
          </a:p>
        </p:txBody>
      </p:sp>
      <p:sp>
        <p:nvSpPr>
          <p:cNvPr id="4" name="Slide Number Placeholder 3"/>
          <p:cNvSpPr>
            <a:spLocks noGrp="1"/>
          </p:cNvSpPr>
          <p:nvPr>
            <p:ph type="sldNum" sz="quarter" idx="10"/>
          </p:nvPr>
        </p:nvSpPr>
        <p:spPr/>
        <p:txBody>
          <a:bodyPr/>
          <a:lstStyle/>
          <a:p>
            <a:fld id="{71DB4060-1214-42B5-A8E8-23112D535A97}" type="slidenum">
              <a:rPr lang="en-IN" smtClean="0"/>
              <a:t>9</a:t>
            </a:fld>
            <a:endParaRPr lang="en-IN"/>
          </a:p>
        </p:txBody>
      </p:sp>
    </p:spTree>
    <p:extLst>
      <p:ext uri="{BB962C8B-B14F-4D97-AF65-F5344CB8AC3E}">
        <p14:creationId xmlns:p14="http://schemas.microsoft.com/office/powerpoint/2010/main" val="3254090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Digital literacy, which defines the skill to confidently and effectively utilise digital tools, is required in contemporary workplaces which including health care settings such as the Sunrise Residential Care Home. Nonetheless, a shortage of digital skills and confidence is one of the greatest challenges to the organisation.</a:t>
            </a:r>
          </a:p>
          <a:p>
            <a:r>
              <a:rPr lang="en-IN" sz="1200" kern="1200" dirty="0">
                <a:solidFill>
                  <a:schemeClr val="tx1"/>
                </a:solidFill>
                <a:effectLst/>
                <a:latin typeface="+mn-lt"/>
                <a:ea typeface="+mn-ea"/>
                <a:cs typeface="+mn-cs"/>
              </a:rPr>
              <a:t>Care workers are accustomed to supporting each other physically and emotionally, and in digital applications, such as Excel, Outlook, or Teams, many have difficulty using them. Such a lack of confidence may result in delays in communication, data entry errors, or overlooked updates about the care plan of residents. To elaborate, a carer may not record an electronic care record, or the carer may not read an email on scheduling well, which will impact the service organisation.</a:t>
            </a:r>
          </a:p>
          <a:p>
            <a:r>
              <a:rPr lang="en-IN" sz="1200" kern="1200" dirty="0">
                <a:solidFill>
                  <a:schemeClr val="tx1"/>
                </a:solidFill>
                <a:effectLst/>
                <a:latin typeface="+mn-lt"/>
                <a:ea typeface="+mn-ea"/>
                <a:cs typeface="+mn-cs"/>
              </a:rPr>
              <a:t>The low digital literacy also affects the care delivery and teamwork. Data entry mistakes can lead to medication or schedule errors, and digital-savvy personnel can be forced to support other people, thus frustrating them and overloading them with work. This may lead to low morale and low productivity as time goes by.</a:t>
            </a:r>
          </a:p>
          <a:p>
            <a:r>
              <a:rPr lang="en-IN" sz="1200" kern="1200" dirty="0">
                <a:solidFill>
                  <a:schemeClr val="tx1"/>
                </a:solidFill>
                <a:effectLst/>
                <a:latin typeface="+mn-lt"/>
                <a:ea typeface="+mn-ea"/>
                <a:cs typeface="+mn-cs"/>
              </a:rPr>
              <a:t>Workers who have low digital confidence can be reluctant to train or adopt new technology, which leads to a vicious cycle of relying on old systems. To address this, Sunrise ought to conduct frequent digital training, facilitate peer-learning and well as a culture of continuous improvement. </a:t>
            </a:r>
          </a:p>
        </p:txBody>
      </p:sp>
      <p:sp>
        <p:nvSpPr>
          <p:cNvPr id="4" name="Slide Number Placeholder 3"/>
          <p:cNvSpPr>
            <a:spLocks noGrp="1"/>
          </p:cNvSpPr>
          <p:nvPr>
            <p:ph type="sldNum" sz="quarter" idx="10"/>
          </p:nvPr>
        </p:nvSpPr>
        <p:spPr/>
        <p:txBody>
          <a:bodyPr/>
          <a:lstStyle/>
          <a:p>
            <a:fld id="{71DB4060-1214-42B5-A8E8-23112D535A97}" type="slidenum">
              <a:rPr lang="en-IN" smtClean="0"/>
              <a:t>10</a:t>
            </a:fld>
            <a:endParaRPr lang="en-IN"/>
          </a:p>
        </p:txBody>
      </p:sp>
    </p:spTree>
    <p:extLst>
      <p:ext uri="{BB962C8B-B14F-4D97-AF65-F5344CB8AC3E}">
        <p14:creationId xmlns:p14="http://schemas.microsoft.com/office/powerpoint/2010/main" val="32955655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concept of digital safety is on the list of priorities in any healthcare facility, and this checklist reveals the way Sunrise Residential Care Home should preserve privacy, security, and compliance in its daily business.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To begin with, secure logins, employees are supposed to use strong and unique passwords, and they are supposed to change the passwords periodically. The adoption of multi-factor authentication (MFA) increases the level of protection, and locked computers in the absence of use will deter unauthorised access.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Another area that is of great concern is email safety. The employees are advised to be careful when opening attachments or clicking on links, particularly those that are not known to them. Phishing attacks are prevalent, and employees are required to report any form of suspect emails. The communication concerning residents must always occur in official Sunrise accounts.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As far as storing documents safely is concerned, they should be stored in OneDrive or secure shared drives only, where the information is also backed up and only accessed by authorised staff. It is possible to use personal devices or USB drives, which have a higher chance of leading to security risks and must be avoided.</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Digital safety is defined by patient confidentiality. The GDPR and organisational privacy policies should be followed by all staff members, and sensitive information should be shared only via secure methods. Personal information should also be locked up in case it is stored in physical files that are not used.</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Finally, the training and awareness of the staff are needed. Regular training on online security awareness can help employees know when they are at risk and take the necessary precautions to guard their data.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1DB4060-1214-42B5-A8E8-23112D535A97}" type="slidenum">
              <a:rPr lang="en-IN" smtClean="0"/>
              <a:t>12</a:t>
            </a:fld>
            <a:endParaRPr lang="en-IN"/>
          </a:p>
        </p:txBody>
      </p:sp>
    </p:spTree>
    <p:extLst>
      <p:ext uri="{BB962C8B-B14F-4D97-AF65-F5344CB8AC3E}">
        <p14:creationId xmlns:p14="http://schemas.microsoft.com/office/powerpoint/2010/main" val="40029034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66687-BD76-2218-DBFF-D2BE9E8994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CD8D61-6A3E-0777-84E0-905876EC10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DB5817-536C-8959-6C81-D53B0372C590}"/>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The concept of digital safety is on the list of priorities in any healthcare facility, and this checklist reveals the way Sunrise Residential Care Home should preserve privacy, security, and compliance in its daily business.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To begin with, secure logins, employees are supposed to use strong and unique passwords, and they are supposed to change the passwords periodically. The adoption of multi-factor authentication (MFA) increases the level of protection, and locked computers in the absence of use will deter unauthorised access.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Another area that is of great concern is email safety. The employees are advised to be careful when opening attachments or clicking on links, particularly those that are not known to them. Phishing attacks are prevalent, and employees are required to report any form of suspect emails. The communication concerning residents must always occur in official Sunrise accounts.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As far as storing documents safely is concerned, they should be stored in OneDrive or secure shared drives only, where the information is also backed up and only accessed by authorised staff. It is possible to use personal devices or USB drives, which have a higher chance of leading to security risks and must be avoided.</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Digital safety is defined by patient confidentiality. The GDPR and organisational privacy policies should be followed by all staff members, and sensitive information should be shared only via secure methods. Personal information should also be locked up in case it is stored in physical files that are not used.</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Finally, the training and awareness of the staff are needed. Regular training on online security awareness can help employees know when they are at risk and take the necessary precautions to guard their data. </a:t>
            </a:r>
            <a:endParaRPr lang="en-IN"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E5520B33-4D7B-CC52-4B3A-728BC218AB5E}"/>
              </a:ext>
            </a:extLst>
          </p:cNvPr>
          <p:cNvSpPr>
            <a:spLocks noGrp="1"/>
          </p:cNvSpPr>
          <p:nvPr>
            <p:ph type="sldNum" sz="quarter" idx="10"/>
          </p:nvPr>
        </p:nvSpPr>
        <p:spPr/>
        <p:txBody>
          <a:bodyPr/>
          <a:lstStyle/>
          <a:p>
            <a:fld id="{71DB4060-1214-42B5-A8E8-23112D535A97}" type="slidenum">
              <a:rPr lang="en-IN" smtClean="0"/>
              <a:t>13</a:t>
            </a:fld>
            <a:endParaRPr lang="en-IN"/>
          </a:p>
        </p:txBody>
      </p:sp>
    </p:spTree>
    <p:extLst>
      <p:ext uri="{BB962C8B-B14F-4D97-AF65-F5344CB8AC3E}">
        <p14:creationId xmlns:p14="http://schemas.microsoft.com/office/powerpoint/2010/main" val="32388447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conclusion, we present our observation on how digital communication tools such as Microsoft Excel and Outlook can be used to greatly enhance the quality, safety, and efficiency of Sunrise Residential Care Home operations.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Excel is crucial in aiding data management to assist the personnel in analysing information correctly and making evidence-based decisions. With the help of charts and formulas, the managers can monitor care outcomes, track performance, and make sure that the resources are utilised most effectively. This minimises the number of errors that are made manually and the wastage of time.</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Outlook, on the other hand, enhances internal communication and collaboration. It will make sure that the staff can share information safely, manage schedules, and plan their day-to-day activities effectively. The common calendar and email system will assist in minimising mistakes and increasing coordination between the care workers, nurses and administrators.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Nonetheless, according to our findings, we identified some of the challenges, namely the challenge of digital illiteracy in selected personnel. The absence of self-confidence or knowledge in utilising digital tools may result in error or misunderstanding, or slow care. This proves that continuous training and digital assistance are necessary in order to make sure that every employee is going to uses Microsoft tools successfully.</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1DB4060-1214-42B5-A8E8-23112D535A97}" type="slidenum">
              <a:rPr lang="en-IN" smtClean="0"/>
              <a:t>14</a:t>
            </a:fld>
            <a:endParaRPr lang="en-IN"/>
          </a:p>
        </p:txBody>
      </p:sp>
    </p:spTree>
    <p:extLst>
      <p:ext uri="{BB962C8B-B14F-4D97-AF65-F5344CB8AC3E}">
        <p14:creationId xmlns:p14="http://schemas.microsoft.com/office/powerpoint/2010/main" val="30634101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4BEA6-40FB-57B2-AB01-8AB51A2F11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20B890-ABF2-C859-67FB-8961377065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33A40C1-5F91-2E8B-0923-F784B5074DE1}"/>
              </a:ext>
            </a:extLst>
          </p:cNvPr>
          <p:cNvSpPr>
            <a:spLocks noGrp="1"/>
          </p:cNvSpPr>
          <p:nvPr>
            <p:ph type="dt" sz="half" idx="10"/>
          </p:nvPr>
        </p:nvSpPr>
        <p:spPr/>
        <p:txBody>
          <a:bodyPr/>
          <a:lstStyle/>
          <a:p>
            <a:fld id="{1094C089-3582-44F6-A52C-A0943213FCFA}" type="datetimeFigureOut">
              <a:rPr lang="en-GB" smtClean="0"/>
              <a:t>09/11/2025</a:t>
            </a:fld>
            <a:endParaRPr lang="en-GB"/>
          </a:p>
        </p:txBody>
      </p:sp>
      <p:sp>
        <p:nvSpPr>
          <p:cNvPr id="5" name="Footer Placeholder 4">
            <a:extLst>
              <a:ext uri="{FF2B5EF4-FFF2-40B4-BE49-F238E27FC236}">
                <a16:creationId xmlns:a16="http://schemas.microsoft.com/office/drawing/2014/main" id="{E6F3684E-D906-D58F-400C-DFD3148EA7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8D7C23-C4FB-1716-8A08-BED94ED6AEC6}"/>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478306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F226B-65AC-6E8B-BA3E-FE49E58244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C72F33-7169-CEE6-70CC-0FB02C4949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E32537-E794-137E-365B-B6053AD77B00}"/>
              </a:ext>
            </a:extLst>
          </p:cNvPr>
          <p:cNvSpPr>
            <a:spLocks noGrp="1"/>
          </p:cNvSpPr>
          <p:nvPr>
            <p:ph type="dt" sz="half" idx="10"/>
          </p:nvPr>
        </p:nvSpPr>
        <p:spPr/>
        <p:txBody>
          <a:bodyPr/>
          <a:lstStyle/>
          <a:p>
            <a:fld id="{1094C089-3582-44F6-A52C-A0943213FCFA}" type="datetimeFigureOut">
              <a:rPr lang="en-GB" smtClean="0"/>
              <a:t>09/11/2025</a:t>
            </a:fld>
            <a:endParaRPr lang="en-GB"/>
          </a:p>
        </p:txBody>
      </p:sp>
      <p:sp>
        <p:nvSpPr>
          <p:cNvPr id="5" name="Footer Placeholder 4">
            <a:extLst>
              <a:ext uri="{FF2B5EF4-FFF2-40B4-BE49-F238E27FC236}">
                <a16:creationId xmlns:a16="http://schemas.microsoft.com/office/drawing/2014/main" id="{801B9332-EABB-552F-9731-1DD28B0E2C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B9EDCA-6CC9-A65F-E76F-2D64EB79A290}"/>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3312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72D1B-FC1D-4D9E-2839-7DF241FA45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D8CCA1-E457-CAD6-8B6A-8FE4A6CE19F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05921F-9A7B-9E2E-DB49-592F282446AF}"/>
              </a:ext>
            </a:extLst>
          </p:cNvPr>
          <p:cNvSpPr>
            <a:spLocks noGrp="1"/>
          </p:cNvSpPr>
          <p:nvPr>
            <p:ph type="dt" sz="half" idx="10"/>
          </p:nvPr>
        </p:nvSpPr>
        <p:spPr/>
        <p:txBody>
          <a:bodyPr/>
          <a:lstStyle/>
          <a:p>
            <a:fld id="{1094C089-3582-44F6-A52C-A0943213FCFA}" type="datetimeFigureOut">
              <a:rPr lang="en-GB" smtClean="0"/>
              <a:t>09/11/2025</a:t>
            </a:fld>
            <a:endParaRPr lang="en-GB"/>
          </a:p>
        </p:txBody>
      </p:sp>
      <p:sp>
        <p:nvSpPr>
          <p:cNvPr id="5" name="Footer Placeholder 4">
            <a:extLst>
              <a:ext uri="{FF2B5EF4-FFF2-40B4-BE49-F238E27FC236}">
                <a16:creationId xmlns:a16="http://schemas.microsoft.com/office/drawing/2014/main" id="{19359ECB-E7F6-50E9-9818-7C7DAA3DD0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20EB4A-8C10-56CA-A417-9495F7488840}"/>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398597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83E1E-6CB7-7C2D-571B-103C04FF46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38D68F-2D41-ACCB-5544-02CE0750652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329A6C-4B65-43C2-798E-1002EFD6CB8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F3F0208-1EA6-E2FA-7597-D75DB9D83DC5}"/>
              </a:ext>
            </a:extLst>
          </p:cNvPr>
          <p:cNvSpPr>
            <a:spLocks noGrp="1"/>
          </p:cNvSpPr>
          <p:nvPr>
            <p:ph type="dt" sz="half" idx="10"/>
          </p:nvPr>
        </p:nvSpPr>
        <p:spPr/>
        <p:txBody>
          <a:bodyPr/>
          <a:lstStyle/>
          <a:p>
            <a:fld id="{1094C089-3582-44F6-A52C-A0943213FCFA}" type="datetimeFigureOut">
              <a:rPr lang="en-GB" smtClean="0"/>
              <a:t>09/11/2025</a:t>
            </a:fld>
            <a:endParaRPr lang="en-GB"/>
          </a:p>
        </p:txBody>
      </p:sp>
      <p:sp>
        <p:nvSpPr>
          <p:cNvPr id="6" name="Footer Placeholder 5">
            <a:extLst>
              <a:ext uri="{FF2B5EF4-FFF2-40B4-BE49-F238E27FC236}">
                <a16:creationId xmlns:a16="http://schemas.microsoft.com/office/drawing/2014/main" id="{6963286E-2F4B-F6DC-23AB-FCBEC563C1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106A2D-253E-1BAA-3C08-A49210F86A3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626734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6B71D-BF37-F0A0-0DAF-A5D217677B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DC848D-8335-4306-5B8F-DCF8A06059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E89F186-7CD1-E5C0-09FC-947E9586A68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B2994D0-1C91-6C56-A1BE-2D04C74F03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CE2867-2593-6788-BC53-C6D5BB7359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188C56-8836-91A9-BFE9-78E0043667F7}"/>
              </a:ext>
            </a:extLst>
          </p:cNvPr>
          <p:cNvSpPr>
            <a:spLocks noGrp="1"/>
          </p:cNvSpPr>
          <p:nvPr>
            <p:ph type="dt" sz="half" idx="10"/>
          </p:nvPr>
        </p:nvSpPr>
        <p:spPr/>
        <p:txBody>
          <a:bodyPr/>
          <a:lstStyle/>
          <a:p>
            <a:fld id="{1094C089-3582-44F6-A52C-A0943213FCFA}" type="datetimeFigureOut">
              <a:rPr lang="en-GB" smtClean="0"/>
              <a:t>09/11/2025</a:t>
            </a:fld>
            <a:endParaRPr lang="en-GB"/>
          </a:p>
        </p:txBody>
      </p:sp>
      <p:sp>
        <p:nvSpPr>
          <p:cNvPr id="8" name="Footer Placeholder 7">
            <a:extLst>
              <a:ext uri="{FF2B5EF4-FFF2-40B4-BE49-F238E27FC236}">
                <a16:creationId xmlns:a16="http://schemas.microsoft.com/office/drawing/2014/main" id="{139C8C01-11EA-82DC-D540-8A9E046BB9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5522C59-E580-8FC5-0A73-558E087EC7C9}"/>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599820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504E9-8AF9-CD1C-99BA-E802717241B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DF22D1-4C72-6891-5FDA-36CB0DDD0F26}"/>
              </a:ext>
            </a:extLst>
          </p:cNvPr>
          <p:cNvSpPr>
            <a:spLocks noGrp="1"/>
          </p:cNvSpPr>
          <p:nvPr>
            <p:ph type="dt" sz="half" idx="10"/>
          </p:nvPr>
        </p:nvSpPr>
        <p:spPr/>
        <p:txBody>
          <a:bodyPr/>
          <a:lstStyle/>
          <a:p>
            <a:fld id="{1094C089-3582-44F6-A52C-A0943213FCFA}" type="datetimeFigureOut">
              <a:rPr lang="en-GB" smtClean="0"/>
              <a:t>09/11/2025</a:t>
            </a:fld>
            <a:endParaRPr lang="en-GB"/>
          </a:p>
        </p:txBody>
      </p:sp>
      <p:sp>
        <p:nvSpPr>
          <p:cNvPr id="4" name="Footer Placeholder 3">
            <a:extLst>
              <a:ext uri="{FF2B5EF4-FFF2-40B4-BE49-F238E27FC236}">
                <a16:creationId xmlns:a16="http://schemas.microsoft.com/office/drawing/2014/main" id="{B879A598-8B62-1E09-7C8E-D99C2099786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6293E8-EBB5-3DBA-F0D8-D425A864D4B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459358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9C6F68-61F5-59AC-9D43-5887FFA187BD}"/>
              </a:ext>
            </a:extLst>
          </p:cNvPr>
          <p:cNvSpPr>
            <a:spLocks noGrp="1"/>
          </p:cNvSpPr>
          <p:nvPr>
            <p:ph type="dt" sz="half" idx="10"/>
          </p:nvPr>
        </p:nvSpPr>
        <p:spPr/>
        <p:txBody>
          <a:bodyPr/>
          <a:lstStyle/>
          <a:p>
            <a:fld id="{1094C089-3582-44F6-A52C-A0943213FCFA}" type="datetimeFigureOut">
              <a:rPr lang="en-GB" smtClean="0"/>
              <a:t>09/11/2025</a:t>
            </a:fld>
            <a:endParaRPr lang="en-GB"/>
          </a:p>
        </p:txBody>
      </p:sp>
      <p:sp>
        <p:nvSpPr>
          <p:cNvPr id="3" name="Footer Placeholder 2">
            <a:extLst>
              <a:ext uri="{FF2B5EF4-FFF2-40B4-BE49-F238E27FC236}">
                <a16:creationId xmlns:a16="http://schemas.microsoft.com/office/drawing/2014/main" id="{565F2C03-EC70-DF42-8321-6CB1E97D91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E69938A-050D-F32E-E727-6D523E063955}"/>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439560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1B5E3-FE68-B6DE-8708-4D1E29061B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F03F278-EDC3-44D0-8950-AC7BFB58FE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4E2804D-F364-6F0C-D22B-45710D802B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00E0ED4-04A9-8B6F-750B-50B5DCF9FAF6}"/>
              </a:ext>
            </a:extLst>
          </p:cNvPr>
          <p:cNvSpPr>
            <a:spLocks noGrp="1"/>
          </p:cNvSpPr>
          <p:nvPr>
            <p:ph type="dt" sz="half" idx="10"/>
          </p:nvPr>
        </p:nvSpPr>
        <p:spPr/>
        <p:txBody>
          <a:bodyPr/>
          <a:lstStyle/>
          <a:p>
            <a:fld id="{1094C089-3582-44F6-A52C-A0943213FCFA}" type="datetimeFigureOut">
              <a:rPr lang="en-GB" smtClean="0"/>
              <a:t>09/11/2025</a:t>
            </a:fld>
            <a:endParaRPr lang="en-GB"/>
          </a:p>
        </p:txBody>
      </p:sp>
      <p:sp>
        <p:nvSpPr>
          <p:cNvPr id="6" name="Footer Placeholder 5">
            <a:extLst>
              <a:ext uri="{FF2B5EF4-FFF2-40B4-BE49-F238E27FC236}">
                <a16:creationId xmlns:a16="http://schemas.microsoft.com/office/drawing/2014/main" id="{068DAB59-17FD-2A44-7A5E-057F3021A7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460A41-C14C-2559-F449-D0D5113303B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678855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2AAB9-DDC8-091A-6B9A-15A9E3641E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7A11E8-1AEC-072F-1E39-5165D63DDB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21CA9F0-6A95-35BC-E16C-CD2F307AC8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677103-069C-0B7A-9222-42F6DB85C7E2}"/>
              </a:ext>
            </a:extLst>
          </p:cNvPr>
          <p:cNvSpPr>
            <a:spLocks noGrp="1"/>
          </p:cNvSpPr>
          <p:nvPr>
            <p:ph type="dt" sz="half" idx="10"/>
          </p:nvPr>
        </p:nvSpPr>
        <p:spPr/>
        <p:txBody>
          <a:bodyPr/>
          <a:lstStyle/>
          <a:p>
            <a:fld id="{1094C089-3582-44F6-A52C-A0943213FCFA}" type="datetimeFigureOut">
              <a:rPr lang="en-GB" smtClean="0"/>
              <a:t>09/11/2025</a:t>
            </a:fld>
            <a:endParaRPr lang="en-GB"/>
          </a:p>
        </p:txBody>
      </p:sp>
      <p:sp>
        <p:nvSpPr>
          <p:cNvPr id="6" name="Footer Placeholder 5">
            <a:extLst>
              <a:ext uri="{FF2B5EF4-FFF2-40B4-BE49-F238E27FC236}">
                <a16:creationId xmlns:a16="http://schemas.microsoft.com/office/drawing/2014/main" id="{267F84A5-26BB-F82A-7469-F007C44956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979785-7212-F314-D465-D6FAC5D3C90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1891765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1D754-D98B-F35D-898F-3ABD741C0C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D6A56BF-2CC5-A951-F136-75982D99D26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C60752-DD17-1B78-FD09-BDD48B5B2E0C}"/>
              </a:ext>
            </a:extLst>
          </p:cNvPr>
          <p:cNvSpPr>
            <a:spLocks noGrp="1"/>
          </p:cNvSpPr>
          <p:nvPr>
            <p:ph type="dt" sz="half" idx="10"/>
          </p:nvPr>
        </p:nvSpPr>
        <p:spPr/>
        <p:txBody>
          <a:bodyPr/>
          <a:lstStyle/>
          <a:p>
            <a:fld id="{1094C089-3582-44F6-A52C-A0943213FCFA}" type="datetimeFigureOut">
              <a:rPr lang="en-GB" smtClean="0"/>
              <a:t>09/11/2025</a:t>
            </a:fld>
            <a:endParaRPr lang="en-GB"/>
          </a:p>
        </p:txBody>
      </p:sp>
      <p:sp>
        <p:nvSpPr>
          <p:cNvPr id="5" name="Footer Placeholder 4">
            <a:extLst>
              <a:ext uri="{FF2B5EF4-FFF2-40B4-BE49-F238E27FC236}">
                <a16:creationId xmlns:a16="http://schemas.microsoft.com/office/drawing/2014/main" id="{519EAAA8-2C90-BB07-FB64-55E0A9EBBF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F27B09-23F0-B576-BD8C-59C8C1D4932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108105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CE2230-31D3-71D3-A23E-47E1FABCA17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28CCB5-06DA-42BA-B375-AF4F336FBC8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76F436-C689-95B0-072A-FBA0E2BA6583}"/>
              </a:ext>
            </a:extLst>
          </p:cNvPr>
          <p:cNvSpPr>
            <a:spLocks noGrp="1"/>
          </p:cNvSpPr>
          <p:nvPr>
            <p:ph type="dt" sz="half" idx="10"/>
          </p:nvPr>
        </p:nvSpPr>
        <p:spPr/>
        <p:txBody>
          <a:bodyPr/>
          <a:lstStyle/>
          <a:p>
            <a:fld id="{1094C089-3582-44F6-A52C-A0943213FCFA}" type="datetimeFigureOut">
              <a:rPr lang="en-GB" smtClean="0"/>
              <a:t>09/11/2025</a:t>
            </a:fld>
            <a:endParaRPr lang="en-GB"/>
          </a:p>
        </p:txBody>
      </p:sp>
      <p:sp>
        <p:nvSpPr>
          <p:cNvPr id="5" name="Footer Placeholder 4">
            <a:extLst>
              <a:ext uri="{FF2B5EF4-FFF2-40B4-BE49-F238E27FC236}">
                <a16:creationId xmlns:a16="http://schemas.microsoft.com/office/drawing/2014/main" id="{FF1F3455-1A99-54CF-F050-38B85A6E3B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08BE59-2A8F-CDD3-6C98-68F93F232C2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4277320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056CFE-08C5-AD6B-4E13-915289066B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E6C1FB-EAF1-7B59-C316-D4090AAF1A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B9900C-4BA4-075F-AE1B-67EE27B10D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094C089-3582-44F6-A52C-A0943213FCFA}" type="datetimeFigureOut">
              <a:rPr lang="en-GB" smtClean="0"/>
              <a:t>09/11/2025</a:t>
            </a:fld>
            <a:endParaRPr lang="en-GB"/>
          </a:p>
        </p:txBody>
      </p:sp>
      <p:sp>
        <p:nvSpPr>
          <p:cNvPr id="5" name="Footer Placeholder 4">
            <a:extLst>
              <a:ext uri="{FF2B5EF4-FFF2-40B4-BE49-F238E27FC236}">
                <a16:creationId xmlns:a16="http://schemas.microsoft.com/office/drawing/2014/main" id="{E5C9CBA1-E8F5-A6F2-95E6-50DB8F7B00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AB5052B-E94F-7B48-DB1D-DD6F1C9595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637343-0A74-448A-BC3B-0884AE5B08C2}" type="slidenum">
              <a:rPr lang="en-GB" smtClean="0"/>
              <a:t>‹#›</a:t>
            </a:fld>
            <a:endParaRPr lang="en-GB"/>
          </a:p>
        </p:txBody>
      </p:sp>
    </p:spTree>
    <p:extLst>
      <p:ext uri="{BB962C8B-B14F-4D97-AF65-F5344CB8AC3E}">
        <p14:creationId xmlns:p14="http://schemas.microsoft.com/office/powerpoint/2010/main" val="17040409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grammarly.com/"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dataprivacymanager.net/excel-vs-gdpr-software/" TargetMode="External"/><Relationship Id="rId2" Type="http://schemas.openxmlformats.org/officeDocument/2006/relationships/hyperlink" Target="https://www.caredocs.co.uk/general-data-protection-regulation-in-care-homes-blog/" TargetMode="External"/><Relationship Id="rId1" Type="http://schemas.openxmlformats.org/officeDocument/2006/relationships/slideLayout" Target="../slideLayouts/slideLayout2.xml"/><Relationship Id="rId5" Type="http://schemas.openxmlformats.org/officeDocument/2006/relationships/hyperlink" Target="https://digital.nhs.uk/data-and-information/keeping-data-safe-and-benefiting-the-public/gdpr/gdpr-register" TargetMode="External"/><Relationship Id="rId4" Type="http://schemas.openxmlformats.org/officeDocument/2006/relationships/hyperlink" Target="https://www.ibm.com/report/data-brea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2F631-4028-DBAF-26B0-13D753BC2148}"/>
              </a:ext>
            </a:extLst>
          </p:cNvPr>
          <p:cNvSpPr>
            <a:spLocks noGrp="1"/>
          </p:cNvSpPr>
          <p:nvPr>
            <p:ph type="ctrTitle"/>
          </p:nvPr>
        </p:nvSpPr>
        <p:spPr>
          <a:xfrm>
            <a:off x="4528895" y="2218854"/>
            <a:ext cx="7663105" cy="964919"/>
          </a:xfrm>
        </p:spPr>
        <p:txBody>
          <a:bodyPr>
            <a:normAutofit fontScale="90000"/>
          </a:bodyPr>
          <a:lstStyle/>
          <a:p>
            <a:r>
              <a:rPr lang="en-GB" sz="4000" dirty="0">
                <a:latin typeface="Arial" panose="020B0604020202020204" pitchFamily="34" charset="0"/>
                <a:cs typeface="Arial" panose="020B0604020202020204" pitchFamily="34" charset="0"/>
              </a:rPr>
              <a:t>Digital Skills and Research Methods</a:t>
            </a:r>
            <a:br>
              <a:rPr lang="en-GB" sz="2800" dirty="0">
                <a:latin typeface="Arial" panose="020B0604020202020204" pitchFamily="34" charset="0"/>
                <a:cs typeface="Arial" panose="020B0604020202020204" pitchFamily="34" charset="0"/>
              </a:rPr>
            </a:br>
            <a:r>
              <a:rPr lang="en-US" sz="2800" b="1" spc="-10" dirty="0">
                <a:effectLst/>
                <a:latin typeface="Arial" panose="020B0604020202020204" pitchFamily="34" charset="0"/>
                <a:ea typeface="Arial" panose="020B0604020202020204" pitchFamily="34" charset="0"/>
                <a:cs typeface="Arial" panose="020B0604020202020204" pitchFamily="34" charset="0"/>
              </a:rPr>
              <a:t>LCHS4007</a:t>
            </a:r>
            <a:br>
              <a:rPr lang="en-US" sz="2800" b="1" spc="-10" dirty="0">
                <a:effectLst/>
                <a:latin typeface="Arial" panose="020B0604020202020204" pitchFamily="34" charset="0"/>
                <a:ea typeface="Arial" panose="020B0604020202020204" pitchFamily="34" charset="0"/>
                <a:cs typeface="Arial" panose="020B0604020202020204" pitchFamily="34" charset="0"/>
              </a:rPr>
            </a:br>
            <a:br>
              <a:rPr lang="en-US" sz="2800" b="1" spc="-10" dirty="0">
                <a:effectLst/>
                <a:latin typeface="Arial" panose="020B0604020202020204" pitchFamily="34" charset="0"/>
                <a:ea typeface="Arial" panose="020B0604020202020204" pitchFamily="34" charset="0"/>
                <a:cs typeface="Arial" panose="020B0604020202020204" pitchFamily="34" charset="0"/>
              </a:rPr>
            </a:br>
            <a:r>
              <a:rPr lang="en-US" sz="2800" b="1" spc="-10" dirty="0">
                <a:effectLst/>
                <a:latin typeface="Arial" panose="020B0604020202020204" pitchFamily="34" charset="0"/>
                <a:ea typeface="Arial" panose="020B0604020202020204" pitchFamily="34" charset="0"/>
                <a:cs typeface="Arial" panose="020B0604020202020204" pitchFamily="34" charset="0"/>
              </a:rPr>
              <a:t>Assessment 1: </a:t>
            </a:r>
            <a:r>
              <a:rPr lang="en-US" sz="2800" b="1" spc="-10" dirty="0">
                <a:latin typeface="Arial" panose="020B0604020202020204" pitchFamily="34" charset="0"/>
                <a:ea typeface="Arial" panose="020B0604020202020204" pitchFamily="34" charset="0"/>
                <a:cs typeface="Arial" panose="020B0604020202020204" pitchFamily="34" charset="0"/>
              </a:rPr>
              <a:t>Group</a:t>
            </a:r>
            <a:r>
              <a:rPr lang="en-US" sz="2800" b="1" spc="-10" dirty="0">
                <a:effectLst/>
                <a:latin typeface="Arial" panose="020B0604020202020204" pitchFamily="34" charset="0"/>
                <a:ea typeface="Arial" panose="020B0604020202020204" pitchFamily="34" charset="0"/>
                <a:cs typeface="Arial" panose="020B0604020202020204" pitchFamily="34" charset="0"/>
              </a:rPr>
              <a:t>  Presentation </a:t>
            </a:r>
            <a:r>
              <a:rPr lang="en-US" sz="2800" b="1" spc="-10" dirty="0">
                <a:solidFill>
                  <a:srgbClr val="FF0000"/>
                </a:solidFill>
                <a:effectLst/>
                <a:latin typeface="Arial" panose="020B0604020202020204" pitchFamily="34" charset="0"/>
                <a:ea typeface="Arial" panose="020B0604020202020204" pitchFamily="34" charset="0"/>
                <a:cs typeface="Arial" panose="020B0604020202020204" pitchFamily="34" charset="0"/>
              </a:rPr>
              <a:t>D</a:t>
            </a:r>
            <a:endParaRPr lang="en-GB" sz="2800" dirty="0">
              <a:solidFill>
                <a:srgbClr val="FF0000"/>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5E17B86-1AF6-8C57-4B14-0F4C5868F5C0}"/>
              </a:ext>
            </a:extLst>
          </p:cNvPr>
          <p:cNvSpPr>
            <a:spLocks noGrp="1"/>
          </p:cNvSpPr>
          <p:nvPr>
            <p:ph type="subTitle" idx="1"/>
          </p:nvPr>
        </p:nvSpPr>
        <p:spPr>
          <a:xfrm>
            <a:off x="1262003" y="3469051"/>
            <a:ext cx="9460588" cy="3177409"/>
          </a:xfrm>
        </p:spPr>
        <p:txBody>
          <a:bodyPr>
            <a:normAutofit/>
          </a:bodyPr>
          <a:lstStyle/>
          <a:p>
            <a:pPr algn="l"/>
            <a:endParaRPr lang="en-GB" dirty="0"/>
          </a:p>
          <a:p>
            <a:pPr algn="l"/>
            <a:r>
              <a:rPr lang="en-GB" dirty="0"/>
              <a:t>Programme: Certificate of Higher Education in Health and Social Care</a:t>
            </a:r>
          </a:p>
          <a:p>
            <a:pPr algn="l"/>
            <a:r>
              <a:rPr lang="en-GB" dirty="0"/>
              <a:t>				</a:t>
            </a:r>
          </a:p>
          <a:p>
            <a:pPr algn="l"/>
            <a:r>
              <a:rPr lang="en-GB" dirty="0"/>
              <a:t>Lecturer name: Md </a:t>
            </a:r>
            <a:r>
              <a:rPr lang="en-GB" dirty="0" err="1"/>
              <a:t>Sadeque</a:t>
            </a:r>
            <a:r>
              <a:rPr lang="en-GB" dirty="0"/>
              <a:t> Imam Shaikh</a:t>
            </a:r>
          </a:p>
        </p:txBody>
      </p:sp>
      <p:pic>
        <p:nvPicPr>
          <p:cNvPr id="3074" name="Picture 2" descr="University of wales Logos">
            <a:extLst>
              <a:ext uri="{FF2B5EF4-FFF2-40B4-BE49-F238E27FC236}">
                <a16:creationId xmlns:a16="http://schemas.microsoft.com/office/drawing/2014/main" id="{EB2DB8C7-FBDE-53E9-BABD-14CE3F53CB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219076"/>
            <a:ext cx="451485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249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818FE-795F-0E4A-2DAB-A76E4C28911E}"/>
              </a:ext>
            </a:extLst>
          </p:cNvPr>
          <p:cNvSpPr>
            <a:spLocks noGrp="1"/>
          </p:cNvSpPr>
          <p:nvPr>
            <p:ph type="ctrTitle"/>
          </p:nvPr>
        </p:nvSpPr>
        <p:spPr>
          <a:xfrm>
            <a:off x="541361" y="2249476"/>
            <a:ext cx="9144000" cy="873456"/>
          </a:xfrm>
        </p:spPr>
        <p:txBody>
          <a:bodyPr>
            <a:normAutofit fontScale="90000"/>
          </a:bodyPr>
          <a:lstStyle/>
          <a:p>
            <a:r>
              <a:rPr lang="en-GB" dirty="0">
                <a:solidFill>
                  <a:srgbClr val="FF0000"/>
                </a:solidFill>
              </a:rPr>
              <a:t>GROUP LOG</a:t>
            </a:r>
            <a:endParaRPr lang="en-GB" dirty="0"/>
          </a:p>
        </p:txBody>
      </p:sp>
      <p:sp>
        <p:nvSpPr>
          <p:cNvPr id="3" name="Subtitle 2">
            <a:extLst>
              <a:ext uri="{FF2B5EF4-FFF2-40B4-BE49-F238E27FC236}">
                <a16:creationId xmlns:a16="http://schemas.microsoft.com/office/drawing/2014/main" id="{F4825D79-B6B5-F318-A12D-AA288B3D5B6B}"/>
              </a:ext>
            </a:extLst>
          </p:cNvPr>
          <p:cNvSpPr>
            <a:spLocks noGrp="1"/>
          </p:cNvSpPr>
          <p:nvPr>
            <p:ph type="subTitle" idx="1"/>
          </p:nvPr>
        </p:nvSpPr>
        <p:spPr>
          <a:xfrm>
            <a:off x="1551295" y="3338891"/>
            <a:ext cx="9144000" cy="2802601"/>
          </a:xfrm>
        </p:spPr>
        <p:txBody>
          <a:bodyPr>
            <a:normAutofit/>
          </a:bodyPr>
          <a:lstStyle/>
          <a:p>
            <a:endParaRPr lang="en-GB" dirty="0"/>
          </a:p>
          <a:p>
            <a:pPr algn="l"/>
            <a:r>
              <a:rPr lang="en-GB" dirty="0"/>
              <a:t>		</a:t>
            </a:r>
            <a:endParaRPr lang="en-GB" dirty="0">
              <a:solidFill>
                <a:srgbClr val="FF0000"/>
              </a:solidFill>
            </a:endParaRPr>
          </a:p>
        </p:txBody>
      </p:sp>
      <p:pic>
        <p:nvPicPr>
          <p:cNvPr id="5" name="Picture 4" descr="Robot hands and technology">
            <a:extLst>
              <a:ext uri="{FF2B5EF4-FFF2-40B4-BE49-F238E27FC236}">
                <a16:creationId xmlns:a16="http://schemas.microsoft.com/office/drawing/2014/main" id="{BD907039-4929-182E-6866-396AE9004D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48160" y="-31715"/>
            <a:ext cx="3078323" cy="2065231"/>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1398372512"/>
              </p:ext>
            </p:extLst>
          </p:nvPr>
        </p:nvGraphicFramePr>
        <p:xfrm>
          <a:off x="2059296" y="3572048"/>
          <a:ext cx="8128000" cy="2595880"/>
        </p:xfrm>
        <a:graphic>
          <a:graphicData uri="http://schemas.openxmlformats.org/drawingml/2006/table">
            <a:tbl>
              <a:tblPr firstRow="1" bandRow="1">
                <a:tableStyleId>{D27102A9-8310-4765-A935-A1911B00CA55}</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370840">
                <a:tc>
                  <a:txBody>
                    <a:bodyPr/>
                    <a:lstStyle/>
                    <a:p>
                      <a:pPr algn="l" rtl="0" fontAlgn="ctr"/>
                      <a:r>
                        <a:rPr lang="en-IN" sz="1800" b="1" i="0" u="none" strike="noStrike" dirty="0">
                          <a:solidFill>
                            <a:srgbClr val="000000"/>
                          </a:solidFill>
                          <a:effectLst/>
                          <a:latin typeface="Aptos" panose="02110004020202020204"/>
                        </a:rPr>
                        <a:t>Student Name</a:t>
                      </a:r>
                    </a:p>
                  </a:txBody>
                  <a:tcPr marL="9525" marR="9525" marT="9525" marB="0" anchor="ctr"/>
                </a:tc>
                <a:tc>
                  <a:txBody>
                    <a:bodyPr/>
                    <a:lstStyle/>
                    <a:p>
                      <a:pPr algn="l" rtl="0" fontAlgn="ctr"/>
                      <a:r>
                        <a:rPr lang="en-IN" sz="1800" b="1" i="0" u="none" strike="noStrike">
                          <a:solidFill>
                            <a:srgbClr val="000000"/>
                          </a:solidFill>
                          <a:effectLst/>
                          <a:latin typeface="Aptos" panose="02110004020202020204"/>
                        </a:rPr>
                        <a:t>Student Number</a:t>
                      </a:r>
                    </a:p>
                  </a:txBody>
                  <a:tcPr marL="9525" marR="9525" marT="9525" marB="0" anchor="ctr"/>
                </a:tc>
                <a:extLst>
                  <a:ext uri="{0D108BD9-81ED-4DB2-BD59-A6C34878D82A}">
                    <a16:rowId xmlns:a16="http://schemas.microsoft.com/office/drawing/2014/main" val="10000"/>
                  </a:ext>
                </a:extLst>
              </a:tr>
              <a:tr h="370840">
                <a:tc>
                  <a:txBody>
                    <a:bodyPr/>
                    <a:lstStyle/>
                    <a:p>
                      <a:pPr algn="l" rtl="0" fontAlgn="ctr"/>
                      <a:r>
                        <a:rPr lang="en-IN" sz="1800" b="0" i="0" u="none" strike="noStrike">
                          <a:solidFill>
                            <a:srgbClr val="000000"/>
                          </a:solidFill>
                          <a:effectLst/>
                          <a:latin typeface="Aptos" panose="02110004020202020204"/>
                        </a:rPr>
                        <a:t>Vilma Martinez</a:t>
                      </a:r>
                    </a:p>
                  </a:txBody>
                  <a:tcPr marL="9525" marR="9525" marT="9525" marB="0" anchor="ctr"/>
                </a:tc>
                <a:tc>
                  <a:txBody>
                    <a:bodyPr/>
                    <a:lstStyle/>
                    <a:p>
                      <a:pPr algn="l" rtl="0" fontAlgn="ctr"/>
                      <a:r>
                        <a:rPr lang="en-IN" sz="1800" b="0" i="0" u="none" strike="noStrike">
                          <a:solidFill>
                            <a:srgbClr val="000000"/>
                          </a:solidFill>
                          <a:effectLst/>
                          <a:latin typeface="Aptos" panose="02110004020202020204"/>
                        </a:rPr>
                        <a:t>2509208</a:t>
                      </a:r>
                    </a:p>
                  </a:txBody>
                  <a:tcPr marL="9525" marR="9525" marT="9525" marB="0" anchor="ctr"/>
                </a:tc>
                <a:extLst>
                  <a:ext uri="{0D108BD9-81ED-4DB2-BD59-A6C34878D82A}">
                    <a16:rowId xmlns:a16="http://schemas.microsoft.com/office/drawing/2014/main" val="2186827761"/>
                  </a:ext>
                </a:extLst>
              </a:tr>
              <a:tr h="370840">
                <a:tc>
                  <a:txBody>
                    <a:bodyPr/>
                    <a:lstStyle/>
                    <a:p>
                      <a:pPr algn="l" rtl="0" fontAlgn="ctr"/>
                      <a:r>
                        <a:rPr lang="en-IN" sz="1800" b="0" i="0" u="none" strike="noStrike">
                          <a:solidFill>
                            <a:srgbClr val="000000"/>
                          </a:solidFill>
                          <a:effectLst/>
                          <a:latin typeface="Aptos" panose="02110004020202020204"/>
                        </a:rPr>
                        <a:t>Oksana Tulba </a:t>
                      </a:r>
                    </a:p>
                  </a:txBody>
                  <a:tcPr marL="9525" marR="9525" marT="9525" marB="0" anchor="ctr"/>
                </a:tc>
                <a:tc>
                  <a:txBody>
                    <a:bodyPr/>
                    <a:lstStyle/>
                    <a:p>
                      <a:pPr algn="l" rtl="0" fontAlgn="ctr"/>
                      <a:r>
                        <a:rPr lang="en-IN" sz="1800" b="0" i="0" u="none" strike="noStrike">
                          <a:solidFill>
                            <a:srgbClr val="000000"/>
                          </a:solidFill>
                          <a:effectLst/>
                          <a:latin typeface="Aptos" panose="02110004020202020204"/>
                        </a:rPr>
                        <a:t>2513894</a:t>
                      </a:r>
                    </a:p>
                  </a:txBody>
                  <a:tcPr marL="9525" marR="9525" marT="9525" marB="0" anchor="ctr"/>
                </a:tc>
                <a:extLst>
                  <a:ext uri="{0D108BD9-81ED-4DB2-BD59-A6C34878D82A}">
                    <a16:rowId xmlns:a16="http://schemas.microsoft.com/office/drawing/2014/main" val="10001"/>
                  </a:ext>
                </a:extLst>
              </a:tr>
              <a:tr h="370840">
                <a:tc>
                  <a:txBody>
                    <a:bodyPr/>
                    <a:lstStyle/>
                    <a:p>
                      <a:pPr algn="l" rtl="0" fontAlgn="ctr"/>
                      <a:r>
                        <a:rPr lang="en-IN" sz="1800" b="0" i="0" u="none" strike="noStrike">
                          <a:solidFill>
                            <a:srgbClr val="000000"/>
                          </a:solidFill>
                          <a:effectLst/>
                          <a:latin typeface="Aptos" panose="02110004020202020204"/>
                        </a:rPr>
                        <a:t>Mariia Morozovych</a:t>
                      </a:r>
                    </a:p>
                  </a:txBody>
                  <a:tcPr marL="9525" marR="9525" marT="9525" marB="0" anchor="ctr"/>
                </a:tc>
                <a:tc>
                  <a:txBody>
                    <a:bodyPr/>
                    <a:lstStyle/>
                    <a:p>
                      <a:pPr algn="l" rtl="0" fontAlgn="ctr"/>
                      <a:r>
                        <a:rPr lang="en-IN" sz="1800" b="0" i="0" u="none" strike="noStrike">
                          <a:solidFill>
                            <a:srgbClr val="000000"/>
                          </a:solidFill>
                          <a:effectLst/>
                          <a:latin typeface="Aptos" panose="02110004020202020204"/>
                        </a:rPr>
                        <a:t>2515489</a:t>
                      </a:r>
                    </a:p>
                  </a:txBody>
                  <a:tcPr marL="9525" marR="9525" marT="9525" marB="0" anchor="ctr"/>
                </a:tc>
                <a:extLst>
                  <a:ext uri="{0D108BD9-81ED-4DB2-BD59-A6C34878D82A}">
                    <a16:rowId xmlns:a16="http://schemas.microsoft.com/office/drawing/2014/main" val="10002"/>
                  </a:ext>
                </a:extLst>
              </a:tr>
              <a:tr h="370840">
                <a:tc>
                  <a:txBody>
                    <a:bodyPr/>
                    <a:lstStyle/>
                    <a:p>
                      <a:pPr algn="l" rtl="0" fontAlgn="ctr"/>
                      <a:r>
                        <a:rPr lang="en-IN" sz="1800" b="0" i="0" u="none" strike="noStrike">
                          <a:solidFill>
                            <a:srgbClr val="000000"/>
                          </a:solidFill>
                          <a:effectLst/>
                          <a:latin typeface="Aptos" panose="02110004020202020204"/>
                        </a:rPr>
                        <a:t>Ajibola Moses Owoolapo</a:t>
                      </a:r>
                    </a:p>
                  </a:txBody>
                  <a:tcPr marL="9525" marR="9525" marT="9525" marB="0" anchor="ctr"/>
                </a:tc>
                <a:tc>
                  <a:txBody>
                    <a:bodyPr/>
                    <a:lstStyle/>
                    <a:p>
                      <a:pPr algn="l" rtl="0" fontAlgn="ctr"/>
                      <a:r>
                        <a:rPr lang="en-IN" sz="1800" b="0" i="0" u="none" strike="noStrike">
                          <a:solidFill>
                            <a:srgbClr val="000000"/>
                          </a:solidFill>
                          <a:effectLst/>
                          <a:latin typeface="Aptos" panose="02110004020202020204"/>
                        </a:rPr>
                        <a:t>2515876</a:t>
                      </a:r>
                    </a:p>
                  </a:txBody>
                  <a:tcPr marL="9525" marR="9525" marT="9525" marB="0" anchor="ctr"/>
                </a:tc>
                <a:extLst>
                  <a:ext uri="{0D108BD9-81ED-4DB2-BD59-A6C34878D82A}">
                    <a16:rowId xmlns:a16="http://schemas.microsoft.com/office/drawing/2014/main" val="10003"/>
                  </a:ext>
                </a:extLst>
              </a:tr>
              <a:tr h="370840">
                <a:tc>
                  <a:txBody>
                    <a:bodyPr/>
                    <a:lstStyle/>
                    <a:p>
                      <a:pPr algn="l" fontAlgn="t"/>
                      <a:r>
                        <a:rPr lang="en-IN" sz="1800" b="0" i="0" kern="1200" dirty="0">
                          <a:solidFill>
                            <a:schemeClr val="tx1"/>
                          </a:solidFill>
                          <a:effectLst/>
                          <a:latin typeface="+mn-lt"/>
                          <a:ea typeface="+mn-ea"/>
                          <a:cs typeface="+mn-cs"/>
                        </a:rPr>
                        <a:t>Bernardita Rodriguez Brown</a:t>
                      </a:r>
                      <a:endParaRPr lang="en-IN" sz="1800" b="0" i="0" u="none" strike="noStrike" dirty="0">
                        <a:solidFill>
                          <a:srgbClr val="000000"/>
                        </a:solidFill>
                        <a:effectLst/>
                        <a:latin typeface="Arial" panose="020B0604020202020204" pitchFamily="34" charset="0"/>
                      </a:endParaRPr>
                    </a:p>
                  </a:txBody>
                  <a:tcPr marL="9525" marR="9525" marT="9525" marB="0"/>
                </a:tc>
                <a:tc>
                  <a:txBody>
                    <a:bodyPr/>
                    <a:lstStyle/>
                    <a:p>
                      <a:pPr algn="l" rtl="0" fontAlgn="ctr"/>
                      <a:r>
                        <a:rPr lang="en-IN" sz="1800" b="0" i="0" kern="1200" dirty="0">
                          <a:solidFill>
                            <a:schemeClr val="tx1"/>
                          </a:solidFill>
                          <a:effectLst/>
                          <a:latin typeface="+mn-lt"/>
                          <a:ea typeface="+mn-ea"/>
                          <a:cs typeface="+mn-cs"/>
                        </a:rPr>
                        <a:t>2508289</a:t>
                      </a:r>
                      <a:endParaRPr lang="en-IN" sz="1800" b="0" i="0" u="none" strike="noStrike" dirty="0">
                        <a:solidFill>
                          <a:srgbClr val="000000"/>
                        </a:solidFill>
                        <a:effectLst/>
                        <a:latin typeface="Aptos" panose="02110004020202020204"/>
                      </a:endParaRPr>
                    </a:p>
                  </a:txBody>
                  <a:tcPr marL="9525" marR="9525" marT="9525" marB="0" anchor="ctr"/>
                </a:tc>
                <a:extLst>
                  <a:ext uri="{0D108BD9-81ED-4DB2-BD59-A6C34878D82A}">
                    <a16:rowId xmlns:a16="http://schemas.microsoft.com/office/drawing/2014/main" val="10004"/>
                  </a:ext>
                </a:extLst>
              </a:tr>
              <a:tr h="370840">
                <a:tc>
                  <a:txBody>
                    <a:bodyPr/>
                    <a:lstStyle/>
                    <a:p>
                      <a:pPr algn="l" fontAlgn="t"/>
                      <a:r>
                        <a:rPr lang="en-IN" sz="1800" b="0" i="0" kern="1200" dirty="0">
                          <a:solidFill>
                            <a:schemeClr val="tx1"/>
                          </a:solidFill>
                          <a:effectLst/>
                          <a:latin typeface="+mn-lt"/>
                          <a:ea typeface="+mn-ea"/>
                          <a:cs typeface="+mn-cs"/>
                        </a:rPr>
                        <a:t>Oksana Belkin</a:t>
                      </a:r>
                      <a:endParaRPr lang="en-IN" sz="1800" b="0" i="0" u="none" strike="noStrike" dirty="0">
                        <a:solidFill>
                          <a:srgbClr val="000000"/>
                        </a:solidFill>
                        <a:effectLst/>
                        <a:latin typeface="Arial" panose="020B0604020202020204" pitchFamily="34" charset="0"/>
                      </a:endParaRPr>
                    </a:p>
                  </a:txBody>
                  <a:tcPr marL="9525" marR="9525" marT="9525" marB="0"/>
                </a:tc>
                <a:tc>
                  <a:txBody>
                    <a:bodyPr/>
                    <a:lstStyle/>
                    <a:p>
                      <a:pPr algn="l" rtl="0" fontAlgn="ctr"/>
                      <a:r>
                        <a:rPr lang="en-IN" sz="1800" b="0" i="0" kern="1200" dirty="0">
                          <a:solidFill>
                            <a:schemeClr val="tx1"/>
                          </a:solidFill>
                          <a:effectLst/>
                          <a:latin typeface="+mn-lt"/>
                          <a:ea typeface="+mn-ea"/>
                          <a:cs typeface="+mn-cs"/>
                        </a:rPr>
                        <a:t>2510731</a:t>
                      </a:r>
                      <a:endParaRPr lang="en-IN" sz="1800" b="0" i="0" u="none" strike="noStrike" dirty="0">
                        <a:solidFill>
                          <a:srgbClr val="000000"/>
                        </a:solidFill>
                        <a:effectLst/>
                        <a:latin typeface="Aptos" panose="02110004020202020204"/>
                      </a:endParaRPr>
                    </a:p>
                  </a:txBody>
                  <a:tcPr marL="9525" marR="9525" marT="9525" marB="0"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066210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Hand with red strings">
            <a:extLst>
              <a:ext uri="{FF2B5EF4-FFF2-40B4-BE49-F238E27FC236}">
                <a16:creationId xmlns:a16="http://schemas.microsoft.com/office/drawing/2014/main" id="{FA189FAD-1340-AF36-D1DD-24E6C834C3DE}"/>
              </a:ext>
            </a:extLst>
          </p:cNvPr>
          <p:cNvPicPr>
            <a:picLocks noChangeAspect="1"/>
          </p:cNvPicPr>
          <p:nvPr/>
        </p:nvPicPr>
        <p:blipFill>
          <a:blip r:embed="rId2"/>
          <a:srcRect l="21193" r="19629" b="-3"/>
          <a:stretch>
            <a:fillRect/>
          </a:stretch>
        </p:blipFill>
        <p:spPr>
          <a:xfrm>
            <a:off x="6103027" y="10"/>
            <a:ext cx="6088971" cy="6857990"/>
          </a:xfrm>
          <a:prstGeom prst="rect">
            <a:avLst/>
          </a:prstGeom>
        </p:spPr>
      </p:pic>
      <p:sp useBgFill="1">
        <p:nvSpPr>
          <p:cNvPr id="14" name="Rectangle 13">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FBFDDE-2C8C-5A39-6F9A-52BDE9328728}"/>
              </a:ext>
            </a:extLst>
          </p:cNvPr>
          <p:cNvSpPr>
            <a:spLocks noGrp="1"/>
          </p:cNvSpPr>
          <p:nvPr>
            <p:ph type="title"/>
          </p:nvPr>
        </p:nvSpPr>
        <p:spPr>
          <a:xfrm>
            <a:off x="761801" y="328512"/>
            <a:ext cx="4778387" cy="1628970"/>
          </a:xfrm>
        </p:spPr>
        <p:txBody>
          <a:bodyPr vert="horz" lIns="91440" tIns="45720" rIns="91440" bIns="45720" rtlCol="0" anchor="ctr">
            <a:normAutofit/>
          </a:bodyPr>
          <a:lstStyle/>
          <a:p>
            <a:r>
              <a:rPr lang="en-US" sz="4000" b="1"/>
              <a:t>Acknowledgement of the use of AI</a:t>
            </a:r>
          </a:p>
        </p:txBody>
      </p:sp>
      <p:sp>
        <p:nvSpPr>
          <p:cNvPr id="6" name="Rectangle 3"/>
          <p:cNvSpPr>
            <a:spLocks noChangeArrowheads="1"/>
          </p:cNvSpPr>
          <p:nvPr/>
        </p:nvSpPr>
        <p:spPr bwMode="auto">
          <a:xfrm>
            <a:off x="761801" y="2884929"/>
            <a:ext cx="4659756" cy="337413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fontAlgn="base">
              <a:lnSpc>
                <a:spcPct val="90000"/>
              </a:lnSpc>
              <a:spcBef>
                <a:spcPct val="0"/>
              </a:spcBef>
              <a:spcAft>
                <a:spcPts val="600"/>
              </a:spcAft>
              <a:buClrTx/>
              <a:buSzTx/>
              <a:tabLst/>
            </a:pPr>
            <a:r>
              <a:rPr kumimoji="0" lang="en-US" altLang="en-US" sz="1700" i="0" u="none" strike="noStrike" cap="none" normalizeH="0" baseline="0" dirty="0">
                <a:ln>
                  <a:noFill/>
                </a:ln>
                <a:effectLst/>
              </a:rPr>
              <a:t>I acknowledge the use of Grammarly (</a:t>
            </a:r>
            <a:r>
              <a:rPr kumimoji="0" lang="en-US" altLang="en-US" sz="1700" i="0" u="none" strike="noStrike" cap="none" normalizeH="0" baseline="0" dirty="0">
                <a:ln>
                  <a:noFill/>
                </a:ln>
                <a:effectLst/>
                <a:hlinkClick r:id="rId3">
                  <a:extLst>
                    <a:ext uri="{A12FA001-AC4F-418D-AE19-62706E023703}">
                      <ahyp:hlinkClr xmlns:ahyp="http://schemas.microsoft.com/office/drawing/2018/hyperlinkcolor" val="tx"/>
                    </a:ext>
                  </a:extLst>
                </a:hlinkClick>
              </a:rPr>
              <a:t>https://www.grammarly.com/</a:t>
            </a:r>
            <a:r>
              <a:rPr kumimoji="0" lang="en-US" altLang="en-US" sz="1700" i="0" u="none" strike="noStrike" cap="none" normalizeH="0" baseline="0" dirty="0">
                <a:ln>
                  <a:noFill/>
                </a:ln>
                <a:effectLst/>
              </a:rPr>
              <a:t>) on 31 October 2025 to support me in checking my work using the following prompt:</a:t>
            </a:r>
            <a:r>
              <a:rPr kumimoji="0" lang="en-US" altLang="en-US" sz="1700" i="0" u="none" strike="noStrike" cap="none" normalizeH="0" dirty="0">
                <a:ln>
                  <a:noFill/>
                </a:ln>
                <a:effectLst/>
              </a:rPr>
              <a:t> </a:t>
            </a:r>
            <a:r>
              <a:rPr kumimoji="0" lang="en-US" altLang="en-US" sz="1700" i="0" u="none" strike="noStrike" cap="none" normalizeH="0" baseline="0" dirty="0">
                <a:ln>
                  <a:noFill/>
                </a:ln>
                <a:effectLst/>
              </a:rPr>
              <a:t>“Please check the following text for readability, grammar, and syntax.”</a:t>
            </a:r>
            <a:endParaRPr lang="en-US"/>
          </a:p>
          <a:p>
            <a:pPr marL="0" marR="0" lvl="0" indent="-228600" fontAlgn="base">
              <a:lnSpc>
                <a:spcPct val="90000"/>
              </a:lnSpc>
              <a:spcBef>
                <a:spcPct val="0"/>
              </a:spcBef>
              <a:spcAft>
                <a:spcPts val="600"/>
              </a:spcAft>
              <a:buClrTx/>
              <a:buSzTx/>
              <a:buFont typeface="Arial" panose="020B0604020202020204" pitchFamily="34" charset="0"/>
              <a:buChar char="•"/>
              <a:tabLst/>
            </a:pPr>
            <a:endParaRPr kumimoji="0" lang="en-US" altLang="en-US" sz="1700" i="0" u="none" strike="noStrike" cap="none" normalizeH="0" baseline="0">
              <a:ln>
                <a:noFill/>
              </a:ln>
              <a:effectLst/>
            </a:endParaRPr>
          </a:p>
          <a:p>
            <a:pPr marL="0" marR="0" lvl="0" fontAlgn="base">
              <a:lnSpc>
                <a:spcPct val="90000"/>
              </a:lnSpc>
              <a:spcBef>
                <a:spcPct val="0"/>
              </a:spcBef>
              <a:spcAft>
                <a:spcPts val="600"/>
              </a:spcAft>
              <a:buClrTx/>
              <a:buSzTx/>
              <a:tabLst/>
            </a:pPr>
            <a:r>
              <a:rPr kumimoji="0" lang="en-US" altLang="en-US" sz="1700" i="0" u="none" strike="noStrike" cap="none" normalizeH="0" baseline="0" dirty="0">
                <a:ln>
                  <a:noFill/>
                </a:ln>
                <a:effectLst/>
              </a:rPr>
              <a:t>I confirm that I have not presented any AI-generated text as my own work.</a:t>
            </a:r>
            <a:br>
              <a:rPr lang="en-US" altLang="en-US" sz="1700" i="0" u="none" strike="noStrike" cap="none" normalizeH="0" baseline="0" dirty="0">
                <a:ln>
                  <a:noFill/>
                </a:ln>
                <a:effectLst/>
              </a:rPr>
            </a:br>
            <a:r>
              <a:rPr kumimoji="0" lang="en-US" altLang="en-US" sz="1700" i="0" u="none" strike="noStrike" cap="none" normalizeH="0" baseline="0" dirty="0">
                <a:ln>
                  <a:noFill/>
                </a:ln>
                <a:effectLst/>
              </a:rPr>
              <a:t>I also confirm that I have kept copies of my drafts, notes, and other resources used before and after the use of AI tools, which I may be asked to provide as evidence.</a:t>
            </a:r>
            <a:endParaRPr lang="en-US" altLang="en-US" sz="1700" i="0" u="none" strike="noStrike" cap="none" normalizeH="0" baseline="0" dirty="0">
              <a:ln>
                <a:noFill/>
              </a:ln>
              <a:effectLst/>
            </a:endParaRPr>
          </a:p>
        </p:txBody>
      </p:sp>
    </p:spTree>
    <p:extLst>
      <p:ext uri="{BB962C8B-B14F-4D97-AF65-F5344CB8AC3E}">
        <p14:creationId xmlns:p14="http://schemas.microsoft.com/office/powerpoint/2010/main" val="32416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371597" y="348865"/>
            <a:ext cx="10044023" cy="877729"/>
          </a:xfrm>
        </p:spPr>
        <p:txBody>
          <a:bodyPr anchor="ctr">
            <a:normAutofit/>
          </a:bodyPr>
          <a:lstStyle/>
          <a:p>
            <a:r>
              <a:rPr lang="en-GB" sz="4000">
                <a:solidFill>
                  <a:srgbClr val="FFFFFF"/>
                </a:solidFill>
              </a:rPr>
              <a:t>Content</a:t>
            </a:r>
          </a:p>
        </p:txBody>
      </p:sp>
      <p:graphicFrame>
        <p:nvGraphicFramePr>
          <p:cNvPr id="28" name="Content Placeholder 2">
            <a:extLst>
              <a:ext uri="{FF2B5EF4-FFF2-40B4-BE49-F238E27FC236}">
                <a16:creationId xmlns:a16="http://schemas.microsoft.com/office/drawing/2014/main" id="{6E413335-66BD-2BA7-1F50-C66B4D8A2959}"/>
              </a:ext>
            </a:extLst>
          </p:cNvPr>
          <p:cNvGraphicFramePr>
            <a:graphicFrameLocks noGrp="1"/>
          </p:cNvGraphicFramePr>
          <p:nvPr>
            <p:ph idx="1"/>
            <p:extLst>
              <p:ext uri="{D42A27DB-BD31-4B8C-83A1-F6EECF244321}">
                <p14:modId xmlns:p14="http://schemas.microsoft.com/office/powerpoint/2010/main" val="403319485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6306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25427FD0-029D-10B5-C2D3-AB3C78D986CB}"/>
              </a:ext>
            </a:extLst>
          </p:cNvPr>
          <p:cNvSpPr>
            <a:spLocks noGrp="1"/>
          </p:cNvSpPr>
          <p:nvPr>
            <p:ph type="title"/>
          </p:nvPr>
        </p:nvSpPr>
        <p:spPr>
          <a:xfrm>
            <a:off x="1143000" y="990599"/>
            <a:ext cx="9906000" cy="685800"/>
          </a:xfrm>
        </p:spPr>
        <p:txBody>
          <a:bodyPr anchor="t">
            <a:normAutofit/>
          </a:bodyPr>
          <a:lstStyle/>
          <a:p>
            <a:r>
              <a:rPr lang="en-GB" sz="4000" b="1"/>
              <a:t>Introduction</a:t>
            </a:r>
          </a:p>
        </p:txBody>
      </p:sp>
      <p:graphicFrame>
        <p:nvGraphicFramePr>
          <p:cNvPr id="5" name="Content Placeholder 2">
            <a:extLst>
              <a:ext uri="{FF2B5EF4-FFF2-40B4-BE49-F238E27FC236}">
                <a16:creationId xmlns:a16="http://schemas.microsoft.com/office/drawing/2014/main" id="{E27E82EF-3732-AC6B-2FED-53A7BF81BA22}"/>
              </a:ext>
            </a:extLst>
          </p:cNvPr>
          <p:cNvGraphicFramePr>
            <a:graphicFrameLocks noGrp="1"/>
          </p:cNvGraphicFramePr>
          <p:nvPr>
            <p:ph idx="1"/>
            <p:extLst>
              <p:ext uri="{D42A27DB-BD31-4B8C-83A1-F6EECF244321}">
                <p14:modId xmlns:p14="http://schemas.microsoft.com/office/powerpoint/2010/main" val="3242241870"/>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0993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427FD0-029D-10B5-C2D3-AB3C78D986CB}"/>
              </a:ext>
            </a:extLst>
          </p:cNvPr>
          <p:cNvSpPr>
            <a:spLocks noGrp="1"/>
          </p:cNvSpPr>
          <p:nvPr>
            <p:ph type="title"/>
          </p:nvPr>
        </p:nvSpPr>
        <p:spPr>
          <a:xfrm>
            <a:off x="793662" y="386930"/>
            <a:ext cx="10066122" cy="1298448"/>
          </a:xfrm>
        </p:spPr>
        <p:txBody>
          <a:bodyPr anchor="b">
            <a:normAutofit/>
          </a:bodyPr>
          <a:lstStyle/>
          <a:p>
            <a:r>
              <a:rPr lang="en-GB" sz="4100" b="1"/>
              <a:t>Use of Excel in Sunrise Residential Care Home</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A399E23-AC4E-FD0B-03C4-77BE3599F132}"/>
              </a:ext>
            </a:extLst>
          </p:cNvPr>
          <p:cNvSpPr>
            <a:spLocks noGrp="1"/>
          </p:cNvSpPr>
          <p:nvPr>
            <p:ph idx="1"/>
          </p:nvPr>
        </p:nvSpPr>
        <p:spPr>
          <a:xfrm>
            <a:off x="793661" y="2599509"/>
            <a:ext cx="4530898" cy="3639450"/>
          </a:xfrm>
        </p:spPr>
        <p:txBody>
          <a:bodyPr anchor="ctr">
            <a:normAutofit/>
          </a:bodyPr>
          <a:lstStyle/>
          <a:p>
            <a:pPr lvl="0"/>
            <a:r>
              <a:rPr lang="en-GB" sz="1700"/>
              <a:t>Used for tracking patient medication and health data (Abu-Jassar et al., 2025).</a:t>
            </a:r>
            <a:endParaRPr lang="en-IN" sz="1700"/>
          </a:p>
          <a:p>
            <a:pPr lvl="0"/>
            <a:r>
              <a:rPr lang="en-GB" sz="1700"/>
              <a:t>Helps with staff rotas, attendance, and shift management</a:t>
            </a:r>
            <a:endParaRPr lang="en-IN" sz="1700"/>
          </a:p>
          <a:p>
            <a:pPr lvl="0"/>
            <a:r>
              <a:rPr lang="en-GB" sz="1700"/>
              <a:t>Monitors budgets, expenses, and resource allocation (Kirsten, van Hoepen, and du Toit, 2025).</a:t>
            </a:r>
            <a:endParaRPr lang="en-IN" sz="1700"/>
          </a:p>
          <a:p>
            <a:pPr lvl="0"/>
            <a:r>
              <a:rPr lang="en-GB" sz="1700"/>
              <a:t>Produces charts and reports for decision-making</a:t>
            </a:r>
            <a:endParaRPr lang="en-IN" sz="1700"/>
          </a:p>
          <a:p>
            <a:pPr lvl="0"/>
            <a:r>
              <a:rPr lang="en-GB" sz="1700"/>
              <a:t>Reduces paperwork and manual record errors</a:t>
            </a:r>
            <a:endParaRPr lang="en-IN" sz="1700"/>
          </a:p>
        </p:txBody>
      </p:sp>
      <p:pic>
        <p:nvPicPr>
          <p:cNvPr id="4" name="Picture 3" descr="A green text on a green background&#10;&#10;AI-generated content may be incorrect.">
            <a:extLst>
              <a:ext uri="{FF2B5EF4-FFF2-40B4-BE49-F238E27FC236}">
                <a16:creationId xmlns:a16="http://schemas.microsoft.com/office/drawing/2014/main" id="{28A8850E-C1B0-AA42-E4BB-77D0D84EBE92}"/>
              </a:ext>
            </a:extLst>
          </p:cNvPr>
          <p:cNvPicPr>
            <a:picLocks noChangeAspect="1"/>
          </p:cNvPicPr>
          <p:nvPr/>
        </p:nvPicPr>
        <p:blipFill>
          <a:blip r:embed="rId3"/>
          <a:stretch>
            <a:fillRect/>
          </a:stretch>
        </p:blipFill>
        <p:spPr>
          <a:xfrm>
            <a:off x="5911532" y="2941372"/>
            <a:ext cx="5150277" cy="2800010"/>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7043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550BE34-C2B8-49B8-8519-67A8CAD51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989237" y="601200"/>
            <a:ext cx="10375119" cy="1617165"/>
          </a:xfrm>
        </p:spPr>
        <p:txBody>
          <a:bodyPr>
            <a:normAutofit/>
          </a:bodyPr>
          <a:lstStyle/>
          <a:p>
            <a:br>
              <a:rPr lang="en-GB" sz="2200" dirty="0"/>
            </a:br>
            <a:r>
              <a:rPr lang="en-GB" sz="2800" b="1" dirty="0"/>
              <a:t>Benefits and Limitations within Sunrise Residential Care Home and Limitation</a:t>
            </a:r>
            <a:br>
              <a:rPr lang="en-GB" sz="2200" dirty="0"/>
            </a:br>
            <a:endParaRPr lang="en-GB" sz="2200"/>
          </a:p>
        </p:txBody>
      </p:sp>
      <p:sp>
        <p:nvSpPr>
          <p:cNvPr id="13" name="Rectangle 12">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 name="Content Placeholder 2"/>
          <p:cNvSpPr>
            <a:spLocks noGrp="1"/>
          </p:cNvSpPr>
          <p:nvPr>
            <p:ph idx="1"/>
          </p:nvPr>
        </p:nvSpPr>
        <p:spPr>
          <a:xfrm>
            <a:off x="5351164" y="586822"/>
            <a:ext cx="6002636" cy="1645920"/>
          </a:xfrm>
        </p:spPr>
        <p:txBody>
          <a:bodyPr anchor="ctr">
            <a:normAutofit/>
          </a:bodyPr>
          <a:lstStyle/>
          <a:p>
            <a:pPr marL="0" indent="0">
              <a:buNone/>
            </a:pPr>
            <a:endParaRPr lang="en-GB" sz="1800"/>
          </a:p>
          <a:p>
            <a:pPr marL="0" indent="0">
              <a:buNone/>
            </a:pPr>
            <a:endParaRPr lang="en-GB" sz="1800"/>
          </a:p>
        </p:txBody>
      </p:sp>
      <p:graphicFrame>
        <p:nvGraphicFramePr>
          <p:cNvPr id="4" name="Table 3">
            <a:extLst>
              <a:ext uri="{FF2B5EF4-FFF2-40B4-BE49-F238E27FC236}">
                <a16:creationId xmlns:a16="http://schemas.microsoft.com/office/drawing/2014/main" id="{A64DB64C-E671-A417-9015-08B4C86E157F}"/>
              </a:ext>
            </a:extLst>
          </p:cNvPr>
          <p:cNvGraphicFramePr>
            <a:graphicFrameLocks noGrp="1"/>
          </p:cNvGraphicFramePr>
          <p:nvPr>
            <p:extLst>
              <p:ext uri="{D42A27DB-BD31-4B8C-83A1-F6EECF244321}">
                <p14:modId xmlns:p14="http://schemas.microsoft.com/office/powerpoint/2010/main" val="846330422"/>
              </p:ext>
            </p:extLst>
          </p:nvPr>
        </p:nvGraphicFramePr>
        <p:xfrm>
          <a:off x="986434" y="2734056"/>
          <a:ext cx="10307525" cy="3483868"/>
        </p:xfrm>
        <a:graphic>
          <a:graphicData uri="http://schemas.openxmlformats.org/drawingml/2006/table">
            <a:tbl>
              <a:tblPr firstRow="1" bandRow="1">
                <a:tableStyleId>{5C22544A-7EE6-4342-B048-85BDC9FD1C3A}</a:tableStyleId>
              </a:tblPr>
              <a:tblGrid>
                <a:gridCol w="5087675">
                  <a:extLst>
                    <a:ext uri="{9D8B030D-6E8A-4147-A177-3AD203B41FA5}">
                      <a16:colId xmlns:a16="http://schemas.microsoft.com/office/drawing/2014/main" val="1607449065"/>
                    </a:ext>
                  </a:extLst>
                </a:gridCol>
                <a:gridCol w="5219850">
                  <a:extLst>
                    <a:ext uri="{9D8B030D-6E8A-4147-A177-3AD203B41FA5}">
                      <a16:colId xmlns:a16="http://schemas.microsoft.com/office/drawing/2014/main" val="443945616"/>
                    </a:ext>
                  </a:extLst>
                </a:gridCol>
              </a:tblGrid>
              <a:tr h="519613">
                <a:tc>
                  <a:txBody>
                    <a:bodyPr/>
                    <a:lstStyle/>
                    <a:p>
                      <a:r>
                        <a:rPr lang="en-GB" sz="2500"/>
                        <a:t>Benefits </a:t>
                      </a:r>
                    </a:p>
                  </a:txBody>
                  <a:tcPr marL="96225" marR="96225" marT="48112" marB="48112"/>
                </a:tc>
                <a:tc>
                  <a:txBody>
                    <a:bodyPr/>
                    <a:lstStyle/>
                    <a:p>
                      <a:r>
                        <a:rPr lang="en-GB" sz="2500"/>
                        <a:t>Limitations</a:t>
                      </a:r>
                    </a:p>
                  </a:txBody>
                  <a:tcPr marL="96225" marR="96225" marT="48112" marB="48112"/>
                </a:tc>
                <a:extLst>
                  <a:ext uri="{0D108BD9-81ED-4DB2-BD59-A6C34878D82A}">
                    <a16:rowId xmlns:a16="http://schemas.microsoft.com/office/drawing/2014/main" val="831906386"/>
                  </a:ext>
                </a:extLst>
              </a:tr>
              <a:tr h="852657">
                <a:tc>
                  <a:txBody>
                    <a:bodyPr/>
                    <a:lstStyle/>
                    <a:p>
                      <a:pPr algn="l">
                        <a:lnSpc>
                          <a:spcPct val="150000"/>
                        </a:lnSpc>
                        <a:spcAft>
                          <a:spcPts val="1000"/>
                        </a:spcAft>
                      </a:pPr>
                      <a:r>
                        <a:rPr lang="en-GB" sz="1900" b="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Enhances accuracy and efficiency in record-keeping</a:t>
                      </a:r>
                      <a:endParaRPr lang="en-IN" sz="1900" b="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72168" marR="72168" marT="0" marB="0"/>
                </a:tc>
                <a:tc>
                  <a:txBody>
                    <a:bodyPr/>
                    <a:lstStyle/>
                    <a:p>
                      <a:pPr algn="just">
                        <a:lnSpc>
                          <a:spcPct val="150000"/>
                        </a:lnSpc>
                        <a:spcAft>
                          <a:spcPts val="1000"/>
                        </a:spcAft>
                      </a:pPr>
                      <a:r>
                        <a:rPr lang="en-GB" sz="19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Requires </a:t>
                      </a:r>
                      <a:r>
                        <a:rPr lang="en-GB" sz="1900" b="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training</a:t>
                      </a:r>
                      <a:r>
                        <a:rPr lang="en-GB" sz="19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for staff to use advanced functions</a:t>
                      </a:r>
                      <a:endParaRPr lang="en-IN" sz="19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72168" marR="72168" marT="0" marB="0"/>
                </a:tc>
                <a:extLst>
                  <a:ext uri="{0D108BD9-81ED-4DB2-BD59-A6C34878D82A}">
                    <a16:rowId xmlns:a16="http://schemas.microsoft.com/office/drawing/2014/main" val="2882987392"/>
                  </a:ext>
                </a:extLst>
              </a:tr>
              <a:tr h="419647">
                <a:tc>
                  <a:txBody>
                    <a:bodyPr/>
                    <a:lstStyle/>
                    <a:p>
                      <a:pPr algn="just">
                        <a:lnSpc>
                          <a:spcPct val="150000"/>
                        </a:lnSpc>
                        <a:spcAft>
                          <a:spcPts val="1000"/>
                        </a:spcAft>
                      </a:pP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Simplifies </a:t>
                      </a:r>
                      <a:r>
                        <a:rPr lang="en-GB" sz="1900" b="0" kern="100">
                          <a:effectLst/>
                          <a:latin typeface="Times New Roman" panose="02020603050405020304" pitchFamily="18" charset="0"/>
                          <a:ea typeface="Calibri" panose="020F0502020204030204" pitchFamily="34" charset="0"/>
                          <a:cs typeface="Times New Roman" panose="02020603050405020304" pitchFamily="18" charset="0"/>
                        </a:rPr>
                        <a:t>data analysis</a:t>
                      </a: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 with charts and formulas</a:t>
                      </a:r>
                      <a:endParaRPr lang="en-IN" sz="1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2168" marR="72168" marT="0" marB="0"/>
                </a:tc>
                <a:tc>
                  <a:txBody>
                    <a:bodyPr/>
                    <a:lstStyle/>
                    <a:p>
                      <a:pPr algn="just">
                        <a:lnSpc>
                          <a:spcPct val="150000"/>
                        </a:lnSpc>
                        <a:spcAft>
                          <a:spcPts val="1000"/>
                        </a:spcAft>
                      </a:pPr>
                      <a:r>
                        <a:rPr lang="en-GB" sz="1900" b="0" kern="100">
                          <a:effectLst/>
                          <a:latin typeface="Times New Roman" panose="02020603050405020304" pitchFamily="18" charset="0"/>
                          <a:ea typeface="Calibri" panose="020F0502020204030204" pitchFamily="34" charset="0"/>
                          <a:cs typeface="Times New Roman" panose="02020603050405020304" pitchFamily="18" charset="0"/>
                        </a:rPr>
                        <a:t>Errors</a:t>
                      </a: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 may occur from manual data entry</a:t>
                      </a:r>
                      <a:endParaRPr lang="en-IN" sz="1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2168" marR="72168" marT="0" marB="0"/>
                </a:tc>
                <a:extLst>
                  <a:ext uri="{0D108BD9-81ED-4DB2-BD59-A6C34878D82A}">
                    <a16:rowId xmlns:a16="http://schemas.microsoft.com/office/drawing/2014/main" val="3160413561"/>
                  </a:ext>
                </a:extLst>
              </a:tr>
              <a:tr h="419647">
                <a:tc>
                  <a:txBody>
                    <a:bodyPr/>
                    <a:lstStyle/>
                    <a:p>
                      <a:pPr algn="just">
                        <a:lnSpc>
                          <a:spcPct val="150000"/>
                        </a:lnSpc>
                        <a:spcAft>
                          <a:spcPts val="1000"/>
                        </a:spcAft>
                      </a:pP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Saves </a:t>
                      </a:r>
                      <a:r>
                        <a:rPr lang="en-GB" sz="1900" b="0" kern="100">
                          <a:effectLst/>
                          <a:latin typeface="Times New Roman" panose="02020603050405020304" pitchFamily="18" charset="0"/>
                          <a:ea typeface="Calibri" panose="020F0502020204030204" pitchFamily="34" charset="0"/>
                          <a:cs typeface="Times New Roman" panose="02020603050405020304" pitchFamily="18" charset="0"/>
                        </a:rPr>
                        <a:t>time</a:t>
                      </a: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 in scheduling and budgeting</a:t>
                      </a:r>
                      <a:endParaRPr lang="en-IN" sz="1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2168" marR="72168" marT="0" marB="0"/>
                </a:tc>
                <a:tc>
                  <a:txBody>
                    <a:bodyPr/>
                    <a:lstStyle/>
                    <a:p>
                      <a:pPr algn="just">
                        <a:lnSpc>
                          <a:spcPct val="150000"/>
                        </a:lnSpc>
                        <a:spcAft>
                          <a:spcPts val="1000"/>
                        </a:spcAft>
                      </a:pPr>
                      <a:r>
                        <a:rPr lang="en-GB" sz="1900" b="0" kern="100">
                          <a:effectLst/>
                          <a:latin typeface="Times New Roman" panose="02020603050405020304" pitchFamily="18" charset="0"/>
                          <a:ea typeface="Calibri" panose="020F0502020204030204" pitchFamily="34" charset="0"/>
                          <a:cs typeface="Times New Roman" panose="02020603050405020304" pitchFamily="18" charset="0"/>
                        </a:rPr>
                        <a:t>Limited real-time collaboration</a:t>
                      </a: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 unless shared online</a:t>
                      </a:r>
                      <a:endParaRPr lang="en-IN" sz="1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2168" marR="72168" marT="0" marB="0"/>
                </a:tc>
                <a:extLst>
                  <a:ext uri="{0D108BD9-81ED-4DB2-BD59-A6C34878D82A}">
                    <a16:rowId xmlns:a16="http://schemas.microsoft.com/office/drawing/2014/main" val="3484592418"/>
                  </a:ext>
                </a:extLst>
              </a:tr>
              <a:tr h="852657">
                <a:tc>
                  <a:txBody>
                    <a:bodyPr/>
                    <a:lstStyle/>
                    <a:p>
                      <a:pPr algn="just">
                        <a:lnSpc>
                          <a:spcPct val="150000"/>
                        </a:lnSpc>
                        <a:spcAft>
                          <a:spcPts val="1000"/>
                        </a:spcAft>
                      </a:pP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Improves </a:t>
                      </a:r>
                      <a:r>
                        <a:rPr lang="en-GB" sz="1900" b="0" kern="100">
                          <a:effectLst/>
                          <a:latin typeface="Times New Roman" panose="02020603050405020304" pitchFamily="18" charset="0"/>
                          <a:ea typeface="Calibri" panose="020F0502020204030204" pitchFamily="34" charset="0"/>
                          <a:cs typeface="Times New Roman" panose="02020603050405020304" pitchFamily="18" charset="0"/>
                        </a:rPr>
                        <a:t>decision-making</a:t>
                      </a: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 through clear visuals</a:t>
                      </a:r>
                      <a:endParaRPr lang="en-IN" sz="1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2168" marR="72168" marT="0" marB="0"/>
                </a:tc>
                <a:tc>
                  <a:txBody>
                    <a:bodyPr/>
                    <a:lstStyle/>
                    <a:p>
                      <a:pPr algn="just">
                        <a:lnSpc>
                          <a:spcPct val="150000"/>
                        </a:lnSpc>
                        <a:spcAft>
                          <a:spcPts val="1000"/>
                        </a:spcAft>
                      </a:pP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Risk of </a:t>
                      </a:r>
                      <a:r>
                        <a:rPr lang="en-GB" sz="1900" b="0" kern="100">
                          <a:effectLst/>
                          <a:latin typeface="Times New Roman" panose="02020603050405020304" pitchFamily="18" charset="0"/>
                          <a:ea typeface="Calibri" panose="020F0502020204030204" pitchFamily="34" charset="0"/>
                          <a:cs typeface="Times New Roman" panose="02020603050405020304" pitchFamily="18" charset="0"/>
                        </a:rPr>
                        <a:t>data loss or privacy breaches</a:t>
                      </a: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 if files aren’t protected</a:t>
                      </a:r>
                      <a:endParaRPr lang="en-IN" sz="1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2168" marR="72168" marT="0" marB="0"/>
                </a:tc>
                <a:extLst>
                  <a:ext uri="{0D108BD9-81ED-4DB2-BD59-A6C34878D82A}">
                    <a16:rowId xmlns:a16="http://schemas.microsoft.com/office/drawing/2014/main" val="247985416"/>
                  </a:ext>
                </a:extLst>
              </a:tr>
              <a:tr h="419647">
                <a:tc>
                  <a:txBody>
                    <a:bodyPr/>
                    <a:lstStyle/>
                    <a:p>
                      <a:pPr algn="just">
                        <a:lnSpc>
                          <a:spcPct val="150000"/>
                        </a:lnSpc>
                        <a:spcAft>
                          <a:spcPts val="1000"/>
                        </a:spcAft>
                      </a:pP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Reduces </a:t>
                      </a:r>
                      <a:r>
                        <a:rPr lang="en-GB" sz="1900" b="0" kern="100">
                          <a:effectLst/>
                          <a:latin typeface="Times New Roman" panose="02020603050405020304" pitchFamily="18" charset="0"/>
                          <a:ea typeface="Calibri" panose="020F0502020204030204" pitchFamily="34" charset="0"/>
                          <a:cs typeface="Times New Roman" panose="02020603050405020304" pitchFamily="18" charset="0"/>
                        </a:rPr>
                        <a:t>paperwork</a:t>
                      </a:r>
                      <a:r>
                        <a:rPr lang="en-GB" sz="1900" kern="100">
                          <a:effectLst/>
                          <a:latin typeface="Times New Roman" panose="02020603050405020304" pitchFamily="18" charset="0"/>
                          <a:ea typeface="Calibri" panose="020F0502020204030204" pitchFamily="34" charset="0"/>
                          <a:cs typeface="Times New Roman" panose="02020603050405020304" pitchFamily="18" charset="0"/>
                        </a:rPr>
                        <a:t> and administrative workload</a:t>
                      </a:r>
                      <a:endParaRPr lang="en-IN" sz="1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2168" marR="72168" marT="0" marB="0"/>
                </a:tc>
                <a:tc>
                  <a:txBody>
                    <a:bodyPr/>
                    <a:lstStyle/>
                    <a:p>
                      <a:pPr algn="just">
                        <a:lnSpc>
                          <a:spcPct val="150000"/>
                        </a:lnSpc>
                        <a:spcAft>
                          <a:spcPts val="1000"/>
                        </a:spcAft>
                      </a:pPr>
                      <a:r>
                        <a:rPr lang="en-GB" sz="1900" kern="100" dirty="0">
                          <a:effectLst/>
                          <a:latin typeface="Times New Roman" panose="02020603050405020304" pitchFamily="18" charset="0"/>
                          <a:ea typeface="Calibri" panose="020F0502020204030204" pitchFamily="34" charset="0"/>
                          <a:cs typeface="Times New Roman" panose="02020603050405020304" pitchFamily="18" charset="0"/>
                        </a:rPr>
                        <a:t>May be </a:t>
                      </a:r>
                      <a:r>
                        <a:rPr lang="en-GB" sz="1900" b="0" kern="100" dirty="0">
                          <a:effectLst/>
                          <a:latin typeface="Times New Roman" panose="02020603050405020304" pitchFamily="18" charset="0"/>
                          <a:ea typeface="Calibri" panose="020F0502020204030204" pitchFamily="34" charset="0"/>
                          <a:cs typeface="Times New Roman" panose="02020603050405020304" pitchFamily="18" charset="0"/>
                        </a:rPr>
                        <a:t>difficult</a:t>
                      </a:r>
                      <a:r>
                        <a:rPr lang="en-GB" sz="1900" kern="100" dirty="0">
                          <a:effectLst/>
                          <a:latin typeface="Times New Roman" panose="02020603050405020304" pitchFamily="18" charset="0"/>
                          <a:ea typeface="Calibri" panose="020F0502020204030204" pitchFamily="34" charset="0"/>
                          <a:cs typeface="Times New Roman" panose="02020603050405020304" pitchFamily="18" charset="0"/>
                        </a:rPr>
                        <a:t> for less digitally skilled staff</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2168" marR="72168" marT="0" marB="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770023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FB60E8C-7224-44A4-87A0-46A1711DD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C173C0-AC73-C234-5FCD-37078E6FBA8B}"/>
              </a:ext>
            </a:extLst>
          </p:cNvPr>
          <p:cNvSpPr>
            <a:spLocks noGrp="1"/>
          </p:cNvSpPr>
          <p:nvPr>
            <p:ph type="title"/>
          </p:nvPr>
        </p:nvSpPr>
        <p:spPr>
          <a:xfrm>
            <a:off x="795528" y="386930"/>
            <a:ext cx="10141799" cy="1300554"/>
          </a:xfrm>
        </p:spPr>
        <p:txBody>
          <a:bodyPr anchor="b">
            <a:normAutofit/>
          </a:bodyPr>
          <a:lstStyle/>
          <a:p>
            <a:r>
              <a:rPr lang="en-GB" sz="4100" b="1"/>
              <a:t>Communication and Collaboration Tool – Microsoft Outlook</a:t>
            </a:r>
            <a:endParaRPr lang="en-IN" sz="4100" b="1"/>
          </a:p>
        </p:txBody>
      </p:sp>
      <p:sp>
        <p:nvSpPr>
          <p:cNvPr id="11" name="Rectangle 10">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lue sign with white text&#10;&#10;AI-generated content may be incorrect.">
            <a:extLst>
              <a:ext uri="{FF2B5EF4-FFF2-40B4-BE49-F238E27FC236}">
                <a16:creationId xmlns:a16="http://schemas.microsoft.com/office/drawing/2014/main" id="{ADC299DF-F57B-0650-E5E3-D829BFDB9550}"/>
              </a:ext>
            </a:extLst>
          </p:cNvPr>
          <p:cNvPicPr>
            <a:picLocks noChangeAspect="1"/>
          </p:cNvPicPr>
          <p:nvPr/>
        </p:nvPicPr>
        <p:blipFill>
          <a:blip r:embed="rId3"/>
          <a:stretch>
            <a:fillRect/>
          </a:stretch>
        </p:blipFill>
        <p:spPr>
          <a:xfrm>
            <a:off x="598913" y="2993016"/>
            <a:ext cx="4706255" cy="2982347"/>
          </a:xfrm>
          <a:prstGeom prst="rect">
            <a:avLst/>
          </a:prstGeom>
        </p:spPr>
      </p:pic>
      <p:sp>
        <p:nvSpPr>
          <p:cNvPr id="3" name="Content Placeholder 2">
            <a:extLst>
              <a:ext uri="{FF2B5EF4-FFF2-40B4-BE49-F238E27FC236}">
                <a16:creationId xmlns:a16="http://schemas.microsoft.com/office/drawing/2014/main" id="{1535A29A-8F6A-40B2-078A-46F62ED8BAB8}"/>
              </a:ext>
            </a:extLst>
          </p:cNvPr>
          <p:cNvSpPr>
            <a:spLocks noGrp="1"/>
          </p:cNvSpPr>
          <p:nvPr>
            <p:ph idx="1"/>
          </p:nvPr>
        </p:nvSpPr>
        <p:spPr>
          <a:xfrm>
            <a:off x="6406429" y="2599509"/>
            <a:ext cx="4530898" cy="3639450"/>
          </a:xfrm>
        </p:spPr>
        <p:txBody>
          <a:bodyPr anchor="ctr">
            <a:normAutofit/>
          </a:bodyPr>
          <a:lstStyle/>
          <a:p>
            <a:pPr lvl="0"/>
            <a:r>
              <a:rPr lang="en-GB" sz="1600"/>
              <a:t>Chosen tool: Microsoft Outlook – essential for communication and scheduling (Hussein, and Hassan, 2025).</a:t>
            </a:r>
            <a:endParaRPr lang="en-IN" sz="1600"/>
          </a:p>
          <a:p>
            <a:pPr lvl="0"/>
            <a:r>
              <a:rPr lang="en-GB" sz="1600"/>
              <a:t>Widely used in health and social care for safe information exchange</a:t>
            </a:r>
            <a:endParaRPr lang="en-IN" sz="1600"/>
          </a:p>
          <a:p>
            <a:pPr lvl="0"/>
            <a:r>
              <a:rPr lang="en-GB" sz="1600"/>
              <a:t>Allows email communication</a:t>
            </a:r>
            <a:r>
              <a:rPr lang="en-GB" sz="1600" b="1"/>
              <a:t>, </a:t>
            </a:r>
            <a:r>
              <a:rPr lang="en-GB" sz="1600"/>
              <a:t>calendar sharing</a:t>
            </a:r>
            <a:r>
              <a:rPr lang="en-GB" sz="1600" b="1"/>
              <a:t>,</a:t>
            </a:r>
            <a:r>
              <a:rPr lang="en-GB" sz="1600"/>
              <a:t> and task management (Peter, 2025).</a:t>
            </a:r>
            <a:endParaRPr lang="en-IN" sz="1600"/>
          </a:p>
          <a:p>
            <a:pPr lvl="0"/>
            <a:r>
              <a:rPr lang="en-GB" sz="1600"/>
              <a:t>Integrates with Teams</a:t>
            </a:r>
            <a:r>
              <a:rPr lang="en-GB" sz="1600" b="1"/>
              <a:t> </a:t>
            </a:r>
            <a:r>
              <a:rPr lang="en-GB" sz="1600"/>
              <a:t>and</a:t>
            </a:r>
            <a:r>
              <a:rPr lang="en-GB" sz="1600" b="1"/>
              <a:t> </a:t>
            </a:r>
            <a:r>
              <a:rPr lang="en-GB" sz="1600"/>
              <a:t>OneDrive for collaboration</a:t>
            </a:r>
            <a:endParaRPr lang="en-IN" sz="1600"/>
          </a:p>
          <a:p>
            <a:pPr lvl="0"/>
            <a:r>
              <a:rPr lang="en-GB" sz="1600"/>
              <a:t>Supports confidential, GDPR-compliant communication</a:t>
            </a:r>
            <a:endParaRPr lang="en-IN" sz="1600"/>
          </a:p>
          <a:p>
            <a:r>
              <a:rPr lang="en-GB" sz="1600"/>
              <a:t>Improves coordination</a:t>
            </a:r>
            <a:r>
              <a:rPr lang="en-GB" sz="1600" b="1"/>
              <a:t>, </a:t>
            </a:r>
            <a:r>
              <a:rPr lang="en-GB" sz="1600"/>
              <a:t>teamwork, and efficiency</a:t>
            </a:r>
          </a:p>
        </p:txBody>
      </p:sp>
      <p:sp>
        <p:nvSpPr>
          <p:cNvPr id="15" name="Rectangle 14">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7121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2" name="Group 21">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4" name="Freeform: Shape 23">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5" name="Rectangle 24">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44E8D502-410B-CE2B-D683-612A22B18701}"/>
              </a:ext>
            </a:extLst>
          </p:cNvPr>
          <p:cNvSpPr>
            <a:spLocks noGrp="1"/>
          </p:cNvSpPr>
          <p:nvPr>
            <p:ph type="title"/>
          </p:nvPr>
        </p:nvSpPr>
        <p:spPr>
          <a:xfrm>
            <a:off x="1143000" y="990599"/>
            <a:ext cx="9906000" cy="685800"/>
          </a:xfrm>
        </p:spPr>
        <p:txBody>
          <a:bodyPr anchor="t">
            <a:normAutofit/>
          </a:bodyPr>
          <a:lstStyle/>
          <a:p>
            <a:r>
              <a:rPr lang="en-GB" sz="3700" b="1"/>
              <a:t>Advantages and Limitations of Microsoft Outlook</a:t>
            </a:r>
          </a:p>
        </p:txBody>
      </p:sp>
      <p:graphicFrame>
        <p:nvGraphicFramePr>
          <p:cNvPr id="4" name="Content Placeholder 3">
            <a:extLst>
              <a:ext uri="{FF2B5EF4-FFF2-40B4-BE49-F238E27FC236}">
                <a16:creationId xmlns:a16="http://schemas.microsoft.com/office/drawing/2014/main" id="{EB545995-7888-F44D-8084-FEE7A2A240AE}"/>
              </a:ext>
            </a:extLst>
          </p:cNvPr>
          <p:cNvGraphicFramePr>
            <a:graphicFrameLocks noGrp="1"/>
          </p:cNvGraphicFramePr>
          <p:nvPr>
            <p:ph idx="1"/>
            <p:extLst>
              <p:ext uri="{D42A27DB-BD31-4B8C-83A1-F6EECF244321}">
                <p14:modId xmlns:p14="http://schemas.microsoft.com/office/powerpoint/2010/main" val="4165587006"/>
              </p:ext>
            </p:extLst>
          </p:nvPr>
        </p:nvGraphicFramePr>
        <p:xfrm>
          <a:off x="1304679" y="2137228"/>
          <a:ext cx="9582644" cy="3733801"/>
        </p:xfrm>
        <a:graphic>
          <a:graphicData uri="http://schemas.openxmlformats.org/drawingml/2006/table">
            <a:tbl>
              <a:tblPr firstRow="1" bandRow="1">
                <a:tableStyleId>{5C22544A-7EE6-4342-B048-85BDC9FD1C3A}</a:tableStyleId>
              </a:tblPr>
              <a:tblGrid>
                <a:gridCol w="4791322">
                  <a:extLst>
                    <a:ext uri="{9D8B030D-6E8A-4147-A177-3AD203B41FA5}">
                      <a16:colId xmlns:a16="http://schemas.microsoft.com/office/drawing/2014/main" val="1492186870"/>
                    </a:ext>
                  </a:extLst>
                </a:gridCol>
                <a:gridCol w="4791322">
                  <a:extLst>
                    <a:ext uri="{9D8B030D-6E8A-4147-A177-3AD203B41FA5}">
                      <a16:colId xmlns:a16="http://schemas.microsoft.com/office/drawing/2014/main" val="3245328862"/>
                    </a:ext>
                  </a:extLst>
                </a:gridCol>
              </a:tblGrid>
              <a:tr h="493801">
                <a:tc>
                  <a:txBody>
                    <a:bodyPr/>
                    <a:lstStyle/>
                    <a:p>
                      <a:r>
                        <a:rPr lang="en-GB" sz="2500"/>
                        <a:t>Advantages </a:t>
                      </a:r>
                    </a:p>
                  </a:txBody>
                  <a:tcPr marL="81396" marR="81396" marT="40698" marB="40698"/>
                </a:tc>
                <a:tc>
                  <a:txBody>
                    <a:bodyPr/>
                    <a:lstStyle/>
                    <a:p>
                      <a:r>
                        <a:rPr lang="en-GB" sz="2500"/>
                        <a:t>Disadvantages</a:t>
                      </a:r>
                    </a:p>
                  </a:txBody>
                  <a:tcPr marL="81396" marR="81396" marT="40698" marB="40698"/>
                </a:tc>
                <a:extLst>
                  <a:ext uri="{0D108BD9-81ED-4DB2-BD59-A6C34878D82A}">
                    <a16:rowId xmlns:a16="http://schemas.microsoft.com/office/drawing/2014/main" val="2184396433"/>
                  </a:ext>
                </a:extLst>
              </a:tr>
              <a:tr h="721256">
                <a:tc>
                  <a:txBody>
                    <a:bodyPr/>
                    <a:lstStyle/>
                    <a:p>
                      <a:pPr algn="just">
                        <a:lnSpc>
                          <a:spcPct val="150000"/>
                        </a:lnSpc>
                        <a:spcAft>
                          <a:spcPts val="1000"/>
                        </a:spcAft>
                      </a:pPr>
                      <a:r>
                        <a:rPr lang="en-GB" sz="16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Enables </a:t>
                      </a:r>
                      <a:r>
                        <a:rPr lang="en-GB" sz="1600" b="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quick and secure communication</a:t>
                      </a:r>
                      <a:r>
                        <a:rPr lang="en-GB" sz="16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across departments</a:t>
                      </a:r>
                      <a:endParaRPr lang="en-IN" sz="16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1047" marR="61047" marT="0" marB="0"/>
                </a:tc>
                <a:tc>
                  <a:txBody>
                    <a:bodyPr/>
                    <a:lstStyle/>
                    <a:p>
                      <a:pPr algn="just">
                        <a:lnSpc>
                          <a:spcPct val="150000"/>
                        </a:lnSpc>
                        <a:spcAft>
                          <a:spcPts val="1000"/>
                        </a:spcAft>
                      </a:pPr>
                      <a:r>
                        <a:rPr lang="en-GB" sz="16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Risk of </a:t>
                      </a:r>
                      <a:r>
                        <a:rPr lang="en-GB" sz="1600" b="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email overload</a:t>
                      </a:r>
                      <a:r>
                        <a:rPr lang="en-GB" sz="16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causing stress or missed messages</a:t>
                      </a:r>
                      <a:endParaRPr lang="en-IN" sz="16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1047" marR="61047" marT="0" marB="0"/>
                </a:tc>
                <a:extLst>
                  <a:ext uri="{0D108BD9-81ED-4DB2-BD59-A6C34878D82A}">
                    <a16:rowId xmlns:a16="http://schemas.microsoft.com/office/drawing/2014/main" val="1929977270"/>
                  </a:ext>
                </a:extLst>
              </a:tr>
              <a:tr h="721256">
                <a:tc>
                  <a:txBody>
                    <a:bodyPr/>
                    <a:lstStyle/>
                    <a:p>
                      <a:pPr algn="just">
                        <a:lnSpc>
                          <a:spcPct val="150000"/>
                        </a:lnSpc>
                        <a:spcAft>
                          <a:spcPts val="1000"/>
                        </a:spcAft>
                      </a:pP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Allows </a:t>
                      </a:r>
                      <a:r>
                        <a:rPr lang="en-GB" sz="1600" b="0" kern="100">
                          <a:effectLst/>
                          <a:latin typeface="Times New Roman" panose="02020603050405020304" pitchFamily="18" charset="0"/>
                          <a:ea typeface="Calibri" panose="020F0502020204030204" pitchFamily="34" charset="0"/>
                          <a:cs typeface="Times New Roman" panose="02020603050405020304" pitchFamily="18" charset="0"/>
                        </a:rPr>
                        <a:t>calendar sharing</a:t>
                      </a: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 for better coordination</a:t>
                      </a:r>
                      <a:endParaRPr lang="en-IN"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1047" marR="61047" marT="0" marB="0"/>
                </a:tc>
                <a:tc>
                  <a:txBody>
                    <a:bodyPr/>
                    <a:lstStyle/>
                    <a:p>
                      <a:pPr algn="just">
                        <a:lnSpc>
                          <a:spcPct val="150000"/>
                        </a:lnSpc>
                        <a:spcAft>
                          <a:spcPts val="1000"/>
                        </a:spcAft>
                      </a:pP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Requires </a:t>
                      </a:r>
                      <a:r>
                        <a:rPr lang="en-GB" sz="1600" b="0" kern="100">
                          <a:effectLst/>
                          <a:latin typeface="Times New Roman" panose="02020603050405020304" pitchFamily="18" charset="0"/>
                          <a:ea typeface="Calibri" panose="020F0502020204030204" pitchFamily="34" charset="0"/>
                          <a:cs typeface="Times New Roman" panose="02020603050405020304" pitchFamily="18" charset="0"/>
                        </a:rPr>
                        <a:t>internet access</a:t>
                      </a: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 and may slow down if connection is weak</a:t>
                      </a:r>
                      <a:endParaRPr lang="en-IN"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1047" marR="61047" marT="0" marB="0"/>
                </a:tc>
                <a:extLst>
                  <a:ext uri="{0D108BD9-81ED-4DB2-BD59-A6C34878D82A}">
                    <a16:rowId xmlns:a16="http://schemas.microsoft.com/office/drawing/2014/main" val="1856759452"/>
                  </a:ext>
                </a:extLst>
              </a:tr>
              <a:tr h="721256">
                <a:tc>
                  <a:txBody>
                    <a:bodyPr/>
                    <a:lstStyle/>
                    <a:p>
                      <a:pPr algn="just">
                        <a:lnSpc>
                          <a:spcPct val="150000"/>
                        </a:lnSpc>
                        <a:spcAft>
                          <a:spcPts val="1000"/>
                        </a:spcAft>
                      </a:pP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Integrates with </a:t>
                      </a:r>
                      <a:r>
                        <a:rPr lang="en-GB" sz="1600" b="0" kern="100">
                          <a:effectLst/>
                          <a:latin typeface="Times New Roman" panose="02020603050405020304" pitchFamily="18" charset="0"/>
                          <a:ea typeface="Calibri" panose="020F0502020204030204" pitchFamily="34" charset="0"/>
                          <a:cs typeface="Times New Roman" panose="02020603050405020304" pitchFamily="18" charset="0"/>
                        </a:rPr>
                        <a:t>Teams, OneDrive, and Excel</a:t>
                      </a: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 for collaboration</a:t>
                      </a:r>
                      <a:endParaRPr lang="en-IN"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1047" marR="61047" marT="0" marB="0"/>
                </a:tc>
                <a:tc>
                  <a:txBody>
                    <a:bodyPr/>
                    <a:lstStyle/>
                    <a:p>
                      <a:pPr algn="just">
                        <a:lnSpc>
                          <a:spcPct val="150000"/>
                        </a:lnSpc>
                        <a:spcAft>
                          <a:spcPts val="1000"/>
                        </a:spcAft>
                      </a:pP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Can be </a:t>
                      </a:r>
                      <a:r>
                        <a:rPr lang="en-GB" sz="1600" b="0" kern="100">
                          <a:effectLst/>
                          <a:latin typeface="Times New Roman" panose="02020603050405020304" pitchFamily="18" charset="0"/>
                          <a:ea typeface="Calibri" panose="020F0502020204030204" pitchFamily="34" charset="0"/>
                          <a:cs typeface="Times New Roman" panose="02020603050405020304" pitchFamily="18" charset="0"/>
                        </a:rPr>
                        <a:t>difficult for less digitally skilled</a:t>
                      </a: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 staff to manage efficiently</a:t>
                      </a:r>
                      <a:endParaRPr lang="en-IN"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1047" marR="61047" marT="0" marB="0"/>
                </a:tc>
                <a:extLst>
                  <a:ext uri="{0D108BD9-81ED-4DB2-BD59-A6C34878D82A}">
                    <a16:rowId xmlns:a16="http://schemas.microsoft.com/office/drawing/2014/main" val="1715959377"/>
                  </a:ext>
                </a:extLst>
              </a:tr>
              <a:tr h="721256">
                <a:tc>
                  <a:txBody>
                    <a:bodyPr/>
                    <a:lstStyle/>
                    <a:p>
                      <a:pPr algn="just">
                        <a:lnSpc>
                          <a:spcPct val="150000"/>
                        </a:lnSpc>
                        <a:spcAft>
                          <a:spcPts val="1000"/>
                        </a:spcAft>
                      </a:pP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Supports </a:t>
                      </a:r>
                      <a:r>
                        <a:rPr lang="en-GB" sz="1600" b="0" kern="100">
                          <a:effectLst/>
                          <a:latin typeface="Times New Roman" panose="02020603050405020304" pitchFamily="18" charset="0"/>
                          <a:ea typeface="Calibri" panose="020F0502020204030204" pitchFamily="34" charset="0"/>
                          <a:cs typeface="Times New Roman" panose="02020603050405020304" pitchFamily="18" charset="0"/>
                        </a:rPr>
                        <a:t>confidential communication</a:t>
                      </a: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 and </a:t>
                      </a:r>
                      <a:r>
                        <a:rPr lang="en-GB" sz="1600" b="0" kern="100">
                          <a:effectLst/>
                          <a:latin typeface="Times New Roman" panose="02020603050405020304" pitchFamily="18" charset="0"/>
                          <a:ea typeface="Calibri" panose="020F0502020204030204" pitchFamily="34" charset="0"/>
                          <a:cs typeface="Times New Roman" panose="02020603050405020304" pitchFamily="18" charset="0"/>
                        </a:rPr>
                        <a:t>GDPR compliance</a:t>
                      </a:r>
                      <a:endParaRPr lang="en-IN"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1047" marR="61047" marT="0" marB="0"/>
                </a:tc>
                <a:tc>
                  <a:txBody>
                    <a:bodyPr/>
                    <a:lstStyle/>
                    <a:p>
                      <a:pPr algn="just">
                        <a:lnSpc>
                          <a:spcPct val="150000"/>
                        </a:lnSpc>
                        <a:spcAft>
                          <a:spcPts val="1000"/>
                        </a:spcAft>
                      </a:pP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Risk of </a:t>
                      </a:r>
                      <a:r>
                        <a:rPr lang="en-GB" sz="1600" b="0" kern="100">
                          <a:effectLst/>
                          <a:latin typeface="Times New Roman" panose="02020603050405020304" pitchFamily="18" charset="0"/>
                          <a:ea typeface="Calibri" panose="020F0502020204030204" pitchFamily="34" charset="0"/>
                          <a:cs typeface="Times New Roman" panose="02020603050405020304" pitchFamily="18" charset="0"/>
                        </a:rPr>
                        <a:t>phishing emails</a:t>
                      </a: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 or security breaches if users are not careful</a:t>
                      </a:r>
                      <a:endParaRPr lang="en-IN"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1047" marR="61047" marT="0" marB="0"/>
                </a:tc>
                <a:extLst>
                  <a:ext uri="{0D108BD9-81ED-4DB2-BD59-A6C34878D82A}">
                    <a16:rowId xmlns:a16="http://schemas.microsoft.com/office/drawing/2014/main" val="10004"/>
                  </a:ext>
                </a:extLst>
              </a:tr>
              <a:tr h="354976">
                <a:tc>
                  <a:txBody>
                    <a:bodyPr/>
                    <a:lstStyle/>
                    <a:p>
                      <a:pPr algn="just">
                        <a:lnSpc>
                          <a:spcPct val="150000"/>
                        </a:lnSpc>
                        <a:spcAft>
                          <a:spcPts val="1000"/>
                        </a:spcAft>
                      </a:pP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Improves </a:t>
                      </a:r>
                      <a:r>
                        <a:rPr lang="en-GB" sz="1600" b="0" kern="100">
                          <a:effectLst/>
                          <a:latin typeface="Times New Roman" panose="02020603050405020304" pitchFamily="18" charset="0"/>
                          <a:ea typeface="Calibri" panose="020F0502020204030204" pitchFamily="34" charset="0"/>
                          <a:cs typeface="Times New Roman" panose="02020603050405020304" pitchFamily="18" charset="0"/>
                        </a:rPr>
                        <a:t>organisation</a:t>
                      </a:r>
                      <a:r>
                        <a:rPr lang="en-GB" sz="1600" kern="100">
                          <a:effectLst/>
                          <a:latin typeface="Times New Roman" panose="02020603050405020304" pitchFamily="18" charset="0"/>
                          <a:ea typeface="Calibri" panose="020F0502020204030204" pitchFamily="34" charset="0"/>
                          <a:cs typeface="Times New Roman" panose="02020603050405020304" pitchFamily="18" charset="0"/>
                        </a:rPr>
                        <a:t> and </a:t>
                      </a:r>
                      <a:r>
                        <a:rPr lang="en-GB" sz="1600" b="0" kern="100">
                          <a:effectLst/>
                          <a:latin typeface="Times New Roman" panose="02020603050405020304" pitchFamily="18" charset="0"/>
                          <a:ea typeface="Calibri" panose="020F0502020204030204" pitchFamily="34" charset="0"/>
                          <a:cs typeface="Times New Roman" panose="02020603050405020304" pitchFamily="18" charset="0"/>
                        </a:rPr>
                        <a:t>task tracking</a:t>
                      </a:r>
                      <a:endParaRPr lang="en-IN"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1047" marR="61047" marT="0" marB="0"/>
                </a:tc>
                <a:tc>
                  <a:txBody>
                    <a:bodyPr/>
                    <a:lstStyle/>
                    <a:p>
                      <a:pPr algn="just">
                        <a:lnSpc>
                          <a:spcPct val="150000"/>
                        </a:lnSpc>
                        <a:spcAft>
                          <a:spcPts val="1000"/>
                        </a:spcAft>
                      </a:pPr>
                      <a:r>
                        <a:rPr lang="en-GB" sz="1600" kern="100" dirty="0">
                          <a:effectLst/>
                          <a:latin typeface="Times New Roman" panose="02020603050405020304" pitchFamily="18" charset="0"/>
                          <a:ea typeface="Calibri" panose="020F0502020204030204" pitchFamily="34" charset="0"/>
                          <a:cs typeface="Times New Roman" panose="02020603050405020304" pitchFamily="18" charset="0"/>
                        </a:rPr>
                        <a:t>Needs </a:t>
                      </a:r>
                      <a:r>
                        <a:rPr lang="en-GB" sz="1600" b="0" kern="100" dirty="0">
                          <a:effectLst/>
                          <a:latin typeface="Times New Roman" panose="02020603050405020304" pitchFamily="18" charset="0"/>
                          <a:ea typeface="Calibri" panose="020F0502020204030204" pitchFamily="34" charset="0"/>
                          <a:cs typeface="Times New Roman" panose="02020603050405020304" pitchFamily="18" charset="0"/>
                        </a:rPr>
                        <a:t>ongoing updates and training</a:t>
                      </a:r>
                      <a:r>
                        <a:rPr lang="en-GB" sz="1600" kern="100" dirty="0">
                          <a:effectLst/>
                          <a:latin typeface="Times New Roman" panose="02020603050405020304" pitchFamily="18" charset="0"/>
                          <a:ea typeface="Calibri" panose="020F0502020204030204" pitchFamily="34" charset="0"/>
                          <a:cs typeface="Times New Roman" panose="02020603050405020304" pitchFamily="18" charset="0"/>
                        </a:rPr>
                        <a:t> for effective use</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1047" marR="61047" marT="0" marB="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681798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0F5868-2650-0C20-7350-BB62E2FE158A}"/>
              </a:ext>
            </a:extLst>
          </p:cNvPr>
          <p:cNvSpPr>
            <a:spLocks noGrp="1"/>
          </p:cNvSpPr>
          <p:nvPr>
            <p:ph type="title"/>
          </p:nvPr>
        </p:nvSpPr>
        <p:spPr>
          <a:xfrm>
            <a:off x="1153618" y="1239927"/>
            <a:ext cx="4008586" cy="4680583"/>
          </a:xfrm>
        </p:spPr>
        <p:txBody>
          <a:bodyPr anchor="ctr">
            <a:normAutofit/>
          </a:bodyPr>
          <a:lstStyle/>
          <a:p>
            <a:r>
              <a:rPr lang="en-GB" sz="5200" b="1"/>
              <a:t>Digital Literacy</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32869587"/>
              </p:ext>
            </p:extLst>
          </p:nvPr>
        </p:nvGraphicFramePr>
        <p:xfrm>
          <a:off x="5736294" y="1239927"/>
          <a:ext cx="5527453" cy="46805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371466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04B836-3548-634E-9910-FB27FC860251}"/>
              </a:ext>
            </a:extLst>
          </p:cNvPr>
          <p:cNvSpPr>
            <a:spLocks noGrp="1"/>
          </p:cNvSpPr>
          <p:nvPr>
            <p:ph type="title"/>
          </p:nvPr>
        </p:nvSpPr>
        <p:spPr>
          <a:xfrm>
            <a:off x="1075767" y="1188637"/>
            <a:ext cx="2988234" cy="4480726"/>
          </a:xfrm>
        </p:spPr>
        <p:txBody>
          <a:bodyPr>
            <a:normAutofit/>
          </a:bodyPr>
          <a:lstStyle/>
          <a:p>
            <a:pPr algn="r"/>
            <a:r>
              <a:rPr lang="en-US" sz="5100" b="1"/>
              <a:t>Improving Digital Literacy  in Sunrise Care Home</a:t>
            </a:r>
            <a:endParaRPr lang="en-GB" sz="5100"/>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970FB6C-9CDA-1CB9-0E30-34956D04C435}"/>
              </a:ext>
            </a:extLst>
          </p:cNvPr>
          <p:cNvSpPr>
            <a:spLocks noGrp="1"/>
          </p:cNvSpPr>
          <p:nvPr>
            <p:ph idx="1"/>
          </p:nvPr>
        </p:nvSpPr>
        <p:spPr>
          <a:xfrm>
            <a:off x="5255260" y="1648870"/>
            <a:ext cx="4702848" cy="3560260"/>
          </a:xfrm>
        </p:spPr>
        <p:txBody>
          <a:bodyPr anchor="ctr">
            <a:normAutofit/>
          </a:bodyPr>
          <a:lstStyle/>
          <a:p>
            <a:pPr marL="0" indent="0">
              <a:buNone/>
            </a:pPr>
            <a:r>
              <a:rPr lang="en-US" sz="2000"/>
              <a:t>Low digital literacy can be improved through regular training, peer learning, and managerial support. Care workers should be encouraged to practise digital tasks daily to build confidence. A supportive environment where staff can ask for help without fear of judgment helps reduce anxiety and resistance to new technologies. Continuous learning not only improves efficiency but also enhances teamwork and the quality of care provided to residents.</a:t>
            </a:r>
          </a:p>
          <a:p>
            <a:endParaRPr lang="en-GB" sz="2000"/>
          </a:p>
        </p:txBody>
      </p:sp>
    </p:spTree>
    <p:extLst>
      <p:ext uri="{BB962C8B-B14F-4D97-AF65-F5344CB8AC3E}">
        <p14:creationId xmlns:p14="http://schemas.microsoft.com/office/powerpoint/2010/main" val="8864840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6478" y="1683756"/>
            <a:ext cx="3115265" cy="2396359"/>
          </a:xfrm>
        </p:spPr>
        <p:txBody>
          <a:bodyPr anchor="b">
            <a:normAutofit/>
          </a:bodyPr>
          <a:lstStyle/>
          <a:p>
            <a:pPr algn="r"/>
            <a:r>
              <a:rPr lang="en-GB" sz="3100" b="1" dirty="0">
                <a:solidFill>
                  <a:srgbClr val="FFFFFF"/>
                </a:solidFill>
              </a:rPr>
              <a:t>Digital Safety Checklist – Privacy, Security &amp; Staff Awareness</a:t>
            </a:r>
            <a:endParaRPr lang="en-IN" sz="3100" b="1" dirty="0">
              <a:solidFill>
                <a:srgbClr val="FFFFFF"/>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08346295"/>
              </p:ext>
            </p:extLst>
          </p:nvPr>
        </p:nvGraphicFramePr>
        <p:xfrm>
          <a:off x="4624302" y="689504"/>
          <a:ext cx="7282353" cy="5779719"/>
        </p:xfrm>
        <a:graphic>
          <a:graphicData uri="http://schemas.openxmlformats.org/drawingml/2006/table">
            <a:tbl>
              <a:tblPr firstRow="1" firstCol="1" bandRow="1">
                <a:tableStyleId>{5C22544A-7EE6-4342-B048-85BDC9FD1C3A}</a:tableStyleId>
              </a:tblPr>
              <a:tblGrid>
                <a:gridCol w="1562489">
                  <a:extLst>
                    <a:ext uri="{9D8B030D-6E8A-4147-A177-3AD203B41FA5}">
                      <a16:colId xmlns:a16="http://schemas.microsoft.com/office/drawing/2014/main" val="64710290"/>
                    </a:ext>
                  </a:extLst>
                </a:gridCol>
                <a:gridCol w="5719864">
                  <a:extLst>
                    <a:ext uri="{9D8B030D-6E8A-4147-A177-3AD203B41FA5}">
                      <a16:colId xmlns:a16="http://schemas.microsoft.com/office/drawing/2014/main" val="1660664045"/>
                    </a:ext>
                  </a:extLst>
                </a:gridCol>
              </a:tblGrid>
              <a:tr h="255349">
                <a:tc>
                  <a:txBody>
                    <a:bodyPr/>
                    <a:lstStyle/>
                    <a:p>
                      <a:pPr algn="just">
                        <a:lnSpc>
                          <a:spcPct val="150000"/>
                        </a:lnSpc>
                        <a:spcAft>
                          <a:spcPts val="1000"/>
                        </a:spcAft>
                      </a:pPr>
                      <a:r>
                        <a:rPr lang="en-GB" sz="1200" kern="100" dirty="0">
                          <a:effectLst/>
                          <a:latin typeface="Times New Roman" panose="02020603050405020304" pitchFamily="18" charset="0"/>
                          <a:cs typeface="Times New Roman" panose="02020603050405020304" pitchFamily="18" charset="0"/>
                        </a:rPr>
                        <a:t>Area</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tc>
                  <a:txBody>
                    <a:bodyPr/>
                    <a:lstStyle/>
                    <a:p>
                      <a:pPr algn="just">
                        <a:lnSpc>
                          <a:spcPct val="150000"/>
                        </a:lnSpc>
                        <a:spcAft>
                          <a:spcPts val="1000"/>
                        </a:spcAft>
                      </a:pPr>
                      <a:r>
                        <a:rPr lang="en-GB" sz="1200" kern="100">
                          <a:effectLst/>
                          <a:latin typeface="Times New Roman" panose="02020603050405020304" pitchFamily="18" charset="0"/>
                          <a:cs typeface="Times New Roman" panose="02020603050405020304" pitchFamily="18" charset="0"/>
                        </a:rPr>
                        <a:t>Digital Safety Practice</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extLst>
                  <a:ext uri="{0D108BD9-81ED-4DB2-BD59-A6C34878D82A}">
                    <a16:rowId xmlns:a16="http://schemas.microsoft.com/office/drawing/2014/main" val="1787313208"/>
                  </a:ext>
                </a:extLst>
              </a:tr>
              <a:tr h="2477110">
                <a:tc>
                  <a:txBody>
                    <a:bodyPr/>
                    <a:lstStyle/>
                    <a:p>
                      <a:pPr algn="just">
                        <a:lnSpc>
                          <a:spcPct val="150000"/>
                        </a:lnSpc>
                        <a:spcAft>
                          <a:spcPts val="1000"/>
                        </a:spcAft>
                      </a:pPr>
                      <a:r>
                        <a:rPr lang="en-GB" sz="1200" kern="100">
                          <a:effectLst/>
                          <a:latin typeface="Times New Roman" panose="02020603050405020304" pitchFamily="18" charset="0"/>
                          <a:cs typeface="Times New Roman" panose="02020603050405020304" pitchFamily="18" charset="0"/>
                        </a:rPr>
                        <a:t>Secure Logins &amp; Access Control</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tc>
                  <a:txBody>
                    <a:bodyPr/>
                    <a:lstStyle/>
                    <a:p>
                      <a:pPr marL="171450" lvl="0" indent="-171450">
                        <a:lnSpc>
                          <a:spcPct val="120000"/>
                        </a:lnSpc>
                        <a:buFont typeface="Arial" panose="020B0604020202020204" pitchFamily="34" charset="0"/>
                        <a:buChar char="•"/>
                      </a:pPr>
                      <a:r>
                        <a:rPr lang="en-GB" sz="1200" b="1" dirty="0">
                          <a:latin typeface="Times New Roman" panose="02020603050405020304" pitchFamily="18" charset="0"/>
                          <a:cs typeface="Times New Roman" panose="02020603050405020304" pitchFamily="18" charset="0"/>
                        </a:rPr>
                        <a:t>Ensuring secure logins </a:t>
                      </a:r>
                      <a:r>
                        <a:rPr lang="en-GB" sz="1200" dirty="0">
                          <a:latin typeface="Times New Roman" panose="02020603050405020304" pitchFamily="18" charset="0"/>
                          <a:cs typeface="Times New Roman" panose="02020603050405020304" pitchFamily="18" charset="0"/>
                        </a:rPr>
                        <a:t>– via strong passwords as well as encouraging refreshing passwords on a monthly basis (IBM, 2025). Outlook also filters out spam and junk email to ensure that your main inbox is work related only.</a:t>
                      </a:r>
                    </a:p>
                    <a:p>
                      <a:pPr marL="285750" indent="-285750" algn="just">
                        <a:lnSpc>
                          <a:spcPct val="150000"/>
                        </a:lnSpc>
                        <a:spcAft>
                          <a:spcPts val="1000"/>
                        </a:spcAft>
                        <a:buFont typeface="Arial" panose="020B0604020202020204" pitchFamily="34" charset="0"/>
                        <a:buChar char="•"/>
                      </a:pPr>
                      <a:r>
                        <a:rPr lang="en-GB" sz="1200" kern="100" dirty="0">
                          <a:effectLst/>
                          <a:latin typeface="Times New Roman" panose="02020603050405020304" pitchFamily="18" charset="0"/>
                          <a:cs typeface="Times New Roman" panose="02020603050405020304" pitchFamily="18" charset="0"/>
                        </a:rPr>
                        <a:t>Enable multi-factor authentication (MFA).</a:t>
                      </a:r>
                    </a:p>
                    <a:p>
                      <a:pPr marL="285750" indent="-285750" algn="just">
                        <a:lnSpc>
                          <a:spcPct val="150000"/>
                        </a:lnSpc>
                        <a:spcAft>
                          <a:spcPts val="1000"/>
                        </a:spcAft>
                        <a:buFont typeface="Arial" panose="020B0604020202020204" pitchFamily="34" charset="0"/>
                        <a:buChar char="•"/>
                      </a:pPr>
                      <a:r>
                        <a:rPr lang="en-GB" sz="1200" kern="100" dirty="0">
                          <a:effectLst/>
                          <a:latin typeface="Times New Roman" panose="02020603050405020304" pitchFamily="18" charset="0"/>
                          <a:cs typeface="Times New Roman" panose="02020603050405020304" pitchFamily="18" charset="0"/>
                        </a:rPr>
                        <a:t>Lock computers when unattended.</a:t>
                      </a:r>
                    </a:p>
                    <a:p>
                      <a:pPr marL="285750" indent="-285750" algn="just">
                        <a:lnSpc>
                          <a:spcPct val="150000"/>
                        </a:lnSpc>
                        <a:spcAft>
                          <a:spcPts val="1000"/>
                        </a:spcAft>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The management and senior staff are keeping sensitive information via platforms like OneDrive, this is for individual work files. SharePoint is available for sharing care home records (NHS, 2025).</a:t>
                      </a:r>
                    </a:p>
                  </a:txBody>
                  <a:tcPr marL="71129" marR="71129" marT="0" marB="0"/>
                </a:tc>
                <a:extLst>
                  <a:ext uri="{0D108BD9-81ED-4DB2-BD59-A6C34878D82A}">
                    <a16:rowId xmlns:a16="http://schemas.microsoft.com/office/drawing/2014/main" val="3987117760"/>
                  </a:ext>
                </a:extLst>
              </a:tr>
              <a:tr h="1200553">
                <a:tc>
                  <a:txBody>
                    <a:bodyPr/>
                    <a:lstStyle/>
                    <a:p>
                      <a:pPr algn="just">
                        <a:lnSpc>
                          <a:spcPct val="150000"/>
                        </a:lnSpc>
                        <a:spcAft>
                          <a:spcPts val="1000"/>
                        </a:spcAft>
                      </a:pPr>
                      <a:r>
                        <a:rPr lang="en-GB" sz="1200" kern="100">
                          <a:effectLst/>
                          <a:latin typeface="Times New Roman" panose="02020603050405020304" pitchFamily="18" charset="0"/>
                          <a:cs typeface="Times New Roman" panose="02020603050405020304" pitchFamily="18" charset="0"/>
                        </a:rPr>
                        <a:t>Email Safety</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tc>
                  <a:txBody>
                    <a:bodyPr/>
                    <a:lstStyle/>
                    <a:p>
                      <a:pPr marL="285750" indent="-285750" algn="just">
                        <a:lnSpc>
                          <a:spcPct val="150000"/>
                        </a:lnSpc>
                        <a:spcAft>
                          <a:spcPts val="1000"/>
                        </a:spcAft>
                        <a:buFont typeface="Arial" panose="020B0604020202020204" pitchFamily="34" charset="0"/>
                        <a:buChar char="•"/>
                      </a:pPr>
                      <a:r>
                        <a:rPr lang="en-GB" sz="1200" kern="100">
                          <a:effectLst/>
                          <a:latin typeface="Times New Roman" panose="02020603050405020304" pitchFamily="18" charset="0"/>
                          <a:cs typeface="Times New Roman" panose="02020603050405020304" pitchFamily="18" charset="0"/>
                        </a:rPr>
                        <a:t>Do not open attachments or links from unknown senders.</a:t>
                      </a:r>
                    </a:p>
                    <a:p>
                      <a:pPr marL="285750" indent="-285750" algn="just">
                        <a:lnSpc>
                          <a:spcPct val="150000"/>
                        </a:lnSpc>
                        <a:spcAft>
                          <a:spcPts val="1000"/>
                        </a:spcAft>
                        <a:buFont typeface="Arial" panose="020B0604020202020204" pitchFamily="34" charset="0"/>
                        <a:buChar char="•"/>
                      </a:pPr>
                      <a:r>
                        <a:rPr lang="en-GB" sz="1200" kern="100">
                          <a:effectLst/>
                          <a:latin typeface="Times New Roman" panose="02020603050405020304" pitchFamily="18" charset="0"/>
                          <a:cs typeface="Times New Roman" panose="02020603050405020304" pitchFamily="18" charset="0"/>
                        </a:rPr>
                        <a:t>Report phishing or suspicious emails immediately.</a:t>
                      </a:r>
                    </a:p>
                    <a:p>
                      <a:pPr marL="285750" indent="-285750" algn="just">
                        <a:lnSpc>
                          <a:spcPct val="150000"/>
                        </a:lnSpc>
                        <a:spcAft>
                          <a:spcPts val="1000"/>
                        </a:spcAft>
                        <a:buFont typeface="Arial" panose="020B0604020202020204" pitchFamily="34" charset="0"/>
                        <a:buChar char="•"/>
                      </a:pPr>
                      <a:r>
                        <a:rPr lang="en-GB" sz="1200" kern="100">
                          <a:effectLst/>
                          <a:latin typeface="Times New Roman" panose="02020603050405020304" pitchFamily="18" charset="0"/>
                          <a:cs typeface="Times New Roman" panose="02020603050405020304" pitchFamily="18" charset="0"/>
                        </a:rPr>
                        <a:t>Use official Sunrise email addresses only.</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extLst>
                  <a:ext uri="{0D108BD9-81ED-4DB2-BD59-A6C34878D82A}">
                    <a16:rowId xmlns:a16="http://schemas.microsoft.com/office/drawing/2014/main" val="2317534299"/>
                  </a:ext>
                </a:extLst>
              </a:tr>
              <a:tr h="1240857">
                <a:tc>
                  <a:txBody>
                    <a:bodyPr/>
                    <a:lstStyle/>
                    <a:p>
                      <a:pPr algn="just">
                        <a:lnSpc>
                          <a:spcPct val="150000"/>
                        </a:lnSpc>
                        <a:spcAft>
                          <a:spcPts val="1000"/>
                        </a:spcAft>
                      </a:pPr>
                      <a:r>
                        <a:rPr lang="en-GB" sz="1200" kern="100">
                          <a:effectLst/>
                          <a:latin typeface="Times New Roman" panose="02020603050405020304" pitchFamily="18" charset="0"/>
                          <a:cs typeface="Times New Roman" panose="02020603050405020304" pitchFamily="18" charset="0"/>
                        </a:rPr>
                        <a:t>Safe Document Storage</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tc>
                  <a:txBody>
                    <a:bodyPr/>
                    <a:lstStyle/>
                    <a:p>
                      <a:pPr marL="285750" indent="-285750" algn="just">
                        <a:lnSpc>
                          <a:spcPct val="150000"/>
                        </a:lnSpc>
                        <a:spcAft>
                          <a:spcPts val="1000"/>
                        </a:spcAft>
                        <a:buFont typeface="Arial" panose="020B0604020202020204" pitchFamily="34" charset="0"/>
                        <a:buChar char="•"/>
                      </a:pPr>
                      <a:r>
                        <a:rPr lang="en-GB" sz="1200" kern="100" dirty="0">
                          <a:effectLst/>
                          <a:latin typeface="Times New Roman" panose="02020603050405020304" pitchFamily="18" charset="0"/>
                          <a:cs typeface="Times New Roman" panose="02020603050405020304" pitchFamily="18" charset="0"/>
                        </a:rPr>
                        <a:t>Save all files on OneDrive or secure shared drives.</a:t>
                      </a:r>
                    </a:p>
                    <a:p>
                      <a:pPr marL="285750" indent="-285750" algn="just">
                        <a:lnSpc>
                          <a:spcPct val="150000"/>
                        </a:lnSpc>
                        <a:spcAft>
                          <a:spcPts val="1000"/>
                        </a:spcAft>
                        <a:buFont typeface="Arial" panose="020B0604020202020204" pitchFamily="34" charset="0"/>
                        <a:buChar char="•"/>
                      </a:pPr>
                      <a:r>
                        <a:rPr lang="en-GB" sz="1200" kern="100" dirty="0">
                          <a:effectLst/>
                          <a:latin typeface="Times New Roman" panose="02020603050405020304" pitchFamily="18" charset="0"/>
                          <a:cs typeface="Times New Roman" panose="02020603050405020304" pitchFamily="18" charset="0"/>
                        </a:rPr>
                        <a:t>Avoid personal devices and USB drives.</a:t>
                      </a:r>
                    </a:p>
                    <a:p>
                      <a:pPr marL="285750" indent="-285750" algn="just">
                        <a:lnSpc>
                          <a:spcPct val="150000"/>
                        </a:lnSpc>
                        <a:spcAft>
                          <a:spcPts val="1000"/>
                        </a:spcAft>
                        <a:buFont typeface="Arial" panose="020B0604020202020204" pitchFamily="34" charset="0"/>
                        <a:buChar char="•"/>
                      </a:pPr>
                      <a:r>
                        <a:rPr lang="en-GB" sz="1200" kern="100" dirty="0">
                          <a:effectLst/>
                          <a:latin typeface="Times New Roman" panose="02020603050405020304" pitchFamily="18" charset="0"/>
                          <a:cs typeface="Times New Roman" panose="02020603050405020304" pitchFamily="18" charset="0"/>
                        </a:rPr>
                        <a:t>Label confidential files appropriately.</a:t>
                      </a:r>
                    </a:p>
                    <a:p>
                      <a:pPr marL="285750" marR="0" lvl="0" indent="-285750" algn="just" defTabSz="914400" rtl="0" eaLnBrk="1" fontAlgn="auto" latinLnBrk="0" hangingPunct="1">
                        <a:lnSpc>
                          <a:spcPct val="150000"/>
                        </a:lnSpc>
                        <a:spcBef>
                          <a:spcPts val="0"/>
                        </a:spcBef>
                        <a:spcAft>
                          <a:spcPts val="1000"/>
                        </a:spcAft>
                        <a:buClrTx/>
                        <a:buSzTx/>
                        <a:buFont typeface="Arial" panose="020B0604020202020204" pitchFamily="34" charset="0"/>
                        <a:buChar char="•"/>
                        <a:tabLst/>
                        <a:defRPr/>
                      </a:pPr>
                      <a:r>
                        <a:rPr lang="en-GB" sz="1200" kern="100" dirty="0">
                          <a:effectLst/>
                          <a:latin typeface="Times New Roman" panose="02020603050405020304" pitchFamily="18" charset="0"/>
                          <a:cs typeface="Times New Roman" panose="02020603050405020304" pitchFamily="18" charset="0"/>
                        </a:rPr>
                        <a:t>Regular Security updates</a:t>
                      </a:r>
                    </a:p>
                    <a:p>
                      <a:pPr marL="285750" marR="0" lvl="0" indent="-285750" algn="just" defTabSz="914400" rtl="0" eaLnBrk="1" fontAlgn="auto" latinLnBrk="0" hangingPunct="1">
                        <a:lnSpc>
                          <a:spcPct val="150000"/>
                        </a:lnSpc>
                        <a:spcBef>
                          <a:spcPts val="0"/>
                        </a:spcBef>
                        <a:spcAft>
                          <a:spcPts val="1000"/>
                        </a:spcAft>
                        <a:buClrTx/>
                        <a:buSzTx/>
                        <a:buFont typeface="Arial" panose="020B0604020202020204" pitchFamily="34" charset="0"/>
                        <a:buChar char="•"/>
                        <a:tabLst/>
                        <a:defRPr/>
                      </a:pPr>
                      <a:r>
                        <a:rPr lang="en-GB" sz="1200" kern="100" dirty="0">
                          <a:effectLst/>
                          <a:latin typeface="Times New Roman" panose="02020603050405020304" pitchFamily="18" charset="0"/>
                          <a:cs typeface="Times New Roman" panose="02020603050405020304" pitchFamily="18" charset="0"/>
                        </a:rPr>
                        <a:t>Software Updates</a:t>
                      </a:r>
                    </a:p>
                  </a:txBody>
                  <a:tcPr marL="71129" marR="71129" marT="0" marB="0"/>
                </a:tc>
                <a:extLst>
                  <a:ext uri="{0D108BD9-81ED-4DB2-BD59-A6C34878D82A}">
                    <a16:rowId xmlns:a16="http://schemas.microsoft.com/office/drawing/2014/main" val="382508702"/>
                  </a:ext>
                </a:extLst>
              </a:tr>
            </a:tbl>
          </a:graphicData>
        </a:graphic>
      </p:graphicFrame>
    </p:spTree>
    <p:extLst>
      <p:ext uri="{BB962C8B-B14F-4D97-AF65-F5344CB8AC3E}">
        <p14:creationId xmlns:p14="http://schemas.microsoft.com/office/powerpoint/2010/main" val="2124799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4E901-A6F0-0462-9AEE-B66F9D209FEC}"/>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8057059-1677-7447-1D0F-FA9E285FCDBE}"/>
              </a:ext>
            </a:extLst>
          </p:cNvPr>
          <p:cNvGraphicFramePr>
            <a:graphicFrameLocks noGrp="1"/>
          </p:cNvGraphicFramePr>
          <p:nvPr>
            <p:ph idx="1"/>
            <p:extLst>
              <p:ext uri="{D42A27DB-BD31-4B8C-83A1-F6EECF244321}">
                <p14:modId xmlns:p14="http://schemas.microsoft.com/office/powerpoint/2010/main" val="1604138673"/>
              </p:ext>
            </p:extLst>
          </p:nvPr>
        </p:nvGraphicFramePr>
        <p:xfrm>
          <a:off x="4624302" y="679727"/>
          <a:ext cx="7282353" cy="4404415"/>
        </p:xfrm>
        <a:graphic>
          <a:graphicData uri="http://schemas.openxmlformats.org/drawingml/2006/table">
            <a:tbl>
              <a:tblPr firstRow="1" firstCol="1" bandRow="1">
                <a:tableStyleId>{5C22544A-7EE6-4342-B048-85BDC9FD1C3A}</a:tableStyleId>
              </a:tblPr>
              <a:tblGrid>
                <a:gridCol w="1562489">
                  <a:extLst>
                    <a:ext uri="{9D8B030D-6E8A-4147-A177-3AD203B41FA5}">
                      <a16:colId xmlns:a16="http://schemas.microsoft.com/office/drawing/2014/main" val="64710290"/>
                    </a:ext>
                  </a:extLst>
                </a:gridCol>
                <a:gridCol w="5719864">
                  <a:extLst>
                    <a:ext uri="{9D8B030D-6E8A-4147-A177-3AD203B41FA5}">
                      <a16:colId xmlns:a16="http://schemas.microsoft.com/office/drawing/2014/main" val="1660664045"/>
                    </a:ext>
                  </a:extLst>
                </a:gridCol>
              </a:tblGrid>
              <a:tr h="0">
                <a:tc>
                  <a:txBody>
                    <a:bodyPr/>
                    <a:lstStyle/>
                    <a:p>
                      <a:pPr algn="just">
                        <a:lnSpc>
                          <a:spcPct val="150000"/>
                        </a:lnSpc>
                        <a:spcAft>
                          <a:spcPts val="1000"/>
                        </a:spcAft>
                      </a:pPr>
                      <a:r>
                        <a:rPr lang="en-GB" sz="1300" kern="100">
                          <a:effectLst/>
                          <a:latin typeface="Times New Roman" panose="02020603050405020304" pitchFamily="18" charset="0"/>
                          <a:cs typeface="Times New Roman" panose="02020603050405020304" pitchFamily="18" charset="0"/>
                        </a:rPr>
                        <a:t>Area</a:t>
                      </a:r>
                      <a:endParaRPr lang="en-IN" sz="13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tc>
                  <a:txBody>
                    <a:bodyPr/>
                    <a:lstStyle/>
                    <a:p>
                      <a:pPr algn="just">
                        <a:lnSpc>
                          <a:spcPct val="150000"/>
                        </a:lnSpc>
                        <a:spcAft>
                          <a:spcPts val="1000"/>
                        </a:spcAft>
                      </a:pPr>
                      <a:r>
                        <a:rPr lang="en-GB" sz="1100" kern="100">
                          <a:effectLst/>
                          <a:latin typeface="Times New Roman" panose="02020603050405020304" pitchFamily="18" charset="0"/>
                          <a:cs typeface="Times New Roman" panose="02020603050405020304" pitchFamily="18" charset="0"/>
                        </a:rPr>
                        <a:t>Digital Safety Practice</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extLst>
                  <a:ext uri="{0D108BD9-81ED-4DB2-BD59-A6C34878D82A}">
                    <a16:rowId xmlns:a16="http://schemas.microsoft.com/office/drawing/2014/main" val="1787313208"/>
                  </a:ext>
                </a:extLst>
              </a:tr>
              <a:tr h="1960338">
                <a:tc>
                  <a:txBody>
                    <a:bodyPr/>
                    <a:lstStyle/>
                    <a:p>
                      <a:pPr algn="just">
                        <a:lnSpc>
                          <a:spcPct val="150000"/>
                        </a:lnSpc>
                        <a:spcAft>
                          <a:spcPts val="1000"/>
                        </a:spcAft>
                      </a:pPr>
                      <a:r>
                        <a:rPr lang="en-GB" sz="1200" kern="100" dirty="0">
                          <a:effectLst/>
                          <a:latin typeface="Times New Roman" panose="02020603050405020304" pitchFamily="18" charset="0"/>
                          <a:cs typeface="Times New Roman" panose="02020603050405020304" pitchFamily="18" charset="0"/>
                        </a:rPr>
                        <a:t>Patient Confidentiality &amp; Data Protection</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tc>
                  <a:txBody>
                    <a:bodyPr/>
                    <a:lstStyle/>
                    <a:p>
                      <a:pPr marL="285750" indent="-285750" algn="just">
                        <a:lnSpc>
                          <a:spcPct val="150000"/>
                        </a:lnSpc>
                        <a:spcAft>
                          <a:spcPts val="1000"/>
                        </a:spcAft>
                        <a:buFont typeface="Arial" panose="020B0604020202020204" pitchFamily="34" charset="0"/>
                        <a:buChar char="•"/>
                      </a:pPr>
                      <a:r>
                        <a:rPr lang="en-GB" sz="1200" kern="100" dirty="0">
                          <a:effectLst/>
                          <a:latin typeface="Times New Roman" panose="02020603050405020304" pitchFamily="18" charset="0"/>
                          <a:cs typeface="Times New Roman" panose="02020603050405020304" pitchFamily="18" charset="0"/>
                        </a:rPr>
                        <a:t>Share resident data only on secure platforms.</a:t>
                      </a:r>
                    </a:p>
                    <a:p>
                      <a:pPr marL="171450" lvl="0" indent="-171450">
                        <a:lnSpc>
                          <a:spcPct val="120000"/>
                        </a:lnSpc>
                        <a:buFont typeface="Arial" panose="020B0604020202020204" pitchFamily="34" charset="0"/>
                        <a:buChar char="•"/>
                      </a:pPr>
                      <a:r>
                        <a:rPr lang="en-GB" sz="1200" b="1" dirty="0">
                          <a:latin typeface="Times New Roman" panose="02020603050405020304" pitchFamily="18" charset="0"/>
                          <a:cs typeface="Times New Roman" panose="02020603050405020304" pitchFamily="18" charset="0"/>
                        </a:rPr>
                        <a:t>General Data Protection Regulation </a:t>
                      </a:r>
                      <a:r>
                        <a:rPr lang="en-GB" sz="1200" dirty="0">
                          <a:latin typeface="Times New Roman" panose="02020603050405020304" pitchFamily="18" charset="0"/>
                          <a:cs typeface="Times New Roman" panose="02020603050405020304" pitchFamily="18" charset="0"/>
                        </a:rPr>
                        <a:t>(GDPR) is preventing personal data against loss, unauthorized access or damages (Data Privacy Manager, 2023). Storage limitation and Data accuracy (keep data accurate and don’t keep it longer than necessary). This restricts access to personal data to staff who have a legitimate need to see it.</a:t>
                      </a:r>
                    </a:p>
                    <a:p>
                      <a:pPr marL="171450" indent="-171450" algn="just">
                        <a:lnSpc>
                          <a:spcPct val="150000"/>
                        </a:lnSpc>
                        <a:spcAft>
                          <a:spcPts val="1000"/>
                        </a:spcAft>
                        <a:buFont typeface="Arial" panose="020B0604020202020204" pitchFamily="34" charset="0"/>
                        <a:buChar char="•"/>
                      </a:pPr>
                      <a:r>
                        <a:rPr lang="en-GB" sz="1200" kern="100" dirty="0">
                          <a:effectLst/>
                          <a:latin typeface="Times New Roman" panose="02020603050405020304" pitchFamily="18" charset="0"/>
                          <a:cs typeface="Times New Roman" panose="02020603050405020304" pitchFamily="18" charset="0"/>
                        </a:rPr>
                        <a:t>Store physical records in locked cabinets.</a:t>
                      </a:r>
                    </a:p>
                    <a:p>
                      <a:pPr marL="171450" marR="0" lvl="0" indent="-171450" algn="just" defTabSz="914400" rtl="0" eaLnBrk="1" fontAlgn="auto" latinLnBrk="0" hangingPunct="1">
                        <a:lnSpc>
                          <a:spcPct val="150000"/>
                        </a:lnSpc>
                        <a:spcBef>
                          <a:spcPts val="0"/>
                        </a:spcBef>
                        <a:spcAft>
                          <a:spcPts val="1000"/>
                        </a:spcAft>
                        <a:buClrTx/>
                        <a:buSzTx/>
                        <a:buFont typeface="Arial" panose="020B0604020202020204" pitchFamily="34" charset="0"/>
                        <a:buChar char="•"/>
                        <a:tabLst/>
                        <a:defRP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Promote Digital Inclusion on </a:t>
                      </a:r>
                      <a:r>
                        <a:rPr lang="en-GB" sz="1200" kern="100">
                          <a:effectLst/>
                          <a:latin typeface="Times New Roman" panose="02020603050405020304" pitchFamily="18" charset="0"/>
                          <a:ea typeface="Calibri" panose="020F0502020204030204" pitchFamily="34" charset="0"/>
                          <a:cs typeface="Times New Roman" panose="02020603050405020304" pitchFamily="18" charset="0"/>
                        </a:rPr>
                        <a:t>Social Media</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extLst>
                  <a:ext uri="{0D108BD9-81ED-4DB2-BD59-A6C34878D82A}">
                    <a16:rowId xmlns:a16="http://schemas.microsoft.com/office/drawing/2014/main" val="3278980327"/>
                  </a:ext>
                </a:extLst>
              </a:tr>
              <a:tr h="2182520">
                <a:tc>
                  <a:txBody>
                    <a:bodyPr/>
                    <a:lstStyle/>
                    <a:p>
                      <a:pPr algn="just">
                        <a:lnSpc>
                          <a:spcPct val="150000"/>
                        </a:lnSpc>
                        <a:spcAft>
                          <a:spcPts val="1000"/>
                        </a:spcAft>
                      </a:pPr>
                      <a:r>
                        <a:rPr lang="en-GB" sz="1200" kern="100">
                          <a:effectLst/>
                          <a:latin typeface="Times New Roman" panose="02020603050405020304" pitchFamily="18" charset="0"/>
                          <a:cs typeface="Times New Roman" panose="02020603050405020304" pitchFamily="18" charset="0"/>
                        </a:rPr>
                        <a:t>Staff Training &amp; Awareness</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tc>
                  <a:txBody>
                    <a:bodyPr/>
                    <a:lstStyle/>
                    <a:p>
                      <a:pPr marL="285750" marR="0" lvl="0" indent="-285750" algn="just" defTabSz="914400" rtl="0" eaLnBrk="1" fontAlgn="auto" latinLnBrk="0" hangingPunct="1">
                        <a:lnSpc>
                          <a:spcPct val="150000"/>
                        </a:lnSpc>
                        <a:spcBef>
                          <a:spcPts val="0"/>
                        </a:spcBef>
                        <a:spcAft>
                          <a:spcPts val="1000"/>
                        </a:spcAft>
                        <a:buClrTx/>
                        <a:buSzTx/>
                        <a:buFont typeface="Arial" panose="020B0604020202020204" pitchFamily="34" charset="0"/>
                        <a:buChar char="•"/>
                        <a:tabLst/>
                        <a:defRPr/>
                      </a:pPr>
                      <a:r>
                        <a:rPr lang="en-GB" sz="1200" b="1" dirty="0">
                          <a:latin typeface="Times New Roman" panose="02020603050405020304" pitchFamily="18" charset="0"/>
                          <a:cs typeface="Times New Roman" panose="02020603050405020304" pitchFamily="18" charset="0"/>
                        </a:rPr>
                        <a:t>Train new staff </a:t>
                      </a:r>
                      <a:r>
                        <a:rPr lang="en-GB" sz="1200" dirty="0">
                          <a:latin typeface="Times New Roman" panose="02020603050405020304" pitchFamily="18" charset="0"/>
                          <a:cs typeface="Times New Roman" panose="02020603050405020304" pitchFamily="18" charset="0"/>
                        </a:rPr>
                        <a:t>in induction on the data protection policies and procedures including digital safety and how to handle confidentiality. In addition, staff should be refreshed on the policies and procedures in case if anyone does a mistake at work – it is good to reinforce policies (</a:t>
                      </a:r>
                      <a:r>
                        <a:rPr lang="en-GB" sz="1200" dirty="0" err="1">
                          <a:latin typeface="Times New Roman" panose="02020603050405020304" pitchFamily="18" charset="0"/>
                          <a:cs typeface="Times New Roman" panose="02020603050405020304" pitchFamily="18" charset="0"/>
                        </a:rPr>
                        <a:t>Caredocs</a:t>
                      </a:r>
                      <a:r>
                        <a:rPr lang="en-GB" sz="1200" dirty="0">
                          <a:latin typeface="Times New Roman" panose="02020603050405020304" pitchFamily="18" charset="0"/>
                          <a:cs typeface="Times New Roman" panose="02020603050405020304" pitchFamily="18" charset="0"/>
                        </a:rPr>
                        <a:t>, 2022)</a:t>
                      </a:r>
                      <a:r>
                        <a:rPr lang="en-GB" sz="1200" kern="100" dirty="0">
                          <a:effectLst/>
                          <a:latin typeface="Times New Roman" panose="02020603050405020304" pitchFamily="18" charset="0"/>
                          <a:cs typeface="Times New Roman" panose="02020603050405020304" pitchFamily="18" charset="0"/>
                        </a:rPr>
                        <a:t>.</a:t>
                      </a:r>
                    </a:p>
                    <a:p>
                      <a:pPr marL="285750" indent="-285750" algn="just">
                        <a:lnSpc>
                          <a:spcPct val="150000"/>
                        </a:lnSpc>
                        <a:spcAft>
                          <a:spcPts val="1000"/>
                        </a:spcAft>
                        <a:buFont typeface="Arial" panose="020B0604020202020204" pitchFamily="34" charset="0"/>
                        <a:buChar char="•"/>
                      </a:pPr>
                      <a:r>
                        <a:rPr lang="en-GB" sz="1200" kern="100" dirty="0">
                          <a:effectLst/>
                          <a:latin typeface="Times New Roman" panose="02020603050405020304" pitchFamily="18" charset="0"/>
                          <a:cs typeface="Times New Roman" panose="02020603050405020304" pitchFamily="18" charset="0"/>
                        </a:rPr>
                        <a:t>Encourage accountability and vigilance.</a:t>
                      </a:r>
                    </a:p>
                    <a:p>
                      <a:pPr marL="285750" indent="-285750" algn="just">
                        <a:lnSpc>
                          <a:spcPct val="150000"/>
                        </a:lnSpc>
                        <a:spcAft>
                          <a:spcPts val="1000"/>
                        </a:spcAft>
                        <a:buFont typeface="Arial" panose="020B0604020202020204" pitchFamily="34" charset="0"/>
                        <a:buChar char="•"/>
                      </a:pPr>
                      <a:r>
                        <a:rPr lang="en-GB" sz="1200" kern="100" dirty="0">
                          <a:effectLst/>
                          <a:latin typeface="Times New Roman" panose="02020603050405020304" pitchFamily="18" charset="0"/>
                          <a:cs typeface="Times New Roman" panose="02020603050405020304" pitchFamily="18" charset="0"/>
                        </a:rPr>
                        <a:t>Review safety procedures every 6 months.</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1129" marR="71129" marT="0" marB="0"/>
                </a:tc>
                <a:extLst>
                  <a:ext uri="{0D108BD9-81ED-4DB2-BD59-A6C34878D82A}">
                    <a16:rowId xmlns:a16="http://schemas.microsoft.com/office/drawing/2014/main" val="3051270429"/>
                  </a:ext>
                </a:extLst>
              </a:tr>
            </a:tbl>
          </a:graphicData>
        </a:graphic>
      </p:graphicFrame>
    </p:spTree>
    <p:extLst>
      <p:ext uri="{BB962C8B-B14F-4D97-AF65-F5344CB8AC3E}">
        <p14:creationId xmlns:p14="http://schemas.microsoft.com/office/powerpoint/2010/main" val="2161869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gital numbers art">
            <a:extLst>
              <a:ext uri="{FF2B5EF4-FFF2-40B4-BE49-F238E27FC236}">
                <a16:creationId xmlns:a16="http://schemas.microsoft.com/office/drawing/2014/main" id="{5B9B8431-FD4A-C5D6-CD1A-8CC7CF0813FA}"/>
              </a:ext>
            </a:extLst>
          </p:cNvPr>
          <p:cNvPicPr>
            <a:picLocks noChangeAspect="1"/>
          </p:cNvPicPr>
          <p:nvPr/>
        </p:nvPicPr>
        <p:blipFill>
          <a:blip r:embed="rId3"/>
          <a:srcRect l="17511" r="23263" b="-83"/>
          <a:stretch>
            <a:fillRect/>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62E42E-3F9C-2838-6033-F0B4DE020F91}"/>
              </a:ext>
            </a:extLst>
          </p:cNvPr>
          <p:cNvSpPr>
            <a:spLocks noGrp="1"/>
          </p:cNvSpPr>
          <p:nvPr>
            <p:ph type="title"/>
          </p:nvPr>
        </p:nvSpPr>
        <p:spPr>
          <a:xfrm>
            <a:off x="761801" y="328512"/>
            <a:ext cx="4778387" cy="1628970"/>
          </a:xfrm>
        </p:spPr>
        <p:txBody>
          <a:bodyPr anchor="ctr">
            <a:normAutofit/>
          </a:bodyPr>
          <a:lstStyle/>
          <a:p>
            <a:r>
              <a:rPr lang="en-GB" sz="4000" b="1"/>
              <a:t>Conclusion</a:t>
            </a:r>
          </a:p>
        </p:txBody>
      </p:sp>
      <p:sp>
        <p:nvSpPr>
          <p:cNvPr id="3" name="Content Placeholder 2">
            <a:extLst>
              <a:ext uri="{FF2B5EF4-FFF2-40B4-BE49-F238E27FC236}">
                <a16:creationId xmlns:a16="http://schemas.microsoft.com/office/drawing/2014/main" id="{B81567CC-0949-5D26-64C0-5A61C92FF082}"/>
              </a:ext>
            </a:extLst>
          </p:cNvPr>
          <p:cNvSpPr>
            <a:spLocks noGrp="1"/>
          </p:cNvSpPr>
          <p:nvPr>
            <p:ph idx="1"/>
          </p:nvPr>
        </p:nvSpPr>
        <p:spPr>
          <a:xfrm>
            <a:off x="761801" y="2884929"/>
            <a:ext cx="4659756" cy="3374137"/>
          </a:xfrm>
        </p:spPr>
        <p:txBody>
          <a:bodyPr anchor="ctr">
            <a:normAutofit/>
          </a:bodyPr>
          <a:lstStyle/>
          <a:p>
            <a:pPr lvl="0"/>
            <a:r>
              <a:rPr lang="en-GB" sz="1400"/>
              <a:t>Microsoft Excel and Outlook improve efficiency, accuracy, and communication</a:t>
            </a:r>
            <a:endParaRPr lang="en-IN" sz="1400"/>
          </a:p>
          <a:p>
            <a:pPr lvl="0"/>
            <a:r>
              <a:rPr lang="en-GB" sz="1400"/>
              <a:t>Excel supports data management and decision-making</a:t>
            </a:r>
            <a:endParaRPr lang="en-IN" sz="1400"/>
          </a:p>
          <a:p>
            <a:pPr lvl="0"/>
            <a:r>
              <a:rPr lang="en-GB" sz="1400"/>
              <a:t>Outlook enhances teamwork and scheduling</a:t>
            </a:r>
            <a:endParaRPr lang="en-IN" sz="1400"/>
          </a:p>
          <a:p>
            <a:pPr lvl="0"/>
            <a:r>
              <a:rPr lang="en-GB" sz="1400"/>
              <a:t>Challenges include limited digital literacy and security risks</a:t>
            </a:r>
            <a:endParaRPr lang="en-IN" sz="1400"/>
          </a:p>
          <a:p>
            <a:pPr lvl="0"/>
            <a:r>
              <a:rPr lang="en-GB" sz="1400"/>
              <a:t>Regular training improves staff confidence and digital skills</a:t>
            </a:r>
            <a:endParaRPr lang="en-IN" sz="1400"/>
          </a:p>
          <a:p>
            <a:pPr lvl="0"/>
            <a:r>
              <a:rPr lang="en-GB" sz="1400"/>
              <a:t>Strong digital safety policies protect residents and information</a:t>
            </a:r>
            <a:endParaRPr lang="en-IN" sz="1400"/>
          </a:p>
          <a:p>
            <a:pPr lvl="0"/>
            <a:r>
              <a:rPr lang="en-GB" sz="1400"/>
              <a:t>Building a digitally confident workforce leads to better care quality</a:t>
            </a:r>
            <a:endParaRPr lang="en-IN" sz="1400"/>
          </a:p>
        </p:txBody>
      </p:sp>
    </p:spTree>
    <p:extLst>
      <p:ext uri="{BB962C8B-B14F-4D97-AF65-F5344CB8AC3E}">
        <p14:creationId xmlns:p14="http://schemas.microsoft.com/office/powerpoint/2010/main" val="665794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94C661-6CC5-0D06-77D7-296AD5D447D3}"/>
              </a:ext>
            </a:extLst>
          </p:cNvPr>
          <p:cNvSpPr>
            <a:spLocks noGrp="1"/>
          </p:cNvSpPr>
          <p:nvPr>
            <p:ph type="title"/>
          </p:nvPr>
        </p:nvSpPr>
        <p:spPr>
          <a:xfrm>
            <a:off x="1043631" y="809898"/>
            <a:ext cx="9942716" cy="1554480"/>
          </a:xfrm>
        </p:spPr>
        <p:txBody>
          <a:bodyPr anchor="ctr">
            <a:normAutofit/>
          </a:bodyPr>
          <a:lstStyle/>
          <a:p>
            <a:r>
              <a:rPr lang="en-GB" sz="4800"/>
              <a:t>Reference List</a:t>
            </a:r>
          </a:p>
        </p:txBody>
      </p:sp>
      <p:sp>
        <p:nvSpPr>
          <p:cNvPr id="3" name="Content Placeholder 2">
            <a:extLst>
              <a:ext uri="{FF2B5EF4-FFF2-40B4-BE49-F238E27FC236}">
                <a16:creationId xmlns:a16="http://schemas.microsoft.com/office/drawing/2014/main" id="{A9C9E669-D8B9-1A47-49A1-33E198BBF41E}"/>
              </a:ext>
            </a:extLst>
          </p:cNvPr>
          <p:cNvSpPr>
            <a:spLocks noGrp="1"/>
          </p:cNvSpPr>
          <p:nvPr>
            <p:ph idx="1"/>
          </p:nvPr>
        </p:nvSpPr>
        <p:spPr>
          <a:xfrm>
            <a:off x="1045028" y="3056022"/>
            <a:ext cx="9941319" cy="3124658"/>
          </a:xfrm>
        </p:spPr>
        <p:txBody>
          <a:bodyPr anchor="ctr">
            <a:normAutofit/>
          </a:bodyPr>
          <a:lstStyle/>
          <a:p>
            <a:r>
              <a:rPr lang="en-GB" sz="1300" dirty="0"/>
              <a:t>Abu-Jassar, A.T., Attar, H., Amer, A., Lyashenko, V., </a:t>
            </a:r>
            <a:r>
              <a:rPr lang="en-GB" sz="1300" dirty="0" err="1"/>
              <a:t>Yevsieiev</a:t>
            </a:r>
            <a:r>
              <a:rPr lang="en-GB" sz="1300" dirty="0"/>
              <a:t>, V. and </a:t>
            </a:r>
            <a:r>
              <a:rPr lang="en-GB" sz="1300" dirty="0" err="1"/>
              <a:t>Solyman</a:t>
            </a:r>
            <a:r>
              <a:rPr lang="en-GB" sz="1300" dirty="0"/>
              <a:t>, A., (2025). Remote Monitoring System of Patient Status in Social IoT Environments Using Amazon Web Services Technologies and Smart Health Care. </a:t>
            </a:r>
            <a:r>
              <a:rPr lang="en-IN" sz="1300" i="1" dirty="0"/>
              <a:t>International Journal of Crowd Science</a:t>
            </a:r>
            <a:r>
              <a:rPr lang="en-IN" sz="1300" dirty="0"/>
              <a:t>, </a:t>
            </a:r>
            <a:r>
              <a:rPr lang="en-IN" sz="1300" i="1" dirty="0"/>
              <a:t>9</a:t>
            </a:r>
            <a:r>
              <a:rPr lang="en-IN" sz="1300" dirty="0"/>
              <a:t>(2), pp.110-125.</a:t>
            </a:r>
          </a:p>
          <a:p>
            <a:r>
              <a:rPr lang="en-GB" sz="1300" dirty="0"/>
              <a:t>Harrington, K., (2025). Revolutionizing Workplace Productivity How Microsoft Copilot Transforms O365 Online.</a:t>
            </a:r>
            <a:endParaRPr lang="en-IN" sz="1300" dirty="0"/>
          </a:p>
          <a:p>
            <a:r>
              <a:rPr lang="en-GB" sz="1300" dirty="0"/>
              <a:t>Hussein, R.M. and Hassan, B.A., (2025). Collaboration Tools and their Role in Agile Software Projects. </a:t>
            </a:r>
            <a:r>
              <a:rPr lang="en-IN" sz="1300" i="1" dirty="0" err="1"/>
              <a:t>arXiv</a:t>
            </a:r>
            <a:r>
              <a:rPr lang="en-IN" sz="1300" i="1" dirty="0"/>
              <a:t> preprint arXiv:2506.10985</a:t>
            </a:r>
            <a:r>
              <a:rPr lang="en-IN" sz="1300" dirty="0"/>
              <a:t>.</a:t>
            </a:r>
          </a:p>
          <a:p>
            <a:r>
              <a:rPr lang="en-GB" sz="1300" dirty="0"/>
              <a:t>Kirsten, E., van </a:t>
            </a:r>
            <a:r>
              <a:rPr lang="en-GB" sz="1300" dirty="0" err="1"/>
              <a:t>Hoepen</a:t>
            </a:r>
            <a:r>
              <a:rPr lang="en-GB" sz="1300" dirty="0"/>
              <a:t>, R. and du Toit, E., (2025). Can </a:t>
            </a:r>
            <a:r>
              <a:rPr lang="en-GB" sz="1300" dirty="0" err="1"/>
              <a:t>ms</a:t>
            </a:r>
            <a:r>
              <a:rPr lang="en-GB" sz="1300" dirty="0"/>
              <a:t> excel help finance students to excel? a study in student work readiness. </a:t>
            </a:r>
            <a:r>
              <a:rPr lang="en-IN" sz="1300" i="1" dirty="0"/>
              <a:t>South African Journal of Higher Education</a:t>
            </a:r>
            <a:r>
              <a:rPr lang="en-IN" sz="1300" dirty="0"/>
              <a:t>, </a:t>
            </a:r>
            <a:r>
              <a:rPr lang="en-IN" sz="1300" i="1" dirty="0"/>
              <a:t>39</a:t>
            </a:r>
            <a:r>
              <a:rPr lang="en-IN" sz="1300" dirty="0"/>
              <a:t>(3), pp.155-172.</a:t>
            </a:r>
          </a:p>
          <a:p>
            <a:r>
              <a:rPr lang="en-GB" sz="1300" dirty="0"/>
              <a:t>Koch, C. and </a:t>
            </a:r>
            <a:r>
              <a:rPr lang="en-GB" sz="1300" dirty="0" err="1"/>
              <a:t>Fehlmann</a:t>
            </a:r>
            <a:r>
              <a:rPr lang="en-GB" sz="1300" dirty="0"/>
              <a:t>, F., (2025). Beyond digital literacy: Exploring factors affecting digital performance of university staff. </a:t>
            </a:r>
            <a:r>
              <a:rPr lang="en-IN" sz="1300" i="1" dirty="0"/>
              <a:t>Media and Communication</a:t>
            </a:r>
            <a:r>
              <a:rPr lang="en-IN" sz="1300" dirty="0"/>
              <a:t>, </a:t>
            </a:r>
            <a:r>
              <a:rPr lang="en-IN" sz="1300" i="1" dirty="0"/>
              <a:t>13</a:t>
            </a:r>
            <a:r>
              <a:rPr lang="en-IN" sz="1300" dirty="0"/>
              <a:t>.</a:t>
            </a:r>
          </a:p>
          <a:p>
            <a:r>
              <a:rPr lang="en-GB" sz="1300" dirty="0"/>
              <a:t>Peter, H., (2025). The Future of Digital Collaboration Integrating Copilot Across the Microsoft 365 Ecosystem.</a:t>
            </a:r>
            <a:endParaRPr lang="en-IN" sz="1300" dirty="0"/>
          </a:p>
          <a:p>
            <a:r>
              <a:rPr lang="en-GB" sz="1300" dirty="0"/>
              <a:t>Yang, J., Shen, Q., Tong, X. and </a:t>
            </a:r>
            <a:r>
              <a:rPr lang="en-GB" sz="1300" dirty="0" err="1"/>
              <a:t>Mukhopadhaya</a:t>
            </a:r>
            <a:r>
              <a:rPr lang="en-GB" sz="1300" dirty="0"/>
              <a:t>, P., (2025). The impact of digital literacy in enhancing individuals’ health in China. </a:t>
            </a:r>
            <a:r>
              <a:rPr lang="en-IN" sz="1300" i="1" dirty="0"/>
              <a:t>BMC public health</a:t>
            </a:r>
            <a:r>
              <a:rPr lang="en-IN" sz="1300" dirty="0"/>
              <a:t>, </a:t>
            </a:r>
            <a:r>
              <a:rPr lang="en-IN" sz="1300" i="1" dirty="0"/>
              <a:t>25</a:t>
            </a:r>
            <a:r>
              <a:rPr lang="en-IN" sz="1300" dirty="0"/>
              <a:t>(1), p.364.</a:t>
            </a:r>
          </a:p>
          <a:p>
            <a:endParaRPr lang="en-IN" sz="13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340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C9E669-D8B9-1A47-49A1-33E198BBF41E}"/>
              </a:ext>
            </a:extLst>
          </p:cNvPr>
          <p:cNvSpPr>
            <a:spLocks noGrp="1"/>
          </p:cNvSpPr>
          <p:nvPr>
            <p:ph idx="1"/>
          </p:nvPr>
        </p:nvSpPr>
        <p:spPr>
          <a:xfrm>
            <a:off x="586453" y="1419017"/>
            <a:ext cx="8913682" cy="5208608"/>
          </a:xfrm>
        </p:spPr>
        <p:txBody>
          <a:bodyPr>
            <a:normAutofit/>
          </a:bodyPr>
          <a:lstStyle/>
          <a:p>
            <a:r>
              <a:rPr lang="en-GB" sz="1300" dirty="0" err="1"/>
              <a:t>Caredocs</a:t>
            </a:r>
            <a:r>
              <a:rPr lang="en-GB" sz="1300" dirty="0"/>
              <a:t>. (2022) Why is GDPR important for care homes [online] Available at: </a:t>
            </a:r>
            <a:r>
              <a:rPr lang="en-GB" sz="1300" dirty="0">
                <a:hlinkClick r:id="rId2">
                  <a:extLst>
                    <a:ext uri="{A12FA001-AC4F-418D-AE19-62706E023703}">
                      <ahyp:hlinkClr xmlns:ahyp="http://schemas.microsoft.com/office/drawing/2018/hyperlinkcolor" val="tx"/>
                    </a:ext>
                  </a:extLst>
                </a:hlinkClick>
              </a:rPr>
              <a:t>https://www.caredocs.co.uk/general-data-protection-regulation-in-care-homes-blog/</a:t>
            </a:r>
            <a:r>
              <a:rPr lang="en-GB" sz="1300" dirty="0"/>
              <a:t> (Accessed 29th October 2025) </a:t>
            </a:r>
          </a:p>
          <a:p>
            <a:endParaRPr lang="en-GB" sz="1300" dirty="0"/>
          </a:p>
          <a:p>
            <a:r>
              <a:rPr lang="en-GB" sz="1300" dirty="0"/>
              <a:t>Data Privacy Manager. (2023) EXCEL vs. GDPR software – can you handle GDPR with Excel? [online] Available at: </a:t>
            </a:r>
            <a:r>
              <a:rPr lang="en-GB" sz="1300" dirty="0">
                <a:hlinkClick r:id="rId3">
                  <a:extLst>
                    <a:ext uri="{A12FA001-AC4F-418D-AE19-62706E023703}">
                      <ahyp:hlinkClr xmlns:ahyp="http://schemas.microsoft.com/office/drawing/2018/hyperlinkcolor" val="tx"/>
                    </a:ext>
                  </a:extLst>
                </a:hlinkClick>
              </a:rPr>
              <a:t>https://dataprivacymanager.net/excel-vs-gdpr-software/</a:t>
            </a:r>
            <a:r>
              <a:rPr lang="en-GB" sz="1300" dirty="0"/>
              <a:t> (Accessed 29th October)</a:t>
            </a:r>
          </a:p>
          <a:p>
            <a:endParaRPr lang="en-GB" sz="1300" dirty="0"/>
          </a:p>
          <a:p>
            <a:r>
              <a:rPr lang="en-GB" sz="1300" dirty="0"/>
              <a:t>IBM.(2025) Cost of a Data Breach Report 2025 [online] Available at: </a:t>
            </a:r>
            <a:r>
              <a:rPr lang="en-GB" sz="1300" dirty="0">
                <a:hlinkClick r:id="rId4">
                  <a:extLst>
                    <a:ext uri="{A12FA001-AC4F-418D-AE19-62706E023703}">
                      <ahyp:hlinkClr xmlns:ahyp="http://schemas.microsoft.com/office/drawing/2018/hyperlinkcolor" val="tx"/>
                    </a:ext>
                  </a:extLst>
                </a:hlinkClick>
              </a:rPr>
              <a:t>https://www.ibm.com/report/data-breach</a:t>
            </a:r>
            <a:r>
              <a:rPr lang="en-GB" sz="1300" dirty="0"/>
              <a:t> (Accessed 29th October 2025)</a:t>
            </a:r>
          </a:p>
          <a:p>
            <a:endParaRPr lang="en-GB" sz="1300" dirty="0"/>
          </a:p>
          <a:p>
            <a:r>
              <a:rPr lang="en-GB" sz="1300" dirty="0"/>
              <a:t>NHS. (2025) How we use your personal data – record of processing activities [online] Available at: </a:t>
            </a:r>
            <a:r>
              <a:rPr lang="en-GB" sz="1300" dirty="0">
                <a:hlinkClick r:id="rId5">
                  <a:extLst>
                    <a:ext uri="{A12FA001-AC4F-418D-AE19-62706E023703}">
                      <ahyp:hlinkClr xmlns:ahyp="http://schemas.microsoft.com/office/drawing/2018/hyperlinkcolor" val="tx"/>
                    </a:ext>
                  </a:extLst>
                </a:hlinkClick>
              </a:rPr>
              <a:t>https://digital.nhs.uk/data-and-information/keeping-data-safe-and-benefiting-the-public/gdpr/gdpr-register</a:t>
            </a:r>
            <a:r>
              <a:rPr lang="en-GB" sz="1300" dirty="0"/>
              <a:t>  (Accessed 29th October 2025).</a:t>
            </a:r>
          </a:p>
          <a:p>
            <a:endParaRPr lang="en-GB" sz="1300" dirty="0"/>
          </a:p>
          <a:p>
            <a:endParaRPr lang="en-GB" sz="2000" i="1" dirty="0"/>
          </a:p>
          <a:p>
            <a:endParaRPr lang="en-GB" sz="2000" i="1" dirty="0"/>
          </a:p>
        </p:txBody>
      </p:sp>
    </p:spTree>
    <p:extLst>
      <p:ext uri="{BB962C8B-B14F-4D97-AF65-F5344CB8AC3E}">
        <p14:creationId xmlns:p14="http://schemas.microsoft.com/office/powerpoint/2010/main" val="3842654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4244</Words>
  <Application>Microsoft Office PowerPoint</Application>
  <PresentationFormat>Widescreen</PresentationFormat>
  <Paragraphs>198</Paragraphs>
  <Slides>16</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Aptos</vt:lpstr>
      <vt:lpstr>Aptos Display</vt:lpstr>
      <vt:lpstr>Arial</vt:lpstr>
      <vt:lpstr>Calibri</vt:lpstr>
      <vt:lpstr>Times New Roman</vt:lpstr>
      <vt:lpstr>Office Theme</vt:lpstr>
      <vt:lpstr>Digital Skills and Research Methods LCHS4007  Assessment 1: Group  Presentation D</vt:lpstr>
      <vt:lpstr>GROUP LOG</vt:lpstr>
      <vt:lpstr>Acknowledgement of the use of AI</vt:lpstr>
      <vt:lpstr>Content</vt:lpstr>
      <vt:lpstr>Introduction</vt:lpstr>
      <vt:lpstr>Use of Excel in Sunrise Residential Care Home</vt:lpstr>
      <vt:lpstr> Benefits and Limitations within Sunrise Residential Care Home and Limitation </vt:lpstr>
      <vt:lpstr>Communication and Collaboration Tool – Microsoft Outlook</vt:lpstr>
      <vt:lpstr>Advantages and Limitations of Microsoft Outlook</vt:lpstr>
      <vt:lpstr>Digital Literacy</vt:lpstr>
      <vt:lpstr>Improving Digital Literacy  in Sunrise Care Home</vt:lpstr>
      <vt:lpstr>Digital Safety Checklist – Privacy, Security &amp; Staff Awareness</vt:lpstr>
      <vt:lpstr>PowerPoint Presentation</vt:lpstr>
      <vt:lpstr>Conclusion</vt:lpstr>
      <vt:lpstr>Reference List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2025-11-04T18:26:55Z</dcterms:created>
  <dcterms:modified xsi:type="dcterms:W3CDTF">2025-11-09T15:00:45Z</dcterms:modified>
</cp:coreProperties>
</file>