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0"/>
  </p:notesMasterIdLst>
  <p:sldIdLst>
    <p:sldId id="273"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18288000" cy="10287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D7E7"/>
          </a:solidFill>
        </a:fill>
      </a:tcStyle>
    </a:wholeTbl>
    <a:band2H>
      <a:tcTxStyle/>
      <a:tcStyle>
        <a:tcBdr/>
        <a:fill>
          <a:solidFill>
            <a:srgbClr val="E8ECF4"/>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1" name="Shape 91"/>
          <p:cNvSpPr>
            <a:spLocks noGrp="1" noRot="1" noChangeAspect="1"/>
          </p:cNvSpPr>
          <p:nvPr>
            <p:ph type="sldImg"/>
          </p:nvPr>
        </p:nvSpPr>
        <p:spPr>
          <a:xfrm>
            <a:off x="1143000" y="685800"/>
            <a:ext cx="4572000" cy="3429000"/>
          </a:xfrm>
          <a:prstGeom prst="rect">
            <a:avLst/>
          </a:prstGeom>
        </p:spPr>
        <p:txBody>
          <a:bodyPr/>
          <a:lstStyle/>
          <a:p>
            <a:endParaRPr/>
          </a:p>
        </p:txBody>
      </p:sp>
      <p:sp>
        <p:nvSpPr>
          <p:cNvPr id="92" name="Shape 92"/>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05531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5800" y="2130425"/>
            <a:ext cx="7772400" cy="1470025"/>
          </a:xfrm>
          <a:prstGeom prst="rect">
            <a:avLst/>
          </a:prstGeom>
        </p:spPr>
        <p:txBody>
          <a:bodyPr/>
          <a:lstStyle/>
          <a:p>
            <a:r>
              <a:t>Title Text</a:t>
            </a:r>
          </a:p>
        </p:txBody>
      </p:sp>
      <p:sp>
        <p:nvSpPr>
          <p:cNvPr id="12" name="Body Level One…"/>
          <p:cNvSpPr txBox="1">
            <a:spLocks noGrp="1"/>
          </p:cNvSpPr>
          <p:nvPr>
            <p:ph type="body" sz="quarter" idx="1"/>
          </p:nvPr>
        </p:nvSpPr>
        <p:spPr>
          <a:xfrm>
            <a:off x="1371600" y="3886200"/>
            <a:ext cx="6400800" cy="1752600"/>
          </a:xfrm>
          <a:prstGeom prst="rect">
            <a:avLst/>
          </a:prstGeom>
        </p:spPr>
        <p:txBody>
          <a:bodyPr/>
          <a:lstStyle>
            <a:lvl1pPr marL="0" indent="0" algn="ctr">
              <a:buSzTx/>
              <a:buFontTx/>
              <a:buNone/>
              <a:defRPr>
                <a:solidFill>
                  <a:srgbClr val="888888"/>
                </a:solidFill>
              </a:defRPr>
            </a:lvl1pPr>
            <a:lvl2pPr marL="0" indent="457200" algn="ctr">
              <a:buSzTx/>
              <a:buFontTx/>
              <a:buNone/>
              <a:defRPr>
                <a:solidFill>
                  <a:srgbClr val="888888"/>
                </a:solidFill>
              </a:defRPr>
            </a:lvl2pPr>
            <a:lvl3pPr marL="0" indent="914400" algn="ctr">
              <a:buSzTx/>
              <a:buFontTx/>
              <a:buNone/>
              <a:defRPr>
                <a:solidFill>
                  <a:srgbClr val="888888"/>
                </a:solidFill>
              </a:defRPr>
            </a:lvl3pPr>
            <a:lvl4pPr marL="0" indent="1371600" algn="ctr">
              <a:buSzTx/>
              <a:buFontTx/>
              <a:buNone/>
              <a:defRPr>
                <a:solidFill>
                  <a:srgbClr val="888888"/>
                </a:solidFill>
              </a:defRPr>
            </a:lvl4pPr>
            <a:lvl5pPr marL="0" indent="18288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xfrm>
            <a:off x="457200" y="274638"/>
            <a:ext cx="8229600" cy="1143001"/>
          </a:xfrm>
          <a:prstGeom prst="rect">
            <a:avLst/>
          </a:prstGeom>
        </p:spPr>
        <p:txBody>
          <a:bodyPr/>
          <a:lstStyle/>
          <a:p>
            <a:r>
              <a:t>Title Text</a:t>
            </a:r>
          </a:p>
        </p:txBody>
      </p:sp>
      <p:sp>
        <p:nvSpPr>
          <p:cNvPr id="21" name="Body Level One…"/>
          <p:cNvSpPr txBox="1">
            <a:spLocks noGrp="1"/>
          </p:cNvSpPr>
          <p:nvPr>
            <p:ph type="body" sz="quarter" idx="1"/>
          </p:nvPr>
        </p:nvSpPr>
        <p:spPr>
          <a:xfrm>
            <a:off x="457200" y="1600200"/>
            <a:ext cx="8229600" cy="452596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722312" y="4406900"/>
            <a:ext cx="7772401" cy="1362075"/>
          </a:xfrm>
          <a:prstGeom prst="rect">
            <a:avLst/>
          </a:prstGeom>
        </p:spPr>
        <p:txBody>
          <a:bodyPr anchor="t"/>
          <a:lstStyle>
            <a:lvl1pPr algn="l">
              <a:defRPr sz="4000" b="1" cap="all"/>
            </a:lvl1pPr>
          </a:lstStyle>
          <a:p>
            <a:r>
              <a:t>Title Text</a:t>
            </a:r>
          </a:p>
        </p:txBody>
      </p:sp>
      <p:sp>
        <p:nvSpPr>
          <p:cNvPr id="30" name="Body Level One…"/>
          <p:cNvSpPr txBox="1">
            <a:spLocks noGrp="1"/>
          </p:cNvSpPr>
          <p:nvPr>
            <p:ph type="body" sz="quarter" idx="1"/>
          </p:nvPr>
        </p:nvSpPr>
        <p:spPr>
          <a:xfrm>
            <a:off x="722312" y="2906713"/>
            <a:ext cx="7772401" cy="1500188"/>
          </a:xfrm>
          <a:prstGeom prst="rect">
            <a:avLst/>
          </a:prstGeom>
        </p:spPr>
        <p:txBody>
          <a:bodyPr anchor="b"/>
          <a:lstStyle>
            <a:lvl1pPr marL="0" indent="0">
              <a:spcBef>
                <a:spcPts val="400"/>
              </a:spcBef>
              <a:buSzTx/>
              <a:buFontTx/>
              <a:buNone/>
              <a:defRPr sz="2000">
                <a:solidFill>
                  <a:srgbClr val="888888"/>
                </a:solidFill>
              </a:defRPr>
            </a:lvl1pPr>
            <a:lvl2pPr marL="0" indent="457200">
              <a:spcBef>
                <a:spcPts val="400"/>
              </a:spcBef>
              <a:buSzTx/>
              <a:buFontTx/>
              <a:buNone/>
              <a:defRPr sz="2000">
                <a:solidFill>
                  <a:srgbClr val="888888"/>
                </a:solidFill>
              </a:defRPr>
            </a:lvl2pPr>
            <a:lvl3pPr marL="0" indent="914400">
              <a:spcBef>
                <a:spcPts val="400"/>
              </a:spcBef>
              <a:buSzTx/>
              <a:buFontTx/>
              <a:buNone/>
              <a:defRPr sz="2000">
                <a:solidFill>
                  <a:srgbClr val="888888"/>
                </a:solidFill>
              </a:defRPr>
            </a:lvl3pPr>
            <a:lvl4pPr marL="0" indent="1371600">
              <a:spcBef>
                <a:spcPts val="400"/>
              </a:spcBef>
              <a:buSzTx/>
              <a:buFontTx/>
              <a:buNone/>
              <a:defRPr sz="2000">
                <a:solidFill>
                  <a:srgbClr val="888888"/>
                </a:solidFill>
              </a:defRPr>
            </a:lvl4pPr>
            <a:lvl5pPr marL="0" indent="1828800">
              <a:spcBef>
                <a:spcPts val="400"/>
              </a:spcBef>
              <a:buSzTx/>
              <a:buFontTx/>
              <a:buNone/>
              <a:defRPr sz="20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xfrm>
            <a:off x="457200" y="274638"/>
            <a:ext cx="8229600" cy="1143001"/>
          </a:xfrm>
          <a:prstGeom prst="rect">
            <a:avLst/>
          </a:prstGeom>
        </p:spPr>
        <p:txBody>
          <a:bodyPr/>
          <a:lstStyle/>
          <a:p>
            <a:r>
              <a:t>Title Text</a:t>
            </a:r>
          </a:p>
        </p:txBody>
      </p:sp>
      <p:sp>
        <p:nvSpPr>
          <p:cNvPr id="39" name="Body Level One…"/>
          <p:cNvSpPr txBox="1">
            <a:spLocks noGrp="1"/>
          </p:cNvSpPr>
          <p:nvPr>
            <p:ph type="body" sz="quarter"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xfrm>
            <a:off x="457200" y="274638"/>
            <a:ext cx="8229600" cy="1143001"/>
          </a:xfrm>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457200">
              <a:spcBef>
                <a:spcPts val="500"/>
              </a:spcBef>
              <a:buSzTx/>
              <a:buFontTx/>
              <a:buNone/>
              <a:defRPr sz="2400" b="1"/>
            </a:lvl2pPr>
            <a:lvl3pPr marL="0" indent="914400">
              <a:spcBef>
                <a:spcPts val="500"/>
              </a:spcBef>
              <a:buSzTx/>
              <a:buFontTx/>
              <a:buNone/>
              <a:defRPr sz="2400" b="1"/>
            </a:lvl3pPr>
            <a:lvl4pPr marL="0" indent="1371600">
              <a:spcBef>
                <a:spcPts val="500"/>
              </a:spcBef>
              <a:buSzTx/>
              <a:buFontTx/>
              <a:buNone/>
              <a:defRPr sz="2400" b="1"/>
            </a:lvl4pPr>
            <a:lvl5pPr marL="0" indent="182880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5" y="1535112"/>
            <a:ext cx="4041775" cy="639763"/>
          </a:xfrm>
          <a:prstGeom prst="rect">
            <a:avLst/>
          </a:prstGeom>
        </p:spPr>
        <p:txBody>
          <a:bodyPr anchor="b"/>
          <a:lstStyle/>
          <a:p>
            <a:pPr marL="0" indent="0">
              <a:spcBef>
                <a:spcPts val="500"/>
              </a:spcBef>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xfrm>
            <a:off x="457200" y="274638"/>
            <a:ext cx="8229600" cy="1143001"/>
          </a:xfrm>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0" y="273050"/>
            <a:ext cx="3008314" cy="1162050"/>
          </a:xfrm>
          <a:prstGeom prst="rect">
            <a:avLst/>
          </a:prstGeom>
        </p:spPr>
        <p:txBody>
          <a:bodyPr anchor="b"/>
          <a:lstStyle>
            <a:lvl1pPr algn="l">
              <a:defRPr sz="2000" b="1"/>
            </a:lvl1pPr>
          </a:lstStyle>
          <a:p>
            <a:r>
              <a:t>Title Text</a:t>
            </a:r>
          </a:p>
        </p:txBody>
      </p:sp>
      <p:sp>
        <p:nvSpPr>
          <p:cNvPr id="73" name="Body Level One…"/>
          <p:cNvSpPr txBox="1">
            <a:spLocks noGrp="1"/>
          </p:cNvSpPr>
          <p:nvPr>
            <p:ph type="body" sz="quarter"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199" y="1435100"/>
            <a:ext cx="3008315" cy="4691063"/>
          </a:xfrm>
          <a:prstGeom prst="rect">
            <a:avLst/>
          </a:prstGeom>
        </p:spPr>
        <p:txBody>
          <a:bodyPr/>
          <a:lstStyle/>
          <a:p>
            <a:pPr marL="0" indent="0">
              <a:spcBef>
                <a:spcPts val="300"/>
              </a:spcBef>
              <a:buSzTx/>
              <a:buFontTx/>
              <a:buNone/>
              <a:defRPr sz="14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800600"/>
            <a:ext cx="5486401" cy="566738"/>
          </a:xfrm>
          <a:prstGeom prst="rect">
            <a:avLst/>
          </a:prstGeom>
        </p:spPr>
        <p:txBody>
          <a:bodyPr anchor="b"/>
          <a:lstStyle>
            <a:lvl1pPr algn="l">
              <a:defRPr sz="2000" b="1"/>
            </a:lvl1pPr>
          </a:lstStyle>
          <a:p>
            <a:r>
              <a:t>Title Text</a:t>
            </a:r>
          </a:p>
        </p:txBody>
      </p:sp>
      <p:sp>
        <p:nvSpPr>
          <p:cNvPr id="83" name="Picture Placeholder 2"/>
          <p:cNvSpPr>
            <a:spLocks noGrp="1"/>
          </p:cNvSpPr>
          <p:nvPr>
            <p:ph type="pic" sz="quarter" idx="21"/>
          </p:nvPr>
        </p:nvSpPr>
        <p:spPr>
          <a:xfrm>
            <a:off x="1792288" y="612775"/>
            <a:ext cx="5486401" cy="4114800"/>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367337"/>
            <a:ext cx="5486401" cy="804863"/>
          </a:xfrm>
          <a:prstGeom prst="rect">
            <a:avLst/>
          </a:prstGeom>
        </p:spPr>
        <p:txBody>
          <a:bodyPr/>
          <a:lstStyle>
            <a:lvl1pPr marL="0" indent="0">
              <a:spcBef>
                <a:spcPts val="300"/>
              </a:spcBef>
              <a:buSzTx/>
              <a:buFontTx/>
              <a:buNone/>
              <a:defRPr sz="1400"/>
            </a:lvl1pPr>
            <a:lvl2pPr marL="0" indent="457200">
              <a:spcBef>
                <a:spcPts val="300"/>
              </a:spcBef>
              <a:buSzTx/>
              <a:buFontTx/>
              <a:buNone/>
              <a:defRPr sz="1400"/>
            </a:lvl2pPr>
            <a:lvl3pPr marL="0" indent="914400">
              <a:spcBef>
                <a:spcPts val="300"/>
              </a:spcBef>
              <a:buSzTx/>
              <a:buFontTx/>
              <a:buNone/>
              <a:defRPr sz="1400"/>
            </a:lvl3pPr>
            <a:lvl4pPr marL="0" indent="1371600">
              <a:spcBef>
                <a:spcPts val="300"/>
              </a:spcBef>
              <a:buSzTx/>
              <a:buFontTx/>
              <a:buNone/>
              <a:defRPr sz="1400"/>
            </a:lvl4pPr>
            <a:lvl5pPr marL="0" indent="182880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914400" y="138112"/>
            <a:ext cx="16459200" cy="226218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914400" y="2400300"/>
            <a:ext cx="16459200" cy="78867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28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j-lt"/>
          <a:ea typeface="+mj-ea"/>
          <a:cs typeface="+mj-cs"/>
          <a:sym typeface="Calibri"/>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j-lt"/>
          <a:ea typeface="+mj-ea"/>
          <a:cs typeface="+mj-cs"/>
          <a:sym typeface="Calibri"/>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j-lt"/>
          <a:ea typeface="+mj-ea"/>
          <a:cs typeface="+mj-cs"/>
          <a:sym typeface="Calibri"/>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j-lt"/>
          <a:ea typeface="+mj-ea"/>
          <a:cs typeface="+mj-cs"/>
          <a:sym typeface="Calibri"/>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j-lt"/>
          <a:ea typeface="+mj-ea"/>
          <a:cs typeface="+mj-cs"/>
          <a:sym typeface="Calibri"/>
        </a:defRPr>
      </a:lvl5pPr>
      <a:lvl6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j-lt"/>
          <a:ea typeface="+mj-ea"/>
          <a:cs typeface="+mj-cs"/>
          <a:sym typeface="Calibri"/>
        </a:defRPr>
      </a:lvl6pPr>
      <a:lvl7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j-lt"/>
          <a:ea typeface="+mj-ea"/>
          <a:cs typeface="+mj-cs"/>
          <a:sym typeface="Calibri"/>
        </a:defRPr>
      </a:lvl7pPr>
      <a:lvl8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j-lt"/>
          <a:ea typeface="+mj-ea"/>
          <a:cs typeface="+mj-cs"/>
          <a:sym typeface="Calibri"/>
        </a:defRPr>
      </a:lvl8pPr>
      <a:lvl9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j-lt"/>
          <a:ea typeface="+mj-ea"/>
          <a:cs typeface="+mj-cs"/>
          <a:sym typeface="Calibri"/>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j-lt"/>
          <a:ea typeface="+mj-ea"/>
          <a:cs typeface="+mj-cs"/>
          <a:sym typeface="Calibri"/>
        </a:defRPr>
      </a:lvl1pPr>
      <a:lvl2pPr marL="783771" marR="0" indent="-326571"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j-lt"/>
          <a:ea typeface="+mj-ea"/>
          <a:cs typeface="+mj-cs"/>
          <a:sym typeface="Calibri"/>
        </a:defRPr>
      </a:lvl2pPr>
      <a:lvl3pPr marL="1219200" marR="0" indent="-30480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j-lt"/>
          <a:ea typeface="+mj-ea"/>
          <a:cs typeface="+mj-cs"/>
          <a:sym typeface="Calibri"/>
        </a:defRPr>
      </a:lvl3pPr>
      <a:lvl4pPr marL="17373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j-lt"/>
          <a:ea typeface="+mj-ea"/>
          <a:cs typeface="+mj-cs"/>
          <a:sym typeface="Calibri"/>
        </a:defRPr>
      </a:lvl4pPr>
      <a:lvl5pPr marL="21945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j-lt"/>
          <a:ea typeface="+mj-ea"/>
          <a:cs typeface="+mj-cs"/>
          <a:sym typeface="Calibri"/>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j-lt"/>
          <a:ea typeface="+mj-ea"/>
          <a:cs typeface="+mj-cs"/>
          <a:sym typeface="Calibri"/>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j-lt"/>
          <a:ea typeface="+mj-ea"/>
          <a:cs typeface="+mj-cs"/>
          <a:sym typeface="Calibri"/>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j-lt"/>
          <a:ea typeface="+mj-ea"/>
          <a:cs typeface="+mj-cs"/>
          <a:sym typeface="Calibri"/>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University of Wales Trinity Saint David - University Transcription Services">
            <a:extLst>
              <a:ext uri="{FF2B5EF4-FFF2-40B4-BE49-F238E27FC236}">
                <a16:creationId xmlns:a16="http://schemas.microsoft.com/office/drawing/2014/main" id="{76C31606-F9BA-D65B-5AD1-1A1955E05DC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1308101" y="1106421"/>
            <a:ext cx="4498340" cy="1799335"/>
          </a:xfrm>
          <a:prstGeom prst="rect">
            <a:avLst/>
          </a:prstGeom>
          <a:noFill/>
        </p:spPr>
      </p:pic>
      <p:sp>
        <p:nvSpPr>
          <p:cNvPr id="5" name="Rectangle 1">
            <a:extLst>
              <a:ext uri="{FF2B5EF4-FFF2-40B4-BE49-F238E27FC236}">
                <a16:creationId xmlns:a16="http://schemas.microsoft.com/office/drawing/2014/main" id="{75ED7FD8-E068-D3FD-2439-D1F9386D9AA0}"/>
              </a:ext>
            </a:extLst>
          </p:cNvPr>
          <p:cNvSpPr>
            <a:spLocks noChangeArrowheads="1"/>
          </p:cNvSpPr>
          <p:nvPr/>
        </p:nvSpPr>
        <p:spPr bwMode="auto">
          <a:xfrm>
            <a:off x="7075488" y="5662613"/>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B7942762-7DAB-BAA1-A2C2-987E663E5EEC}"/>
              </a:ext>
            </a:extLst>
          </p:cNvPr>
          <p:cNvSpPr txBox="1"/>
          <p:nvPr/>
        </p:nvSpPr>
        <p:spPr>
          <a:xfrm>
            <a:off x="3238499" y="4190301"/>
            <a:ext cx="3238501" cy="40010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lang="en-GB" sz="2000" dirty="0"/>
              <a:t>Student Name:</a:t>
            </a:r>
            <a:endParaRPr kumimoji="0" lang="en-GB" sz="2000" b="0" i="0" u="none" strike="noStrike" cap="none" spc="0" normalizeH="0" baseline="0" dirty="0">
              <a:ln>
                <a:noFill/>
              </a:ln>
              <a:solidFill>
                <a:srgbClr val="000000"/>
              </a:solidFill>
              <a:effectLst/>
              <a:uFillTx/>
              <a:latin typeface="+mj-lt"/>
              <a:ea typeface="+mj-ea"/>
              <a:cs typeface="+mj-cs"/>
              <a:sym typeface="Calibri"/>
            </a:endParaRPr>
          </a:p>
        </p:txBody>
      </p:sp>
      <p:sp>
        <p:nvSpPr>
          <p:cNvPr id="10" name="TextBox 9">
            <a:extLst>
              <a:ext uri="{FF2B5EF4-FFF2-40B4-BE49-F238E27FC236}">
                <a16:creationId xmlns:a16="http://schemas.microsoft.com/office/drawing/2014/main" id="{165D127E-1CB6-CFA3-9045-1D042C5440C1}"/>
              </a:ext>
            </a:extLst>
          </p:cNvPr>
          <p:cNvSpPr txBox="1"/>
          <p:nvPr/>
        </p:nvSpPr>
        <p:spPr>
          <a:xfrm>
            <a:off x="3214371" y="4811385"/>
            <a:ext cx="2195829" cy="40010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2000" b="0" i="0" u="none" strike="noStrike" cap="none" spc="0" normalizeH="0" baseline="0" dirty="0">
                <a:ln>
                  <a:noFill/>
                </a:ln>
                <a:solidFill>
                  <a:srgbClr val="000000"/>
                </a:solidFill>
                <a:effectLst/>
                <a:uFillTx/>
                <a:latin typeface="+mj-lt"/>
                <a:ea typeface="+mj-ea"/>
                <a:cs typeface="+mj-cs"/>
                <a:sym typeface="Calibri"/>
              </a:rPr>
              <a:t>Student Number:</a:t>
            </a:r>
          </a:p>
        </p:txBody>
      </p:sp>
      <p:sp>
        <p:nvSpPr>
          <p:cNvPr id="11" name="TextBox 10">
            <a:extLst>
              <a:ext uri="{FF2B5EF4-FFF2-40B4-BE49-F238E27FC236}">
                <a16:creationId xmlns:a16="http://schemas.microsoft.com/office/drawing/2014/main" id="{A51A34A8-422E-B6DD-ECD3-A1F02C94608A}"/>
              </a:ext>
            </a:extLst>
          </p:cNvPr>
          <p:cNvSpPr txBox="1"/>
          <p:nvPr/>
        </p:nvSpPr>
        <p:spPr>
          <a:xfrm>
            <a:off x="3214371" y="5397127"/>
            <a:ext cx="1643379" cy="40010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2000" b="0" i="0" u="none" strike="noStrike" cap="none" spc="0" normalizeH="0" baseline="0" dirty="0">
                <a:ln>
                  <a:noFill/>
                </a:ln>
                <a:solidFill>
                  <a:srgbClr val="000000"/>
                </a:solidFill>
                <a:effectLst/>
                <a:uFillTx/>
                <a:latin typeface="+mj-lt"/>
                <a:ea typeface="+mj-ea"/>
                <a:cs typeface="+mj-cs"/>
                <a:sym typeface="Calibri"/>
              </a:rPr>
              <a:t>Module Code:</a:t>
            </a:r>
          </a:p>
        </p:txBody>
      </p:sp>
      <p:sp>
        <p:nvSpPr>
          <p:cNvPr id="12" name="TextBox 11">
            <a:extLst>
              <a:ext uri="{FF2B5EF4-FFF2-40B4-BE49-F238E27FC236}">
                <a16:creationId xmlns:a16="http://schemas.microsoft.com/office/drawing/2014/main" id="{75A3B6EE-74D1-FC9E-BCB3-28FC748F5087}"/>
              </a:ext>
            </a:extLst>
          </p:cNvPr>
          <p:cNvSpPr txBox="1"/>
          <p:nvPr/>
        </p:nvSpPr>
        <p:spPr>
          <a:xfrm>
            <a:off x="3214371" y="5997212"/>
            <a:ext cx="1888490" cy="40010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2000" b="0" i="0" u="none" strike="noStrike" cap="none" spc="0" normalizeH="0" baseline="0" dirty="0">
                <a:ln>
                  <a:noFill/>
                </a:ln>
                <a:solidFill>
                  <a:srgbClr val="000000"/>
                </a:solidFill>
                <a:effectLst/>
                <a:uFillTx/>
                <a:latin typeface="+mj-lt"/>
                <a:ea typeface="+mj-ea"/>
                <a:cs typeface="+mj-cs"/>
                <a:sym typeface="Calibri"/>
              </a:rPr>
              <a:t>Module Name:</a:t>
            </a:r>
          </a:p>
        </p:txBody>
      </p:sp>
      <p:sp>
        <p:nvSpPr>
          <p:cNvPr id="13" name="TextBox 12">
            <a:extLst>
              <a:ext uri="{FF2B5EF4-FFF2-40B4-BE49-F238E27FC236}">
                <a16:creationId xmlns:a16="http://schemas.microsoft.com/office/drawing/2014/main" id="{ED596EC6-D9B8-762E-E681-BB76132F4AE0}"/>
              </a:ext>
            </a:extLst>
          </p:cNvPr>
          <p:cNvSpPr txBox="1"/>
          <p:nvPr/>
        </p:nvSpPr>
        <p:spPr>
          <a:xfrm>
            <a:off x="3214372" y="6582954"/>
            <a:ext cx="2195828" cy="40010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2000" b="0" i="0" u="none" strike="noStrike" cap="none" spc="0" normalizeH="0" baseline="0" dirty="0">
                <a:ln>
                  <a:noFill/>
                </a:ln>
                <a:solidFill>
                  <a:srgbClr val="000000"/>
                </a:solidFill>
                <a:effectLst/>
                <a:uFillTx/>
                <a:latin typeface="+mj-lt"/>
                <a:ea typeface="+mj-ea"/>
                <a:cs typeface="+mj-cs"/>
                <a:sym typeface="Calibri"/>
              </a:rPr>
              <a:t>Module Lecturer:</a:t>
            </a:r>
          </a:p>
        </p:txBody>
      </p:sp>
      <p:sp>
        <p:nvSpPr>
          <p:cNvPr id="14" name="TextBox 13">
            <a:extLst>
              <a:ext uri="{FF2B5EF4-FFF2-40B4-BE49-F238E27FC236}">
                <a16:creationId xmlns:a16="http://schemas.microsoft.com/office/drawing/2014/main" id="{E6BE4CAE-9EA0-6412-978C-32F542FA9FD8}"/>
              </a:ext>
            </a:extLst>
          </p:cNvPr>
          <p:cNvSpPr txBox="1"/>
          <p:nvPr/>
        </p:nvSpPr>
        <p:spPr>
          <a:xfrm>
            <a:off x="6477000" y="4148650"/>
            <a:ext cx="2647950" cy="40010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2000" b="0" i="0" u="none" strike="noStrike" cap="none" spc="0" normalizeH="0" baseline="0" dirty="0">
                <a:ln>
                  <a:noFill/>
                </a:ln>
                <a:solidFill>
                  <a:srgbClr val="000000"/>
                </a:solidFill>
                <a:effectLst/>
                <a:uFillTx/>
                <a:latin typeface="+mj-lt"/>
                <a:ea typeface="+mj-ea"/>
                <a:cs typeface="+mj-cs"/>
                <a:sym typeface="Calibri"/>
              </a:rPr>
              <a:t>Sahara Ali</a:t>
            </a:r>
          </a:p>
        </p:txBody>
      </p:sp>
      <p:sp>
        <p:nvSpPr>
          <p:cNvPr id="15" name="TextBox 14">
            <a:extLst>
              <a:ext uri="{FF2B5EF4-FFF2-40B4-BE49-F238E27FC236}">
                <a16:creationId xmlns:a16="http://schemas.microsoft.com/office/drawing/2014/main" id="{5137384B-60A1-D60E-FCA9-BF8708DCE167}"/>
              </a:ext>
            </a:extLst>
          </p:cNvPr>
          <p:cNvSpPr txBox="1"/>
          <p:nvPr/>
        </p:nvSpPr>
        <p:spPr>
          <a:xfrm>
            <a:off x="6491288" y="4793709"/>
            <a:ext cx="1981200" cy="40010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2000" b="0" i="0" u="none" strike="noStrike" cap="none" spc="0" normalizeH="0" baseline="0" dirty="0">
                <a:ln>
                  <a:noFill/>
                </a:ln>
                <a:solidFill>
                  <a:srgbClr val="000000"/>
                </a:solidFill>
                <a:effectLst/>
                <a:uFillTx/>
                <a:latin typeface="+mj-lt"/>
                <a:ea typeface="+mj-ea"/>
                <a:cs typeface="+mj-cs"/>
                <a:sym typeface="Calibri"/>
              </a:rPr>
              <a:t>2318212</a:t>
            </a:r>
          </a:p>
        </p:txBody>
      </p:sp>
      <p:sp>
        <p:nvSpPr>
          <p:cNvPr id="16" name="TextBox 15">
            <a:extLst>
              <a:ext uri="{FF2B5EF4-FFF2-40B4-BE49-F238E27FC236}">
                <a16:creationId xmlns:a16="http://schemas.microsoft.com/office/drawing/2014/main" id="{EA705107-01F7-CEC7-ABAA-6D27E27291C2}"/>
              </a:ext>
            </a:extLst>
          </p:cNvPr>
          <p:cNvSpPr txBox="1"/>
          <p:nvPr/>
        </p:nvSpPr>
        <p:spPr>
          <a:xfrm flipH="1">
            <a:off x="6477000" y="5451686"/>
            <a:ext cx="1981200"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lang="en-GB" dirty="0"/>
              <a:t>LCLM5002</a:t>
            </a:r>
            <a:endParaRPr kumimoji="0" lang="en-GB" sz="1800" b="0" i="0" u="none" strike="noStrike" cap="none" spc="0" normalizeH="0" baseline="0" dirty="0">
              <a:ln>
                <a:noFill/>
              </a:ln>
              <a:solidFill>
                <a:srgbClr val="000000"/>
              </a:solidFill>
              <a:effectLst/>
              <a:uFillTx/>
              <a:latin typeface="+mj-lt"/>
              <a:ea typeface="+mj-ea"/>
              <a:cs typeface="+mj-cs"/>
              <a:sym typeface="Calibri"/>
            </a:endParaRPr>
          </a:p>
        </p:txBody>
      </p:sp>
      <p:sp>
        <p:nvSpPr>
          <p:cNvPr id="17" name="TextBox 16">
            <a:extLst>
              <a:ext uri="{FF2B5EF4-FFF2-40B4-BE49-F238E27FC236}">
                <a16:creationId xmlns:a16="http://schemas.microsoft.com/office/drawing/2014/main" id="{228784CB-4ADC-790C-EC61-E6F537CA64F8}"/>
              </a:ext>
            </a:extLst>
          </p:cNvPr>
          <p:cNvSpPr txBox="1"/>
          <p:nvPr/>
        </p:nvSpPr>
        <p:spPr>
          <a:xfrm>
            <a:off x="6477000" y="6060396"/>
            <a:ext cx="5135562"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j-lt"/>
                <a:ea typeface="+mj-ea"/>
                <a:cs typeface="+mj-cs"/>
                <a:sym typeface="Calibri"/>
              </a:rPr>
              <a:t>Developing and Managing Individuals and Teams</a:t>
            </a:r>
          </a:p>
        </p:txBody>
      </p:sp>
      <p:sp>
        <p:nvSpPr>
          <p:cNvPr id="18" name="TextBox 17">
            <a:extLst>
              <a:ext uri="{FF2B5EF4-FFF2-40B4-BE49-F238E27FC236}">
                <a16:creationId xmlns:a16="http://schemas.microsoft.com/office/drawing/2014/main" id="{14C7BBBC-EABF-5661-ACBF-22E5CD004427}"/>
              </a:ext>
            </a:extLst>
          </p:cNvPr>
          <p:cNvSpPr txBox="1"/>
          <p:nvPr/>
        </p:nvSpPr>
        <p:spPr>
          <a:xfrm>
            <a:off x="6491288" y="6642844"/>
            <a:ext cx="4640262"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lang="en-GB" dirty="0"/>
              <a:t>Amir Homayounfard</a:t>
            </a:r>
            <a:endParaRPr kumimoji="0" lang="en-GB" sz="1800" b="0" i="0" u="none" strike="noStrike" cap="none" spc="0" normalizeH="0" baseline="0" dirty="0">
              <a:ln>
                <a:noFill/>
              </a:ln>
              <a:solidFill>
                <a:srgbClr val="000000"/>
              </a:solidFill>
              <a:effectLst/>
              <a:uFillTx/>
              <a:latin typeface="+mj-lt"/>
              <a:ea typeface="+mj-ea"/>
              <a:cs typeface="+mj-cs"/>
              <a:sym typeface="Calibri"/>
            </a:endParaRPr>
          </a:p>
        </p:txBody>
      </p:sp>
      <p:graphicFrame>
        <p:nvGraphicFramePr>
          <p:cNvPr id="23" name="Table 22">
            <a:extLst>
              <a:ext uri="{FF2B5EF4-FFF2-40B4-BE49-F238E27FC236}">
                <a16:creationId xmlns:a16="http://schemas.microsoft.com/office/drawing/2014/main" id="{77C80246-DC5D-488F-AC38-748F846A6A35}"/>
              </a:ext>
            </a:extLst>
          </p:cNvPr>
          <p:cNvGraphicFramePr>
            <a:graphicFrameLocks noGrp="1"/>
          </p:cNvGraphicFramePr>
          <p:nvPr>
            <p:extLst>
              <p:ext uri="{D42A27DB-BD31-4B8C-83A1-F6EECF244321}">
                <p14:modId xmlns:p14="http://schemas.microsoft.com/office/powerpoint/2010/main" val="189202693"/>
              </p:ext>
            </p:extLst>
          </p:nvPr>
        </p:nvGraphicFramePr>
        <p:xfrm>
          <a:off x="2562227" y="4016009"/>
          <a:ext cx="9210673" cy="3562451"/>
        </p:xfrm>
        <a:graphic>
          <a:graphicData uri="http://schemas.openxmlformats.org/drawingml/2006/table">
            <a:tbl>
              <a:tblPr firstRow="1" bandRow="1">
                <a:tableStyleId>{5940675A-B579-460E-94D1-54222C63F5DA}</a:tableStyleId>
              </a:tblPr>
              <a:tblGrid>
                <a:gridCol w="2638423">
                  <a:extLst>
                    <a:ext uri="{9D8B030D-6E8A-4147-A177-3AD203B41FA5}">
                      <a16:colId xmlns:a16="http://schemas.microsoft.com/office/drawing/2014/main" val="2190935862"/>
                    </a:ext>
                  </a:extLst>
                </a:gridCol>
                <a:gridCol w="6572250">
                  <a:extLst>
                    <a:ext uri="{9D8B030D-6E8A-4147-A177-3AD203B41FA5}">
                      <a16:colId xmlns:a16="http://schemas.microsoft.com/office/drawing/2014/main" val="252952118"/>
                    </a:ext>
                  </a:extLst>
                </a:gridCol>
              </a:tblGrid>
              <a:tr h="572429">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45775810"/>
                  </a:ext>
                </a:extLst>
              </a:tr>
              <a:tr h="700306">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813489086"/>
                  </a:ext>
                </a:extLst>
              </a:tr>
              <a:tr h="572429">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297403373"/>
                  </a:ext>
                </a:extLst>
              </a:tr>
              <a:tr h="572429">
                <a:tc>
                  <a:txBody>
                    <a:bodyPr/>
                    <a:lstStyle/>
                    <a:p>
                      <a:endParaRPr lang="en-GB"/>
                    </a:p>
                  </a:txBody>
                  <a:tcPr/>
                </a:tc>
                <a:tc>
                  <a:txBody>
                    <a:bodyPr/>
                    <a:lstStyle/>
                    <a:p>
                      <a:endParaRPr lang="en-GB" dirty="0"/>
                    </a:p>
                  </a:txBody>
                  <a:tcPr/>
                </a:tc>
                <a:extLst>
                  <a:ext uri="{0D108BD9-81ED-4DB2-BD59-A6C34878D82A}">
                    <a16:rowId xmlns:a16="http://schemas.microsoft.com/office/drawing/2014/main" val="3116473537"/>
                  </a:ext>
                </a:extLst>
              </a:tr>
              <a:tr h="572429">
                <a:tc>
                  <a:txBody>
                    <a:bodyPr/>
                    <a:lstStyle/>
                    <a:p>
                      <a:endParaRPr lang="en-GB" dirty="0"/>
                    </a:p>
                  </a:txBody>
                  <a:tcPr/>
                </a:tc>
                <a:tc>
                  <a:txBody>
                    <a:bodyPr/>
                    <a:lstStyle/>
                    <a:p>
                      <a:endParaRPr lang="en-GB"/>
                    </a:p>
                  </a:txBody>
                  <a:tcPr/>
                </a:tc>
                <a:extLst>
                  <a:ext uri="{0D108BD9-81ED-4DB2-BD59-A6C34878D82A}">
                    <a16:rowId xmlns:a16="http://schemas.microsoft.com/office/drawing/2014/main" val="3698010681"/>
                  </a:ext>
                </a:extLst>
              </a:tr>
              <a:tr h="572429">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91010425"/>
                  </a:ext>
                </a:extLst>
              </a:tr>
            </a:tbl>
          </a:graphicData>
        </a:graphic>
      </p:graphicFrame>
      <p:sp>
        <p:nvSpPr>
          <p:cNvPr id="25" name="TextBox 24">
            <a:extLst>
              <a:ext uri="{FF2B5EF4-FFF2-40B4-BE49-F238E27FC236}">
                <a16:creationId xmlns:a16="http://schemas.microsoft.com/office/drawing/2014/main" id="{446E73F6-1513-B43A-7392-9061AE164BC4}"/>
              </a:ext>
            </a:extLst>
          </p:cNvPr>
          <p:cNvSpPr txBox="1"/>
          <p:nvPr/>
        </p:nvSpPr>
        <p:spPr>
          <a:xfrm>
            <a:off x="3214371" y="7107465"/>
            <a:ext cx="2195828" cy="400108"/>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2000" b="0" i="0" u="none" strike="noStrike" cap="none" spc="0" normalizeH="0" baseline="0" dirty="0">
                <a:ln>
                  <a:noFill/>
                </a:ln>
                <a:solidFill>
                  <a:srgbClr val="000000"/>
                </a:solidFill>
                <a:effectLst/>
                <a:uFillTx/>
                <a:latin typeface="+mj-lt"/>
                <a:ea typeface="+mj-ea"/>
                <a:cs typeface="+mj-cs"/>
                <a:sym typeface="Calibri"/>
              </a:rPr>
              <a:t>Assignment Title:</a:t>
            </a:r>
          </a:p>
        </p:txBody>
      </p:sp>
      <p:sp>
        <p:nvSpPr>
          <p:cNvPr id="27" name="TextBox 26">
            <a:extLst>
              <a:ext uri="{FF2B5EF4-FFF2-40B4-BE49-F238E27FC236}">
                <a16:creationId xmlns:a16="http://schemas.microsoft.com/office/drawing/2014/main" id="{B2FF2596-F3B7-7E35-7D72-089CF82AF645}"/>
              </a:ext>
            </a:extLst>
          </p:cNvPr>
          <p:cNvSpPr txBox="1"/>
          <p:nvPr/>
        </p:nvSpPr>
        <p:spPr>
          <a:xfrm>
            <a:off x="6491288" y="7122854"/>
            <a:ext cx="2481262"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j-lt"/>
                <a:ea typeface="+mj-ea"/>
                <a:cs typeface="+mj-cs"/>
                <a:sym typeface="Calibri"/>
              </a:rPr>
              <a:t>Individual Presentation</a:t>
            </a:r>
          </a:p>
        </p:txBody>
      </p:sp>
    </p:spTree>
    <p:extLst>
      <p:ext uri="{BB962C8B-B14F-4D97-AF65-F5344CB8AC3E}">
        <p14:creationId xmlns:p14="http://schemas.microsoft.com/office/powerpoint/2010/main" val="1696487332"/>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94" name="Freeform 3"/>
          <p:cNvSpPr/>
          <p:nvPr/>
        </p:nvSpPr>
        <p:spPr>
          <a:xfrm>
            <a:off x="1901913" y="3834439"/>
            <a:ext cx="7527137" cy="5694759"/>
          </a:xfrm>
          <a:prstGeom prst="rect">
            <a:avLst/>
          </a:prstGeom>
          <a:ln w="38100" cap="sq">
            <a:solidFill>
              <a:srgbClr val="AD556E"/>
            </a:solidFill>
            <a:miter/>
          </a:ln>
        </p:spPr>
        <p:txBody>
          <a:bodyPr lIns="45719" rIns="45719"/>
          <a:lstStyle/>
          <a:p>
            <a:endParaRPr/>
          </a:p>
        </p:txBody>
      </p:sp>
      <p:sp>
        <p:nvSpPr>
          <p:cNvPr id="95" name="Freeform 6"/>
          <p:cNvSpPr/>
          <p:nvPr/>
        </p:nvSpPr>
        <p:spPr>
          <a:xfrm>
            <a:off x="762041" y="778869"/>
            <a:ext cx="16750135" cy="5714506"/>
          </a:xfrm>
          <a:prstGeom prst="rect">
            <a:avLst/>
          </a:prstGeom>
          <a:ln w="38100" cap="sq">
            <a:solidFill>
              <a:srgbClr val="AD556E"/>
            </a:solidFill>
            <a:miter/>
          </a:ln>
        </p:spPr>
        <p:txBody>
          <a:bodyPr lIns="45719" rIns="45719"/>
          <a:lstStyle/>
          <a:p>
            <a:endParaRPr/>
          </a:p>
        </p:txBody>
      </p:sp>
      <p:sp>
        <p:nvSpPr>
          <p:cNvPr id="96" name="Freeform 9"/>
          <p:cNvSpPr/>
          <p:nvPr/>
        </p:nvSpPr>
        <p:spPr>
          <a:xfrm>
            <a:off x="2150098" y="5143500"/>
            <a:ext cx="6993902" cy="4114800"/>
          </a:xfrm>
          <a:prstGeom prst="rect">
            <a:avLst/>
          </a:prstGeom>
          <a:solidFill>
            <a:srgbClr val="F2AEC1"/>
          </a:solidFill>
          <a:ln w="12700">
            <a:miter lim="400000"/>
          </a:ln>
        </p:spPr>
        <p:txBody>
          <a:bodyPr lIns="45719" rIns="45719"/>
          <a:lstStyle/>
          <a:p>
            <a:endParaRPr/>
          </a:p>
        </p:txBody>
      </p:sp>
      <p:sp>
        <p:nvSpPr>
          <p:cNvPr id="97" name="Freeform 11"/>
          <p:cNvSpPr/>
          <p:nvPr/>
        </p:nvSpPr>
        <p:spPr>
          <a:xfrm rot="16200000">
            <a:off x="9086212" y="10053638"/>
            <a:ext cx="5909947" cy="4114801"/>
          </a:xfrm>
          <a:prstGeom prst="rect">
            <a:avLst/>
          </a:prstGeom>
          <a:blipFill>
            <a:blip r:embed="rId2"/>
            <a:stretch>
              <a:fillRect/>
            </a:stretch>
          </a:blipFill>
          <a:ln w="12700">
            <a:miter lim="400000"/>
          </a:ln>
        </p:spPr>
        <p:txBody>
          <a:bodyPr lIns="45719" rIns="45719"/>
          <a:lstStyle/>
          <a:p>
            <a:endParaRPr/>
          </a:p>
        </p:txBody>
      </p:sp>
      <p:sp>
        <p:nvSpPr>
          <p:cNvPr id="98" name="TextBox 12"/>
          <p:cNvSpPr txBox="1"/>
          <p:nvPr/>
        </p:nvSpPr>
        <p:spPr>
          <a:xfrm>
            <a:off x="2944072" y="5964389"/>
            <a:ext cx="5445107" cy="28541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4500"/>
              </a:lnSpc>
              <a:defRPr sz="3800" b="1">
                <a:solidFill>
                  <a:srgbClr val="994B61"/>
                </a:solidFill>
                <a:latin typeface="Open Sauce Bold"/>
                <a:ea typeface="Open Sauce Bold"/>
                <a:cs typeface="Open Sauce Bold"/>
                <a:sym typeface="Open Sauce Bold"/>
              </a:defRPr>
            </a:pPr>
            <a:r>
              <a:t>RECRUITMENT AND LEARNING &amp; DEVELOPMENT AT</a:t>
            </a:r>
          </a:p>
          <a:p>
            <a:pPr algn="ctr">
              <a:lnSpc>
                <a:spcPts val="4500"/>
              </a:lnSpc>
              <a:defRPr sz="3800" b="1">
                <a:solidFill>
                  <a:srgbClr val="994B61"/>
                </a:solidFill>
                <a:latin typeface="Open Sauce Bold"/>
                <a:ea typeface="Open Sauce Bold"/>
                <a:cs typeface="Open Sauce Bold"/>
                <a:sym typeface="Open Sauce Bold"/>
              </a:defRPr>
            </a:pPr>
            <a:r>
              <a:t>RUSH HAIR AND BEAUTY </a:t>
            </a:r>
          </a:p>
        </p:txBody>
      </p:sp>
      <p:sp>
        <p:nvSpPr>
          <p:cNvPr id="99" name="TextBox 13"/>
          <p:cNvSpPr txBox="1"/>
          <p:nvPr/>
        </p:nvSpPr>
        <p:spPr>
          <a:xfrm>
            <a:off x="9983785" y="6797040"/>
            <a:ext cx="5980629" cy="6727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5500"/>
              </a:lnSpc>
              <a:defRPr sz="3900">
                <a:solidFill>
                  <a:srgbClr val="AD556E"/>
                </a:solidFill>
                <a:latin typeface="Open Sauce"/>
                <a:ea typeface="Open Sauce"/>
                <a:cs typeface="Open Sauce"/>
                <a:sym typeface="Open Sauce"/>
              </a:defRPr>
            </a:lvl1pPr>
          </a:lstStyle>
          <a:p>
            <a:r>
              <a:t>By Sahara</a:t>
            </a:r>
          </a:p>
        </p:txBody>
      </p:sp>
      <p:sp>
        <p:nvSpPr>
          <p:cNvPr id="100" name="Freeform 14"/>
          <p:cNvSpPr/>
          <p:nvPr/>
        </p:nvSpPr>
        <p:spPr>
          <a:xfrm rot="16200000">
            <a:off x="13201011" y="10053638"/>
            <a:ext cx="5909947" cy="4114801"/>
          </a:xfrm>
          <a:prstGeom prst="rect">
            <a:avLst/>
          </a:prstGeom>
          <a:blipFill>
            <a:blip r:embed="rId2"/>
            <a:stretch>
              <a:fillRect/>
            </a:stretch>
          </a:blipFill>
          <a:ln w="12700">
            <a:miter lim="400000"/>
          </a:ln>
        </p:spPr>
        <p:txBody>
          <a:bodyPr lIns="45719" rIns="45719"/>
          <a:lstStyle/>
          <a:p>
            <a:endParaRPr/>
          </a:p>
        </p:txBody>
      </p:sp>
      <p:sp>
        <p:nvSpPr>
          <p:cNvPr id="101" name="Freeform 15"/>
          <p:cNvSpPr/>
          <p:nvPr/>
        </p:nvSpPr>
        <p:spPr>
          <a:xfrm rot="16200000">
            <a:off x="-3662909" y="10155873"/>
            <a:ext cx="5909947" cy="4114801"/>
          </a:xfrm>
          <a:prstGeom prst="rect">
            <a:avLst/>
          </a:prstGeom>
          <a:blipFill>
            <a:blip r:embed="rId2"/>
            <a:stretch>
              <a:fillRect/>
            </a:stretch>
          </a:blipFill>
          <a:ln w="12700">
            <a:miter lim="400000"/>
          </a:ln>
        </p:spPr>
        <p:txBody>
          <a:bodyPr lIns="45719" rIns="45719"/>
          <a:lstStyle/>
          <a:p>
            <a:endParaRPr/>
          </a:p>
        </p:txBody>
      </p:sp>
      <p:sp>
        <p:nvSpPr>
          <p:cNvPr id="102" name="TextBox 16"/>
          <p:cNvSpPr txBox="1"/>
          <p:nvPr/>
        </p:nvSpPr>
        <p:spPr>
          <a:xfrm>
            <a:off x="17258518" y="9210675"/>
            <a:ext cx="153964"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latin typeface="Canva Sans"/>
                <a:ea typeface="Canva Sans"/>
                <a:cs typeface="Canva Sans"/>
                <a:sym typeface="Canva Sans"/>
              </a:defRPr>
            </a:lvl1pPr>
          </a:lstStyle>
          <a:p>
            <a:r>
              <a:t>1</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04" name="Freeform 2"/>
          <p:cNvSpPr/>
          <p:nvPr/>
        </p:nvSpPr>
        <p:spPr>
          <a:xfrm>
            <a:off x="-1747404" y="-1028700"/>
            <a:ext cx="5909948" cy="4114800"/>
          </a:xfrm>
          <a:prstGeom prst="rect">
            <a:avLst/>
          </a:prstGeom>
          <a:blipFill>
            <a:blip r:embed="rId2"/>
            <a:stretch>
              <a:fillRect/>
            </a:stretch>
          </a:blipFill>
          <a:ln w="12700">
            <a:miter lim="400000"/>
          </a:ln>
        </p:spPr>
        <p:txBody>
          <a:bodyPr lIns="45719" rIns="45719"/>
          <a:lstStyle/>
          <a:p>
            <a:endParaRPr/>
          </a:p>
        </p:txBody>
      </p:sp>
      <p:sp>
        <p:nvSpPr>
          <p:cNvPr id="105" name="Freeform 3"/>
          <p:cNvSpPr/>
          <p:nvPr/>
        </p:nvSpPr>
        <p:spPr>
          <a:xfrm>
            <a:off x="14304326" y="-1028700"/>
            <a:ext cx="5909948" cy="4114800"/>
          </a:xfrm>
          <a:prstGeom prst="rect">
            <a:avLst/>
          </a:prstGeom>
          <a:blipFill>
            <a:blip r:embed="rId2"/>
            <a:stretch>
              <a:fillRect/>
            </a:stretch>
          </a:blipFill>
          <a:ln w="12700">
            <a:miter lim="400000"/>
          </a:ln>
        </p:spPr>
        <p:txBody>
          <a:bodyPr lIns="45719" rIns="45719"/>
          <a:lstStyle/>
          <a:p>
            <a:endParaRPr/>
          </a:p>
        </p:txBody>
      </p:sp>
      <p:sp>
        <p:nvSpPr>
          <p:cNvPr id="106" name="Freeform 4"/>
          <p:cNvSpPr/>
          <p:nvPr/>
        </p:nvSpPr>
        <p:spPr>
          <a:xfrm>
            <a:off x="-1747404" y="3086100"/>
            <a:ext cx="5909948" cy="4114800"/>
          </a:xfrm>
          <a:prstGeom prst="rect">
            <a:avLst/>
          </a:prstGeom>
          <a:blipFill>
            <a:blip r:embed="rId2"/>
            <a:stretch>
              <a:fillRect/>
            </a:stretch>
          </a:blipFill>
          <a:ln w="12700">
            <a:miter lim="400000"/>
          </a:ln>
        </p:spPr>
        <p:txBody>
          <a:bodyPr lIns="45719" rIns="45719"/>
          <a:lstStyle/>
          <a:p>
            <a:endParaRPr/>
          </a:p>
        </p:txBody>
      </p:sp>
      <p:sp>
        <p:nvSpPr>
          <p:cNvPr id="107" name="Freeform 5"/>
          <p:cNvSpPr/>
          <p:nvPr/>
        </p:nvSpPr>
        <p:spPr>
          <a:xfrm>
            <a:off x="14304326" y="3086100"/>
            <a:ext cx="5909948" cy="4114800"/>
          </a:xfrm>
          <a:prstGeom prst="rect">
            <a:avLst/>
          </a:prstGeom>
          <a:blipFill>
            <a:blip r:embed="rId2"/>
            <a:stretch>
              <a:fillRect/>
            </a:stretch>
          </a:blipFill>
          <a:ln w="12700">
            <a:miter lim="400000"/>
          </a:ln>
        </p:spPr>
        <p:txBody>
          <a:bodyPr lIns="45719" rIns="45719"/>
          <a:lstStyle/>
          <a:p>
            <a:endParaRPr/>
          </a:p>
        </p:txBody>
      </p:sp>
      <p:sp>
        <p:nvSpPr>
          <p:cNvPr id="108" name="Freeform 6"/>
          <p:cNvSpPr/>
          <p:nvPr/>
        </p:nvSpPr>
        <p:spPr>
          <a:xfrm>
            <a:off x="-1747404" y="7200900"/>
            <a:ext cx="5909948" cy="4114800"/>
          </a:xfrm>
          <a:prstGeom prst="rect">
            <a:avLst/>
          </a:prstGeom>
          <a:blipFill>
            <a:blip r:embed="rId2"/>
            <a:stretch>
              <a:fillRect/>
            </a:stretch>
          </a:blipFill>
          <a:ln w="12700">
            <a:miter lim="400000"/>
          </a:ln>
        </p:spPr>
        <p:txBody>
          <a:bodyPr lIns="45719" rIns="45719"/>
          <a:lstStyle/>
          <a:p>
            <a:endParaRPr/>
          </a:p>
        </p:txBody>
      </p:sp>
      <p:sp>
        <p:nvSpPr>
          <p:cNvPr id="109" name="Freeform 7"/>
          <p:cNvSpPr/>
          <p:nvPr/>
        </p:nvSpPr>
        <p:spPr>
          <a:xfrm>
            <a:off x="14304326" y="7200900"/>
            <a:ext cx="5909948" cy="4114800"/>
          </a:xfrm>
          <a:prstGeom prst="rect">
            <a:avLst/>
          </a:prstGeom>
          <a:blipFill>
            <a:blip r:embed="rId2"/>
            <a:stretch>
              <a:fillRect/>
            </a:stretch>
          </a:blipFill>
          <a:ln w="12700">
            <a:miter lim="400000"/>
          </a:ln>
        </p:spPr>
        <p:txBody>
          <a:bodyPr lIns="45719" rIns="45719"/>
          <a:lstStyle/>
          <a:p>
            <a:endParaRPr/>
          </a:p>
        </p:txBody>
      </p:sp>
      <p:sp>
        <p:nvSpPr>
          <p:cNvPr id="110" name="Freeform 9"/>
          <p:cNvSpPr/>
          <p:nvPr/>
        </p:nvSpPr>
        <p:spPr>
          <a:xfrm>
            <a:off x="1661148" y="1683940"/>
            <a:ext cx="14965704" cy="6919122"/>
          </a:xfrm>
          <a:prstGeom prst="rect">
            <a:avLst/>
          </a:prstGeom>
          <a:solidFill>
            <a:srgbClr val="F2C9D4"/>
          </a:solidFill>
          <a:ln w="142875" cap="sq">
            <a:solidFill>
              <a:srgbClr val="F2D5DB"/>
            </a:solidFill>
            <a:miter/>
          </a:ln>
        </p:spPr>
        <p:txBody>
          <a:bodyPr lIns="45719" rIns="45719"/>
          <a:lstStyle/>
          <a:p>
            <a:endParaRPr/>
          </a:p>
        </p:txBody>
      </p:sp>
      <p:sp>
        <p:nvSpPr>
          <p:cNvPr id="111" name="Freeform 12"/>
          <p:cNvSpPr/>
          <p:nvPr/>
        </p:nvSpPr>
        <p:spPr>
          <a:xfrm>
            <a:off x="5067391" y="-1028700"/>
            <a:ext cx="8153219" cy="2057400"/>
          </a:xfrm>
          <a:prstGeom prst="rect">
            <a:avLst/>
          </a:prstGeom>
          <a:ln w="38100" cap="sq">
            <a:solidFill>
              <a:srgbClr val="AD556E"/>
            </a:solidFill>
            <a:miter/>
          </a:ln>
        </p:spPr>
        <p:txBody>
          <a:bodyPr lIns="45719" rIns="45719"/>
          <a:lstStyle/>
          <a:p>
            <a:endParaRPr/>
          </a:p>
        </p:txBody>
      </p:sp>
      <p:sp>
        <p:nvSpPr>
          <p:cNvPr id="112" name="TextBox 14"/>
          <p:cNvSpPr txBox="1"/>
          <p:nvPr/>
        </p:nvSpPr>
        <p:spPr>
          <a:xfrm>
            <a:off x="4884656" y="2308478"/>
            <a:ext cx="8518688" cy="10882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ctr">
              <a:lnSpc>
                <a:spcPts val="8900"/>
              </a:lnSpc>
              <a:defRPr sz="6300" b="1">
                <a:solidFill>
                  <a:srgbClr val="AD556E"/>
                </a:solidFill>
                <a:latin typeface="Open Sauce Bold"/>
                <a:ea typeface="Open Sauce Bold"/>
                <a:cs typeface="Open Sauce Bold"/>
                <a:sym typeface="Open Sauce Bold"/>
              </a:defRPr>
            </a:lvl1pPr>
          </a:lstStyle>
          <a:p>
            <a:r>
              <a:t>Table Of Content</a:t>
            </a:r>
          </a:p>
        </p:txBody>
      </p:sp>
      <p:sp>
        <p:nvSpPr>
          <p:cNvPr id="113" name="TextBox 15"/>
          <p:cNvSpPr txBox="1"/>
          <p:nvPr/>
        </p:nvSpPr>
        <p:spPr>
          <a:xfrm>
            <a:off x="2855178" y="3736975"/>
            <a:ext cx="9385504" cy="6727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5500"/>
              </a:lnSpc>
              <a:defRPr sz="3900">
                <a:solidFill>
                  <a:srgbClr val="594347"/>
                </a:solidFill>
                <a:latin typeface="Open Sauce"/>
                <a:ea typeface="Open Sauce"/>
                <a:cs typeface="Open Sauce"/>
                <a:sym typeface="Open Sauce"/>
              </a:defRPr>
            </a:lvl1pPr>
          </a:lstStyle>
          <a:p>
            <a:r>
              <a:rPr dirty="0"/>
              <a:t>Introduction to Rush Hair and Beauty</a:t>
            </a:r>
          </a:p>
        </p:txBody>
      </p:sp>
      <p:sp>
        <p:nvSpPr>
          <p:cNvPr id="114" name="TextBox 16"/>
          <p:cNvSpPr txBox="1"/>
          <p:nvPr/>
        </p:nvSpPr>
        <p:spPr>
          <a:xfrm>
            <a:off x="2855178" y="4535487"/>
            <a:ext cx="6288822" cy="6727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5500"/>
              </a:lnSpc>
              <a:defRPr sz="3900">
                <a:solidFill>
                  <a:srgbClr val="594347"/>
                </a:solidFill>
                <a:latin typeface="Open Sauce"/>
                <a:ea typeface="Open Sauce"/>
                <a:cs typeface="Open Sauce"/>
                <a:sym typeface="Open Sauce"/>
              </a:defRPr>
            </a:lvl1pPr>
          </a:lstStyle>
          <a:p>
            <a:r>
              <a:t>Recruitment Process </a:t>
            </a:r>
          </a:p>
        </p:txBody>
      </p:sp>
      <p:sp>
        <p:nvSpPr>
          <p:cNvPr id="115" name="TextBox 17"/>
          <p:cNvSpPr txBox="1"/>
          <p:nvPr/>
        </p:nvSpPr>
        <p:spPr>
          <a:xfrm>
            <a:off x="2855178" y="5334000"/>
            <a:ext cx="4721445" cy="6727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5500"/>
              </a:lnSpc>
              <a:defRPr sz="3900">
                <a:solidFill>
                  <a:srgbClr val="594347"/>
                </a:solidFill>
                <a:latin typeface="Open Sauce"/>
                <a:ea typeface="Open Sauce"/>
                <a:cs typeface="Open Sauce"/>
                <a:sym typeface="Open Sauce"/>
              </a:defRPr>
            </a:lvl1pPr>
          </a:lstStyle>
          <a:p>
            <a:r>
              <a:t>Job Analysis </a:t>
            </a:r>
          </a:p>
        </p:txBody>
      </p:sp>
      <p:sp>
        <p:nvSpPr>
          <p:cNvPr id="116" name="TextBox 18"/>
          <p:cNvSpPr txBox="1"/>
          <p:nvPr/>
        </p:nvSpPr>
        <p:spPr>
          <a:xfrm>
            <a:off x="2855178" y="6132512"/>
            <a:ext cx="4721445" cy="6727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5500"/>
              </a:lnSpc>
              <a:defRPr sz="3900">
                <a:solidFill>
                  <a:srgbClr val="594347"/>
                </a:solidFill>
                <a:latin typeface="Open Sauce"/>
                <a:ea typeface="Open Sauce"/>
                <a:cs typeface="Open Sauce"/>
                <a:sym typeface="Open Sauce"/>
              </a:defRPr>
            </a:lvl1pPr>
          </a:lstStyle>
          <a:p>
            <a:r>
              <a:t>Job Description </a:t>
            </a:r>
          </a:p>
        </p:txBody>
      </p:sp>
      <p:sp>
        <p:nvSpPr>
          <p:cNvPr id="117" name="TextBox 19"/>
          <p:cNvSpPr txBox="1"/>
          <p:nvPr/>
        </p:nvSpPr>
        <p:spPr>
          <a:xfrm>
            <a:off x="2855178" y="6931025"/>
            <a:ext cx="5297350" cy="6727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5500"/>
              </a:lnSpc>
              <a:defRPr sz="3900">
                <a:solidFill>
                  <a:srgbClr val="594347"/>
                </a:solidFill>
                <a:latin typeface="Open Sauce"/>
                <a:ea typeface="Open Sauce"/>
                <a:cs typeface="Open Sauce"/>
                <a:sym typeface="Open Sauce"/>
              </a:defRPr>
            </a:lvl1pPr>
          </a:lstStyle>
          <a:p>
            <a:r>
              <a:t>Person specification</a:t>
            </a:r>
          </a:p>
        </p:txBody>
      </p:sp>
      <p:sp>
        <p:nvSpPr>
          <p:cNvPr id="118" name="TextBox 20"/>
          <p:cNvSpPr txBox="1"/>
          <p:nvPr/>
        </p:nvSpPr>
        <p:spPr>
          <a:xfrm>
            <a:off x="17258518" y="9210675"/>
            <a:ext cx="153964"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latin typeface="Canva Sans"/>
                <a:ea typeface="Canva Sans"/>
                <a:cs typeface="Canva Sans"/>
                <a:sym typeface="Canva Sans"/>
              </a:defRPr>
            </a:lvl1pPr>
          </a:lstStyle>
          <a:p>
            <a:r>
              <a:t>2</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20" name="Freeform 2"/>
          <p:cNvSpPr/>
          <p:nvPr/>
        </p:nvSpPr>
        <p:spPr>
          <a:xfrm>
            <a:off x="-1747404" y="-1028700"/>
            <a:ext cx="5909948" cy="4114800"/>
          </a:xfrm>
          <a:prstGeom prst="rect">
            <a:avLst/>
          </a:prstGeom>
          <a:blipFill>
            <a:blip r:embed="rId2"/>
            <a:stretch>
              <a:fillRect/>
            </a:stretch>
          </a:blipFill>
          <a:ln w="12700">
            <a:miter lim="400000"/>
          </a:ln>
        </p:spPr>
        <p:txBody>
          <a:bodyPr lIns="45719" rIns="45719"/>
          <a:lstStyle/>
          <a:p>
            <a:endParaRPr/>
          </a:p>
        </p:txBody>
      </p:sp>
      <p:sp>
        <p:nvSpPr>
          <p:cNvPr id="121" name="Freeform 3"/>
          <p:cNvSpPr/>
          <p:nvPr/>
        </p:nvSpPr>
        <p:spPr>
          <a:xfrm>
            <a:off x="14304326" y="-1028700"/>
            <a:ext cx="5909948" cy="4114800"/>
          </a:xfrm>
          <a:prstGeom prst="rect">
            <a:avLst/>
          </a:prstGeom>
          <a:blipFill>
            <a:blip r:embed="rId2"/>
            <a:stretch>
              <a:fillRect/>
            </a:stretch>
          </a:blipFill>
          <a:ln w="12700">
            <a:miter lim="400000"/>
          </a:ln>
        </p:spPr>
        <p:txBody>
          <a:bodyPr lIns="45719" rIns="45719"/>
          <a:lstStyle/>
          <a:p>
            <a:endParaRPr/>
          </a:p>
        </p:txBody>
      </p:sp>
      <p:sp>
        <p:nvSpPr>
          <p:cNvPr id="122" name="Freeform 4"/>
          <p:cNvSpPr/>
          <p:nvPr/>
        </p:nvSpPr>
        <p:spPr>
          <a:xfrm>
            <a:off x="-1747404" y="3086100"/>
            <a:ext cx="5909948" cy="4114800"/>
          </a:xfrm>
          <a:prstGeom prst="rect">
            <a:avLst/>
          </a:prstGeom>
          <a:blipFill>
            <a:blip r:embed="rId2"/>
            <a:stretch>
              <a:fillRect/>
            </a:stretch>
          </a:blipFill>
          <a:ln w="12700">
            <a:miter lim="400000"/>
          </a:ln>
        </p:spPr>
        <p:txBody>
          <a:bodyPr lIns="45719" rIns="45719"/>
          <a:lstStyle/>
          <a:p>
            <a:endParaRPr/>
          </a:p>
        </p:txBody>
      </p:sp>
      <p:sp>
        <p:nvSpPr>
          <p:cNvPr id="123" name="Freeform 5"/>
          <p:cNvSpPr/>
          <p:nvPr/>
        </p:nvSpPr>
        <p:spPr>
          <a:xfrm>
            <a:off x="14304326" y="3086100"/>
            <a:ext cx="5909948" cy="4114800"/>
          </a:xfrm>
          <a:prstGeom prst="rect">
            <a:avLst/>
          </a:prstGeom>
          <a:blipFill>
            <a:blip r:embed="rId2"/>
            <a:stretch>
              <a:fillRect/>
            </a:stretch>
          </a:blipFill>
          <a:ln w="12700">
            <a:miter lim="400000"/>
          </a:ln>
        </p:spPr>
        <p:txBody>
          <a:bodyPr lIns="45719" rIns="45719"/>
          <a:lstStyle/>
          <a:p>
            <a:endParaRPr/>
          </a:p>
        </p:txBody>
      </p:sp>
      <p:sp>
        <p:nvSpPr>
          <p:cNvPr id="124" name="Freeform 6"/>
          <p:cNvSpPr/>
          <p:nvPr/>
        </p:nvSpPr>
        <p:spPr>
          <a:xfrm>
            <a:off x="-1747404" y="7200900"/>
            <a:ext cx="5909948" cy="4114800"/>
          </a:xfrm>
          <a:prstGeom prst="rect">
            <a:avLst/>
          </a:prstGeom>
          <a:blipFill>
            <a:blip r:embed="rId2"/>
            <a:stretch>
              <a:fillRect/>
            </a:stretch>
          </a:blipFill>
          <a:ln w="12700">
            <a:miter lim="400000"/>
          </a:ln>
        </p:spPr>
        <p:txBody>
          <a:bodyPr lIns="45719" rIns="45719"/>
          <a:lstStyle/>
          <a:p>
            <a:endParaRPr/>
          </a:p>
        </p:txBody>
      </p:sp>
      <p:sp>
        <p:nvSpPr>
          <p:cNvPr id="125" name="Freeform 7"/>
          <p:cNvSpPr/>
          <p:nvPr/>
        </p:nvSpPr>
        <p:spPr>
          <a:xfrm>
            <a:off x="14304326" y="7200900"/>
            <a:ext cx="5909948" cy="4114800"/>
          </a:xfrm>
          <a:prstGeom prst="rect">
            <a:avLst/>
          </a:prstGeom>
          <a:blipFill>
            <a:blip r:embed="rId2"/>
            <a:stretch>
              <a:fillRect/>
            </a:stretch>
          </a:blipFill>
          <a:ln w="12700">
            <a:miter lim="400000"/>
          </a:ln>
        </p:spPr>
        <p:txBody>
          <a:bodyPr lIns="45719" rIns="45719"/>
          <a:lstStyle/>
          <a:p>
            <a:endParaRPr/>
          </a:p>
        </p:txBody>
      </p:sp>
      <p:sp>
        <p:nvSpPr>
          <p:cNvPr id="126" name="Freeform 9"/>
          <p:cNvSpPr/>
          <p:nvPr/>
        </p:nvSpPr>
        <p:spPr>
          <a:xfrm>
            <a:off x="1661148" y="1683940"/>
            <a:ext cx="14965704" cy="6919122"/>
          </a:xfrm>
          <a:prstGeom prst="rect">
            <a:avLst/>
          </a:prstGeom>
          <a:solidFill>
            <a:srgbClr val="F2C9D4"/>
          </a:solidFill>
          <a:ln w="142875" cap="sq">
            <a:solidFill>
              <a:srgbClr val="F2D5DB"/>
            </a:solidFill>
            <a:miter/>
          </a:ln>
        </p:spPr>
        <p:txBody>
          <a:bodyPr lIns="45719" rIns="45719"/>
          <a:lstStyle/>
          <a:p>
            <a:endParaRPr/>
          </a:p>
        </p:txBody>
      </p:sp>
      <p:sp>
        <p:nvSpPr>
          <p:cNvPr id="127" name="Freeform 12"/>
          <p:cNvSpPr/>
          <p:nvPr/>
        </p:nvSpPr>
        <p:spPr>
          <a:xfrm>
            <a:off x="5067391" y="-1028700"/>
            <a:ext cx="8153219" cy="2057400"/>
          </a:xfrm>
          <a:prstGeom prst="rect">
            <a:avLst/>
          </a:prstGeom>
          <a:ln w="38100" cap="sq">
            <a:solidFill>
              <a:srgbClr val="AD556E"/>
            </a:solidFill>
            <a:miter/>
          </a:ln>
        </p:spPr>
        <p:txBody>
          <a:bodyPr lIns="45719" rIns="45719"/>
          <a:lstStyle/>
          <a:p>
            <a:endParaRPr/>
          </a:p>
        </p:txBody>
      </p:sp>
      <p:sp>
        <p:nvSpPr>
          <p:cNvPr id="128" name="Freeform 15"/>
          <p:cNvSpPr/>
          <p:nvPr/>
        </p:nvSpPr>
        <p:spPr>
          <a:xfrm>
            <a:off x="5067391" y="9260285"/>
            <a:ext cx="8153219" cy="2057401"/>
          </a:xfrm>
          <a:prstGeom prst="rect">
            <a:avLst/>
          </a:prstGeom>
          <a:ln w="38100" cap="sq">
            <a:solidFill>
              <a:srgbClr val="AD556E"/>
            </a:solidFill>
            <a:miter/>
          </a:ln>
        </p:spPr>
        <p:txBody>
          <a:bodyPr lIns="45719" rIns="45719"/>
          <a:lstStyle/>
          <a:p>
            <a:endParaRPr/>
          </a:p>
        </p:txBody>
      </p:sp>
      <p:sp>
        <p:nvSpPr>
          <p:cNvPr id="129" name="TextBox 17"/>
          <p:cNvSpPr txBox="1"/>
          <p:nvPr/>
        </p:nvSpPr>
        <p:spPr>
          <a:xfrm>
            <a:off x="4884656" y="2308478"/>
            <a:ext cx="8518688" cy="10882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ctr">
              <a:lnSpc>
                <a:spcPts val="8900"/>
              </a:lnSpc>
              <a:defRPr sz="6300" b="1">
                <a:solidFill>
                  <a:srgbClr val="AD556E"/>
                </a:solidFill>
                <a:latin typeface="Open Sauce Bold"/>
                <a:ea typeface="Open Sauce Bold"/>
                <a:cs typeface="Open Sauce Bold"/>
                <a:sym typeface="Open Sauce Bold"/>
              </a:defRPr>
            </a:lvl1pPr>
          </a:lstStyle>
          <a:p>
            <a:r>
              <a:t>Table Of Content</a:t>
            </a:r>
          </a:p>
        </p:txBody>
      </p:sp>
      <p:sp>
        <p:nvSpPr>
          <p:cNvPr id="130" name="TextBox 18"/>
          <p:cNvSpPr txBox="1"/>
          <p:nvPr/>
        </p:nvSpPr>
        <p:spPr>
          <a:xfrm>
            <a:off x="2855177" y="3736975"/>
            <a:ext cx="8041893" cy="6727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5500"/>
              </a:lnSpc>
              <a:defRPr sz="3900">
                <a:solidFill>
                  <a:srgbClr val="594347"/>
                </a:solidFill>
                <a:latin typeface="Open Sauce"/>
                <a:ea typeface="Open Sauce"/>
                <a:cs typeface="Open Sauce"/>
                <a:sym typeface="Open Sauce"/>
              </a:defRPr>
            </a:lvl1pPr>
          </a:lstStyle>
          <a:p>
            <a:r>
              <a:t>Training and development needs</a:t>
            </a:r>
          </a:p>
        </p:txBody>
      </p:sp>
      <p:sp>
        <p:nvSpPr>
          <p:cNvPr id="131" name="TextBox 19"/>
          <p:cNvSpPr txBox="1"/>
          <p:nvPr/>
        </p:nvSpPr>
        <p:spPr>
          <a:xfrm>
            <a:off x="2855178" y="4535487"/>
            <a:ext cx="4721445" cy="6727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5500"/>
              </a:lnSpc>
              <a:defRPr sz="3900">
                <a:solidFill>
                  <a:srgbClr val="594347"/>
                </a:solidFill>
                <a:latin typeface="Open Sauce"/>
                <a:ea typeface="Open Sauce"/>
                <a:cs typeface="Open Sauce"/>
                <a:sym typeface="Open Sauce"/>
              </a:defRPr>
            </a:lvl1pPr>
          </a:lstStyle>
          <a:p>
            <a:r>
              <a:t>Learning theories </a:t>
            </a:r>
          </a:p>
        </p:txBody>
      </p:sp>
      <p:sp>
        <p:nvSpPr>
          <p:cNvPr id="132" name="TextBox 20"/>
          <p:cNvSpPr txBox="1"/>
          <p:nvPr/>
        </p:nvSpPr>
        <p:spPr>
          <a:xfrm>
            <a:off x="2855178" y="5334000"/>
            <a:ext cx="4721445" cy="6727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5500"/>
              </a:lnSpc>
              <a:defRPr sz="3900">
                <a:solidFill>
                  <a:srgbClr val="594347"/>
                </a:solidFill>
                <a:latin typeface="Open Sauce"/>
                <a:ea typeface="Open Sauce"/>
                <a:cs typeface="Open Sauce"/>
                <a:sym typeface="Open Sauce"/>
              </a:defRPr>
            </a:lvl1pPr>
          </a:lstStyle>
          <a:p>
            <a:r>
              <a:t>Conclusion</a:t>
            </a:r>
          </a:p>
        </p:txBody>
      </p:sp>
      <p:sp>
        <p:nvSpPr>
          <p:cNvPr id="133" name="TextBox 21"/>
          <p:cNvSpPr txBox="1"/>
          <p:nvPr/>
        </p:nvSpPr>
        <p:spPr>
          <a:xfrm>
            <a:off x="17258518" y="9210675"/>
            <a:ext cx="153964"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latin typeface="Canva Sans"/>
                <a:ea typeface="Canva Sans"/>
                <a:cs typeface="Canva Sans"/>
                <a:sym typeface="Canva Sans"/>
              </a:defRPr>
            </a:lvl1pPr>
          </a:lstStyle>
          <a:p>
            <a:r>
              <a:t>3</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35" name="Freeform 2"/>
          <p:cNvSpPr/>
          <p:nvPr/>
        </p:nvSpPr>
        <p:spPr>
          <a:xfrm>
            <a:off x="5942484" y="369537"/>
            <a:ext cx="7143702" cy="4500532"/>
          </a:xfrm>
          <a:prstGeom prst="rect">
            <a:avLst/>
          </a:prstGeom>
          <a:blipFill>
            <a:blip r:embed="rId2"/>
            <a:stretch>
              <a:fillRect/>
            </a:stretch>
          </a:blipFill>
          <a:ln w="12700">
            <a:miter lim="400000"/>
          </a:ln>
        </p:spPr>
        <p:txBody>
          <a:bodyPr lIns="45719" rIns="45719"/>
          <a:lstStyle/>
          <a:p>
            <a:endParaRPr/>
          </a:p>
        </p:txBody>
      </p:sp>
      <p:sp>
        <p:nvSpPr>
          <p:cNvPr id="136" name="TextBox 3"/>
          <p:cNvSpPr txBox="1"/>
          <p:nvPr/>
        </p:nvSpPr>
        <p:spPr>
          <a:xfrm>
            <a:off x="389611" y="3185176"/>
            <a:ext cx="20394966" cy="66484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9000"/>
              </a:lnSpc>
            </a:pPr>
            <a:endParaRPr/>
          </a:p>
          <a:p>
            <a:pPr marL="857349" lvl="1" indent="-428674">
              <a:lnSpc>
                <a:spcPts val="5500"/>
              </a:lnSpc>
              <a:buSzPct val="100000"/>
              <a:buFont typeface="Arial"/>
              <a:buChar char="•"/>
              <a:defRPr sz="3900" b="1">
                <a:solidFill>
                  <a:srgbClr val="120E08"/>
                </a:solidFill>
                <a:latin typeface="Montserrat Bold"/>
                <a:ea typeface="Montserrat Bold"/>
                <a:cs typeface="Montserrat Bold"/>
                <a:sym typeface="Montserrat Bold"/>
              </a:defRPr>
            </a:pPr>
            <a:r>
              <a:t> </a:t>
            </a:r>
            <a:r>
              <a:rPr b="0">
                <a:latin typeface="Montserrat"/>
                <a:ea typeface="Montserrat"/>
                <a:cs typeface="Montserrat"/>
                <a:sym typeface="Montserrat"/>
              </a:rPr>
              <a:t>Rush Hair and Beauty is a big hair salon brand in the UK </a:t>
            </a:r>
          </a:p>
          <a:p>
            <a:pPr>
              <a:lnSpc>
                <a:spcPts val="5500"/>
              </a:lnSpc>
              <a:defRPr sz="3900">
                <a:solidFill>
                  <a:srgbClr val="120E08"/>
                </a:solidFill>
                <a:latin typeface="Montserrat"/>
                <a:ea typeface="Montserrat"/>
                <a:cs typeface="Montserrat"/>
                <a:sym typeface="Montserrat"/>
              </a:defRPr>
            </a:pPr>
            <a:r>
              <a:t>        and operates a successful franchise</a:t>
            </a:r>
          </a:p>
          <a:p>
            <a:pPr marL="857349" lvl="1" indent="-428674">
              <a:lnSpc>
                <a:spcPts val="5500"/>
              </a:lnSpc>
              <a:buSzPct val="100000"/>
              <a:buFont typeface="Arial"/>
              <a:buChar char="•"/>
              <a:defRPr sz="3900">
                <a:solidFill>
                  <a:srgbClr val="120E08"/>
                </a:solidFill>
                <a:latin typeface="Montserrat"/>
                <a:ea typeface="Montserrat"/>
                <a:cs typeface="Montserrat"/>
                <a:sym typeface="Montserrat"/>
              </a:defRPr>
            </a:pPr>
            <a:r>
              <a:t>It was founded in 1994 by Andy Phouli and Stell Andrew </a:t>
            </a:r>
          </a:p>
          <a:p>
            <a:pPr>
              <a:lnSpc>
                <a:spcPts val="5500"/>
              </a:lnSpc>
              <a:defRPr sz="3900">
                <a:solidFill>
                  <a:srgbClr val="120E08"/>
                </a:solidFill>
                <a:latin typeface="Montserrat"/>
                <a:ea typeface="Montserrat"/>
                <a:cs typeface="Montserrat"/>
                <a:sym typeface="Montserrat"/>
              </a:defRPr>
            </a:pPr>
            <a:r>
              <a:t>     first salon opened in Wimbledon</a:t>
            </a:r>
          </a:p>
          <a:p>
            <a:pPr marL="857349" lvl="1" indent="-428674">
              <a:lnSpc>
                <a:spcPts val="5500"/>
              </a:lnSpc>
              <a:buSzPct val="100000"/>
              <a:buFont typeface="Arial"/>
              <a:buChar char="•"/>
              <a:defRPr sz="3900">
                <a:solidFill>
                  <a:srgbClr val="120E08"/>
                </a:solidFill>
                <a:latin typeface="Montserrat"/>
                <a:ea typeface="Montserrat"/>
                <a:cs typeface="Montserrat"/>
                <a:sym typeface="Montserrat"/>
              </a:defRPr>
            </a:pPr>
            <a:r>
              <a:t>Partnerships: They work closely with L’oreal to provide</a:t>
            </a:r>
          </a:p>
          <a:p>
            <a:pPr>
              <a:lnSpc>
                <a:spcPts val="5500"/>
              </a:lnSpc>
              <a:defRPr sz="3900">
                <a:solidFill>
                  <a:srgbClr val="120E08"/>
                </a:solidFill>
                <a:latin typeface="Montserrat"/>
                <a:ea typeface="Montserrat"/>
                <a:cs typeface="Montserrat"/>
                <a:sym typeface="Montserrat"/>
              </a:defRPr>
            </a:pPr>
            <a:r>
              <a:t>       professional products</a:t>
            </a:r>
          </a:p>
          <a:p>
            <a:pPr marL="857349" lvl="1" indent="-428674">
              <a:lnSpc>
                <a:spcPts val="5500"/>
              </a:lnSpc>
              <a:buSzPct val="100000"/>
              <a:buFont typeface="Arial"/>
              <a:buChar char="•"/>
              <a:defRPr sz="3900">
                <a:solidFill>
                  <a:srgbClr val="120E08"/>
                </a:solidFill>
                <a:latin typeface="Montserrat"/>
                <a:ea typeface="Montserrat"/>
                <a:cs typeface="Montserrat"/>
                <a:sym typeface="Montserrat"/>
              </a:defRPr>
            </a:pPr>
            <a:r>
              <a:t>Appointments can be made through their website</a:t>
            </a:r>
          </a:p>
        </p:txBody>
      </p:sp>
      <p:sp>
        <p:nvSpPr>
          <p:cNvPr id="137" name="TextBox 4"/>
          <p:cNvSpPr txBox="1"/>
          <p:nvPr/>
        </p:nvSpPr>
        <p:spPr>
          <a:xfrm>
            <a:off x="17258518" y="9210675"/>
            <a:ext cx="153964"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solidFill>
                  <a:srgbClr val="120E08"/>
                </a:solidFill>
                <a:latin typeface="Canva Sans"/>
                <a:ea typeface="Canva Sans"/>
                <a:cs typeface="Canva Sans"/>
                <a:sym typeface="Canva Sans"/>
              </a:defRPr>
            </a:lvl1pPr>
          </a:lstStyle>
          <a:p>
            <a:r>
              <a:t>4</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39" name="Freeform 3"/>
          <p:cNvSpPr/>
          <p:nvPr/>
        </p:nvSpPr>
        <p:spPr>
          <a:xfrm>
            <a:off x="13076598" y="0"/>
            <a:ext cx="5211403" cy="5866982"/>
          </a:xfrm>
          <a:prstGeom prst="rect">
            <a:avLst/>
          </a:prstGeom>
          <a:blipFill>
            <a:blip r:embed="rId2"/>
            <a:stretch>
              <a:fillRect/>
            </a:stretch>
          </a:blipFill>
          <a:ln w="12700">
            <a:miter lim="400000"/>
          </a:ln>
        </p:spPr>
        <p:txBody>
          <a:bodyPr lIns="45719" rIns="45719"/>
          <a:lstStyle/>
          <a:p>
            <a:endParaRPr/>
          </a:p>
        </p:txBody>
      </p:sp>
      <p:sp>
        <p:nvSpPr>
          <p:cNvPr id="140" name="Freeform 5"/>
          <p:cNvSpPr/>
          <p:nvPr/>
        </p:nvSpPr>
        <p:spPr>
          <a:xfrm>
            <a:off x="4403811" y="305218"/>
            <a:ext cx="5110862" cy="4838282"/>
          </a:xfrm>
          <a:prstGeom prst="rect">
            <a:avLst/>
          </a:prstGeom>
          <a:blipFill>
            <a:blip r:embed="rId3"/>
            <a:stretch>
              <a:fillRect/>
            </a:stretch>
          </a:blipFill>
          <a:ln w="12700">
            <a:miter lim="400000"/>
          </a:ln>
        </p:spPr>
        <p:txBody>
          <a:bodyPr lIns="45719" rIns="45719"/>
          <a:lstStyle/>
          <a:p>
            <a:endParaRPr/>
          </a:p>
        </p:txBody>
      </p:sp>
      <p:sp>
        <p:nvSpPr>
          <p:cNvPr id="141" name="Freeform 6"/>
          <p:cNvSpPr/>
          <p:nvPr/>
        </p:nvSpPr>
        <p:spPr>
          <a:xfrm>
            <a:off x="1102728" y="5474557"/>
            <a:ext cx="6623463" cy="5878112"/>
          </a:xfrm>
          <a:prstGeom prst="rect">
            <a:avLst/>
          </a:prstGeom>
          <a:blipFill>
            <a:blip r:embed="rId4"/>
            <a:stretch>
              <a:fillRect/>
            </a:stretch>
          </a:blipFill>
          <a:ln w="12700">
            <a:miter lim="400000"/>
          </a:ln>
        </p:spPr>
        <p:txBody>
          <a:bodyPr lIns="45719" rIns="45719"/>
          <a:lstStyle/>
          <a:p>
            <a:endParaRPr/>
          </a:p>
        </p:txBody>
      </p:sp>
      <p:sp>
        <p:nvSpPr>
          <p:cNvPr id="142" name="TextBox 7"/>
          <p:cNvSpPr txBox="1"/>
          <p:nvPr/>
        </p:nvSpPr>
        <p:spPr>
          <a:xfrm>
            <a:off x="12951841" y="6534059"/>
            <a:ext cx="3731054" cy="82790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3200"/>
              </a:lnSpc>
              <a:defRPr sz="3300" b="1">
                <a:solidFill>
                  <a:srgbClr val="120E08"/>
                </a:solidFill>
                <a:latin typeface="Montserrat Bold"/>
                <a:ea typeface="Montserrat Bold"/>
                <a:cs typeface="Montserrat Bold"/>
                <a:sym typeface="Montserrat Bold"/>
              </a:defRPr>
            </a:lvl1pPr>
          </a:lstStyle>
          <a:p>
            <a:r>
              <a:t>HAIRCUTS AND STYLING</a:t>
            </a:r>
          </a:p>
        </p:txBody>
      </p:sp>
      <p:sp>
        <p:nvSpPr>
          <p:cNvPr id="143" name="TextBox 8"/>
          <p:cNvSpPr txBox="1"/>
          <p:nvPr/>
        </p:nvSpPr>
        <p:spPr>
          <a:xfrm>
            <a:off x="9993459" y="7536323"/>
            <a:ext cx="6689436" cy="25615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just">
              <a:lnSpc>
                <a:spcPts val="2900"/>
              </a:lnSpc>
              <a:defRPr sz="2100">
                <a:solidFill>
                  <a:srgbClr val="120E08"/>
                </a:solidFill>
                <a:latin typeface="Montserrat"/>
                <a:ea typeface="Montserrat"/>
                <a:cs typeface="Montserrat"/>
                <a:sym typeface="Montserrat"/>
              </a:defRPr>
            </a:lvl1pPr>
          </a:lstStyle>
          <a:p>
            <a:r>
              <a:t>Offers professional colouring including highlight, balayage, extensions, strengthening treatments, keratase fusio-dose and olaplex for damaged hair and beauty services such as manicures, facials, lash and brows.They offer 50% off colour when booked with a full price cut and finish</a:t>
            </a:r>
          </a:p>
        </p:txBody>
      </p:sp>
      <p:sp>
        <p:nvSpPr>
          <p:cNvPr id="144" name="TextBox 9"/>
          <p:cNvSpPr txBox="1"/>
          <p:nvPr/>
        </p:nvSpPr>
        <p:spPr>
          <a:xfrm>
            <a:off x="58600" y="3729553"/>
            <a:ext cx="12958454" cy="40347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nSpc>
                <a:spcPts val="2900"/>
              </a:lnSpc>
            </a:pPr>
            <a:endParaRPr/>
          </a:p>
          <a:p>
            <a:pPr marL="455684" lvl="1" indent="-227842">
              <a:lnSpc>
                <a:spcPts val="2900"/>
              </a:lnSpc>
              <a:buSzPct val="100000"/>
              <a:buFont typeface="Arial"/>
              <a:buChar char="•"/>
              <a:defRPr sz="2100">
                <a:solidFill>
                  <a:srgbClr val="120E08"/>
                </a:solidFill>
                <a:latin typeface="Montserrat"/>
                <a:ea typeface="Montserrat"/>
                <a:cs typeface="Montserrat"/>
                <a:sym typeface="Montserrat"/>
              </a:defRPr>
            </a:pPr>
            <a:r>
              <a:t>RUSH hair and beauty have won many hairdressing awards including British Hairdressing Awards for creativity and styling</a:t>
            </a:r>
          </a:p>
          <a:p>
            <a:pPr marL="455684" lvl="1" indent="-227842">
              <a:lnSpc>
                <a:spcPts val="2900"/>
              </a:lnSpc>
              <a:buSzPct val="100000"/>
              <a:buFont typeface="Arial"/>
              <a:buChar char="•"/>
              <a:defRPr sz="2100">
                <a:solidFill>
                  <a:srgbClr val="120E08"/>
                </a:solidFill>
                <a:latin typeface="Montserrat"/>
                <a:ea typeface="Montserrat"/>
                <a:cs typeface="Montserrat"/>
                <a:sym typeface="Montserrat"/>
              </a:defRPr>
            </a:pPr>
            <a:r>
              <a:t>The company has an Advanced Training Academy where stylists learn new techniques and develop their skills</a:t>
            </a:r>
          </a:p>
          <a:p>
            <a:pPr marL="455684" lvl="1" indent="-227842">
              <a:lnSpc>
                <a:spcPts val="2900"/>
              </a:lnSpc>
              <a:buSzPct val="100000"/>
              <a:buFont typeface="Arial"/>
              <a:buChar char="•"/>
              <a:defRPr sz="2100">
                <a:solidFill>
                  <a:srgbClr val="120E08"/>
                </a:solidFill>
                <a:latin typeface="Montserrat"/>
                <a:ea typeface="Montserrat"/>
                <a:cs typeface="Montserrat"/>
                <a:sym typeface="Montserrat"/>
              </a:defRPr>
            </a:pPr>
            <a:r>
              <a:t>The academy provides opportunities for clients to get hair services, including colouring and cutting, at lower costs performed by trainees under supervision</a:t>
            </a:r>
          </a:p>
          <a:p>
            <a:pPr algn="just">
              <a:lnSpc>
                <a:spcPts val="2900"/>
              </a:lnSpc>
            </a:pPr>
            <a:endParaRPr/>
          </a:p>
          <a:p>
            <a:pPr algn="just">
              <a:lnSpc>
                <a:spcPts val="2900"/>
              </a:lnSpc>
            </a:pPr>
            <a:endParaRPr/>
          </a:p>
          <a:p>
            <a:pPr algn="just">
              <a:lnSpc>
                <a:spcPts val="2900"/>
              </a:lnSpc>
            </a:pPr>
            <a:endParaRPr/>
          </a:p>
        </p:txBody>
      </p:sp>
      <p:sp>
        <p:nvSpPr>
          <p:cNvPr id="145" name="TextBox 10"/>
          <p:cNvSpPr txBox="1"/>
          <p:nvPr/>
        </p:nvSpPr>
        <p:spPr>
          <a:xfrm>
            <a:off x="17258518" y="9210675"/>
            <a:ext cx="153964"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solidFill>
                  <a:srgbClr val="120E08"/>
                </a:solidFill>
                <a:latin typeface="Canva Sans"/>
                <a:ea typeface="Canva Sans"/>
                <a:cs typeface="Canva Sans"/>
                <a:sym typeface="Canva Sans"/>
              </a:defRPr>
            </a:lvl1pPr>
          </a:lstStyle>
          <a:p>
            <a:r>
              <a:t>5</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47" name="Freeform 2"/>
          <p:cNvSpPr/>
          <p:nvPr/>
        </p:nvSpPr>
        <p:spPr>
          <a:xfrm>
            <a:off x="-1" y="6460394"/>
            <a:ext cx="6350658" cy="3826606"/>
          </a:xfrm>
          <a:prstGeom prst="rect">
            <a:avLst/>
          </a:prstGeom>
          <a:blipFill>
            <a:blip r:embed="rId2"/>
            <a:stretch>
              <a:fillRect/>
            </a:stretch>
          </a:blipFill>
          <a:ln w="12700">
            <a:miter lim="400000"/>
          </a:ln>
        </p:spPr>
        <p:txBody>
          <a:bodyPr lIns="45719" rIns="45719"/>
          <a:lstStyle/>
          <a:p>
            <a:endParaRPr/>
          </a:p>
        </p:txBody>
      </p:sp>
      <p:sp>
        <p:nvSpPr>
          <p:cNvPr id="148" name="TextBox 3"/>
          <p:cNvSpPr txBox="1"/>
          <p:nvPr/>
        </p:nvSpPr>
        <p:spPr>
          <a:xfrm>
            <a:off x="1028700" y="962024"/>
            <a:ext cx="15366971" cy="53098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4700"/>
              </a:lnSpc>
              <a:defRPr sz="3300">
                <a:latin typeface="Canva Sans"/>
                <a:ea typeface="Canva Sans"/>
                <a:cs typeface="Canva Sans"/>
                <a:sym typeface="Canva Sans"/>
              </a:defRPr>
            </a:pPr>
            <a:r>
              <a:t>RUSH provides beauty treatments such as:</a:t>
            </a:r>
          </a:p>
          <a:p>
            <a:pPr algn="ctr">
              <a:lnSpc>
                <a:spcPts val="4700"/>
              </a:lnSpc>
            </a:pPr>
            <a:endParaRPr/>
          </a:p>
          <a:p>
            <a:pPr marL="733860" lvl="1" indent="-366930">
              <a:lnSpc>
                <a:spcPts val="4700"/>
              </a:lnSpc>
              <a:buSzPct val="100000"/>
              <a:buFont typeface="Arial"/>
              <a:buChar char="•"/>
              <a:defRPr sz="3300">
                <a:latin typeface="Canva Sans"/>
                <a:ea typeface="Canva Sans"/>
                <a:cs typeface="Canva Sans"/>
                <a:sym typeface="Canva Sans"/>
              </a:defRPr>
            </a:pPr>
            <a:r>
              <a:t>Facials: specialised treatments including Elemis</a:t>
            </a:r>
          </a:p>
          <a:p>
            <a:pPr marL="733860" lvl="1" indent="-366930">
              <a:lnSpc>
                <a:spcPts val="4700"/>
              </a:lnSpc>
              <a:buSzPct val="100000"/>
              <a:buFont typeface="Arial"/>
              <a:buChar char="•"/>
              <a:defRPr sz="3300">
                <a:latin typeface="Canva Sans"/>
                <a:ea typeface="Canva Sans"/>
                <a:cs typeface="Canva Sans"/>
                <a:sym typeface="Canva Sans"/>
              </a:defRPr>
            </a:pPr>
            <a:r>
              <a:t>Lashes &amp; Brows: LVL Lash lift, eyelash extensions, HD brows, tinting and brow shaping/ threading </a:t>
            </a:r>
          </a:p>
          <a:p>
            <a:pPr marL="733860" lvl="1" indent="-366930">
              <a:lnSpc>
                <a:spcPts val="4700"/>
              </a:lnSpc>
              <a:buSzPct val="100000"/>
              <a:buFont typeface="Arial"/>
              <a:buChar char="•"/>
              <a:defRPr sz="3300">
                <a:latin typeface="Canva Sans"/>
                <a:ea typeface="Canva Sans"/>
                <a:cs typeface="Canva Sans"/>
                <a:sym typeface="Canva Sans"/>
              </a:defRPr>
            </a:pPr>
            <a:r>
              <a:t>Waxing and hair removal: Premium waxing and IPL hair removal</a:t>
            </a:r>
          </a:p>
          <a:p>
            <a:pPr marL="733860" lvl="1" indent="-366930">
              <a:lnSpc>
                <a:spcPts val="4700"/>
              </a:lnSpc>
              <a:buSzPct val="100000"/>
              <a:buFont typeface="Arial"/>
              <a:buChar char="•"/>
              <a:defRPr sz="3300">
                <a:latin typeface="Canva Sans"/>
                <a:ea typeface="Canva Sans"/>
                <a:cs typeface="Canva Sans"/>
                <a:sym typeface="Canva Sans"/>
              </a:defRPr>
            </a:pPr>
            <a:r>
              <a:t>Hands and feet: Manicures, pedicures and gel polish (Biab/indigo gel)</a:t>
            </a:r>
          </a:p>
          <a:p>
            <a:pPr marL="733860" lvl="1" indent="-366930">
              <a:lnSpc>
                <a:spcPts val="4700"/>
              </a:lnSpc>
              <a:buSzPct val="100000"/>
              <a:buFont typeface="Arial"/>
              <a:buChar char="•"/>
              <a:defRPr sz="3300">
                <a:latin typeface="Canva Sans"/>
                <a:ea typeface="Canva Sans"/>
                <a:cs typeface="Canva Sans"/>
                <a:sym typeface="Canva Sans"/>
              </a:defRPr>
            </a:pPr>
            <a:r>
              <a:t>Massage: Aromatherapy, deep tissue and relaxing massages</a:t>
            </a:r>
          </a:p>
        </p:txBody>
      </p:sp>
      <p:sp>
        <p:nvSpPr>
          <p:cNvPr id="149" name="TextBox 4"/>
          <p:cNvSpPr txBox="1"/>
          <p:nvPr/>
        </p:nvSpPr>
        <p:spPr>
          <a:xfrm>
            <a:off x="17258518" y="9210675"/>
            <a:ext cx="153964"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latin typeface="Canva Sans"/>
                <a:ea typeface="Canva Sans"/>
                <a:cs typeface="Canva Sans"/>
                <a:sym typeface="Canva Sans"/>
              </a:defRPr>
            </a:lvl1pPr>
          </a:lstStyle>
          <a:p>
            <a:r>
              <a:t>6</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51" name="TextBox 2"/>
          <p:cNvSpPr txBox="1"/>
          <p:nvPr/>
        </p:nvSpPr>
        <p:spPr>
          <a:xfrm>
            <a:off x="2088896" y="213262"/>
            <a:ext cx="12682082" cy="19208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ctr">
              <a:lnSpc>
                <a:spcPts val="7700"/>
              </a:lnSpc>
              <a:defRPr sz="5500" b="1">
                <a:latin typeface="Glacial Indifference Bold"/>
                <a:ea typeface="Glacial Indifference Bold"/>
                <a:cs typeface="Glacial Indifference Bold"/>
                <a:sym typeface="Glacial Indifference Bold"/>
              </a:defRPr>
            </a:lvl1pPr>
          </a:lstStyle>
          <a:p>
            <a:r>
              <a:t>Recruitment process at Rush Hair and Beauty </a:t>
            </a:r>
          </a:p>
        </p:txBody>
      </p:sp>
      <p:sp>
        <p:nvSpPr>
          <p:cNvPr id="152" name="TextBox 3"/>
          <p:cNvSpPr txBox="1"/>
          <p:nvPr/>
        </p:nvSpPr>
        <p:spPr>
          <a:xfrm>
            <a:off x="549141" y="2583236"/>
            <a:ext cx="12773707" cy="20794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4200"/>
              </a:lnSpc>
              <a:defRPr sz="3000" b="1">
                <a:latin typeface="Canva Sans Bold"/>
                <a:ea typeface="Canva Sans Bold"/>
                <a:cs typeface="Canva Sans Bold"/>
                <a:sym typeface="Canva Sans Bold"/>
              </a:defRPr>
            </a:pPr>
            <a:r>
              <a:t>Job Purpose: </a:t>
            </a:r>
            <a:r>
              <a:rPr b="0">
                <a:latin typeface="Canva Sans"/>
                <a:ea typeface="Canva Sans"/>
                <a:cs typeface="Canva Sans"/>
                <a:sym typeface="Canva Sans"/>
              </a:rPr>
              <a:t>The main purpose of the job is to provide professional hairdressing services to clients while delivering excellent customer service and maintaining high salon standards</a:t>
            </a:r>
          </a:p>
        </p:txBody>
      </p:sp>
      <p:sp>
        <p:nvSpPr>
          <p:cNvPr id="153" name="TextBox 4"/>
          <p:cNvSpPr txBox="1"/>
          <p:nvPr/>
        </p:nvSpPr>
        <p:spPr>
          <a:xfrm>
            <a:off x="1284165" y="4690426"/>
            <a:ext cx="15719670" cy="48962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4300"/>
              </a:lnSpc>
              <a:defRPr sz="3100" b="1">
                <a:latin typeface="Canva Sans Bold"/>
                <a:ea typeface="Canva Sans Bold"/>
                <a:cs typeface="Canva Sans Bold"/>
                <a:sym typeface="Canva Sans Bold"/>
              </a:defRPr>
            </a:pPr>
            <a:r>
              <a:t>Main tasks and responsibilities</a:t>
            </a:r>
            <a:r>
              <a:rPr b="0">
                <a:latin typeface="Canva Sans"/>
                <a:ea typeface="Canva Sans"/>
                <a:cs typeface="Canva Sans"/>
                <a:sym typeface="Canva Sans"/>
              </a:rPr>
              <a:t> </a:t>
            </a:r>
          </a:p>
          <a:p>
            <a:pPr marL="675897" lvl="1" indent="-337948">
              <a:lnSpc>
                <a:spcPts val="4300"/>
              </a:lnSpc>
              <a:buSzPct val="100000"/>
              <a:buFont typeface="Arial"/>
              <a:buChar char="•"/>
              <a:defRPr sz="3100">
                <a:latin typeface="Canva Sans"/>
                <a:ea typeface="Canva Sans"/>
                <a:cs typeface="Canva Sans"/>
                <a:sym typeface="Canva Sans"/>
              </a:defRPr>
            </a:pPr>
            <a:r>
              <a:t>Consulting with clients about their hair needs</a:t>
            </a:r>
          </a:p>
          <a:p>
            <a:pPr marL="675897" lvl="1" indent="-337948">
              <a:lnSpc>
                <a:spcPts val="4300"/>
              </a:lnSpc>
              <a:buSzPct val="100000"/>
              <a:buFont typeface="Arial"/>
              <a:buChar char="•"/>
              <a:defRPr sz="3100">
                <a:latin typeface="Canva Sans"/>
                <a:ea typeface="Canva Sans"/>
                <a:cs typeface="Canva Sans"/>
                <a:sym typeface="Canva Sans"/>
              </a:defRPr>
            </a:pPr>
            <a:r>
              <a:t>Cutting, trimming and styling hair</a:t>
            </a:r>
          </a:p>
          <a:p>
            <a:pPr marL="675897" lvl="1" indent="-337948">
              <a:lnSpc>
                <a:spcPts val="4300"/>
              </a:lnSpc>
              <a:buSzPct val="100000"/>
              <a:buFont typeface="Arial"/>
              <a:buChar char="•"/>
              <a:defRPr sz="3100">
                <a:latin typeface="Canva Sans"/>
                <a:ea typeface="Canva Sans"/>
                <a:cs typeface="Canva Sans"/>
                <a:sym typeface="Canva Sans"/>
              </a:defRPr>
            </a:pPr>
            <a:r>
              <a:t>Providing hair colouring, highlights and treatments</a:t>
            </a:r>
          </a:p>
          <a:p>
            <a:pPr marL="675897" lvl="1" indent="-337948">
              <a:lnSpc>
                <a:spcPts val="4300"/>
              </a:lnSpc>
              <a:buSzPct val="100000"/>
              <a:buFont typeface="Arial"/>
              <a:buChar char="•"/>
              <a:defRPr sz="3100">
                <a:latin typeface="Canva Sans"/>
                <a:ea typeface="Canva Sans"/>
                <a:cs typeface="Canva Sans"/>
                <a:sym typeface="Canva Sans"/>
              </a:defRPr>
            </a:pPr>
            <a:r>
              <a:t>Recommending and selling hair care products</a:t>
            </a:r>
          </a:p>
          <a:p>
            <a:pPr marL="675897" lvl="1" indent="-337948">
              <a:lnSpc>
                <a:spcPts val="4300"/>
              </a:lnSpc>
              <a:buSzPct val="100000"/>
              <a:buFont typeface="Arial"/>
              <a:buChar char="•"/>
              <a:defRPr sz="3100">
                <a:latin typeface="Canva Sans"/>
                <a:ea typeface="Canva Sans"/>
                <a:cs typeface="Canva Sans"/>
                <a:sym typeface="Canva Sans"/>
              </a:defRPr>
            </a:pPr>
            <a:r>
              <a:t>Maintaining a clean and organised workstation </a:t>
            </a:r>
          </a:p>
          <a:p>
            <a:pPr marL="675897" lvl="1" indent="-337948">
              <a:lnSpc>
                <a:spcPts val="4300"/>
              </a:lnSpc>
              <a:buSzPct val="100000"/>
              <a:buFont typeface="Arial"/>
              <a:buChar char="•"/>
              <a:defRPr sz="3100">
                <a:latin typeface="Canva Sans"/>
                <a:ea typeface="Canva Sans"/>
                <a:cs typeface="Canva Sans"/>
                <a:sym typeface="Canva Sans"/>
              </a:defRPr>
            </a:pPr>
            <a:r>
              <a:t>Booking appointments and managing client schedules </a:t>
            </a:r>
          </a:p>
          <a:p>
            <a:pPr marL="675897" lvl="1" indent="-337948">
              <a:lnSpc>
                <a:spcPts val="4300"/>
              </a:lnSpc>
              <a:buSzPct val="100000"/>
              <a:buFont typeface="Arial"/>
              <a:buChar char="•"/>
              <a:defRPr sz="3100">
                <a:latin typeface="Canva Sans"/>
                <a:ea typeface="Canva Sans"/>
                <a:cs typeface="Canva Sans"/>
                <a:sym typeface="Canva Sans"/>
              </a:defRPr>
            </a:pPr>
            <a:r>
              <a:t>Keeping up to date with hair trends </a:t>
            </a:r>
          </a:p>
          <a:p>
            <a:pPr marL="675897" lvl="1" indent="-337948">
              <a:lnSpc>
                <a:spcPts val="4300"/>
              </a:lnSpc>
              <a:buSzPct val="100000"/>
              <a:buFont typeface="Arial"/>
              <a:buChar char="•"/>
              <a:defRPr sz="3100">
                <a:latin typeface="Canva Sans"/>
                <a:ea typeface="Canva Sans"/>
                <a:cs typeface="Canva Sans"/>
                <a:sym typeface="Canva Sans"/>
              </a:defRPr>
            </a:pPr>
            <a:r>
              <a:t>Health and Safety</a:t>
            </a:r>
          </a:p>
        </p:txBody>
      </p:sp>
      <p:sp>
        <p:nvSpPr>
          <p:cNvPr id="154" name="Freeform 5"/>
          <p:cNvSpPr/>
          <p:nvPr/>
        </p:nvSpPr>
        <p:spPr>
          <a:xfrm rot="88202">
            <a:off x="12682828" y="4681828"/>
            <a:ext cx="5028999" cy="5028999"/>
          </a:xfrm>
          <a:prstGeom prst="rect">
            <a:avLst/>
          </a:prstGeom>
          <a:blipFill>
            <a:blip r:embed="rId2"/>
            <a:stretch>
              <a:fillRect/>
            </a:stretch>
          </a:blipFill>
          <a:ln w="12700">
            <a:miter lim="400000"/>
          </a:ln>
        </p:spPr>
        <p:txBody>
          <a:bodyPr lIns="45719" rIns="45719"/>
          <a:lstStyle/>
          <a:p>
            <a:endParaRPr/>
          </a:p>
        </p:txBody>
      </p:sp>
      <p:sp>
        <p:nvSpPr>
          <p:cNvPr id="155" name="Freeform 6"/>
          <p:cNvSpPr/>
          <p:nvPr/>
        </p:nvSpPr>
        <p:spPr>
          <a:xfrm>
            <a:off x="13087374" y="1041887"/>
            <a:ext cx="4219905" cy="4219906"/>
          </a:xfrm>
          <a:prstGeom prst="rect">
            <a:avLst/>
          </a:prstGeom>
          <a:blipFill>
            <a:blip r:embed="rId3"/>
            <a:stretch>
              <a:fillRect/>
            </a:stretch>
          </a:blipFill>
          <a:ln w="12700">
            <a:miter lim="400000"/>
          </a:ln>
        </p:spPr>
        <p:txBody>
          <a:bodyPr lIns="45719" rIns="45719"/>
          <a:lstStyle/>
          <a:p>
            <a:endParaRPr/>
          </a:p>
        </p:txBody>
      </p:sp>
      <p:sp>
        <p:nvSpPr>
          <p:cNvPr id="156" name="TextBox 7"/>
          <p:cNvSpPr txBox="1"/>
          <p:nvPr/>
        </p:nvSpPr>
        <p:spPr>
          <a:xfrm>
            <a:off x="17258518" y="9210675"/>
            <a:ext cx="153964"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latin typeface="Canva Sans"/>
                <a:ea typeface="Canva Sans"/>
                <a:cs typeface="Canva Sans"/>
                <a:sym typeface="Canva Sans"/>
              </a:defRPr>
            </a:lvl1pPr>
          </a:lstStyle>
          <a:p>
            <a:r>
              <a:t>7</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ADDA"/>
        </a:solidFill>
        <a:effectLst/>
      </p:bgPr>
    </p:bg>
    <p:spTree>
      <p:nvGrpSpPr>
        <p:cNvPr id="1" name=""/>
        <p:cNvGrpSpPr/>
        <p:nvPr/>
      </p:nvGrpSpPr>
      <p:grpSpPr>
        <a:xfrm>
          <a:off x="0" y="0"/>
          <a:ext cx="0" cy="0"/>
          <a:chOff x="0" y="0"/>
          <a:chExt cx="0" cy="0"/>
        </a:xfrm>
      </p:grpSpPr>
      <p:sp>
        <p:nvSpPr>
          <p:cNvPr id="158" name="Freeform 2"/>
          <p:cNvSpPr/>
          <p:nvPr/>
        </p:nvSpPr>
        <p:spPr>
          <a:xfrm rot="1425699">
            <a:off x="-719809" y="459812"/>
            <a:ext cx="5564321" cy="6575268"/>
          </a:xfrm>
          <a:prstGeom prst="rect">
            <a:avLst/>
          </a:prstGeom>
          <a:blipFill>
            <a:blip r:embed="rId2"/>
            <a:stretch>
              <a:fillRect/>
            </a:stretch>
          </a:blipFill>
          <a:ln w="12700">
            <a:miter lim="400000"/>
          </a:ln>
        </p:spPr>
        <p:txBody>
          <a:bodyPr lIns="45719" rIns="45719"/>
          <a:lstStyle/>
          <a:p>
            <a:endParaRPr/>
          </a:p>
        </p:txBody>
      </p:sp>
      <p:sp>
        <p:nvSpPr>
          <p:cNvPr id="159" name="Freeform 3"/>
          <p:cNvSpPr/>
          <p:nvPr/>
        </p:nvSpPr>
        <p:spPr>
          <a:xfrm rot="14783766">
            <a:off x="3050343" y="6944597"/>
            <a:ext cx="5804466" cy="1079101"/>
          </a:xfrm>
          <a:prstGeom prst="rect">
            <a:avLst/>
          </a:prstGeom>
          <a:blipFill>
            <a:blip r:embed="rId3"/>
            <a:stretch>
              <a:fillRect/>
            </a:stretch>
          </a:blipFill>
          <a:ln w="12700">
            <a:miter lim="400000"/>
          </a:ln>
        </p:spPr>
        <p:txBody>
          <a:bodyPr lIns="45719" rIns="45719"/>
          <a:lstStyle/>
          <a:p>
            <a:endParaRPr/>
          </a:p>
        </p:txBody>
      </p:sp>
      <p:sp>
        <p:nvSpPr>
          <p:cNvPr id="160" name="TextBox 4"/>
          <p:cNvSpPr txBox="1"/>
          <p:nvPr/>
        </p:nvSpPr>
        <p:spPr>
          <a:xfrm>
            <a:off x="7429148" y="367665"/>
            <a:ext cx="7072267" cy="88912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nSpc>
                <a:spcPts val="3700"/>
              </a:lnSpc>
            </a:pPr>
            <a:endParaRPr/>
          </a:p>
          <a:p>
            <a:pPr>
              <a:lnSpc>
                <a:spcPts val="3700"/>
              </a:lnSpc>
            </a:pPr>
            <a:endParaRPr/>
          </a:p>
          <a:p>
            <a:pPr>
              <a:lnSpc>
                <a:spcPts val="3700"/>
              </a:lnSpc>
              <a:defRPr sz="2700" b="1">
                <a:latin typeface="Montserrat Bold"/>
                <a:ea typeface="Montserrat Bold"/>
                <a:cs typeface="Montserrat Bold"/>
                <a:sym typeface="Montserrat Bold"/>
              </a:defRPr>
            </a:pPr>
            <a:r>
              <a:t> Hair stylist</a:t>
            </a:r>
          </a:p>
          <a:p>
            <a:pPr marL="582930" lvl="1" indent="-291465">
              <a:lnSpc>
                <a:spcPts val="3700"/>
              </a:lnSpc>
              <a:buSzPct val="100000"/>
              <a:buFont typeface="Arial"/>
              <a:buChar char="•"/>
              <a:defRPr sz="2700">
                <a:latin typeface="Montserrat"/>
                <a:ea typeface="Montserrat"/>
                <a:cs typeface="Montserrat"/>
                <a:sym typeface="Montserrat"/>
              </a:defRPr>
            </a:pPr>
            <a:r>
              <a:t>Hair cutting</a:t>
            </a:r>
            <a:r>
              <a:rPr b="1">
                <a:latin typeface="Montserrat Bold"/>
                <a:ea typeface="Montserrat Bold"/>
                <a:cs typeface="Montserrat Bold"/>
                <a:sym typeface="Montserrat Bold"/>
              </a:rPr>
              <a:t> </a:t>
            </a:r>
            <a:r>
              <a:t>and colouring techniques</a:t>
            </a:r>
          </a:p>
          <a:p>
            <a:pPr marL="582930" lvl="1" indent="-291465">
              <a:lnSpc>
                <a:spcPts val="3700"/>
              </a:lnSpc>
              <a:buSzPct val="100000"/>
              <a:buFont typeface="Arial"/>
              <a:buChar char="•"/>
              <a:defRPr sz="2700">
                <a:latin typeface="Montserrat"/>
                <a:ea typeface="Montserrat"/>
                <a:cs typeface="Montserrat"/>
                <a:sym typeface="Montserrat"/>
              </a:defRPr>
            </a:pPr>
            <a:r>
              <a:t>Good communication skills</a:t>
            </a:r>
          </a:p>
          <a:p>
            <a:pPr marL="582930" lvl="1" indent="-291465">
              <a:lnSpc>
                <a:spcPts val="3700"/>
              </a:lnSpc>
              <a:buSzPct val="100000"/>
              <a:buFont typeface="Arial"/>
              <a:buChar char="•"/>
              <a:defRPr sz="2700">
                <a:latin typeface="Montserrat"/>
                <a:ea typeface="Montserrat"/>
                <a:cs typeface="Montserrat"/>
                <a:sym typeface="Montserrat"/>
              </a:defRPr>
            </a:pPr>
            <a:r>
              <a:t>Customer service skills</a:t>
            </a:r>
          </a:p>
          <a:p>
            <a:pPr marL="582930" lvl="1" indent="-291465">
              <a:lnSpc>
                <a:spcPts val="3700"/>
              </a:lnSpc>
              <a:buSzPct val="100000"/>
              <a:buFont typeface="Arial"/>
              <a:buChar char="•"/>
              <a:defRPr sz="2700">
                <a:latin typeface="Montserrat"/>
                <a:ea typeface="Montserrat"/>
                <a:cs typeface="Montserrat"/>
                <a:sym typeface="Montserrat"/>
              </a:defRPr>
            </a:pPr>
            <a:r>
              <a:t>Creativity and styling ability</a:t>
            </a:r>
          </a:p>
          <a:p>
            <a:pPr marL="582930" lvl="1" indent="-291465">
              <a:lnSpc>
                <a:spcPts val="3700"/>
              </a:lnSpc>
              <a:buSzPct val="100000"/>
              <a:buFont typeface="Arial"/>
              <a:buChar char="•"/>
              <a:defRPr sz="2700">
                <a:latin typeface="Montserrat"/>
                <a:ea typeface="Montserrat"/>
                <a:cs typeface="Montserrat"/>
                <a:sym typeface="Montserrat"/>
              </a:defRPr>
            </a:pPr>
            <a:r>
              <a:t>Time management </a:t>
            </a:r>
          </a:p>
          <a:p>
            <a:pPr marL="582930" lvl="1" indent="-291465">
              <a:lnSpc>
                <a:spcPts val="3700"/>
              </a:lnSpc>
              <a:buSzPct val="100000"/>
              <a:buFont typeface="Arial"/>
              <a:buChar char="•"/>
              <a:defRPr sz="2700">
                <a:latin typeface="Montserrat"/>
                <a:ea typeface="Montserrat"/>
                <a:cs typeface="Montserrat"/>
                <a:sym typeface="Montserrat"/>
              </a:defRPr>
            </a:pPr>
            <a:r>
              <a:t>Basic computer and booking system knowledge</a:t>
            </a:r>
          </a:p>
          <a:p>
            <a:pPr>
              <a:lnSpc>
                <a:spcPts val="3700"/>
              </a:lnSpc>
            </a:pPr>
            <a:endParaRPr/>
          </a:p>
          <a:p>
            <a:pPr>
              <a:lnSpc>
                <a:spcPts val="3700"/>
              </a:lnSpc>
              <a:defRPr sz="2700">
                <a:latin typeface="Montserrat"/>
                <a:ea typeface="Montserrat"/>
                <a:cs typeface="Montserrat"/>
                <a:sym typeface="Montserrat"/>
              </a:defRPr>
            </a:pPr>
            <a:r>
              <a:t> </a:t>
            </a:r>
            <a:r>
              <a:rPr b="1">
                <a:latin typeface="Montserrat Bold"/>
                <a:ea typeface="Montserrat Bold"/>
                <a:cs typeface="Montserrat Bold"/>
                <a:sym typeface="Montserrat Bold"/>
              </a:rPr>
              <a:t>Beauty Therapist</a:t>
            </a:r>
          </a:p>
          <a:p>
            <a:pPr marL="582930" lvl="1" indent="-291465">
              <a:lnSpc>
                <a:spcPts val="3700"/>
              </a:lnSpc>
              <a:buSzPct val="100000"/>
              <a:buFont typeface="Arial"/>
              <a:buChar char="•"/>
              <a:defRPr sz="2700">
                <a:latin typeface="Montserrat"/>
                <a:ea typeface="Montserrat"/>
                <a:cs typeface="Montserrat"/>
                <a:sym typeface="Montserrat"/>
              </a:defRPr>
            </a:pPr>
            <a:r>
              <a:t>Perform beauty treatments such as facials, waxing, nails and massages </a:t>
            </a:r>
          </a:p>
          <a:p>
            <a:pPr marL="582930" lvl="1" indent="-291465">
              <a:lnSpc>
                <a:spcPts val="3700"/>
              </a:lnSpc>
              <a:buSzPct val="100000"/>
              <a:buFont typeface="Arial"/>
              <a:buChar char="•"/>
              <a:defRPr sz="2700">
                <a:latin typeface="Montserrat"/>
                <a:ea typeface="Montserrat"/>
                <a:cs typeface="Montserrat"/>
                <a:sym typeface="Montserrat"/>
              </a:defRPr>
            </a:pPr>
            <a:r>
              <a:t>Conduct consultations and recommend treatments or products </a:t>
            </a:r>
          </a:p>
          <a:p>
            <a:pPr marL="582930" lvl="1" indent="-291465">
              <a:lnSpc>
                <a:spcPts val="3700"/>
              </a:lnSpc>
              <a:buSzPct val="100000"/>
              <a:buFont typeface="Arial"/>
              <a:buChar char="•"/>
              <a:defRPr sz="2700">
                <a:latin typeface="Montserrat"/>
                <a:ea typeface="Montserrat"/>
                <a:cs typeface="Montserrat"/>
                <a:sym typeface="Montserrat"/>
              </a:defRPr>
            </a:pPr>
            <a:r>
              <a:t>Maintain hygiene and safety </a:t>
            </a:r>
          </a:p>
          <a:p>
            <a:pPr marL="582930" lvl="1" indent="-291465">
              <a:lnSpc>
                <a:spcPts val="3700"/>
              </a:lnSpc>
              <a:buSzPct val="100000"/>
              <a:buFont typeface="Arial"/>
              <a:buChar char="•"/>
              <a:defRPr sz="2700">
                <a:latin typeface="Montserrat"/>
                <a:ea typeface="Montserrat"/>
                <a:cs typeface="Montserrat"/>
                <a:sym typeface="Montserrat"/>
              </a:defRPr>
            </a:pPr>
            <a:r>
              <a:t>Provide customer care </a:t>
            </a:r>
          </a:p>
        </p:txBody>
      </p:sp>
      <p:sp>
        <p:nvSpPr>
          <p:cNvPr id="161" name="Freeform 5"/>
          <p:cNvSpPr/>
          <p:nvPr/>
        </p:nvSpPr>
        <p:spPr>
          <a:xfrm rot="10712275">
            <a:off x="-3258185" y="7248901"/>
            <a:ext cx="7315201" cy="3604399"/>
          </a:xfrm>
          <a:prstGeom prst="rect">
            <a:avLst/>
          </a:prstGeom>
          <a:blipFill>
            <a:blip r:embed="rId4"/>
            <a:stretch>
              <a:fillRect/>
            </a:stretch>
          </a:blipFill>
          <a:ln w="12700">
            <a:miter lim="400000"/>
          </a:ln>
        </p:spPr>
        <p:txBody>
          <a:bodyPr lIns="45719" rIns="45719"/>
          <a:lstStyle/>
          <a:p>
            <a:endParaRPr/>
          </a:p>
        </p:txBody>
      </p:sp>
      <p:sp>
        <p:nvSpPr>
          <p:cNvPr id="162" name="Freeform 6"/>
          <p:cNvSpPr/>
          <p:nvPr/>
        </p:nvSpPr>
        <p:spPr>
          <a:xfrm rot="10712275">
            <a:off x="14332855" y="2102590"/>
            <a:ext cx="4994021" cy="3069012"/>
          </a:xfrm>
          <a:prstGeom prst="rect">
            <a:avLst/>
          </a:prstGeom>
          <a:blipFill>
            <a:blip r:embed="rId4"/>
            <a:stretch>
              <a:fillRect/>
            </a:stretch>
          </a:blipFill>
          <a:ln w="12700">
            <a:miter lim="400000"/>
          </a:ln>
        </p:spPr>
        <p:txBody>
          <a:bodyPr lIns="45719" rIns="45719"/>
          <a:lstStyle/>
          <a:p>
            <a:endParaRPr/>
          </a:p>
        </p:txBody>
      </p:sp>
      <p:sp>
        <p:nvSpPr>
          <p:cNvPr id="163" name="TextBox 7"/>
          <p:cNvSpPr txBox="1"/>
          <p:nvPr/>
        </p:nvSpPr>
        <p:spPr>
          <a:xfrm>
            <a:off x="17258518" y="9210675"/>
            <a:ext cx="153964"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solidFill>
                  <a:srgbClr val="FFFFFF"/>
                </a:solidFill>
                <a:latin typeface="Canva Sans"/>
                <a:ea typeface="Canva Sans"/>
                <a:cs typeface="Canva Sans"/>
                <a:sym typeface="Canva Sans"/>
              </a:defRPr>
            </a:lvl1pPr>
          </a:lstStyle>
          <a:p>
            <a:r>
              <a:t>8</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ADDA"/>
        </a:solidFill>
        <a:effectLst/>
      </p:bgPr>
    </p:bg>
    <p:spTree>
      <p:nvGrpSpPr>
        <p:cNvPr id="1" name=""/>
        <p:cNvGrpSpPr/>
        <p:nvPr/>
      </p:nvGrpSpPr>
      <p:grpSpPr>
        <a:xfrm>
          <a:off x="0" y="0"/>
          <a:ext cx="0" cy="0"/>
          <a:chOff x="0" y="0"/>
          <a:chExt cx="0" cy="0"/>
        </a:xfrm>
      </p:grpSpPr>
      <p:sp>
        <p:nvSpPr>
          <p:cNvPr id="165" name="Freeform 2"/>
          <p:cNvSpPr/>
          <p:nvPr/>
        </p:nvSpPr>
        <p:spPr>
          <a:xfrm rot="10712275">
            <a:off x="-3207717" y="6722939"/>
            <a:ext cx="7315201" cy="3604400"/>
          </a:xfrm>
          <a:prstGeom prst="rect">
            <a:avLst/>
          </a:prstGeom>
          <a:blipFill>
            <a:blip r:embed="rId2"/>
            <a:stretch>
              <a:fillRect/>
            </a:stretch>
          </a:blipFill>
          <a:ln w="12700">
            <a:miter lim="400000"/>
          </a:ln>
        </p:spPr>
        <p:txBody>
          <a:bodyPr lIns="45719" rIns="45719"/>
          <a:lstStyle/>
          <a:p>
            <a:endParaRPr/>
          </a:p>
        </p:txBody>
      </p:sp>
      <p:sp>
        <p:nvSpPr>
          <p:cNvPr id="166" name="Freeform 3"/>
          <p:cNvSpPr/>
          <p:nvPr/>
        </p:nvSpPr>
        <p:spPr>
          <a:xfrm>
            <a:off x="-1299335" y="1028700"/>
            <a:ext cx="4656070" cy="4114800"/>
          </a:xfrm>
          <a:prstGeom prst="rect">
            <a:avLst/>
          </a:prstGeom>
          <a:blipFill>
            <a:blip r:embed="rId3"/>
            <a:stretch>
              <a:fillRect/>
            </a:stretch>
          </a:blipFill>
          <a:ln w="12700">
            <a:miter lim="400000"/>
          </a:ln>
        </p:spPr>
        <p:txBody>
          <a:bodyPr lIns="45719" rIns="45719"/>
          <a:lstStyle/>
          <a:p>
            <a:endParaRPr/>
          </a:p>
        </p:txBody>
      </p:sp>
      <p:sp>
        <p:nvSpPr>
          <p:cNvPr id="167" name="TextBox 4"/>
          <p:cNvSpPr txBox="1"/>
          <p:nvPr/>
        </p:nvSpPr>
        <p:spPr>
          <a:xfrm>
            <a:off x="17258518" y="9210675"/>
            <a:ext cx="153964"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solidFill>
                  <a:srgbClr val="FFFFFF"/>
                </a:solidFill>
                <a:latin typeface="Canva Sans"/>
                <a:ea typeface="Canva Sans"/>
                <a:cs typeface="Canva Sans"/>
                <a:sym typeface="Canva Sans"/>
              </a:defRPr>
            </a:lvl1pPr>
          </a:lstStyle>
          <a:p>
            <a:r>
              <a:t>9</a:t>
            </a:r>
          </a:p>
        </p:txBody>
      </p:sp>
      <p:sp>
        <p:nvSpPr>
          <p:cNvPr id="168" name="TextBox 5"/>
          <p:cNvSpPr txBox="1"/>
          <p:nvPr/>
        </p:nvSpPr>
        <p:spPr>
          <a:xfrm>
            <a:off x="5771219" y="952500"/>
            <a:ext cx="4109213" cy="73519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ctr">
              <a:lnSpc>
                <a:spcPts val="6000"/>
              </a:lnSpc>
              <a:defRPr sz="4300" b="1">
                <a:latin typeface="Canva Sans Bold"/>
                <a:ea typeface="Canva Sans Bold"/>
                <a:cs typeface="Canva Sans Bold"/>
                <a:sym typeface="Canva Sans Bold"/>
              </a:defRPr>
            </a:lvl1pPr>
          </a:lstStyle>
          <a:p>
            <a:r>
              <a:t>Working hours </a:t>
            </a:r>
          </a:p>
        </p:txBody>
      </p:sp>
      <p:sp>
        <p:nvSpPr>
          <p:cNvPr id="169" name="TextBox 6"/>
          <p:cNvSpPr txBox="1"/>
          <p:nvPr/>
        </p:nvSpPr>
        <p:spPr>
          <a:xfrm>
            <a:off x="5771218" y="2037301"/>
            <a:ext cx="9186864" cy="5739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marL="734059" lvl="1" indent="-367029">
              <a:lnSpc>
                <a:spcPts val="4700"/>
              </a:lnSpc>
              <a:buSzPct val="100000"/>
              <a:buFont typeface="Arial"/>
              <a:buChar char="•"/>
              <a:defRPr sz="3300">
                <a:latin typeface="Canva Sans"/>
                <a:ea typeface="Canva Sans"/>
                <a:cs typeface="Canva Sans"/>
                <a:sym typeface="Canva Sans"/>
              </a:defRPr>
            </a:pPr>
            <a:r>
              <a:t>Full-time or part time positions available </a:t>
            </a:r>
          </a:p>
        </p:txBody>
      </p:sp>
      <p:sp>
        <p:nvSpPr>
          <p:cNvPr id="170" name="TextBox 7"/>
          <p:cNvSpPr txBox="1"/>
          <p:nvPr/>
        </p:nvSpPr>
        <p:spPr>
          <a:xfrm>
            <a:off x="5771219" y="2578001"/>
            <a:ext cx="6974831" cy="57390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marL="734059" lvl="1" indent="-367029">
              <a:lnSpc>
                <a:spcPts val="4700"/>
              </a:lnSpc>
              <a:buSzPct val="100000"/>
              <a:buFont typeface="Arial"/>
              <a:buChar char="•"/>
              <a:defRPr sz="3300">
                <a:latin typeface="Canva Sans"/>
                <a:ea typeface="Canva Sans"/>
                <a:cs typeface="Canva Sans"/>
                <a:sym typeface="Canva Sans"/>
              </a:defRPr>
            </a:pPr>
            <a:r>
              <a:t>Typical 35-40 hours per week  </a:t>
            </a:r>
          </a:p>
        </p:txBody>
      </p:sp>
      <p:sp>
        <p:nvSpPr>
          <p:cNvPr id="171" name="TextBox 8"/>
          <p:cNvSpPr txBox="1"/>
          <p:nvPr/>
        </p:nvSpPr>
        <p:spPr>
          <a:xfrm>
            <a:off x="5771218" y="3120291"/>
            <a:ext cx="12186046" cy="57390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marL="734059" lvl="1" indent="-367029">
              <a:lnSpc>
                <a:spcPts val="4700"/>
              </a:lnSpc>
              <a:buSzPct val="100000"/>
              <a:buFont typeface="Arial"/>
              <a:buChar char="•"/>
              <a:defRPr sz="3300">
                <a:latin typeface="Canva Sans"/>
                <a:ea typeface="Canva Sans"/>
                <a:cs typeface="Canva Sans"/>
                <a:sym typeface="Canva Sans"/>
              </a:defRPr>
            </a:pPr>
            <a:r>
              <a:t>May include evenings, weekends and busy holiday periods </a:t>
            </a:r>
          </a:p>
        </p:txBody>
      </p:sp>
      <p:sp>
        <p:nvSpPr>
          <p:cNvPr id="172" name="TextBox 9"/>
          <p:cNvSpPr txBox="1"/>
          <p:nvPr/>
        </p:nvSpPr>
        <p:spPr>
          <a:xfrm>
            <a:off x="5771219" y="4981373"/>
            <a:ext cx="4770686" cy="6857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ctr">
              <a:lnSpc>
                <a:spcPts val="5600"/>
              </a:lnSpc>
              <a:defRPr sz="4000" b="1">
                <a:latin typeface="Canva Sans Bold"/>
                <a:ea typeface="Canva Sans Bold"/>
                <a:cs typeface="Canva Sans Bold"/>
                <a:sym typeface="Canva Sans Bold"/>
              </a:defRPr>
            </a:lvl1pPr>
          </a:lstStyle>
          <a:p>
            <a:r>
              <a:t>Average Salary </a:t>
            </a:r>
          </a:p>
        </p:txBody>
      </p:sp>
      <p:sp>
        <p:nvSpPr>
          <p:cNvPr id="173" name="TextBox 10"/>
          <p:cNvSpPr txBox="1"/>
          <p:nvPr/>
        </p:nvSpPr>
        <p:spPr>
          <a:xfrm>
            <a:off x="5195975" y="6025689"/>
            <a:ext cx="12610689" cy="251841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marL="795663" lvl="1" indent="-397831" algn="just">
              <a:lnSpc>
                <a:spcPts val="5100"/>
              </a:lnSpc>
              <a:buSzPct val="100000"/>
              <a:buFont typeface="Arial"/>
              <a:buChar char="•"/>
              <a:defRPr sz="3600">
                <a:latin typeface="Montserrat"/>
                <a:ea typeface="Montserrat"/>
                <a:cs typeface="Montserrat"/>
                <a:sym typeface="Montserrat"/>
              </a:defRPr>
            </a:pPr>
            <a:r>
              <a:t>£20,000- £30,000 per year  </a:t>
            </a:r>
          </a:p>
          <a:p>
            <a:pPr marL="795663" lvl="1" indent="-397831" algn="just">
              <a:lnSpc>
                <a:spcPts val="5100"/>
              </a:lnSpc>
              <a:buSzPct val="100000"/>
              <a:buFont typeface="Arial"/>
              <a:buChar char="•"/>
              <a:defRPr sz="3600">
                <a:latin typeface="Montserrat"/>
                <a:ea typeface="Montserrat"/>
                <a:cs typeface="Montserrat"/>
                <a:sym typeface="Montserrat"/>
              </a:defRPr>
            </a:pPr>
            <a:r>
              <a:t>Junior stylists may start around £11-12 per hour </a:t>
            </a:r>
          </a:p>
          <a:p>
            <a:pPr marL="795663" lvl="1" indent="-397831" algn="just">
              <a:lnSpc>
                <a:spcPts val="5100"/>
              </a:lnSpc>
              <a:buSzPct val="100000"/>
              <a:buFont typeface="Arial"/>
              <a:buChar char="•"/>
              <a:defRPr sz="3600">
                <a:latin typeface="Montserrat"/>
                <a:ea typeface="Montserrat"/>
                <a:cs typeface="Montserrat"/>
                <a:sym typeface="Montserrat"/>
              </a:defRPr>
            </a:pPr>
            <a:r>
              <a:t>Senior stylists can earn £30,000 with commission and tips</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75" name="TextBox 2"/>
          <p:cNvSpPr txBox="1"/>
          <p:nvPr/>
        </p:nvSpPr>
        <p:spPr>
          <a:xfrm>
            <a:off x="-408670" y="884165"/>
            <a:ext cx="6899067" cy="10025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ctr">
              <a:lnSpc>
                <a:spcPts val="8200"/>
              </a:lnSpc>
              <a:defRPr sz="5800" b="1">
                <a:latin typeface="Canva Sans Bold"/>
                <a:ea typeface="Canva Sans Bold"/>
                <a:cs typeface="Canva Sans Bold"/>
                <a:sym typeface="Canva Sans Bold"/>
              </a:defRPr>
            </a:lvl1pPr>
          </a:lstStyle>
          <a:p>
            <a:r>
              <a:t>Benefits</a:t>
            </a:r>
          </a:p>
        </p:txBody>
      </p:sp>
      <p:sp>
        <p:nvSpPr>
          <p:cNvPr id="176" name="TextBox 3"/>
          <p:cNvSpPr txBox="1"/>
          <p:nvPr/>
        </p:nvSpPr>
        <p:spPr>
          <a:xfrm>
            <a:off x="1496540" y="1819592"/>
            <a:ext cx="16006020" cy="65429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4700"/>
              </a:lnSpc>
            </a:pPr>
            <a:endParaRPr/>
          </a:p>
          <a:p>
            <a:pPr>
              <a:lnSpc>
                <a:spcPts val="4700"/>
              </a:lnSpc>
              <a:defRPr sz="3300">
                <a:latin typeface="Montserrat"/>
                <a:ea typeface="Montserrat"/>
                <a:cs typeface="Montserrat"/>
                <a:sym typeface="Montserrat"/>
              </a:defRPr>
            </a:pPr>
            <a:r>
              <a:t>Employees working at Rush Hair and Beauty may receive:</a:t>
            </a:r>
          </a:p>
          <a:p>
            <a:pPr algn="ctr">
              <a:lnSpc>
                <a:spcPts val="4700"/>
              </a:lnSpc>
            </a:pPr>
            <a:endParaRPr/>
          </a:p>
          <a:p>
            <a:pPr algn="ctr">
              <a:lnSpc>
                <a:spcPts val="4700"/>
              </a:lnSpc>
            </a:pPr>
            <a:endParaRPr/>
          </a:p>
          <a:p>
            <a:pPr marL="734059" lvl="1" indent="-367029">
              <a:lnSpc>
                <a:spcPts val="4700"/>
              </a:lnSpc>
              <a:buSzPct val="100000"/>
              <a:buFont typeface="Arial"/>
              <a:buChar char="•"/>
              <a:defRPr sz="3300">
                <a:latin typeface="Montserrat"/>
                <a:ea typeface="Montserrat"/>
                <a:cs typeface="Montserrat"/>
                <a:sym typeface="Montserrat"/>
              </a:defRPr>
            </a:pPr>
            <a:r>
              <a:t>Competitive salary and commission on services </a:t>
            </a:r>
          </a:p>
          <a:p>
            <a:pPr marL="734059" lvl="1" indent="-367029">
              <a:lnSpc>
                <a:spcPts val="4700"/>
              </a:lnSpc>
              <a:buSzPct val="100000"/>
              <a:buFont typeface="Arial"/>
              <a:buChar char="•"/>
              <a:defRPr sz="3300">
                <a:latin typeface="Montserrat"/>
                <a:ea typeface="Montserrat"/>
                <a:cs typeface="Montserrat"/>
                <a:sym typeface="Montserrat"/>
              </a:defRPr>
            </a:pPr>
            <a:r>
              <a:t>Tips from clients </a:t>
            </a:r>
          </a:p>
          <a:p>
            <a:pPr marL="734059" lvl="1" indent="-367029">
              <a:lnSpc>
                <a:spcPts val="4700"/>
              </a:lnSpc>
              <a:buSzPct val="100000"/>
              <a:buFont typeface="Arial"/>
              <a:buChar char="•"/>
              <a:defRPr sz="3300">
                <a:latin typeface="Montserrat"/>
                <a:ea typeface="Montserrat"/>
                <a:cs typeface="Montserrat"/>
                <a:sym typeface="Montserrat"/>
              </a:defRPr>
            </a:pPr>
            <a:r>
              <a:t>Ongoing professional training and education </a:t>
            </a:r>
          </a:p>
          <a:p>
            <a:pPr marL="734059" lvl="1" indent="-367029">
              <a:lnSpc>
                <a:spcPts val="4700"/>
              </a:lnSpc>
              <a:buSzPct val="100000"/>
              <a:buFont typeface="Arial"/>
              <a:buChar char="•"/>
              <a:defRPr sz="3300">
                <a:latin typeface="Montserrat"/>
                <a:ea typeface="Montserrat"/>
                <a:cs typeface="Montserrat"/>
                <a:sym typeface="Montserrat"/>
              </a:defRPr>
            </a:pPr>
            <a:r>
              <a:t>Opportunities for career progression (Senior Stylist, Manager, Educator)</a:t>
            </a:r>
          </a:p>
          <a:p>
            <a:pPr marL="734059" lvl="1" indent="-367029">
              <a:lnSpc>
                <a:spcPts val="4700"/>
              </a:lnSpc>
              <a:buSzPct val="100000"/>
              <a:buFont typeface="Arial"/>
              <a:buChar char="•"/>
              <a:defRPr sz="3300">
                <a:latin typeface="Montserrat"/>
                <a:ea typeface="Montserrat"/>
                <a:cs typeface="Montserrat"/>
                <a:sym typeface="Montserrat"/>
              </a:defRPr>
            </a:pPr>
            <a:r>
              <a:t>Staff discounts on hair products and services </a:t>
            </a:r>
          </a:p>
          <a:p>
            <a:pPr marL="734059" lvl="1" indent="-367029">
              <a:lnSpc>
                <a:spcPts val="4700"/>
              </a:lnSpc>
              <a:buSzPct val="100000"/>
              <a:buFont typeface="Arial"/>
              <a:buChar char="•"/>
              <a:defRPr sz="3300">
                <a:latin typeface="Montserrat"/>
                <a:ea typeface="Montserrat"/>
                <a:cs typeface="Montserrat"/>
                <a:sym typeface="Montserrat"/>
              </a:defRPr>
            </a:pPr>
            <a:r>
              <a:t>Paid holidays and entitlement </a:t>
            </a:r>
          </a:p>
          <a:p>
            <a:pPr marL="734059" lvl="1" indent="-367029">
              <a:lnSpc>
                <a:spcPts val="4700"/>
              </a:lnSpc>
              <a:buSzPct val="100000"/>
              <a:buFont typeface="Arial"/>
              <a:buChar char="•"/>
              <a:defRPr sz="3300">
                <a:latin typeface="Montserrat"/>
                <a:ea typeface="Montserrat"/>
                <a:cs typeface="Montserrat"/>
                <a:sym typeface="Montserrat"/>
              </a:defRPr>
            </a:pPr>
            <a:r>
              <a:t>Flexible working opportunities </a:t>
            </a:r>
          </a:p>
        </p:txBody>
      </p:sp>
      <p:sp>
        <p:nvSpPr>
          <p:cNvPr id="177" name="TextBox 4"/>
          <p:cNvSpPr txBox="1"/>
          <p:nvPr/>
        </p:nvSpPr>
        <p:spPr>
          <a:xfrm>
            <a:off x="17187887" y="9210675"/>
            <a:ext cx="295226"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latin typeface="Canva Sans"/>
                <a:ea typeface="Canva Sans"/>
                <a:cs typeface="Canva Sans"/>
                <a:sym typeface="Canva Sans"/>
              </a:defRPr>
            </a:lvl1pPr>
          </a:lstStyle>
          <a:p>
            <a:r>
              <a:t>10</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79" name="TextBox 2"/>
          <p:cNvSpPr txBox="1"/>
          <p:nvPr/>
        </p:nvSpPr>
        <p:spPr>
          <a:xfrm>
            <a:off x="312076" y="5086350"/>
            <a:ext cx="16319150" cy="48120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4800"/>
              </a:lnSpc>
            </a:pPr>
            <a:endParaRPr/>
          </a:p>
          <a:p>
            <a:pPr algn="ctr">
              <a:lnSpc>
                <a:spcPts val="4800"/>
              </a:lnSpc>
            </a:pPr>
            <a:endParaRPr/>
          </a:p>
          <a:p>
            <a:pPr marL="754344" lvl="1" indent="-377172">
              <a:lnSpc>
                <a:spcPts val="4800"/>
              </a:lnSpc>
              <a:buSzPct val="100000"/>
              <a:buFont typeface="Arial"/>
              <a:buChar char="•"/>
              <a:defRPr sz="3400">
                <a:latin typeface="Canva Sans"/>
                <a:ea typeface="Canva Sans"/>
                <a:cs typeface="Canva Sans"/>
                <a:sym typeface="Canva Sans"/>
              </a:defRPr>
            </a:pPr>
            <a:r>
              <a:t>NVQ Level 2 or 3 in Hairdressing (or equivalent qualification)</a:t>
            </a:r>
          </a:p>
          <a:p>
            <a:pPr marL="754344" lvl="1" indent="-377172">
              <a:lnSpc>
                <a:spcPts val="4800"/>
              </a:lnSpc>
              <a:buSzPct val="100000"/>
              <a:buFont typeface="Arial"/>
              <a:buChar char="•"/>
              <a:defRPr sz="3400">
                <a:latin typeface="Canva Sans"/>
                <a:ea typeface="Canva Sans"/>
                <a:cs typeface="Canva Sans"/>
                <a:sym typeface="Canva Sans"/>
              </a:defRPr>
            </a:pPr>
            <a:r>
              <a:t>Previous salon experience preferred </a:t>
            </a:r>
          </a:p>
          <a:p>
            <a:pPr marL="754344" lvl="1" indent="-377172">
              <a:lnSpc>
                <a:spcPts val="4800"/>
              </a:lnSpc>
              <a:buSzPct val="100000"/>
              <a:buFont typeface="Arial"/>
              <a:buChar char="•"/>
              <a:defRPr sz="3400">
                <a:latin typeface="Canva Sans"/>
                <a:ea typeface="Canva Sans"/>
                <a:cs typeface="Canva Sans"/>
                <a:sym typeface="Canva Sans"/>
              </a:defRPr>
            </a:pPr>
            <a:r>
              <a:t>        Basic knowledge of hair cutting, colouring and styling </a:t>
            </a:r>
          </a:p>
          <a:p>
            <a:pPr marL="754344" lvl="1" indent="-377172">
              <a:lnSpc>
                <a:spcPts val="4800"/>
              </a:lnSpc>
              <a:buSzPct val="100000"/>
              <a:buFont typeface="Arial"/>
              <a:buChar char="•"/>
              <a:defRPr sz="3400">
                <a:latin typeface="Canva Sans"/>
                <a:ea typeface="Canva Sans"/>
                <a:cs typeface="Canva Sans"/>
                <a:sym typeface="Canva Sans"/>
              </a:defRPr>
            </a:pPr>
            <a:r>
              <a:t>Experience in Customer Service is beneficial </a:t>
            </a:r>
          </a:p>
          <a:p>
            <a:pPr algn="ctr">
              <a:lnSpc>
                <a:spcPts val="4800"/>
              </a:lnSpc>
            </a:pPr>
            <a:endParaRPr/>
          </a:p>
        </p:txBody>
      </p:sp>
      <p:sp>
        <p:nvSpPr>
          <p:cNvPr id="180" name="TextBox 3"/>
          <p:cNvSpPr txBox="1"/>
          <p:nvPr/>
        </p:nvSpPr>
        <p:spPr>
          <a:xfrm>
            <a:off x="312075" y="5060020"/>
            <a:ext cx="8609071" cy="71195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ctr">
              <a:lnSpc>
                <a:spcPts val="5800"/>
              </a:lnSpc>
              <a:defRPr sz="4200" b="1">
                <a:latin typeface="Canva Sans Bold"/>
                <a:ea typeface="Canva Sans Bold"/>
                <a:cs typeface="Canva Sans Bold"/>
                <a:sym typeface="Canva Sans Bold"/>
              </a:defRPr>
            </a:lvl1pPr>
          </a:lstStyle>
          <a:p>
            <a:r>
              <a:t>Qualifications and Experience </a:t>
            </a:r>
          </a:p>
        </p:txBody>
      </p:sp>
      <p:sp>
        <p:nvSpPr>
          <p:cNvPr id="181" name="TextBox 4"/>
          <p:cNvSpPr txBox="1"/>
          <p:nvPr/>
        </p:nvSpPr>
        <p:spPr>
          <a:xfrm>
            <a:off x="17197251" y="9210675"/>
            <a:ext cx="276498"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latin typeface="Canva Sans"/>
                <a:ea typeface="Canva Sans"/>
                <a:cs typeface="Canva Sans"/>
                <a:sym typeface="Canva Sans"/>
              </a:defRPr>
            </a:lvl1pPr>
          </a:lstStyle>
          <a:p>
            <a:r>
              <a:t>11</a:t>
            </a:r>
          </a:p>
        </p:txBody>
      </p:sp>
      <p:sp>
        <p:nvSpPr>
          <p:cNvPr id="182" name="TextBox 5"/>
          <p:cNvSpPr txBox="1"/>
          <p:nvPr/>
        </p:nvSpPr>
        <p:spPr>
          <a:xfrm>
            <a:off x="0" y="880735"/>
            <a:ext cx="8029076" cy="8804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ctr">
              <a:lnSpc>
                <a:spcPts val="7200"/>
              </a:lnSpc>
              <a:defRPr sz="5100" b="1">
                <a:latin typeface="Canva Sans Bold"/>
                <a:ea typeface="Canva Sans Bold"/>
                <a:cs typeface="Canva Sans Bold"/>
                <a:sym typeface="Canva Sans Bold"/>
              </a:defRPr>
            </a:lvl1pPr>
          </a:lstStyle>
          <a:p>
            <a:r>
              <a:t>Personal qualities  </a:t>
            </a:r>
          </a:p>
        </p:txBody>
      </p:sp>
      <p:sp>
        <p:nvSpPr>
          <p:cNvPr id="183" name="TextBox 6"/>
          <p:cNvSpPr txBox="1"/>
          <p:nvPr/>
        </p:nvSpPr>
        <p:spPr>
          <a:xfrm>
            <a:off x="534931" y="1998505"/>
            <a:ext cx="10299473" cy="25840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marL="645847" lvl="1" indent="-322923">
              <a:lnSpc>
                <a:spcPts val="4100"/>
              </a:lnSpc>
              <a:buSzPct val="100000"/>
              <a:buFont typeface="Arial"/>
              <a:buChar char="•"/>
              <a:defRPr sz="2900">
                <a:latin typeface="Canva Sans"/>
                <a:ea typeface="Canva Sans"/>
                <a:cs typeface="Canva Sans"/>
                <a:sym typeface="Canva Sans"/>
              </a:defRPr>
            </a:pPr>
            <a:r>
              <a:t>Friendly and approachable personality</a:t>
            </a:r>
          </a:p>
          <a:p>
            <a:pPr marL="645847" lvl="1" indent="-322923">
              <a:lnSpc>
                <a:spcPts val="4100"/>
              </a:lnSpc>
              <a:buSzPct val="100000"/>
              <a:buFont typeface="Arial"/>
              <a:buChar char="•"/>
              <a:defRPr sz="2900">
                <a:latin typeface="Canva Sans"/>
                <a:ea typeface="Canva Sans"/>
                <a:cs typeface="Canva Sans"/>
                <a:sym typeface="Canva Sans"/>
              </a:defRPr>
            </a:pPr>
            <a:r>
              <a:t>        Passion for hairdressing and fashion trends</a:t>
            </a:r>
          </a:p>
          <a:p>
            <a:pPr marL="645847" lvl="1" indent="-322923">
              <a:lnSpc>
                <a:spcPts val="4100"/>
              </a:lnSpc>
              <a:buSzPct val="100000"/>
              <a:buFont typeface="Arial"/>
              <a:buChar char="•"/>
              <a:defRPr sz="2900">
                <a:latin typeface="Canva Sans"/>
                <a:ea typeface="Canva Sans"/>
                <a:cs typeface="Canva Sans"/>
                <a:sym typeface="Canva Sans"/>
              </a:defRPr>
            </a:pPr>
            <a:r>
              <a:t>Professional appearance and attitude </a:t>
            </a:r>
          </a:p>
          <a:p>
            <a:pPr marL="645847" lvl="1" indent="-322923">
              <a:lnSpc>
                <a:spcPts val="4100"/>
              </a:lnSpc>
              <a:buSzPct val="100000"/>
              <a:buFont typeface="Arial"/>
              <a:buChar char="•"/>
              <a:defRPr sz="2900">
                <a:latin typeface="Canva Sans"/>
                <a:ea typeface="Canva Sans"/>
                <a:cs typeface="Canva Sans"/>
                <a:sym typeface="Canva Sans"/>
              </a:defRPr>
            </a:pPr>
            <a:r>
              <a:t>Ability to work under pressure in a busy salon</a:t>
            </a:r>
          </a:p>
          <a:p>
            <a:pPr marL="645847" lvl="1" indent="-322923">
              <a:lnSpc>
                <a:spcPts val="4100"/>
              </a:lnSpc>
              <a:buSzPct val="100000"/>
              <a:buFont typeface="Arial"/>
              <a:buChar char="•"/>
              <a:defRPr sz="2900">
                <a:latin typeface="Canva Sans"/>
                <a:ea typeface="Canva Sans"/>
                <a:cs typeface="Canva Sans"/>
                <a:sym typeface="Canva Sans"/>
              </a:defRPr>
            </a:pPr>
            <a:r>
              <a:t>Reliable and punctual</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85" name="TextBox 2"/>
          <p:cNvSpPr txBox="1"/>
          <p:nvPr/>
        </p:nvSpPr>
        <p:spPr>
          <a:xfrm>
            <a:off x="1028699" y="1143000"/>
            <a:ext cx="5228604" cy="196544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nSpc>
                <a:spcPts val="5100"/>
              </a:lnSpc>
              <a:defRPr sz="5200" b="1">
                <a:solidFill>
                  <a:srgbClr val="120E08"/>
                </a:solidFill>
                <a:latin typeface="Montserrat Bold"/>
                <a:ea typeface="Montserrat Bold"/>
                <a:cs typeface="Montserrat Bold"/>
                <a:sym typeface="Montserrat Bold"/>
              </a:defRPr>
            </a:lvl1pPr>
          </a:lstStyle>
          <a:p>
            <a:r>
              <a:t>Training and development needs</a:t>
            </a:r>
          </a:p>
        </p:txBody>
      </p:sp>
      <p:sp>
        <p:nvSpPr>
          <p:cNvPr id="186" name="TextBox 3"/>
          <p:cNvSpPr txBox="1"/>
          <p:nvPr/>
        </p:nvSpPr>
        <p:spPr>
          <a:xfrm>
            <a:off x="17187887" y="9210675"/>
            <a:ext cx="295226"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solidFill>
                  <a:srgbClr val="120E08"/>
                </a:solidFill>
                <a:latin typeface="Canva Sans"/>
                <a:ea typeface="Canva Sans"/>
                <a:cs typeface="Canva Sans"/>
                <a:sym typeface="Canva Sans"/>
              </a:defRPr>
            </a:lvl1pPr>
          </a:lstStyle>
          <a:p>
            <a:r>
              <a:t>12</a:t>
            </a:r>
          </a:p>
        </p:txBody>
      </p:sp>
      <p:sp>
        <p:nvSpPr>
          <p:cNvPr id="187" name="TextBox 4"/>
          <p:cNvSpPr txBox="1"/>
          <p:nvPr/>
        </p:nvSpPr>
        <p:spPr>
          <a:xfrm>
            <a:off x="514350" y="3724424"/>
            <a:ext cx="17773650" cy="49745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marL="692769" lvl="1" indent="-346383">
              <a:lnSpc>
                <a:spcPts val="4400"/>
              </a:lnSpc>
              <a:buSzPct val="100000"/>
              <a:buFont typeface="Arial"/>
              <a:buChar char="•"/>
              <a:defRPr sz="3200">
                <a:solidFill>
                  <a:srgbClr val="120E08"/>
                </a:solidFill>
                <a:latin typeface="Canva Sans"/>
                <a:ea typeface="Canva Sans"/>
                <a:cs typeface="Canva Sans"/>
                <a:sym typeface="Canva Sans"/>
              </a:defRPr>
            </a:pPr>
            <a:r>
              <a:t>Training at the Rush Academy in cutting, colouring, blow-drying and advanced styling techniques </a:t>
            </a:r>
          </a:p>
          <a:p>
            <a:pPr marL="692769" lvl="1" indent="-346383">
              <a:lnSpc>
                <a:spcPts val="4400"/>
              </a:lnSpc>
              <a:buSzPct val="100000"/>
              <a:buFont typeface="Arial"/>
              <a:buChar char="•"/>
              <a:defRPr sz="3200">
                <a:solidFill>
                  <a:srgbClr val="120E08"/>
                </a:solidFill>
                <a:latin typeface="Canva Sans"/>
                <a:ea typeface="Canva Sans"/>
                <a:cs typeface="Canva Sans"/>
                <a:sym typeface="Canva Sans"/>
              </a:defRPr>
            </a:pPr>
            <a:r>
              <a:t>Learning current fashion trends and modern hair techniques </a:t>
            </a:r>
          </a:p>
          <a:p>
            <a:pPr marL="692769" lvl="1" indent="-346383">
              <a:lnSpc>
                <a:spcPts val="4400"/>
              </a:lnSpc>
              <a:buSzPct val="100000"/>
              <a:buFont typeface="Arial"/>
              <a:buChar char="•"/>
              <a:defRPr sz="3200">
                <a:solidFill>
                  <a:srgbClr val="120E08"/>
                </a:solidFill>
                <a:latin typeface="Canva Sans"/>
                <a:ea typeface="Canva Sans"/>
                <a:cs typeface="Canva Sans"/>
                <a:sym typeface="Canva Sans"/>
              </a:defRPr>
            </a:pPr>
            <a:r>
              <a:t>Product knowledge and retail skills</a:t>
            </a:r>
          </a:p>
          <a:p>
            <a:pPr marL="692769" lvl="1" indent="-346383">
              <a:lnSpc>
                <a:spcPts val="4400"/>
              </a:lnSpc>
              <a:buSzPct val="100000"/>
              <a:buFont typeface="Arial"/>
              <a:buChar char="•"/>
              <a:defRPr sz="3200">
                <a:solidFill>
                  <a:srgbClr val="120E08"/>
                </a:solidFill>
                <a:latin typeface="Canva Sans"/>
                <a:ea typeface="Canva Sans"/>
                <a:cs typeface="Canva Sans"/>
                <a:sym typeface="Canva Sans"/>
              </a:defRPr>
            </a:pPr>
            <a:r>
              <a:t>Employees must understand salon products in order to advise clients </a:t>
            </a:r>
          </a:p>
          <a:p>
            <a:pPr marL="692769" lvl="1" indent="-346383">
              <a:lnSpc>
                <a:spcPts val="4400"/>
              </a:lnSpc>
              <a:buSzPct val="100000"/>
              <a:buFont typeface="Arial"/>
              <a:buChar char="•"/>
              <a:defRPr sz="3200">
                <a:solidFill>
                  <a:srgbClr val="120E08"/>
                </a:solidFill>
                <a:latin typeface="Canva Sans"/>
                <a:ea typeface="Canva Sans"/>
                <a:cs typeface="Canva Sans"/>
                <a:sym typeface="Canva Sans"/>
              </a:defRPr>
            </a:pPr>
            <a:r>
              <a:t>Learning about professional haircare products, treatments and tools </a:t>
            </a:r>
          </a:p>
          <a:p>
            <a:pPr marL="692769" lvl="1" indent="-346383">
              <a:lnSpc>
                <a:spcPts val="4400"/>
              </a:lnSpc>
              <a:buSzPct val="100000"/>
              <a:buFont typeface="Arial"/>
              <a:buChar char="•"/>
              <a:defRPr sz="3200">
                <a:solidFill>
                  <a:srgbClr val="120E08"/>
                </a:solidFill>
                <a:latin typeface="Canva Sans"/>
                <a:ea typeface="Canva Sans"/>
                <a:cs typeface="Canva Sans"/>
                <a:sym typeface="Canva Sans"/>
              </a:defRPr>
            </a:pPr>
            <a:r>
              <a:t>Training on recommending products for different hair types</a:t>
            </a:r>
          </a:p>
          <a:p>
            <a:pPr marL="692769" lvl="1" indent="-346383">
              <a:lnSpc>
                <a:spcPts val="4400"/>
              </a:lnSpc>
              <a:buSzPct val="100000"/>
              <a:buFont typeface="Arial"/>
              <a:buChar char="•"/>
              <a:defRPr sz="3200">
                <a:solidFill>
                  <a:srgbClr val="120E08"/>
                </a:solidFill>
                <a:latin typeface="Canva Sans"/>
                <a:ea typeface="Canva Sans"/>
                <a:cs typeface="Canva Sans"/>
                <a:sym typeface="Canva Sans"/>
              </a:defRPr>
            </a:pPr>
            <a:r>
              <a:t>Developing retail skills to increase salon sales and improve customer experience </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89" name="Freeform 2"/>
          <p:cNvSpPr/>
          <p:nvPr/>
        </p:nvSpPr>
        <p:spPr>
          <a:xfrm>
            <a:off x="-1" y="2051218"/>
            <a:ext cx="10261784" cy="5772252"/>
          </a:xfrm>
          <a:prstGeom prst="rect">
            <a:avLst/>
          </a:prstGeom>
          <a:blipFill>
            <a:blip r:embed="rId2"/>
            <a:stretch>
              <a:fillRect/>
            </a:stretch>
          </a:blipFill>
          <a:ln w="12700">
            <a:miter lim="400000"/>
          </a:ln>
        </p:spPr>
        <p:txBody>
          <a:bodyPr lIns="45719" rIns="45719"/>
          <a:lstStyle/>
          <a:p>
            <a:endParaRPr/>
          </a:p>
        </p:txBody>
      </p:sp>
      <p:sp>
        <p:nvSpPr>
          <p:cNvPr id="190" name="TextBox 3"/>
          <p:cNvSpPr txBox="1"/>
          <p:nvPr/>
        </p:nvSpPr>
        <p:spPr>
          <a:xfrm>
            <a:off x="17187887" y="9210675"/>
            <a:ext cx="295226"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solidFill>
                  <a:srgbClr val="FFFFFF"/>
                </a:solidFill>
                <a:latin typeface="Canva Sans"/>
                <a:ea typeface="Canva Sans"/>
                <a:cs typeface="Canva Sans"/>
                <a:sym typeface="Canva Sans"/>
              </a:defRPr>
            </a:lvl1pPr>
          </a:lstStyle>
          <a:p>
            <a:r>
              <a:t>13</a:t>
            </a:r>
          </a:p>
        </p:txBody>
      </p:sp>
      <p:sp>
        <p:nvSpPr>
          <p:cNvPr id="191" name="TextBox 4"/>
          <p:cNvSpPr txBox="1"/>
          <p:nvPr/>
        </p:nvSpPr>
        <p:spPr>
          <a:xfrm>
            <a:off x="7898310" y="2581151"/>
            <a:ext cx="9975805" cy="41461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just">
              <a:lnSpc>
                <a:spcPts val="4100"/>
              </a:lnSpc>
            </a:pPr>
            <a:endParaRPr/>
          </a:p>
          <a:p>
            <a:pPr algn="just">
              <a:lnSpc>
                <a:spcPts val="4100"/>
              </a:lnSpc>
              <a:defRPr sz="2900">
                <a:latin typeface="Canva Sans"/>
                <a:ea typeface="Canva Sans"/>
                <a:cs typeface="Canva Sans"/>
                <a:sym typeface="Canva Sans"/>
              </a:defRPr>
            </a:pPr>
            <a:r>
              <a:t> B.F. Skinner  believed that behaviour can be shaped using reinforcement. If a behaviour is rewarded it is more likely to be repeated. If it is punished it is likely to happen again.</a:t>
            </a:r>
          </a:p>
          <a:p>
            <a:pPr algn="just">
              <a:lnSpc>
                <a:spcPts val="4100"/>
              </a:lnSpc>
            </a:pPr>
            <a:endParaRPr/>
          </a:p>
          <a:p>
            <a:pPr algn="just">
              <a:lnSpc>
                <a:spcPts val="4100"/>
              </a:lnSpc>
              <a:defRPr sz="2900">
                <a:latin typeface="Canva Sans"/>
                <a:ea typeface="Canva Sans"/>
                <a:cs typeface="Canva Sans"/>
                <a:sym typeface="Canva Sans"/>
              </a:defRPr>
            </a:pPr>
            <a:r>
              <a:t>If a student practices blow-drying hair and the trainer praises them, they will keep improving and repeating the correct technique.</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93" name="Freeform 2"/>
          <p:cNvSpPr/>
          <p:nvPr/>
        </p:nvSpPr>
        <p:spPr>
          <a:xfrm>
            <a:off x="377340" y="2564986"/>
            <a:ext cx="6776475" cy="6022593"/>
          </a:xfrm>
          <a:prstGeom prst="rect">
            <a:avLst/>
          </a:prstGeom>
          <a:blipFill>
            <a:blip r:embed="rId2"/>
            <a:stretch>
              <a:fillRect/>
            </a:stretch>
          </a:blipFill>
          <a:ln w="12700">
            <a:miter lim="400000"/>
          </a:ln>
        </p:spPr>
        <p:txBody>
          <a:bodyPr lIns="45719" rIns="45719"/>
          <a:lstStyle/>
          <a:p>
            <a:endParaRPr/>
          </a:p>
        </p:txBody>
      </p:sp>
      <p:sp>
        <p:nvSpPr>
          <p:cNvPr id="194" name="TextBox 3"/>
          <p:cNvSpPr txBox="1"/>
          <p:nvPr/>
        </p:nvSpPr>
        <p:spPr>
          <a:xfrm>
            <a:off x="17187887" y="9210675"/>
            <a:ext cx="295226"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solidFill>
                  <a:srgbClr val="FFFFFF"/>
                </a:solidFill>
                <a:latin typeface="Canva Sans"/>
                <a:ea typeface="Canva Sans"/>
                <a:cs typeface="Canva Sans"/>
                <a:sym typeface="Canva Sans"/>
              </a:defRPr>
            </a:lvl1pPr>
          </a:lstStyle>
          <a:p>
            <a:r>
              <a:t>14</a:t>
            </a:r>
          </a:p>
        </p:txBody>
      </p:sp>
      <p:sp>
        <p:nvSpPr>
          <p:cNvPr id="195" name="TextBox 4"/>
          <p:cNvSpPr txBox="1"/>
          <p:nvPr/>
        </p:nvSpPr>
        <p:spPr>
          <a:xfrm>
            <a:off x="1028700" y="815609"/>
            <a:ext cx="5885299" cy="17462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7000"/>
              </a:lnSpc>
              <a:defRPr sz="5000" b="1">
                <a:solidFill>
                  <a:srgbClr val="120E08"/>
                </a:solidFill>
                <a:latin typeface="Canva Sans Bold"/>
                <a:ea typeface="Canva Sans Bold"/>
                <a:cs typeface="Canva Sans Bold"/>
                <a:sym typeface="Canva Sans Bold"/>
              </a:defRPr>
            </a:pPr>
            <a:r>
              <a:t>Cognitivist Learning Theory</a:t>
            </a:r>
            <a:r>
              <a:rPr>
                <a:solidFill>
                  <a:srgbClr val="FFFFFF"/>
                </a:solidFill>
              </a:rPr>
              <a:t> </a:t>
            </a:r>
          </a:p>
        </p:txBody>
      </p:sp>
      <p:sp>
        <p:nvSpPr>
          <p:cNvPr id="196" name="TextBox 5"/>
          <p:cNvSpPr txBox="1"/>
          <p:nvPr/>
        </p:nvSpPr>
        <p:spPr>
          <a:xfrm>
            <a:off x="6913998" y="1978070"/>
            <a:ext cx="10974501" cy="38671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nSpc>
                <a:spcPts val="4000"/>
              </a:lnSpc>
            </a:pPr>
            <a:endParaRPr/>
          </a:p>
          <a:p>
            <a:pPr>
              <a:lnSpc>
                <a:spcPts val="4000"/>
              </a:lnSpc>
              <a:defRPr sz="2800">
                <a:latin typeface="Canva Sans"/>
                <a:ea typeface="Canva Sans"/>
                <a:cs typeface="Canva Sans"/>
                <a:sym typeface="Canva Sans"/>
              </a:defRPr>
            </a:pPr>
            <a:r>
              <a:t>Jean Piaget believed that people learn by actively constructing knowledge and develop their understanding through experiences.</a:t>
            </a:r>
          </a:p>
          <a:p>
            <a:pPr>
              <a:lnSpc>
                <a:spcPts val="4000"/>
              </a:lnSpc>
              <a:defRPr sz="2800">
                <a:latin typeface="Canva Sans"/>
                <a:ea typeface="Canva Sans"/>
                <a:cs typeface="Canva Sans"/>
                <a:sym typeface="Canva Sans"/>
              </a:defRPr>
            </a:pPr>
            <a:r>
              <a:t>If a Hairdressing student learns about different hair types and why certain products work better for specific hair textures, the student can make better decisions when working with clients by understanding the theory behind it.</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198" name="Freeform 2"/>
          <p:cNvSpPr/>
          <p:nvPr/>
        </p:nvSpPr>
        <p:spPr>
          <a:xfrm>
            <a:off x="1028700" y="3333391"/>
            <a:ext cx="5590701" cy="5590702"/>
          </a:xfrm>
          <a:prstGeom prst="rect">
            <a:avLst/>
          </a:prstGeom>
          <a:blipFill>
            <a:blip r:embed="rId2"/>
            <a:stretch>
              <a:fillRect/>
            </a:stretch>
          </a:blipFill>
          <a:ln w="12700">
            <a:miter lim="400000"/>
          </a:ln>
        </p:spPr>
        <p:txBody>
          <a:bodyPr lIns="45719" rIns="45719"/>
          <a:lstStyle/>
          <a:p>
            <a:endParaRPr/>
          </a:p>
        </p:txBody>
      </p:sp>
      <p:sp>
        <p:nvSpPr>
          <p:cNvPr id="199" name="TextBox 3"/>
          <p:cNvSpPr txBox="1"/>
          <p:nvPr/>
        </p:nvSpPr>
        <p:spPr>
          <a:xfrm>
            <a:off x="17187887" y="9210675"/>
            <a:ext cx="295226"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solidFill>
                  <a:srgbClr val="FFFFFF"/>
                </a:solidFill>
                <a:latin typeface="Canva Sans"/>
                <a:ea typeface="Canva Sans"/>
                <a:cs typeface="Canva Sans"/>
                <a:sym typeface="Canva Sans"/>
              </a:defRPr>
            </a:lvl1pPr>
          </a:lstStyle>
          <a:p>
            <a:r>
              <a:t>15</a:t>
            </a:r>
          </a:p>
        </p:txBody>
      </p:sp>
      <p:sp>
        <p:nvSpPr>
          <p:cNvPr id="200" name="TextBox 4"/>
          <p:cNvSpPr txBox="1"/>
          <p:nvPr/>
        </p:nvSpPr>
        <p:spPr>
          <a:xfrm>
            <a:off x="3824051" y="942975"/>
            <a:ext cx="9603285" cy="8209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6700"/>
              </a:lnSpc>
              <a:defRPr sz="4800" b="1">
                <a:solidFill>
                  <a:srgbClr val="120E08"/>
                </a:solidFill>
                <a:latin typeface="Canva Sans Bold"/>
                <a:ea typeface="Canva Sans Bold"/>
                <a:cs typeface="Canva Sans Bold"/>
                <a:sym typeface="Canva Sans Bold"/>
              </a:defRPr>
            </a:pPr>
            <a:r>
              <a:t>Humanist/ Experiential learning</a:t>
            </a:r>
            <a:r>
              <a:rPr>
                <a:solidFill>
                  <a:srgbClr val="000000"/>
                </a:solidFill>
              </a:rPr>
              <a:t> </a:t>
            </a:r>
          </a:p>
        </p:txBody>
      </p:sp>
      <p:sp>
        <p:nvSpPr>
          <p:cNvPr id="201" name="TextBox 5"/>
          <p:cNvSpPr txBox="1"/>
          <p:nvPr/>
        </p:nvSpPr>
        <p:spPr>
          <a:xfrm>
            <a:off x="7171231" y="2725528"/>
            <a:ext cx="9025403" cy="59067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4700"/>
              </a:lnSpc>
              <a:defRPr sz="3300">
                <a:latin typeface="Canva Sans"/>
                <a:ea typeface="Canva Sans"/>
                <a:cs typeface="Canva Sans"/>
                <a:sym typeface="Canva Sans"/>
              </a:defRPr>
            </a:pPr>
            <a:r>
              <a:t>Maslow's Hierarchy of Needs is important for Rush Hair &amp; Beauty because It creates a safe and supportive environment (safety needs), builds friendships and teamwork (social needs), and increases confidence through learning new skills (esteem needs).</a:t>
            </a:r>
          </a:p>
          <a:p>
            <a:pPr algn="ctr">
              <a:lnSpc>
                <a:spcPts val="4700"/>
              </a:lnSpc>
              <a:defRPr sz="3300">
                <a:latin typeface="Canva Sans"/>
                <a:ea typeface="Canva Sans"/>
                <a:cs typeface="Canva Sans"/>
                <a:sym typeface="Canva Sans"/>
              </a:defRPr>
            </a:pPr>
            <a:r>
              <a:t>This then helps staff reach their full potential (self-actualisation), making them more creative, motivated, and better at their job.</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203" name="TextBox 2"/>
          <p:cNvSpPr txBox="1"/>
          <p:nvPr/>
        </p:nvSpPr>
        <p:spPr>
          <a:xfrm>
            <a:off x="17187887" y="9210675"/>
            <a:ext cx="295226"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solidFill>
                  <a:srgbClr val="FFFFFF"/>
                </a:solidFill>
                <a:latin typeface="Canva Sans"/>
                <a:ea typeface="Canva Sans"/>
                <a:cs typeface="Canva Sans"/>
                <a:sym typeface="Canva Sans"/>
              </a:defRPr>
            </a:lvl1pPr>
          </a:lstStyle>
          <a:p>
            <a:r>
              <a:t>16</a:t>
            </a:r>
          </a:p>
        </p:txBody>
      </p:sp>
      <p:sp>
        <p:nvSpPr>
          <p:cNvPr id="204" name="TextBox 3"/>
          <p:cNvSpPr txBox="1"/>
          <p:nvPr/>
        </p:nvSpPr>
        <p:spPr>
          <a:xfrm>
            <a:off x="1287390" y="866775"/>
            <a:ext cx="6007299" cy="14079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lnSpc>
                <a:spcPts val="11500"/>
              </a:lnSpc>
              <a:defRPr sz="8200" b="1">
                <a:latin typeface="Canva Sans Bold"/>
                <a:ea typeface="Canva Sans Bold"/>
                <a:cs typeface="Canva Sans Bold"/>
                <a:sym typeface="Canva Sans Bold"/>
              </a:defRPr>
            </a:pPr>
            <a:r>
              <a:t>Conclusion</a:t>
            </a:r>
            <a:r>
              <a:rPr b="0">
                <a:latin typeface="Canva Sans"/>
                <a:ea typeface="Canva Sans"/>
                <a:cs typeface="Canva Sans"/>
                <a:sym typeface="Canva Sans"/>
              </a:rPr>
              <a:t> </a:t>
            </a:r>
          </a:p>
        </p:txBody>
      </p:sp>
      <p:sp>
        <p:nvSpPr>
          <p:cNvPr id="205" name="TextBox 4"/>
          <p:cNvSpPr txBox="1"/>
          <p:nvPr/>
        </p:nvSpPr>
        <p:spPr>
          <a:xfrm>
            <a:off x="1028699" y="2889087"/>
            <a:ext cx="14765274" cy="365379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marL="910014" lvl="1" indent="-455007">
              <a:lnSpc>
                <a:spcPts val="5900"/>
              </a:lnSpc>
              <a:buSzPct val="100000"/>
              <a:buFont typeface="Arial"/>
              <a:buChar char="•"/>
              <a:defRPr sz="4200">
                <a:latin typeface="Canva Sans"/>
                <a:ea typeface="Canva Sans"/>
                <a:cs typeface="Canva Sans"/>
                <a:sym typeface="Canva Sans"/>
              </a:defRPr>
            </a:pPr>
            <a:r>
              <a:t>Effective recruitment is vital for Rush Hair &amp; Beauty</a:t>
            </a:r>
          </a:p>
          <a:p>
            <a:pPr marL="910014" lvl="1" indent="-455007">
              <a:lnSpc>
                <a:spcPts val="5900"/>
              </a:lnSpc>
              <a:buSzPct val="100000"/>
              <a:buFont typeface="Arial"/>
              <a:buChar char="•"/>
              <a:defRPr sz="4200">
                <a:latin typeface="Canva Sans"/>
                <a:ea typeface="Canva Sans"/>
                <a:cs typeface="Canva Sans"/>
                <a:sym typeface="Canva Sans"/>
              </a:defRPr>
            </a:pPr>
            <a:r>
              <a:t>Ensures the right skills and qualifications</a:t>
            </a:r>
          </a:p>
          <a:p>
            <a:pPr marL="910014" lvl="1" indent="-455007">
              <a:lnSpc>
                <a:spcPts val="5900"/>
              </a:lnSpc>
              <a:buSzPct val="100000"/>
              <a:buFont typeface="Arial"/>
              <a:buChar char="•"/>
              <a:defRPr sz="4200">
                <a:latin typeface="Canva Sans"/>
                <a:ea typeface="Canva Sans"/>
                <a:cs typeface="Canva Sans"/>
                <a:sym typeface="Canva Sans"/>
              </a:defRPr>
            </a:pPr>
            <a:r>
              <a:t>Supports smooth salon operations</a:t>
            </a:r>
          </a:p>
          <a:p>
            <a:pPr marL="910014" lvl="1" indent="-455007">
              <a:lnSpc>
                <a:spcPts val="5900"/>
              </a:lnSpc>
              <a:buSzPct val="100000"/>
              <a:buFont typeface="Arial"/>
              <a:buChar char="•"/>
              <a:defRPr sz="4200">
                <a:latin typeface="Canva Sans"/>
                <a:ea typeface="Canva Sans"/>
                <a:cs typeface="Canva Sans"/>
                <a:sym typeface="Canva Sans"/>
              </a:defRPr>
            </a:pPr>
            <a:r>
              <a:t>Improves customer satisfaction and overall performance</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2D5DB"/>
        </a:solidFill>
        <a:effectLst/>
      </p:bgPr>
    </p:bg>
    <p:spTree>
      <p:nvGrpSpPr>
        <p:cNvPr id="1" name=""/>
        <p:cNvGrpSpPr/>
        <p:nvPr/>
      </p:nvGrpSpPr>
      <p:grpSpPr>
        <a:xfrm>
          <a:off x="0" y="0"/>
          <a:ext cx="0" cy="0"/>
          <a:chOff x="0" y="0"/>
          <a:chExt cx="0" cy="0"/>
        </a:xfrm>
      </p:grpSpPr>
      <p:sp>
        <p:nvSpPr>
          <p:cNvPr id="207" name="TextBox 2"/>
          <p:cNvSpPr txBox="1"/>
          <p:nvPr/>
        </p:nvSpPr>
        <p:spPr>
          <a:xfrm>
            <a:off x="17187887" y="9210675"/>
            <a:ext cx="295226" cy="3428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0" tIns="0" rIns="0" bIns="0">
            <a:spAutoFit/>
          </a:bodyPr>
          <a:lstStyle>
            <a:lvl1pPr algn="ctr">
              <a:lnSpc>
                <a:spcPts val="2800"/>
              </a:lnSpc>
              <a:defRPr sz="2000">
                <a:solidFill>
                  <a:srgbClr val="120E08"/>
                </a:solidFill>
                <a:latin typeface="Canva Sans"/>
                <a:ea typeface="Canva Sans"/>
                <a:cs typeface="Canva Sans"/>
                <a:sym typeface="Canva Sans"/>
              </a:defRPr>
            </a:lvl1pPr>
          </a:lstStyle>
          <a:p>
            <a:r>
              <a:t>17</a:t>
            </a:r>
          </a:p>
        </p:txBody>
      </p:sp>
      <p:sp>
        <p:nvSpPr>
          <p:cNvPr id="208" name="TextBox 3"/>
          <p:cNvSpPr txBox="1"/>
          <p:nvPr/>
        </p:nvSpPr>
        <p:spPr>
          <a:xfrm>
            <a:off x="-1847848" y="480613"/>
            <a:ext cx="12788612" cy="15691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lvl1pPr algn="ctr">
              <a:lnSpc>
                <a:spcPts val="12800"/>
              </a:lnSpc>
              <a:defRPr sz="9200" b="1">
                <a:solidFill>
                  <a:srgbClr val="120E08"/>
                </a:solidFill>
                <a:latin typeface="Jimmy Script Bold"/>
                <a:ea typeface="Jimmy Script Bold"/>
                <a:cs typeface="Jimmy Script Bold"/>
                <a:sym typeface="Jimmy Script Bold"/>
              </a:defRPr>
            </a:lvl1pPr>
          </a:lstStyle>
          <a:p>
            <a:r>
              <a:t>References</a:t>
            </a:r>
          </a:p>
        </p:txBody>
      </p:sp>
      <p:sp>
        <p:nvSpPr>
          <p:cNvPr id="209" name="TextBox 4"/>
          <p:cNvSpPr txBox="1"/>
          <p:nvPr/>
        </p:nvSpPr>
        <p:spPr>
          <a:xfrm>
            <a:off x="0" y="2725532"/>
            <a:ext cx="18288000" cy="53491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marL="734059" lvl="1" indent="-367029">
              <a:lnSpc>
                <a:spcPts val="4700"/>
              </a:lnSpc>
              <a:buSzPct val="100000"/>
              <a:buFont typeface="Arial"/>
              <a:buChar char="•"/>
              <a:defRPr sz="3300">
                <a:solidFill>
                  <a:srgbClr val="120E08"/>
                </a:solidFill>
                <a:latin typeface="Canva Sans"/>
                <a:ea typeface="Canva Sans"/>
                <a:cs typeface="Canva Sans"/>
                <a:sym typeface="Canva Sans"/>
              </a:defRPr>
            </a:pPr>
            <a:r>
              <a:t>Abraham Maslow (1943). A Theory of Human Motivation.</a:t>
            </a:r>
          </a:p>
          <a:p>
            <a:pPr marL="734059" lvl="1" indent="-367029">
              <a:lnSpc>
                <a:spcPts val="4700"/>
              </a:lnSpc>
              <a:buSzPct val="100000"/>
              <a:buFont typeface="Arial"/>
              <a:buChar char="•"/>
              <a:defRPr sz="3300">
                <a:solidFill>
                  <a:srgbClr val="120E08"/>
                </a:solidFill>
                <a:latin typeface="Canva Sans"/>
                <a:ea typeface="Canva Sans"/>
                <a:cs typeface="Canva Sans"/>
                <a:sym typeface="Canva Sans"/>
              </a:defRPr>
            </a:pPr>
            <a:r>
              <a:t>B. F. Skinner (1953). Science and Human Behaviour</a:t>
            </a:r>
          </a:p>
          <a:p>
            <a:pPr marL="734059" lvl="1" indent="-367029">
              <a:lnSpc>
                <a:spcPts val="4700"/>
              </a:lnSpc>
              <a:buSzPct val="100000"/>
              <a:buFont typeface="Arial"/>
              <a:buChar char="•"/>
              <a:defRPr sz="3300">
                <a:solidFill>
                  <a:srgbClr val="120E08"/>
                </a:solidFill>
                <a:latin typeface="Canva Sans"/>
                <a:ea typeface="Canva Sans"/>
                <a:cs typeface="Canva Sans"/>
                <a:sym typeface="Canva Sans"/>
              </a:defRPr>
            </a:pPr>
            <a:r>
              <a:t>Rush Hair &amp; Beauty (2024). Training and careers at Rush Hair &amp; Beauty. Available at: https://www.rush.co.uk (Accessed: 18 March 2026).</a:t>
            </a:r>
          </a:p>
          <a:p>
            <a:pPr marL="734059" lvl="1" indent="-367029">
              <a:lnSpc>
                <a:spcPts val="4700"/>
              </a:lnSpc>
              <a:buSzPct val="100000"/>
              <a:buFont typeface="Arial"/>
              <a:buChar char="•"/>
              <a:defRPr sz="3300">
                <a:solidFill>
                  <a:srgbClr val="120E08"/>
                </a:solidFill>
                <a:latin typeface="Canva Sans"/>
                <a:ea typeface="Canva Sans"/>
                <a:cs typeface="Canva Sans"/>
                <a:sym typeface="Canva Sans"/>
              </a:defRPr>
            </a:pPr>
            <a:r>
              <a:t>Cognitivist theory (Jean Piaget, 1952)</a:t>
            </a:r>
          </a:p>
          <a:p>
            <a:pPr marL="734059" lvl="1" indent="-367029">
              <a:lnSpc>
                <a:spcPts val="4700"/>
              </a:lnSpc>
              <a:buSzPct val="100000"/>
              <a:buFont typeface="Arial"/>
              <a:buChar char="•"/>
              <a:defRPr sz="3300">
                <a:solidFill>
                  <a:srgbClr val="120E08"/>
                </a:solidFill>
                <a:latin typeface="Canva Sans"/>
                <a:ea typeface="Canva Sans"/>
                <a:cs typeface="Canva Sans"/>
                <a:sym typeface="Canva Sans"/>
              </a:defRPr>
            </a:pPr>
            <a:r>
              <a:t>Cognitivist theory (Jerome Bruner, 1966)</a:t>
            </a:r>
          </a:p>
          <a:p>
            <a:pPr marL="734059" lvl="1" indent="-367029">
              <a:lnSpc>
                <a:spcPts val="4700"/>
              </a:lnSpc>
              <a:buSzPct val="100000"/>
              <a:buFont typeface="Arial"/>
              <a:buChar char="•"/>
              <a:defRPr sz="3300">
                <a:solidFill>
                  <a:srgbClr val="120E08"/>
                </a:solidFill>
                <a:latin typeface="Canva Sans"/>
                <a:ea typeface="Canva Sans"/>
                <a:cs typeface="Canva Sans"/>
                <a:sym typeface="Canva Sans"/>
              </a:defRPr>
            </a:pPr>
            <a:r>
              <a:t>Behaviourism theory (Ivan Pavlov, 1927)</a:t>
            </a:r>
          </a:p>
          <a:p>
            <a:pPr marL="734059" lvl="1" indent="-367029">
              <a:lnSpc>
                <a:spcPts val="4700"/>
              </a:lnSpc>
              <a:buSzPct val="100000"/>
              <a:buFont typeface="Arial"/>
              <a:buChar char="•"/>
              <a:defRPr sz="3300">
                <a:solidFill>
                  <a:srgbClr val="120E08"/>
                </a:solidFill>
                <a:latin typeface="Canva Sans"/>
                <a:ea typeface="Canva Sans"/>
                <a:cs typeface="Canva Sans"/>
                <a:sym typeface="Canva Sans"/>
              </a:defRPr>
            </a:pPr>
            <a:r>
              <a:t>Humanist / experiential learning (Carl Rogers, 1983)</a:t>
            </a:r>
          </a:p>
          <a:p>
            <a:pPr marL="734059" lvl="1" indent="-367029">
              <a:lnSpc>
                <a:spcPts val="4700"/>
              </a:lnSpc>
              <a:buSzPct val="100000"/>
              <a:buFont typeface="Arial"/>
              <a:buChar char="•"/>
              <a:defRPr sz="3300">
                <a:solidFill>
                  <a:srgbClr val="120E08"/>
                </a:solidFill>
                <a:latin typeface="Canva Sans"/>
                <a:ea typeface="Canva Sans"/>
                <a:cs typeface="Canva Sans"/>
                <a:sym typeface="Canva Sans"/>
              </a:defRPr>
            </a:pPr>
            <a:r>
              <a:t>Experiential learning theory (David Kolb, 1984)</a:t>
            </a:r>
          </a:p>
        </p:txBody>
      </p:sp>
    </p:spTree>
  </p:cSld>
  <p:clrMapOvr>
    <a:masterClrMapping/>
  </p:clrMapOvr>
  <p:transition spd="med"/>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1012</Words>
  <Application>Microsoft Office PowerPoint</Application>
  <PresentationFormat>Custom</PresentationFormat>
  <Paragraphs>156</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Canva Sans</vt:lpstr>
      <vt:lpstr>Montserrat</vt:lpstr>
      <vt:lpstr>Montserrat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Sahara Ali (2318212)</cp:lastModifiedBy>
  <cp:revision>1</cp:revision>
  <dcterms:modified xsi:type="dcterms:W3CDTF">2026-03-18T22:32:47Z</dcterms:modified>
</cp:coreProperties>
</file>