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0" r:id="rId1"/>
  </p:sldMasterIdLst>
  <p:sldIdLst>
    <p:sldId id="282" r:id="rId2"/>
    <p:sldId id="261" r:id="rId3"/>
    <p:sldId id="262" r:id="rId4"/>
    <p:sldId id="264" r:id="rId5"/>
    <p:sldId id="257" r:id="rId6"/>
    <p:sldId id="276" r:id="rId7"/>
    <p:sldId id="272" r:id="rId8"/>
    <p:sldId id="279" r:id="rId9"/>
    <p:sldId id="283" r:id="rId10"/>
    <p:sldId id="287" r:id="rId11"/>
    <p:sldId id="277" r:id="rId12"/>
    <p:sldId id="280" r:id="rId13"/>
    <p:sldId id="284" r:id="rId14"/>
    <p:sldId id="289" r:id="rId15"/>
    <p:sldId id="278" r:id="rId16"/>
    <p:sldId id="281" r:id="rId17"/>
    <p:sldId id="285" r:id="rId18"/>
    <p:sldId id="288" r:id="rId19"/>
    <p:sldId id="286" r:id="rId20"/>
    <p:sldId id="259" r:id="rId21"/>
    <p:sldId id="260" r:id="rId22"/>
    <p:sldId id="271" r:id="rId23"/>
    <p:sldId id="290" r:id="rId24"/>
    <p:sldId id="291" r:id="rId25"/>
    <p:sldId id="292" r:id="rId26"/>
    <p:sldId id="293"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E802D-F068-590C-47B4-6E014E1D1427}" v="897" dt="2026-02-26T22:38:19.689"/>
    <p1510:client id="{12CA9795-45D6-9C38-CDE2-05CCCA8E3E31}" v="97" dt="2026-02-27T10:06:34.420"/>
    <p1510:client id="{20E15999-D743-FF8A-6C07-5B072F2B46BA}" v="764" dt="2026-02-27T14:43:15.253"/>
    <p1510:client id="{2BCE626B-30E1-188E-565A-5C05715FE28E}" v="3135" dt="2026-02-25T20:42:45.257"/>
    <p1510:client id="{58E768B3-BEAC-01F2-31FC-1F0BE08E1979}" v="141" dt="2026-02-27T12:17:24.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EBB5FE-D6FF-4E9A-B462-F5552B1FF83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3AA017D-D8CD-4DEE-80D4-CE6AF4066719}">
      <dgm:prSet/>
      <dgm:spPr/>
      <dgm:t>
        <a:bodyPr/>
        <a:lstStyle/>
        <a:p>
          <a:pPr>
            <a:lnSpc>
              <a:spcPct val="100000"/>
            </a:lnSpc>
          </a:pPr>
          <a:r>
            <a:rPr lang="en-GB" b="0">
              <a:latin typeface="Aptos"/>
              <a:ea typeface="+mn-ea"/>
              <a:cs typeface="+mn-cs"/>
            </a:rPr>
            <a:t>Academy rugby players represent a key developmental stage between amateur and professional performance where physical and tactical demands increase significantly. At this level, players are exposed to greater loads, higher intensities and a greater expectation of skill execution and decision making. As a result, the coaching programmes must be carefully structured to support both immediate and long-term performance. </a:t>
          </a:r>
        </a:p>
      </dgm:t>
    </dgm:pt>
    <dgm:pt modelId="{AB7FA7A8-03E4-4FAE-BA43-3C83758F815A}" type="parTrans" cxnId="{5BEBAF14-1203-47C9-A830-D126342D021A}">
      <dgm:prSet/>
      <dgm:spPr/>
      <dgm:t>
        <a:bodyPr/>
        <a:lstStyle/>
        <a:p>
          <a:endParaRPr lang="en-US"/>
        </a:p>
      </dgm:t>
    </dgm:pt>
    <dgm:pt modelId="{42E74607-47A8-4745-988A-2FBAE39CF235}" type="sibTrans" cxnId="{5BEBAF14-1203-47C9-A830-D126342D021A}">
      <dgm:prSet/>
      <dgm:spPr/>
      <dgm:t>
        <a:bodyPr/>
        <a:lstStyle/>
        <a:p>
          <a:endParaRPr lang="en-US"/>
        </a:p>
      </dgm:t>
    </dgm:pt>
    <dgm:pt modelId="{20117803-B597-4AE3-AE43-6A764B404765}">
      <dgm:prSet/>
      <dgm:spPr/>
      <dgm:t>
        <a:bodyPr/>
        <a:lstStyle/>
        <a:p>
          <a:pPr>
            <a:lnSpc>
              <a:spcPct val="100000"/>
            </a:lnSpc>
          </a:pPr>
          <a:r>
            <a:rPr lang="en-GB" b="0">
              <a:latin typeface="Aptos"/>
              <a:ea typeface="+mn-ea"/>
              <a:cs typeface="+mn-cs"/>
            </a:rPr>
            <a:t>Academy players often display large variations in physical maturity, strength and movement competency meaning training must be adaptable whilst providing appropriate levels of challenge. Effective coaching at this level should focus on developing key physical qualities including speed, agility, strength and power alongside refining specific skills required. These qualities should be developed in environments that reflect the unpredictable, highly variable nature of rugby to get the best development from the training field to match scenarios.</a:t>
          </a:r>
          <a:endParaRPr lang="en-US" b="0">
            <a:latin typeface="Aptos"/>
            <a:ea typeface="+mn-ea"/>
            <a:cs typeface="+mn-cs"/>
          </a:endParaRPr>
        </a:p>
      </dgm:t>
    </dgm:pt>
    <dgm:pt modelId="{D66C7F94-E84B-446C-9E5C-0BBBEEFA309E}" type="parTrans" cxnId="{A0893C03-A294-4BC7-B1D0-B5A5C1CDC456}">
      <dgm:prSet/>
      <dgm:spPr/>
      <dgm:t>
        <a:bodyPr/>
        <a:lstStyle/>
        <a:p>
          <a:endParaRPr lang="en-US"/>
        </a:p>
      </dgm:t>
    </dgm:pt>
    <dgm:pt modelId="{E3B072E6-4324-4338-9DCB-186F8C2A3347}" type="sibTrans" cxnId="{A0893C03-A294-4BC7-B1D0-B5A5C1CDC456}">
      <dgm:prSet/>
      <dgm:spPr/>
      <dgm:t>
        <a:bodyPr/>
        <a:lstStyle/>
        <a:p>
          <a:endParaRPr lang="en-US"/>
        </a:p>
      </dgm:t>
    </dgm:pt>
    <dgm:pt modelId="{14E7F76D-4F25-4F31-A59B-1FED1B169864}">
      <dgm:prSet/>
      <dgm:spPr/>
      <dgm:t>
        <a:bodyPr/>
        <a:lstStyle/>
        <a:p>
          <a:pPr>
            <a:lnSpc>
              <a:spcPct val="100000"/>
            </a:lnSpc>
          </a:pPr>
          <a:r>
            <a:rPr lang="en-GB" b="0">
              <a:latin typeface="Aptos"/>
              <a:ea typeface="+mn-ea"/>
              <a:cs typeface="+mn-cs"/>
            </a:rPr>
            <a:t>This coaching block has been designed with considerations based on the ages of the academy players ensuring the training sessions are progressive, rugby specific and aligned with the developmental needs of academy players. By integrating physical conditioning with technical and cognitive demands, the programme aims to prepare players for progression to higher levels of performance while supporting sustainable development. </a:t>
          </a:r>
          <a:endParaRPr lang="en-US" b="0">
            <a:latin typeface="Aptos"/>
            <a:ea typeface="+mn-ea"/>
            <a:cs typeface="+mn-cs"/>
          </a:endParaRPr>
        </a:p>
      </dgm:t>
    </dgm:pt>
    <dgm:pt modelId="{DA6681A4-9C53-49C3-9737-4947E7D330E2}" type="parTrans" cxnId="{2BC7C25B-DF73-4833-9B66-937DB7F43759}">
      <dgm:prSet/>
      <dgm:spPr/>
      <dgm:t>
        <a:bodyPr/>
        <a:lstStyle/>
        <a:p>
          <a:endParaRPr lang="en-US"/>
        </a:p>
      </dgm:t>
    </dgm:pt>
    <dgm:pt modelId="{2832A177-58E6-4F9F-8DE6-2F349F34C9ED}" type="sibTrans" cxnId="{2BC7C25B-DF73-4833-9B66-937DB7F43759}">
      <dgm:prSet/>
      <dgm:spPr/>
      <dgm:t>
        <a:bodyPr/>
        <a:lstStyle/>
        <a:p>
          <a:endParaRPr lang="en-US"/>
        </a:p>
      </dgm:t>
    </dgm:pt>
    <dgm:pt modelId="{4CB073CA-F686-4902-AE7D-DEFE4067CC3A}" type="pres">
      <dgm:prSet presAssocID="{69EBB5FE-D6FF-4E9A-B462-F5552B1FF838}" presName="root" presStyleCnt="0">
        <dgm:presLayoutVars>
          <dgm:dir/>
          <dgm:resizeHandles val="exact"/>
        </dgm:presLayoutVars>
      </dgm:prSet>
      <dgm:spPr/>
    </dgm:pt>
    <dgm:pt modelId="{5EB8ED0F-26EF-4907-8759-AE74000B16D9}" type="pres">
      <dgm:prSet presAssocID="{F3AA017D-D8CD-4DEE-80D4-CE6AF4066719}" presName="compNode" presStyleCnt="0"/>
      <dgm:spPr/>
    </dgm:pt>
    <dgm:pt modelId="{0EA3056B-34D0-4CE4-A19A-CA5BF8CA1AF3}" type="pres">
      <dgm:prSet presAssocID="{F3AA017D-D8CD-4DEE-80D4-CE6AF4066719}" presName="bgRect" presStyleLbl="bgShp" presStyleIdx="0" presStyleCnt="3"/>
      <dgm:spPr/>
    </dgm:pt>
    <dgm:pt modelId="{60F247D8-8E56-475D-BAB6-D757B6BDB19D}" type="pres">
      <dgm:prSet presAssocID="{F3AA017D-D8CD-4DEE-80D4-CE6AF40667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gby ball"/>
        </a:ext>
      </dgm:extLst>
    </dgm:pt>
    <dgm:pt modelId="{0C170F4A-0C3C-4B58-906F-2063C855819F}" type="pres">
      <dgm:prSet presAssocID="{F3AA017D-D8CD-4DEE-80D4-CE6AF4066719}" presName="spaceRect" presStyleCnt="0"/>
      <dgm:spPr/>
    </dgm:pt>
    <dgm:pt modelId="{F5057556-0357-4396-916C-720344471E4D}" type="pres">
      <dgm:prSet presAssocID="{F3AA017D-D8CD-4DEE-80D4-CE6AF4066719}" presName="parTx" presStyleLbl="revTx" presStyleIdx="0" presStyleCnt="3">
        <dgm:presLayoutVars>
          <dgm:chMax val="0"/>
          <dgm:chPref val="0"/>
        </dgm:presLayoutVars>
      </dgm:prSet>
      <dgm:spPr/>
    </dgm:pt>
    <dgm:pt modelId="{F647884C-CEA5-40A5-B99A-11505BAC2DE9}" type="pres">
      <dgm:prSet presAssocID="{42E74607-47A8-4745-988A-2FBAE39CF235}" presName="sibTrans" presStyleCnt="0"/>
      <dgm:spPr/>
    </dgm:pt>
    <dgm:pt modelId="{6D7D425D-7E8F-49B1-937F-A6E6DA660B1F}" type="pres">
      <dgm:prSet presAssocID="{20117803-B597-4AE3-AE43-6A764B404765}" presName="compNode" presStyleCnt="0"/>
      <dgm:spPr/>
    </dgm:pt>
    <dgm:pt modelId="{01CCFA47-06FE-4C28-BFC5-63EDE343B614}" type="pres">
      <dgm:prSet presAssocID="{20117803-B597-4AE3-AE43-6A764B404765}" presName="bgRect" presStyleLbl="bgShp" presStyleIdx="1" presStyleCnt="3"/>
      <dgm:spPr/>
    </dgm:pt>
    <dgm:pt modelId="{AEE54D1C-B43A-43C0-A8A8-D9BDA555A238}" type="pres">
      <dgm:prSet presAssocID="{20117803-B597-4AE3-AE43-6A764B4047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6B8745D8-0B3E-4596-B695-2370D3B76FD1}" type="pres">
      <dgm:prSet presAssocID="{20117803-B597-4AE3-AE43-6A764B404765}" presName="spaceRect" presStyleCnt="0"/>
      <dgm:spPr/>
    </dgm:pt>
    <dgm:pt modelId="{4D2873FD-B821-4A6B-AF43-D88265830C89}" type="pres">
      <dgm:prSet presAssocID="{20117803-B597-4AE3-AE43-6A764B404765}" presName="parTx" presStyleLbl="revTx" presStyleIdx="1" presStyleCnt="3">
        <dgm:presLayoutVars>
          <dgm:chMax val="0"/>
          <dgm:chPref val="0"/>
        </dgm:presLayoutVars>
      </dgm:prSet>
      <dgm:spPr/>
    </dgm:pt>
    <dgm:pt modelId="{7BB922C3-729F-4488-9E08-BD7F2F580E2D}" type="pres">
      <dgm:prSet presAssocID="{E3B072E6-4324-4338-9DCB-186F8C2A3347}" presName="sibTrans" presStyleCnt="0"/>
      <dgm:spPr/>
    </dgm:pt>
    <dgm:pt modelId="{70F4819D-209C-46AF-928C-C18A3E82B858}" type="pres">
      <dgm:prSet presAssocID="{14E7F76D-4F25-4F31-A59B-1FED1B169864}" presName="compNode" presStyleCnt="0"/>
      <dgm:spPr/>
    </dgm:pt>
    <dgm:pt modelId="{B04C79DA-6A66-4B8F-983A-321DA10054D5}" type="pres">
      <dgm:prSet presAssocID="{14E7F76D-4F25-4F31-A59B-1FED1B169864}" presName="bgRect" presStyleLbl="bgShp" presStyleIdx="2" presStyleCnt="3"/>
      <dgm:spPr/>
    </dgm:pt>
    <dgm:pt modelId="{ACDE5FBD-6F6D-49D4-99A5-19C42C04E80B}" type="pres">
      <dgm:prSet presAssocID="{14E7F76D-4F25-4F31-A59B-1FED1B1698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otball"/>
        </a:ext>
      </dgm:extLst>
    </dgm:pt>
    <dgm:pt modelId="{66A06E44-5CD5-4D54-9FEE-A04FD25D6EF1}" type="pres">
      <dgm:prSet presAssocID="{14E7F76D-4F25-4F31-A59B-1FED1B169864}" presName="spaceRect" presStyleCnt="0"/>
      <dgm:spPr/>
    </dgm:pt>
    <dgm:pt modelId="{300FB3C9-7FF2-4F84-9967-BFA7A6FF5393}" type="pres">
      <dgm:prSet presAssocID="{14E7F76D-4F25-4F31-A59B-1FED1B169864}" presName="parTx" presStyleLbl="revTx" presStyleIdx="2" presStyleCnt="3">
        <dgm:presLayoutVars>
          <dgm:chMax val="0"/>
          <dgm:chPref val="0"/>
        </dgm:presLayoutVars>
      </dgm:prSet>
      <dgm:spPr/>
    </dgm:pt>
  </dgm:ptLst>
  <dgm:cxnLst>
    <dgm:cxn modelId="{A0893C03-A294-4BC7-B1D0-B5A5C1CDC456}" srcId="{69EBB5FE-D6FF-4E9A-B462-F5552B1FF838}" destId="{20117803-B597-4AE3-AE43-6A764B404765}" srcOrd="1" destOrd="0" parTransId="{D66C7F94-E84B-446C-9E5C-0BBBEEFA309E}" sibTransId="{E3B072E6-4324-4338-9DCB-186F8C2A3347}"/>
    <dgm:cxn modelId="{DD2D1A0F-D1B8-48FE-B697-41CDD875C42F}" type="presOf" srcId="{20117803-B597-4AE3-AE43-6A764B404765}" destId="{4D2873FD-B821-4A6B-AF43-D88265830C89}" srcOrd="0" destOrd="0" presId="urn:microsoft.com/office/officeart/2018/2/layout/IconVerticalSolidList"/>
    <dgm:cxn modelId="{5BEBAF14-1203-47C9-A830-D126342D021A}" srcId="{69EBB5FE-D6FF-4E9A-B462-F5552B1FF838}" destId="{F3AA017D-D8CD-4DEE-80D4-CE6AF4066719}" srcOrd="0" destOrd="0" parTransId="{AB7FA7A8-03E4-4FAE-BA43-3C83758F815A}" sibTransId="{42E74607-47A8-4745-988A-2FBAE39CF235}"/>
    <dgm:cxn modelId="{8339BD30-679C-44D5-8BED-2F836E8A51FA}" type="presOf" srcId="{14E7F76D-4F25-4F31-A59B-1FED1B169864}" destId="{300FB3C9-7FF2-4F84-9967-BFA7A6FF5393}" srcOrd="0" destOrd="0" presId="urn:microsoft.com/office/officeart/2018/2/layout/IconVerticalSolidList"/>
    <dgm:cxn modelId="{2BC7C25B-DF73-4833-9B66-937DB7F43759}" srcId="{69EBB5FE-D6FF-4E9A-B462-F5552B1FF838}" destId="{14E7F76D-4F25-4F31-A59B-1FED1B169864}" srcOrd="2" destOrd="0" parTransId="{DA6681A4-9C53-49C3-9737-4947E7D330E2}" sibTransId="{2832A177-58E6-4F9F-8DE6-2F349F34C9ED}"/>
    <dgm:cxn modelId="{6A778D57-C702-412E-AFCF-F71F51CB2590}" type="presOf" srcId="{F3AA017D-D8CD-4DEE-80D4-CE6AF4066719}" destId="{F5057556-0357-4396-916C-720344471E4D}" srcOrd="0" destOrd="0" presId="urn:microsoft.com/office/officeart/2018/2/layout/IconVerticalSolidList"/>
    <dgm:cxn modelId="{EFE1B79C-59FC-47D3-BDD1-9BF49D090112}" type="presOf" srcId="{69EBB5FE-D6FF-4E9A-B462-F5552B1FF838}" destId="{4CB073CA-F686-4902-AE7D-DEFE4067CC3A}" srcOrd="0" destOrd="0" presId="urn:microsoft.com/office/officeart/2018/2/layout/IconVerticalSolidList"/>
    <dgm:cxn modelId="{ED4DE760-B1D4-4026-A3E1-33CB1B5DD1FB}" type="presParOf" srcId="{4CB073CA-F686-4902-AE7D-DEFE4067CC3A}" destId="{5EB8ED0F-26EF-4907-8759-AE74000B16D9}" srcOrd="0" destOrd="0" presId="urn:microsoft.com/office/officeart/2018/2/layout/IconVerticalSolidList"/>
    <dgm:cxn modelId="{0457D827-0A7B-4A9D-916A-F9936AEB007E}" type="presParOf" srcId="{5EB8ED0F-26EF-4907-8759-AE74000B16D9}" destId="{0EA3056B-34D0-4CE4-A19A-CA5BF8CA1AF3}" srcOrd="0" destOrd="0" presId="urn:microsoft.com/office/officeart/2018/2/layout/IconVerticalSolidList"/>
    <dgm:cxn modelId="{5CE1644A-31C0-4A52-ABD5-DF54C881A778}" type="presParOf" srcId="{5EB8ED0F-26EF-4907-8759-AE74000B16D9}" destId="{60F247D8-8E56-475D-BAB6-D757B6BDB19D}" srcOrd="1" destOrd="0" presId="urn:microsoft.com/office/officeart/2018/2/layout/IconVerticalSolidList"/>
    <dgm:cxn modelId="{EBE44D4E-B234-4F1B-A11C-950678A3A01B}" type="presParOf" srcId="{5EB8ED0F-26EF-4907-8759-AE74000B16D9}" destId="{0C170F4A-0C3C-4B58-906F-2063C855819F}" srcOrd="2" destOrd="0" presId="urn:microsoft.com/office/officeart/2018/2/layout/IconVerticalSolidList"/>
    <dgm:cxn modelId="{D05855D1-28C0-4472-9747-C238B7C7DE0D}" type="presParOf" srcId="{5EB8ED0F-26EF-4907-8759-AE74000B16D9}" destId="{F5057556-0357-4396-916C-720344471E4D}" srcOrd="3" destOrd="0" presId="urn:microsoft.com/office/officeart/2018/2/layout/IconVerticalSolidList"/>
    <dgm:cxn modelId="{C6B01F90-9921-4BC6-B667-DDA689897CA5}" type="presParOf" srcId="{4CB073CA-F686-4902-AE7D-DEFE4067CC3A}" destId="{F647884C-CEA5-40A5-B99A-11505BAC2DE9}" srcOrd="1" destOrd="0" presId="urn:microsoft.com/office/officeart/2018/2/layout/IconVerticalSolidList"/>
    <dgm:cxn modelId="{885C7121-CBC2-4AAC-B573-27ED10A853FF}" type="presParOf" srcId="{4CB073CA-F686-4902-AE7D-DEFE4067CC3A}" destId="{6D7D425D-7E8F-49B1-937F-A6E6DA660B1F}" srcOrd="2" destOrd="0" presId="urn:microsoft.com/office/officeart/2018/2/layout/IconVerticalSolidList"/>
    <dgm:cxn modelId="{C2D73468-EF02-46FE-8BB8-AC8832DAF2EF}" type="presParOf" srcId="{6D7D425D-7E8F-49B1-937F-A6E6DA660B1F}" destId="{01CCFA47-06FE-4C28-BFC5-63EDE343B614}" srcOrd="0" destOrd="0" presId="urn:microsoft.com/office/officeart/2018/2/layout/IconVerticalSolidList"/>
    <dgm:cxn modelId="{94ADDF9D-4BE6-47D8-BAFB-AE737C6944E9}" type="presParOf" srcId="{6D7D425D-7E8F-49B1-937F-A6E6DA660B1F}" destId="{AEE54D1C-B43A-43C0-A8A8-D9BDA555A238}" srcOrd="1" destOrd="0" presId="urn:microsoft.com/office/officeart/2018/2/layout/IconVerticalSolidList"/>
    <dgm:cxn modelId="{9AC5A3EE-F156-42A6-895E-8585FE6A7261}" type="presParOf" srcId="{6D7D425D-7E8F-49B1-937F-A6E6DA660B1F}" destId="{6B8745D8-0B3E-4596-B695-2370D3B76FD1}" srcOrd="2" destOrd="0" presId="urn:microsoft.com/office/officeart/2018/2/layout/IconVerticalSolidList"/>
    <dgm:cxn modelId="{3819EF66-FAEB-4270-AF8C-3EB1596E16DC}" type="presParOf" srcId="{6D7D425D-7E8F-49B1-937F-A6E6DA660B1F}" destId="{4D2873FD-B821-4A6B-AF43-D88265830C89}" srcOrd="3" destOrd="0" presId="urn:microsoft.com/office/officeart/2018/2/layout/IconVerticalSolidList"/>
    <dgm:cxn modelId="{149E2FAE-6599-411F-AC4A-90780A8FDE2E}" type="presParOf" srcId="{4CB073CA-F686-4902-AE7D-DEFE4067CC3A}" destId="{7BB922C3-729F-4488-9E08-BD7F2F580E2D}" srcOrd="3" destOrd="0" presId="urn:microsoft.com/office/officeart/2018/2/layout/IconVerticalSolidList"/>
    <dgm:cxn modelId="{B02D54EE-B6DD-4E85-B387-6E07BB7811A8}" type="presParOf" srcId="{4CB073CA-F686-4902-AE7D-DEFE4067CC3A}" destId="{70F4819D-209C-46AF-928C-C18A3E82B858}" srcOrd="4" destOrd="0" presId="urn:microsoft.com/office/officeart/2018/2/layout/IconVerticalSolidList"/>
    <dgm:cxn modelId="{36A6CDE5-FC06-41E4-BFC7-3F769387B6D5}" type="presParOf" srcId="{70F4819D-209C-46AF-928C-C18A3E82B858}" destId="{B04C79DA-6A66-4B8F-983A-321DA10054D5}" srcOrd="0" destOrd="0" presId="urn:microsoft.com/office/officeart/2018/2/layout/IconVerticalSolidList"/>
    <dgm:cxn modelId="{99840479-A1EE-41DD-9919-67FD667D90DB}" type="presParOf" srcId="{70F4819D-209C-46AF-928C-C18A3E82B858}" destId="{ACDE5FBD-6F6D-49D4-99A5-19C42C04E80B}" srcOrd="1" destOrd="0" presId="urn:microsoft.com/office/officeart/2018/2/layout/IconVerticalSolidList"/>
    <dgm:cxn modelId="{675DBBB4-EFCF-407A-A39A-B99C6B849B85}" type="presParOf" srcId="{70F4819D-209C-46AF-928C-C18A3E82B858}" destId="{66A06E44-5CD5-4D54-9FEE-A04FD25D6EF1}" srcOrd="2" destOrd="0" presId="urn:microsoft.com/office/officeart/2018/2/layout/IconVerticalSolidList"/>
    <dgm:cxn modelId="{23576A14-B2A4-4A90-8CCA-EF8C0EEC9000}" type="presParOf" srcId="{70F4819D-209C-46AF-928C-C18A3E82B858}" destId="{300FB3C9-7FF2-4F84-9967-BFA7A6FF539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3056B-34D0-4CE4-A19A-CA5BF8CA1AF3}">
      <dsp:nvSpPr>
        <dsp:cNvPr id="0" name=""/>
        <dsp:cNvSpPr/>
      </dsp:nvSpPr>
      <dsp:spPr>
        <a:xfrm>
          <a:off x="0" y="3650"/>
          <a:ext cx="10515600" cy="102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247D8-8E56-475D-BAB6-D757B6BDB19D}">
      <dsp:nvSpPr>
        <dsp:cNvPr id="0" name=""/>
        <dsp:cNvSpPr/>
      </dsp:nvSpPr>
      <dsp:spPr>
        <a:xfrm>
          <a:off x="310671" y="234728"/>
          <a:ext cx="565409" cy="564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57556-0357-4396-916C-720344471E4D}">
      <dsp:nvSpPr>
        <dsp:cNvPr id="0" name=""/>
        <dsp:cNvSpPr/>
      </dsp:nvSpPr>
      <dsp:spPr>
        <a:xfrm>
          <a:off x="1186751" y="3650"/>
          <a:ext cx="9130805"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GB" sz="1400" b="0" kern="1200">
              <a:latin typeface="Aptos"/>
              <a:ea typeface="+mn-ea"/>
              <a:cs typeface="+mn-cs"/>
            </a:rPr>
            <a:t>Academy rugby players represent a key developmental stage between amateur and professional performance where physical and tactical demands increase significantly. At this level, players are exposed to greater loads, higher intensities and a greater expectation of skill execution and decision making. As a result, the coaching programmes must be carefully structured to support both immediate and long-term performance. </a:t>
          </a:r>
        </a:p>
      </dsp:txBody>
      <dsp:txXfrm>
        <a:off x="1186751" y="3650"/>
        <a:ext cx="9130805" cy="1251671"/>
      </dsp:txXfrm>
    </dsp:sp>
    <dsp:sp modelId="{01CCFA47-06FE-4C28-BFC5-63EDE343B614}">
      <dsp:nvSpPr>
        <dsp:cNvPr id="0" name=""/>
        <dsp:cNvSpPr/>
      </dsp:nvSpPr>
      <dsp:spPr>
        <a:xfrm>
          <a:off x="0" y="1549833"/>
          <a:ext cx="10515600" cy="102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54D1C-B43A-43C0-A8A8-D9BDA555A238}">
      <dsp:nvSpPr>
        <dsp:cNvPr id="0" name=""/>
        <dsp:cNvSpPr/>
      </dsp:nvSpPr>
      <dsp:spPr>
        <a:xfrm>
          <a:off x="310671" y="1780910"/>
          <a:ext cx="565409" cy="564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2873FD-B821-4A6B-AF43-D88265830C89}">
      <dsp:nvSpPr>
        <dsp:cNvPr id="0" name=""/>
        <dsp:cNvSpPr/>
      </dsp:nvSpPr>
      <dsp:spPr>
        <a:xfrm>
          <a:off x="1186751" y="1549833"/>
          <a:ext cx="9130805"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GB" sz="1400" b="0" kern="1200">
              <a:latin typeface="Aptos"/>
              <a:ea typeface="+mn-ea"/>
              <a:cs typeface="+mn-cs"/>
            </a:rPr>
            <a:t>Academy players often display large variations in physical maturity, strength and movement competency meaning training must be adaptable whilst providing appropriate levels of challenge. Effective coaching at this level should focus on developing key physical qualities including speed, agility, strength and power alongside refining specific skills required. These qualities should be developed in environments that reflect the unpredictable, highly variable nature of rugby to get the best development from the training field to match scenarios.</a:t>
          </a:r>
          <a:endParaRPr lang="en-US" sz="1400" b="0" kern="1200">
            <a:latin typeface="Aptos"/>
            <a:ea typeface="+mn-ea"/>
            <a:cs typeface="+mn-cs"/>
          </a:endParaRPr>
        </a:p>
      </dsp:txBody>
      <dsp:txXfrm>
        <a:off x="1186751" y="1549833"/>
        <a:ext cx="9130805" cy="1251671"/>
      </dsp:txXfrm>
    </dsp:sp>
    <dsp:sp modelId="{B04C79DA-6A66-4B8F-983A-321DA10054D5}">
      <dsp:nvSpPr>
        <dsp:cNvPr id="0" name=""/>
        <dsp:cNvSpPr/>
      </dsp:nvSpPr>
      <dsp:spPr>
        <a:xfrm>
          <a:off x="0" y="3096015"/>
          <a:ext cx="10515600" cy="102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E5FBD-6F6D-49D4-99A5-19C42C04E80B}">
      <dsp:nvSpPr>
        <dsp:cNvPr id="0" name=""/>
        <dsp:cNvSpPr/>
      </dsp:nvSpPr>
      <dsp:spPr>
        <a:xfrm>
          <a:off x="310671" y="3327093"/>
          <a:ext cx="565409" cy="564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FB3C9-7FF2-4F84-9967-BFA7A6FF5393}">
      <dsp:nvSpPr>
        <dsp:cNvPr id="0" name=""/>
        <dsp:cNvSpPr/>
      </dsp:nvSpPr>
      <dsp:spPr>
        <a:xfrm>
          <a:off x="1186751" y="3096015"/>
          <a:ext cx="9130805" cy="125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9" tIns="132469" rIns="132469" bIns="132469" numCol="1" spcCol="1270" anchor="ctr" anchorCtr="0">
          <a:noAutofit/>
        </a:bodyPr>
        <a:lstStyle/>
        <a:p>
          <a:pPr marL="0" lvl="0" indent="0" algn="l" defTabSz="622300">
            <a:lnSpc>
              <a:spcPct val="100000"/>
            </a:lnSpc>
            <a:spcBef>
              <a:spcPct val="0"/>
            </a:spcBef>
            <a:spcAft>
              <a:spcPct val="35000"/>
            </a:spcAft>
            <a:buNone/>
          </a:pPr>
          <a:r>
            <a:rPr lang="en-GB" sz="1400" b="0" kern="1200">
              <a:latin typeface="Aptos"/>
              <a:ea typeface="+mn-ea"/>
              <a:cs typeface="+mn-cs"/>
            </a:rPr>
            <a:t>This coaching block has been designed with considerations based on the ages of the academy players ensuring the training sessions are progressive, rugby specific and aligned with the developmental needs of academy players. By integrating physical conditioning with technical and cognitive demands, the programme aims to prepare players for progression to higher levels of performance while supporting sustainable development. </a:t>
          </a:r>
          <a:endParaRPr lang="en-US" sz="1400" b="0" kern="1200">
            <a:latin typeface="Aptos"/>
            <a:ea typeface="+mn-ea"/>
            <a:cs typeface="+mn-cs"/>
          </a:endParaRPr>
        </a:p>
      </dsp:txBody>
      <dsp:txXfrm>
        <a:off x="1186751" y="3096015"/>
        <a:ext cx="9130805" cy="12516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1526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21687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538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9719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0469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248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737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2535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3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50530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7762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3256820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 id="2147484089" r:id="rId9"/>
    <p:sldLayoutId id="2147484090" r:id="rId10"/>
    <p:sldLayoutId id="21474840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hyperlink" Target="http://flickr.com/photos/softsurfaces/621052296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scholar.google.com/scholar?hl=en&amp;as_sdt=0%2C5&amp;as_ylo=2022&amp;q=effects+of+resisted+sprint+training&amp;btn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researchgate.net/profile/Shamsulariffin-Samsudin/publication/364313979_The_Effect_Of_Contextual_Interference_On_Motor_Learning_Among_Healthy_Adolescents_A_Systematic_Review/links/6346680976e39959d6b92498/The-Effect-Of-Contextual-Interference-On-Motor-Learning-Among-Healthy-Adolescents-A-Systematic-Review.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1" name="Rectangle 16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2" name="Group 161">
            <a:extLst>
              <a:ext uri="{FF2B5EF4-FFF2-40B4-BE49-F238E27FC236}">
                <a16:creationId xmlns:a16="http://schemas.microsoft.com/office/drawing/2014/main" id="{FC1BD014-5623-4064-BAFE-A5AAAFB3C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5096" y="657544"/>
            <a:ext cx="4843727" cy="5534144"/>
            <a:chOff x="1674895" y="1345036"/>
            <a:chExt cx="5428610" cy="4210939"/>
          </a:xfrm>
        </p:grpSpPr>
        <p:sp>
          <p:nvSpPr>
            <p:cNvPr id="163" name="Rectangle 162">
              <a:extLst>
                <a:ext uri="{FF2B5EF4-FFF2-40B4-BE49-F238E27FC236}">
                  <a16:creationId xmlns:a16="http://schemas.microsoft.com/office/drawing/2014/main" id="{A27BC42E-B225-42FA-9AB5-F860C44BB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EECF5D0B-A89A-4902-8D22-AFB1D55AC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5" name="Rectangle 164">
            <a:extLst>
              <a:ext uri="{FF2B5EF4-FFF2-40B4-BE49-F238E27FC236}">
                <a16:creationId xmlns:a16="http://schemas.microsoft.com/office/drawing/2014/main" id="{7871DA93-90AF-40F3-A1A1-04E166972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8435" y="401247"/>
            <a:ext cx="4860256" cy="566987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43ECB-430E-3AED-C5E2-319D4E255BF8}"/>
              </a:ext>
            </a:extLst>
          </p:cNvPr>
          <p:cNvSpPr>
            <a:spLocks noGrp="1"/>
          </p:cNvSpPr>
          <p:nvPr>
            <p:ph type="title"/>
          </p:nvPr>
        </p:nvSpPr>
        <p:spPr>
          <a:xfrm>
            <a:off x="7012297" y="786880"/>
            <a:ext cx="4203323" cy="3596201"/>
          </a:xfrm>
        </p:spPr>
        <p:txBody>
          <a:bodyPr vert="horz" lIns="91440" tIns="45720" rIns="91440" bIns="45720" rtlCol="0" anchor="b">
            <a:normAutofit/>
          </a:bodyPr>
          <a:lstStyle/>
          <a:p>
            <a:pPr algn="ctr"/>
            <a:r>
              <a:rPr lang="en-US" sz="2600">
                <a:solidFill>
                  <a:schemeClr val="bg1"/>
                </a:solidFill>
              </a:rPr>
              <a:t>    Practical Coaching Portfolio </a:t>
            </a:r>
          </a:p>
        </p:txBody>
      </p:sp>
      <p:sp>
        <p:nvSpPr>
          <p:cNvPr id="44" name="Content Placeholder 43">
            <a:extLst>
              <a:ext uri="{FF2B5EF4-FFF2-40B4-BE49-F238E27FC236}">
                <a16:creationId xmlns:a16="http://schemas.microsoft.com/office/drawing/2014/main" id="{0D71FD51-B9E1-6374-0214-4427FC4EB700}"/>
              </a:ext>
            </a:extLst>
          </p:cNvPr>
          <p:cNvSpPr>
            <a:spLocks noGrp="1"/>
          </p:cNvSpPr>
          <p:nvPr>
            <p:ph type="body" sz="half" idx="2"/>
          </p:nvPr>
        </p:nvSpPr>
        <p:spPr>
          <a:xfrm>
            <a:off x="7012297" y="4475155"/>
            <a:ext cx="4203323" cy="1143291"/>
          </a:xfrm>
        </p:spPr>
        <p:txBody>
          <a:bodyPr vert="horz" lIns="91440" tIns="45720" rIns="91440" bIns="45720" rtlCol="0">
            <a:normAutofit/>
          </a:bodyPr>
          <a:lstStyle/>
          <a:p>
            <a:pPr algn="ctr"/>
            <a:r>
              <a:rPr lang="en-US" sz="2000">
                <a:solidFill>
                  <a:schemeClr val="bg1"/>
                </a:solidFill>
              </a:rPr>
              <a:t>By Cai Evans </a:t>
            </a:r>
          </a:p>
        </p:txBody>
      </p:sp>
      <p:pic>
        <p:nvPicPr>
          <p:cNvPr id="4" name="Content Placeholder 3" descr="Free vector graphic: Rugby, Ball, Sports, Rugby Ball - Free Image on ...">
            <a:extLst>
              <a:ext uri="{FF2B5EF4-FFF2-40B4-BE49-F238E27FC236}">
                <a16:creationId xmlns:a16="http://schemas.microsoft.com/office/drawing/2014/main" id="{2525CBAE-2D31-B3E5-7C68-16DF6BB28735}"/>
              </a:ext>
            </a:extLst>
          </p:cNvPr>
          <p:cNvPicPr>
            <a:picLocks noChangeAspect="1"/>
          </p:cNvPicPr>
          <p:nvPr/>
        </p:nvPicPr>
        <p:blipFill>
          <a:blip r:embed="rId2"/>
          <a:srcRect l="10179" r="14229" b="-2"/>
          <a:stretch>
            <a:fillRect/>
          </a:stretch>
        </p:blipFill>
        <p:spPr>
          <a:xfrm>
            <a:off x="1291634" y="1148747"/>
            <a:ext cx="4793260" cy="4227387"/>
          </a:xfrm>
          <a:prstGeom prst="rect">
            <a:avLst/>
          </a:prstGeom>
          <a:noFill/>
          <a:ln w="28575">
            <a:noFill/>
          </a:ln>
        </p:spPr>
      </p:pic>
      <p:sp>
        <p:nvSpPr>
          <p:cNvPr id="16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7" name="Graphic 212">
            <a:extLst>
              <a:ext uri="{FF2B5EF4-FFF2-40B4-BE49-F238E27FC236}">
                <a16:creationId xmlns:a16="http://schemas.microsoft.com/office/drawing/2014/main" id="{70616F44-B954-409D-87BC-C69465EDE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8" name="Freeform: Shape 66">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9" name="Freeform: Shape 68">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0" name="Oval 16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1" name="Oval 170">
            <a:extLst>
              <a:ext uri="{FF2B5EF4-FFF2-40B4-BE49-F238E27FC236}">
                <a16:creationId xmlns:a16="http://schemas.microsoft.com/office/drawing/2014/main" id="{5D981608-D865-4AD7-AC34-A2398EA1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8" name="Date Placeholder 6">
            <a:extLst>
              <a:ext uri="{FF2B5EF4-FFF2-40B4-BE49-F238E27FC236}">
                <a16:creationId xmlns:a16="http://schemas.microsoft.com/office/drawing/2014/main" id="{B4FE2618-0F5E-3667-27E4-079F7F8D7DE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30A5EF62-EF26-4403-8F7D-99C1FF0A246D}" type="datetime1">
              <a:rPr lang="en-US">
                <a:solidFill>
                  <a:schemeClr val="bg1"/>
                </a:solidFill>
                <a:latin typeface="Calibri" panose="020F0502020204030204"/>
              </a:rPr>
              <a:pPr>
                <a:spcAft>
                  <a:spcPts val="600"/>
                </a:spcAft>
                <a:defRPr/>
              </a:pPr>
              <a:t>2/27/2026</a:t>
            </a:fld>
            <a:endParaRPr lang="en-US">
              <a:solidFill>
                <a:schemeClr val="bg1"/>
              </a:solidFill>
              <a:latin typeface="Calibri" panose="020F0502020204030204"/>
            </a:endParaRPr>
          </a:p>
        </p:txBody>
      </p:sp>
      <p:sp>
        <p:nvSpPr>
          <p:cNvPr id="50" name="Footer Placeholder 7">
            <a:extLst>
              <a:ext uri="{FF2B5EF4-FFF2-40B4-BE49-F238E27FC236}">
                <a16:creationId xmlns:a16="http://schemas.microsoft.com/office/drawing/2014/main" id="{4D7EE0A0-9B0D-750D-CC28-C1C31100DC3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defRPr/>
            </a:pPr>
            <a:r>
              <a:rPr lang="en-US" sz="700" kern="1200">
                <a:solidFill>
                  <a:schemeClr val="bg1"/>
                </a:solidFill>
                <a:latin typeface="Calibri" panose="020F0502020204030204"/>
                <a:ea typeface="+mn-ea"/>
                <a:cs typeface="+mn-cs"/>
              </a:rPr>
              <a:t>
              </a:t>
            </a:r>
          </a:p>
        </p:txBody>
      </p:sp>
      <p:grpSp>
        <p:nvGrpSpPr>
          <p:cNvPr id="17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59160" y="5987064"/>
            <a:ext cx="1054466" cy="469689"/>
            <a:chOff x="9841624" y="4115729"/>
            <a:chExt cx="602169" cy="268223"/>
          </a:xfrm>
          <a:solidFill>
            <a:schemeClr val="bg1"/>
          </a:solidFill>
        </p:grpSpPr>
        <p:sp>
          <p:nvSpPr>
            <p:cNvPr id="173" name="Freeform: Shape 7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4" name="Freeform: Shape 7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5" name="Freeform: Shape 7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6" name="Freeform: Shape 7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7" name="Freeform: Shape 7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75345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football field with lights&#10;&#10;AI-generated content may be incorrect.">
            <a:extLst>
              <a:ext uri="{FF2B5EF4-FFF2-40B4-BE49-F238E27FC236}">
                <a16:creationId xmlns:a16="http://schemas.microsoft.com/office/drawing/2014/main" id="{77665ED1-91D3-085F-E1FF-D7C26607946B}"/>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rcRect t="1573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C42C9AC6-0CD4-7B00-5781-04E61817D26B}"/>
              </a:ext>
            </a:extLst>
          </p:cNvPr>
          <p:cNvSpPr>
            <a:spLocks noGrp="1"/>
          </p:cNvSpPr>
          <p:nvPr>
            <p:ph type="title"/>
          </p:nvPr>
        </p:nvSpPr>
        <p:spPr/>
        <p:txBody>
          <a:bodyPr>
            <a:normAutofit/>
          </a:bodyPr>
          <a:lstStyle/>
          <a:p>
            <a:r>
              <a:rPr lang="en-GB">
                <a:solidFill>
                  <a:srgbClr val="FFFFFF"/>
                </a:solidFill>
              </a:rPr>
              <a:t>Introduction </a:t>
            </a:r>
          </a:p>
        </p:txBody>
      </p:sp>
      <p:sp>
        <p:nvSpPr>
          <p:cNvPr id="3" name="Content Placeholder 2">
            <a:extLst>
              <a:ext uri="{FF2B5EF4-FFF2-40B4-BE49-F238E27FC236}">
                <a16:creationId xmlns:a16="http://schemas.microsoft.com/office/drawing/2014/main" id="{B14ECFD9-40A1-A1C3-91E9-9C5AF1D4E4A6}"/>
              </a:ext>
            </a:extLst>
          </p:cNvPr>
          <p:cNvSpPr>
            <a:spLocks noGrp="1"/>
          </p:cNvSpPr>
          <p:nvPr>
            <p:ph idx="1"/>
          </p:nvPr>
        </p:nvSpPr>
        <p:spPr>
          <a:xfrm>
            <a:off x="369277" y="899503"/>
            <a:ext cx="11406553" cy="5277460"/>
          </a:xfrm>
        </p:spPr>
        <p:txBody>
          <a:bodyPr vert="horz" lIns="91440" tIns="45720" rIns="91440" bIns="45720" rtlCol="0" anchor="t">
            <a:noAutofit/>
          </a:bodyPr>
          <a:lstStyle/>
          <a:p>
            <a:endParaRPr lang="en-GB" sz="1100">
              <a:solidFill>
                <a:srgbClr val="FFFFFF"/>
              </a:solidFill>
              <a:latin typeface="Arial"/>
              <a:ea typeface="+mn-lt"/>
              <a:cs typeface="Arial"/>
            </a:endParaRPr>
          </a:p>
          <a:p>
            <a:endParaRPr lang="en-GB" sz="1400" dirty="0">
              <a:solidFill>
                <a:srgbClr val="FFFFFF"/>
              </a:solidFill>
              <a:latin typeface="Arial"/>
              <a:ea typeface="+mn-lt"/>
              <a:cs typeface="Arial"/>
            </a:endParaRPr>
          </a:p>
          <a:p>
            <a:r>
              <a:rPr lang="en-GB" sz="1400" b="1" dirty="0">
                <a:solidFill>
                  <a:srgbClr val="FFFFFF"/>
                </a:solidFill>
                <a:latin typeface="Aptos"/>
                <a:ea typeface="+mn-lt"/>
                <a:cs typeface="Arial"/>
              </a:rPr>
              <a:t>The three sessions in the coaching block are designed to improve sprint performance, levels of agility and reaction time / decision making in academy rugby players, which are key determinants of effective performance in attacking and defensive scenarios. Rugby requires players to repeatedly accelerate, decelerate, change direction and react to the opposition and game cues whilst maintaining technical skill execution under pressure. Based on this, sessions are structured to progressively develop these qualities in a rugby specific environment. </a:t>
            </a:r>
          </a:p>
          <a:p>
            <a:r>
              <a:rPr lang="en-GB" sz="1400" b="1" dirty="0">
                <a:solidFill>
                  <a:srgbClr val="FFFFFF"/>
                </a:solidFill>
                <a:latin typeface="Aptos"/>
                <a:ea typeface="+mn-lt"/>
                <a:cs typeface="Arial"/>
              </a:rPr>
              <a:t>Session 1 focuses on developing foundational acceleration mechanics, change of direction ability and basic reactive movement. Emphasis is placed on movement quality, sprint technique and exposure to decision making in controlled environments. This provides players with the physical and technical base required to tolerate higher intensities and more complex tasks in subsequent sessions.</a:t>
            </a:r>
          </a:p>
          <a:p>
            <a:r>
              <a:rPr lang="en-GB" sz="1400" b="1" dirty="0">
                <a:solidFill>
                  <a:srgbClr val="FFFFFF"/>
                </a:solidFill>
                <a:latin typeface="Aptos"/>
                <a:ea typeface="+mn-lt"/>
                <a:cs typeface="Arial"/>
              </a:rPr>
              <a:t>Session 2 builds on these foundations by increasing physical load, competitive elements and rugby specific movements. Sprint and agility drills are adapted from standardised tests and modified to include ball-carrying, passing and opponent interaction. This approach ensures that speed and agility are developed within decision-rich contexts that closely reflect match demands, while paired and competitive drills increase intensity and motivation .</a:t>
            </a:r>
            <a:endParaRPr lang="en-GB" sz="1400" dirty="0">
              <a:solidFill>
                <a:srgbClr val="FFFFFF"/>
              </a:solidFill>
            </a:endParaRPr>
          </a:p>
          <a:p>
            <a:r>
              <a:rPr lang="en-GB" sz="1400" b="1" dirty="0">
                <a:solidFill>
                  <a:srgbClr val="FFFFFF"/>
                </a:solidFill>
                <a:latin typeface="Aptos"/>
                <a:ea typeface="+mn-lt"/>
                <a:cs typeface="Arial"/>
              </a:rPr>
              <a:t>Session 3 represents the highest level of challenge within the block by integrating sprinting, change of direction and reaction time into complex rugby specific drills under greater physical and cognitive fatigue. Tasks require rapid perception, decision making and execution in response to external stimuli and opposition movement which closely reciprocates competitive match scenarios. By progressively increasing task difficulty and contextual complexity across the block, players are better prepared to apply sprint and agility qualities effectively during game play.</a:t>
            </a:r>
            <a:endParaRPr lang="en-GB" sz="1400" b="1" dirty="0">
              <a:solidFill>
                <a:srgbClr val="FFFFFF"/>
              </a:solidFill>
              <a:latin typeface="Aptos"/>
              <a:cs typeface="Arial"/>
            </a:endParaRPr>
          </a:p>
          <a:p>
            <a:r>
              <a:rPr lang="en-GB" sz="1400" b="1" dirty="0">
                <a:solidFill>
                  <a:srgbClr val="FFFFFF"/>
                </a:solidFill>
                <a:latin typeface="Aptos"/>
                <a:ea typeface="+mn-lt"/>
                <a:cs typeface="Arial"/>
              </a:rPr>
              <a:t>Overall, the coaching block applies principles of specificity, progression and transfer, ensuring that improvements in sprint speed, agility and reaction time are meaningful, sustainable and directly applicable to academy rugby performance.</a:t>
            </a:r>
          </a:p>
          <a:p>
            <a:endParaRPr lang="en-GB" sz="1100">
              <a:solidFill>
                <a:srgbClr val="FFFFFF"/>
              </a:solidFill>
              <a:latin typeface="Aptos"/>
              <a:ea typeface="+mn-lt"/>
              <a:cs typeface="Arial"/>
            </a:endParaRPr>
          </a:p>
          <a:p>
            <a:endParaRPr lang="en-GB" sz="1100">
              <a:solidFill>
                <a:srgbClr val="FFFFFF"/>
              </a:solidFill>
            </a:endParaRPr>
          </a:p>
          <a:p>
            <a:endParaRPr lang="en-GB" sz="1100">
              <a:solidFill>
                <a:srgbClr val="FFFFFF"/>
              </a:solidFill>
            </a:endParaRPr>
          </a:p>
          <a:p>
            <a:endParaRPr lang="en-GB" sz="1100">
              <a:solidFill>
                <a:srgbClr val="FFFFFF"/>
              </a:solidFill>
            </a:endParaRPr>
          </a:p>
          <a:p>
            <a:endParaRPr lang="en-GB" sz="1100">
              <a:solidFill>
                <a:srgbClr val="FFFFFF"/>
              </a:solidFill>
            </a:endParaRPr>
          </a:p>
          <a:p>
            <a:endParaRPr lang="en-GB" sz="1100">
              <a:solidFill>
                <a:srgbClr val="FFFFFF"/>
              </a:solidFill>
            </a:endParaRPr>
          </a:p>
          <a:p>
            <a:endParaRPr lang="en-GB" sz="1100">
              <a:solidFill>
                <a:srgbClr val="FFFFFF"/>
              </a:solidFill>
            </a:endParaRPr>
          </a:p>
          <a:p>
            <a:endParaRPr lang="en-GB" sz="1100">
              <a:solidFill>
                <a:srgbClr val="FFFFFF"/>
              </a:solidFill>
            </a:endParaRPr>
          </a:p>
          <a:p>
            <a:endParaRPr lang="en-GB" sz="1100">
              <a:solidFill>
                <a:srgbClr val="FFFFFF"/>
              </a:solidFill>
            </a:endParaRPr>
          </a:p>
        </p:txBody>
      </p:sp>
    </p:spTree>
    <p:extLst>
      <p:ext uri="{BB962C8B-B14F-4D97-AF65-F5344CB8AC3E}">
        <p14:creationId xmlns:p14="http://schemas.microsoft.com/office/powerpoint/2010/main" val="27177202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176DEFC-08CE-4E8D-AB8D-4D02A378110E}"/>
              </a:ext>
            </a:extLst>
          </p:cNvPr>
          <p:cNvPicPr>
            <a:picLocks noChangeAspect="1"/>
          </p:cNvPicPr>
          <p:nvPr/>
        </p:nvPicPr>
        <p:blipFill>
          <a:blip r:embed="rId2">
            <a:alphaModFix amt="35000"/>
          </a:blip>
          <a:srcRect t="6090" b="932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3EBBF27-387C-FC48-957B-F71AA08B1256}"/>
              </a:ext>
            </a:extLst>
          </p:cNvPr>
          <p:cNvSpPr>
            <a:spLocks noGrp="1"/>
          </p:cNvSpPr>
          <p:nvPr>
            <p:ph type="title"/>
          </p:nvPr>
        </p:nvSpPr>
        <p:spPr>
          <a:xfrm>
            <a:off x="838200" y="365125"/>
            <a:ext cx="10515600" cy="1325563"/>
          </a:xfrm>
        </p:spPr>
        <p:txBody>
          <a:bodyPr>
            <a:normAutofit/>
          </a:bodyPr>
          <a:lstStyle/>
          <a:p>
            <a:r>
              <a:rPr lang="en-GB">
                <a:solidFill>
                  <a:srgbClr val="FFFFFF"/>
                </a:solidFill>
                <a:ea typeface="+mj-lt"/>
                <a:cs typeface="+mj-lt"/>
              </a:rPr>
              <a:t>Coaching Context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1B631815-80B7-C3DA-A8FD-738AFB080DBE}"/>
              </a:ext>
            </a:extLst>
          </p:cNvPr>
          <p:cNvGraphicFramePr>
            <a:graphicFrameLocks noGrp="1"/>
          </p:cNvGraphicFramePr>
          <p:nvPr>
            <p:ph idx="1"/>
            <p:extLst>
              <p:ext uri="{D42A27DB-BD31-4B8C-83A1-F6EECF244321}">
                <p14:modId xmlns:p14="http://schemas.microsoft.com/office/powerpoint/2010/main" val="42509982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15466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5"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57C1D225-EFB6-87A5-300B-0A1E2DFF459E}"/>
              </a:ext>
            </a:extLst>
          </p:cNvPr>
          <p:cNvSpPr>
            <a:spLocks noGrp="1"/>
          </p:cNvSpPr>
          <p:nvPr>
            <p:ph type="title"/>
          </p:nvPr>
        </p:nvSpPr>
        <p:spPr>
          <a:xfrm>
            <a:off x="7026992" y="1202026"/>
            <a:ext cx="4030132" cy="4406508"/>
          </a:xfrm>
        </p:spPr>
        <p:txBody>
          <a:bodyPr>
            <a:normAutofit/>
          </a:bodyPr>
          <a:lstStyle/>
          <a:p>
            <a:pPr algn="ctr"/>
            <a:endParaRPr lang="en-GB">
              <a:solidFill>
                <a:schemeClr val="bg1"/>
              </a:solidFill>
            </a:endParaRPr>
          </a:p>
          <a:p>
            <a:pPr algn="ctr"/>
            <a:endParaRPr lang="en-US">
              <a:solidFill>
                <a:schemeClr val="bg1"/>
              </a:solidFill>
              <a:ea typeface="+mj-lt"/>
              <a:cs typeface="+mj-lt"/>
            </a:endParaRPr>
          </a:p>
          <a:p>
            <a:pPr algn="ctr"/>
            <a:endParaRPr lang="en-US">
              <a:solidFill>
                <a:schemeClr val="bg1"/>
              </a:solidFill>
            </a:endParaRPr>
          </a:p>
          <a:p>
            <a:pPr algn="ctr"/>
            <a:r>
              <a:rPr lang="en-GB">
                <a:solidFill>
                  <a:schemeClr val="bg1"/>
                </a:solidFill>
              </a:rPr>
              <a:t>Aims and Objectives of the Block</a:t>
            </a:r>
            <a:br>
              <a:rPr lang="en-GB">
                <a:solidFill>
                  <a:schemeClr val="bg1"/>
                </a:solidFill>
              </a:rPr>
            </a:br>
            <a:endParaRPr lang="en-GB">
              <a:solidFill>
                <a:schemeClr val="bg1"/>
              </a:solidFill>
            </a:endParaRPr>
          </a:p>
        </p:txBody>
      </p:sp>
      <p:sp>
        <p:nvSpPr>
          <p:cNvPr id="3" name="Content Placeholder 2">
            <a:extLst>
              <a:ext uri="{FF2B5EF4-FFF2-40B4-BE49-F238E27FC236}">
                <a16:creationId xmlns:a16="http://schemas.microsoft.com/office/drawing/2014/main" id="{5FC97AAE-94B0-7EC6-8365-F9FD2E02FC06}"/>
              </a:ext>
            </a:extLst>
          </p:cNvPr>
          <p:cNvSpPr>
            <a:spLocks noGrp="1"/>
          </p:cNvSpPr>
          <p:nvPr>
            <p:ph idx="1"/>
          </p:nvPr>
        </p:nvSpPr>
        <p:spPr>
          <a:xfrm>
            <a:off x="1275" y="1245843"/>
            <a:ext cx="6840819" cy="6578721"/>
          </a:xfrm>
        </p:spPr>
        <p:txBody>
          <a:bodyPr vert="horz" lIns="91440" tIns="45720" rIns="91440" bIns="45720" rtlCol="0" anchor="t">
            <a:noAutofit/>
          </a:bodyPr>
          <a:lstStyle/>
          <a:p>
            <a:r>
              <a:rPr lang="en-GB" sz="1400" b="1">
                <a:solidFill>
                  <a:schemeClr val="bg1"/>
                </a:solidFill>
                <a:latin typeface="Aptos"/>
                <a:cs typeface="Arial"/>
              </a:rPr>
              <a:t>The primary aim of this coaching block is to enhance </a:t>
            </a:r>
            <a:r>
              <a:rPr lang="en-GB" sz="1400" b="1">
                <a:solidFill>
                  <a:schemeClr val="bg1"/>
                </a:solidFill>
                <a:latin typeface="Aptos"/>
                <a:ea typeface="+mn-lt"/>
                <a:cs typeface="Arial"/>
              </a:rPr>
              <a:t>overall rugby performance of academy players by creating specific development sessions focusing on speed, agility and reaction time which are key physical and cognitive qualities underpinning match performance. Specifically, the block aims to improve players ability to: accelerate and decelerate efficiently; react to opponents and execute evasive movements while maintaining technical skill execution under increasing levels of pressure and fatigue. In addition to physical development , the block seeks to enhance decision making and skill execution in dynamic game relevant situations, which are essential components of effective rugby performance.</a:t>
            </a:r>
            <a:endParaRPr lang="en-GB" sz="1400" b="1">
              <a:solidFill>
                <a:schemeClr val="bg1"/>
              </a:solidFill>
              <a:latin typeface="Aptos"/>
              <a:cs typeface="Arial"/>
            </a:endParaRPr>
          </a:p>
          <a:p>
            <a:r>
              <a:rPr lang="en-GB" sz="1400" b="1">
                <a:solidFill>
                  <a:schemeClr val="bg1"/>
                </a:solidFill>
                <a:latin typeface="Aptos"/>
                <a:ea typeface="+mn-lt"/>
                <a:cs typeface="Arial"/>
              </a:rPr>
              <a:t>To support this overall aim, a series of specific objectives have been set across the three training sessions, with each session progressively increasing in intensity, complexity and rugby specificity. Session one focuses on developing foundational acceleration mechanics, change of direction, technique and reactive ability in relatively controlled environments</a:t>
            </a:r>
            <a:r>
              <a:rPr lang="en-GB" sz="1600" b="1">
                <a:solidFill>
                  <a:schemeClr val="bg1"/>
                </a:solidFill>
                <a:latin typeface="Aptos"/>
                <a:ea typeface="+mn-lt"/>
                <a:cs typeface="Arial"/>
              </a:rPr>
              <a:t>.</a:t>
            </a:r>
            <a:r>
              <a:rPr lang="en-GB" sz="1400" b="1">
                <a:solidFill>
                  <a:schemeClr val="bg1"/>
                </a:solidFill>
                <a:latin typeface="Aptos"/>
                <a:ea typeface="+mn-lt"/>
                <a:cs typeface="Arial"/>
              </a:rPr>
              <a:t> Session two builds on these qualities by increasing movement complexity and decision-making demands, incorporating greater ball involvement and competitive elements. Session three aims to apply speed and agility under fatigue through conditioned game-based scenarios that closely reciprocate the physical and cognitive demands of rugby. </a:t>
            </a:r>
            <a:endParaRPr lang="en-GB" sz="1400" b="1">
              <a:solidFill>
                <a:schemeClr val="bg1"/>
              </a:solidFill>
            </a:endParaRPr>
          </a:p>
          <a:p>
            <a:r>
              <a:rPr lang="en-GB" sz="1400" b="1">
                <a:solidFill>
                  <a:schemeClr val="bg1"/>
                </a:solidFill>
                <a:latin typeface="Aptos"/>
                <a:ea typeface="+mn-lt"/>
                <a:cs typeface="Arial"/>
              </a:rPr>
              <a:t>These aims and objectives are designed to be specific, measurable and relevant to academy rugby players, ensuring that the coaching block provides clear performance outcomes and a logical progression across sessions. By aligning individual session objectives with the overall aim of the block, the programme ensures a coherent and structured approach to developing speed and agility that is transferable to competitive rugby performance.</a:t>
            </a:r>
          </a:p>
          <a:p>
            <a:endParaRPr lang="en-GB" sz="900">
              <a:solidFill>
                <a:schemeClr val="bg1"/>
              </a:solidFill>
              <a:latin typeface="Aptos"/>
              <a:ea typeface="+mn-lt"/>
              <a:cs typeface="Arial"/>
            </a:endParaRPr>
          </a:p>
          <a:p>
            <a:endParaRPr lang="en-GB" sz="900">
              <a:solidFill>
                <a:schemeClr val="bg1"/>
              </a:solidFill>
            </a:endParaRPr>
          </a:p>
          <a:p>
            <a:endParaRPr lang="en-GB" sz="900">
              <a:solidFill>
                <a:schemeClr val="bg1"/>
              </a:solidFill>
            </a:endParaRPr>
          </a:p>
          <a:p>
            <a:endParaRPr lang="en-US" sz="900">
              <a:solidFill>
                <a:schemeClr val="bg1"/>
              </a:solidFill>
            </a:endParaRPr>
          </a:p>
          <a:p>
            <a:endParaRPr lang="en-US" sz="900">
              <a:solidFill>
                <a:schemeClr val="bg1"/>
              </a:solidFill>
            </a:endParaRPr>
          </a:p>
          <a:p>
            <a:endParaRPr lang="en-GB" sz="900">
              <a:solidFill>
                <a:schemeClr val="bg1"/>
              </a:solidFill>
              <a:ea typeface="+mn-lt"/>
              <a:cs typeface="+mn-lt"/>
            </a:endParaRPr>
          </a:p>
          <a:p>
            <a:endParaRPr lang="en-GB" sz="900">
              <a:solidFill>
                <a:schemeClr val="bg1"/>
              </a:solidFill>
            </a:endParaRPr>
          </a:p>
          <a:p>
            <a:endParaRPr lang="en-GB" sz="900">
              <a:solidFill>
                <a:schemeClr val="bg1"/>
              </a:solidFill>
            </a:endParaRP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352150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 name="Rectangle 16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E3695F1-004C-C671-16A1-70F424E0CE26}"/>
              </a:ext>
            </a:extLst>
          </p:cNvPr>
          <p:cNvSpPr>
            <a:spLocks noGrp="1"/>
          </p:cNvSpPr>
          <p:nvPr>
            <p:ph type="title"/>
          </p:nvPr>
        </p:nvSpPr>
        <p:spPr>
          <a:xfrm>
            <a:off x="838200" y="669925"/>
            <a:ext cx="4508946" cy="1325563"/>
          </a:xfrm>
        </p:spPr>
        <p:txBody>
          <a:bodyPr anchor="b">
            <a:normAutofit/>
          </a:bodyPr>
          <a:lstStyle/>
          <a:p>
            <a:pPr algn="r"/>
            <a:br>
              <a:rPr lang="en-GB" sz="2800">
                <a:solidFill>
                  <a:schemeClr val="bg1"/>
                </a:solidFill>
                <a:ea typeface="+mj-lt"/>
                <a:cs typeface="+mj-lt"/>
              </a:rPr>
            </a:br>
            <a:r>
              <a:rPr lang="en-GB" sz="2800">
                <a:solidFill>
                  <a:schemeClr val="bg1"/>
                </a:solidFill>
                <a:ea typeface="+mj-lt"/>
                <a:cs typeface="+mj-lt"/>
              </a:rPr>
              <a:t>Theoretical and Evidence-Based Framework</a:t>
            </a:r>
            <a:endParaRPr lang="en-US" sz="2800">
              <a:solidFill>
                <a:schemeClr val="bg1"/>
              </a:solidFill>
            </a:endParaRPr>
          </a:p>
          <a:p>
            <a:pPr algn="r"/>
            <a:endParaRPr lang="en-US" sz="2800">
              <a:solidFill>
                <a:schemeClr val="bg1"/>
              </a:solidFill>
            </a:endParaRPr>
          </a:p>
        </p:txBody>
      </p:sp>
      <p:cxnSp>
        <p:nvCxnSpPr>
          <p:cNvPr id="164" name="Straight Connector 16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66AA16-73D1-E75C-4E23-67C3CD0786B2}"/>
              </a:ext>
            </a:extLst>
          </p:cNvPr>
          <p:cNvSpPr>
            <a:spLocks noGrp="1"/>
          </p:cNvSpPr>
          <p:nvPr>
            <p:ph idx="1"/>
          </p:nvPr>
        </p:nvSpPr>
        <p:spPr>
          <a:xfrm>
            <a:off x="1392667" y="2398957"/>
            <a:ext cx="10461742" cy="4124020"/>
          </a:xfrm>
        </p:spPr>
        <p:txBody>
          <a:bodyPr vert="horz" lIns="91440" tIns="45720" rIns="91440" bIns="45720" rtlCol="0" anchor="t">
            <a:normAutofit fontScale="85000" lnSpcReduction="20000"/>
          </a:bodyPr>
          <a:lstStyle/>
          <a:p>
            <a:r>
              <a:rPr lang="en-GB" sz="1600" b="1">
                <a:solidFill>
                  <a:schemeClr val="bg1"/>
                </a:solidFill>
                <a:latin typeface="Aptos"/>
                <a:ea typeface="+mn-lt"/>
                <a:cs typeface="Arial"/>
              </a:rPr>
              <a:t>This coaching block is based on key training principles to ensure sessions are effective, progressive and suitable for academy level rugby players. The principle of specificity underpins the design, with all activities reflecting the physical, technical and cognitive demands of rugby match play. The training ensures improvements transfer directly to competition by targeting speed, change of direction and decision making in rugby specific scenarios. </a:t>
            </a:r>
            <a:endParaRPr lang="en-GB" sz="1600" b="1">
              <a:solidFill>
                <a:schemeClr val="bg1"/>
              </a:solidFill>
              <a:ea typeface="+mn-lt"/>
              <a:cs typeface="+mn-lt"/>
            </a:endParaRPr>
          </a:p>
          <a:p>
            <a:endParaRPr lang="en-GB" sz="1600" b="1" dirty="0">
              <a:solidFill>
                <a:schemeClr val="bg1"/>
              </a:solidFill>
              <a:latin typeface="Aptos"/>
              <a:ea typeface="+mn-lt"/>
              <a:cs typeface="Arial"/>
            </a:endParaRPr>
          </a:p>
          <a:p>
            <a:r>
              <a:rPr lang="en-GB" sz="1600" b="1">
                <a:solidFill>
                  <a:schemeClr val="bg1"/>
                </a:solidFill>
                <a:latin typeface="Aptos"/>
                <a:ea typeface="+mn-lt"/>
                <a:cs typeface="Arial"/>
              </a:rPr>
              <a:t>Progressive overload is applied across the three sessions by gradually increasing intensity, movement complexity and decision-making demands. This allows players to develop safely while managing fatigue and reducing injury risk, which is essential at the academy level. The block also aligns with long-term athlete development principles, balancing performance enhancement with sustainable physical and technical progression.</a:t>
            </a:r>
            <a:endParaRPr lang="en-GB" sz="1600" b="1">
              <a:solidFill>
                <a:schemeClr val="bg1"/>
              </a:solidFill>
              <a:latin typeface="Aptos"/>
            </a:endParaRPr>
          </a:p>
          <a:p>
            <a:endParaRPr lang="en-GB" sz="1600" b="1" dirty="0">
              <a:solidFill>
                <a:schemeClr val="bg1"/>
              </a:solidFill>
              <a:latin typeface="Aptos"/>
              <a:ea typeface="+mn-lt"/>
              <a:cs typeface="Arial"/>
            </a:endParaRPr>
          </a:p>
          <a:p>
            <a:r>
              <a:rPr lang="en-GB" sz="1600" b="1">
                <a:solidFill>
                  <a:schemeClr val="bg1"/>
                </a:solidFill>
                <a:latin typeface="Aptos"/>
                <a:ea typeface="+mn-lt"/>
                <a:cs typeface="Arial"/>
              </a:rPr>
              <a:t>From a skill accusation perspective, the sessions are designed to reflect game-like scenarios. Reactive drills and game-based activities encourage players to apply speed and agility in unpredictable situations rather than isolated drills, supporting effective transfer to match performance.</a:t>
            </a:r>
            <a:endParaRPr lang="en-GB" sz="1600" b="1">
              <a:solidFill>
                <a:schemeClr val="bg1"/>
              </a:solidFill>
              <a:latin typeface="Aptos"/>
              <a:cs typeface="Arial"/>
            </a:endParaRPr>
          </a:p>
          <a:p>
            <a:endParaRPr lang="en-GB" sz="1600" b="1" dirty="0">
              <a:solidFill>
                <a:schemeClr val="bg1"/>
              </a:solidFill>
              <a:latin typeface="Aptos"/>
              <a:ea typeface="+mn-lt"/>
              <a:cs typeface="Arial"/>
            </a:endParaRPr>
          </a:p>
          <a:p>
            <a:r>
              <a:rPr lang="en-GB" sz="1600" b="1">
                <a:solidFill>
                  <a:schemeClr val="bg1"/>
                </a:solidFill>
                <a:latin typeface="Aptos"/>
                <a:ea typeface="+mn-lt"/>
                <a:cs typeface="Arial"/>
              </a:rPr>
              <a:t>Overall, this approach ensures the coaching block is rugby specific, evidenced based and supports both performance and long-term development in academy players. </a:t>
            </a:r>
            <a:endParaRPr lang="en-GB" sz="1600" b="1" dirty="0">
              <a:solidFill>
                <a:schemeClr val="bg1"/>
              </a:solidFill>
              <a:latin typeface="Aptos"/>
              <a:ea typeface="+mn-lt"/>
              <a:cs typeface="Arial"/>
            </a:endParaRPr>
          </a:p>
          <a:p>
            <a:endParaRPr lang="en-GB" sz="1600" dirty="0">
              <a:solidFill>
                <a:schemeClr val="bg1"/>
              </a:solidFill>
            </a:endParaRPr>
          </a:p>
          <a:p>
            <a:endParaRPr lang="en-GB" sz="1100">
              <a:solidFill>
                <a:schemeClr val="bg1"/>
              </a:solidFill>
            </a:endParaRPr>
          </a:p>
          <a:p>
            <a:pPr marL="0" indent="0">
              <a:buNone/>
            </a:pPr>
            <a:br>
              <a:rPr lang="en-US" sz="1100" dirty="0"/>
            </a:br>
            <a:endParaRPr lang="en-US" sz="1100">
              <a:solidFill>
                <a:schemeClr val="bg1"/>
              </a:solidFill>
            </a:endParaRPr>
          </a:p>
          <a:p>
            <a:endParaRPr lang="en-US" sz="1100">
              <a:solidFill>
                <a:schemeClr val="bg1"/>
              </a:solidFill>
            </a:endParaRPr>
          </a:p>
          <a:p>
            <a:endParaRPr lang="en-GB" sz="1100">
              <a:solidFill>
                <a:schemeClr val="bg1"/>
              </a:solidFill>
            </a:endParaRPr>
          </a:p>
          <a:p>
            <a:endParaRPr lang="en-GB" sz="11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4340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77A4BE-4EE3-5D0B-12AA-3BD3C1807641}"/>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ea typeface="+mj-lt"/>
                <a:cs typeface="+mj-lt"/>
              </a:rPr>
              <a:t>Overview of the Training Block Structure</a:t>
            </a:r>
            <a:endParaRPr lang="en-US"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FA9B9D-D83F-C483-8511-262C293E9C9D}"/>
              </a:ext>
            </a:extLst>
          </p:cNvPr>
          <p:cNvSpPr>
            <a:spLocks noGrp="1"/>
          </p:cNvSpPr>
          <p:nvPr>
            <p:ph idx="1"/>
          </p:nvPr>
        </p:nvSpPr>
        <p:spPr>
          <a:xfrm>
            <a:off x="4869638" y="1041243"/>
            <a:ext cx="7180349" cy="6551334"/>
          </a:xfrm>
          <a:noFill/>
        </p:spPr>
        <p:txBody>
          <a:bodyPr vert="horz" lIns="91440" tIns="45720" rIns="91440" bIns="45720" rtlCol="0" anchor="ctr">
            <a:normAutofit lnSpcReduction="10000"/>
          </a:bodyPr>
          <a:lstStyle/>
          <a:p>
            <a:endParaRPr lang="en-GB" sz="1600" b="1" dirty="0">
              <a:solidFill>
                <a:schemeClr val="bg1"/>
              </a:solidFill>
              <a:latin typeface="Aptos"/>
              <a:ea typeface="+mn-lt"/>
              <a:cs typeface="Arial"/>
            </a:endParaRPr>
          </a:p>
          <a:p>
            <a:r>
              <a:rPr lang="en-GB" sz="2000" b="1" baseline="30000">
                <a:solidFill>
                  <a:schemeClr val="bg1"/>
                </a:solidFill>
                <a:latin typeface="Aptos"/>
                <a:ea typeface="+mn-lt"/>
                <a:cs typeface="Arial"/>
              </a:rPr>
              <a:t>The coaching block consists of three structured 60-minute sessions that are designed to progressively develop speed, acceleration, deceleration, change of direction and reaction time in academy rugby players. Each session contributes to the overall aim of improving match related performance with physical, technical and cognitive demands increasing in the block. This progressive structure allows players to adapt to training demands whilst maintaining high quality movement and skill execution. </a:t>
            </a:r>
            <a:endParaRPr lang="en-US" sz="2000" dirty="0">
              <a:solidFill>
                <a:schemeClr val="bg1"/>
              </a:solidFill>
              <a:latin typeface="Aptos"/>
              <a:ea typeface="+mn-lt"/>
              <a:cs typeface="Arial"/>
            </a:endParaRPr>
          </a:p>
          <a:p>
            <a:endParaRPr lang="en-US" sz="2000" dirty="0">
              <a:solidFill>
                <a:schemeClr val="bg1"/>
              </a:solidFill>
              <a:latin typeface="Aptos"/>
              <a:ea typeface="+mn-lt"/>
              <a:cs typeface="Arial"/>
            </a:endParaRPr>
          </a:p>
          <a:p>
            <a:r>
              <a:rPr lang="en-GB" sz="2000" b="1" baseline="30000">
                <a:solidFill>
                  <a:schemeClr val="bg1"/>
                </a:solidFill>
                <a:latin typeface="Aptos"/>
                <a:ea typeface="+mn-lt"/>
                <a:cs typeface="Arial"/>
              </a:rPr>
              <a:t>Each session follows a consistent structure, consisting of a standardised RAMP warm up, main body training phase and a standardised cool down to promote physical readiness, maximise training effectiveness and lower the risks of injury. Within the main training phase, activities are designed to integrate speed and agility development within rugby specific movements which ensures that performance improvements are transferable to match situations rather than developed in isolation. </a:t>
            </a:r>
            <a:endParaRPr lang="en-GB" sz="2000" baseline="30000">
              <a:solidFill>
                <a:schemeClr val="bg1"/>
              </a:solidFill>
            </a:endParaRPr>
          </a:p>
          <a:p>
            <a:endParaRPr lang="en-GB" sz="2000" dirty="0">
              <a:solidFill>
                <a:schemeClr val="bg1"/>
              </a:solidFill>
              <a:latin typeface="Aptos"/>
              <a:ea typeface="+mn-lt"/>
              <a:cs typeface="Arial"/>
            </a:endParaRPr>
          </a:p>
          <a:p>
            <a:r>
              <a:rPr lang="en-GB" sz="2000" b="1" baseline="30000">
                <a:solidFill>
                  <a:schemeClr val="bg1"/>
                </a:solidFill>
                <a:latin typeface="Aptos"/>
                <a:ea typeface="+mn-lt"/>
                <a:cs typeface="Arial"/>
              </a:rPr>
              <a:t>Across the three sessions, the focus gradually shifts from developing foundational speed and change of direction mechanics in more controlled environments to applying these qualities within reactive and game-based scenarios that closely reciprocate competitive demands of the sport. This progression enables players to first establish effective movement patterns before performing under increased pressure and fatigue, supporting both immediate performance enhancement and long-term athletic development.</a:t>
            </a:r>
            <a:endParaRPr lang="en-US" sz="1800" baseline="30000">
              <a:solidFill>
                <a:schemeClr val="bg1"/>
              </a:solidFill>
              <a:latin typeface="Aptos"/>
              <a:ea typeface="+mn-lt"/>
              <a:cs typeface="Arial"/>
            </a:endParaRPr>
          </a:p>
          <a:p>
            <a:endParaRPr lang="en-US" sz="1300">
              <a:solidFill>
                <a:schemeClr val="bg1"/>
              </a:solidFill>
              <a:latin typeface="Aptos"/>
              <a:ea typeface="+mn-lt"/>
              <a:cs typeface="Arial"/>
            </a:endParaRPr>
          </a:p>
          <a:p>
            <a:endParaRPr lang="en-GB" sz="1300">
              <a:solidFill>
                <a:schemeClr val="bg1"/>
              </a:solidFill>
            </a:endParaRPr>
          </a:p>
          <a:p>
            <a:endParaRPr lang="en-GB" sz="1300">
              <a:solidFill>
                <a:schemeClr val="bg1"/>
              </a:solidFill>
            </a:endParaRPr>
          </a:p>
          <a:p>
            <a:endParaRPr lang="en-GB" sz="1300">
              <a:solidFill>
                <a:schemeClr val="bg1"/>
              </a:solidFill>
            </a:endParaRPr>
          </a:p>
          <a:p>
            <a:pPr marL="0" indent="0">
              <a:buNone/>
            </a:pPr>
            <a:br>
              <a:rPr lang="en-US" sz="1300" dirty="0"/>
            </a:br>
            <a:endParaRPr lang="en-US" sz="1300">
              <a:solidFill>
                <a:schemeClr val="bg1"/>
              </a:solidFill>
            </a:endParaRPr>
          </a:p>
        </p:txBody>
      </p:sp>
    </p:spTree>
    <p:extLst>
      <p:ext uri="{BB962C8B-B14F-4D97-AF65-F5344CB8AC3E}">
        <p14:creationId xmlns:p14="http://schemas.microsoft.com/office/powerpoint/2010/main" val="1011146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9B19538-5DBC-6E1C-1EA2-BF39302B0F39}"/>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ea typeface="+mj-lt"/>
                <a:cs typeface="+mj-lt"/>
              </a:rPr>
              <a:t> </a:t>
            </a:r>
            <a:endParaRPr lang="en-US" dirty="0">
              <a:solidFill>
                <a:schemeClr val="bg1"/>
              </a:solidFill>
            </a:endParaRPr>
          </a:p>
          <a:p>
            <a:pPr algn="r"/>
            <a:endParaRPr lang="en-US">
              <a:solidFill>
                <a:schemeClr val="bg1"/>
              </a:solidFill>
            </a:endParaRPr>
          </a:p>
        </p:txBody>
      </p:sp>
      <p:cxnSp>
        <p:nvCxnSpPr>
          <p:cNvPr id="22" name="Straight Connector 2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268FE879-C678-1331-4D9A-DBF740AB1120}"/>
              </a:ext>
            </a:extLst>
          </p:cNvPr>
          <p:cNvSpPr>
            <a:spLocks noGrp="1"/>
          </p:cNvSpPr>
          <p:nvPr>
            <p:ph idx="1"/>
          </p:nvPr>
        </p:nvSpPr>
        <p:spPr>
          <a:xfrm>
            <a:off x="126576" y="1836250"/>
            <a:ext cx="11821618" cy="4088851"/>
          </a:xfrm>
        </p:spPr>
        <p:txBody>
          <a:bodyPr vert="horz" lIns="91440" tIns="45720" rIns="91440" bIns="45720" rtlCol="0" anchor="t">
            <a:noAutofit/>
          </a:bodyPr>
          <a:lstStyle/>
          <a:p>
            <a:endParaRPr lang="en-GB" sz="1000">
              <a:solidFill>
                <a:schemeClr val="bg1"/>
              </a:solidFill>
              <a:latin typeface="Arial"/>
              <a:ea typeface="+mn-lt"/>
              <a:cs typeface="Arial"/>
            </a:endParaRPr>
          </a:p>
          <a:p>
            <a:r>
              <a:rPr lang="en-GB" sz="1400" b="1" dirty="0">
                <a:solidFill>
                  <a:schemeClr val="bg1"/>
                </a:solidFill>
                <a:latin typeface="Aptos"/>
                <a:ea typeface="+mn-lt"/>
                <a:cs typeface="Arial"/>
              </a:rPr>
              <a:t>Session 1 is designed to develop acceleration, change of direction and reactive decision making, which are key physical and cognitive components of rugby performance. The session begins with a progressive RAMP warm up aimed at preparing players for high speed and multidirectional movements. This includes light jogging, dynamic explosive movements, followed by dynamic mobility exercises targeting the shoulders, hips, groin, hamstrings, calves and ankles. Rugby-specific catch and pass activities are then introduced in small groups while moving, allowing players to gradually transition into more complex movement patterns while reinforcing technical skill execution and physical readiness.</a:t>
            </a:r>
            <a:endParaRPr lang="en-GB" sz="1400" b="1" dirty="0">
              <a:solidFill>
                <a:schemeClr val="bg1"/>
              </a:solidFill>
              <a:latin typeface="Aptos"/>
              <a:cs typeface="Arial"/>
            </a:endParaRPr>
          </a:p>
          <a:p>
            <a:r>
              <a:rPr lang="en-GB" sz="1400" b="1" dirty="0">
                <a:solidFill>
                  <a:schemeClr val="bg1"/>
                </a:solidFill>
                <a:latin typeface="Aptos"/>
                <a:ea typeface="+mn-lt"/>
                <a:cs typeface="Arial"/>
              </a:rPr>
              <a:t>The main component of the session focuses on acceleration mechanics and sprint performance. Players complete wall drills to reinforce effective sprint posture and horizontal force application, followed by A skips and fast feet drills to improve sprint rhythm and coordination. Acceleration sprints are then performed over varied distances ranging from 5 to 20 Meters, with full recovery provided between repetitions to ensure maximal effort and high-quality outputs. Positional demands are considered, with backs completing slightly longer accelerations and forwards focusing on shorter, more explosive efforts, reflecting the specific movement patterns and demands of match play.</a:t>
            </a:r>
            <a:endParaRPr lang="en-GB" sz="1400" b="1" dirty="0">
              <a:solidFill>
                <a:schemeClr val="bg1"/>
              </a:solidFill>
              <a:latin typeface="Aptos"/>
              <a:cs typeface="Arial"/>
            </a:endParaRPr>
          </a:p>
          <a:p>
            <a:r>
              <a:rPr lang="en-GB" sz="1400" b="1" dirty="0">
                <a:solidFill>
                  <a:schemeClr val="bg1"/>
                </a:solidFill>
                <a:latin typeface="Aptos"/>
                <a:ea typeface="+mn-lt"/>
                <a:cs typeface="Arial"/>
              </a:rPr>
              <a:t>Agility and reactive movements are then developed through drills that challenge both physical and cognitive performance. Players complete reactive agility tasks based on visual or verbal cues, requiring rapid changes of direction in response to external stimuli. This is progressed into live 1v1 evasion and tracking drills, where players must apply footwork, body positioning and defensive reactions under pressure. Ball-carrying and passing options are incorporated to ensure agility is developed within a rugby-specific and decision-rich environment rather than in isolation.</a:t>
            </a:r>
            <a:endParaRPr lang="en-GB" sz="1400" b="1" dirty="0">
              <a:solidFill>
                <a:schemeClr val="bg1"/>
              </a:solidFill>
              <a:latin typeface="Aptos"/>
              <a:cs typeface="Arial"/>
            </a:endParaRPr>
          </a:p>
          <a:p>
            <a:r>
              <a:rPr lang="en-GB" sz="1400" b="1">
                <a:solidFill>
                  <a:schemeClr val="bg1"/>
                </a:solidFill>
                <a:latin typeface="Aptos"/>
                <a:ea typeface="+mn-lt"/>
                <a:cs typeface="Arial"/>
              </a:rPr>
              <a:t>The sessions conclude with a conditioned small-sided game, typically 4v4 or 5v5 dependant on numbers etc, played in a reduced area to increase intensity and frequency of involvement. Constraints such as limited ball possession time or scoring incentives are used to encourage repeated high-speed efforts and effective decision-making under fatigue. A structured cool-down consisting of light movement and stretching is then completed to support recovery, alongside brief coach-led feedback to reinforce key learning outcomes from the session.</a:t>
            </a:r>
          </a:p>
          <a:p>
            <a:endParaRPr lang="en-GB" sz="1000" b="1">
              <a:solidFill>
                <a:schemeClr val="bg1"/>
              </a:solidFill>
            </a:endParaRPr>
          </a:p>
          <a:p>
            <a:endParaRPr lang="en-GB" sz="1000" b="1">
              <a:solidFill>
                <a:schemeClr val="bg1"/>
              </a:solidFill>
            </a:endParaRPr>
          </a:p>
          <a:p>
            <a:endParaRPr lang="en-GB" sz="1000">
              <a:solidFill>
                <a:schemeClr val="bg1"/>
              </a:solidFill>
            </a:endParaRPr>
          </a:p>
          <a:p>
            <a:endParaRPr lang="en-GB" sz="1000">
              <a:solidFill>
                <a:schemeClr val="bg1"/>
              </a:solidFill>
            </a:endParaRPr>
          </a:p>
          <a:p>
            <a:endParaRPr lang="en-GB" sz="1000">
              <a:solidFill>
                <a:schemeClr val="bg1"/>
              </a:solidFill>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4B68C866-001F-2D18-07ED-68CB9CD5D2FE}"/>
              </a:ext>
            </a:extLst>
          </p:cNvPr>
          <p:cNvSpPr txBox="1"/>
          <p:nvPr/>
        </p:nvSpPr>
        <p:spPr>
          <a:xfrm>
            <a:off x="621322" y="586153"/>
            <a:ext cx="590843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chemeClr val="bg1"/>
                </a:solidFill>
              </a:rPr>
              <a:t>Session One program</a:t>
            </a:r>
            <a:endParaRPr lang="en-GB" sz="5400" dirty="0">
              <a:solidFill>
                <a:schemeClr val="bg1"/>
              </a:solidFill>
            </a:endParaRPr>
          </a:p>
        </p:txBody>
      </p:sp>
    </p:spTree>
    <p:extLst>
      <p:ext uri="{BB962C8B-B14F-4D97-AF65-F5344CB8AC3E}">
        <p14:creationId xmlns:p14="http://schemas.microsoft.com/office/powerpoint/2010/main" val="2923561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F760B7FF-760D-0661-942E-F582B2662AEA}"/>
              </a:ext>
            </a:extLst>
          </p:cNvPr>
          <p:cNvGraphicFramePr>
            <a:graphicFrameLocks noGrp="1"/>
          </p:cNvGraphicFramePr>
          <p:nvPr>
            <p:ph idx="1"/>
            <p:extLst>
              <p:ext uri="{D42A27DB-BD31-4B8C-83A1-F6EECF244321}">
                <p14:modId xmlns:p14="http://schemas.microsoft.com/office/powerpoint/2010/main" val="663890070"/>
              </p:ext>
            </p:extLst>
          </p:nvPr>
        </p:nvGraphicFramePr>
        <p:xfrm>
          <a:off x="-21617" y="0"/>
          <a:ext cx="12215460" cy="10424160"/>
        </p:xfrm>
        <a:graphic>
          <a:graphicData uri="http://schemas.openxmlformats.org/drawingml/2006/table">
            <a:tbl>
              <a:tblPr firstRow="1" bandRow="1">
                <a:tableStyleId>{073A0DAA-6AF3-43AB-8588-CEC1D06C72B9}</a:tableStyleId>
              </a:tblPr>
              <a:tblGrid>
                <a:gridCol w="2443092">
                  <a:extLst>
                    <a:ext uri="{9D8B030D-6E8A-4147-A177-3AD203B41FA5}">
                      <a16:colId xmlns:a16="http://schemas.microsoft.com/office/drawing/2014/main" val="3061995210"/>
                    </a:ext>
                  </a:extLst>
                </a:gridCol>
                <a:gridCol w="2443092">
                  <a:extLst>
                    <a:ext uri="{9D8B030D-6E8A-4147-A177-3AD203B41FA5}">
                      <a16:colId xmlns:a16="http://schemas.microsoft.com/office/drawing/2014/main" val="2966621665"/>
                    </a:ext>
                  </a:extLst>
                </a:gridCol>
                <a:gridCol w="2443092">
                  <a:extLst>
                    <a:ext uri="{9D8B030D-6E8A-4147-A177-3AD203B41FA5}">
                      <a16:colId xmlns:a16="http://schemas.microsoft.com/office/drawing/2014/main" val="3625809081"/>
                    </a:ext>
                  </a:extLst>
                </a:gridCol>
                <a:gridCol w="2443092">
                  <a:extLst>
                    <a:ext uri="{9D8B030D-6E8A-4147-A177-3AD203B41FA5}">
                      <a16:colId xmlns:a16="http://schemas.microsoft.com/office/drawing/2014/main" val="4190503643"/>
                    </a:ext>
                  </a:extLst>
                </a:gridCol>
                <a:gridCol w="2443092">
                  <a:extLst>
                    <a:ext uri="{9D8B030D-6E8A-4147-A177-3AD203B41FA5}">
                      <a16:colId xmlns:a16="http://schemas.microsoft.com/office/drawing/2014/main" val="351374341"/>
                    </a:ext>
                  </a:extLst>
                </a:gridCol>
              </a:tblGrid>
              <a:tr h="226776">
                <a:tc>
                  <a:txBody>
                    <a:bodyPr/>
                    <a:lstStyle/>
                    <a:p>
                      <a:pPr lvl="0">
                        <a:buNone/>
                      </a:pPr>
                      <a:r>
                        <a:rPr lang="en-GB"/>
                        <a:t>Phase </a:t>
                      </a:r>
                    </a:p>
                  </a:txBody>
                  <a:tcPr/>
                </a:tc>
                <a:tc>
                  <a:txBody>
                    <a:bodyPr/>
                    <a:lstStyle/>
                    <a:p>
                      <a:pPr lvl="0">
                        <a:buNone/>
                      </a:pPr>
                      <a:r>
                        <a:rPr lang="en-GB"/>
                        <a:t>Activity </a:t>
                      </a:r>
                    </a:p>
                  </a:txBody>
                  <a:tcPr/>
                </a:tc>
                <a:tc>
                  <a:txBody>
                    <a:bodyPr/>
                    <a:lstStyle/>
                    <a:p>
                      <a:pPr lvl="0">
                        <a:buNone/>
                      </a:pPr>
                      <a:r>
                        <a:rPr lang="en-GB"/>
                        <a:t>Duration /  Sets </a:t>
                      </a:r>
                    </a:p>
                  </a:txBody>
                  <a:tcPr/>
                </a:tc>
                <a:tc>
                  <a:txBody>
                    <a:bodyPr/>
                    <a:lstStyle/>
                    <a:p>
                      <a:pPr lvl="0">
                        <a:buNone/>
                      </a:pPr>
                      <a:r>
                        <a:rPr lang="en-GB"/>
                        <a:t>Rest ( S )</a:t>
                      </a:r>
                    </a:p>
                  </a:txBody>
                  <a:tcPr/>
                </a:tc>
                <a:tc>
                  <a:txBody>
                    <a:bodyPr/>
                    <a:lstStyle/>
                    <a:p>
                      <a:pPr lvl="0">
                        <a:buNone/>
                      </a:pPr>
                      <a:r>
                        <a:rPr lang="en-GB"/>
                        <a:t>Intensity / Notes</a:t>
                      </a:r>
                    </a:p>
                  </a:txBody>
                  <a:tcPr/>
                </a:tc>
                <a:extLst>
                  <a:ext uri="{0D108BD9-81ED-4DB2-BD59-A6C34878D82A}">
                    <a16:rowId xmlns:a16="http://schemas.microsoft.com/office/drawing/2014/main" val="1112743115"/>
                  </a:ext>
                </a:extLst>
              </a:tr>
              <a:tr h="899788">
                <a:tc>
                  <a:txBody>
                    <a:bodyPr/>
                    <a:lstStyle/>
                    <a:p>
                      <a:r>
                        <a:rPr lang="en-GB"/>
                        <a:t>Warm Up </a:t>
                      </a:r>
                    </a:p>
                  </a:txBody>
                  <a:tcPr/>
                </a:tc>
                <a:tc>
                  <a:txBody>
                    <a:bodyPr/>
                    <a:lstStyle/>
                    <a:p>
                      <a:r>
                        <a:rPr lang="en-GB" dirty="0"/>
                        <a:t>Light jogging , dynamic stretching , kicking and passing the ball </a:t>
                      </a:r>
                    </a:p>
                  </a:txBody>
                  <a:tcPr/>
                </a:tc>
                <a:tc>
                  <a:txBody>
                    <a:bodyPr/>
                    <a:lstStyle/>
                    <a:p>
                      <a:r>
                        <a:rPr lang="en-GB"/>
                        <a:t>10 minutes </a:t>
                      </a:r>
                    </a:p>
                  </a:txBody>
                  <a:tcPr/>
                </a:tc>
                <a:tc>
                  <a:txBody>
                    <a:bodyPr/>
                    <a:lstStyle/>
                    <a:p>
                      <a:r>
                        <a:rPr lang="en-GB"/>
                        <a:t>N/A</a:t>
                      </a:r>
                    </a:p>
                  </a:txBody>
                  <a:tcPr/>
                </a:tc>
                <a:tc>
                  <a:txBody>
                    <a:bodyPr/>
                    <a:lstStyle/>
                    <a:p>
                      <a:pPr lvl="0">
                        <a:buNone/>
                      </a:pPr>
                      <a:r>
                        <a:rPr lang="en-GB" sz="1800" b="0" i="0" u="none" strike="noStrike" noProof="0" dirty="0">
                          <a:latin typeface="Aptos"/>
                        </a:rPr>
                        <a:t>Low-moderate, prepares muscles, joints and coordination for multi-directional movement</a:t>
                      </a:r>
                      <a:endParaRPr lang="en-US"/>
                    </a:p>
                  </a:txBody>
                  <a:tcPr/>
                </a:tc>
                <a:extLst>
                  <a:ext uri="{0D108BD9-81ED-4DB2-BD59-A6C34878D82A}">
                    <a16:rowId xmlns:a16="http://schemas.microsoft.com/office/drawing/2014/main" val="1369756631"/>
                  </a:ext>
                </a:extLst>
              </a:tr>
              <a:tr h="395029">
                <a:tc>
                  <a:txBody>
                    <a:bodyPr/>
                    <a:lstStyle/>
                    <a:p>
                      <a:r>
                        <a:rPr lang="en-GB"/>
                        <a:t>Main Body </a:t>
                      </a:r>
                    </a:p>
                  </a:txBody>
                  <a:tcPr/>
                </a:tc>
                <a:tc>
                  <a:txBody>
                    <a:bodyPr/>
                    <a:lstStyle/>
                    <a:p>
                      <a:r>
                        <a:rPr lang="en-GB"/>
                        <a:t>Adapted 10M sprints </a:t>
                      </a:r>
                    </a:p>
                  </a:txBody>
                  <a:tcPr/>
                </a:tc>
                <a:tc>
                  <a:txBody>
                    <a:bodyPr/>
                    <a:lstStyle/>
                    <a:p>
                      <a:r>
                        <a:rPr lang="en-GB"/>
                        <a:t>4-6 Sets</a:t>
                      </a:r>
                    </a:p>
                  </a:txBody>
                  <a:tcPr/>
                </a:tc>
                <a:tc>
                  <a:txBody>
                    <a:bodyPr/>
                    <a:lstStyle/>
                    <a:p>
                      <a:r>
                        <a:rPr lang="en-GB"/>
                        <a:t>90-120 S</a:t>
                      </a:r>
                    </a:p>
                  </a:txBody>
                  <a:tcPr/>
                </a:tc>
                <a:tc>
                  <a:txBody>
                    <a:bodyPr/>
                    <a:lstStyle/>
                    <a:p>
                      <a:pPr lvl="0">
                        <a:buNone/>
                      </a:pPr>
                      <a:r>
                        <a:rPr lang="en-GB" sz="1800" b="0" i="0" u="none" strike="noStrike" noProof="0">
                          <a:latin typeface="Aptos"/>
                        </a:rPr>
                        <a:t>Low, improve mobility and flexibility</a:t>
                      </a:r>
                      <a:endParaRPr lang="en-US"/>
                    </a:p>
                  </a:txBody>
                  <a:tcPr/>
                </a:tc>
                <a:extLst>
                  <a:ext uri="{0D108BD9-81ED-4DB2-BD59-A6C34878D82A}">
                    <a16:rowId xmlns:a16="http://schemas.microsoft.com/office/drawing/2014/main" val="1673575859"/>
                  </a:ext>
                </a:extLst>
              </a:tr>
              <a:tr h="899788">
                <a:tc>
                  <a:txBody>
                    <a:bodyPr/>
                    <a:lstStyle/>
                    <a:p>
                      <a:r>
                        <a:rPr lang="en-GB"/>
                        <a:t>Main Body </a:t>
                      </a:r>
                    </a:p>
                  </a:txBody>
                  <a:tcPr/>
                </a:tc>
                <a:tc>
                  <a:txBody>
                    <a:bodyPr/>
                    <a:lstStyle/>
                    <a:p>
                      <a:r>
                        <a:rPr lang="en-GB"/>
                        <a:t>A Skips </a:t>
                      </a:r>
                    </a:p>
                  </a:txBody>
                  <a:tcPr/>
                </a:tc>
                <a:tc>
                  <a:txBody>
                    <a:bodyPr/>
                    <a:lstStyle/>
                    <a:p>
                      <a:r>
                        <a:rPr lang="en-GB"/>
                        <a:t>3 Sets </a:t>
                      </a:r>
                    </a:p>
                  </a:txBody>
                  <a:tcPr/>
                </a:tc>
                <a:tc>
                  <a:txBody>
                    <a:bodyPr/>
                    <a:lstStyle/>
                    <a:p>
                      <a:r>
                        <a:rPr lang="en-GB"/>
                        <a:t>60-90 S</a:t>
                      </a:r>
                    </a:p>
                  </a:txBody>
                  <a:tcPr/>
                </a:tc>
                <a:tc>
                  <a:txBody>
                    <a:bodyPr/>
                    <a:lstStyle/>
                    <a:p>
                      <a:pPr lvl="0" algn="l">
                        <a:lnSpc>
                          <a:spcPct val="100000"/>
                        </a:lnSpc>
                        <a:spcBef>
                          <a:spcPts val="0"/>
                        </a:spcBef>
                        <a:spcAft>
                          <a:spcPts val="0"/>
                        </a:spcAft>
                        <a:buNone/>
                      </a:pPr>
                      <a:r>
                        <a:rPr lang="en-GB" sz="1800" b="0" i="0" u="none" strike="noStrike" noProof="0" dirty="0"/>
                        <a:t>Moderate, reinforce handling, </a:t>
                      </a:r>
                      <a:r>
                        <a:rPr lang="en-GB" sz="1800" b="0" i="0" u="none" strike="noStrike" noProof="0" dirty="0" err="1"/>
                        <a:t>accurac</a:t>
                      </a:r>
                      <a:r>
                        <a:rPr lang="en-GB" sz="1800" b="0" i="0" u="none" strike="noStrike" noProof="0" dirty="0"/>
                        <a:t> and decision-making under movement</a:t>
                      </a:r>
                      <a:endParaRPr lang="en-US" dirty="0"/>
                    </a:p>
                    <a:p>
                      <a:pPr lvl="0">
                        <a:buNone/>
                      </a:pPr>
                      <a:endParaRPr lang="en-US"/>
                    </a:p>
                  </a:txBody>
                  <a:tcPr/>
                </a:tc>
                <a:extLst>
                  <a:ext uri="{0D108BD9-81ED-4DB2-BD59-A6C34878D82A}">
                    <a16:rowId xmlns:a16="http://schemas.microsoft.com/office/drawing/2014/main" val="4192795104"/>
                  </a:ext>
                </a:extLst>
              </a:tr>
              <a:tr h="563282">
                <a:tc>
                  <a:txBody>
                    <a:bodyPr/>
                    <a:lstStyle/>
                    <a:p>
                      <a:r>
                        <a:rPr lang="en-GB"/>
                        <a:t>Main Body </a:t>
                      </a:r>
                    </a:p>
                  </a:txBody>
                  <a:tcPr/>
                </a:tc>
                <a:tc>
                  <a:txBody>
                    <a:bodyPr/>
                    <a:lstStyle/>
                    <a:p>
                      <a:r>
                        <a:rPr lang="en-GB"/>
                        <a:t>20M sprints </a:t>
                      </a:r>
                    </a:p>
                  </a:txBody>
                  <a:tcPr/>
                </a:tc>
                <a:tc>
                  <a:txBody>
                    <a:bodyPr/>
                    <a:lstStyle/>
                    <a:p>
                      <a:r>
                        <a:rPr lang="en-GB"/>
                        <a:t>4-6 Sets</a:t>
                      </a:r>
                    </a:p>
                  </a:txBody>
                  <a:tcPr/>
                </a:tc>
                <a:tc>
                  <a:txBody>
                    <a:bodyPr/>
                    <a:lstStyle/>
                    <a:p>
                      <a:r>
                        <a:rPr lang="en-GB"/>
                        <a:t>90-120 S </a:t>
                      </a:r>
                    </a:p>
                  </a:txBody>
                  <a:tcPr/>
                </a:tc>
                <a:tc>
                  <a:txBody>
                    <a:bodyPr/>
                    <a:lstStyle/>
                    <a:p>
                      <a:pPr lvl="0">
                        <a:buNone/>
                      </a:pPr>
                      <a:r>
                        <a:rPr lang="en-GB" sz="1800" b="0" i="0" u="none" strike="noStrike" noProof="0">
                          <a:latin typeface="Aptos"/>
                        </a:rPr>
                        <a:t>Low-moderate, reinforce technical kicking skills</a:t>
                      </a:r>
                      <a:endParaRPr lang="en-US"/>
                    </a:p>
                  </a:txBody>
                  <a:tcPr/>
                </a:tc>
                <a:extLst>
                  <a:ext uri="{0D108BD9-81ED-4DB2-BD59-A6C34878D82A}">
                    <a16:rowId xmlns:a16="http://schemas.microsoft.com/office/drawing/2014/main" val="3130022208"/>
                  </a:ext>
                </a:extLst>
              </a:tr>
              <a:tr h="731535">
                <a:tc>
                  <a:txBody>
                    <a:bodyPr/>
                    <a:lstStyle/>
                    <a:p>
                      <a:r>
                        <a:rPr lang="en-GB"/>
                        <a:t>Main Body </a:t>
                      </a:r>
                    </a:p>
                  </a:txBody>
                  <a:tcPr/>
                </a:tc>
                <a:tc>
                  <a:txBody>
                    <a:bodyPr/>
                    <a:lstStyle/>
                    <a:p>
                      <a:r>
                        <a:rPr lang="en-GB"/>
                        <a:t>Agility T test Drill </a:t>
                      </a:r>
                    </a:p>
                  </a:txBody>
                  <a:tcPr/>
                </a:tc>
                <a:tc>
                  <a:txBody>
                    <a:bodyPr/>
                    <a:lstStyle/>
                    <a:p>
                      <a:r>
                        <a:rPr lang="en-GB"/>
                        <a:t>3-4 Sets </a:t>
                      </a:r>
                    </a:p>
                  </a:txBody>
                  <a:tcPr/>
                </a:tc>
                <a:tc>
                  <a:txBody>
                    <a:bodyPr/>
                    <a:lstStyle/>
                    <a:p>
                      <a:pPr lvl="0">
                        <a:buNone/>
                      </a:pPr>
                      <a:r>
                        <a:rPr lang="en-GB" sz="1800" b="0" i="0" u="none" strike="noStrike" noProof="0">
                          <a:latin typeface="Aptos"/>
                        </a:rPr>
                        <a:t>60-90 S</a:t>
                      </a:r>
                      <a:endParaRPr lang="en-US"/>
                    </a:p>
                  </a:txBody>
                  <a:tcPr/>
                </a:tc>
                <a:tc>
                  <a:txBody>
                    <a:bodyPr/>
                    <a:lstStyle/>
                    <a:p>
                      <a:pPr lvl="0">
                        <a:buNone/>
                      </a:pPr>
                      <a:r>
                        <a:rPr lang="en-GB" sz="1800" b="0" i="0" u="none" strike="noStrike" noProof="0">
                          <a:latin typeface="Aptos"/>
                        </a:rPr>
                        <a:t>High, standardized COD, lateral &amp; forward/backward movement</a:t>
                      </a:r>
                      <a:endParaRPr lang="en-US"/>
                    </a:p>
                  </a:txBody>
                  <a:tcPr/>
                </a:tc>
                <a:extLst>
                  <a:ext uri="{0D108BD9-81ED-4DB2-BD59-A6C34878D82A}">
                    <a16:rowId xmlns:a16="http://schemas.microsoft.com/office/drawing/2014/main" val="1910606322"/>
                  </a:ext>
                </a:extLst>
              </a:tr>
              <a:tr h="731535">
                <a:tc>
                  <a:txBody>
                    <a:bodyPr/>
                    <a:lstStyle/>
                    <a:p>
                      <a:pPr lvl="0">
                        <a:buNone/>
                      </a:pPr>
                      <a:r>
                        <a:rPr lang="en-GB"/>
                        <a:t>Main Body </a:t>
                      </a:r>
                    </a:p>
                  </a:txBody>
                  <a:tcPr/>
                </a:tc>
                <a:tc>
                  <a:txBody>
                    <a:bodyPr/>
                    <a:lstStyle/>
                    <a:p>
                      <a:pPr lvl="0">
                        <a:buNone/>
                      </a:pPr>
                      <a:r>
                        <a:rPr lang="en-GB"/>
                        <a:t>1v1 Evasion Tracking Drill </a:t>
                      </a:r>
                    </a:p>
                  </a:txBody>
                  <a:tcPr/>
                </a:tc>
                <a:tc>
                  <a:txBody>
                    <a:bodyPr/>
                    <a:lstStyle/>
                    <a:p>
                      <a:pPr lvl="0">
                        <a:buNone/>
                      </a:pPr>
                      <a:r>
                        <a:rPr lang="en-GB"/>
                        <a:t>1 Minute x 3 Sets </a:t>
                      </a:r>
                    </a:p>
                  </a:txBody>
                  <a:tcPr/>
                </a:tc>
                <a:tc>
                  <a:txBody>
                    <a:bodyPr/>
                    <a:lstStyle/>
                    <a:p>
                      <a:pPr lvl="0">
                        <a:buNone/>
                      </a:pPr>
                      <a:r>
                        <a:rPr lang="en-GB" sz="1800" b="0" i="0" u="none" strike="noStrike" noProof="0">
                          <a:highlight>
                            <a:srgbClr val="CBCBCB"/>
                          </a:highlight>
                          <a:latin typeface="Aptos"/>
                        </a:rPr>
                        <a:t>60-90 S</a:t>
                      </a:r>
                    </a:p>
                  </a:txBody>
                  <a:tcPr/>
                </a:tc>
                <a:tc>
                  <a:txBody>
                    <a:bodyPr/>
                    <a:lstStyle/>
                    <a:p>
                      <a:pPr lvl="0">
                        <a:buNone/>
                      </a:pPr>
                      <a:r>
                        <a:rPr lang="en-GB" sz="1800" b="0" i="0" u="none" strike="noStrike" noProof="0">
                          <a:latin typeface="Aptos"/>
                        </a:rPr>
                        <a:t>High, simulate match pressure; footwork, evasion, passing under fatigue</a:t>
                      </a:r>
                      <a:endParaRPr lang="en-US"/>
                    </a:p>
                  </a:txBody>
                  <a:tcPr/>
                </a:tc>
                <a:extLst>
                  <a:ext uri="{0D108BD9-81ED-4DB2-BD59-A6C34878D82A}">
                    <a16:rowId xmlns:a16="http://schemas.microsoft.com/office/drawing/2014/main" val="1136847742"/>
                  </a:ext>
                </a:extLst>
              </a:tr>
              <a:tr h="731535">
                <a:tc>
                  <a:txBody>
                    <a:bodyPr/>
                    <a:lstStyle/>
                    <a:p>
                      <a:r>
                        <a:rPr lang="en-GB"/>
                        <a:t>Main Body </a:t>
                      </a:r>
                    </a:p>
                  </a:txBody>
                  <a:tcPr/>
                </a:tc>
                <a:tc>
                  <a:txBody>
                    <a:bodyPr/>
                    <a:lstStyle/>
                    <a:p>
                      <a:r>
                        <a:rPr lang="en-GB"/>
                        <a:t>Controlled Game </a:t>
                      </a:r>
                    </a:p>
                  </a:txBody>
                  <a:tcPr/>
                </a:tc>
                <a:tc>
                  <a:txBody>
                    <a:bodyPr/>
                    <a:lstStyle/>
                    <a:p>
                      <a:r>
                        <a:rPr lang="en-GB"/>
                        <a:t>2x5 Minutes </a:t>
                      </a:r>
                    </a:p>
                  </a:txBody>
                  <a:tcPr/>
                </a:tc>
                <a:tc>
                  <a:txBody>
                    <a:bodyPr/>
                    <a:lstStyle/>
                    <a:p>
                      <a:r>
                        <a:rPr lang="en-GB"/>
                        <a:t>120 S </a:t>
                      </a:r>
                    </a:p>
                  </a:txBody>
                  <a:tcPr/>
                </a:tc>
                <a:tc>
                  <a:txBody>
                    <a:bodyPr/>
                    <a:lstStyle/>
                    <a:p>
                      <a:pPr lvl="0">
                        <a:buNone/>
                      </a:pPr>
                      <a:r>
                        <a:rPr lang="en-GB" sz="1800" b="0" i="0" u="none" strike="noStrike" noProof="0">
                          <a:latin typeface="Aptos"/>
                        </a:rPr>
                        <a:t>High, integrate physical, technical, and cognitive skills in a match-like scenario</a:t>
                      </a:r>
                      <a:endParaRPr lang="en-US"/>
                    </a:p>
                  </a:txBody>
                  <a:tcPr/>
                </a:tc>
                <a:extLst>
                  <a:ext uri="{0D108BD9-81ED-4DB2-BD59-A6C34878D82A}">
                    <a16:rowId xmlns:a16="http://schemas.microsoft.com/office/drawing/2014/main" val="3528303588"/>
                  </a:ext>
                </a:extLst>
              </a:tr>
              <a:tr h="1236295">
                <a:tc>
                  <a:txBody>
                    <a:bodyPr/>
                    <a:lstStyle/>
                    <a:p>
                      <a:r>
                        <a:rPr lang="en-GB"/>
                        <a:t>Cool Down </a:t>
                      </a:r>
                    </a:p>
                  </a:txBody>
                  <a:tcPr/>
                </a:tc>
                <a:tc>
                  <a:txBody>
                    <a:bodyPr/>
                    <a:lstStyle/>
                    <a:p>
                      <a:r>
                        <a:rPr lang="en-GB" dirty="0"/>
                        <a:t>Light Jogging – walking, static stretching and feedback </a:t>
                      </a:r>
                    </a:p>
                  </a:txBody>
                  <a:tcPr/>
                </a:tc>
                <a:tc>
                  <a:txBody>
                    <a:bodyPr/>
                    <a:lstStyle/>
                    <a:p>
                      <a:r>
                        <a:rPr lang="en-GB"/>
                        <a:t>10 Minutes </a:t>
                      </a:r>
                    </a:p>
                  </a:txBody>
                  <a:tcPr/>
                </a:tc>
                <a:tc>
                  <a:txBody>
                    <a:bodyPr/>
                    <a:lstStyle/>
                    <a:p>
                      <a:r>
                        <a:rPr lang="en-GB"/>
                        <a:t>N/A</a:t>
                      </a:r>
                    </a:p>
                  </a:txBody>
                  <a:tcPr/>
                </a:tc>
                <a:tc>
                  <a:txBody>
                    <a:bodyPr/>
                    <a:lstStyle/>
                    <a:p>
                      <a:pPr lvl="0">
                        <a:buNone/>
                      </a:pPr>
                      <a:r>
                        <a:rPr lang="en-GB" sz="1800" b="0" i="0" u="none" strike="noStrike" noProof="0" dirty="0">
                          <a:latin typeface="Aptos"/>
                        </a:rPr>
                        <a:t>Gradual reduction in intensity to support recovery, promote </a:t>
                      </a:r>
                      <a:r>
                        <a:rPr lang="en-GB" sz="1800" b="0" i="0" u="none" strike="noStrike" noProof="0">
                          <a:latin typeface="Aptos"/>
                        </a:rPr>
                        <a:t>flexibility and </a:t>
                      </a:r>
                      <a:r>
                        <a:rPr lang="en-GB" sz="1800" b="0" i="0" u="none" strike="noStrike" noProof="0" dirty="0">
                          <a:latin typeface="Aptos"/>
                        </a:rPr>
                        <a:t>reinforce key coaching points through brief player feedback.</a:t>
                      </a:r>
                      <a:endParaRPr lang="en-US" dirty="0"/>
                    </a:p>
                  </a:txBody>
                  <a:tcPr/>
                </a:tc>
                <a:extLst>
                  <a:ext uri="{0D108BD9-81ED-4DB2-BD59-A6C34878D82A}">
                    <a16:rowId xmlns:a16="http://schemas.microsoft.com/office/drawing/2014/main" val="1350474269"/>
                  </a:ext>
                </a:extLst>
              </a:tr>
            </a:tbl>
          </a:graphicData>
        </a:graphic>
      </p:graphicFrame>
    </p:spTree>
    <p:extLst>
      <p:ext uri="{BB962C8B-B14F-4D97-AF65-F5344CB8AC3E}">
        <p14:creationId xmlns:p14="http://schemas.microsoft.com/office/powerpoint/2010/main" val="100933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D3DC1-CCCA-4959-983E-678A071AD11C}"/>
              </a:ext>
            </a:extLst>
          </p:cNvPr>
          <p:cNvSpPr>
            <a:spLocks noGrp="1"/>
          </p:cNvSpPr>
          <p:nvPr>
            <p:ph type="title"/>
          </p:nvPr>
        </p:nvSpPr>
        <p:spPr>
          <a:xfrm>
            <a:off x="838199" y="396543"/>
            <a:ext cx="8740774" cy="2425408"/>
          </a:xfrm>
        </p:spPr>
        <p:txBody>
          <a:bodyPr anchor="t">
            <a:normAutofit/>
          </a:bodyPr>
          <a:lstStyle/>
          <a:p>
            <a:r>
              <a:rPr lang="en-GB" sz="4000"/>
              <a:t>Session Justification </a:t>
            </a:r>
          </a:p>
        </p:txBody>
      </p:sp>
      <p:sp>
        <p:nvSpPr>
          <p:cNvPr id="3" name="Content Placeholder 2">
            <a:extLst>
              <a:ext uri="{FF2B5EF4-FFF2-40B4-BE49-F238E27FC236}">
                <a16:creationId xmlns:a16="http://schemas.microsoft.com/office/drawing/2014/main" id="{1F645F31-BB57-A074-9895-B14DCC47F854}"/>
              </a:ext>
            </a:extLst>
          </p:cNvPr>
          <p:cNvSpPr>
            <a:spLocks noGrp="1"/>
          </p:cNvSpPr>
          <p:nvPr>
            <p:ph idx="1"/>
          </p:nvPr>
        </p:nvSpPr>
        <p:spPr>
          <a:xfrm>
            <a:off x="24413" y="2159782"/>
            <a:ext cx="12180871" cy="3985697"/>
          </a:xfrm>
        </p:spPr>
        <p:txBody>
          <a:bodyPr vert="horz" lIns="91440" tIns="45720" rIns="91440" bIns="45720" rtlCol="0" anchor="t">
            <a:noAutofit/>
          </a:bodyPr>
          <a:lstStyle/>
          <a:p>
            <a:r>
              <a:rPr lang="en-GB" sz="1400" b="1">
                <a:solidFill>
                  <a:schemeClr val="tx1">
                    <a:alpha val="80000"/>
                  </a:schemeClr>
                </a:solidFill>
                <a:latin typeface="Aptos Display"/>
              </a:rPr>
              <a:t>Progressive, Rugby-Specific Load</a:t>
            </a:r>
          </a:p>
          <a:p>
            <a:r>
              <a:rPr lang="en-GB" sz="1400" b="1">
                <a:solidFill>
                  <a:schemeClr val="tx1">
                    <a:alpha val="80000"/>
                  </a:schemeClr>
                </a:solidFill>
                <a:latin typeface="Aptos Display"/>
              </a:rPr>
              <a:t>Session 2 builds on the technical foundations established in session 1 by increasing intensities and introducing higher demands in rugby specific conditions. This reflects staged skill development, as players apply previously learnt mechanics within a more dynamic and pressured environment (Rodríguez et al., 2024).</a:t>
            </a:r>
            <a:endParaRPr lang="en-GB" sz="1400" b="1">
              <a:solidFill>
                <a:schemeClr val="tx1">
                  <a:alpha val="80000"/>
                </a:schemeClr>
              </a:solidFill>
              <a:highlight>
                <a:srgbClr val="FFFFFF"/>
              </a:highlight>
              <a:latin typeface="Aptos"/>
            </a:endParaRPr>
          </a:p>
          <a:p>
            <a:r>
              <a:rPr lang="en-GB" sz="1400" b="1">
                <a:solidFill>
                  <a:schemeClr val="tx1">
                    <a:alpha val="80000"/>
                  </a:schemeClr>
                </a:solidFill>
                <a:latin typeface="Aptos Display"/>
              </a:rPr>
              <a:t>Warm-Up Rationale</a:t>
            </a:r>
          </a:p>
          <a:p>
            <a:r>
              <a:rPr lang="en-GB" sz="1400" b="1">
                <a:solidFill>
                  <a:schemeClr val="tx1">
                    <a:alpha val="80000"/>
                  </a:schemeClr>
                </a:solidFill>
                <a:latin typeface="Aptos Display"/>
              </a:rPr>
              <a:t>The warm-up maintains dynamic mobility and ball handling elements but increases movement speed and coordination demands based off verbal cues. Demonstrations continue to reflect the theory of social learning through modelling, while progressive reversal (repetition) supports motor learning by reinforcing efficient mechanics prior to exposing athletes to increased intensities (Rumjaun et al., 2025).</a:t>
            </a:r>
          </a:p>
          <a:p>
            <a:r>
              <a:rPr lang="en-GB" sz="1400" b="1">
                <a:solidFill>
                  <a:schemeClr val="tx1">
                    <a:alpha val="80000"/>
                  </a:schemeClr>
                </a:solidFill>
                <a:latin typeface="Aptos Display"/>
              </a:rPr>
              <a:t>Adaptation of Standardised Tests</a:t>
            </a:r>
          </a:p>
          <a:p>
            <a:r>
              <a:rPr lang="en-GB" sz="1400" b="1">
                <a:solidFill>
                  <a:schemeClr val="tx1">
                    <a:alpha val="80000"/>
                  </a:schemeClr>
                </a:solidFill>
                <a:latin typeface="Aptos Display"/>
              </a:rPr>
              <a:t>Agility drills such as adapted change of direction tasks incorporate ball carries and passing to increase contextual variability. This links to contextual interference theory, as skill variation enhances retention and transfer to game like scenarios (Wang et al., 2022).</a:t>
            </a:r>
          </a:p>
          <a:p>
            <a:r>
              <a:rPr lang="en-GB" sz="1400" b="1">
                <a:solidFill>
                  <a:schemeClr val="tx1">
                    <a:alpha val="80000"/>
                  </a:schemeClr>
                </a:solidFill>
                <a:latin typeface="Aptos Display"/>
              </a:rPr>
              <a:t>Pre-Game Drill (2v1 Overload)</a:t>
            </a:r>
          </a:p>
          <a:p>
            <a:r>
              <a:rPr lang="en-GB" sz="1400" b="1">
                <a:solidFill>
                  <a:schemeClr val="tx1">
                    <a:alpha val="80000"/>
                  </a:schemeClr>
                </a:solidFill>
                <a:latin typeface="Aptos Display"/>
              </a:rPr>
              <a:t>The 2v1 drill introduces structured decision making under pressure, requiring attackers to scan and read defensive positioning and to time supporting play efficiently. This reflects guided discovery learning, as players solve tactical problems within constrained game scenario (Geisen et al., 2021).</a:t>
            </a:r>
          </a:p>
          <a:p>
            <a:endParaRPr lang="en-GB" sz="800">
              <a:solidFill>
                <a:schemeClr val="tx1">
                  <a:alpha val="80000"/>
                </a:schemeClr>
              </a:solidFill>
              <a:latin typeface="Aptos Display"/>
            </a:endParaRPr>
          </a:p>
          <a:p>
            <a:endParaRPr lang="en-GB" sz="800" b="1">
              <a:solidFill>
                <a:schemeClr val="tx1">
                  <a:alpha val="80000"/>
                </a:schemeClr>
              </a:solidFill>
            </a:endParaRPr>
          </a:p>
        </p:txBody>
      </p:sp>
      <p:grpSp>
        <p:nvGrpSpPr>
          <p:cNvPr id="10" name="Group 9">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1089202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Starting line of a race track">
            <a:extLst>
              <a:ext uri="{FF2B5EF4-FFF2-40B4-BE49-F238E27FC236}">
                <a16:creationId xmlns:a16="http://schemas.microsoft.com/office/drawing/2014/main" id="{8244BEFE-2941-5968-667A-34A969B199B2}"/>
              </a:ext>
            </a:extLst>
          </p:cNvPr>
          <p:cNvPicPr>
            <a:picLocks noChangeAspect="1"/>
          </p:cNvPicPr>
          <p:nvPr/>
        </p:nvPicPr>
        <p:blipFill>
          <a:blip r:embed="rId2">
            <a:alphaModFix amt="55000"/>
          </a:blip>
          <a:srcRect t="15728" r="-2" b="-2"/>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E65A7801-B036-18C7-FD0D-A0E49A643BB0}"/>
              </a:ext>
            </a:extLst>
          </p:cNvPr>
          <p:cNvSpPr>
            <a:spLocks noGrp="1"/>
          </p:cNvSpPr>
          <p:nvPr>
            <p:ph type="title"/>
          </p:nvPr>
        </p:nvSpPr>
        <p:spPr>
          <a:xfrm>
            <a:off x="686834" y="591344"/>
            <a:ext cx="3200400" cy="5585619"/>
          </a:xfrm>
        </p:spPr>
        <p:txBody>
          <a:bodyPr>
            <a:normAutofit/>
          </a:bodyPr>
          <a:lstStyle/>
          <a:p>
            <a:r>
              <a:rPr lang="en-GB">
                <a:solidFill>
                  <a:srgbClr val="FFFFFF"/>
                </a:solidFill>
              </a:rPr>
              <a:t>Session Justification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EF5E47-ACD7-77C8-4AA7-5850C226080F}"/>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GB" sz="1100" b="1">
                <a:solidFill>
                  <a:srgbClr val="FFFFFF"/>
                </a:solidFill>
                <a:latin typeface="Aptos"/>
              </a:rPr>
              <a:t>Resisted Sprint Application</a:t>
            </a:r>
            <a:endParaRPr lang="en-US" sz="1100">
              <a:solidFill>
                <a:srgbClr val="FFFFFF"/>
              </a:solidFill>
            </a:endParaRPr>
          </a:p>
          <a:p>
            <a:r>
              <a:rPr lang="en-GB" sz="1100" b="1">
                <a:solidFill>
                  <a:srgbClr val="FFFFFF"/>
                </a:solidFill>
                <a:latin typeface="Aptos"/>
              </a:rPr>
              <a:t>Resisted sprint drills are used to develop acceleration and horizontal force production relevant to rugby performance (E. K. Aldrich., 2024).</a:t>
            </a:r>
          </a:p>
          <a:p>
            <a:r>
              <a:rPr lang="en-GB" sz="1100" b="1">
                <a:solidFill>
                  <a:srgbClr val="FFFFFF"/>
                </a:solidFill>
                <a:latin typeface="Aptos"/>
              </a:rPr>
              <a:t>Curved Sprint and Contact Specificity</a:t>
            </a:r>
            <a:endParaRPr lang="en-GB" sz="1100">
              <a:solidFill>
                <a:srgbClr val="FFFFFF"/>
              </a:solidFill>
            </a:endParaRPr>
          </a:p>
          <a:p>
            <a:r>
              <a:rPr lang="en-GB" sz="1100" b="1">
                <a:solidFill>
                  <a:srgbClr val="FFFFFF"/>
                </a:solidFill>
                <a:latin typeface="Aptos"/>
              </a:rPr>
              <a:t>The curved sprint and specific contact drills used in sessions replicate multi directional running and collision demands observed in match play increasing task specificity which significantly improves aspects of performance (Grazioli et al., 2024).</a:t>
            </a:r>
            <a:endParaRPr lang="en-GB" sz="1100">
              <a:solidFill>
                <a:srgbClr val="FFFFFF"/>
              </a:solidFill>
            </a:endParaRPr>
          </a:p>
          <a:p>
            <a:r>
              <a:rPr lang="en-GB" sz="1100" b="1">
                <a:solidFill>
                  <a:srgbClr val="FFFFFF"/>
                </a:solidFill>
                <a:latin typeface="Aptos"/>
              </a:rPr>
              <a:t>Set and Time Design</a:t>
            </a:r>
            <a:endParaRPr lang="en-GB" sz="1100">
              <a:solidFill>
                <a:srgbClr val="FFFFFF"/>
              </a:solidFill>
            </a:endParaRPr>
          </a:p>
          <a:p>
            <a:r>
              <a:rPr lang="en-GB" sz="1100" b="1">
                <a:solidFill>
                  <a:srgbClr val="FFFFFF"/>
                </a:solidFill>
                <a:latin typeface="Aptos"/>
              </a:rPr>
              <a:t>Short duration efforts with structured rest periods reflect the intermittent nature of rugby and helps to maintain high intensity output and technical quality (Rogers et al., 2023).</a:t>
            </a:r>
            <a:endParaRPr lang="en-GB" sz="1100">
              <a:solidFill>
                <a:srgbClr val="FFFFFF"/>
              </a:solidFill>
            </a:endParaRPr>
          </a:p>
          <a:p>
            <a:r>
              <a:rPr lang="en-GB" sz="1100" b="1">
                <a:solidFill>
                  <a:srgbClr val="FFFFFF"/>
                </a:solidFill>
                <a:latin typeface="Aptos"/>
              </a:rPr>
              <a:t>Attack versus Defence Integration</a:t>
            </a:r>
            <a:endParaRPr lang="en-GB" sz="1100">
              <a:solidFill>
                <a:srgbClr val="FFFFFF"/>
              </a:solidFill>
            </a:endParaRPr>
          </a:p>
          <a:p>
            <a:r>
              <a:rPr lang="en-GB" sz="1100" b="1">
                <a:solidFill>
                  <a:srgbClr val="FFFFFF"/>
                </a:solidFill>
                <a:latin typeface="Aptos"/>
              </a:rPr>
              <a:t>Attack vs defence drills act as a transition game-based play which allows coaches to control variables to improve specific outcomes. This strongly links to the guided learning theory as players adapt decisions and movements in response to oppositions pressure (Thurlow et al., 2023).</a:t>
            </a:r>
          </a:p>
          <a:p>
            <a:r>
              <a:rPr lang="en-GB" sz="1100" b="1">
                <a:solidFill>
                  <a:srgbClr val="FFFFFF"/>
                </a:solidFill>
                <a:latin typeface="Aptos"/>
              </a:rPr>
              <a:t>Game Integration</a:t>
            </a:r>
          </a:p>
          <a:p>
            <a:r>
              <a:rPr lang="en-GB" sz="1100" b="1">
                <a:solidFill>
                  <a:srgbClr val="FFFFFF"/>
                </a:solidFill>
                <a:latin typeface="Aptos"/>
              </a:rPr>
              <a:t>The session concludes with a controlled game under competitive conditions. This links to the theory of representative learning design, supporting transfer of training adaptations to match performance (E. K. Aldrich., 2024).</a:t>
            </a:r>
          </a:p>
          <a:p>
            <a:r>
              <a:rPr lang="en-GB" sz="1100" b="1">
                <a:solidFill>
                  <a:srgbClr val="FFFFFF"/>
                </a:solidFill>
                <a:latin typeface="Aptos"/>
              </a:rPr>
              <a:t>Cool-Down Purpose</a:t>
            </a:r>
            <a:endParaRPr lang="en-GB" sz="1100">
              <a:solidFill>
                <a:srgbClr val="FFFFFF"/>
              </a:solidFill>
            </a:endParaRPr>
          </a:p>
          <a:p>
            <a:r>
              <a:rPr lang="en-GB" sz="1100" b="1">
                <a:solidFill>
                  <a:srgbClr val="FFFFFF"/>
                </a:solidFill>
                <a:latin typeface="Aptos"/>
              </a:rPr>
              <a:t>Low-intensity movement and static stretching support recovery, while coach-led feedback reinforces learning. This links to self-regulated learning, encouraging reflection and retention of key outcomes</a:t>
            </a:r>
            <a:r>
              <a:rPr lang="en-GB" sz="1100" b="1">
                <a:solidFill>
                  <a:srgbClr val="FFFFFF"/>
                </a:solidFill>
              </a:rPr>
              <a:t>  Uchiyama et al., 2022),(Parks et al., 2022).</a:t>
            </a:r>
          </a:p>
          <a:p>
            <a:endParaRPr lang="en-GB" sz="1100" b="1" dirty="0">
              <a:solidFill>
                <a:srgbClr val="FFFFFF"/>
              </a:solidFill>
              <a:latin typeface="Aptos"/>
            </a:endParaRPr>
          </a:p>
          <a:p>
            <a:endParaRPr lang="en-GB" sz="1100">
              <a:solidFill>
                <a:srgbClr val="FFFFFF"/>
              </a:solidFill>
            </a:endParaRPr>
          </a:p>
          <a:p>
            <a:endParaRPr lang="en-GB" sz="1100">
              <a:solidFill>
                <a:srgbClr val="FFFFFF"/>
              </a:solidFill>
            </a:endParaRPr>
          </a:p>
        </p:txBody>
      </p:sp>
    </p:spTree>
    <p:extLst>
      <p:ext uri="{BB962C8B-B14F-4D97-AF65-F5344CB8AC3E}">
        <p14:creationId xmlns:p14="http://schemas.microsoft.com/office/powerpoint/2010/main" val="1153889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66241-34AD-8948-D23F-1A54EEF61E03}"/>
              </a:ext>
            </a:extLst>
          </p:cNvPr>
          <p:cNvSpPr>
            <a:spLocks noGrp="1"/>
          </p:cNvSpPr>
          <p:nvPr>
            <p:ph type="title"/>
          </p:nvPr>
        </p:nvSpPr>
        <p:spPr>
          <a:xfrm>
            <a:off x="838199" y="1498512"/>
            <a:ext cx="8740774" cy="1323439"/>
          </a:xfrm>
        </p:spPr>
        <p:txBody>
          <a:bodyPr anchor="t">
            <a:normAutofit/>
          </a:bodyPr>
          <a:lstStyle/>
          <a:p>
            <a:r>
              <a:rPr lang="en-GB" sz="4000"/>
              <a:t>Session 2 Programme  </a:t>
            </a:r>
          </a:p>
        </p:txBody>
      </p:sp>
      <p:sp>
        <p:nvSpPr>
          <p:cNvPr id="3" name="Content Placeholder 2">
            <a:extLst>
              <a:ext uri="{FF2B5EF4-FFF2-40B4-BE49-F238E27FC236}">
                <a16:creationId xmlns:a16="http://schemas.microsoft.com/office/drawing/2014/main" id="{DF74BE73-85AC-2A48-6782-D35FD1867E05}"/>
              </a:ext>
            </a:extLst>
          </p:cNvPr>
          <p:cNvSpPr>
            <a:spLocks noGrp="1"/>
          </p:cNvSpPr>
          <p:nvPr>
            <p:ph idx="1"/>
          </p:nvPr>
        </p:nvSpPr>
        <p:spPr>
          <a:xfrm>
            <a:off x="838199" y="2417007"/>
            <a:ext cx="8740775" cy="3040453"/>
          </a:xfrm>
        </p:spPr>
        <p:txBody>
          <a:bodyPr vert="horz" lIns="91440" tIns="45720" rIns="91440" bIns="45720" rtlCol="0" anchor="t">
            <a:noAutofit/>
          </a:bodyPr>
          <a:lstStyle/>
          <a:p>
            <a:pPr marL="0" indent="0">
              <a:buNone/>
            </a:pPr>
            <a:endParaRPr lang="en-GB" sz="800">
              <a:solidFill>
                <a:schemeClr val="tx1">
                  <a:alpha val="80000"/>
                </a:schemeClr>
              </a:solidFill>
              <a:latin typeface="Aptos"/>
              <a:ea typeface="+mn-lt"/>
              <a:cs typeface="Arial"/>
            </a:endParaRPr>
          </a:p>
          <a:p>
            <a:endParaRPr lang="en-GB" sz="800" b="1">
              <a:solidFill>
                <a:schemeClr val="tx1">
                  <a:alpha val="80000"/>
                </a:schemeClr>
              </a:solidFill>
              <a:latin typeface="Arial"/>
              <a:ea typeface="+mn-lt"/>
              <a:cs typeface="Arial"/>
            </a:endParaRPr>
          </a:p>
          <a:p>
            <a:r>
              <a:rPr lang="en-GB" sz="1200" b="1">
                <a:solidFill>
                  <a:schemeClr val="tx1">
                    <a:alpha val="80000"/>
                  </a:schemeClr>
                </a:solidFill>
                <a:latin typeface="Aptos"/>
                <a:ea typeface="+mn-lt"/>
                <a:cs typeface="Arial"/>
              </a:rPr>
              <a:t>Session 1 is designed to develop acceleration, change of direction and reactive decision making which are all key physical and cognitive components of rugby performance. The session begins with a progressive RAMP warm up aimed at preparing players for high speed and multi directional movements. This includes light jogging combined with lateral shuffles, backpedalling and short accelerations closely followed by dynamic mobility exercises targeting the hips, groin, hamstrings, calves, shoulders, chest and ankles. Rugby-specific catch and pass activities are then introduced in small groups while moving, allowing players to gradually transition into more complex movement patterns while reinforcing technical skill execution and physical readiness. </a:t>
            </a:r>
            <a:endParaRPr lang="en-GB" sz="1200">
              <a:solidFill>
                <a:schemeClr val="tx1">
                  <a:alpha val="80000"/>
                </a:schemeClr>
              </a:solidFill>
            </a:endParaRPr>
          </a:p>
          <a:p>
            <a:r>
              <a:rPr lang="en-GB" sz="1200" b="1">
                <a:solidFill>
                  <a:schemeClr val="tx1">
                    <a:alpha val="80000"/>
                  </a:schemeClr>
                </a:solidFill>
                <a:latin typeface="Aptos"/>
                <a:ea typeface="+mn-lt"/>
                <a:cs typeface="Arial"/>
              </a:rPr>
              <a:t>The main component of the session focuses on acceleration mechanics and sprint performance. Players complete wall drills to reinforce effective sprint posture and horizontal force application, followed by A skips and fast feet drills to improve sprint rhythm and coordination. Acceleration sprints are then performed over distances of 5-20 meters, with sufficient recovery periods given to ensure maximal effort and high-quality outputs. Positional demands are considered, with backs completing slightly longer accelerations and forwards focusing on shorter, more explosive efforts, reflecting the specific movement patterns and demands of match play.</a:t>
            </a:r>
            <a:endParaRPr lang="en-GB" sz="1200" b="1">
              <a:solidFill>
                <a:schemeClr val="tx1">
                  <a:alpha val="80000"/>
                </a:schemeClr>
              </a:solidFill>
              <a:latin typeface="Aptos"/>
              <a:cs typeface="Arial"/>
            </a:endParaRPr>
          </a:p>
          <a:p>
            <a:r>
              <a:rPr lang="en-GB" sz="1200" b="1">
                <a:solidFill>
                  <a:schemeClr val="tx1">
                    <a:alpha val="80000"/>
                  </a:schemeClr>
                </a:solidFill>
                <a:latin typeface="Aptos"/>
                <a:ea typeface="+mn-lt"/>
                <a:cs typeface="Arial"/>
              </a:rPr>
              <a:t>Agility and reactive movements are then developed through drills that challenge both physical and cognitive performance. Players complete reactive agility tasks based on visual or verbal cues which require rapid changes of direction in response to external stimuli. This is progressed into live 1v1 evasion and tracking drills, where players must apply footwork, body positioning and defensive reactions under pressure. Ball-carrying and passing options are incorporated to ensure agility is developed within a rugby-specific and decision-rich environment rather than in isolation.</a:t>
            </a:r>
          </a:p>
          <a:p>
            <a:endParaRPr lang="en-GB" sz="800">
              <a:solidFill>
                <a:schemeClr val="tx1">
                  <a:alpha val="80000"/>
                </a:schemeClr>
              </a:solidFill>
              <a:latin typeface="Aptos"/>
              <a:ea typeface="+mn-lt"/>
              <a:cs typeface="Arial"/>
            </a:endParaRPr>
          </a:p>
          <a:p>
            <a:endParaRPr lang="en-GB" sz="800">
              <a:solidFill>
                <a:schemeClr val="tx1">
                  <a:alpha val="80000"/>
                </a:schemeClr>
              </a:solidFill>
              <a:latin typeface="Aptos" panose="02110004020202020204"/>
              <a:cs typeface="Arial"/>
            </a:endParaRPr>
          </a:p>
          <a:p>
            <a:endParaRPr lang="en-GB" sz="800">
              <a:solidFill>
                <a:schemeClr val="tx1">
                  <a:alpha val="80000"/>
                </a:schemeClr>
              </a:solidFill>
              <a:cs typeface="Arial"/>
            </a:endParaRPr>
          </a:p>
          <a:p>
            <a:endParaRPr lang="en-GB" sz="800">
              <a:solidFill>
                <a:schemeClr val="tx1">
                  <a:alpha val="80000"/>
                </a:schemeClr>
              </a:solidFill>
              <a:cs typeface="Arial"/>
            </a:endParaRPr>
          </a:p>
        </p:txBody>
      </p:sp>
      <p:grpSp>
        <p:nvGrpSpPr>
          <p:cNvPr id="10" name="Group 9">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84029163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EDA6BC5-9534-1F8D-7205-DE0FD62580F9}"/>
              </a:ext>
            </a:extLst>
          </p:cNvPr>
          <p:cNvGraphicFramePr>
            <a:graphicFrameLocks noGrp="1"/>
          </p:cNvGraphicFramePr>
          <p:nvPr>
            <p:ph idx="1"/>
            <p:extLst>
              <p:ext uri="{D42A27DB-BD31-4B8C-83A1-F6EECF244321}">
                <p14:modId xmlns:p14="http://schemas.microsoft.com/office/powerpoint/2010/main" val="2067428028"/>
              </p:ext>
            </p:extLst>
          </p:nvPr>
        </p:nvGraphicFramePr>
        <p:xfrm>
          <a:off x="-5404" y="-27021"/>
          <a:ext cx="12203730" cy="16844166"/>
        </p:xfrm>
        <a:graphic>
          <a:graphicData uri="http://schemas.openxmlformats.org/drawingml/2006/table">
            <a:tbl>
              <a:tblPr firstRow="1" bandRow="1">
                <a:tableStyleId>{073A0DAA-6AF3-43AB-8588-CEC1D06C72B9}</a:tableStyleId>
              </a:tblPr>
              <a:tblGrid>
                <a:gridCol w="2440746">
                  <a:extLst>
                    <a:ext uri="{9D8B030D-6E8A-4147-A177-3AD203B41FA5}">
                      <a16:colId xmlns:a16="http://schemas.microsoft.com/office/drawing/2014/main" val="3749099265"/>
                    </a:ext>
                  </a:extLst>
                </a:gridCol>
                <a:gridCol w="2440746">
                  <a:extLst>
                    <a:ext uri="{9D8B030D-6E8A-4147-A177-3AD203B41FA5}">
                      <a16:colId xmlns:a16="http://schemas.microsoft.com/office/drawing/2014/main" val="2831227265"/>
                    </a:ext>
                  </a:extLst>
                </a:gridCol>
                <a:gridCol w="2440746">
                  <a:extLst>
                    <a:ext uri="{9D8B030D-6E8A-4147-A177-3AD203B41FA5}">
                      <a16:colId xmlns:a16="http://schemas.microsoft.com/office/drawing/2014/main" val="2167546033"/>
                    </a:ext>
                  </a:extLst>
                </a:gridCol>
                <a:gridCol w="2440746">
                  <a:extLst>
                    <a:ext uri="{9D8B030D-6E8A-4147-A177-3AD203B41FA5}">
                      <a16:colId xmlns:a16="http://schemas.microsoft.com/office/drawing/2014/main" val="2401453550"/>
                    </a:ext>
                  </a:extLst>
                </a:gridCol>
                <a:gridCol w="2440746">
                  <a:extLst>
                    <a:ext uri="{9D8B030D-6E8A-4147-A177-3AD203B41FA5}">
                      <a16:colId xmlns:a16="http://schemas.microsoft.com/office/drawing/2014/main" val="2497573211"/>
                    </a:ext>
                  </a:extLst>
                </a:gridCol>
              </a:tblGrid>
              <a:tr h="390322">
                <a:tc>
                  <a:txBody>
                    <a:bodyPr/>
                    <a:lstStyle/>
                    <a:p>
                      <a:r>
                        <a:rPr lang="en-GB"/>
                        <a:t>Phase </a:t>
                      </a:r>
                    </a:p>
                  </a:txBody>
                  <a:tcPr/>
                </a:tc>
                <a:tc>
                  <a:txBody>
                    <a:bodyPr/>
                    <a:lstStyle/>
                    <a:p>
                      <a:r>
                        <a:rPr lang="en-GB"/>
                        <a:t>Activity </a:t>
                      </a:r>
                    </a:p>
                  </a:txBody>
                  <a:tcPr/>
                </a:tc>
                <a:tc>
                  <a:txBody>
                    <a:bodyPr/>
                    <a:lstStyle/>
                    <a:p>
                      <a:r>
                        <a:rPr lang="en-GB"/>
                        <a:t>Duration / Sets </a:t>
                      </a:r>
                    </a:p>
                  </a:txBody>
                  <a:tcPr/>
                </a:tc>
                <a:tc>
                  <a:txBody>
                    <a:bodyPr/>
                    <a:lstStyle/>
                    <a:p>
                      <a:r>
                        <a:rPr lang="en-GB"/>
                        <a:t>Rest (S)</a:t>
                      </a:r>
                    </a:p>
                  </a:txBody>
                  <a:tcPr/>
                </a:tc>
                <a:tc>
                  <a:txBody>
                    <a:bodyPr/>
                    <a:lstStyle/>
                    <a:p>
                      <a:r>
                        <a:rPr lang="en-GB"/>
                        <a:t>Intensity / Notes </a:t>
                      </a:r>
                    </a:p>
                  </a:txBody>
                  <a:tcPr/>
                </a:tc>
                <a:extLst>
                  <a:ext uri="{0D108BD9-81ED-4DB2-BD59-A6C34878D82A}">
                    <a16:rowId xmlns:a16="http://schemas.microsoft.com/office/drawing/2014/main" val="155455048"/>
                  </a:ext>
                </a:extLst>
              </a:tr>
              <a:tr h="1219756">
                <a:tc>
                  <a:txBody>
                    <a:bodyPr/>
                    <a:lstStyle/>
                    <a:p>
                      <a:r>
                        <a:rPr lang="en-GB"/>
                        <a:t>Warm Up </a:t>
                      </a:r>
                    </a:p>
                  </a:txBody>
                  <a:tcPr/>
                </a:tc>
                <a:tc>
                  <a:txBody>
                    <a:bodyPr/>
                    <a:lstStyle/>
                    <a:p>
                      <a:r>
                        <a:rPr lang="en-GB" dirty="0"/>
                        <a:t>Dynamic Stretching , jogging , passing and kicking a ball</a:t>
                      </a:r>
                    </a:p>
                  </a:txBody>
                  <a:tcPr/>
                </a:tc>
                <a:tc>
                  <a:txBody>
                    <a:bodyPr/>
                    <a:lstStyle/>
                    <a:p>
                      <a:r>
                        <a:rPr lang="en-GB"/>
                        <a:t>10 Minutes </a:t>
                      </a:r>
                    </a:p>
                  </a:txBody>
                  <a:tcPr/>
                </a:tc>
                <a:tc>
                  <a:txBody>
                    <a:bodyPr/>
                    <a:lstStyle/>
                    <a:p>
                      <a:r>
                        <a:rPr lang="en-GB"/>
                        <a:t>N/A</a:t>
                      </a:r>
                    </a:p>
                  </a:txBody>
                  <a:tcPr/>
                </a:tc>
                <a:tc>
                  <a:txBody>
                    <a:bodyPr/>
                    <a:lstStyle/>
                    <a:p>
                      <a:pPr lvl="0">
                        <a:buNone/>
                      </a:pPr>
                      <a:r>
                        <a:rPr lang="en-GB" sz="1800" b="0" i="0" u="none" strike="noStrike" noProof="0" dirty="0">
                          <a:latin typeface="Aptos"/>
                        </a:rPr>
                        <a:t>Low-moderate, prepares muscles, joints and coordination for multi-directional movement</a:t>
                      </a:r>
                      <a:endParaRPr lang="en-US" dirty="0"/>
                    </a:p>
                  </a:txBody>
                  <a:tcPr/>
                </a:tc>
                <a:extLst>
                  <a:ext uri="{0D108BD9-81ED-4DB2-BD59-A6C34878D82A}">
                    <a16:rowId xmlns:a16="http://schemas.microsoft.com/office/drawing/2014/main" val="62541662"/>
                  </a:ext>
                </a:extLst>
              </a:tr>
              <a:tr h="1780844">
                <a:tc>
                  <a:txBody>
                    <a:bodyPr/>
                    <a:lstStyle/>
                    <a:p>
                      <a:r>
                        <a:rPr lang="en-GB"/>
                        <a:t>Main Body </a:t>
                      </a:r>
                    </a:p>
                  </a:txBody>
                  <a:tcPr/>
                </a:tc>
                <a:tc>
                  <a:txBody>
                    <a:bodyPr/>
                    <a:lstStyle/>
                    <a:p>
                      <a:r>
                        <a:rPr lang="en-GB"/>
                        <a:t>Paired 10M sprint</a:t>
                      </a:r>
                    </a:p>
                  </a:txBody>
                  <a:tcPr/>
                </a:tc>
                <a:tc>
                  <a:txBody>
                    <a:bodyPr/>
                    <a:lstStyle/>
                    <a:p>
                      <a:r>
                        <a:rPr lang="en-GB"/>
                        <a:t>4-6 Sets </a:t>
                      </a:r>
                    </a:p>
                  </a:txBody>
                  <a:tcPr/>
                </a:tc>
                <a:tc>
                  <a:txBody>
                    <a:bodyPr/>
                    <a:lstStyle/>
                    <a:p>
                      <a:r>
                        <a:rPr lang="en-GB"/>
                        <a:t>60-90 S</a:t>
                      </a:r>
                    </a:p>
                  </a:txBody>
                  <a:tcPr/>
                </a:tc>
                <a:tc>
                  <a:txBody>
                    <a:bodyPr/>
                    <a:lstStyle/>
                    <a:p>
                      <a:pPr lvl="0">
                        <a:buNone/>
                      </a:pPr>
                      <a:r>
                        <a:rPr lang="en-GB" sz="1800" b="0" i="0" u="none" strike="noStrike" noProof="0" dirty="0">
                          <a:latin typeface="Aptos"/>
                        </a:rPr>
                        <a:t>Develop explosive acceleration in a competitive format while maintaining high-quality sprint mechanics.</a:t>
                      </a:r>
                      <a:endParaRPr lang="en-US" dirty="0"/>
                    </a:p>
                  </a:txBody>
                  <a:tcPr/>
                </a:tc>
                <a:extLst>
                  <a:ext uri="{0D108BD9-81ED-4DB2-BD59-A6C34878D82A}">
                    <a16:rowId xmlns:a16="http://schemas.microsoft.com/office/drawing/2014/main" val="3200528923"/>
                  </a:ext>
                </a:extLst>
              </a:tr>
              <a:tr h="2341932">
                <a:tc>
                  <a:txBody>
                    <a:bodyPr/>
                    <a:lstStyle/>
                    <a:p>
                      <a:pPr lvl="0" algn="l">
                        <a:lnSpc>
                          <a:spcPct val="100000"/>
                        </a:lnSpc>
                        <a:spcBef>
                          <a:spcPts val="0"/>
                        </a:spcBef>
                        <a:spcAft>
                          <a:spcPts val="0"/>
                        </a:spcAft>
                        <a:buNone/>
                      </a:pPr>
                      <a:r>
                        <a:rPr lang="en-GB" sz="1800" b="0" i="0" u="none" strike="noStrike" noProof="0">
                          <a:highlight>
                            <a:srgbClr val="E7E7E7"/>
                          </a:highlight>
                        </a:rPr>
                        <a:t>Main Body </a:t>
                      </a:r>
                    </a:p>
                  </a:txBody>
                  <a:tcPr/>
                </a:tc>
                <a:tc>
                  <a:txBody>
                    <a:bodyPr/>
                    <a:lstStyle/>
                    <a:p>
                      <a:pPr lvl="0">
                        <a:buNone/>
                      </a:pPr>
                      <a:r>
                        <a:rPr lang="en-GB" sz="1800" b="0" i="0" u="none" strike="noStrike" noProof="0">
                          <a:latin typeface="Aptos"/>
                        </a:rPr>
                        <a:t>10,1-10,10M Sprint </a:t>
                      </a:r>
                      <a:endParaRPr lang="en-US" sz="1800" b="0" i="0" u="none" strike="noStrike" noProof="0">
                        <a:latin typeface="Aptos"/>
                      </a:endParaRPr>
                    </a:p>
                    <a:p>
                      <a:pPr lvl="0">
                        <a:buNone/>
                      </a:pPr>
                      <a:r>
                        <a:rPr lang="en-GB" sz="1800" b="0" i="0" u="none" strike="noStrike" noProof="0">
                          <a:latin typeface="Aptos"/>
                        </a:rPr>
                        <a:t>( Adapted )</a:t>
                      </a:r>
                      <a:endParaRPr lang="en-GB"/>
                    </a:p>
                  </a:txBody>
                  <a:tcPr/>
                </a:tc>
                <a:tc>
                  <a:txBody>
                    <a:bodyPr/>
                    <a:lstStyle/>
                    <a:p>
                      <a:pPr lvl="0">
                        <a:buNone/>
                      </a:pPr>
                      <a:r>
                        <a:rPr lang="en-GB"/>
                        <a:t>4-6 Sets </a:t>
                      </a:r>
                    </a:p>
                  </a:txBody>
                  <a:tcPr/>
                </a:tc>
                <a:tc>
                  <a:txBody>
                    <a:bodyPr/>
                    <a:lstStyle/>
                    <a:p>
                      <a:r>
                        <a:rPr lang="en-GB"/>
                        <a:t>60-90 S</a:t>
                      </a:r>
                    </a:p>
                  </a:txBody>
                  <a:tcPr/>
                </a:tc>
                <a:tc>
                  <a:txBody>
                    <a:bodyPr/>
                    <a:lstStyle/>
                    <a:p>
                      <a:pPr lvl="0">
                        <a:buNone/>
                      </a:pPr>
                      <a:r>
                        <a:rPr lang="en-GB" sz="1800" b="0" i="0" u="none" strike="noStrike" noProof="0">
                          <a:latin typeface="Aptos"/>
                        </a:rPr>
                        <a:t>Link linear speed with rugby-specific skill execution under time pressure. Links to injury reduction in acceleration and deceleration </a:t>
                      </a:r>
                    </a:p>
                  </a:txBody>
                  <a:tcPr/>
                </a:tc>
                <a:extLst>
                  <a:ext uri="{0D108BD9-81ED-4DB2-BD59-A6C34878D82A}">
                    <a16:rowId xmlns:a16="http://schemas.microsoft.com/office/drawing/2014/main" val="3694602937"/>
                  </a:ext>
                </a:extLst>
              </a:tr>
              <a:tr h="1780844">
                <a:tc>
                  <a:txBody>
                    <a:bodyPr/>
                    <a:lstStyle/>
                    <a:p>
                      <a:pPr lvl="0">
                        <a:buNone/>
                      </a:pPr>
                      <a:r>
                        <a:rPr lang="en-GB" sz="1800" b="0" i="0" u="none" strike="noStrike" noProof="0">
                          <a:latin typeface="Aptos"/>
                        </a:rPr>
                        <a:t>Main Body </a:t>
                      </a:r>
                      <a:endParaRPr lang="en-US"/>
                    </a:p>
                  </a:txBody>
                  <a:tcPr/>
                </a:tc>
                <a:tc>
                  <a:txBody>
                    <a:bodyPr/>
                    <a:lstStyle/>
                    <a:p>
                      <a:r>
                        <a:rPr lang="en-GB"/>
                        <a:t>Illinois Agility Drill</a:t>
                      </a:r>
                    </a:p>
                  </a:txBody>
                  <a:tcPr/>
                </a:tc>
                <a:tc>
                  <a:txBody>
                    <a:bodyPr/>
                    <a:lstStyle/>
                    <a:p>
                      <a:r>
                        <a:rPr lang="en-GB"/>
                        <a:t>2-3 Sets </a:t>
                      </a:r>
                    </a:p>
                  </a:txBody>
                  <a:tcPr/>
                </a:tc>
                <a:tc>
                  <a:txBody>
                    <a:bodyPr/>
                    <a:lstStyle/>
                    <a:p>
                      <a:r>
                        <a:rPr lang="en-GB"/>
                        <a:t>90-120 S</a:t>
                      </a:r>
                    </a:p>
                  </a:txBody>
                  <a:tcPr/>
                </a:tc>
                <a:tc>
                  <a:txBody>
                    <a:bodyPr/>
                    <a:lstStyle/>
                    <a:p>
                      <a:pPr lvl="0">
                        <a:buNone/>
                      </a:pPr>
                      <a:r>
                        <a:rPr lang="en-GB" sz="1800" b="0" i="0" u="none" strike="noStrike" noProof="0" dirty="0"/>
                        <a:t>Develop multi-directional speed, </a:t>
                      </a:r>
                      <a:r>
                        <a:rPr lang="en-GB" sz="1800" b="0" i="0" u="none" strike="noStrike" noProof="0"/>
                        <a:t>braking and re-</a:t>
                      </a:r>
                      <a:r>
                        <a:rPr lang="en-GB" sz="1800" b="0" i="0" u="none" strike="noStrike" noProof="0" dirty="0"/>
                        <a:t>acceleration using a recognised agility protocol.</a:t>
                      </a:r>
                      <a:endParaRPr lang="en-US" dirty="0"/>
                    </a:p>
                  </a:txBody>
                  <a:tcPr/>
                </a:tc>
                <a:extLst>
                  <a:ext uri="{0D108BD9-81ED-4DB2-BD59-A6C34878D82A}">
                    <a16:rowId xmlns:a16="http://schemas.microsoft.com/office/drawing/2014/main" val="359875951"/>
                  </a:ext>
                </a:extLst>
              </a:tr>
              <a:tr h="2341932">
                <a:tc>
                  <a:txBody>
                    <a:bodyPr/>
                    <a:lstStyle/>
                    <a:p>
                      <a:r>
                        <a:rPr lang="en-GB"/>
                        <a:t>Main Body </a:t>
                      </a:r>
                    </a:p>
                  </a:txBody>
                  <a:tcPr/>
                </a:tc>
                <a:tc>
                  <a:txBody>
                    <a:bodyPr/>
                    <a:lstStyle/>
                    <a:p>
                      <a:r>
                        <a:rPr lang="en-GB"/>
                        <a:t>Adapted Agility T Test </a:t>
                      </a:r>
                    </a:p>
                  </a:txBody>
                  <a:tcPr/>
                </a:tc>
                <a:tc>
                  <a:txBody>
                    <a:bodyPr/>
                    <a:lstStyle/>
                    <a:p>
                      <a:r>
                        <a:rPr lang="en-GB"/>
                        <a:t>2-3 Sets </a:t>
                      </a:r>
                    </a:p>
                  </a:txBody>
                  <a:tcPr/>
                </a:tc>
                <a:tc>
                  <a:txBody>
                    <a:bodyPr/>
                    <a:lstStyle/>
                    <a:p>
                      <a:r>
                        <a:rPr lang="en-GB"/>
                        <a:t>90-120 S</a:t>
                      </a:r>
                    </a:p>
                  </a:txBody>
                  <a:tcPr/>
                </a:tc>
                <a:tc>
                  <a:txBody>
                    <a:bodyPr/>
                    <a:lstStyle/>
                    <a:p>
                      <a:pPr lvl="0">
                        <a:buNone/>
                      </a:pPr>
                      <a:r>
                        <a:rPr lang="en-GB" sz="1800" b="0" i="0" u="none" strike="noStrike" noProof="0" dirty="0">
                          <a:latin typeface="Aptos"/>
                        </a:rPr>
                        <a:t>Emphasise lateral movement, change of </a:t>
                      </a:r>
                      <a:r>
                        <a:rPr lang="en-GB" sz="1800" b="0" i="0" u="none" strike="noStrike" noProof="0">
                          <a:latin typeface="Aptos"/>
                        </a:rPr>
                        <a:t>direction and body </a:t>
                      </a:r>
                      <a:r>
                        <a:rPr lang="en-GB" sz="1800" b="0" i="0" u="none" strike="noStrike" noProof="0" dirty="0">
                          <a:latin typeface="Aptos"/>
                        </a:rPr>
                        <a:t>control relevant to defensive and attacking roles due to adaptations. </a:t>
                      </a:r>
                      <a:endParaRPr lang="en-US" dirty="0"/>
                    </a:p>
                  </a:txBody>
                  <a:tcPr/>
                </a:tc>
                <a:extLst>
                  <a:ext uri="{0D108BD9-81ED-4DB2-BD59-A6C34878D82A}">
                    <a16:rowId xmlns:a16="http://schemas.microsoft.com/office/drawing/2014/main" val="592491228"/>
                  </a:ext>
                </a:extLst>
              </a:tr>
              <a:tr h="2061388">
                <a:tc>
                  <a:txBody>
                    <a:bodyPr/>
                    <a:lstStyle/>
                    <a:p>
                      <a:pPr lvl="0">
                        <a:buNone/>
                      </a:pPr>
                      <a:r>
                        <a:rPr lang="en-GB"/>
                        <a:t>Main Body </a:t>
                      </a:r>
                    </a:p>
                  </a:txBody>
                  <a:tcPr/>
                </a:tc>
                <a:tc>
                  <a:txBody>
                    <a:bodyPr/>
                    <a:lstStyle/>
                    <a:p>
                      <a:pPr lvl="0">
                        <a:buNone/>
                      </a:pPr>
                      <a:r>
                        <a:rPr lang="en-GB"/>
                        <a:t>Attack Vs Defence Overload Drill </a:t>
                      </a:r>
                    </a:p>
                  </a:txBody>
                  <a:tcPr/>
                </a:tc>
                <a:tc>
                  <a:txBody>
                    <a:bodyPr/>
                    <a:lstStyle/>
                    <a:p>
                      <a:pPr lvl="0">
                        <a:buNone/>
                      </a:pPr>
                      <a:r>
                        <a:rPr lang="en-GB"/>
                        <a:t>3-4 Sets </a:t>
                      </a:r>
                    </a:p>
                  </a:txBody>
                  <a:tcPr/>
                </a:tc>
                <a:tc>
                  <a:txBody>
                    <a:bodyPr/>
                    <a:lstStyle/>
                    <a:p>
                      <a:pPr lvl="0">
                        <a:buNone/>
                      </a:pPr>
                      <a:r>
                        <a:rPr lang="en-GB"/>
                        <a:t>60-90 S </a:t>
                      </a:r>
                    </a:p>
                  </a:txBody>
                  <a:tcPr/>
                </a:tc>
                <a:tc>
                  <a:txBody>
                    <a:bodyPr/>
                    <a:lstStyle/>
                    <a:p>
                      <a:pPr lvl="0">
                        <a:buNone/>
                      </a:pPr>
                      <a:r>
                        <a:rPr lang="en-GB" sz="1800" b="0" i="0" u="none" strike="noStrike" noProof="0"/>
                        <a:t>Apply speed and agility in a competitive, rugby-specific context involving decision-making and contact.</a:t>
                      </a:r>
                      <a:endParaRPr lang="en-US"/>
                    </a:p>
                  </a:txBody>
                  <a:tcPr/>
                </a:tc>
                <a:extLst>
                  <a:ext uri="{0D108BD9-81ED-4DB2-BD59-A6C34878D82A}">
                    <a16:rowId xmlns:a16="http://schemas.microsoft.com/office/drawing/2014/main" val="4202920749"/>
                  </a:ext>
                </a:extLst>
              </a:tr>
              <a:tr h="2341932">
                <a:tc>
                  <a:txBody>
                    <a:bodyPr/>
                    <a:lstStyle/>
                    <a:p>
                      <a:r>
                        <a:rPr lang="en-GB"/>
                        <a:t>Main Body </a:t>
                      </a:r>
                    </a:p>
                  </a:txBody>
                  <a:tcPr/>
                </a:tc>
                <a:tc>
                  <a:txBody>
                    <a:bodyPr/>
                    <a:lstStyle/>
                    <a:p>
                      <a:r>
                        <a:rPr lang="en-GB"/>
                        <a:t>Controlled Game </a:t>
                      </a:r>
                    </a:p>
                  </a:txBody>
                  <a:tcPr/>
                </a:tc>
                <a:tc>
                  <a:txBody>
                    <a:bodyPr/>
                    <a:lstStyle/>
                    <a:p>
                      <a:r>
                        <a:rPr lang="en-GB"/>
                        <a:t>2x5 Minutes </a:t>
                      </a:r>
                    </a:p>
                  </a:txBody>
                  <a:tcPr/>
                </a:tc>
                <a:tc>
                  <a:txBody>
                    <a:bodyPr/>
                    <a:lstStyle/>
                    <a:p>
                      <a:r>
                        <a:rPr lang="en-GB"/>
                        <a:t>90-120 S</a:t>
                      </a:r>
                    </a:p>
                  </a:txBody>
                  <a:tcPr/>
                </a:tc>
                <a:tc>
                  <a:txBody>
                    <a:bodyPr/>
                    <a:lstStyle/>
                    <a:p>
                      <a:pPr lvl="0">
                        <a:buNone/>
                      </a:pPr>
                      <a:r>
                        <a:rPr lang="en-GB" sz="1800" b="0" i="0" u="none" strike="noStrike" noProof="0" dirty="0">
                          <a:latin typeface="Aptos"/>
                        </a:rPr>
                        <a:t>Encourage repeated high-speed efforts, agility and decision-making under fatigue in realistic game scenarios.</a:t>
                      </a:r>
                      <a:endParaRPr lang="en-US" dirty="0"/>
                    </a:p>
                  </a:txBody>
                  <a:tcPr/>
                </a:tc>
                <a:extLst>
                  <a:ext uri="{0D108BD9-81ED-4DB2-BD59-A6C34878D82A}">
                    <a16:rowId xmlns:a16="http://schemas.microsoft.com/office/drawing/2014/main" val="4126990235"/>
                  </a:ext>
                </a:extLst>
              </a:tr>
              <a:tr h="2341932">
                <a:tc>
                  <a:txBody>
                    <a:bodyPr/>
                    <a:lstStyle/>
                    <a:p>
                      <a:r>
                        <a:rPr lang="en-GB"/>
                        <a:t>Cool Down </a:t>
                      </a:r>
                    </a:p>
                  </a:txBody>
                  <a:tcPr/>
                </a:tc>
                <a:tc>
                  <a:txBody>
                    <a:bodyPr/>
                    <a:lstStyle/>
                    <a:p>
                      <a:r>
                        <a:rPr lang="en-GB" dirty="0"/>
                        <a:t>Jogging  to walking, </a:t>
                      </a:r>
                      <a:r>
                        <a:rPr lang="en-GB"/>
                        <a:t>Static Stretching, </a:t>
                      </a:r>
                      <a:r>
                        <a:rPr lang="en-GB" dirty="0"/>
                        <a:t>Feedback </a:t>
                      </a:r>
                    </a:p>
                  </a:txBody>
                  <a:tcPr/>
                </a:tc>
                <a:tc>
                  <a:txBody>
                    <a:bodyPr/>
                    <a:lstStyle/>
                    <a:p>
                      <a:r>
                        <a:rPr lang="en-GB"/>
                        <a:t>10 Minutes </a:t>
                      </a:r>
                    </a:p>
                  </a:txBody>
                  <a:tcPr/>
                </a:tc>
                <a:tc>
                  <a:txBody>
                    <a:bodyPr/>
                    <a:lstStyle/>
                    <a:p>
                      <a:r>
                        <a:rPr lang="en-GB"/>
                        <a:t>N/A</a:t>
                      </a:r>
                    </a:p>
                  </a:txBody>
                  <a:tcPr/>
                </a:tc>
                <a:tc>
                  <a:txBody>
                    <a:bodyPr/>
                    <a:lstStyle/>
                    <a:p>
                      <a:pPr lvl="0">
                        <a:buNone/>
                      </a:pPr>
                      <a:r>
                        <a:rPr lang="en-GB" sz="1800" b="0" i="0" u="none" strike="noStrike" noProof="0" dirty="0">
                          <a:latin typeface="Aptos"/>
                        </a:rPr>
                        <a:t>Encourage repeated high-speed efforts, agility and decision-making under fatigue in realistic game scenarios.</a:t>
                      </a:r>
                      <a:endParaRPr lang="en-US" dirty="0"/>
                    </a:p>
                  </a:txBody>
                  <a:tcPr/>
                </a:tc>
                <a:extLst>
                  <a:ext uri="{0D108BD9-81ED-4DB2-BD59-A6C34878D82A}">
                    <a16:rowId xmlns:a16="http://schemas.microsoft.com/office/drawing/2014/main" val="2028001172"/>
                  </a:ext>
                </a:extLst>
              </a:tr>
            </a:tbl>
          </a:graphicData>
        </a:graphic>
      </p:graphicFrame>
    </p:spTree>
    <p:extLst>
      <p:ext uri="{BB962C8B-B14F-4D97-AF65-F5344CB8AC3E}">
        <p14:creationId xmlns:p14="http://schemas.microsoft.com/office/powerpoint/2010/main" val="835646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921BC47-1DAA-41BD-BE0B-A61A59370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685800"/>
            <a:ext cx="4063908"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0E5C4-E449-C68C-AFA3-EEB42AE6D3CB}"/>
              </a:ext>
            </a:extLst>
          </p:cNvPr>
          <p:cNvSpPr>
            <a:spLocks noGrp="1"/>
          </p:cNvSpPr>
          <p:nvPr>
            <p:ph type="title"/>
          </p:nvPr>
        </p:nvSpPr>
        <p:spPr>
          <a:xfrm>
            <a:off x="1256837" y="1371600"/>
            <a:ext cx="2908763" cy="4114801"/>
          </a:xfrm>
        </p:spPr>
        <p:txBody>
          <a:bodyPr>
            <a:normAutofit/>
          </a:bodyPr>
          <a:lstStyle/>
          <a:p>
            <a:pPr algn="ctr"/>
            <a:r>
              <a:rPr lang="en-GB" sz="3200">
                <a:solidFill>
                  <a:schemeClr val="bg1">
                    <a:alpha val="60000"/>
                  </a:schemeClr>
                </a:solidFill>
              </a:rPr>
              <a:t>Session Justifi</a:t>
            </a:r>
            <a:r>
              <a:rPr lang="en-GB" sz="3200">
                <a:solidFill>
                  <a:schemeClr val="bg1">
                    <a:alpha val="60000"/>
                  </a:schemeClr>
                </a:solidFill>
                <a:latin typeface="Aptos Display"/>
              </a:rPr>
              <a:t>cation  </a:t>
            </a:r>
            <a:endParaRPr lang="en-GB" sz="3200">
              <a:solidFill>
                <a:schemeClr val="bg1">
                  <a:alpha val="60000"/>
                </a:schemeClr>
              </a:solidFill>
            </a:endParaRPr>
          </a:p>
        </p:txBody>
      </p:sp>
      <p:sp>
        <p:nvSpPr>
          <p:cNvPr id="3" name="Content Placeholder 2">
            <a:extLst>
              <a:ext uri="{FF2B5EF4-FFF2-40B4-BE49-F238E27FC236}">
                <a16:creationId xmlns:a16="http://schemas.microsoft.com/office/drawing/2014/main" id="{8EB03B9D-6FF6-926A-5EE4-025C376108A4}"/>
              </a:ext>
            </a:extLst>
          </p:cNvPr>
          <p:cNvSpPr>
            <a:spLocks noGrp="1"/>
          </p:cNvSpPr>
          <p:nvPr>
            <p:ph idx="1"/>
          </p:nvPr>
        </p:nvSpPr>
        <p:spPr>
          <a:xfrm>
            <a:off x="5503652" y="685801"/>
            <a:ext cx="5839262" cy="7750204"/>
          </a:xfrm>
        </p:spPr>
        <p:txBody>
          <a:bodyPr vert="horz" lIns="91440" tIns="45720" rIns="91440" bIns="45720" rtlCol="0" anchor="ctr">
            <a:normAutofit/>
          </a:bodyPr>
          <a:lstStyle/>
          <a:p>
            <a:pPr marL="0" indent="0">
              <a:buNone/>
            </a:pPr>
            <a:endParaRPr lang="en-GB" sz="1300" b="1">
              <a:solidFill>
                <a:schemeClr val="bg1"/>
              </a:solidFill>
              <a:latin typeface="Aptos Display"/>
            </a:endParaRPr>
          </a:p>
          <a:p>
            <a:pPr marL="0" indent="0">
              <a:buNone/>
            </a:pPr>
            <a:r>
              <a:rPr lang="en-GB" sz="1300" b="1">
                <a:solidFill>
                  <a:schemeClr val="bg1"/>
                </a:solidFill>
                <a:latin typeface="Aptos Display"/>
              </a:rPr>
              <a:t>Progressive, Rugby-Specific Load</a:t>
            </a:r>
          </a:p>
          <a:p>
            <a:r>
              <a:rPr lang="en-GB" sz="1300" b="1">
                <a:solidFill>
                  <a:schemeClr val="bg1"/>
                </a:solidFill>
                <a:latin typeface="Aptos Display"/>
              </a:rPr>
              <a:t>Session 2 builds on the technical foundations established in session 1 by increasing intensities and introducing higher demands in rugby specific conditions. This reflects staged skill development, as players apply previously learnt mechanics within a more dynamic and pressured environment (Dudley et al., 2023).</a:t>
            </a:r>
          </a:p>
          <a:p>
            <a:pPr marL="0" indent="0">
              <a:buNone/>
            </a:pPr>
            <a:r>
              <a:rPr lang="en-GB" sz="1300" b="1">
                <a:solidFill>
                  <a:schemeClr val="bg1"/>
                </a:solidFill>
                <a:latin typeface="Aptos Display"/>
              </a:rPr>
              <a:t>Warm-Up Rationale</a:t>
            </a:r>
          </a:p>
          <a:p>
            <a:r>
              <a:rPr lang="en-GB" sz="1300" b="1">
                <a:solidFill>
                  <a:schemeClr val="bg1"/>
                </a:solidFill>
                <a:latin typeface="Aptos Display"/>
              </a:rPr>
              <a:t>The warm-up maintains dynamic mobility and ball handling elements but increases movement speed and coordination demands based off verbal cues. Demonstrations continue to reflect the theory of social learning through modelling, while progressive reversal (repetition) supports motor learning by reinforcing efficient mechanics prior to exposing athletes to increased intensities (Parks et al., 2022).</a:t>
            </a:r>
          </a:p>
          <a:p>
            <a:pPr marL="0" indent="0">
              <a:buNone/>
            </a:pPr>
            <a:r>
              <a:rPr lang="en-GB" sz="1300" b="1">
                <a:solidFill>
                  <a:schemeClr val="bg1"/>
                </a:solidFill>
                <a:latin typeface="Aptos Display"/>
              </a:rPr>
              <a:t>Adaptation of Standardised Tests</a:t>
            </a:r>
          </a:p>
          <a:p>
            <a:r>
              <a:rPr lang="en-GB" sz="1300" b="1">
                <a:solidFill>
                  <a:schemeClr val="bg1"/>
                </a:solidFill>
                <a:latin typeface="Aptos Display"/>
              </a:rPr>
              <a:t>Agility drills such as adapted change of direction tasks incorporate ball carries and passing to increase contextual variability. This links to contextual interference theory, as skill variation enhances retention and transfer to game-like scenarios (Marostegan et al., 2022).</a:t>
            </a:r>
          </a:p>
          <a:p>
            <a:pPr marL="0" indent="0">
              <a:buNone/>
            </a:pPr>
            <a:r>
              <a:rPr lang="en-GB" sz="1300" b="1">
                <a:solidFill>
                  <a:schemeClr val="bg1"/>
                </a:solidFill>
                <a:latin typeface="Aptos Display"/>
              </a:rPr>
              <a:t>Pre-Game Drill (2v1 Overload)</a:t>
            </a:r>
          </a:p>
          <a:p>
            <a:r>
              <a:rPr lang="en-GB" sz="1300" b="1">
                <a:solidFill>
                  <a:schemeClr val="bg1"/>
                </a:solidFill>
                <a:latin typeface="Aptos Display"/>
              </a:rPr>
              <a:t>The 2v1 drill introduces structured decision making under pressure, requiring attackers to scan and read defensive positioning and to time supporting play efficiently. This reflects guided discovery learning, as players solve tactical problems within constrained game scenario (Shalom et al., 2025).</a:t>
            </a:r>
          </a:p>
          <a:p>
            <a:endParaRPr lang="en-GB" sz="1300" b="1">
              <a:solidFill>
                <a:schemeClr val="bg1"/>
              </a:solidFill>
            </a:endParaRPr>
          </a:p>
          <a:p>
            <a:endParaRPr lang="en-US" sz="1300">
              <a:solidFill>
                <a:schemeClr val="bg1"/>
              </a:solidFill>
            </a:endParaRPr>
          </a:p>
          <a:p>
            <a:endParaRPr lang="en-GB" sz="1300">
              <a:solidFill>
                <a:schemeClr val="bg1"/>
              </a:solidFill>
            </a:endParaRPr>
          </a:p>
          <a:p>
            <a:endParaRPr lang="en-GB" sz="1300">
              <a:solidFill>
                <a:schemeClr val="bg1"/>
              </a:solidFill>
            </a:endParaRPr>
          </a:p>
          <a:p>
            <a:endParaRPr lang="en-GB" sz="1300">
              <a:solidFill>
                <a:schemeClr val="bg1"/>
              </a:solidFill>
            </a:endParaRPr>
          </a:p>
        </p:txBody>
      </p:sp>
    </p:spTree>
    <p:extLst>
      <p:ext uri="{BB962C8B-B14F-4D97-AF65-F5344CB8AC3E}">
        <p14:creationId xmlns:p14="http://schemas.microsoft.com/office/powerpoint/2010/main" val="3474866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EC18461-2EE6-CF3D-559A-CCFB37917922}"/>
              </a:ext>
            </a:extLst>
          </p:cNvPr>
          <p:cNvSpPr>
            <a:spLocks noGrp="1"/>
          </p:cNvSpPr>
          <p:nvPr>
            <p:ph type="title"/>
          </p:nvPr>
        </p:nvSpPr>
        <p:spPr>
          <a:xfrm>
            <a:off x="1712915" y="1040400"/>
            <a:ext cx="7866060" cy="707886"/>
          </a:xfrm>
        </p:spPr>
        <p:txBody>
          <a:bodyPr anchor="b">
            <a:normAutofit/>
          </a:bodyPr>
          <a:lstStyle/>
          <a:p>
            <a:r>
              <a:rPr lang="en-GB" sz="4000"/>
              <a:t>Session Justification  </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92000"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968F33B-51EC-35AB-DCD2-A1CC90F85CB6}"/>
              </a:ext>
            </a:extLst>
          </p:cNvPr>
          <p:cNvSpPr>
            <a:spLocks noGrp="1"/>
          </p:cNvSpPr>
          <p:nvPr>
            <p:ph idx="1"/>
          </p:nvPr>
        </p:nvSpPr>
        <p:spPr>
          <a:xfrm>
            <a:off x="3963" y="3070719"/>
            <a:ext cx="12186526" cy="3781347"/>
          </a:xfrm>
        </p:spPr>
        <p:txBody>
          <a:bodyPr vert="horz" lIns="91440" tIns="45720" rIns="91440" bIns="45720" rtlCol="0" anchor="t">
            <a:normAutofit/>
          </a:bodyPr>
          <a:lstStyle/>
          <a:p>
            <a:pPr marL="0" indent="0">
              <a:buNone/>
            </a:pPr>
            <a:r>
              <a:rPr lang="en-GB" sz="1600" b="1">
                <a:solidFill>
                  <a:schemeClr val="tx1">
                    <a:alpha val="80000"/>
                  </a:schemeClr>
                </a:solidFill>
                <a:latin typeface="Aptos Display"/>
              </a:rPr>
              <a:t>Game Integration</a:t>
            </a:r>
          </a:p>
          <a:p>
            <a:r>
              <a:rPr lang="en-GB" sz="1600" b="1">
                <a:solidFill>
                  <a:schemeClr val="tx1">
                    <a:alpha val="80000"/>
                  </a:schemeClr>
                </a:solidFill>
                <a:latin typeface="Aptos Display"/>
              </a:rPr>
              <a:t>The conditioned small sides game integrates physical and tactical qualities required for rugby into a realistic environment. This reflects the represented learning design, supporting effective transfer to match performance (Geisen et al., 2021). </a:t>
            </a:r>
          </a:p>
          <a:p>
            <a:pPr marL="0" indent="0">
              <a:buNone/>
            </a:pPr>
            <a:r>
              <a:rPr lang="en-GB" sz="1600" b="1">
                <a:solidFill>
                  <a:schemeClr val="tx1">
                    <a:alpha val="80000"/>
                  </a:schemeClr>
                </a:solidFill>
                <a:latin typeface="Aptos Display"/>
              </a:rPr>
              <a:t>Cool-Down and Feedback</a:t>
            </a:r>
          </a:p>
          <a:p>
            <a:r>
              <a:rPr lang="en-GB" sz="1600" b="1">
                <a:solidFill>
                  <a:schemeClr val="tx1">
                    <a:alpha val="80000"/>
                  </a:schemeClr>
                </a:solidFill>
                <a:latin typeface="Aptos Display"/>
              </a:rPr>
              <a:t>Low intensity movements support recovery, while structured coach feedback encourages reflection and consolidation of key learning outcomes, linking to self-regulated learning principles (Walker et al., 2024)).</a:t>
            </a:r>
          </a:p>
          <a:p>
            <a:pPr marL="0" indent="0">
              <a:buNone/>
            </a:pPr>
            <a:r>
              <a:rPr lang="en-GB" sz="1600" b="1">
                <a:solidFill>
                  <a:schemeClr val="tx1">
                    <a:alpha val="80000"/>
                  </a:schemeClr>
                </a:solidFill>
                <a:latin typeface="Aptos Display"/>
              </a:rPr>
              <a:t>Controlled Progression</a:t>
            </a:r>
          </a:p>
          <a:p>
            <a:r>
              <a:rPr lang="en-GB" sz="1600" b="1">
                <a:solidFill>
                  <a:schemeClr val="tx1">
                    <a:alpha val="80000"/>
                  </a:schemeClr>
                </a:solidFill>
                <a:latin typeface="Aptos Display"/>
              </a:rPr>
              <a:t>The session progresses logically from technical drills to competitive application, supporting safe development and match-specific transfer (Dudley et al., 2023).</a:t>
            </a:r>
          </a:p>
          <a:p>
            <a:endParaRPr lang="en-GB" sz="1000">
              <a:solidFill>
                <a:schemeClr val="tx1">
                  <a:alpha val="80000"/>
                </a:schemeClr>
              </a:solidFill>
            </a:endParaRPr>
          </a:p>
          <a:p>
            <a:endParaRPr lang="en-GB" sz="1000">
              <a:solidFill>
                <a:schemeClr val="tx1">
                  <a:alpha val="80000"/>
                </a:schemeClr>
              </a:solidFill>
              <a:latin typeface="Aptos Display"/>
            </a:endParaRPr>
          </a:p>
          <a:p>
            <a:br>
              <a:rPr lang="en-US" sz="1000" dirty="0"/>
            </a:br>
            <a:endParaRPr lang="en-US" sz="1000">
              <a:solidFill>
                <a:schemeClr val="tx1">
                  <a:alpha val="80000"/>
                </a:schemeClr>
              </a:solidFill>
            </a:endParaRPr>
          </a:p>
          <a:p>
            <a:endParaRPr lang="en-GB" sz="1000">
              <a:solidFill>
                <a:schemeClr val="tx1">
                  <a:alpha val="80000"/>
                </a:schemeClr>
              </a:solidFill>
            </a:endParaRPr>
          </a:p>
        </p:txBody>
      </p:sp>
    </p:spTree>
    <p:extLst>
      <p:ext uri="{BB962C8B-B14F-4D97-AF65-F5344CB8AC3E}">
        <p14:creationId xmlns:p14="http://schemas.microsoft.com/office/powerpoint/2010/main" val="359904571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1267D4E-5E4B-67B9-E116-431070ED4A8B}"/>
              </a:ext>
            </a:extLst>
          </p:cNvPr>
          <p:cNvSpPr>
            <a:spLocks noGrp="1"/>
          </p:cNvSpPr>
          <p:nvPr>
            <p:ph type="title"/>
          </p:nvPr>
        </p:nvSpPr>
        <p:spPr>
          <a:xfrm>
            <a:off x="2436875" y="608741"/>
            <a:ext cx="7315200" cy="803920"/>
          </a:xfrm>
          <a:noFill/>
        </p:spPr>
        <p:txBody>
          <a:bodyPr anchor="b">
            <a:normAutofit/>
          </a:bodyPr>
          <a:lstStyle/>
          <a:p>
            <a:pPr algn="ctr"/>
            <a:r>
              <a:rPr lang="en-GB" sz="4800">
                <a:solidFill>
                  <a:schemeClr val="bg1"/>
                </a:solidFill>
              </a:rPr>
              <a:t>Session 3 Programme </a:t>
            </a: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0A8C4102-EDE4-E703-184E-E87625383A14}"/>
              </a:ext>
            </a:extLst>
          </p:cNvPr>
          <p:cNvSpPr>
            <a:spLocks noGrp="1"/>
          </p:cNvSpPr>
          <p:nvPr>
            <p:ph idx="1"/>
          </p:nvPr>
        </p:nvSpPr>
        <p:spPr>
          <a:xfrm>
            <a:off x="-4484" y="2690624"/>
            <a:ext cx="12190520" cy="4159112"/>
          </a:xfrm>
          <a:noFill/>
        </p:spPr>
        <p:txBody>
          <a:bodyPr vert="horz" lIns="91440" tIns="45720" rIns="91440" bIns="45720" rtlCol="0" anchor="t">
            <a:normAutofit/>
          </a:bodyPr>
          <a:lstStyle/>
          <a:p>
            <a:pPr algn="ctr">
              <a:buFont typeface="Arial,Sans-Serif"/>
              <a:buChar char="•"/>
            </a:pPr>
            <a:r>
              <a:rPr lang="en-GB" sz="1200" b="1">
                <a:solidFill>
                  <a:schemeClr val="bg1"/>
                </a:solidFill>
                <a:latin typeface="Aptos"/>
                <a:cs typeface="Arial"/>
              </a:rPr>
              <a:t>Session 3 is designed to further integrate the physical qualities developed in previous sessions by increasing mechanical load and applying them within rugby specific high intensity environments. Rugby performance requires players to repeatedly execute maximal and sub maximal actions such as sprinting, rapid changes in direction, contact and ball carrying while maintaining technical proficiency and tactical awareness under fatigue. This session therefore places greater emphasis on resisted acceleration and combined sprint and agility tasks to reflect the requirements of force, speed and the demands of decision making in competitive match environments. </a:t>
            </a:r>
            <a:endParaRPr lang="en-GB" sz="1200" b="1">
              <a:solidFill>
                <a:schemeClr val="bg1"/>
              </a:solidFill>
            </a:endParaRPr>
          </a:p>
          <a:p>
            <a:pPr algn="ctr">
              <a:buFont typeface="Arial"/>
              <a:buChar char="•"/>
            </a:pPr>
            <a:r>
              <a:rPr lang="en-GB" sz="1200" b="1">
                <a:solidFill>
                  <a:schemeClr val="bg1"/>
                </a:solidFill>
                <a:latin typeface="Aptos"/>
                <a:cs typeface="Arial"/>
              </a:rPr>
              <a:t>The session begins with a Ramp warm up aimed at preparing players for high force and high velocity actions. Progressive jogging, multi-directional movements along with dynamic mobility movements are integrated with ball handling activities are performed at increased intensities in order to mimic a game day warm up. This approach ensures adequate neuromuscular preparation for resisted sprinting while reinforcing technical skill execution early in the session.</a:t>
            </a:r>
            <a:endParaRPr lang="en-GB" sz="1200" b="1">
              <a:solidFill>
                <a:schemeClr val="bg1"/>
              </a:solidFill>
              <a:latin typeface="Aptos"/>
            </a:endParaRPr>
          </a:p>
          <a:p>
            <a:pPr algn="ctr">
              <a:buFont typeface="Arial"/>
              <a:buChar char="•"/>
            </a:pPr>
            <a:r>
              <a:rPr lang="en-GB" sz="1200" b="1">
                <a:solidFill>
                  <a:schemeClr val="bg1"/>
                </a:solidFill>
                <a:latin typeface="Aptos"/>
                <a:cs typeface="Arial"/>
              </a:rPr>
              <a:t>The main component of the session focuses on rugby specific conditioning drills that combine resisted sprinting (using parachute systems, sleds and resistance bands) with changes of direction, elements of contact and skill execution. These drills are designed to increase horizontal force production, deceleration capacities and reacceleration ability, which are key qualities in rugby. Short work periods and structured rest intervals are used to maintain high movement quality whilst progressively inducing fatigue, which challenges players to sustain effective movement mechanics and decision making under physically demanding conditions. </a:t>
            </a:r>
            <a:endParaRPr lang="en-GB" sz="1200" b="1">
              <a:solidFill>
                <a:schemeClr val="bg1"/>
              </a:solidFill>
            </a:endParaRPr>
          </a:p>
          <a:p>
            <a:pPr algn="ctr">
              <a:buFont typeface="Arial"/>
              <a:buChar char="•"/>
            </a:pPr>
            <a:r>
              <a:rPr lang="en-GB" sz="1200" b="1">
                <a:solidFill>
                  <a:schemeClr val="bg1"/>
                </a:solidFill>
                <a:latin typeface="Aptos"/>
                <a:cs typeface="Arial"/>
              </a:rPr>
              <a:t>The session then progresses into conditioned, larger sided games where constraints such as reduced rest periods, numerical overloads or modified scoring rules are implemented to further elevate levels of intensity. These scenarios encourage players to apply the enhance speed, strength and power qualities developed within the session into match performance. The session concludes with a structured cool-down and brief coach-led feedback to consolidate learning outcomes and support recovery.</a:t>
            </a:r>
          </a:p>
          <a:p>
            <a:pPr algn="ctr">
              <a:buFont typeface="Arial,Sans-Serif"/>
              <a:buChar char="•"/>
            </a:pPr>
            <a:endParaRPr lang="en-GB" sz="700">
              <a:solidFill>
                <a:schemeClr val="bg1"/>
              </a:solidFill>
            </a:endParaRPr>
          </a:p>
          <a:p>
            <a:pPr marL="0" indent="0" algn="ctr">
              <a:buNone/>
            </a:pPr>
            <a:br>
              <a:rPr lang="en-US" sz="700" dirty="0"/>
            </a:br>
            <a:endParaRPr lang="en-US" sz="700">
              <a:solidFill>
                <a:schemeClr val="bg1"/>
              </a:solidFill>
            </a:endParaRPr>
          </a:p>
          <a:p>
            <a:pPr algn="ctr">
              <a:buFont typeface="Arial"/>
              <a:buChar char="•"/>
            </a:pPr>
            <a:endParaRPr lang="en-US" sz="700">
              <a:solidFill>
                <a:schemeClr val="bg1"/>
              </a:solidFill>
            </a:endParaRPr>
          </a:p>
          <a:p>
            <a:pPr algn="ctr"/>
            <a:endParaRPr lang="en-US" sz="700">
              <a:solidFill>
                <a:schemeClr val="bg1"/>
              </a:solidFill>
            </a:endParaRPr>
          </a:p>
          <a:p>
            <a:pPr algn="ctr"/>
            <a:endParaRPr lang="en-GB" sz="700">
              <a:solidFill>
                <a:schemeClr val="bg1"/>
              </a:solidFill>
            </a:endParaRPr>
          </a:p>
        </p:txBody>
      </p:sp>
    </p:spTree>
    <p:extLst>
      <p:ext uri="{BB962C8B-B14F-4D97-AF65-F5344CB8AC3E}">
        <p14:creationId xmlns:p14="http://schemas.microsoft.com/office/powerpoint/2010/main" val="4128708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F31220A5-4C1E-5CA4-4362-F3A8B914FF68}"/>
              </a:ext>
            </a:extLst>
          </p:cNvPr>
          <p:cNvGraphicFramePr>
            <a:graphicFrameLocks noGrp="1"/>
          </p:cNvGraphicFramePr>
          <p:nvPr>
            <p:ph idx="1"/>
            <p:extLst>
              <p:ext uri="{D42A27DB-BD31-4B8C-83A1-F6EECF244321}">
                <p14:modId xmlns:p14="http://schemas.microsoft.com/office/powerpoint/2010/main" val="3498900228"/>
              </p:ext>
            </p:extLst>
          </p:nvPr>
        </p:nvGraphicFramePr>
        <p:xfrm>
          <a:off x="16212" y="-32425"/>
          <a:ext cx="12192005" cy="18982952"/>
        </p:xfrm>
        <a:graphic>
          <a:graphicData uri="http://schemas.openxmlformats.org/drawingml/2006/table">
            <a:tbl>
              <a:tblPr firstRow="1" bandRow="1">
                <a:tableStyleId>{073A0DAA-6AF3-43AB-8588-CEC1D06C72B9}</a:tableStyleId>
              </a:tblPr>
              <a:tblGrid>
                <a:gridCol w="2438401">
                  <a:extLst>
                    <a:ext uri="{9D8B030D-6E8A-4147-A177-3AD203B41FA5}">
                      <a16:colId xmlns:a16="http://schemas.microsoft.com/office/drawing/2014/main" val="824470452"/>
                    </a:ext>
                  </a:extLst>
                </a:gridCol>
                <a:gridCol w="2438401">
                  <a:extLst>
                    <a:ext uri="{9D8B030D-6E8A-4147-A177-3AD203B41FA5}">
                      <a16:colId xmlns:a16="http://schemas.microsoft.com/office/drawing/2014/main" val="845784633"/>
                    </a:ext>
                  </a:extLst>
                </a:gridCol>
                <a:gridCol w="2438401">
                  <a:extLst>
                    <a:ext uri="{9D8B030D-6E8A-4147-A177-3AD203B41FA5}">
                      <a16:colId xmlns:a16="http://schemas.microsoft.com/office/drawing/2014/main" val="4290515625"/>
                    </a:ext>
                  </a:extLst>
                </a:gridCol>
                <a:gridCol w="2438401">
                  <a:extLst>
                    <a:ext uri="{9D8B030D-6E8A-4147-A177-3AD203B41FA5}">
                      <a16:colId xmlns:a16="http://schemas.microsoft.com/office/drawing/2014/main" val="392003369"/>
                    </a:ext>
                  </a:extLst>
                </a:gridCol>
                <a:gridCol w="2438401">
                  <a:extLst>
                    <a:ext uri="{9D8B030D-6E8A-4147-A177-3AD203B41FA5}">
                      <a16:colId xmlns:a16="http://schemas.microsoft.com/office/drawing/2014/main" val="636502749"/>
                    </a:ext>
                  </a:extLst>
                </a:gridCol>
              </a:tblGrid>
              <a:tr h="420632">
                <a:tc>
                  <a:txBody>
                    <a:bodyPr/>
                    <a:lstStyle/>
                    <a:p>
                      <a:r>
                        <a:rPr lang="en-GB"/>
                        <a:t>Phase</a:t>
                      </a:r>
                    </a:p>
                  </a:txBody>
                  <a:tcPr/>
                </a:tc>
                <a:tc>
                  <a:txBody>
                    <a:bodyPr/>
                    <a:lstStyle/>
                    <a:p>
                      <a:r>
                        <a:rPr lang="en-GB"/>
                        <a:t>Activity</a:t>
                      </a:r>
                    </a:p>
                  </a:txBody>
                  <a:tcPr/>
                </a:tc>
                <a:tc>
                  <a:txBody>
                    <a:bodyPr/>
                    <a:lstStyle/>
                    <a:p>
                      <a:r>
                        <a:rPr lang="en-GB"/>
                        <a:t>Duration / Sets </a:t>
                      </a:r>
                    </a:p>
                  </a:txBody>
                  <a:tcPr/>
                </a:tc>
                <a:tc>
                  <a:txBody>
                    <a:bodyPr/>
                    <a:lstStyle/>
                    <a:p>
                      <a:r>
                        <a:rPr lang="en-GB"/>
                        <a:t>Rest (S)</a:t>
                      </a:r>
                    </a:p>
                  </a:txBody>
                  <a:tcPr/>
                </a:tc>
                <a:tc>
                  <a:txBody>
                    <a:bodyPr/>
                    <a:lstStyle/>
                    <a:p>
                      <a:r>
                        <a:rPr lang="en-GB"/>
                        <a:t>Notes / Intensity</a:t>
                      </a:r>
                    </a:p>
                  </a:txBody>
                  <a:tcPr/>
                </a:tc>
                <a:extLst>
                  <a:ext uri="{0D108BD9-81ED-4DB2-BD59-A6C34878D82A}">
                    <a16:rowId xmlns:a16="http://schemas.microsoft.com/office/drawing/2014/main" val="98966389"/>
                  </a:ext>
                </a:extLst>
              </a:tr>
              <a:tr h="1393345">
                <a:tc>
                  <a:txBody>
                    <a:bodyPr/>
                    <a:lstStyle/>
                    <a:p>
                      <a:r>
                        <a:rPr lang="en-GB"/>
                        <a:t>Warm Up </a:t>
                      </a:r>
                    </a:p>
                  </a:txBody>
                  <a:tcPr/>
                </a:tc>
                <a:tc>
                  <a:txBody>
                    <a:bodyPr/>
                    <a:lstStyle/>
                    <a:p>
                      <a:r>
                        <a:rPr lang="en-GB" dirty="0"/>
                        <a:t>Dynamic stretching, Dynamic movements, passing and kicking </a:t>
                      </a:r>
                    </a:p>
                  </a:txBody>
                  <a:tcPr/>
                </a:tc>
                <a:tc>
                  <a:txBody>
                    <a:bodyPr/>
                    <a:lstStyle/>
                    <a:p>
                      <a:r>
                        <a:rPr lang="en-GB"/>
                        <a:t>10 Minutes </a:t>
                      </a:r>
                    </a:p>
                  </a:txBody>
                  <a:tcPr/>
                </a:tc>
                <a:tc>
                  <a:txBody>
                    <a:bodyPr/>
                    <a:lstStyle/>
                    <a:p>
                      <a:r>
                        <a:rPr lang="en-GB"/>
                        <a:t>N/A</a:t>
                      </a:r>
                    </a:p>
                  </a:txBody>
                  <a:tcPr/>
                </a:tc>
                <a:tc>
                  <a:txBody>
                    <a:bodyPr/>
                    <a:lstStyle/>
                    <a:p>
                      <a:pPr lvl="0" algn="l">
                        <a:lnSpc>
                          <a:spcPct val="100000"/>
                        </a:lnSpc>
                        <a:spcBef>
                          <a:spcPts val="0"/>
                        </a:spcBef>
                        <a:spcAft>
                          <a:spcPts val="0"/>
                        </a:spcAft>
                        <a:buNone/>
                      </a:pPr>
                      <a:r>
                        <a:rPr lang="en-GB" sz="1800" b="0" i="0" u="none" strike="noStrike" noProof="0" dirty="0">
                          <a:latin typeface="Aptos"/>
                        </a:rPr>
                        <a:t>Low-moderate, prepares muscles, joints and coordination for multi-directional movement</a:t>
                      </a:r>
                    </a:p>
                    <a:p>
                      <a:pPr lvl="0">
                        <a:buNone/>
                      </a:pPr>
                      <a:endParaRPr lang="en-GB"/>
                    </a:p>
                  </a:txBody>
                  <a:tcPr/>
                </a:tc>
                <a:extLst>
                  <a:ext uri="{0D108BD9-81ED-4DB2-BD59-A6C34878D82A}">
                    <a16:rowId xmlns:a16="http://schemas.microsoft.com/office/drawing/2014/main" val="2296213273"/>
                  </a:ext>
                </a:extLst>
              </a:tr>
              <a:tr h="709817">
                <a:tc>
                  <a:txBody>
                    <a:bodyPr/>
                    <a:lstStyle/>
                    <a:p>
                      <a:r>
                        <a:rPr lang="en-GB"/>
                        <a:t>Main Body </a:t>
                      </a:r>
                    </a:p>
                  </a:txBody>
                  <a:tcPr/>
                </a:tc>
                <a:tc>
                  <a:txBody>
                    <a:bodyPr/>
                    <a:lstStyle/>
                    <a:p>
                      <a:r>
                        <a:rPr lang="en-GB"/>
                        <a:t>10-15M Resisted parachute sprints </a:t>
                      </a:r>
                    </a:p>
                  </a:txBody>
                  <a:tcPr/>
                </a:tc>
                <a:tc>
                  <a:txBody>
                    <a:bodyPr/>
                    <a:lstStyle/>
                    <a:p>
                      <a:r>
                        <a:rPr lang="en-GB"/>
                        <a:t>4-6 Sets </a:t>
                      </a:r>
                    </a:p>
                  </a:txBody>
                  <a:tcPr/>
                </a:tc>
                <a:tc>
                  <a:txBody>
                    <a:bodyPr/>
                    <a:lstStyle/>
                    <a:p>
                      <a:r>
                        <a:rPr lang="en-GB"/>
                        <a:t>90-120 S</a:t>
                      </a:r>
                    </a:p>
                  </a:txBody>
                  <a:tcPr/>
                </a:tc>
                <a:tc>
                  <a:txBody>
                    <a:bodyPr/>
                    <a:lstStyle/>
                    <a:p>
                      <a:pPr lvl="0" algn="l">
                        <a:lnSpc>
                          <a:spcPct val="100000"/>
                        </a:lnSpc>
                        <a:spcBef>
                          <a:spcPts val="0"/>
                        </a:spcBef>
                        <a:spcAft>
                          <a:spcPts val="0"/>
                        </a:spcAft>
                        <a:buNone/>
                      </a:pPr>
                      <a:r>
                        <a:rPr lang="en-GB"/>
                        <a:t>High-horizontal </a:t>
                      </a:r>
                      <a:r>
                        <a:rPr lang="en-GB" dirty="0"/>
                        <a:t>resistance increases force application in early acceleration. Athlete releases resistance and reacts to a visual/coach cue to cut left or right, mimicking break or defensive recovery scenarios.</a:t>
                      </a:r>
                      <a:endParaRPr lang="en-US" dirty="0"/>
                    </a:p>
                    <a:p>
                      <a:pPr lvl="0">
                        <a:buNone/>
                      </a:pPr>
                      <a:endParaRPr lang="en-GB"/>
                    </a:p>
                  </a:txBody>
                  <a:tcPr/>
                </a:tc>
                <a:extLst>
                  <a:ext uri="{0D108BD9-81ED-4DB2-BD59-A6C34878D82A}">
                    <a16:rowId xmlns:a16="http://schemas.microsoft.com/office/drawing/2014/main" val="3554999802"/>
                  </a:ext>
                </a:extLst>
              </a:tr>
              <a:tr h="709817">
                <a:tc>
                  <a:txBody>
                    <a:bodyPr/>
                    <a:lstStyle/>
                    <a:p>
                      <a:r>
                        <a:rPr lang="en-GB"/>
                        <a:t>Main Body </a:t>
                      </a:r>
                    </a:p>
                  </a:txBody>
                  <a:tcPr/>
                </a:tc>
                <a:tc>
                  <a:txBody>
                    <a:bodyPr/>
                    <a:lstStyle/>
                    <a:p>
                      <a:r>
                        <a:rPr lang="en-GB"/>
                        <a:t>Weighted </a:t>
                      </a:r>
                      <a:r>
                        <a:rPr lang="en-GB" err="1"/>
                        <a:t>sle</a:t>
                      </a:r>
                      <a:r>
                        <a:rPr lang="en-GB"/>
                        <a:t>d push 10-15M</a:t>
                      </a:r>
                    </a:p>
                  </a:txBody>
                  <a:tcPr/>
                </a:tc>
                <a:tc>
                  <a:txBody>
                    <a:bodyPr/>
                    <a:lstStyle/>
                    <a:p>
                      <a:r>
                        <a:rPr lang="en-GB"/>
                        <a:t>4-6 Sets </a:t>
                      </a:r>
                    </a:p>
                  </a:txBody>
                  <a:tcPr/>
                </a:tc>
                <a:tc>
                  <a:txBody>
                    <a:bodyPr/>
                    <a:lstStyle/>
                    <a:p>
                      <a:r>
                        <a:rPr lang="en-GB"/>
                        <a:t>90-120 S</a:t>
                      </a:r>
                    </a:p>
                  </a:txBody>
                  <a:tcPr/>
                </a:tc>
                <a:tc>
                  <a:txBody>
                    <a:bodyPr/>
                    <a:lstStyle/>
                    <a:p>
                      <a:pPr lvl="0">
                        <a:buNone/>
                      </a:pPr>
                      <a:r>
                        <a:rPr lang="en-GB" sz="1800" b="0" i="0" u="none" strike="noStrike" noProof="0" dirty="0">
                          <a:latin typeface="Aptos"/>
                        </a:rPr>
                        <a:t>Heavy load (but sprint mechanics maintained). Emphasises horizontal force, trunk angle and </a:t>
                      </a:r>
                      <a:r>
                        <a:rPr lang="en-GB" sz="1800" b="0" i="0" u="none" strike="noStrike" noProof="0">
                          <a:latin typeface="Aptos"/>
                        </a:rPr>
                        <a:t>braking ability-key for </a:t>
                      </a:r>
                      <a:r>
                        <a:rPr lang="en-GB" sz="1800" b="0" i="0" u="none" strike="noStrike" noProof="0" dirty="0">
                          <a:latin typeface="Aptos"/>
                        </a:rPr>
                        <a:t>contact-heavy accelerations and injury reduction.</a:t>
                      </a:r>
                      <a:endParaRPr lang="en-US" dirty="0"/>
                    </a:p>
                  </a:txBody>
                  <a:tcPr/>
                </a:tc>
                <a:extLst>
                  <a:ext uri="{0D108BD9-81ED-4DB2-BD59-A6C34878D82A}">
                    <a16:rowId xmlns:a16="http://schemas.microsoft.com/office/drawing/2014/main" val="3360709895"/>
                  </a:ext>
                </a:extLst>
              </a:tr>
              <a:tr h="709817">
                <a:tc>
                  <a:txBody>
                    <a:bodyPr/>
                    <a:lstStyle/>
                    <a:p>
                      <a:r>
                        <a:rPr lang="en-GB"/>
                        <a:t>Main Body </a:t>
                      </a:r>
                    </a:p>
                  </a:txBody>
                  <a:tcPr/>
                </a:tc>
                <a:tc>
                  <a:txBody>
                    <a:bodyPr/>
                    <a:lstStyle/>
                    <a:p>
                      <a:r>
                        <a:rPr lang="en-GB"/>
                        <a:t>Banded lateral shuffle </a:t>
                      </a:r>
                    </a:p>
                  </a:txBody>
                  <a:tcPr/>
                </a:tc>
                <a:tc>
                  <a:txBody>
                    <a:bodyPr/>
                    <a:lstStyle/>
                    <a:p>
                      <a:r>
                        <a:rPr lang="en-GB"/>
                        <a:t>3-4 Sets </a:t>
                      </a:r>
                    </a:p>
                  </a:txBody>
                  <a:tcPr/>
                </a:tc>
                <a:tc>
                  <a:txBody>
                    <a:bodyPr/>
                    <a:lstStyle/>
                    <a:p>
                      <a:r>
                        <a:rPr lang="en-GB"/>
                        <a:t>90-120 S</a:t>
                      </a:r>
                    </a:p>
                  </a:txBody>
                  <a:tcPr/>
                </a:tc>
                <a:tc>
                  <a:txBody>
                    <a:bodyPr/>
                    <a:lstStyle/>
                    <a:p>
                      <a:pPr lvl="0">
                        <a:buNone/>
                      </a:pPr>
                      <a:r>
                        <a:rPr lang="en-GB" sz="1800" b="0" i="0" u="none" strike="noStrike" noProof="0" dirty="0">
                          <a:latin typeface="Aptos"/>
                        </a:rPr>
                        <a:t>High-Targets lateral force production and first-step explosiveness. Strong transfer to defensive line speed, press </a:t>
                      </a:r>
                      <a:r>
                        <a:rPr lang="en-GB" sz="1800" b="0" i="0" u="none" strike="noStrike" noProof="0">
                          <a:latin typeface="Aptos"/>
                        </a:rPr>
                        <a:t>defence and edge </a:t>
                      </a:r>
                      <a:r>
                        <a:rPr lang="en-GB" sz="1800" b="0" i="0" u="none" strike="noStrike" noProof="0" dirty="0">
                          <a:latin typeface="Aptos"/>
                        </a:rPr>
                        <a:t>control.</a:t>
                      </a:r>
                      <a:endParaRPr lang="en-US" dirty="0"/>
                    </a:p>
                  </a:txBody>
                  <a:tcPr/>
                </a:tc>
                <a:extLst>
                  <a:ext uri="{0D108BD9-81ED-4DB2-BD59-A6C34878D82A}">
                    <a16:rowId xmlns:a16="http://schemas.microsoft.com/office/drawing/2014/main" val="3216071095"/>
                  </a:ext>
                </a:extLst>
              </a:tr>
              <a:tr h="1012147">
                <a:tc>
                  <a:txBody>
                    <a:bodyPr/>
                    <a:lstStyle/>
                    <a:p>
                      <a:r>
                        <a:rPr lang="en-GB"/>
                        <a:t>Main Body </a:t>
                      </a:r>
                    </a:p>
                  </a:txBody>
                  <a:tcPr/>
                </a:tc>
                <a:tc>
                  <a:txBody>
                    <a:bodyPr/>
                    <a:lstStyle/>
                    <a:p>
                      <a:r>
                        <a:rPr lang="en-GB" dirty="0"/>
                        <a:t> Curved </a:t>
                      </a:r>
                      <a:r>
                        <a:rPr lang="en-GB"/>
                        <a:t>sprint</a:t>
                      </a:r>
                      <a:r>
                        <a:rPr lang="en-GB" dirty="0"/>
                        <a:t>, contact on tackle bag , shuffle back </a:t>
                      </a:r>
                    </a:p>
                  </a:txBody>
                  <a:tcPr/>
                </a:tc>
                <a:tc>
                  <a:txBody>
                    <a:bodyPr/>
                    <a:lstStyle/>
                    <a:p>
                      <a:r>
                        <a:rPr lang="en-GB"/>
                        <a:t>3-4 Sets </a:t>
                      </a:r>
                    </a:p>
                  </a:txBody>
                  <a:tcPr/>
                </a:tc>
                <a:tc>
                  <a:txBody>
                    <a:bodyPr/>
                    <a:lstStyle/>
                    <a:p>
                      <a:r>
                        <a:rPr lang="en-GB"/>
                        <a:t>90-120 S</a:t>
                      </a:r>
                    </a:p>
                  </a:txBody>
                  <a:tcPr/>
                </a:tc>
                <a:tc>
                  <a:txBody>
                    <a:bodyPr/>
                    <a:lstStyle/>
                    <a:p>
                      <a:pPr lvl="0">
                        <a:buNone/>
                      </a:pPr>
                      <a:r>
                        <a:rPr lang="en-GB" sz="1800" b="0" i="0" u="none" strike="noStrike" noProof="0" dirty="0">
                          <a:latin typeface="Aptos"/>
                        </a:rPr>
                        <a:t>High- Combines curved sprint mechanics, contact tolerance and resisted re-acceleration. Highly specific to edge </a:t>
                      </a:r>
                      <a:r>
                        <a:rPr lang="en-GB" sz="1800" b="0" i="0" u="none" strike="noStrike" noProof="0">
                          <a:latin typeface="Aptos"/>
                        </a:rPr>
                        <a:t>running, line breaks </a:t>
                      </a:r>
                      <a:r>
                        <a:rPr lang="en-GB" sz="1800" b="0" i="0" u="none" strike="noStrike" noProof="0" dirty="0">
                          <a:latin typeface="Aptos"/>
                        </a:rPr>
                        <a:t>and kick chase scenarios.</a:t>
                      </a:r>
                      <a:endParaRPr lang="en-US" dirty="0"/>
                    </a:p>
                  </a:txBody>
                  <a:tcPr/>
                </a:tc>
                <a:extLst>
                  <a:ext uri="{0D108BD9-81ED-4DB2-BD59-A6C34878D82A}">
                    <a16:rowId xmlns:a16="http://schemas.microsoft.com/office/drawing/2014/main" val="1267299667"/>
                  </a:ext>
                </a:extLst>
              </a:tr>
              <a:tr h="709817">
                <a:tc>
                  <a:txBody>
                    <a:bodyPr/>
                    <a:lstStyle/>
                    <a:p>
                      <a:r>
                        <a:rPr lang="en-GB"/>
                        <a:t>Main Body </a:t>
                      </a:r>
                    </a:p>
                  </a:txBody>
                  <a:tcPr/>
                </a:tc>
                <a:tc>
                  <a:txBody>
                    <a:bodyPr/>
                    <a:lstStyle/>
                    <a:p>
                      <a:r>
                        <a:rPr lang="en-GB"/>
                        <a:t>Attack vs Defence overload </a:t>
                      </a:r>
                    </a:p>
                  </a:txBody>
                  <a:tcPr/>
                </a:tc>
                <a:tc>
                  <a:txBody>
                    <a:bodyPr/>
                    <a:lstStyle/>
                    <a:p>
                      <a:r>
                        <a:rPr lang="en-GB"/>
                        <a:t>3-4 Sets </a:t>
                      </a:r>
                    </a:p>
                  </a:txBody>
                  <a:tcPr/>
                </a:tc>
                <a:tc>
                  <a:txBody>
                    <a:bodyPr/>
                    <a:lstStyle/>
                    <a:p>
                      <a:r>
                        <a:rPr lang="en-GB"/>
                        <a:t>&lt;60 S</a:t>
                      </a:r>
                    </a:p>
                  </a:txBody>
                  <a:tcPr/>
                </a:tc>
                <a:tc>
                  <a:txBody>
                    <a:bodyPr/>
                    <a:lstStyle/>
                    <a:p>
                      <a:pPr lvl="0">
                        <a:buNone/>
                      </a:pPr>
                      <a:r>
                        <a:rPr lang="en-GB" sz="1800" b="0" i="0" u="none" strike="noStrike" noProof="0" dirty="0">
                          <a:latin typeface="Aptos"/>
                        </a:rPr>
                        <a:t>High-Adds resistance to attacking player to increase intent and leg drive while defenders remain unresisted. Encourages powerful accelerations, agility and decision-making under constraint.</a:t>
                      </a:r>
                      <a:endParaRPr lang="en-US" dirty="0"/>
                    </a:p>
                  </a:txBody>
                  <a:tcPr/>
                </a:tc>
                <a:extLst>
                  <a:ext uri="{0D108BD9-81ED-4DB2-BD59-A6C34878D82A}">
                    <a16:rowId xmlns:a16="http://schemas.microsoft.com/office/drawing/2014/main" val="4045629620"/>
                  </a:ext>
                </a:extLst>
              </a:tr>
              <a:tr h="420632">
                <a:tc>
                  <a:txBody>
                    <a:bodyPr/>
                    <a:lstStyle/>
                    <a:p>
                      <a:r>
                        <a:rPr lang="en-GB"/>
                        <a:t>Main Body </a:t>
                      </a:r>
                    </a:p>
                  </a:txBody>
                  <a:tcPr/>
                </a:tc>
                <a:tc>
                  <a:txBody>
                    <a:bodyPr/>
                    <a:lstStyle/>
                    <a:p>
                      <a:r>
                        <a:rPr lang="en-GB"/>
                        <a:t>Controlled game </a:t>
                      </a:r>
                    </a:p>
                  </a:txBody>
                  <a:tcPr/>
                </a:tc>
                <a:tc>
                  <a:txBody>
                    <a:bodyPr/>
                    <a:lstStyle/>
                    <a:p>
                      <a:r>
                        <a:rPr lang="en-GB"/>
                        <a:t>2x5 Minutes </a:t>
                      </a:r>
                    </a:p>
                  </a:txBody>
                  <a:tcPr/>
                </a:tc>
                <a:tc>
                  <a:txBody>
                    <a:bodyPr/>
                    <a:lstStyle/>
                    <a:p>
                      <a:r>
                        <a:rPr lang="en-GB"/>
                        <a:t>120 S</a:t>
                      </a:r>
                    </a:p>
                  </a:txBody>
                  <a:tcPr/>
                </a:tc>
                <a:tc>
                  <a:txBody>
                    <a:bodyPr/>
                    <a:lstStyle/>
                    <a:p>
                      <a:pPr lvl="0">
                        <a:buNone/>
                      </a:pPr>
                      <a:r>
                        <a:rPr lang="en-GB" sz="1800" b="0" i="0" u="none" strike="noStrike" noProof="0" dirty="0">
                          <a:latin typeface="Aptos"/>
                        </a:rPr>
                        <a:t>High-Maintain high-speed efforts, repeated accelerations and agility under fatigue in realistic rugby-specific scenarios.</a:t>
                      </a:r>
                      <a:endParaRPr lang="en-US" dirty="0"/>
                    </a:p>
                  </a:txBody>
                  <a:tcPr/>
                </a:tc>
                <a:extLst>
                  <a:ext uri="{0D108BD9-81ED-4DB2-BD59-A6C34878D82A}">
                    <a16:rowId xmlns:a16="http://schemas.microsoft.com/office/drawing/2014/main" val="55300968"/>
                  </a:ext>
                </a:extLst>
              </a:tr>
              <a:tr h="1314476">
                <a:tc>
                  <a:txBody>
                    <a:bodyPr/>
                    <a:lstStyle/>
                    <a:p>
                      <a:pPr lvl="0">
                        <a:buNone/>
                      </a:pPr>
                      <a:r>
                        <a:rPr lang="en-GB"/>
                        <a:t>Cool Down </a:t>
                      </a:r>
                    </a:p>
                  </a:txBody>
                  <a:tcPr/>
                </a:tc>
                <a:tc>
                  <a:txBody>
                    <a:bodyPr/>
                    <a:lstStyle/>
                    <a:p>
                      <a:pPr lvl="0">
                        <a:buNone/>
                      </a:pPr>
                      <a:r>
                        <a:rPr lang="en-GB" dirty="0"/>
                        <a:t>Jogging to walking, </a:t>
                      </a:r>
                      <a:r>
                        <a:rPr lang="en-GB"/>
                        <a:t>Static stretching, light </a:t>
                      </a:r>
                      <a:r>
                        <a:rPr lang="en-GB" dirty="0"/>
                        <a:t>passing with feedback </a:t>
                      </a:r>
                    </a:p>
                  </a:txBody>
                  <a:tcPr/>
                </a:tc>
                <a:tc>
                  <a:txBody>
                    <a:bodyPr/>
                    <a:lstStyle/>
                    <a:p>
                      <a:pPr lvl="0">
                        <a:buNone/>
                      </a:pPr>
                      <a:r>
                        <a:rPr lang="en-GB"/>
                        <a:t>10 Minutes </a:t>
                      </a:r>
                    </a:p>
                  </a:txBody>
                  <a:tcPr/>
                </a:tc>
                <a:tc>
                  <a:txBody>
                    <a:bodyPr/>
                    <a:lstStyle/>
                    <a:p>
                      <a:pPr lvl="0">
                        <a:buNone/>
                      </a:pPr>
                      <a:r>
                        <a:rPr lang="en-GB"/>
                        <a:t>N/A</a:t>
                      </a:r>
                    </a:p>
                  </a:txBody>
                  <a:tcPr/>
                </a:tc>
                <a:tc>
                  <a:txBody>
                    <a:bodyPr/>
                    <a:lstStyle/>
                    <a:p>
                      <a:pPr lvl="0">
                        <a:buNone/>
                      </a:pPr>
                      <a:r>
                        <a:rPr lang="en-GB" sz="1800" b="0" i="0" u="none" strike="noStrike" noProof="0">
                          <a:latin typeface="Aptos"/>
                        </a:rPr>
                        <a:t>Low-Same cool-down as Session 2 to support recovery and reinforce coaching points.</a:t>
                      </a:r>
                      <a:endParaRPr lang="en-US"/>
                    </a:p>
                  </a:txBody>
                  <a:tcPr/>
                </a:tc>
                <a:extLst>
                  <a:ext uri="{0D108BD9-81ED-4DB2-BD59-A6C34878D82A}">
                    <a16:rowId xmlns:a16="http://schemas.microsoft.com/office/drawing/2014/main" val="3143052324"/>
                  </a:ext>
                </a:extLst>
              </a:tr>
            </a:tbl>
          </a:graphicData>
        </a:graphic>
      </p:graphicFrame>
    </p:spTree>
    <p:extLst>
      <p:ext uri="{BB962C8B-B14F-4D97-AF65-F5344CB8AC3E}">
        <p14:creationId xmlns:p14="http://schemas.microsoft.com/office/powerpoint/2010/main" val="216180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9A07197-6E39-6616-5741-6D051F9304E8}"/>
              </a:ext>
            </a:extLst>
          </p:cNvPr>
          <p:cNvSpPr>
            <a:spLocks noGrp="1"/>
          </p:cNvSpPr>
          <p:nvPr>
            <p:ph type="title"/>
          </p:nvPr>
        </p:nvSpPr>
        <p:spPr>
          <a:xfrm>
            <a:off x="1712915" y="1040400"/>
            <a:ext cx="7866060" cy="707886"/>
          </a:xfrm>
        </p:spPr>
        <p:txBody>
          <a:bodyPr anchor="b">
            <a:normAutofit/>
          </a:bodyPr>
          <a:lstStyle/>
          <a:p>
            <a:r>
              <a:rPr lang="en-GB" sz="4000"/>
              <a:t>Session Justification  </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92000"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9688DFC-4C5F-78A8-C89A-BC8852DC86F0}"/>
              </a:ext>
            </a:extLst>
          </p:cNvPr>
          <p:cNvSpPr>
            <a:spLocks noGrp="1"/>
          </p:cNvSpPr>
          <p:nvPr>
            <p:ph idx="1"/>
          </p:nvPr>
        </p:nvSpPr>
        <p:spPr>
          <a:xfrm>
            <a:off x="3963" y="3070719"/>
            <a:ext cx="12186526" cy="3781347"/>
          </a:xfrm>
        </p:spPr>
        <p:txBody>
          <a:bodyPr vert="horz" lIns="91440" tIns="45720" rIns="91440" bIns="45720" rtlCol="0" anchor="t">
            <a:normAutofit lnSpcReduction="10000"/>
          </a:bodyPr>
          <a:lstStyle/>
          <a:p>
            <a:pPr marL="0" indent="0">
              <a:buNone/>
            </a:pPr>
            <a:br>
              <a:rPr lang="en-US" sz="800" dirty="0"/>
            </a:br>
            <a:r>
              <a:rPr lang="en-US" sz="1400" b="1">
                <a:solidFill>
                  <a:schemeClr val="tx1">
                    <a:alpha val="80000"/>
                  </a:schemeClr>
                </a:solidFill>
              </a:rPr>
              <a:t>Progressive Development</a:t>
            </a:r>
          </a:p>
          <a:p>
            <a:pPr marL="0" indent="0">
              <a:buNone/>
            </a:pPr>
            <a:r>
              <a:rPr lang="en-US" sz="1400" b="1">
                <a:solidFill>
                  <a:schemeClr val="tx1">
                    <a:alpha val="80000"/>
                  </a:schemeClr>
                </a:solidFill>
              </a:rPr>
              <a:t>*Session 3 progressively increases physical, technical and cognitive demands through sprint, agility, contact and game-based activities. This links to staged skill learning, as players transition from controlled drills to decision-making under fatigue (Parks et al., 2022).</a:t>
            </a:r>
          </a:p>
          <a:p>
            <a:pPr marL="0" indent="0">
              <a:buNone/>
            </a:pPr>
            <a:r>
              <a:rPr lang="en-US" sz="1400" b="1">
                <a:solidFill>
                  <a:schemeClr val="tx1">
                    <a:alpha val="80000"/>
                  </a:schemeClr>
                </a:solidFill>
              </a:rPr>
              <a:t>Warm-Up Rationale</a:t>
            </a:r>
          </a:p>
          <a:p>
            <a:pPr marL="0" indent="0">
              <a:buNone/>
            </a:pPr>
            <a:r>
              <a:rPr lang="en-US" sz="1400" b="1">
                <a:solidFill>
                  <a:schemeClr val="tx1">
                    <a:alpha val="80000"/>
                  </a:schemeClr>
                </a:solidFill>
              </a:rPr>
              <a:t>*The warm-up uses dynamic rugby-specific movements, progressive running and ball-handling to prepare players for sprinting and contact. This links to motor learning theory, as repeated low-to-moderate intensity rehearsal reinforces correct movement patterns (Rodríguez et al., 2024).</a:t>
            </a:r>
          </a:p>
          <a:p>
            <a:pPr marL="0" indent="0">
              <a:buNone/>
            </a:pPr>
            <a:r>
              <a:rPr lang="en-US" sz="1400" b="1">
                <a:solidFill>
                  <a:schemeClr val="tx1">
                    <a:alpha val="80000"/>
                  </a:schemeClr>
                </a:solidFill>
              </a:rPr>
              <a:t>Drill Order</a:t>
            </a:r>
          </a:p>
          <a:p>
            <a:pPr marL="0" indent="0">
              <a:buNone/>
            </a:pPr>
            <a:r>
              <a:rPr lang="en-US" sz="1400" b="1">
                <a:solidFill>
                  <a:schemeClr val="tx1">
                    <a:alpha val="80000"/>
                  </a:schemeClr>
                </a:solidFill>
              </a:rPr>
              <a:t>*Drills are sequenced from controlled resisted sprinting to more reactive and contact-based activities. This links to the theory of skill progression, allowing movement quality to be established before increased complexity and intensity (Rodríguez et al., 2024).</a:t>
            </a:r>
          </a:p>
          <a:p>
            <a:pPr marL="0" indent="0">
              <a:buNone/>
            </a:pPr>
            <a:r>
              <a:rPr lang="en-US" sz="1400" b="1">
                <a:solidFill>
                  <a:schemeClr val="tx1">
                    <a:alpha val="80000"/>
                  </a:schemeClr>
                </a:solidFill>
              </a:rPr>
              <a:t>Resisted Sprint Application</a:t>
            </a:r>
          </a:p>
          <a:p>
            <a:pPr marL="0" indent="0">
              <a:buNone/>
            </a:pPr>
            <a:r>
              <a:rPr lang="en-US" sz="1400" b="1">
                <a:solidFill>
                  <a:schemeClr val="tx1">
                    <a:alpha val="80000"/>
                  </a:schemeClr>
                </a:solidFill>
              </a:rPr>
              <a:t>*Resisted sprint drills are used to develop acceleration and horizontal force production relevant to rugby performance (Shalom et al., 2025).</a:t>
            </a:r>
          </a:p>
          <a:p>
            <a:pPr marL="0" indent="0">
              <a:buNone/>
            </a:pPr>
            <a:endParaRPr lang="en-US" sz="800" b="1">
              <a:solidFill>
                <a:schemeClr val="tx1">
                  <a:alpha val="80000"/>
                </a:schemeClr>
              </a:solidFill>
            </a:endParaRPr>
          </a:p>
          <a:p>
            <a:pPr marL="0" indent="0">
              <a:buNone/>
            </a:pPr>
            <a:br>
              <a:rPr lang="en-US" sz="800" dirty="0"/>
            </a:br>
            <a:endParaRPr lang="en-US" sz="800">
              <a:solidFill>
                <a:schemeClr val="tx1">
                  <a:alpha val="80000"/>
                </a:schemeClr>
              </a:solidFill>
            </a:endParaRPr>
          </a:p>
          <a:p>
            <a:endParaRPr lang="en-GB" sz="800">
              <a:solidFill>
                <a:schemeClr val="tx1">
                  <a:alpha val="80000"/>
                </a:schemeClr>
              </a:solidFill>
            </a:endParaRPr>
          </a:p>
        </p:txBody>
      </p:sp>
    </p:spTree>
    <p:extLst>
      <p:ext uri="{BB962C8B-B14F-4D97-AF65-F5344CB8AC3E}">
        <p14:creationId xmlns:p14="http://schemas.microsoft.com/office/powerpoint/2010/main" val="114290549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67B8A74-7255-A8DF-0591-EB6836157752}"/>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rPr>
              <a:t>Session Justification </a:t>
            </a:r>
            <a:endParaRPr lang="en-US"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DC6A0A-C3D3-F1CB-C983-484F63B99F22}"/>
              </a:ext>
            </a:extLst>
          </p:cNvPr>
          <p:cNvSpPr>
            <a:spLocks noGrp="1"/>
          </p:cNvSpPr>
          <p:nvPr>
            <p:ph idx="1"/>
          </p:nvPr>
        </p:nvSpPr>
        <p:spPr>
          <a:xfrm>
            <a:off x="6041946" y="630936"/>
            <a:ext cx="4982273" cy="5478672"/>
          </a:xfrm>
          <a:noFill/>
        </p:spPr>
        <p:txBody>
          <a:bodyPr vert="horz" lIns="91440" tIns="45720" rIns="91440" bIns="45720" rtlCol="0" anchor="ctr">
            <a:normAutofit/>
          </a:bodyPr>
          <a:lstStyle/>
          <a:p>
            <a:pPr marL="0" indent="0">
              <a:buNone/>
            </a:pPr>
            <a:r>
              <a:rPr lang="en-US" sz="1100" b="1">
                <a:solidFill>
                  <a:schemeClr val="bg1"/>
                </a:solidFill>
              </a:rPr>
              <a:t>Curved Sprint and Contact Specificity</a:t>
            </a:r>
            <a:endParaRPr lang="en-US" sz="1100">
              <a:solidFill>
                <a:schemeClr val="bg1"/>
              </a:solidFill>
            </a:endParaRPr>
          </a:p>
          <a:p>
            <a:r>
              <a:rPr lang="en-US" sz="1100" b="1">
                <a:solidFill>
                  <a:schemeClr val="bg1"/>
                </a:solidFill>
              </a:rPr>
              <a:t>Curved sprint and contact drills replicate multi-directional running and collision demands observed in match play, increasing task specificity (Wang et al., 2022).</a:t>
            </a:r>
            <a:endParaRPr lang="en-US" sz="1100">
              <a:solidFill>
                <a:schemeClr val="bg1"/>
              </a:solidFill>
            </a:endParaRPr>
          </a:p>
          <a:p>
            <a:pPr marL="0" indent="0">
              <a:buNone/>
            </a:pPr>
            <a:r>
              <a:rPr lang="en-US" sz="1100" b="1">
                <a:solidFill>
                  <a:schemeClr val="bg1"/>
                </a:solidFill>
              </a:rPr>
              <a:t>Set and Time Design</a:t>
            </a:r>
            <a:endParaRPr lang="en-US" sz="1100">
              <a:solidFill>
                <a:schemeClr val="bg1"/>
              </a:solidFill>
            </a:endParaRPr>
          </a:p>
          <a:p>
            <a:r>
              <a:rPr lang="en-US" sz="1100" b="1">
                <a:solidFill>
                  <a:schemeClr val="bg1"/>
                </a:solidFill>
              </a:rPr>
              <a:t>Short-duration efforts with structured rest periods reflect the intermittent nature of rugby and help maintain high-intensity output and technical quality (E. K. Aldrich., 2024).</a:t>
            </a:r>
            <a:endParaRPr lang="en-US" sz="1100">
              <a:solidFill>
                <a:schemeClr val="bg1"/>
              </a:solidFill>
            </a:endParaRPr>
          </a:p>
          <a:p>
            <a:pPr marL="0" indent="0">
              <a:buNone/>
            </a:pPr>
            <a:r>
              <a:rPr lang="en-US" sz="1100" b="1">
                <a:solidFill>
                  <a:schemeClr val="bg1"/>
                </a:solidFill>
              </a:rPr>
              <a:t>Attack versus Defence Integration</a:t>
            </a:r>
            <a:endParaRPr lang="en-US" sz="1100">
              <a:solidFill>
                <a:schemeClr val="bg1"/>
              </a:solidFill>
            </a:endParaRPr>
          </a:p>
          <a:p>
            <a:r>
              <a:rPr lang="en-US" sz="1100" b="1">
                <a:solidFill>
                  <a:schemeClr val="bg1"/>
                </a:solidFill>
              </a:rPr>
              <a:t>Attack versus defence drills act as a transition to game-based play. This links to guided discovery learning, as players adapt decisions and movements in response to opposition pressure (Grazioli et al., 2024).</a:t>
            </a:r>
            <a:endParaRPr lang="en-US" sz="1100">
              <a:solidFill>
                <a:schemeClr val="bg1"/>
              </a:solidFill>
            </a:endParaRPr>
          </a:p>
          <a:p>
            <a:pPr marL="0" indent="0">
              <a:buNone/>
            </a:pPr>
            <a:r>
              <a:rPr lang="en-US" sz="1100" b="1">
                <a:solidFill>
                  <a:schemeClr val="bg1"/>
                </a:solidFill>
              </a:rPr>
              <a:t>Game Integration</a:t>
            </a:r>
            <a:endParaRPr lang="en-US" sz="1100">
              <a:solidFill>
                <a:schemeClr val="bg1"/>
              </a:solidFill>
            </a:endParaRPr>
          </a:p>
          <a:p>
            <a:r>
              <a:rPr lang="en-US" sz="1100" b="1">
                <a:solidFill>
                  <a:schemeClr val="bg1"/>
                </a:solidFill>
              </a:rPr>
              <a:t>The session concludes with a controlled game under competitive conditions. This links to the theory of representative learning design, supporting transfer of training adaptations to match performance (Rodríguez et al., 2024).</a:t>
            </a:r>
            <a:endParaRPr lang="en-US" sz="1100">
              <a:solidFill>
                <a:schemeClr val="bg1"/>
              </a:solidFill>
            </a:endParaRPr>
          </a:p>
          <a:p>
            <a:pPr marL="0" indent="0">
              <a:buNone/>
            </a:pPr>
            <a:r>
              <a:rPr lang="en-US" sz="1100" b="1">
                <a:solidFill>
                  <a:schemeClr val="bg1"/>
                </a:solidFill>
              </a:rPr>
              <a:t>Cool-Down Purpose</a:t>
            </a:r>
            <a:endParaRPr lang="en-US" sz="1100">
              <a:solidFill>
                <a:schemeClr val="bg1"/>
              </a:solidFill>
            </a:endParaRPr>
          </a:p>
          <a:p>
            <a:r>
              <a:rPr lang="en-US" sz="1100" b="1">
                <a:solidFill>
                  <a:schemeClr val="bg1"/>
                </a:solidFill>
              </a:rPr>
              <a:t>Low-intensity movement and static stretching support recovery, while coach-led feedback reinforces learning. This links to self-regulated learning, encouraging reflection and retention of key outcomes (Walker et al., 2024).</a:t>
            </a:r>
            <a:endParaRPr lang="en-US" sz="1100">
              <a:solidFill>
                <a:schemeClr val="bg1"/>
              </a:solidFill>
              <a:highlight>
                <a:srgbClr val="FFFFFF"/>
              </a:highlight>
            </a:endParaRPr>
          </a:p>
          <a:p>
            <a:pPr marL="0" indent="0">
              <a:buNone/>
            </a:pPr>
            <a:br>
              <a:rPr lang="en-US" sz="1100">
                <a:solidFill>
                  <a:schemeClr val="bg1"/>
                </a:solidFill>
              </a:rPr>
            </a:br>
            <a:endParaRPr lang="en-US" sz="1100">
              <a:solidFill>
                <a:schemeClr val="bg1"/>
              </a:solidFill>
            </a:endParaRPr>
          </a:p>
        </p:txBody>
      </p:sp>
    </p:spTree>
    <p:extLst>
      <p:ext uri="{BB962C8B-B14F-4D97-AF65-F5344CB8AC3E}">
        <p14:creationId xmlns:p14="http://schemas.microsoft.com/office/powerpoint/2010/main" val="2382335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A7C1926-226F-8F40-C167-E7B5F2A85A76}"/>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Rationale for study design  </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86C2B0-0E4B-B4A5-A1AC-CAC166321981}"/>
              </a:ext>
            </a:extLst>
          </p:cNvPr>
          <p:cNvSpPr>
            <a:spLocks noGrp="1"/>
          </p:cNvSpPr>
          <p:nvPr>
            <p:ph idx="1"/>
          </p:nvPr>
        </p:nvSpPr>
        <p:spPr>
          <a:xfrm>
            <a:off x="1392667" y="2398957"/>
            <a:ext cx="9406666" cy="3526144"/>
          </a:xfrm>
        </p:spPr>
        <p:txBody>
          <a:bodyPr vert="horz" lIns="91440" tIns="45720" rIns="91440" bIns="45720" rtlCol="0" anchor="t">
            <a:normAutofit fontScale="85000" lnSpcReduction="20000"/>
          </a:bodyPr>
          <a:lstStyle/>
          <a:p>
            <a:r>
              <a:rPr lang="en-GB" sz="1200" b="1">
                <a:solidFill>
                  <a:schemeClr val="bg1"/>
                </a:solidFill>
                <a:latin typeface="Aptos"/>
                <a:cs typeface="Arial"/>
              </a:rPr>
              <a:t>The three-session coaching block has been designed to systematically develop key physical, technical and cognitive components required for effective rugby performance whilst remaining appropriate for the developmental needs of academy rugby players. Rugby is a high intensity collision-based sport that requires repeated sprints, tackling, ball carrying and decision making under fatigue . </a:t>
            </a:r>
            <a:endParaRPr lang="en-GB" sz="1200" b="1">
              <a:solidFill>
                <a:schemeClr val="bg1"/>
              </a:solidFill>
            </a:endParaRPr>
          </a:p>
          <a:p>
            <a:r>
              <a:rPr lang="en-GB" sz="1200" b="1">
                <a:solidFill>
                  <a:schemeClr val="bg1"/>
                </a:solidFill>
                <a:latin typeface="Aptos"/>
                <a:cs typeface="Arial"/>
              </a:rPr>
              <a:t>Session 1 focuses on developing acceleration, change of direction and reactive decision making. A progressive RAMP warm-up with dynamic rugby specific movements, mobility and ball handling prepared players for high-speed activity whilst reinforcing technical skills. Drills progressed from sprint mechanics and footwork to reactive agility and live 1v1 evasion tracking drills to a controlled small sided game. This structure allowed players to integrate speed, agility and decision making under game like conditions while maintaining high quality performance . </a:t>
            </a:r>
            <a:endParaRPr lang="en-GB" sz="1200" b="1">
              <a:solidFill>
                <a:schemeClr val="bg1"/>
              </a:solidFill>
            </a:endParaRPr>
          </a:p>
          <a:p>
            <a:r>
              <a:rPr lang="en-GB" sz="1200" b="1">
                <a:solidFill>
                  <a:schemeClr val="bg1"/>
                </a:solidFill>
                <a:latin typeface="Aptos"/>
                <a:cs typeface="Arial"/>
              </a:rPr>
              <a:t>Session 2 built on these foundations by targeting strength, power and rugby-specific agility. The warm-up included controlled contact preparation and bodyweight exercises to safely expose players to collision demands. Standardised tests such as the T-Test and Illinois Agility Test were adapted to include ball carries, passing and offloads, ensuring direct transfer to match situations. A 2v1 pre-game drill allowed players to practice sprinting, lateral movement, passing, support play and tackling under competitive conditions. The session concluded with a conditioned small-sided game, consolidating physical, technical and cognitive qualities in a controlled yet competitive environment . </a:t>
            </a:r>
            <a:endParaRPr lang="en-GB" sz="1200" b="1">
              <a:solidFill>
                <a:schemeClr val="bg1"/>
              </a:solidFill>
            </a:endParaRPr>
          </a:p>
          <a:p>
            <a:r>
              <a:rPr lang="en-GB" sz="1200" b="1">
                <a:solidFill>
                  <a:schemeClr val="bg1"/>
                </a:solidFill>
                <a:latin typeface="Aptos"/>
                <a:cs typeface="Arial"/>
              </a:rPr>
              <a:t>Session 3 integrates the physical qualities developed in the previous sessions with technical skills and decision making under fatigue, reflecting the demands of full match play. A dynamic RAMP warm up with multi directional movement and ball handling prepares players for repeated high intensity efforts. The main components use rugby specific conditioning drills involving sprinting, changes of direction, contact and skill execution, with restricted recovery to challenge performance under fatigue. The session progresses into larger sided conditioned games, with constraints such as reduce rest or coring modifications to increase intensity, decision making and tactical application. This allows players to apply all trained qualities in realistic match scenarios, supporting both performance improvement and long-term development.</a:t>
            </a:r>
            <a:endParaRPr lang="en-GB" sz="1200" b="1">
              <a:solidFill>
                <a:schemeClr val="bg1"/>
              </a:solidFill>
              <a:latin typeface="Aptos"/>
            </a:endParaRPr>
          </a:p>
          <a:p>
            <a:r>
              <a:rPr lang="en-GB" sz="1200" b="1">
                <a:solidFill>
                  <a:schemeClr val="bg1"/>
                </a:solidFill>
                <a:latin typeface="Aptos"/>
                <a:cs typeface="Arial"/>
              </a:rPr>
              <a:t>Across all three sessions, the coaching block ensures progressive overload, rugby-specific skill transfer and safe, structured development, equipping academy players with the physical, technical and cognitive abilities required for competitive rugby.</a:t>
            </a:r>
          </a:p>
          <a:p>
            <a:endParaRPr lang="en-GB" sz="800">
              <a:solidFill>
                <a:schemeClr val="bg1"/>
              </a:solidFill>
            </a:endParaRPr>
          </a:p>
          <a:p>
            <a:pPr marL="0" indent="0">
              <a:buNone/>
            </a:pPr>
            <a:br>
              <a:rPr lang="en-US" sz="800" dirty="0"/>
            </a:br>
            <a:endParaRPr lang="en-US" sz="800">
              <a:solidFill>
                <a:schemeClr val="bg1"/>
              </a:solidFill>
            </a:endParaRPr>
          </a:p>
          <a:p>
            <a:endParaRPr lang="en-US" sz="8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0606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F90B103-1BF0-7E45-AEDF-D80FA94C9EF5}"/>
              </a:ext>
            </a:extLst>
          </p:cNvPr>
          <p:cNvSpPr>
            <a:spLocks noGrp="1"/>
          </p:cNvSpPr>
          <p:nvPr>
            <p:ph type="title"/>
          </p:nvPr>
        </p:nvSpPr>
        <p:spPr>
          <a:xfrm>
            <a:off x="838200" y="669925"/>
            <a:ext cx="4508946" cy="1325563"/>
          </a:xfrm>
        </p:spPr>
        <p:txBody>
          <a:bodyPr anchor="b">
            <a:normAutofit/>
          </a:bodyPr>
          <a:lstStyle/>
          <a:p>
            <a:pPr algn="r"/>
            <a:r>
              <a:rPr lang="en-GB" sz="3100">
                <a:solidFill>
                  <a:schemeClr val="bg1"/>
                </a:solidFill>
                <a:ea typeface="+mj-lt"/>
                <a:cs typeface="+mj-lt"/>
              </a:rPr>
              <a:t>Monitoring and Evaluation of Performance  </a:t>
            </a:r>
            <a:endParaRPr lang="en-US" sz="3100">
              <a:solidFill>
                <a:schemeClr val="bg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1493F8F8-668D-4FE5-F628-57391E79A644}"/>
              </a:ext>
            </a:extLst>
          </p:cNvPr>
          <p:cNvSpPr>
            <a:spLocks noGrp="1"/>
          </p:cNvSpPr>
          <p:nvPr>
            <p:ph idx="1"/>
          </p:nvPr>
        </p:nvSpPr>
        <p:spPr>
          <a:xfrm>
            <a:off x="1392667" y="2398957"/>
            <a:ext cx="9406666" cy="3526144"/>
          </a:xfrm>
        </p:spPr>
        <p:txBody>
          <a:bodyPr vert="horz" lIns="91440" tIns="45720" rIns="91440" bIns="45720" rtlCol="0" anchor="t">
            <a:noAutofit/>
          </a:bodyPr>
          <a:lstStyle/>
          <a:p>
            <a:r>
              <a:rPr lang="en-GB" sz="1400" b="1">
                <a:solidFill>
                  <a:schemeClr val="bg1"/>
                </a:solidFill>
                <a:ea typeface="+mn-lt"/>
                <a:cs typeface="+mn-lt"/>
              </a:rPr>
              <a:t>Monitoring in this coaching block focuses on seeing if players are improving and performing safely, without making it overcomplicated.</a:t>
            </a:r>
            <a:endParaRPr lang="en-GB" sz="1400" b="1">
              <a:solidFill>
                <a:schemeClr val="bg1"/>
              </a:solidFill>
            </a:endParaRPr>
          </a:p>
          <a:p>
            <a:r>
              <a:rPr lang="en-GB" sz="1400" b="1">
                <a:solidFill>
                  <a:schemeClr val="bg1"/>
                </a:solidFill>
                <a:ea typeface="+mn-lt"/>
                <a:cs typeface="+mn-lt"/>
              </a:rPr>
              <a:t>Observation during sessions: Coaches watch technique, decision-making and effort in drills and small-sided games to check that players are executing skills correctly and moving with intensity.</a:t>
            </a:r>
            <a:endParaRPr lang="en-GB" sz="1400" b="1">
              <a:solidFill>
                <a:schemeClr val="bg1"/>
              </a:solidFill>
            </a:endParaRPr>
          </a:p>
          <a:p>
            <a:r>
              <a:rPr lang="en-GB" sz="1400" b="1">
                <a:solidFill>
                  <a:schemeClr val="bg1"/>
                </a:solidFill>
                <a:ea typeface="+mn-lt"/>
                <a:cs typeface="+mn-lt"/>
              </a:rPr>
              <a:t>Simple performance checks: Sprint distances, agility courses, or strength exercises can be timed or counted occasionally to see improvements over the block.</a:t>
            </a:r>
            <a:endParaRPr lang="en-GB" sz="1400" b="1">
              <a:solidFill>
                <a:schemeClr val="bg1"/>
              </a:solidFill>
            </a:endParaRPr>
          </a:p>
          <a:p>
            <a:r>
              <a:rPr lang="en-GB" sz="1400" b="1">
                <a:solidFill>
                  <a:schemeClr val="bg1"/>
                </a:solidFill>
                <a:ea typeface="+mn-lt"/>
                <a:cs typeface="+mn-lt"/>
              </a:rPr>
              <a:t>Each session ended in a controlled game which allowed coaches to see the effectiveness of the drills in game scenario. This then allows coaches to make adaptations to the drills.</a:t>
            </a:r>
          </a:p>
          <a:p>
            <a:r>
              <a:rPr lang="en-GB" sz="1400" b="1">
                <a:solidFill>
                  <a:schemeClr val="bg1"/>
                </a:solidFill>
                <a:ea typeface="+mn-lt"/>
                <a:cs typeface="+mn-lt"/>
              </a:rPr>
              <a:t>Feedback: Players receive short, immediate feedback during and after drills so they understand what to improve next.</a:t>
            </a:r>
            <a:endParaRPr lang="en-GB" sz="1400" b="1">
              <a:solidFill>
                <a:schemeClr val="bg1"/>
              </a:solidFill>
            </a:endParaRPr>
          </a:p>
          <a:p>
            <a:pPr marL="0" indent="0">
              <a:buNone/>
            </a:pPr>
            <a:r>
              <a:rPr lang="en-GB" sz="1400" b="1">
                <a:solidFill>
                  <a:schemeClr val="bg1"/>
                </a:solidFill>
                <a:ea typeface="+mn-lt"/>
                <a:cs typeface="+mn-lt"/>
              </a:rPr>
              <a:t>This approach ensures that:</a:t>
            </a:r>
            <a:endParaRPr lang="en-GB" sz="1400" b="1">
              <a:solidFill>
                <a:schemeClr val="bg1"/>
              </a:solidFill>
            </a:endParaRPr>
          </a:p>
          <a:p>
            <a:r>
              <a:rPr lang="en-GB" sz="1400" b="1">
                <a:solidFill>
                  <a:schemeClr val="bg1"/>
                </a:solidFill>
                <a:ea typeface="+mn-lt"/>
                <a:cs typeface="+mn-lt"/>
              </a:rPr>
              <a:t>Training is effective</a:t>
            </a:r>
            <a:endParaRPr lang="en-GB" sz="1400" b="1">
              <a:solidFill>
                <a:schemeClr val="bg1"/>
              </a:solidFill>
            </a:endParaRPr>
          </a:p>
          <a:p>
            <a:r>
              <a:rPr lang="en-GB" sz="1400" b="1">
                <a:solidFill>
                  <a:schemeClr val="bg1"/>
                </a:solidFill>
                <a:ea typeface="+mn-lt"/>
                <a:cs typeface="+mn-lt"/>
              </a:rPr>
              <a:t>Players stay safe</a:t>
            </a:r>
            <a:endParaRPr lang="en-GB" sz="1400" b="1">
              <a:solidFill>
                <a:schemeClr val="bg1"/>
              </a:solidFill>
            </a:endParaRPr>
          </a:p>
          <a:p>
            <a:r>
              <a:rPr lang="en-GB" sz="1400" b="1">
                <a:solidFill>
                  <a:schemeClr val="bg1"/>
                </a:solidFill>
                <a:ea typeface="+mn-lt"/>
                <a:cs typeface="+mn-lt"/>
              </a:rPr>
              <a:t>Sessions can be adjusted if some drills are too easy or too hard.</a:t>
            </a:r>
            <a:endParaRPr lang="en-GB" sz="1400" b="1">
              <a:solidFill>
                <a:schemeClr val="bg1"/>
              </a:solidFill>
            </a:endParaRPr>
          </a:p>
          <a:p>
            <a:endParaRPr lang="en-GB" sz="130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8187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F3090-DCF2-EC31-C01D-635E60A78549}"/>
              </a:ext>
            </a:extLst>
          </p:cNvPr>
          <p:cNvSpPr>
            <a:spLocks noGrp="1"/>
          </p:cNvSpPr>
          <p:nvPr>
            <p:ph type="title"/>
          </p:nvPr>
        </p:nvSpPr>
        <p:spPr>
          <a:xfrm>
            <a:off x="1616054" y="1261138"/>
            <a:ext cx="8959893" cy="888360"/>
          </a:xfrm>
        </p:spPr>
        <p:txBody>
          <a:bodyPr anchor="b">
            <a:normAutofit/>
          </a:bodyPr>
          <a:lstStyle/>
          <a:p>
            <a:pPr algn="ctr"/>
            <a:r>
              <a:rPr lang="en-GB" sz="3200">
                <a:solidFill>
                  <a:schemeClr val="bg1">
                    <a:alpha val="60000"/>
                  </a:schemeClr>
                </a:solidFill>
                <a:ea typeface="+mj-lt"/>
                <a:cs typeface="+mj-lt"/>
              </a:rPr>
              <a:t>Safety and Risk Management  </a:t>
            </a:r>
            <a:endParaRPr lang="en-US" sz="3200">
              <a:solidFill>
                <a:schemeClr val="bg1">
                  <a:alpha val="60000"/>
                </a:schemeClr>
              </a:solidFill>
            </a:endParaRPr>
          </a:p>
          <a:p>
            <a:pPr algn="ctr"/>
            <a:endParaRPr lang="en-US" sz="3200">
              <a:solidFill>
                <a:schemeClr val="bg1">
                  <a:alpha val="60000"/>
                </a:schemeClr>
              </a:solidFill>
            </a:endParaRPr>
          </a:p>
        </p:txBody>
      </p:sp>
      <p:sp>
        <p:nvSpPr>
          <p:cNvPr id="3" name="Content Placeholder 2">
            <a:extLst>
              <a:ext uri="{FF2B5EF4-FFF2-40B4-BE49-F238E27FC236}">
                <a16:creationId xmlns:a16="http://schemas.microsoft.com/office/drawing/2014/main" id="{43EB3A3B-A1EA-8334-3264-ECE33F03B208}"/>
              </a:ext>
            </a:extLst>
          </p:cNvPr>
          <p:cNvSpPr>
            <a:spLocks noGrp="1"/>
          </p:cNvSpPr>
          <p:nvPr>
            <p:ph idx="1"/>
          </p:nvPr>
        </p:nvSpPr>
        <p:spPr>
          <a:xfrm>
            <a:off x="1616054" y="2427383"/>
            <a:ext cx="8959892" cy="3169482"/>
          </a:xfrm>
        </p:spPr>
        <p:txBody>
          <a:bodyPr vert="horz" lIns="91440" tIns="45720" rIns="91440" bIns="45720" rtlCol="0" anchor="t">
            <a:noAutofit/>
          </a:bodyPr>
          <a:lstStyle/>
          <a:p>
            <a:r>
              <a:rPr lang="en-GB" sz="1400" b="1">
                <a:solidFill>
                  <a:schemeClr val="bg1"/>
                </a:solidFill>
                <a:latin typeface="Aptos"/>
                <a:ea typeface="+mn-lt"/>
                <a:cs typeface="Arial"/>
              </a:rPr>
              <a:t>Player safety is a priority throughout the coaching block. All sessions are designed to reduce injury risk whilst allowing players to effectively train and develop performance qualities. </a:t>
            </a:r>
            <a:endParaRPr lang="en-GB" sz="1400" b="1">
              <a:solidFill>
                <a:schemeClr val="bg1"/>
              </a:solidFill>
              <a:ea typeface="+mn-lt"/>
              <a:cs typeface="+mn-lt"/>
            </a:endParaRPr>
          </a:p>
          <a:p>
            <a:r>
              <a:rPr lang="en-GB" sz="1400" b="1">
                <a:solidFill>
                  <a:schemeClr val="bg1"/>
                </a:solidFill>
                <a:latin typeface="Aptos"/>
                <a:ea typeface="+mn-lt"/>
                <a:cs typeface="Arial"/>
              </a:rPr>
              <a:t>Warm-up and cool-down: Each session includes a structured warm-up and cool-down to prepare the body for high intensity activity, reducing the likelihood of injury and support recovery.</a:t>
            </a:r>
            <a:endParaRPr lang="en-GB" sz="1400" b="1">
              <a:solidFill>
                <a:schemeClr val="bg1"/>
              </a:solidFill>
            </a:endParaRPr>
          </a:p>
          <a:p>
            <a:r>
              <a:rPr lang="en-GB" sz="1400" b="1">
                <a:solidFill>
                  <a:schemeClr val="bg1"/>
                </a:solidFill>
                <a:latin typeface="Aptos"/>
                <a:ea typeface="+mn-lt"/>
                <a:cs typeface="Arial"/>
              </a:rPr>
              <a:t>Controlled game Contact drills (tackling, rucks and ball carries) are progressed gradually over time, with the focus being on getting the foundations correct (such as technique) before increasing intensity. </a:t>
            </a:r>
            <a:endParaRPr lang="en-GB" sz="1400" b="1">
              <a:solidFill>
                <a:schemeClr val="bg1"/>
              </a:solidFill>
            </a:endParaRPr>
          </a:p>
          <a:p>
            <a:r>
              <a:rPr lang="en-GB" sz="1400" b="1">
                <a:solidFill>
                  <a:schemeClr val="bg1"/>
                </a:solidFill>
                <a:latin typeface="Aptos"/>
                <a:ea typeface="+mn-lt"/>
                <a:cs typeface="Arial"/>
              </a:rPr>
              <a:t>Equipment and environment checks: All equipment used is checked pre and post session to ensure it is working correctly, not damaged and is suitable to use. Any damaged equipment will be removed from the session and dismantled. </a:t>
            </a:r>
            <a:endParaRPr lang="en-GB" sz="1400" b="1">
              <a:solidFill>
                <a:schemeClr val="bg1"/>
              </a:solidFill>
            </a:endParaRPr>
          </a:p>
          <a:p>
            <a:r>
              <a:rPr lang="en-GB" sz="1400" b="1">
                <a:solidFill>
                  <a:schemeClr val="bg1"/>
                </a:solidFill>
                <a:latin typeface="Aptos"/>
                <a:ea typeface="+mn-lt"/>
                <a:cs typeface="Arial"/>
              </a:rPr>
              <a:t>Individual considerations: Sessions are adapted for players returning from injury, based off medical clearance, with modifications to individual loads, rest periods, intensity or drill complexity.</a:t>
            </a:r>
            <a:endParaRPr lang="en-GB" sz="1400" b="1">
              <a:solidFill>
                <a:schemeClr val="bg1"/>
              </a:solidFill>
              <a:latin typeface="Aptos"/>
            </a:endParaRPr>
          </a:p>
          <a:p>
            <a:r>
              <a:rPr lang="en-GB" sz="1400" b="1">
                <a:solidFill>
                  <a:schemeClr val="bg1"/>
                </a:solidFill>
                <a:latin typeface="Aptos"/>
                <a:ea typeface="+mn-lt"/>
                <a:cs typeface="Arial"/>
              </a:rPr>
              <a:t>Supervision and feedback: Coaches observe closely during the session and provide immediate correction and guidance to ensure safe and effective execution. Coaches and players will have the opportunity during the cool-down phase to express opinions and deliver feedback. </a:t>
            </a:r>
            <a:endParaRPr lang="en-GB" sz="1400" b="1">
              <a:solidFill>
                <a:schemeClr val="bg1"/>
              </a:solidFill>
            </a:endParaRPr>
          </a:p>
          <a:p>
            <a:r>
              <a:rPr lang="en-GB" sz="1400" b="1">
                <a:solidFill>
                  <a:schemeClr val="bg1"/>
                </a:solidFill>
                <a:latin typeface="Aptos"/>
                <a:ea typeface="+mn-lt"/>
                <a:cs typeface="Arial"/>
              </a:rPr>
              <a:t>By managing risk in this way, the coaching block ensures players can train hard, develop key rugby qualities and remain safe while performing at academy-level intensity.</a:t>
            </a:r>
          </a:p>
          <a:p>
            <a:endParaRPr lang="en-GB" sz="1100">
              <a:solidFill>
                <a:schemeClr val="bg1"/>
              </a:solidFill>
            </a:endParaRPr>
          </a:p>
          <a:p>
            <a:endParaRPr lang="en-GB" sz="1100">
              <a:solidFill>
                <a:schemeClr val="bg1"/>
              </a:solidFill>
            </a:endParaRPr>
          </a:p>
          <a:p>
            <a:endParaRPr lang="en-GB" sz="1100">
              <a:solidFill>
                <a:schemeClr val="bg1"/>
              </a:solidFill>
            </a:endParaRPr>
          </a:p>
        </p:txBody>
      </p:sp>
    </p:spTree>
    <p:extLst>
      <p:ext uri="{BB962C8B-B14F-4D97-AF65-F5344CB8AC3E}">
        <p14:creationId xmlns:p14="http://schemas.microsoft.com/office/powerpoint/2010/main" val="730787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C702-9A86-0E98-9382-D10499364D0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DAE48633-4226-B5AC-40B1-F66F664F513B}"/>
              </a:ext>
            </a:extLst>
          </p:cNvPr>
          <p:cNvSpPr>
            <a:spLocks noGrp="1"/>
          </p:cNvSpPr>
          <p:nvPr>
            <p:ph idx="1"/>
          </p:nvPr>
        </p:nvSpPr>
        <p:spPr>
          <a:xfrm>
            <a:off x="838200" y="1425711"/>
            <a:ext cx="10515600" cy="4751252"/>
          </a:xfrm>
        </p:spPr>
        <p:txBody>
          <a:bodyPr vert="horz" lIns="91440" tIns="45720" rIns="91440" bIns="45720" rtlCol="0" anchor="t">
            <a:noAutofit/>
          </a:bodyPr>
          <a:lstStyle/>
          <a:p>
            <a:r>
              <a:rPr lang="en-GB" sz="1400" b="1" i="1">
                <a:latin typeface="Times New Roman"/>
                <a:ea typeface="+mn-lt"/>
                <a:cs typeface="Times New Roman"/>
              </a:rPr>
              <a:t>Aldrit, E. (2026). Google Scholar. [online] Google.com. Available at: </a:t>
            </a:r>
            <a:r>
              <a:rPr lang="en-GB" sz="1400" b="1" i="1" u="sng" dirty="0">
                <a:latin typeface="Times New Roman"/>
                <a:ea typeface="+mn-lt"/>
                <a:cs typeface="Times New Roman"/>
                <a:hlinkClick r:id="rId2"/>
              </a:rPr>
              <a:t>https://scholar.google.com/scholar?hl=en&amp;as_sdt=0%2C5&amp;as_ylo=2022&amp;q=effects+of+resisted+sprint+training&amp;btnG=</a:t>
            </a:r>
            <a:r>
              <a:rPr lang="en-GB" sz="1400" b="1" i="1">
                <a:latin typeface="Times New Roman"/>
                <a:ea typeface="+mn-lt"/>
                <a:cs typeface="Times New Roman"/>
              </a:rPr>
              <a:t> [Accessed 27 Feb. 2026].</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CHAROKAR, K. and DULLOO, P. (2022). Self-directed Learning Theory to Practice: A Footstep towards the Path of being a Life-long </a:t>
            </a:r>
            <a:r>
              <a:rPr lang="en-GB" sz="1400" b="1" i="1" dirty="0" err="1">
                <a:latin typeface="Times New Roman"/>
                <a:ea typeface="+mn-lt"/>
                <a:cs typeface="Times New Roman"/>
              </a:rPr>
              <a:t>Learne</a:t>
            </a:r>
            <a:r>
              <a:rPr lang="en-GB" sz="1400" b="1" i="1" dirty="0">
                <a:latin typeface="Times New Roman"/>
                <a:ea typeface="+mn-lt"/>
                <a:cs typeface="Times New Roman"/>
              </a:rPr>
              <a:t>. Journal of Advances in Medical Education &amp; Professionalism, [online] 10(3), pp.135–144. </a:t>
            </a:r>
            <a:r>
              <a:rPr lang="en-GB" sz="1400" b="1" i="1" dirty="0" err="1">
                <a:latin typeface="Times New Roman"/>
                <a:ea typeface="+mn-lt"/>
                <a:cs typeface="Times New Roman"/>
              </a:rPr>
              <a:t>doi:https</a:t>
            </a:r>
            <a:r>
              <a:rPr lang="en-GB" sz="1400" b="1" i="1" dirty="0">
                <a:latin typeface="Times New Roman"/>
                <a:ea typeface="+mn-lt"/>
                <a:cs typeface="Times New Roman"/>
              </a:rPr>
              <a:t>://doi.org/10.30476/JAMP.2022.94833.1609.</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Dudley, C., Johnston, R., Jones, B., Hacking, T., McCafferty, R. and Weakley, J. (2023). An investigation into the variability of rugby union small-sided game demands and the effect of pitch size and player number manipulation. International journal of sports science &amp; coaching, 19(4). </a:t>
            </a:r>
            <a:r>
              <a:rPr lang="en-GB" sz="1400" b="1" i="1" dirty="0" err="1">
                <a:latin typeface="Times New Roman"/>
                <a:ea typeface="+mn-lt"/>
                <a:cs typeface="Times New Roman"/>
              </a:rPr>
              <a:t>doi:https</a:t>
            </a:r>
            <a:r>
              <a:rPr lang="en-GB" sz="1400" b="1" i="1" dirty="0">
                <a:latin typeface="Times New Roman"/>
                <a:ea typeface="+mn-lt"/>
                <a:cs typeface="Times New Roman"/>
              </a:rPr>
              <a:t>://doi.org/10.1177/17479541231220288.</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a:latin typeface="Times New Roman"/>
                <a:ea typeface="+mn-lt"/>
                <a:cs typeface="Times New Roman"/>
              </a:rPr>
              <a:t>Elizabeth K Aldrich, E. (2026). Google Scholar. [online] Google.com. Available at: </a:t>
            </a:r>
            <a:r>
              <a:rPr lang="en-GB" sz="1400" b="1" i="1" u="sng" dirty="0">
                <a:latin typeface="Times New Roman"/>
                <a:ea typeface="+mn-lt"/>
                <a:cs typeface="Times New Roman"/>
                <a:hlinkClick r:id="rId2"/>
              </a:rPr>
              <a:t>https://scholar.google.com/scholar?hl=en&amp;as_sdt=0%2C5&amp;as_ylo=2022&amp;q=effects+of+resisted+sprint+training&amp;btnG=</a:t>
            </a:r>
            <a:r>
              <a:rPr lang="en-GB" sz="1400" b="1" i="1">
                <a:latin typeface="Times New Roman"/>
                <a:ea typeface="+mn-lt"/>
                <a:cs typeface="Times New Roman"/>
              </a:rPr>
              <a:t>.</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Geisen, M. and Klatt, S. (2021). Real-time feedback using extended reality: A current overview and further integration into sports. International Journal of Sports Science &amp; Coaching, 17(5), p.174795412110510. </a:t>
            </a:r>
            <a:r>
              <a:rPr lang="en-GB" sz="1400" b="1" i="1" dirty="0" err="1">
                <a:latin typeface="Times New Roman"/>
                <a:ea typeface="+mn-lt"/>
                <a:cs typeface="Times New Roman"/>
              </a:rPr>
              <a:t>doi:https</a:t>
            </a:r>
            <a:r>
              <a:rPr lang="en-GB" sz="1400" b="1" i="1" dirty="0">
                <a:latin typeface="Times New Roman"/>
                <a:ea typeface="+mn-lt"/>
                <a:cs typeface="Times New Roman"/>
              </a:rPr>
              <a:t>://doi.org/10.1177/17479541211051006.</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Grazioli, R., Soares, M.L.H.Q., Schons, P., Preissler, </a:t>
            </a:r>
            <a:r>
              <a:rPr lang="en-GB" sz="1400" b="1" i="1" dirty="0" err="1">
                <a:latin typeface="Times New Roman"/>
                <a:ea typeface="+mn-lt"/>
                <a:cs typeface="Times New Roman"/>
              </a:rPr>
              <a:t>ArturA.B</a:t>
            </a:r>
            <a:r>
              <a:rPr lang="en-GB" sz="1400" b="1" i="1" dirty="0">
                <a:latin typeface="Times New Roman"/>
                <a:ea typeface="+mn-lt"/>
                <a:cs typeface="Times New Roman"/>
              </a:rPr>
              <a:t>., Veeck, F., Benítez-Flores, S., Pinto, R.S. and Cadore, E.L. (2024a). Curve sprint performance and speed-related capabilities in professional soccer players. Journal of Bodywork and Movement Therapies, [online] 40(1), pp.1034–1040. </a:t>
            </a:r>
            <a:r>
              <a:rPr lang="en-GB" sz="1400" b="1" i="1" dirty="0" err="1">
                <a:latin typeface="Times New Roman"/>
                <a:ea typeface="+mn-lt"/>
                <a:cs typeface="Times New Roman"/>
              </a:rPr>
              <a:t>doi:https</a:t>
            </a:r>
            <a:r>
              <a:rPr lang="en-GB" sz="1400" b="1" i="1" dirty="0">
                <a:latin typeface="Times New Roman"/>
                <a:ea typeface="+mn-lt"/>
                <a:cs typeface="Times New Roman"/>
              </a:rPr>
              <a:t>://doi.org/10.1016/j.jbmt.2024.07.018.</a:t>
            </a:r>
            <a:endParaRPr lang="en-GB" sz="1400" b="1" dirty="0">
              <a:latin typeface="Times New Roman"/>
              <a:ea typeface="+mn-lt"/>
              <a:cs typeface="Times New Roman"/>
            </a:endParaRPr>
          </a:p>
          <a:p>
            <a:endParaRPr lang="en-GB" sz="1200" dirty="0">
              <a:latin typeface="Times New Roman"/>
              <a:ea typeface="+mn-lt"/>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010051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4438-7CB2-8D47-E9F5-0A4C11411E0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1F6B46E-5CB1-C677-07EC-481713726B66}"/>
              </a:ext>
            </a:extLst>
          </p:cNvPr>
          <p:cNvSpPr>
            <a:spLocks noGrp="1"/>
          </p:cNvSpPr>
          <p:nvPr>
            <p:ph idx="1"/>
          </p:nvPr>
        </p:nvSpPr>
        <p:spPr>
          <a:xfrm>
            <a:off x="838200" y="1333838"/>
            <a:ext cx="10515600" cy="4843125"/>
          </a:xfrm>
        </p:spPr>
        <p:txBody>
          <a:bodyPr vert="horz" lIns="91440" tIns="45720" rIns="91440" bIns="45720" rtlCol="0" anchor="t">
            <a:noAutofit/>
          </a:bodyPr>
          <a:lstStyle/>
          <a:p>
            <a:endParaRPr lang="en-GB" sz="1400" b="1" dirty="0">
              <a:ea typeface="+mn-lt"/>
              <a:cs typeface="+mn-lt"/>
            </a:endParaRPr>
          </a:p>
          <a:p>
            <a:r>
              <a:rPr lang="en-GB" sz="1400" b="1" i="1" dirty="0">
                <a:latin typeface="Times New Roman"/>
                <a:ea typeface="+mn-lt"/>
                <a:cs typeface="Times New Roman"/>
              </a:rPr>
              <a:t>Grazioli, R., Soares, M.L.H.Q., Schons, P., Preissler, </a:t>
            </a:r>
            <a:r>
              <a:rPr lang="en-GB" sz="1400" b="1" i="1" dirty="0" err="1">
                <a:latin typeface="Times New Roman"/>
                <a:ea typeface="+mn-lt"/>
                <a:cs typeface="Times New Roman"/>
              </a:rPr>
              <a:t>ArturA.B</a:t>
            </a:r>
            <a:r>
              <a:rPr lang="en-GB" sz="1400" b="1" i="1" dirty="0">
                <a:latin typeface="Times New Roman"/>
                <a:ea typeface="+mn-lt"/>
                <a:cs typeface="Times New Roman"/>
              </a:rPr>
              <a:t>., Veeck, F., Benítez-Flores, S., Pinto, R.S. and Cadore, E.L. (2024c). Curve sprint performance and speed-related capabilities in professional soccer players. Journal of Bodywork and Movement Therapies, [online] 40(2), pp.1034–1040. </a:t>
            </a:r>
            <a:r>
              <a:rPr lang="en-GB" sz="1400" b="1" i="1" dirty="0" err="1">
                <a:latin typeface="Times New Roman"/>
                <a:ea typeface="+mn-lt"/>
                <a:cs typeface="Times New Roman"/>
              </a:rPr>
              <a:t>doi:https</a:t>
            </a:r>
            <a:r>
              <a:rPr lang="en-GB" sz="1400" b="1" i="1" dirty="0">
                <a:latin typeface="Times New Roman"/>
                <a:ea typeface="+mn-lt"/>
                <a:cs typeface="Times New Roman"/>
              </a:rPr>
              <a:t>://doi.org/10.1016/j.jbmt.2024.07.018.</a:t>
            </a:r>
          </a:p>
          <a:p>
            <a:r>
              <a:rPr lang="en-GB" sz="1400" b="1" i="1" dirty="0">
                <a:latin typeface="Times New Roman"/>
                <a:ea typeface="+mn-lt"/>
                <a:cs typeface="Times New Roman"/>
              </a:rPr>
              <a:t>K Aldrich, E. (2024). The Effect of Resisted Sprint Training on Acceleration: A Systematic Review and Meta-Analysis. International Journal of Exercise Science, 17(6). </a:t>
            </a:r>
            <a:r>
              <a:rPr lang="en-GB" sz="1400" b="1" i="1" dirty="0" err="1">
                <a:latin typeface="Times New Roman"/>
                <a:ea typeface="+mn-lt"/>
                <a:cs typeface="Times New Roman"/>
              </a:rPr>
              <a:t>doi:https</a:t>
            </a:r>
            <a:r>
              <a:rPr lang="en-GB" sz="1400" b="1" i="1" dirty="0">
                <a:latin typeface="Times New Roman"/>
                <a:ea typeface="+mn-lt"/>
                <a:cs typeface="Times New Roman"/>
              </a:rPr>
              <a:t>://doi.org/10.70252/vkav1115.</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err="1">
                <a:latin typeface="Times New Roman"/>
                <a:ea typeface="+mn-lt"/>
                <a:cs typeface="Times New Roman"/>
              </a:rPr>
              <a:t>Marostegan</a:t>
            </a:r>
            <a:r>
              <a:rPr lang="en-GB" sz="1400" b="1" i="1" dirty="0">
                <a:latin typeface="Times New Roman"/>
                <a:ea typeface="+mn-lt"/>
                <a:cs typeface="Times New Roman"/>
              </a:rPr>
              <a:t>, A.B., </a:t>
            </a:r>
            <a:r>
              <a:rPr lang="en-GB" sz="1400" b="1" i="1" dirty="0" err="1">
                <a:latin typeface="Times New Roman"/>
                <a:ea typeface="+mn-lt"/>
                <a:cs typeface="Times New Roman"/>
              </a:rPr>
              <a:t>Gobatto</a:t>
            </a:r>
            <a:r>
              <a:rPr lang="en-GB" sz="1400" b="1" i="1" dirty="0">
                <a:latin typeface="Times New Roman"/>
                <a:ea typeface="+mn-lt"/>
                <a:cs typeface="Times New Roman"/>
              </a:rPr>
              <a:t>, C.A., </a:t>
            </a:r>
            <a:r>
              <a:rPr lang="en-GB" sz="1400" b="1" i="1" dirty="0" err="1">
                <a:latin typeface="Times New Roman"/>
                <a:ea typeface="+mn-lt"/>
                <a:cs typeface="Times New Roman"/>
              </a:rPr>
              <a:t>Rasteiro</a:t>
            </a:r>
            <a:r>
              <a:rPr lang="en-GB" sz="1400" b="1" i="1" dirty="0">
                <a:latin typeface="Times New Roman"/>
                <a:ea typeface="+mn-lt"/>
                <a:cs typeface="Times New Roman"/>
              </a:rPr>
              <a:t>, F.M., Hartz, C.S., Moreno, M.A. and </a:t>
            </a:r>
            <a:r>
              <a:rPr lang="en-GB" sz="1400" b="1" i="1" dirty="0" err="1">
                <a:latin typeface="Times New Roman"/>
                <a:ea typeface="+mn-lt"/>
                <a:cs typeface="Times New Roman"/>
              </a:rPr>
              <a:t>Manchado-Gobatto</a:t>
            </a:r>
            <a:r>
              <a:rPr lang="en-GB" sz="1400" b="1" i="1" dirty="0">
                <a:latin typeface="Times New Roman"/>
                <a:ea typeface="+mn-lt"/>
                <a:cs typeface="Times New Roman"/>
              </a:rPr>
              <a:t>, F.B. (2022). Effects of different inspiratory muscle warm-up loads on mechanical, physiological and muscle oxygenation responses during high-intensity running and recovery. Scientific Reports, [online] 12(1), p.11223. </a:t>
            </a:r>
            <a:r>
              <a:rPr lang="en-GB" sz="1400" b="1" i="1" dirty="0" err="1">
                <a:latin typeface="Times New Roman"/>
                <a:ea typeface="+mn-lt"/>
                <a:cs typeface="Times New Roman"/>
              </a:rPr>
              <a:t>doi:https</a:t>
            </a:r>
            <a:r>
              <a:rPr lang="en-GB" sz="1400" b="1" i="1" dirty="0">
                <a:latin typeface="Times New Roman"/>
                <a:ea typeface="+mn-lt"/>
                <a:cs typeface="Times New Roman"/>
              </a:rPr>
              <a:t>://doi.org/10.1038/s41598-022-14616-w.</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Parks, J.C., Marshall, E.M., Humm, S.M., Erb, E.K. and Kingsley, J.D. (2022a). Effects of a Cool-Down after Supramaximal Interval Exercise on Autonomic Modulation. International Journal of Environmental Research and Public Health, 19(9), p.5407. </a:t>
            </a:r>
            <a:r>
              <a:rPr lang="en-GB" sz="1400" b="1" i="1" dirty="0" err="1">
                <a:latin typeface="Times New Roman"/>
                <a:ea typeface="+mn-lt"/>
                <a:cs typeface="Times New Roman"/>
              </a:rPr>
              <a:t>doi:https</a:t>
            </a:r>
            <a:r>
              <a:rPr lang="en-GB" sz="1400" b="1" i="1" dirty="0">
                <a:latin typeface="Times New Roman"/>
                <a:ea typeface="+mn-lt"/>
                <a:cs typeface="Times New Roman"/>
              </a:rPr>
              <a:t>://doi.org/10.3390/ijerph19095407.</a:t>
            </a:r>
            <a:endParaRPr lang="en-GB" sz="1400" b="1" dirty="0">
              <a:latin typeface="Times New Roman"/>
              <a:ea typeface="+mn-lt"/>
              <a:cs typeface="Times New Roman"/>
            </a:endParaRPr>
          </a:p>
          <a:p>
            <a:endParaRPr lang="en-GB" sz="1400" b="1" dirty="0">
              <a:latin typeface="Roboto"/>
              <a:ea typeface="Roboto"/>
              <a:cs typeface="Roboto"/>
            </a:endParaRPr>
          </a:p>
          <a:p>
            <a:r>
              <a:rPr lang="en-GB" sz="1400" b="1" i="1" dirty="0">
                <a:latin typeface="Times New Roman"/>
                <a:ea typeface="+mn-lt"/>
                <a:cs typeface="Times New Roman"/>
              </a:rPr>
              <a:t>Parks, J.C., Marshall, E.M., Humm, S.M., Erb, E.K. and Kingsley, J.D. (2022b). Effects of a Cool-Down after Supramaximal Interval Exercise on Autonomic Modulation. International Journal of Environmental Research and Public Health, 19(9), p.5407. </a:t>
            </a:r>
            <a:r>
              <a:rPr lang="en-GB" sz="1400" b="1" i="1" dirty="0" err="1">
                <a:latin typeface="Times New Roman"/>
                <a:ea typeface="+mn-lt"/>
                <a:cs typeface="Times New Roman"/>
              </a:rPr>
              <a:t>doi:https</a:t>
            </a:r>
            <a:r>
              <a:rPr lang="en-GB" sz="1400" b="1" i="1" dirty="0">
                <a:latin typeface="Times New Roman"/>
                <a:ea typeface="+mn-lt"/>
                <a:cs typeface="Times New Roman"/>
              </a:rPr>
              <a:t>://doi.org/10.3390/ijerph19095407.</a:t>
            </a:r>
            <a:endParaRPr lang="en-GB" sz="1400" b="1" dirty="0">
              <a:latin typeface="Times New Roman"/>
              <a:ea typeface="+mn-lt"/>
              <a:cs typeface="Times New Roman"/>
            </a:endParaRPr>
          </a:p>
          <a:p>
            <a:endParaRPr lang="en-GB" sz="1400" b="1" dirty="0">
              <a:latin typeface="Times New Roman"/>
              <a:ea typeface="+mn-lt"/>
              <a:cs typeface="Times New Roman"/>
            </a:endParaRPr>
          </a:p>
          <a:p>
            <a:r>
              <a:rPr lang="en-GB" sz="1400" b="1" i="1" dirty="0">
                <a:latin typeface="Times New Roman"/>
                <a:ea typeface="+mn-lt"/>
                <a:cs typeface="Times New Roman"/>
              </a:rPr>
              <a:t>Rogers, T.E., Nicholas, G.G. and Christopher Martyn Beaven (2023). A comparison of three different work to rest periods during intermittent sprint training on maintaining sprint effort performance. Journal of Exercise Science &amp; Fitness, 22(2). </a:t>
            </a:r>
            <a:r>
              <a:rPr lang="en-GB" sz="1400" b="1" i="1" dirty="0" err="1">
                <a:latin typeface="Times New Roman"/>
                <a:ea typeface="+mn-lt"/>
                <a:cs typeface="Times New Roman"/>
              </a:rPr>
              <a:t>doi:https</a:t>
            </a:r>
            <a:r>
              <a:rPr lang="en-GB" sz="1400" b="1" i="1" dirty="0">
                <a:latin typeface="Times New Roman"/>
                <a:ea typeface="+mn-lt"/>
                <a:cs typeface="Times New Roman"/>
              </a:rPr>
              <a:t>://doi.org/10.1016/j.jesf.2023.12.004.</a:t>
            </a:r>
            <a:endParaRPr lang="en-GB" sz="1400" b="1" dirty="0">
              <a:latin typeface="Times New Roman"/>
              <a:ea typeface="+mn-lt"/>
              <a:cs typeface="Times New Roman"/>
            </a:endParaRPr>
          </a:p>
          <a:p>
            <a:endParaRPr lang="en-GB" sz="1200" dirty="0">
              <a:latin typeface="Times New Roman"/>
              <a:ea typeface="+mn-lt"/>
              <a:cs typeface="Times New Roman"/>
            </a:endParaRPr>
          </a:p>
          <a:p>
            <a:endParaRPr lang="en-GB" sz="1200" dirty="0">
              <a:latin typeface="Times New Roman"/>
              <a:ea typeface="+mn-lt"/>
              <a:cs typeface="Times New Roman"/>
            </a:endParaRPr>
          </a:p>
          <a:p>
            <a:endParaRPr lang="en-GB" sz="1200" dirty="0">
              <a:ea typeface="+mn-lt"/>
              <a:cs typeface="+mn-lt"/>
            </a:endParaRPr>
          </a:p>
        </p:txBody>
      </p:sp>
    </p:spTree>
    <p:extLst>
      <p:ext uri="{BB962C8B-B14F-4D97-AF65-F5344CB8AC3E}">
        <p14:creationId xmlns:p14="http://schemas.microsoft.com/office/powerpoint/2010/main" val="3906897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47259-C76A-E699-84B8-14C2E78E14C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8EF6878-049C-D9CB-70DB-62E33B592E99}"/>
              </a:ext>
            </a:extLst>
          </p:cNvPr>
          <p:cNvSpPr>
            <a:spLocks noGrp="1"/>
          </p:cNvSpPr>
          <p:nvPr>
            <p:ph idx="1"/>
          </p:nvPr>
        </p:nvSpPr>
        <p:spPr/>
        <p:txBody>
          <a:bodyPr vert="horz" lIns="91440" tIns="45720" rIns="91440" bIns="45720" rtlCol="0" anchor="t">
            <a:noAutofit/>
          </a:bodyPr>
          <a:lstStyle/>
          <a:p>
            <a:r>
              <a:rPr lang="en-GB" sz="1400" b="1" i="1" dirty="0">
                <a:latin typeface="Times New Roman"/>
                <a:cs typeface="Times New Roman"/>
              </a:rPr>
              <a:t>Rumjaun, A. and Narod, F. (2025). Social Learning Theory—Albert Bandura. Springer texts in education, [online] 2(1), pp.65–82. </a:t>
            </a:r>
            <a:r>
              <a:rPr lang="en-GB" sz="1400" b="1" i="1" dirty="0" err="1">
                <a:latin typeface="Times New Roman"/>
                <a:cs typeface="Times New Roman"/>
              </a:rPr>
              <a:t>doi:https</a:t>
            </a:r>
            <a:r>
              <a:rPr lang="en-GB" sz="1400" b="1" i="1" dirty="0">
                <a:latin typeface="Times New Roman"/>
                <a:cs typeface="Times New Roman"/>
              </a:rPr>
              <a:t>://doi.org/10.1007/978-3-031-81351-1_5.</a:t>
            </a:r>
            <a:endParaRPr lang="en-GB" sz="1400" b="1" dirty="0">
              <a:latin typeface="Times New Roman"/>
              <a:cs typeface="Times New Roman"/>
            </a:endParaRPr>
          </a:p>
          <a:p>
            <a:endParaRPr lang="en-GB" sz="1400" b="1" dirty="0">
              <a:latin typeface="Times New Roman"/>
              <a:cs typeface="Times New Roman"/>
            </a:endParaRPr>
          </a:p>
          <a:p>
            <a:r>
              <a:rPr lang="en-GB" sz="1400" b="1" i="1">
                <a:latin typeface="Times New Roman"/>
                <a:cs typeface="Times New Roman"/>
              </a:rPr>
              <a:t>Sebastián Rodríguez, Suarez-Cuervo, A.N. and León-Prieto, C. (2024a). Exercise Progressions and Regressions in Sports Training and Rehabilitation. Journal of Bodywork and Movement Therapies, [online] 40(1).</a:t>
            </a:r>
            <a:endParaRPr lang="en-GB" sz="1400" b="1" dirty="0">
              <a:latin typeface="Times New Roman"/>
              <a:cs typeface="Times New Roman"/>
            </a:endParaRPr>
          </a:p>
          <a:p>
            <a:r>
              <a:rPr lang="en-GB" sz="1400" b="1" i="1" dirty="0">
                <a:latin typeface="Times New Roman"/>
                <a:cs typeface="Times New Roman"/>
              </a:rPr>
              <a:t> </a:t>
            </a:r>
            <a:r>
              <a:rPr lang="en-GB" sz="1400" b="1" i="1" dirty="0" err="1">
                <a:latin typeface="Times New Roman"/>
                <a:cs typeface="Times New Roman"/>
              </a:rPr>
              <a:t>doi:https</a:t>
            </a:r>
            <a:r>
              <a:rPr lang="en-GB" sz="1400" b="1" i="1" dirty="0">
                <a:latin typeface="Times New Roman"/>
                <a:cs typeface="Times New Roman"/>
              </a:rPr>
              <a:t>://doi.org/10.1016/j.jbmt.2024.10.026.</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Sebastián Rodríguez, Suarez-Cuervo, A.N. and León-Prieto, C. (2024b). Exercise Progressions and Regressions in Sports Training and Rehabilitation. Journal of Bodywork and Movement Therapies, [online] 40(1). </a:t>
            </a:r>
            <a:r>
              <a:rPr lang="en-GB" sz="1400" b="1" i="1" dirty="0" err="1">
                <a:latin typeface="Times New Roman"/>
                <a:cs typeface="Times New Roman"/>
              </a:rPr>
              <a:t>doi:https</a:t>
            </a:r>
            <a:r>
              <a:rPr lang="en-GB" sz="1400" b="1" i="1" dirty="0">
                <a:latin typeface="Times New Roman"/>
                <a:cs typeface="Times New Roman"/>
              </a:rPr>
              <a:t>://doi.org/10.1016/j.jbmt.2024.10.026.</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Shalom, A., Gottlieb, R., Shalom, I., Gafni, G., Levy, A. and Calleja-Gonzalez, J. (2025). A Pilot Study Exploring the Optimization of Warm-Up Strategies: Modern Cognitive Warm-Up with Open-Skill Demands vs. Traditional Closed-Skill Warm-Up in Basketball. Sensors, 25(11), p.3279. </a:t>
            </a:r>
            <a:r>
              <a:rPr lang="en-GB" sz="1400" b="1" i="1" dirty="0" err="1">
                <a:latin typeface="Times New Roman"/>
                <a:cs typeface="Times New Roman"/>
              </a:rPr>
              <a:t>doi:https</a:t>
            </a:r>
            <a:r>
              <a:rPr lang="en-GB" sz="1400" b="1" i="1" dirty="0">
                <a:latin typeface="Times New Roman"/>
                <a:cs typeface="Times New Roman"/>
              </a:rPr>
              <a:t>://doi.org/10.3390/s25113279.</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Thurlow, F., Huynh, M.Q., Townshend, A.D., McLaren, S.J., James, L.P., Taylor, J.M., Weston, M. and Weakley, J. (2023a). The Effects of Repeated-Sprint Training on Physical Fitness and Physiological Adaptation in Athletes: A Systematic Review and Meta-Analysis. Sports Medicine, 54(4). </a:t>
            </a:r>
            <a:r>
              <a:rPr lang="en-GB" sz="1400" b="1" i="1" dirty="0" err="1">
                <a:latin typeface="Times New Roman"/>
                <a:cs typeface="Times New Roman"/>
              </a:rPr>
              <a:t>doi:https</a:t>
            </a:r>
            <a:r>
              <a:rPr lang="en-GB" sz="1400" b="1" i="1" dirty="0">
                <a:latin typeface="Times New Roman"/>
                <a:cs typeface="Times New Roman"/>
              </a:rPr>
              <a:t>://doi.org/10.1007/s40279-023-01959-1.</a:t>
            </a:r>
            <a:endParaRPr lang="en-GB" sz="1400" b="1" dirty="0">
              <a:latin typeface="Times New Roman"/>
              <a:cs typeface="Times New Roman"/>
            </a:endParaRPr>
          </a:p>
          <a:p>
            <a:endParaRPr lang="en-GB" dirty="0"/>
          </a:p>
        </p:txBody>
      </p:sp>
    </p:spTree>
    <p:extLst>
      <p:ext uri="{BB962C8B-B14F-4D97-AF65-F5344CB8AC3E}">
        <p14:creationId xmlns:p14="http://schemas.microsoft.com/office/powerpoint/2010/main" val="3998473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EDF22-DAA1-CFE5-5099-C2147300EFA6}"/>
              </a:ext>
            </a:extLst>
          </p:cNvPr>
          <p:cNvSpPr>
            <a:spLocks noGrp="1"/>
          </p:cNvSpPr>
          <p:nvPr>
            <p:ph type="title"/>
          </p:nvPr>
        </p:nvSpPr>
        <p:spPr/>
        <p:txBody>
          <a:bodyPr/>
          <a:lstStyle/>
          <a:p>
            <a:r>
              <a:rPr lang="en-GB" dirty="0"/>
              <a:t>Refere</a:t>
            </a:r>
            <a:r>
              <a:rPr lang="en-GB">
                <a:solidFill>
                  <a:srgbClr val="000000"/>
                </a:solidFill>
                <a:latin typeface="Aptos Display"/>
              </a:rPr>
              <a:t>nces</a:t>
            </a:r>
            <a:endParaRPr lang="en-GB"/>
          </a:p>
        </p:txBody>
      </p:sp>
      <p:sp>
        <p:nvSpPr>
          <p:cNvPr id="3" name="Content Placeholder 2">
            <a:extLst>
              <a:ext uri="{FF2B5EF4-FFF2-40B4-BE49-F238E27FC236}">
                <a16:creationId xmlns:a16="http://schemas.microsoft.com/office/drawing/2014/main" id="{1586AD17-61D4-F31B-89B1-E47B00A9D78D}"/>
              </a:ext>
            </a:extLst>
          </p:cNvPr>
          <p:cNvSpPr>
            <a:spLocks noGrp="1"/>
          </p:cNvSpPr>
          <p:nvPr>
            <p:ph idx="1"/>
          </p:nvPr>
        </p:nvSpPr>
        <p:spPr/>
        <p:txBody>
          <a:bodyPr vert="horz" lIns="91440" tIns="45720" rIns="91440" bIns="45720" rtlCol="0" anchor="t">
            <a:normAutofit/>
          </a:bodyPr>
          <a:lstStyle/>
          <a:p>
            <a:r>
              <a:rPr lang="en-GB" sz="1400" b="1" i="1" dirty="0">
                <a:latin typeface="Times New Roman"/>
                <a:cs typeface="Times New Roman"/>
              </a:rPr>
              <a:t>Thurlow, F., Huynh, M.Q., Townshend, A.D., McLaren, S.J., James, L.P., Taylor, J.M., Weston, M. and Weakley, J. (2023b). The Effects of Repeated-Sprint Training on Physical Fitness and Physiological Adaptation in Athletes: A Systematic Review and Meta-Analysis. Sports Medicine, 54(4). </a:t>
            </a:r>
            <a:r>
              <a:rPr lang="en-GB" sz="1400" b="1" i="1" dirty="0" err="1">
                <a:latin typeface="Times New Roman"/>
                <a:cs typeface="Times New Roman"/>
              </a:rPr>
              <a:t>doi:https</a:t>
            </a:r>
            <a:r>
              <a:rPr lang="en-GB" sz="1400" b="1" i="1" dirty="0">
                <a:latin typeface="Times New Roman"/>
                <a:cs typeface="Times New Roman"/>
              </a:rPr>
              <a:t>://doi.org/10.1007/s40279-023-01959-1.</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Thurlow, F., Huynh, M.Q., Townshend, A.D., McLaren, S.J., James, L.P., Taylor, J.M., Weston, M. and Weakley, J. (2023c). The Effects of Repeated-Sprint Training on Physical Fitness and Physiological Adaptation in Athletes: A Systematic Review and Meta-Analysis. Sports Medicine, 54(4). </a:t>
            </a:r>
            <a:r>
              <a:rPr lang="en-GB" sz="1400" b="1" i="1" dirty="0" err="1">
                <a:latin typeface="Times New Roman"/>
                <a:cs typeface="Times New Roman"/>
              </a:rPr>
              <a:t>doi:https</a:t>
            </a:r>
            <a:r>
              <a:rPr lang="en-GB" sz="1400" b="1" i="1" dirty="0">
                <a:latin typeface="Times New Roman"/>
                <a:cs typeface="Times New Roman"/>
              </a:rPr>
              <a:t>://doi.org/10.1007/s40279-023-01959-1.</a:t>
            </a:r>
            <a:endParaRPr lang="en-GB" sz="1400" b="1" dirty="0">
              <a:latin typeface="Times New Roman"/>
              <a:cs typeface="Times New Roman"/>
            </a:endParaRPr>
          </a:p>
          <a:p>
            <a:endParaRPr lang="en-GB" sz="1400" b="1" dirty="0">
              <a:latin typeface="Times New Roman"/>
              <a:cs typeface="Times New Roman"/>
            </a:endParaRPr>
          </a:p>
          <a:p>
            <a:r>
              <a:rPr lang="en-GB" sz="1400" b="1" i="1">
                <a:latin typeface="Times New Roman"/>
                <a:cs typeface="Times New Roman"/>
              </a:rPr>
              <a:t>Uchiyama, K., King, J., Wallman, K., Taggart, S., Dugan, C. and Girard, O. (2022a). The influence of rest break frequency and duration on physical performance and psychophysiological responses: a mining simulation study. European journal of applied physiology, [online] 122(9), pp.2087–2097.</a:t>
            </a:r>
            <a:endParaRPr lang="en-GB" sz="1400" b="1" dirty="0">
              <a:latin typeface="Times New Roman"/>
              <a:cs typeface="Times New Roman"/>
            </a:endParaRPr>
          </a:p>
          <a:p>
            <a:r>
              <a:rPr lang="en-GB" sz="1400" b="1" i="1" dirty="0">
                <a:latin typeface="Times New Roman"/>
                <a:cs typeface="Times New Roman"/>
              </a:rPr>
              <a:t> </a:t>
            </a:r>
            <a:r>
              <a:rPr lang="en-GB" sz="1400" b="1" i="1" dirty="0" err="1">
                <a:latin typeface="Times New Roman"/>
                <a:cs typeface="Times New Roman"/>
              </a:rPr>
              <a:t>doi:https</a:t>
            </a:r>
            <a:r>
              <a:rPr lang="en-GB" sz="1400" b="1" i="1" dirty="0">
                <a:latin typeface="Times New Roman"/>
                <a:cs typeface="Times New Roman"/>
              </a:rPr>
              <a:t>://doi.org/10.1007/s00421-022-04979-3.</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Uchiyama, K., King, J., Wallman, K., Taggart, S., Dugan, C. and Girard, O. (2022b). The influence of rest break frequency and duration on physical performance and psychophysiological responses: a mining simulation study. European journal of applied physiology, [online] 122(9), pp.2087–2097. </a:t>
            </a:r>
            <a:r>
              <a:rPr lang="en-GB" sz="1400" b="1" i="1" dirty="0" err="1">
                <a:latin typeface="Times New Roman"/>
                <a:cs typeface="Times New Roman"/>
              </a:rPr>
              <a:t>doi:https</a:t>
            </a:r>
            <a:r>
              <a:rPr lang="en-GB" sz="1400" b="1" i="1" dirty="0">
                <a:latin typeface="Times New Roman"/>
                <a:cs typeface="Times New Roman"/>
              </a:rPr>
              <a:t>://doi.org/10.1007/s00421-022-04979-3.</a:t>
            </a:r>
            <a:endParaRPr lang="en-GB" sz="14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805007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7A71-23EA-5829-ED91-77ADC501CCF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42811631-DCC9-B8FC-C48E-DAA713EEA397}"/>
              </a:ext>
            </a:extLst>
          </p:cNvPr>
          <p:cNvSpPr>
            <a:spLocks noGrp="1"/>
          </p:cNvSpPr>
          <p:nvPr>
            <p:ph idx="1"/>
          </p:nvPr>
        </p:nvSpPr>
        <p:spPr/>
        <p:txBody>
          <a:bodyPr vert="horz" lIns="91440" tIns="45720" rIns="91440" bIns="45720" rtlCol="0" anchor="t">
            <a:normAutofit/>
          </a:bodyPr>
          <a:lstStyle/>
          <a:p>
            <a:r>
              <a:rPr lang="en-GB" sz="1400" b="1" i="1" dirty="0">
                <a:latin typeface="Times New Roman"/>
                <a:cs typeface="Times New Roman"/>
              </a:rPr>
              <a:t>Walker, J.M., Slattery, K.M. and Coutts, A.J. (2024). The physical, technical and tactical demands of on-field training drills in professional Rugby league: a systematic scoping review. Science and Medicine in Football, 3(3), pp.1–20. </a:t>
            </a:r>
            <a:r>
              <a:rPr lang="en-GB" sz="1400" b="1" i="1" dirty="0" err="1">
                <a:latin typeface="Times New Roman"/>
                <a:cs typeface="Times New Roman"/>
              </a:rPr>
              <a:t>doi:https</a:t>
            </a:r>
            <a:r>
              <a:rPr lang="en-GB" sz="1400" b="1" i="1" dirty="0">
                <a:latin typeface="Times New Roman"/>
                <a:cs typeface="Times New Roman"/>
              </a:rPr>
              <a:t>://doi.org/10.1080/24733938.2024.2369526.</a:t>
            </a:r>
            <a:endParaRPr lang="en-GB" sz="1400" b="1" dirty="0">
              <a:latin typeface="Times New Roman"/>
              <a:cs typeface="Times New Roman"/>
            </a:endParaRPr>
          </a:p>
          <a:p>
            <a:endParaRPr lang="en-GB" sz="1400" b="1" dirty="0">
              <a:latin typeface="Times New Roman"/>
              <a:cs typeface="Times New Roman"/>
            </a:endParaRPr>
          </a:p>
          <a:p>
            <a:r>
              <a:rPr lang="en-GB" sz="1400" b="1" i="1" dirty="0">
                <a:latin typeface="Times New Roman"/>
                <a:cs typeface="Times New Roman"/>
              </a:rPr>
              <a:t>Wang, X. (2022). The Effect Of Contextual Interference On Motor Learning Among Healthy Adolescents: A Systematic Review. Journal of Positive School Psychology , [online] vol 6(7), </a:t>
            </a:r>
            <a:r>
              <a:rPr lang="en-GB" sz="1400" b="1" i="1" dirty="0" err="1">
                <a:highlight>
                  <a:srgbClr val="FFE5E5"/>
                </a:highlight>
                <a:latin typeface="Times New Roman"/>
                <a:cs typeface="Times New Roman"/>
              </a:rPr>
              <a:t>p.Vol</a:t>
            </a:r>
            <a:r>
              <a:rPr lang="en-GB" sz="1400" b="1" i="1" dirty="0">
                <a:latin typeface="Times New Roman"/>
                <a:cs typeface="Times New Roman"/>
              </a:rPr>
              <a:t>. 6, No. 7, 4545-4580. Available at: </a:t>
            </a:r>
            <a:r>
              <a:rPr lang="en-GB" sz="1400" b="1" i="1" u="sng" dirty="0">
                <a:latin typeface="Times New Roman"/>
                <a:cs typeface="Times New Roman"/>
                <a:hlinkClick r:id="rId2"/>
              </a:rPr>
              <a:t>https://www.researchgate.net/profile/Shamsulariffin-Samsudin/publication/364313979_The_Effect_Of_Contextual_Interference_On_Motor_Learning_Among_Healthy_Adolescents_A_Systematic_Review/links/6346680976e39959d6b92498/The-Effect-Of-Contextual-Interference-On-Motor-Learning-Among-Healthy-Adolescents-A-Systematic-Review.pdf</a:t>
            </a:r>
            <a:r>
              <a:rPr lang="en-GB" sz="1400" b="1" i="1" dirty="0">
                <a:latin typeface="Times New Roman"/>
                <a:cs typeface="Times New Roman"/>
              </a:rPr>
              <a:t>.</a:t>
            </a:r>
            <a:endParaRPr lang="en-GB" sz="1400" b="1" dirty="0">
              <a:latin typeface="Times New Roman"/>
              <a:cs typeface="Times New Roman"/>
            </a:endParaRPr>
          </a:p>
          <a:p>
            <a:endParaRPr lang="en-GB" dirty="0"/>
          </a:p>
        </p:txBody>
      </p:sp>
    </p:spTree>
    <p:extLst>
      <p:ext uri="{BB962C8B-B14F-4D97-AF65-F5344CB8AC3E}">
        <p14:creationId xmlns:p14="http://schemas.microsoft.com/office/powerpoint/2010/main" val="20407869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    Practical Coaching Portfolio </vt:lpstr>
      <vt:lpstr>Introduction </vt:lpstr>
      <vt:lpstr>Coaching Context </vt:lpstr>
      <vt:lpstr>   Aims and Objectives of the Block </vt:lpstr>
      <vt:lpstr> Theoretical and Evidence-Based Framework </vt:lpstr>
      <vt:lpstr>Overview of the Training Block Structure</vt:lpstr>
      <vt:lpstr>  </vt:lpstr>
      <vt:lpstr>PowerPoint Presentation</vt:lpstr>
      <vt:lpstr>Session Justification </vt:lpstr>
      <vt:lpstr>Session Justification  </vt:lpstr>
      <vt:lpstr>Session 2 Programme  </vt:lpstr>
      <vt:lpstr>PowerPoint Presentation</vt:lpstr>
      <vt:lpstr>Session Justification  </vt:lpstr>
      <vt:lpstr>Session Justification  </vt:lpstr>
      <vt:lpstr>Session 3 Programme </vt:lpstr>
      <vt:lpstr>PowerPoint Presentation</vt:lpstr>
      <vt:lpstr>Session Justification  </vt:lpstr>
      <vt:lpstr>Session Justification </vt:lpstr>
      <vt:lpstr>Rationale for study design  </vt:lpstr>
      <vt:lpstr>Monitoring and Evaluation of Performance  </vt:lpstr>
      <vt:lpstr>Safety and Risk Management   </vt:lpstr>
      <vt:lpstr>References </vt:lpstr>
      <vt:lpstr>References</vt:lpstr>
      <vt:lpstr>References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717</cp:revision>
  <dcterms:created xsi:type="dcterms:W3CDTF">2026-02-16T12:13:34Z</dcterms:created>
  <dcterms:modified xsi:type="dcterms:W3CDTF">2026-02-27T14:43:18Z</dcterms:modified>
</cp:coreProperties>
</file>