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2" r:id="rId1"/>
  </p:sldMasterIdLst>
  <p:sldIdLst>
    <p:sldId id="256" r:id="rId2"/>
    <p:sldId id="257" r:id="rId3"/>
    <p:sldId id="258" r:id="rId4"/>
    <p:sldId id="263" r:id="rId5"/>
    <p:sldId id="265" r:id="rId6"/>
    <p:sldId id="266" r:id="rId7"/>
    <p:sldId id="260" r:id="rId8"/>
    <p:sldId id="269" r:id="rId9"/>
    <p:sldId id="270" r:id="rId10"/>
    <p:sldId id="271" r:id="rId11"/>
    <p:sldId id="259" r:id="rId12"/>
    <p:sldId id="264" r:id="rId13"/>
    <p:sldId id="272" r:id="rId14"/>
    <p:sldId id="273" r:id="rId15"/>
    <p:sldId id="274" r:id="rId16"/>
    <p:sldId id="275" r:id="rId17"/>
    <p:sldId id="276" r:id="rId18"/>
    <p:sldId id="286" r:id="rId19"/>
    <p:sldId id="280" r:id="rId20"/>
    <p:sldId id="281" r:id="rId21"/>
    <p:sldId id="283" r:id="rId22"/>
    <p:sldId id="284" r:id="rId23"/>
    <p:sldId id="267" r:id="rId24"/>
    <p:sldId id="268" r:id="rId25"/>
    <p:sldId id="262" r:id="rId26"/>
    <p:sldId id="285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66" d="100"/>
          <a:sy n="66" d="100"/>
        </p:scale>
        <p:origin x="4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elean\Sync\Eleanor\Documents\MA%20Voice%20Pedagogy\Module%206\Survey%20data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elean\Sync\Eleanor\Documents\MA%20Voice%20Pedagogy\Module%206\Survey%20data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elean\Sync\Eleanor\Documents\MA%20Voice%20Pedagogy\Module%206\Survey%20data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elean\Sync\Eleanor\Documents\MA%20Voice%20Pedagogy\Module%206\Survey%20data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="1"/>
              <a:t>Type of school(s) attended</a:t>
            </a:r>
            <a:r>
              <a:rPr lang="en-GB" b="1" baseline="0"/>
              <a:t> by UK-based professional choral singers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65E-474D-B8C2-CFD8674A3A29}"/>
              </c:ext>
            </c:extLst>
          </c:dPt>
          <c:dPt>
            <c:idx val="1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65E-474D-B8C2-CFD8674A3A29}"/>
              </c:ext>
            </c:extLst>
          </c:dPt>
          <c:dPt>
            <c:idx val="2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65E-474D-B8C2-CFD8674A3A29}"/>
              </c:ext>
            </c:extLst>
          </c:dPt>
          <c:dPt>
            <c:idx val="3"/>
            <c:bubble3D val="0"/>
            <c:spPr>
              <a:solidFill>
                <a:schemeClr val="accent6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65E-474D-B8C2-CFD8674A3A29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Charts!$A$2:$A$5</c:f>
              <c:strCache>
                <c:ptCount val="4"/>
                <c:pt idx="0">
                  <c:v>State</c:v>
                </c:pt>
                <c:pt idx="1">
                  <c:v>Independent</c:v>
                </c:pt>
                <c:pt idx="2">
                  <c:v>A mixture</c:v>
                </c:pt>
                <c:pt idx="3">
                  <c:v>Other</c:v>
                </c:pt>
              </c:strCache>
            </c:strRef>
          </c:cat>
          <c:val>
            <c:numRef>
              <c:f>Charts!$B$2:$B$5</c:f>
              <c:numCache>
                <c:formatCode>General</c:formatCode>
                <c:ptCount val="4"/>
                <c:pt idx="0">
                  <c:v>91</c:v>
                </c:pt>
                <c:pt idx="1">
                  <c:v>86</c:v>
                </c:pt>
                <c:pt idx="2">
                  <c:v>69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765E-474D-B8C2-CFD8674A3A2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Type of school(s) attended by UK-based professional choral singers: change over time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'Sutton methodoogy'!$B$281</c:f>
              <c:strCache>
                <c:ptCount val="1"/>
                <c:pt idx="0">
                  <c:v>State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'Sutton methodoogy'!$A$282:$A$285</c:f>
              <c:strCache>
                <c:ptCount val="4"/>
                <c:pt idx="0">
                  <c:v>50+</c:v>
                </c:pt>
                <c:pt idx="1">
                  <c:v>40-49</c:v>
                </c:pt>
                <c:pt idx="2">
                  <c:v>30-39</c:v>
                </c:pt>
                <c:pt idx="3">
                  <c:v>18-29</c:v>
                </c:pt>
              </c:strCache>
            </c:strRef>
          </c:cat>
          <c:val>
            <c:numRef>
              <c:f>'Sutton methodoogy'!$B$282:$B$285</c:f>
              <c:numCache>
                <c:formatCode>0%</c:formatCode>
                <c:ptCount val="4"/>
                <c:pt idx="0">
                  <c:v>0.58064516129032262</c:v>
                </c:pt>
                <c:pt idx="1">
                  <c:v>0.35714285714285715</c:v>
                </c:pt>
                <c:pt idx="2">
                  <c:v>0.4935064935064935</c:v>
                </c:pt>
                <c:pt idx="3">
                  <c:v>0.40625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E3D-496D-9810-EF736CC32A8F}"/>
            </c:ext>
          </c:extLst>
        </c:ser>
        <c:ser>
          <c:idx val="1"/>
          <c:order val="1"/>
          <c:tx>
            <c:strRef>
              <c:f>'Sutton methodoogy'!$C$281</c:f>
              <c:strCache>
                <c:ptCount val="1"/>
                <c:pt idx="0">
                  <c:v>Independent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'Sutton methodoogy'!$A$282:$A$285</c:f>
              <c:strCache>
                <c:ptCount val="4"/>
                <c:pt idx="0">
                  <c:v>50+</c:v>
                </c:pt>
                <c:pt idx="1">
                  <c:v>40-49</c:v>
                </c:pt>
                <c:pt idx="2">
                  <c:v>30-39</c:v>
                </c:pt>
                <c:pt idx="3">
                  <c:v>18-29</c:v>
                </c:pt>
              </c:strCache>
            </c:strRef>
          </c:cat>
          <c:val>
            <c:numRef>
              <c:f>'Sutton methodoogy'!$C$282:$C$285</c:f>
              <c:numCache>
                <c:formatCode>0%</c:formatCode>
                <c:ptCount val="4"/>
                <c:pt idx="0">
                  <c:v>0.41935483870967744</c:v>
                </c:pt>
                <c:pt idx="1">
                  <c:v>0.6428571428571429</c:v>
                </c:pt>
                <c:pt idx="2">
                  <c:v>0.50649350649350644</c:v>
                </c:pt>
                <c:pt idx="3">
                  <c:v>0.59375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E3D-496D-9810-EF736CC32A8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83228543"/>
        <c:axId val="83229023"/>
      </c:barChart>
      <c:catAx>
        <c:axId val="83228543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r>
                  <a:rPr lang="en-GB" sz="10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Age of singer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Arial" panose="020B0604020202020204" pitchFamily="34" charset="0"/>
                  <a:ea typeface="+mn-ea"/>
                  <a:cs typeface="Arial" panose="020B0604020202020204" pitchFamily="34" charset="0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229023"/>
        <c:crosses val="autoZero"/>
        <c:auto val="1"/>
        <c:lblAlgn val="ctr"/>
        <c:lblOffset val="100"/>
        <c:noMultiLvlLbl val="0"/>
      </c:catAx>
      <c:valAx>
        <c:axId val="83229023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3228543"/>
        <c:crosses val="autoZero"/>
        <c:crossBetween val="between"/>
        <c:majorUnit val="0.2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>
      <a:solidFill>
        <a:srgbClr val="0070C0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="1" dirty="0"/>
              <a:t>Proportion of professional choral singers who studied</a:t>
            </a:r>
            <a:r>
              <a:rPr lang="en-GB" b="1" baseline="0" dirty="0"/>
              <a:t> at Oxbridge: change over time</a:t>
            </a:r>
            <a:endParaRPr lang="en-GB" b="1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Oxbridge!$B$284</c:f>
              <c:strCache>
                <c:ptCount val="1"/>
                <c:pt idx="0">
                  <c:v>Non-Oxbridge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Oxbridge!$A$285:$A$288</c:f>
              <c:strCache>
                <c:ptCount val="4"/>
                <c:pt idx="0">
                  <c:v>50+</c:v>
                </c:pt>
                <c:pt idx="1">
                  <c:v>40-49</c:v>
                </c:pt>
                <c:pt idx="2">
                  <c:v>30-39</c:v>
                </c:pt>
                <c:pt idx="3">
                  <c:v>18-29</c:v>
                </c:pt>
              </c:strCache>
            </c:strRef>
          </c:cat>
          <c:val>
            <c:numRef>
              <c:f>Oxbridge!$B$285:$B$288</c:f>
              <c:numCache>
                <c:formatCode>0%</c:formatCode>
                <c:ptCount val="4"/>
                <c:pt idx="0">
                  <c:v>0.5161290322580645</c:v>
                </c:pt>
                <c:pt idx="1">
                  <c:v>0.47142857142857142</c:v>
                </c:pt>
                <c:pt idx="2">
                  <c:v>0.53164556962025311</c:v>
                </c:pt>
                <c:pt idx="3">
                  <c:v>0.42424242424242425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A02-46CD-AC51-A7C35AE7D7AF}"/>
            </c:ext>
          </c:extLst>
        </c:ser>
        <c:ser>
          <c:idx val="1"/>
          <c:order val="1"/>
          <c:tx>
            <c:strRef>
              <c:f>Oxbridge!$C$284</c:f>
              <c:strCache>
                <c:ptCount val="1"/>
                <c:pt idx="0">
                  <c:v>Oxbridge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Oxbridge!$A$285:$A$288</c:f>
              <c:strCache>
                <c:ptCount val="4"/>
                <c:pt idx="0">
                  <c:v>50+</c:v>
                </c:pt>
                <c:pt idx="1">
                  <c:v>40-49</c:v>
                </c:pt>
                <c:pt idx="2">
                  <c:v>30-39</c:v>
                </c:pt>
                <c:pt idx="3">
                  <c:v>18-29</c:v>
                </c:pt>
              </c:strCache>
            </c:strRef>
          </c:cat>
          <c:val>
            <c:numRef>
              <c:f>Oxbridge!$C$285:$C$288</c:f>
              <c:numCache>
                <c:formatCode>0%</c:formatCode>
                <c:ptCount val="4"/>
                <c:pt idx="0">
                  <c:v>0.4838709677419355</c:v>
                </c:pt>
                <c:pt idx="1">
                  <c:v>0.52857142857142858</c:v>
                </c:pt>
                <c:pt idx="2">
                  <c:v>0.46835443037974683</c:v>
                </c:pt>
                <c:pt idx="3">
                  <c:v>0.5757575757575758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A02-46CD-AC51-A7C35AE7D7AF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228925807"/>
        <c:axId val="228916687"/>
      </c:barChart>
      <c:catAx>
        <c:axId val="228925807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b="1"/>
                  <a:t>Age of singer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8916687"/>
        <c:crosses val="autoZero"/>
        <c:auto val="1"/>
        <c:lblAlgn val="ctr"/>
        <c:lblOffset val="100"/>
        <c:noMultiLvlLbl val="0"/>
      </c:catAx>
      <c:valAx>
        <c:axId val="228916687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28925807"/>
        <c:crosses val="autoZero"/>
        <c:crossBetween val="between"/>
        <c:minorUnit val="0.2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accent1">
          <a:alpha val="88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="1"/>
              <a:t>Type of school attended</a:t>
            </a:r>
            <a:r>
              <a:rPr lang="en-GB" b="1" baseline="0"/>
              <a:t> by male vs. female singers</a:t>
            </a:r>
            <a:endParaRPr lang="en-GB" b="1"/>
          </a:p>
        </c:rich>
      </c:tx>
      <c:layout>
        <c:manualLayout>
          <c:xMode val="edge"/>
          <c:yMode val="edge"/>
          <c:x val="0.12275866566905523"/>
          <c:y val="1.173880873274938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'Gender-School'!$D$266</c:f>
              <c:strCache>
                <c:ptCount val="1"/>
                <c:pt idx="0">
                  <c:v>State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1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'Gender-School'!$C$267:$C$268</c:f>
              <c:strCache>
                <c:ptCount val="2"/>
                <c:pt idx="0">
                  <c:v>Male</c:v>
                </c:pt>
                <c:pt idx="1">
                  <c:v>Female</c:v>
                </c:pt>
              </c:strCache>
            </c:strRef>
          </c:cat>
          <c:val>
            <c:numRef>
              <c:f>'Gender-School'!$D$267:$D$268</c:f>
              <c:numCache>
                <c:formatCode>0%</c:formatCode>
                <c:ptCount val="2"/>
                <c:pt idx="0">
                  <c:v>0.34188034188034189</c:v>
                </c:pt>
                <c:pt idx="1">
                  <c:v>0.52800000000000002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DD6-45AD-91A6-399500985710}"/>
            </c:ext>
          </c:extLst>
        </c:ser>
        <c:ser>
          <c:idx val="1"/>
          <c:order val="1"/>
          <c:tx>
            <c:strRef>
              <c:f>'Gender-School'!$E$266</c:f>
              <c:strCache>
                <c:ptCount val="1"/>
                <c:pt idx="0">
                  <c:v>Independent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1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'Gender-School'!$C$267:$C$268</c:f>
              <c:strCache>
                <c:ptCount val="2"/>
                <c:pt idx="0">
                  <c:v>Male</c:v>
                </c:pt>
                <c:pt idx="1">
                  <c:v>Female</c:v>
                </c:pt>
              </c:strCache>
            </c:strRef>
          </c:cat>
          <c:val>
            <c:numRef>
              <c:f>'Gender-School'!$E$267:$E$268</c:f>
              <c:numCache>
                <c:formatCode>0%</c:formatCode>
                <c:ptCount val="2"/>
                <c:pt idx="0">
                  <c:v>0.65811965811965811</c:v>
                </c:pt>
                <c:pt idx="1">
                  <c:v>0.47199999999999998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DD6-45AD-91A6-399500985710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440627024"/>
        <c:axId val="440626064"/>
      </c:barChart>
      <c:catAx>
        <c:axId val="4406270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0626064"/>
        <c:crosses val="autoZero"/>
        <c:auto val="0"/>
        <c:lblAlgn val="ctr"/>
        <c:lblOffset val="100"/>
        <c:noMultiLvlLbl val="0"/>
      </c:catAx>
      <c:valAx>
        <c:axId val="440626064"/>
        <c:scaling>
          <c:orientation val="minMax"/>
          <c:max val="1"/>
        </c:scaling>
        <c:delete val="0"/>
        <c:axPos val="l"/>
        <c:numFmt formatCode="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0627024"/>
        <c:crosses val="autoZero"/>
        <c:crossBetween val="between"/>
        <c:majorUnit val="0.2"/>
      </c:valAx>
      <c:spPr>
        <a:solidFill>
          <a:schemeClr val="bg1"/>
        </a:solidFill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>
      <a:solidFill>
        <a:srgbClr val="0070C0"/>
      </a:soli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8720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475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2393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538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753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187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425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93892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21495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473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048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2FC0B27-5193-4D31-9064-A37E4F670844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BECFEC5-5428-418F-8DB9-45F7C19661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13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811045/Elitist_Britain_2019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F6725-4B93-4DD2-944C-ACF9AED0EC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57054"/>
            <a:ext cx="9144000" cy="1037741"/>
          </a:xfrm>
        </p:spPr>
        <p:txBody>
          <a:bodyPr>
            <a:normAutofit/>
          </a:bodyPr>
          <a:lstStyle/>
          <a:p>
            <a:r>
              <a:rPr lang="en-GB" sz="2000" b="1" u="sng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BMPF7010: Work Based Learning Project</a:t>
            </a: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073DD0-E1E2-4CC8-803F-C2E151F565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16625"/>
            <a:ext cx="9144000" cy="1159571"/>
          </a:xfrm>
        </p:spPr>
        <p:txBody>
          <a:bodyPr>
            <a:noAutofit/>
          </a:bodyPr>
          <a:lstStyle/>
          <a:p>
            <a:r>
              <a:rPr lang="en-US" sz="24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 exploration of the educational barriers to becoming a professional choral singer within the UK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DDE9D6-B3A9-41D1-B9FD-A3ABB684A123}"/>
              </a:ext>
            </a:extLst>
          </p:cNvPr>
          <p:cNvSpPr txBox="1"/>
          <p:nvPr/>
        </p:nvSpPr>
        <p:spPr>
          <a:xfrm>
            <a:off x="4638260" y="4844533"/>
            <a:ext cx="3140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Eleanor Clarke (2016640)</a:t>
            </a:r>
          </a:p>
        </p:txBody>
      </p:sp>
    </p:spTree>
    <p:extLst>
      <p:ext uri="{BB962C8B-B14F-4D97-AF65-F5344CB8AC3E}">
        <p14:creationId xmlns:p14="http://schemas.microsoft.com/office/powerpoint/2010/main" val="3301584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48DB5-D2E1-4B76-89C0-5B8D8B8BE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13BD2-D11F-4017-9EA3-4C2D2B8D9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516" y="2103120"/>
            <a:ext cx="9404684" cy="39319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Motivated by my own experience as a state-educated professional choral singer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93% of pupils attend state schools within the UK</a:t>
            </a:r>
          </a:p>
        </p:txBody>
      </p:sp>
    </p:spTree>
    <p:extLst>
      <p:ext uri="{BB962C8B-B14F-4D97-AF65-F5344CB8AC3E}">
        <p14:creationId xmlns:p14="http://schemas.microsoft.com/office/powerpoint/2010/main" val="3273262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FEE69-036C-4200-9A8B-60777C23C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580F1-245E-4314-84D2-509E69740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estimate the proportion of professional choral singers within the UK who attended state schools.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identify the reasons for low representation of state-educated singers among professional choral singers in the UK.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identify how the imbalance can be redressed. 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673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0E562-2A4D-43A9-B741-B6F4AF91E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Literature review: British choral tradition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4B68D1-B3C7-4A83-B2B1-F0D6E3A4D132}"/>
              </a:ext>
            </a:extLst>
          </p:cNvPr>
          <p:cNvSpPr txBox="1"/>
          <p:nvPr/>
        </p:nvSpPr>
        <p:spPr>
          <a:xfrm>
            <a:off x="1336870" y="1831314"/>
            <a:ext cx="932447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Professional boy choristers used in cathedrals for over 1,000 years (Stewart, 2020)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Extremely intensive training (Stewart, 2020)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Most cathedrals now have girl choristers too (Stewart, 2020)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40% of choristers are school boarders (Milton, 2010)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39 out of 44 choir schools are independent (Dong &amp;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</a:rPr>
              <a:t>Kokotsaki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, 2021)</a:t>
            </a:r>
          </a:p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Many choristers receive music scholarships to independent secondary schools (Barrett &amp; Zhukov,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94491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FF227-5D8B-48CC-8B5B-464763C92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Literature review: state-funded music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0B917-8CDD-4CAB-9EF3-AFE3DDAD5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National curriculum mandates singing up to the end of KS3 (Savage, 2021)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More than 50% of schools fail in this duty (Bath et al.,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Schools prioritise EBacc ‘core’ subjects (Dufour &amp; Griffiths, 2019)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Staff numbers and teacher training in decline (Bath et al.,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GCSE and A Level Music entries in decline (Bath et al.,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Funding to local music services has decreased (Bath et al., 2020)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provision largely the result of exceptional teachers (Ashley, 2013; Welch et al., 2012)</a:t>
            </a:r>
            <a:endParaRPr lang="en-GB" sz="2400" b="1" dirty="0"/>
          </a:p>
          <a:p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1186077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2CFC6-E2FC-4084-A2B9-B5EF85DB2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review: sight-reading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6281C-8F1E-4760-903F-DC9EA1514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ability to convert music notation into sound on initial presentation of a score (McClung, 2001)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One of the key skills learned by choristers (Barrett &amp; Zhukov, 2022)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Picked up by immersion and repetition rather than formal instruction (Barrett &amp; Zhukov, 2022)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Previously a commonplace skill amongst the UK working class (Grace, 1943)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Learned by solfege-based training in primary schools (Grace, 1943)</a:t>
            </a:r>
          </a:p>
        </p:txBody>
      </p:sp>
    </p:spTree>
    <p:extLst>
      <p:ext uri="{BB962C8B-B14F-4D97-AF65-F5344CB8AC3E}">
        <p14:creationId xmlns:p14="http://schemas.microsoft.com/office/powerpoint/2010/main" val="204842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BB97C-A729-44B9-A5BB-A83548BB4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51B28-6810-4A1C-9970-F034751BE4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Transformative paradigm.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Hermeneutic approach.</a:t>
            </a:r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Sequential mixed methods:</a:t>
            </a:r>
          </a:p>
          <a:p>
            <a:pPr marL="1062990" lvl="2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Quantitative: survey</a:t>
            </a:r>
          </a:p>
          <a:p>
            <a:pPr marL="1062990" lvl="2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Qualitative: focus group / interviews / questionnaires </a:t>
            </a:r>
          </a:p>
        </p:txBody>
      </p:sp>
    </p:spTree>
    <p:extLst>
      <p:ext uri="{BB962C8B-B14F-4D97-AF65-F5344CB8AC3E}">
        <p14:creationId xmlns:p14="http://schemas.microsoft.com/office/powerpoint/2010/main" val="1300661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ACCC1-6F5D-E66B-D8CF-CA2457E05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4FC9A-276F-41AD-F9F2-0AE14ED5A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Google Forms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Focus on high response rate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Purposive and snowball sampling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251 responses (n = 242 - 247 for analyses)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Statistical analysis in Excel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Chi-squared tests of independence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3163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E9D34-E7F8-4ACA-C72D-8952E71C5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61DA3-A06D-AFF6-4FAD-27CFC9DF3F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Survey participants with atypical backgrounds selected: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State educated;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Did not study at Oxbridge;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classical music connections.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Further participants selected on the basis of their comments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Choice of focus group, interview or questionnaire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13 participants (4 in focus group, 2 interviews, 7 questionnaires)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 group session and interviews held on Zoom, recorded and transcribed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2556606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3CA7A-3021-F0BB-FE6C-6988555D2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EC3B6-7912-7DF1-223A-D5DBC1BF09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Confidentiality important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Choice of focus group / interview / questionnaire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of bias from insider-research, addressed by: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Large sample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Strict criteria for participant selection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Open-ended questions and facilitation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Rigorous thematic analysis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Thorough documentation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Triangulation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 risk: understatement</a:t>
            </a:r>
          </a:p>
        </p:txBody>
      </p:sp>
    </p:spTree>
    <p:extLst>
      <p:ext uri="{BB962C8B-B14F-4D97-AF65-F5344CB8AC3E}">
        <p14:creationId xmlns:p14="http://schemas.microsoft.com/office/powerpoint/2010/main" val="52209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B5E6D-57BC-4EC5-A52C-685AB3E1D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E302F-CDB4-4DD0-99CA-5C7D98771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master basic statistical analysis in order to interpret quantitative data.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successfully manage a sequential hermeneutic research project, planning and responding to the data at every stage so as to ensure a coherent and effective final report.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identify ways that I can promote skilled choral singing to those within state education, either through my own teaching or through advocacy or further research. 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502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F5DA5-BA1C-4A84-A1FB-21F7EF502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4FCD224-3239-0BC6-1757-69CD2E85445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7794445"/>
              </p:ext>
            </p:extLst>
          </p:nvPr>
        </p:nvGraphicFramePr>
        <p:xfrm>
          <a:off x="2377442" y="1799923"/>
          <a:ext cx="6939814" cy="467787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5941298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3ABC7-BBDF-9BE4-2CF7-AFBB24865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Comparison with Elitist Britain 2019 (The Sutton Trust,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DDAC4-F0B3-46A8-08BD-D9622B34DD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Professions with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highest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independent school attendance: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Senior judges (65%)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Permanent secretaries (59%)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Lords (57%)</a:t>
            </a:r>
          </a:p>
          <a:p>
            <a:pPr marL="274320" lvl="1" indent="0">
              <a:buNone/>
            </a:pPr>
            <a:r>
              <a:rPr lang="en-GB" sz="24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Choral singers (56%)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Diplomats &amp; Junior Ministers (52%)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560571-655E-3793-1BAA-2F0D21D7AC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Professions with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highest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Oxbridge attendance: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Senior judges (71%)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Cabinet (57%)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Permanent secretaries (56%)</a:t>
            </a:r>
            <a:endParaRPr lang="en-GB" sz="24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Diplomats </a:t>
            </a:r>
            <a:r>
              <a:rPr lang="en-GB" sz="24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 Choral singers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(52%)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171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7A2E4-400F-21B7-BA09-25BBFE55F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over time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D864C55-18F3-25D3-BF8C-E2D109225C7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36710095"/>
              </p:ext>
            </p:extLst>
          </p:nvPr>
        </p:nvGraphicFramePr>
        <p:xfrm>
          <a:off x="1066800" y="2103438"/>
          <a:ext cx="4754563" cy="37480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DF1F75B-8114-EB10-E3A9-2A58584C4755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370638" y="2103438"/>
          <a:ext cx="4754562" cy="37480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7290697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F040B-683A-7576-2709-273427331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2831432" cy="1859974"/>
          </a:xfrm>
        </p:spPr>
        <p:txBody>
          <a:bodyPr>
            <a:normAutofit/>
          </a:bodyPr>
          <a:lstStyle/>
          <a:p>
            <a:r>
              <a:rPr lang="en-GB" dirty="0"/>
              <a:t>Gender</a:t>
            </a:r>
            <a:br>
              <a:rPr lang="en-GB" dirty="0"/>
            </a:br>
            <a:r>
              <a:rPr lang="en-GB" dirty="0"/>
              <a:t>(school)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0354F8F-1E1E-E08F-168F-FAEC132AF0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6137112"/>
              </p:ext>
            </p:extLst>
          </p:nvPr>
        </p:nvGraphicFramePr>
        <p:xfrm>
          <a:off x="4408370" y="1020278"/>
          <a:ext cx="6716829" cy="50153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63279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3EA59-3947-9E30-0725-D585B434E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Gender (choristers)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19C2BF2-01E5-8CF0-0226-2D4D8A37E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082971"/>
              </p:ext>
            </p:extLst>
          </p:nvPr>
        </p:nvGraphicFramePr>
        <p:xfrm>
          <a:off x="1177491" y="1799922"/>
          <a:ext cx="9837018" cy="41388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3886">
                  <a:extLst>
                    <a:ext uri="{9D8B030D-6E8A-4147-A177-3AD203B41FA5}">
                      <a16:colId xmlns:a16="http://schemas.microsoft.com/office/drawing/2014/main" val="2608995925"/>
                    </a:ext>
                  </a:extLst>
                </a:gridCol>
                <a:gridCol w="3389923">
                  <a:extLst>
                    <a:ext uri="{9D8B030D-6E8A-4147-A177-3AD203B41FA5}">
                      <a16:colId xmlns:a16="http://schemas.microsoft.com/office/drawing/2014/main" val="2402196128"/>
                    </a:ext>
                  </a:extLst>
                </a:gridCol>
                <a:gridCol w="2822286">
                  <a:extLst>
                    <a:ext uri="{9D8B030D-6E8A-4147-A177-3AD203B41FA5}">
                      <a16:colId xmlns:a16="http://schemas.microsoft.com/office/drawing/2014/main" val="303466502"/>
                    </a:ext>
                  </a:extLst>
                </a:gridCol>
                <a:gridCol w="2310923">
                  <a:extLst>
                    <a:ext uri="{9D8B030D-6E8A-4147-A177-3AD203B41FA5}">
                      <a16:colId xmlns:a16="http://schemas.microsoft.com/office/drawing/2014/main" val="1457951780"/>
                    </a:ext>
                  </a:extLst>
                </a:gridCol>
              </a:tblGrid>
              <a:tr h="591266">
                <a:tc gridSpan="4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Proportion of male and female singers who were choristers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99273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Female singers</a:t>
                      </a:r>
                      <a:endParaRPr lang="en-GB" sz="20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Male singers</a:t>
                      </a:r>
                      <a:endParaRPr lang="en-GB" sz="20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singers</a:t>
                      </a:r>
                      <a:endParaRPr lang="en-GB" sz="20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605742734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18-29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38%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37%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78379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30-39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41%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967761840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40-49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24%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34%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34072736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50+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0%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47%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23%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861503773"/>
                  </a:ext>
                </a:extLst>
              </a:tr>
              <a:tr h="5912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26%</a:t>
                      </a:r>
                      <a:endParaRPr lang="en-GB" sz="20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46%</a:t>
                      </a:r>
                      <a:endParaRPr lang="en-GB" sz="20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36%</a:t>
                      </a:r>
                      <a:endParaRPr lang="en-GB" sz="20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8209243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2167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DAC3C-5B80-03E8-2951-B34D0FCA8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State-educated singers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54462-97B1-B23E-564F-23950A8DC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State-educated singers less likely to have studied at Oxbridge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State-educated singers less likely to have a classical music background</a:t>
            </a:r>
          </a:p>
        </p:txBody>
      </p:sp>
    </p:spTree>
    <p:extLst>
      <p:ext uri="{BB962C8B-B14F-4D97-AF65-F5344CB8AC3E}">
        <p14:creationId xmlns:p14="http://schemas.microsoft.com/office/powerpoint/2010/main" val="18610078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0E7D1-5E09-EB81-EE9A-1F350EBF99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F5674-D7FF-46F5-D8F4-E78193F19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3033562" cy="5094698"/>
          </a:xfrm>
        </p:spPr>
        <p:txBody>
          <a:bodyPr>
            <a:normAutofit/>
          </a:bodyPr>
          <a:lstStyle/>
          <a:p>
            <a:r>
              <a:rPr lang="en-GB" dirty="0"/>
              <a:t>Theme diagram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288912-4A9F-43FC-4756-F727AB5A41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100362" y="447537"/>
            <a:ext cx="7485373" cy="5876261"/>
          </a:xfrm>
        </p:spPr>
      </p:pic>
    </p:spTree>
    <p:extLst>
      <p:ext uri="{BB962C8B-B14F-4D97-AF65-F5344CB8AC3E}">
        <p14:creationId xmlns:p14="http://schemas.microsoft.com/office/powerpoint/2010/main" val="3558405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F5E94-9B97-B18A-49E7-512A33C3D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Schools and hubs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6D8C7-A973-81BF-ED91-EDCDDA4E4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71047"/>
            <a:ext cx="10058400" cy="461050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Demonstrations by peripatetic teachers:</a:t>
            </a:r>
          </a:p>
          <a:p>
            <a:pPr marL="548640" lvl="2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 don't think I had ever really felt a pull to music, until one day one of the peri teachers came in”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Exceptional teachers.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Example of solfege-based training:</a:t>
            </a:r>
          </a:p>
          <a:p>
            <a:pPr marL="548640" lvl="2" indent="0">
              <a:buNone/>
            </a:pP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“Everyone could and would sing confidently. It was a shock to get to secondary school and discover that not everyone sang at school happily.”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Hubs provided chances for top musicians to come together.</a:t>
            </a:r>
          </a:p>
        </p:txBody>
      </p:sp>
    </p:spTree>
    <p:extLst>
      <p:ext uri="{BB962C8B-B14F-4D97-AF65-F5344CB8AC3E}">
        <p14:creationId xmlns:p14="http://schemas.microsoft.com/office/powerpoint/2010/main" val="1779266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76889-64D1-F8A3-FD3E-F824AFF2A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Church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5F8E3-C79F-8FB3-A5A0-1416A0164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Extremely important for: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Exposure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pPr marL="617220" lvl="1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Jobs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Challenging for those without a church background: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“Each church had a different way or order of doing things, and I was actively made to feel ignorant for not knowing them, even though there was no way I could have.”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53500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DB04B-FA1F-1DB9-79A7-51A71B828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Challenges: </a:t>
            </a:r>
            <a:br>
              <a:rPr lang="en-GB" dirty="0"/>
            </a:br>
            <a:r>
              <a:rPr lang="en-GB" dirty="0"/>
              <a:t>financial &amp; career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64850-0B27-A5AC-9EAE-9A7A6A7AE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Financial support available, but not always known about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Information on career path difficult to obtain</a:t>
            </a:r>
          </a:p>
        </p:txBody>
      </p:sp>
    </p:spTree>
    <p:extLst>
      <p:ext uri="{BB962C8B-B14F-4D97-AF65-F5344CB8AC3E}">
        <p14:creationId xmlns:p14="http://schemas.microsoft.com/office/powerpoint/2010/main" val="26868571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696FC-F555-8BDC-81B9-6C17FEBE4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Challenges: cultural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64154-CF79-4FF0-CC35-31D3579C1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Classical musicians out of place at school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State-educated singers out of place in ‘private-school world’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Lack of connections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Need to build alternative network</a:t>
            </a:r>
          </a:p>
        </p:txBody>
      </p:sp>
    </p:spTree>
    <p:extLst>
      <p:ext uri="{BB962C8B-B14F-4D97-AF65-F5344CB8AC3E}">
        <p14:creationId xmlns:p14="http://schemas.microsoft.com/office/powerpoint/2010/main" val="3930873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039F2-0E56-44B6-84DF-17754FAF4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A37F0-6F19-4D2E-BC29-21001EB9B1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State-school music provision </a:t>
            </a:r>
            <a:r>
              <a:rPr lang="en-GB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has</a:t>
            </a: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to improve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Classical music needs to become ‘normal’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Solfege-based training at primary schools</a:t>
            </a:r>
          </a:p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Aims and learning outcomes met, but scope for a lot more detail</a:t>
            </a:r>
            <a:endParaRPr lang="en-US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35464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F908A-E9C3-428B-9E53-9E3B6CEC1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5C0FA-EAD1-424E-95B0-ACFFB47223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feasibility, efficacy and cost-effectiveness of offering a solfege-based training to all primary school pupils;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best to collate and disseminate the necessary information on opportunities, funding and career path;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current state of training opportunities for church singers, and how this can be improved.</a:t>
            </a:r>
          </a:p>
          <a:p>
            <a:pPr marL="274320" lvl="1" indent="0">
              <a:lnSpc>
                <a:spcPct val="15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9056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46787-7586-4C6B-A9CD-704409100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6437C-6AE1-46D0-BB58-088DD4FAD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1730140"/>
            <a:ext cx="10459453" cy="44852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Ashley, M. R. (2013) ‘Broken voices or a broken curriculum? The impact of research on UK school choral practice with boys’,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Music Education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30(3), p311–327.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Barrett, M. S., and Zhukov, K. (2022) ‘Enduring impacts of cathedral choral training on choristers’ lives’,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Music Education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24(2), p209–222.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Bath, N., Daubney, A., Mackrill, D., &amp; Spruce, G. (2020). ‘The declining place of music education in schools in England’,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Children and Society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34(5), p443–457.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Dong, L.,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Kokotsaki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D. (2021) ‘Music achievements of being an English chorister’,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Music 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2021, p249–263.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Dufour, B. and Griffiths, A., (2019)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'Not enough music': a critique of music education in schools in England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De Montfort University.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Grace, H. (1943) ‘The Decline of Sight-Singing’,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Musical Times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84(1203), p137–139.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McClung, A. C. (2001) ‘Sight-Singing Systems: Current Practice and Survey of All-State Choristers’,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Update: Applications of Research in Music 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20(1), p3-8.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Milton, J. (2010). 2009 Choir School Association census.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8760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5EE09-B9D3-7D62-5F10-331EC72A7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78B8F-1BE2-BE19-E2E2-0CC638D5AB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Savage, J. (2021) ‘The policy and practice of music education in England, 2010–2020’.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British Educational Research Journal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47(2), p469–483.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Stewart, C. E.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impact of the introduction of girl choristers at Salisbury and its influence on other British Anglican cathedral choirs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PhD Thesis. University of London. Available at: https://discovery.ucl.ac.uk/id/eprint/10122161 (Accessed: 30 January 2025)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Sutton Trust, &amp; Social Mobility Commission.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Elitist Britain 2019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https://assets.publishing.service.gov.uk/government/uploads/system/uploads/attachment_data/file/811045/Elitist_Britain_2019.pdf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7 May 2025)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Welch, G. F.,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Himonides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Papageorgi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I., Saunders, J., Rinta, T., Stewart, C., Preti, C., Lani, J., Vraka, M., &amp; Hill, J. (2009) ‘The National Singing Programme for primary schools in England: An initial baseline study’,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Music Education Research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11(1), p1–22.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9162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10933</TotalTime>
  <Words>1563</Words>
  <Application>Microsoft Office PowerPoint</Application>
  <PresentationFormat>Widescreen</PresentationFormat>
  <Paragraphs>165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Century Gothic</vt:lpstr>
      <vt:lpstr>Garamond</vt:lpstr>
      <vt:lpstr>Savon</vt:lpstr>
      <vt:lpstr>BMPF7010: Work Based Learning Project</vt:lpstr>
      <vt:lpstr>Context</vt:lpstr>
      <vt:lpstr>Aims of the study</vt:lpstr>
      <vt:lpstr>Literature review: British choral tradition</vt:lpstr>
      <vt:lpstr>Literature review: state-funded music provision</vt:lpstr>
      <vt:lpstr>Literature review: sight-reading</vt:lpstr>
      <vt:lpstr>Method</vt:lpstr>
      <vt:lpstr>Survey</vt:lpstr>
      <vt:lpstr>Qualitative phase</vt:lpstr>
      <vt:lpstr>Ethics</vt:lpstr>
      <vt:lpstr>Personal learning outcomes</vt:lpstr>
      <vt:lpstr>Findings</vt:lpstr>
      <vt:lpstr>Comparison with Elitist Britain 2019 (The Sutton Trust, 2019)</vt:lpstr>
      <vt:lpstr>Changes over time</vt:lpstr>
      <vt:lpstr>Gender (school)</vt:lpstr>
      <vt:lpstr>Gender (choristers)</vt:lpstr>
      <vt:lpstr>State-educated singers</vt:lpstr>
      <vt:lpstr>Theme diagram</vt:lpstr>
      <vt:lpstr>Schools and hubs</vt:lpstr>
      <vt:lpstr>Church</vt:lpstr>
      <vt:lpstr>Challenges:  financial &amp; career support</vt:lpstr>
      <vt:lpstr>Challenges: cultural</vt:lpstr>
      <vt:lpstr>Conclusions</vt:lpstr>
      <vt:lpstr>Further research</vt:lpstr>
      <vt:lpstr>References</vt:lpstr>
      <vt:lpstr>References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BMPF7008: Work Based Learning Project</dc:title>
  <dc:creator>eleanorclarke@cantab.net</dc:creator>
  <cp:lastModifiedBy>Eleanor Clarke</cp:lastModifiedBy>
  <cp:revision>9</cp:revision>
  <dcterms:created xsi:type="dcterms:W3CDTF">2022-01-07T14:33:59Z</dcterms:created>
  <dcterms:modified xsi:type="dcterms:W3CDTF">2025-09-02T15:31:39Z</dcterms:modified>
</cp:coreProperties>
</file>