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51"/>
  </p:notesMasterIdLst>
  <p:sldIdLst>
    <p:sldId id="300" r:id="rId3"/>
    <p:sldId id="307" r:id="rId4"/>
    <p:sldId id="305" r:id="rId5"/>
    <p:sldId id="306" r:id="rId6"/>
    <p:sldId id="301" r:id="rId7"/>
    <p:sldId id="302" r:id="rId8"/>
    <p:sldId id="303" r:id="rId9"/>
    <p:sldId id="315" r:id="rId10"/>
    <p:sldId id="258" r:id="rId11"/>
    <p:sldId id="259" r:id="rId12"/>
    <p:sldId id="308" r:id="rId13"/>
    <p:sldId id="271" r:id="rId14"/>
    <p:sldId id="309" r:id="rId15"/>
    <p:sldId id="272" r:id="rId16"/>
    <p:sldId id="273" r:id="rId17"/>
    <p:sldId id="274" r:id="rId18"/>
    <p:sldId id="276" r:id="rId19"/>
    <p:sldId id="277" r:id="rId20"/>
    <p:sldId id="310" r:id="rId21"/>
    <p:sldId id="311" r:id="rId22"/>
    <p:sldId id="312" r:id="rId23"/>
    <p:sldId id="313" r:id="rId24"/>
    <p:sldId id="314" r:id="rId25"/>
    <p:sldId id="260" r:id="rId26"/>
    <p:sldId id="262" r:id="rId27"/>
    <p:sldId id="264" r:id="rId28"/>
    <p:sldId id="265" r:id="rId29"/>
    <p:sldId id="266" r:id="rId30"/>
    <p:sldId id="280" r:id="rId31"/>
    <p:sldId id="281" r:id="rId32"/>
    <p:sldId id="282" r:id="rId33"/>
    <p:sldId id="283" r:id="rId34"/>
    <p:sldId id="284" r:id="rId35"/>
    <p:sldId id="270" r:id="rId36"/>
    <p:sldId id="279" r:id="rId37"/>
    <p:sldId id="286" r:id="rId38"/>
    <p:sldId id="288" r:id="rId39"/>
    <p:sldId id="289" r:id="rId40"/>
    <p:sldId id="290" r:id="rId41"/>
    <p:sldId id="292" r:id="rId42"/>
    <p:sldId id="293" r:id="rId43"/>
    <p:sldId id="294" r:id="rId44"/>
    <p:sldId id="297" r:id="rId45"/>
    <p:sldId id="295" r:id="rId46"/>
    <p:sldId id="298" r:id="rId47"/>
    <p:sldId id="304" r:id="rId48"/>
    <p:sldId id="299" r:id="rId49"/>
    <p:sldId id="257" r:id="rId5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00" autoAdjust="0"/>
    <p:restoredTop sz="94660"/>
  </p:normalViewPr>
  <p:slideViewPr>
    <p:cSldViewPr snapToGrid="0">
      <p:cViewPr varScale="1">
        <p:scale>
          <a:sx n="84" d="100"/>
          <a:sy n="84" d="100"/>
        </p:scale>
        <p:origin x="9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350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slide" Target="slides/slide45.xml"/><Relationship Id="rId50" Type="http://schemas.openxmlformats.org/officeDocument/2006/relationships/slide" Target="slides/slide48.xml"/><Relationship Id="rId55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41" Type="http://schemas.openxmlformats.org/officeDocument/2006/relationships/slide" Target="slides/slide39.xml"/><Relationship Id="rId54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3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slide" Target="slides/slide47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slide" Target="slides/slide46.xml"/><Relationship Id="rId8" Type="http://schemas.openxmlformats.org/officeDocument/2006/relationships/slide" Target="slides/slide6.xml"/><Relationship Id="rId51" Type="http://schemas.openxmlformats.org/officeDocument/2006/relationships/notesMaster" Target="notesMasters/notesMaster1.xml"/><Relationship Id="rId3" Type="http://schemas.openxmlformats.org/officeDocument/2006/relationships/slide" Target="slides/slid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3A8482-2E62-4D91-A883-D1745DC9173C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7607A12-629A-4C3F-9FFA-A5CCB5DF3C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04270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62F59FB-E405-49E7-8058-95C7CA0CDF17}" type="slidenum"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30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01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027979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62F59FB-E405-49E7-8058-95C7CA0CDF17}" type="slidenum"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01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949210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62F59FB-E405-49E7-8058-95C7CA0CDF17}" type="slidenum"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01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281169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62F59FB-E405-49E7-8058-95C7CA0CDF17}" type="slidenum"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01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75976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559B59-80DE-4DBC-B09D-299644C87057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7B5B73-4553-48D4-B612-D4FCE994E5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8693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559B59-80DE-4DBC-B09D-299644C87057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7B5B73-4553-48D4-B612-D4FCE994E5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78541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559B59-80DE-4DBC-B09D-299644C87057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7B5B73-4553-48D4-B612-D4FCE994E5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71495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559B59-80DE-4DBC-B09D-299644C87057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7B5B73-4553-48D4-B612-D4FCE994E5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9061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559B59-80DE-4DBC-B09D-299644C87057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7B5B73-4553-48D4-B612-D4FCE994E5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20596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559B59-80DE-4DBC-B09D-299644C87057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7B5B73-4553-48D4-B612-D4FCE994E5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39568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559B59-80DE-4DBC-B09D-299644C87057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7B5B73-4553-48D4-B612-D4FCE994E5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48178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559B59-80DE-4DBC-B09D-299644C87057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7B5B73-4553-48D4-B612-D4FCE994E5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28148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559B59-80DE-4DBC-B09D-299644C87057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7B5B73-4553-48D4-B612-D4FCE994E5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57250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559B59-80DE-4DBC-B09D-299644C87057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7B5B73-4553-48D4-B612-D4FCE994E5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63989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559B59-80DE-4DBC-B09D-299644C87057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7B5B73-4553-48D4-B612-D4FCE994E5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453242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F013F-040F-4821-9B2B-5ADCD37A721E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11/12/2018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A0CBC9-9273-46E7-8005-538C75C5540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160387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F013F-040F-4821-9B2B-5ADCD37A721E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11/12/2018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A0CBC9-9273-46E7-8005-538C75C5540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942526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F013F-040F-4821-9B2B-5ADCD37A721E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11/12/2018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A0CBC9-9273-46E7-8005-538C75C5540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781352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F013F-040F-4821-9B2B-5ADCD37A721E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11/12/2018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A0CBC9-9273-46E7-8005-538C75C5540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158504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F013F-040F-4821-9B2B-5ADCD37A721E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11/12/2018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A0CBC9-9273-46E7-8005-538C75C5540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842072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F013F-040F-4821-9B2B-5ADCD37A721E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11/12/2018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A0CBC9-9273-46E7-8005-538C75C5540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540363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F013F-040F-4821-9B2B-5ADCD37A721E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11/12/2018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A0CBC9-9273-46E7-8005-538C75C5540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743561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F013F-040F-4821-9B2B-5ADCD37A721E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11/12/2018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A0CBC9-9273-46E7-8005-538C75C5540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046846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F013F-040F-4821-9B2B-5ADCD37A721E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11/12/2018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A0CBC9-9273-46E7-8005-538C75C5540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917879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F013F-040F-4821-9B2B-5ADCD37A721E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11/12/2018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A0CBC9-9273-46E7-8005-538C75C5540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490679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F013F-040F-4821-9B2B-5ADCD37A721E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11/12/2018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A0CBC9-9273-46E7-8005-538C75C5540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51804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561" y="609320"/>
            <a:ext cx="10364881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913561" y="1980640"/>
            <a:ext cx="5092767" cy="4115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5677" y="1980640"/>
            <a:ext cx="5092767" cy="4115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 noChangeArrowheads="1"/>
          </p:cNvSpPr>
          <p:nvPr>
            <p:ph type="dt" sz="half" idx="10"/>
          </p:nvPr>
        </p:nvSpPr>
        <p:spPr>
          <a:xfrm>
            <a:off x="913560" y="6248681"/>
            <a:ext cx="2540779" cy="456640"/>
          </a:xfrm>
          <a:prstGeom prst="rect">
            <a:avLst/>
          </a:prstGeom>
          <a:ln/>
        </p:spPr>
        <p:txBody>
          <a:bodyPr lIns="80696" tIns="40348" rIns="80696" bIns="40348"/>
          <a:lstStyle>
            <a:lvl1pPr>
              <a:defRPr/>
            </a:lvl1pPr>
          </a:lstStyle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5CD1335-5706-4062-9773-49F198657F88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61725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559B59-80DE-4DBC-B09D-299644C87057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7B5B73-4553-48D4-B612-D4FCE994E5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12054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4F013F-040F-4821-9B2B-5ADCD37A721E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11/12/2018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A0CBC9-9273-46E7-8005-538C75C5540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04476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e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3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20.png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3.xml"/><Relationship Id="rId4" Type="http://schemas.openxmlformats.org/officeDocument/2006/relationships/image" Target="../media/image22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3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3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3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3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ing.com/videos/search?q=Skeletal+Muscle+Histology&amp;&amp;view=detail&amp;mid=17DD277F9B03B4F57A6917DD277F9B03B4F57A69&amp;&amp;FORM=VRDGAR" TargetMode="External"/><Relationship Id="rId2" Type="http://schemas.openxmlformats.org/officeDocument/2006/relationships/hyperlink" Target="https://www.bing.com/videos/search?q=skeletal+muscle+structure&amp;&amp;view=detail&amp;mid=B4FB55494EC27522672CB4FB55494EC27522672C&amp;rvsmid=B7CD84ADAF59796CFE6AB7CD84ADAF59796CFE6A&amp;FORM=VDQVAP" TargetMode="External"/><Relationship Id="rId1" Type="http://schemas.openxmlformats.org/officeDocument/2006/relationships/slideLayout" Target="../slideLayouts/slideLayout17.xml"/><Relationship Id="rId5" Type="http://schemas.openxmlformats.org/officeDocument/2006/relationships/hyperlink" Target="https://www.bing.com/videos/search?q=Mechanism+of+Muscle+Contraction&amp;&amp;view=detail&amp;mid=EC04B7B6853B40283266EC04B7B6853B40283266&amp;&amp;FORM=VRDGAR" TargetMode="External"/><Relationship Id="rId4" Type="http://schemas.openxmlformats.org/officeDocument/2006/relationships/hyperlink" Target="https://www.bing.com/videos/search?q=Mechanism+of+Muscle+Contraction&amp;&amp;view=detail&amp;mid=115173A5C6B462903E9F115173A5C6B462903E9F&amp;rvsmid=B4FB55494EC27522672CB4FB55494EC27522672C&amp;FORM=VDRVRV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DA8CAC-D265-4E12-9095-4DB66F7640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Cardiorespiratory Fitness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ABD31F-465C-4517-AEC0-48F274C289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94559"/>
            <a:ext cx="10515600" cy="2297431"/>
          </a:xfrm>
        </p:spPr>
        <p:txBody>
          <a:bodyPr/>
          <a:lstStyle/>
          <a:p>
            <a:r>
              <a:rPr lang="en-GB" dirty="0"/>
              <a:t>Maximal oxygen uptake (VO</a:t>
            </a:r>
            <a:r>
              <a:rPr lang="en-GB" baseline="-25000" dirty="0"/>
              <a:t>2max</a:t>
            </a:r>
            <a:r>
              <a:rPr lang="en-GB" dirty="0"/>
              <a:t>)</a:t>
            </a:r>
          </a:p>
          <a:p>
            <a:pPr lvl="1"/>
            <a:r>
              <a:rPr lang="en-GB" dirty="0"/>
              <a:t>Dependent upon the ability of the </a:t>
            </a:r>
            <a:r>
              <a:rPr lang="en-GB" b="1" dirty="0"/>
              <a:t>respiratory &amp; cardiovascular systems </a:t>
            </a:r>
            <a:r>
              <a:rPr lang="en-GB" dirty="0"/>
              <a:t>to deliver oxygen to the working </a:t>
            </a:r>
            <a:r>
              <a:rPr lang="en-GB" b="1" dirty="0"/>
              <a:t>skeletal muscles </a:t>
            </a:r>
            <a:r>
              <a:rPr lang="en-GB" dirty="0"/>
              <a:t>and the ability of those muscles to utilise that oxygen</a:t>
            </a:r>
          </a:p>
          <a:p>
            <a:pPr marL="457200" lvl="1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333022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F8AAEE-2AD1-49D5-A23F-D85A5BBFDE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751489-B1A8-4166-A460-92530A6BBC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Consider evidence of the importance of CRF for health</a:t>
            </a:r>
          </a:p>
          <a:p>
            <a:r>
              <a:rPr lang="en-GB" dirty="0"/>
              <a:t>Consider cardiovascular responses to exercise and adaptations to exercise training</a:t>
            </a:r>
          </a:p>
          <a:p>
            <a:r>
              <a:rPr lang="en-GB" dirty="0"/>
              <a:t>Consider guidelines for prescribing exercise for most adults</a:t>
            </a:r>
          </a:p>
          <a:p>
            <a:r>
              <a:rPr lang="en-GB" dirty="0"/>
              <a:t>Consider the importance of reducing sedentary behaviours and sedentary time</a:t>
            </a:r>
          </a:p>
        </p:txBody>
      </p:sp>
    </p:spTree>
    <p:extLst>
      <p:ext uri="{BB962C8B-B14F-4D97-AF65-F5344CB8AC3E}">
        <p14:creationId xmlns:p14="http://schemas.microsoft.com/office/powerpoint/2010/main" val="19119547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3EB5FCE-307F-4664-86C4-B2E8DF85BA2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886" y="2023110"/>
            <a:ext cx="10162227" cy="446734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2C445BB-B1B4-46C2-B8B9-86DDB11BAD9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9008" y="137983"/>
            <a:ext cx="7316803" cy="18165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07122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D9548FD-A17B-464B-9E07-8C0EF735E3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069" y="1976911"/>
            <a:ext cx="5182736" cy="4435319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09159AD0-82C6-4E49-A42B-5FE72B7B24A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07975" y="320039"/>
            <a:ext cx="5313909" cy="6446519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87381980-707B-4262-9858-BABE1A1B5E0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3069" y="320039"/>
            <a:ext cx="5612932" cy="12230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97887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508208-B388-42C0-B217-60604F5C4F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Cardiovascular system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F85FEA-80E0-4BAB-89FD-18F7AD1392D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Heart &amp; blood vessels (arteries, arterioles, capillaries, venules, veins)</a:t>
            </a:r>
          </a:p>
          <a:p>
            <a:pPr lvl="1"/>
            <a:r>
              <a:rPr lang="en-GB" dirty="0"/>
              <a:t>Transport deoxygenated blood from the heart to lungs and oxygenated blood from the lungs to the heart</a:t>
            </a:r>
          </a:p>
          <a:p>
            <a:pPr lvl="1"/>
            <a:r>
              <a:rPr lang="en-GB" dirty="0"/>
              <a:t>Transport oxygenated blood from the heart to tissues and deoxygenated blood from the tissues to the heart</a:t>
            </a:r>
          </a:p>
          <a:p>
            <a:pPr lvl="1"/>
            <a:r>
              <a:rPr lang="en-GB" dirty="0"/>
              <a:t>Distribute nutrients</a:t>
            </a:r>
          </a:p>
          <a:p>
            <a:pPr lvl="1"/>
            <a:r>
              <a:rPr lang="en-GB" dirty="0"/>
              <a:t>Removal of waste (end) products (e.g. CO</a:t>
            </a:r>
            <a:r>
              <a:rPr lang="en-GB" baseline="-25000" dirty="0"/>
              <a:t>2</a:t>
            </a:r>
            <a:r>
              <a:rPr lang="en-GB" dirty="0"/>
              <a:t> and lactate)</a:t>
            </a:r>
          </a:p>
          <a:p>
            <a:pPr lvl="1"/>
            <a:r>
              <a:rPr lang="en-GB" dirty="0"/>
              <a:t>Transport of hormones and enzymes</a:t>
            </a:r>
          </a:p>
          <a:p>
            <a:pPr lvl="1"/>
            <a:r>
              <a:rPr lang="en-GB" dirty="0"/>
              <a:t>Maintenance of body temperature </a:t>
            </a:r>
          </a:p>
        </p:txBody>
      </p:sp>
    </p:spTree>
    <p:extLst>
      <p:ext uri="{BB962C8B-B14F-4D97-AF65-F5344CB8AC3E}">
        <p14:creationId xmlns:p14="http://schemas.microsoft.com/office/powerpoint/2010/main" val="24960318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9B9A9D-F99F-4BBA-8BE1-3A22F5BFD5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Cardiovascular Function at Rest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3D96BB-9C8D-401B-BA3F-9BD3D2D95C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Cardiac output (CO), amount of blood pumped from the left ventricle per minute (heart rate, HR x stroke volume, SV)</a:t>
            </a:r>
          </a:p>
          <a:p>
            <a:pPr lvl="1"/>
            <a:r>
              <a:rPr lang="en-GB" dirty="0"/>
              <a:t>CO at rest – about 4-5 L/min (independent of training status, related to size)</a:t>
            </a:r>
          </a:p>
          <a:p>
            <a:pPr lvl="1"/>
            <a:r>
              <a:rPr lang="en-GB" dirty="0"/>
              <a:t>HR at rest – about 60-80 bpm, about 10 bpm higher in women. Fitter individuals have lower resting and maximal HR’s. </a:t>
            </a:r>
          </a:p>
          <a:p>
            <a:pPr lvl="1"/>
            <a:r>
              <a:rPr lang="en-GB" dirty="0"/>
              <a:t>SV (the volume of blood ejected from the LV per beat) at rest – about 70ml/beat</a:t>
            </a:r>
          </a:p>
          <a:p>
            <a:pPr lvl="1"/>
            <a:r>
              <a:rPr lang="en-GB" dirty="0"/>
              <a:t>Blood flow – about 15-20% of CO is distributed to the skeletal muscle</a:t>
            </a:r>
          </a:p>
          <a:p>
            <a:pPr lvl="1"/>
            <a:r>
              <a:rPr lang="en-GB" dirty="0"/>
              <a:t>a-vO</a:t>
            </a:r>
            <a:r>
              <a:rPr lang="en-GB" baseline="-25000" dirty="0"/>
              <a:t>2</a:t>
            </a:r>
            <a:r>
              <a:rPr lang="en-GB" dirty="0"/>
              <a:t> difference (difference in the oxygen content of arterial and venous blood), about 5 mL O</a:t>
            </a:r>
            <a:r>
              <a:rPr lang="en-GB" baseline="-25000" dirty="0"/>
              <a:t>2</a:t>
            </a:r>
            <a:r>
              <a:rPr lang="en-GB" dirty="0"/>
              <a:t> per dL blood</a:t>
            </a:r>
          </a:p>
          <a:p>
            <a:pPr lvl="1"/>
            <a:r>
              <a:rPr lang="en-GB" dirty="0"/>
              <a:t>Blood pressure – systolic (pressure in the arteries during myocardial contraction), diastolic (pressure during relaxation)</a:t>
            </a:r>
          </a:p>
          <a:p>
            <a:pPr lvl="2"/>
            <a:r>
              <a:rPr lang="en-GB" dirty="0"/>
              <a:t>Increases with age (vessels become harder and stiffer)</a:t>
            </a:r>
          </a:p>
          <a:p>
            <a:pPr lvl="2"/>
            <a:r>
              <a:rPr lang="en-GB" dirty="0"/>
              <a:t>120/80 mmHg regarded as ‘normal’ in adults</a:t>
            </a:r>
          </a:p>
          <a:p>
            <a:pPr lvl="2"/>
            <a:r>
              <a:rPr lang="en-GB" dirty="0"/>
              <a:t>140/90 mmHg regarded as hypertension</a:t>
            </a:r>
          </a:p>
        </p:txBody>
      </p:sp>
    </p:spTree>
    <p:extLst>
      <p:ext uri="{BB962C8B-B14F-4D97-AF65-F5344CB8AC3E}">
        <p14:creationId xmlns:p14="http://schemas.microsoft.com/office/powerpoint/2010/main" val="23990278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9B9A9D-F99F-4BBA-8BE1-3A22F5BFD5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Cardiovascular Function During Dynamic Rhythmic 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3D96BB-9C8D-401B-BA3F-9BD3D2D95C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CO increases linearly with exercise intensity, up to 50% of maximum intensity, CO increases because of increases in HR and SV, at higher intensities the increase is due to increased HR.</a:t>
            </a:r>
          </a:p>
          <a:p>
            <a:r>
              <a:rPr lang="en-GB" dirty="0"/>
              <a:t>HR increases linearly with exercise intensity up to maximal HR.</a:t>
            </a:r>
          </a:p>
          <a:p>
            <a:r>
              <a:rPr lang="en-GB" dirty="0"/>
              <a:t>SV increases curvilinearly with exercise intensity, reaching a maximal level at about 40% of maximal intensity.</a:t>
            </a:r>
          </a:p>
          <a:p>
            <a:r>
              <a:rPr lang="en-GB" dirty="0"/>
              <a:t>Blood flow – about 90% of CO is distributed to the skeletal muscle</a:t>
            </a:r>
          </a:p>
          <a:p>
            <a:r>
              <a:rPr lang="en-GB" dirty="0"/>
              <a:t>a-vO</a:t>
            </a:r>
            <a:r>
              <a:rPr lang="en-GB" baseline="-25000" dirty="0"/>
              <a:t>2</a:t>
            </a:r>
            <a:r>
              <a:rPr lang="en-GB" dirty="0"/>
              <a:t> difference about 15 mL O</a:t>
            </a:r>
            <a:r>
              <a:rPr lang="en-GB" baseline="-25000" dirty="0"/>
              <a:t>2</a:t>
            </a:r>
            <a:r>
              <a:rPr lang="en-GB" dirty="0"/>
              <a:t> per dL blood during exhaustive exercise</a:t>
            </a:r>
          </a:p>
          <a:p>
            <a:r>
              <a:rPr lang="en-GB" dirty="0"/>
              <a:t>Blood pressure – linear increase in SBP with exercise intensity, up to about 200 mmHg; DBP may decrease slightly or not change (vasodilation in muscle arterioles reduces peripheral resistance)</a:t>
            </a:r>
          </a:p>
        </p:txBody>
      </p:sp>
    </p:spTree>
    <p:extLst>
      <p:ext uri="{BB962C8B-B14F-4D97-AF65-F5344CB8AC3E}">
        <p14:creationId xmlns:p14="http://schemas.microsoft.com/office/powerpoint/2010/main" val="40018507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16978B-812E-4329-8B4D-7403247C5B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308225"/>
            <a:ext cx="10515600" cy="1325563"/>
          </a:xfrm>
        </p:spPr>
        <p:txBody>
          <a:bodyPr/>
          <a:lstStyle/>
          <a:p>
            <a:pPr algn="ctr"/>
            <a:r>
              <a:rPr lang="en-GB" dirty="0"/>
              <a:t>Cardiovascular Adaptations</a:t>
            </a:r>
            <a:br>
              <a:rPr lang="en-GB" dirty="0"/>
            </a:br>
            <a:r>
              <a:rPr lang="en-GB" dirty="0"/>
              <a:t> to Exercise Training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0A5666-26D9-4D4B-B1A6-0B50BB8182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5452109"/>
            <a:ext cx="10515600" cy="724853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94619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Exercise Prescription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1699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General Principles of Exercise Prescription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Scientific evidence demonstrates strongly that the benefits of exercise for health far outweigh the risk in most children and adults.</a:t>
            </a:r>
          </a:p>
          <a:p>
            <a:r>
              <a:rPr lang="en-GB" dirty="0"/>
              <a:t>Exercise prescription</a:t>
            </a:r>
          </a:p>
          <a:p>
            <a:pPr lvl="1"/>
            <a:r>
              <a:rPr lang="en-GB" dirty="0"/>
              <a:t>“The process whereby a person’s recommended regimen of physical activity is designed in a systematic and individualized manner” (ACSM (1991).</a:t>
            </a:r>
          </a:p>
          <a:p>
            <a:r>
              <a:rPr lang="en-GB" dirty="0"/>
              <a:t>An </a:t>
            </a:r>
            <a:r>
              <a:rPr lang="en-GB" u="sng" dirty="0"/>
              <a:t>individualized</a:t>
            </a:r>
            <a:r>
              <a:rPr lang="en-GB" dirty="0"/>
              <a:t> exercise training programme should be designed to meet the specific aims and goals of that individual.</a:t>
            </a:r>
          </a:p>
          <a:p>
            <a:pPr lvl="1"/>
            <a:r>
              <a:rPr lang="en-GB" dirty="0"/>
              <a:t>The ‘general public’</a:t>
            </a:r>
          </a:p>
          <a:p>
            <a:pPr lvl="1"/>
            <a:r>
              <a:rPr lang="en-GB" dirty="0"/>
              <a:t>The specialised athlete (specificity of training)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877420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1FF147-FC7A-48F3-94A1-3D5B5FBF98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8590" y="1931035"/>
            <a:ext cx="6282690" cy="1325563"/>
          </a:xfrm>
        </p:spPr>
        <p:txBody>
          <a:bodyPr/>
          <a:lstStyle/>
          <a:p>
            <a:r>
              <a:rPr lang="en-GB" dirty="0"/>
              <a:t>Energy Systems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3CC158-DDE8-445D-985A-8911615936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4377689"/>
            <a:ext cx="10515600" cy="1799273"/>
          </a:xfr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6532587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 descr="D:\New Backgrounds\Illustration Backgrounds\Illustration.tiff">
            <a:extLst>
              <a:ext uri="{FF2B5EF4-FFF2-40B4-BE49-F238E27FC236}">
                <a16:creationId xmlns:a16="http://schemas.microsoft.com/office/drawing/2014/main" id="{F148E75E-B392-4A05-9FEE-B2C5E30D2AE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411" name="Text Box 3">
            <a:extLst>
              <a:ext uri="{FF2B5EF4-FFF2-40B4-BE49-F238E27FC236}">
                <a16:creationId xmlns:a16="http://schemas.microsoft.com/office/drawing/2014/main" id="{38DF4879-D3B0-4F2D-AA06-DD0B72571CC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05000" y="533401"/>
            <a:ext cx="8763000" cy="5632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lnSpc>
                <a:spcPct val="90000"/>
              </a:lnSpc>
              <a:spcBef>
                <a:spcPct val="50000"/>
              </a:spcBef>
            </a:pPr>
            <a:r>
              <a:rPr lang="en-US" altLang="en-US" sz="3400" b="1">
                <a:solidFill>
                  <a:schemeClr val="accent2"/>
                </a:solidFill>
                <a:latin typeface="Arial" panose="020B0604020202020204" pitchFamily="34" charset="0"/>
              </a:rPr>
              <a:t>AN ATP MOLECULE</a:t>
            </a:r>
            <a:endParaRPr lang="en-US" altLang="en-US" b="1">
              <a:latin typeface="Arial" panose="020B0604020202020204" pitchFamily="34" charset="0"/>
            </a:endParaRPr>
          </a:p>
        </p:txBody>
      </p:sp>
      <p:pic>
        <p:nvPicPr>
          <p:cNvPr id="17413" name="Picture 5" descr="M:\USERS\STUART\WILMOREP\MORENEW\FIG4.TIF">
            <a:extLst>
              <a:ext uri="{FF2B5EF4-FFF2-40B4-BE49-F238E27FC236}">
                <a16:creationId xmlns:a16="http://schemas.microsoft.com/office/drawing/2014/main" id="{342C3EC7-A6D0-4760-8264-C84A22EE58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6876" y="1562100"/>
            <a:ext cx="8848725" cy="4229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74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3" presetClass="entr" presetSubtype="52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74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74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74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74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1" grpId="0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A:\Backgrounds\Contents.tiff">
            <a:extLst>
              <a:ext uri="{FF2B5EF4-FFF2-40B4-BE49-F238E27FC236}">
                <a16:creationId xmlns:a16="http://schemas.microsoft.com/office/drawing/2014/main" id="{949675CA-19AE-4084-B11F-29A19BE41E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387" name="Text Box 3">
            <a:extLst>
              <a:ext uri="{FF2B5EF4-FFF2-40B4-BE49-F238E27FC236}">
                <a16:creationId xmlns:a16="http://schemas.microsoft.com/office/drawing/2014/main" id="{FA88D23C-B8EC-4139-A0C7-33083A38B0B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33600" y="1631950"/>
            <a:ext cx="8305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230188" indent="-230188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>
                <a:latin typeface="Arial" panose="020B0604020202020204" pitchFamily="34" charset="0"/>
              </a:rPr>
              <a:t>1. ATP-PCr system (phosphagen system)</a:t>
            </a:r>
          </a:p>
        </p:txBody>
      </p:sp>
      <p:sp>
        <p:nvSpPr>
          <p:cNvPr id="16388" name="Text Box 4">
            <a:extLst>
              <a:ext uri="{FF2B5EF4-FFF2-40B4-BE49-F238E27FC236}">
                <a16:creationId xmlns:a16="http://schemas.microsoft.com/office/drawing/2014/main" id="{70CBFA36-9A95-42D6-8DAD-79D86F58710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33600" y="2162175"/>
            <a:ext cx="8305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230188" indent="-230188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6921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>
                <a:latin typeface="Arial" panose="020B0604020202020204" pitchFamily="34" charset="0"/>
              </a:rPr>
              <a:t>2. Glycolytic system</a:t>
            </a:r>
          </a:p>
        </p:txBody>
      </p:sp>
      <p:sp>
        <p:nvSpPr>
          <p:cNvPr id="16389" name="Text Box 5">
            <a:extLst>
              <a:ext uri="{FF2B5EF4-FFF2-40B4-BE49-F238E27FC236}">
                <a16:creationId xmlns:a16="http://schemas.microsoft.com/office/drawing/2014/main" id="{46533F0B-CA8C-4293-A8F1-F96C5136CC8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33600" y="2695575"/>
            <a:ext cx="8305800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en-US" altLang="en-US">
                <a:latin typeface="Arial" panose="020B0604020202020204" pitchFamily="34" charset="0"/>
              </a:rPr>
              <a:t>3. Oxidative system</a:t>
            </a:r>
          </a:p>
        </p:txBody>
      </p:sp>
      <p:sp>
        <p:nvSpPr>
          <p:cNvPr id="16390" name="Text Box 6">
            <a:extLst>
              <a:ext uri="{FF2B5EF4-FFF2-40B4-BE49-F238E27FC236}">
                <a16:creationId xmlns:a16="http://schemas.microsoft.com/office/drawing/2014/main" id="{BE8D776B-983E-46EA-B2D5-26235DC08C1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00226" y="260350"/>
            <a:ext cx="8867775" cy="60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3400" b="1">
                <a:solidFill>
                  <a:schemeClr val="accent2"/>
                </a:solidFill>
                <a:latin typeface="Arial" panose="020B0604020202020204" pitchFamily="34" charset="0"/>
              </a:rPr>
              <a:t>Bioenergetics—ATP Production</a:t>
            </a:r>
          </a:p>
        </p:txBody>
      </p:sp>
      <p:pic>
        <p:nvPicPr>
          <p:cNvPr id="16391" name="Picture 7" descr="D:\Alternate Chapter Clipart\Chapter 04\Atom.tiff">
            <a:extLst>
              <a:ext uri="{FF2B5EF4-FFF2-40B4-BE49-F238E27FC236}">
                <a16:creationId xmlns:a16="http://schemas.microsoft.com/office/drawing/2014/main" id="{C6070B5F-298C-4263-B535-D8B7DAF1245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48600" y="3962401"/>
            <a:ext cx="2660650" cy="2740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63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63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63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163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163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7" grpId="0" autoUpdateAnimBg="0"/>
      <p:bldP spid="16388" grpId="0" autoUpdateAnimBg="0"/>
      <p:bldP spid="16389" grpId="0" autoUpdateAnimBg="0"/>
      <p:bldP spid="16390" grpId="0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A:\Backgrounds\Contents.tiff">
            <a:extLst>
              <a:ext uri="{FF2B5EF4-FFF2-40B4-BE49-F238E27FC236}">
                <a16:creationId xmlns:a16="http://schemas.microsoft.com/office/drawing/2014/main" id="{8BB90FDB-5741-4F55-976D-BDCB7FAB76C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435" name="Text Box 3">
            <a:extLst>
              <a:ext uri="{FF2B5EF4-FFF2-40B4-BE49-F238E27FC236}">
                <a16:creationId xmlns:a16="http://schemas.microsoft.com/office/drawing/2014/main" id="{17FEDC53-EF56-40AF-86E5-6212CE388EA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00226" y="260350"/>
            <a:ext cx="8867775" cy="60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3400" b="1">
                <a:solidFill>
                  <a:schemeClr val="accent2"/>
                </a:solidFill>
                <a:latin typeface="Arial" panose="020B0604020202020204" pitchFamily="34" charset="0"/>
              </a:rPr>
              <a:t>ATP-PCr System</a:t>
            </a:r>
          </a:p>
        </p:txBody>
      </p:sp>
      <p:sp>
        <p:nvSpPr>
          <p:cNvPr id="18436" name="Text Box 4">
            <a:extLst>
              <a:ext uri="{FF2B5EF4-FFF2-40B4-BE49-F238E27FC236}">
                <a16:creationId xmlns:a16="http://schemas.microsoft.com/office/drawing/2014/main" id="{41C1231F-7C0B-4764-812D-8E5AB3E1234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33600" y="1631950"/>
            <a:ext cx="8305800" cy="7571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230188" indent="-230188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lnSpc>
                <a:spcPct val="90000"/>
              </a:lnSpc>
            </a:pPr>
            <a:r>
              <a:rPr lang="en-US" altLang="en-US">
                <a:latin typeface="Wingdings" panose="05000000000000000000" pitchFamily="2" charset="2"/>
              </a:rPr>
              <a:t>w</a:t>
            </a:r>
            <a:r>
              <a:rPr lang="en-US" altLang="en-US">
                <a:latin typeface="Arial" panose="020B0604020202020204" pitchFamily="34" charset="0"/>
              </a:rPr>
              <a:t>	This system can prevent energy depletion by forming more ATP.</a:t>
            </a:r>
          </a:p>
        </p:txBody>
      </p:sp>
      <p:sp>
        <p:nvSpPr>
          <p:cNvPr id="18437" name="Text Box 5">
            <a:extLst>
              <a:ext uri="{FF2B5EF4-FFF2-40B4-BE49-F238E27FC236}">
                <a16:creationId xmlns:a16="http://schemas.microsoft.com/office/drawing/2014/main" id="{051E05C7-1A18-4100-8192-D7583903298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33600" y="2452689"/>
            <a:ext cx="8382000" cy="4206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230188" indent="-230188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6921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lnSpc>
                <a:spcPct val="90000"/>
              </a:lnSpc>
            </a:pPr>
            <a:r>
              <a:rPr lang="en-US" altLang="en-US">
                <a:latin typeface="Wingdings" panose="05000000000000000000" pitchFamily="2" charset="2"/>
              </a:rPr>
              <a:t>w</a:t>
            </a:r>
            <a:r>
              <a:rPr lang="en-US" altLang="en-US">
                <a:latin typeface="Arial" panose="020B0604020202020204" pitchFamily="34" charset="0"/>
              </a:rPr>
              <a:t>	This process is anaerobic—it can occur without oxygen.</a:t>
            </a:r>
          </a:p>
        </p:txBody>
      </p:sp>
      <p:sp>
        <p:nvSpPr>
          <p:cNvPr id="18438" name="Text Box 6">
            <a:extLst>
              <a:ext uri="{FF2B5EF4-FFF2-40B4-BE49-F238E27FC236}">
                <a16:creationId xmlns:a16="http://schemas.microsoft.com/office/drawing/2014/main" id="{7F7CCE64-4493-4D13-883F-EB92185D503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33600" y="2952750"/>
            <a:ext cx="8382000" cy="7571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230188" indent="-230188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6921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lnSpc>
                <a:spcPct val="90000"/>
              </a:lnSpc>
            </a:pPr>
            <a:r>
              <a:rPr lang="en-US" altLang="en-US">
                <a:latin typeface="Wingdings" panose="05000000000000000000" pitchFamily="2" charset="2"/>
              </a:rPr>
              <a:t>w</a:t>
            </a:r>
            <a:r>
              <a:rPr lang="en-US" altLang="en-US">
                <a:latin typeface="Arial" panose="020B0604020202020204" pitchFamily="34" charset="0"/>
              </a:rPr>
              <a:t>	1 mole of ATP is produced per 1 mole of </a:t>
            </a:r>
            <a:br>
              <a:rPr lang="en-US" altLang="en-US">
                <a:latin typeface="Arial" panose="020B0604020202020204" pitchFamily="34" charset="0"/>
              </a:rPr>
            </a:br>
            <a:r>
              <a:rPr lang="en-US" altLang="en-US">
                <a:latin typeface="Arial" panose="020B0604020202020204" pitchFamily="34" charset="0"/>
              </a:rPr>
              <a:t>phosphocreatine (PCr).</a:t>
            </a:r>
          </a:p>
        </p:txBody>
      </p:sp>
      <p:pic>
        <p:nvPicPr>
          <p:cNvPr id="18439" name="Picture 7" descr="D:\Alternate Chapter Clipart\Chapter 04\Sprinter.tiff">
            <a:extLst>
              <a:ext uri="{FF2B5EF4-FFF2-40B4-BE49-F238E27FC236}">
                <a16:creationId xmlns:a16="http://schemas.microsoft.com/office/drawing/2014/main" id="{CBE9A90A-A218-4F63-9B71-BBA8F8A469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2876" y="4724401"/>
            <a:ext cx="2741613" cy="1973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84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84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84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184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184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5" grpId="0" autoUpdateAnimBg="0"/>
      <p:bldP spid="18436" grpId="0" autoUpdateAnimBg="0"/>
      <p:bldP spid="18437" grpId="0" autoUpdateAnimBg="0"/>
      <p:bldP spid="18438" grpId="0" autoUpdateAnimBg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 descr="D:\New Backgrounds\Illustration Backgrounds\Illustration.tiff">
            <a:extLst>
              <a:ext uri="{FF2B5EF4-FFF2-40B4-BE49-F238E27FC236}">
                <a16:creationId xmlns:a16="http://schemas.microsoft.com/office/drawing/2014/main" id="{A610ED9C-405B-448E-BA35-0B7DFBE52D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459" name="Text Box 3">
            <a:extLst>
              <a:ext uri="{FF2B5EF4-FFF2-40B4-BE49-F238E27FC236}">
                <a16:creationId xmlns:a16="http://schemas.microsoft.com/office/drawing/2014/main" id="{80CCA06F-9B20-4A47-B1F5-81BDDBA83E2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05000" y="533401"/>
            <a:ext cx="8763000" cy="5632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lnSpc>
                <a:spcPct val="90000"/>
              </a:lnSpc>
              <a:spcBef>
                <a:spcPct val="50000"/>
              </a:spcBef>
            </a:pPr>
            <a:r>
              <a:rPr lang="en-US" altLang="en-US" sz="3400" b="1">
                <a:solidFill>
                  <a:schemeClr val="accent2"/>
                </a:solidFill>
                <a:latin typeface="Arial" panose="020B0604020202020204" pitchFamily="34" charset="0"/>
              </a:rPr>
              <a:t>RECREATING ATP WITH PCr</a:t>
            </a:r>
            <a:endParaRPr lang="en-US" altLang="en-US" b="1">
              <a:latin typeface="Arial" panose="020B0604020202020204" pitchFamily="34" charset="0"/>
            </a:endParaRPr>
          </a:p>
        </p:txBody>
      </p:sp>
      <p:pic>
        <p:nvPicPr>
          <p:cNvPr id="19461" name="Picture 5" descr="M:\USERS\STUART\WILMOREP\MORENEW\FIG40.TIF">
            <a:extLst>
              <a:ext uri="{FF2B5EF4-FFF2-40B4-BE49-F238E27FC236}">
                <a16:creationId xmlns:a16="http://schemas.microsoft.com/office/drawing/2014/main" id="{AD4F91B4-F754-47E6-B443-A25959DEC7D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2600" y="2057400"/>
            <a:ext cx="8763000" cy="3030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94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3" presetClass="entr" presetSubtype="52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94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94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94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94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9" grpId="0" autoUpdateAnimBg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 descr="D:\New Backgrounds\Illustration Backgrounds\Illustration.tiff">
            <a:extLst>
              <a:ext uri="{FF2B5EF4-FFF2-40B4-BE49-F238E27FC236}">
                <a16:creationId xmlns:a16="http://schemas.microsoft.com/office/drawing/2014/main" id="{153C1996-57BC-4D74-AC2C-74FB303C2D4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483" name="Picture 3" descr="D:\PowerPoint Art-TIFFs\Chapter 04\Jack's Additions 01_12_99\Mac\fig04.05v~5">
            <a:extLst>
              <a:ext uri="{FF2B5EF4-FFF2-40B4-BE49-F238E27FC236}">
                <a16:creationId xmlns:a16="http://schemas.microsoft.com/office/drawing/2014/main" id="{BEE10F86-EC40-400D-AB74-8749BF10DB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6576" y="1042989"/>
            <a:ext cx="5795963" cy="547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484" name="Text Box 4">
            <a:extLst>
              <a:ext uri="{FF2B5EF4-FFF2-40B4-BE49-F238E27FC236}">
                <a16:creationId xmlns:a16="http://schemas.microsoft.com/office/drawing/2014/main" id="{FCA1AA97-B5B1-45B2-B43E-1E9E976B864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05000" y="533401"/>
            <a:ext cx="8763000" cy="5632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lnSpc>
                <a:spcPct val="90000"/>
              </a:lnSpc>
              <a:spcBef>
                <a:spcPct val="50000"/>
              </a:spcBef>
            </a:pPr>
            <a:r>
              <a:rPr lang="en-US" altLang="en-US" sz="3400" b="1">
                <a:solidFill>
                  <a:schemeClr val="accent2"/>
                </a:solidFill>
                <a:latin typeface="Arial" panose="020B0604020202020204" pitchFamily="34" charset="0"/>
              </a:rPr>
              <a:t>ATP AND PCr DURING SPRINTING</a:t>
            </a:r>
            <a:endParaRPr lang="en-US" altLang="en-US" b="1">
              <a:latin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04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3" presetClass="entr" presetSubtype="52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204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04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04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04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4" grpId="0" autoUpdateAnimBg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 descr="A:\Backgrounds\Contents.tiff">
            <a:extLst>
              <a:ext uri="{FF2B5EF4-FFF2-40B4-BE49-F238E27FC236}">
                <a16:creationId xmlns:a16="http://schemas.microsoft.com/office/drawing/2014/main" id="{F239792E-1781-46DB-BB3B-6EB563A9DE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531" name="Text Box 3">
            <a:extLst>
              <a:ext uri="{FF2B5EF4-FFF2-40B4-BE49-F238E27FC236}">
                <a16:creationId xmlns:a16="http://schemas.microsoft.com/office/drawing/2014/main" id="{204367B5-5BCD-46F0-A6EE-3B889089445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00226" y="260350"/>
            <a:ext cx="8867775" cy="60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3400" b="1">
                <a:solidFill>
                  <a:schemeClr val="accent2"/>
                </a:solidFill>
                <a:latin typeface="Arial" panose="020B0604020202020204" pitchFamily="34" charset="0"/>
              </a:rPr>
              <a:t>The Glycolytic System</a:t>
            </a:r>
          </a:p>
        </p:txBody>
      </p:sp>
      <p:sp>
        <p:nvSpPr>
          <p:cNvPr id="22532" name="Text Box 4">
            <a:extLst>
              <a:ext uri="{FF2B5EF4-FFF2-40B4-BE49-F238E27FC236}">
                <a16:creationId xmlns:a16="http://schemas.microsoft.com/office/drawing/2014/main" id="{1F8D746E-93A6-4E90-820E-1B1A28486E7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33600" y="1631950"/>
            <a:ext cx="8305800" cy="7571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230188" indent="-230188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lnSpc>
                <a:spcPct val="90000"/>
              </a:lnSpc>
            </a:pPr>
            <a:r>
              <a:rPr lang="en-US" altLang="en-US">
                <a:latin typeface="Wingdings" panose="05000000000000000000" pitchFamily="2" charset="2"/>
              </a:rPr>
              <a:t>w</a:t>
            </a:r>
            <a:r>
              <a:rPr lang="en-US" altLang="en-US">
                <a:latin typeface="Arial" panose="020B0604020202020204" pitchFamily="34" charset="0"/>
              </a:rPr>
              <a:t>	Requires 12 enzymatic reactions to breakdown glucose and glycogen into ATP</a:t>
            </a:r>
          </a:p>
        </p:txBody>
      </p:sp>
      <p:sp>
        <p:nvSpPr>
          <p:cNvPr id="22533" name="Text Box 5">
            <a:extLst>
              <a:ext uri="{FF2B5EF4-FFF2-40B4-BE49-F238E27FC236}">
                <a16:creationId xmlns:a16="http://schemas.microsoft.com/office/drawing/2014/main" id="{4A3B4EC7-E516-4019-BC98-E255B3E17FB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33600" y="2452688"/>
            <a:ext cx="8382000" cy="7571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230188" indent="-230188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6921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lnSpc>
                <a:spcPct val="90000"/>
              </a:lnSpc>
            </a:pPr>
            <a:r>
              <a:rPr lang="en-US" altLang="en-US">
                <a:latin typeface="Wingdings" panose="05000000000000000000" pitchFamily="2" charset="2"/>
              </a:rPr>
              <a:t>w</a:t>
            </a:r>
            <a:r>
              <a:rPr lang="en-US" altLang="en-US">
                <a:latin typeface="Arial" panose="020B0604020202020204" pitchFamily="34" charset="0"/>
              </a:rPr>
              <a:t>	Glycolysis that occurs in glycolytic system is anaerobic (without oxygen)</a:t>
            </a:r>
          </a:p>
        </p:txBody>
      </p:sp>
      <p:sp>
        <p:nvSpPr>
          <p:cNvPr id="22534" name="Text Box 6">
            <a:extLst>
              <a:ext uri="{FF2B5EF4-FFF2-40B4-BE49-F238E27FC236}">
                <a16:creationId xmlns:a16="http://schemas.microsoft.com/office/drawing/2014/main" id="{79CFE31F-A276-4B26-93C6-ACE87FC748C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33600" y="3279775"/>
            <a:ext cx="8382000" cy="7571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230188" indent="-230188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6921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lnSpc>
                <a:spcPct val="90000"/>
              </a:lnSpc>
            </a:pPr>
            <a:r>
              <a:rPr lang="en-US" altLang="en-US">
                <a:latin typeface="Wingdings" panose="05000000000000000000" pitchFamily="2" charset="2"/>
              </a:rPr>
              <a:t>w</a:t>
            </a:r>
            <a:r>
              <a:rPr lang="en-US" altLang="en-US">
                <a:latin typeface="Arial" panose="020B0604020202020204" pitchFamily="34" charset="0"/>
              </a:rPr>
              <a:t>	The pyruvic acid produced by anaerobic glycolysis becomes lactic acid</a:t>
            </a:r>
          </a:p>
        </p:txBody>
      </p:sp>
      <p:sp>
        <p:nvSpPr>
          <p:cNvPr id="22535" name="Text Box 7">
            <a:extLst>
              <a:ext uri="{FF2B5EF4-FFF2-40B4-BE49-F238E27FC236}">
                <a16:creationId xmlns:a16="http://schemas.microsoft.com/office/drawing/2014/main" id="{A7BC1EFE-6C13-4F8C-9A8D-DCAAED85F62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33600" y="4108450"/>
            <a:ext cx="8382000" cy="7571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230188" indent="-230188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6921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lnSpc>
                <a:spcPct val="90000"/>
              </a:lnSpc>
            </a:pPr>
            <a:r>
              <a:rPr lang="en-US" altLang="en-US">
                <a:latin typeface="Wingdings" panose="05000000000000000000" pitchFamily="2" charset="2"/>
              </a:rPr>
              <a:t>w</a:t>
            </a:r>
            <a:r>
              <a:rPr lang="en-US" altLang="en-US">
                <a:latin typeface="Arial" panose="020B0604020202020204" pitchFamily="34" charset="0"/>
              </a:rPr>
              <a:t>	1 mole of glycogen produces 3 mole ATP; 1 mole of glucose produces 2 mole of ATP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25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25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25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225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225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1" grpId="0" autoUpdateAnimBg="0"/>
      <p:bldP spid="22532" grpId="0" autoUpdateAnimBg="0"/>
      <p:bldP spid="22533" grpId="0" autoUpdateAnimBg="0"/>
      <p:bldP spid="22534" grpId="0" autoUpdateAnimBg="0"/>
      <p:bldP spid="22535" grpId="0" autoUpdateAnimBg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2" descr="A:\Backgrounds\Contents.tiff">
            <a:extLst>
              <a:ext uri="{FF2B5EF4-FFF2-40B4-BE49-F238E27FC236}">
                <a16:creationId xmlns:a16="http://schemas.microsoft.com/office/drawing/2014/main" id="{3DC9B9E3-004F-47B7-BB67-07707D471A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555" name="Text Box 3">
            <a:extLst>
              <a:ext uri="{FF2B5EF4-FFF2-40B4-BE49-F238E27FC236}">
                <a16:creationId xmlns:a16="http://schemas.microsoft.com/office/drawing/2014/main" id="{0568D928-E155-43D7-AF06-596720E946A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62175" y="1600201"/>
            <a:ext cx="7924800" cy="1200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>
                <a:latin typeface="Arial" panose="020B0604020202020204" pitchFamily="34" charset="0"/>
              </a:rPr>
              <a:t>The combined actions of the ATP-PCr and glycolytic systems allow muscles to generate force in the absence of oxygen; thus these two energy systems are the major energy contributors during the early minutes of high-intensity exercise.</a:t>
            </a:r>
          </a:p>
        </p:txBody>
      </p:sp>
      <p:sp>
        <p:nvSpPr>
          <p:cNvPr id="23556" name="Text Box 4">
            <a:extLst>
              <a:ext uri="{FF2B5EF4-FFF2-40B4-BE49-F238E27FC236}">
                <a16:creationId xmlns:a16="http://schemas.microsoft.com/office/drawing/2014/main" id="{4CD1C0DE-7CAB-45FB-8953-56F13288200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00226" y="260350"/>
            <a:ext cx="8410575" cy="60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3400" b="1">
                <a:solidFill>
                  <a:schemeClr val="accent2"/>
                </a:solidFill>
                <a:latin typeface="Arial" panose="020B0604020202020204" pitchFamily="34" charset="0"/>
              </a:rPr>
              <a:t>Did You Know…?</a:t>
            </a:r>
            <a:endParaRPr lang="en-US" altLang="en-US" sz="3400" b="1">
              <a:latin typeface="Arial" panose="020B0604020202020204" pitchFamily="34" charset="0"/>
            </a:endParaRPr>
          </a:p>
        </p:txBody>
      </p:sp>
      <p:pic>
        <p:nvPicPr>
          <p:cNvPr id="23557" name="Picture 5" descr="D:\Alternate Chapter Clipart\Chapter 04\Tennis.tiff">
            <a:extLst>
              <a:ext uri="{FF2B5EF4-FFF2-40B4-BE49-F238E27FC236}">
                <a16:creationId xmlns:a16="http://schemas.microsoft.com/office/drawing/2014/main" id="{6721E9F0-597A-46CE-85AF-7D97FFAE129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77201" y="3962400"/>
            <a:ext cx="2422525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35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235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235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5" grpId="0" autoUpdateAnimBg="0"/>
      <p:bldP spid="23556" grpId="0" autoUpdateAnimBg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2" descr="A:\Backgrounds\Contents.tiff">
            <a:extLst>
              <a:ext uri="{FF2B5EF4-FFF2-40B4-BE49-F238E27FC236}">
                <a16:creationId xmlns:a16="http://schemas.microsoft.com/office/drawing/2014/main" id="{47FE7B0D-0D8B-4AAF-B121-0A76E667E92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579" name="Text Box 3">
            <a:extLst>
              <a:ext uri="{FF2B5EF4-FFF2-40B4-BE49-F238E27FC236}">
                <a16:creationId xmlns:a16="http://schemas.microsoft.com/office/drawing/2014/main" id="{3680AE46-2D36-4BAF-8197-9CDF54CF5C1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00226" y="260350"/>
            <a:ext cx="8867775" cy="60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3400" b="1">
                <a:solidFill>
                  <a:schemeClr val="accent2"/>
                </a:solidFill>
                <a:latin typeface="Arial" panose="020B0604020202020204" pitchFamily="34" charset="0"/>
              </a:rPr>
              <a:t>The Oxidative System</a:t>
            </a:r>
          </a:p>
        </p:txBody>
      </p:sp>
      <p:sp>
        <p:nvSpPr>
          <p:cNvPr id="24580" name="Text Box 4">
            <a:extLst>
              <a:ext uri="{FF2B5EF4-FFF2-40B4-BE49-F238E27FC236}">
                <a16:creationId xmlns:a16="http://schemas.microsoft.com/office/drawing/2014/main" id="{C59ADC14-4103-46E4-BE9A-9EA29989769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33600" y="1631950"/>
            <a:ext cx="8305800" cy="4206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230188" indent="-230188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lnSpc>
                <a:spcPct val="90000"/>
              </a:lnSpc>
            </a:pPr>
            <a:r>
              <a:rPr lang="en-US" altLang="en-US">
                <a:latin typeface="Wingdings" panose="05000000000000000000" pitchFamily="2" charset="2"/>
              </a:rPr>
              <a:t>w</a:t>
            </a:r>
            <a:r>
              <a:rPr lang="en-US" altLang="en-US">
                <a:latin typeface="Arial" panose="020B0604020202020204" pitchFamily="34" charset="0"/>
              </a:rPr>
              <a:t>	Relies on oxygen to breakdown fuels for energy</a:t>
            </a:r>
          </a:p>
        </p:txBody>
      </p:sp>
      <p:sp>
        <p:nvSpPr>
          <p:cNvPr id="24581" name="Text Box 5">
            <a:extLst>
              <a:ext uri="{FF2B5EF4-FFF2-40B4-BE49-F238E27FC236}">
                <a16:creationId xmlns:a16="http://schemas.microsoft.com/office/drawing/2014/main" id="{49EDB3FF-45D0-49CA-9D10-E1CDE7A34BF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33600" y="2133600"/>
            <a:ext cx="8382000" cy="4206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230188" indent="-230188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6921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lnSpc>
                <a:spcPct val="90000"/>
              </a:lnSpc>
            </a:pPr>
            <a:r>
              <a:rPr lang="en-US" altLang="en-US">
                <a:latin typeface="Wingdings" panose="05000000000000000000" pitchFamily="2" charset="2"/>
              </a:rPr>
              <a:t>w</a:t>
            </a:r>
            <a:r>
              <a:rPr lang="en-US" altLang="en-US">
                <a:latin typeface="Arial" panose="020B0604020202020204" pitchFamily="34" charset="0"/>
              </a:rPr>
              <a:t>	Produces ATP in mitochondria of cells</a:t>
            </a:r>
          </a:p>
        </p:txBody>
      </p:sp>
      <p:sp>
        <p:nvSpPr>
          <p:cNvPr id="24582" name="Text Box 6">
            <a:extLst>
              <a:ext uri="{FF2B5EF4-FFF2-40B4-BE49-F238E27FC236}">
                <a16:creationId xmlns:a16="http://schemas.microsoft.com/office/drawing/2014/main" id="{79383DD0-F865-46F4-BDF0-11F512F96EC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33600" y="2624138"/>
            <a:ext cx="8382000" cy="7571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230188" indent="-230188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6921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lnSpc>
                <a:spcPct val="90000"/>
              </a:lnSpc>
            </a:pPr>
            <a:r>
              <a:rPr lang="en-US" altLang="en-US">
                <a:latin typeface="Wingdings" panose="05000000000000000000" pitchFamily="2" charset="2"/>
              </a:rPr>
              <a:t>w</a:t>
            </a:r>
            <a:r>
              <a:rPr lang="en-US" altLang="en-US">
                <a:latin typeface="Arial" panose="020B0604020202020204" pitchFamily="34" charset="0"/>
              </a:rPr>
              <a:t>	Can yield much more energy (ATP) than anaerobic systems</a:t>
            </a:r>
          </a:p>
        </p:txBody>
      </p:sp>
      <p:pic>
        <p:nvPicPr>
          <p:cNvPr id="24583" name="Picture 7" descr="D:\Alternate Chapter Clipart\Chapter 04\Runningman.tiff">
            <a:extLst>
              <a:ext uri="{FF2B5EF4-FFF2-40B4-BE49-F238E27FC236}">
                <a16:creationId xmlns:a16="http://schemas.microsoft.com/office/drawing/2014/main" id="{D8AC74BF-F10F-4C7F-BB5C-F0CFA07CB5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2000" y="3962401"/>
            <a:ext cx="2101850" cy="2746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584" name="Text Box 8">
            <a:extLst>
              <a:ext uri="{FF2B5EF4-FFF2-40B4-BE49-F238E27FC236}">
                <a16:creationId xmlns:a16="http://schemas.microsoft.com/office/drawing/2014/main" id="{BCE56902-1120-4F1B-8B33-A4C295B2F03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33600" y="3443288"/>
            <a:ext cx="8382000" cy="7571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230188" indent="-230188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6921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lnSpc>
                <a:spcPct val="90000"/>
              </a:lnSpc>
            </a:pPr>
            <a:r>
              <a:rPr lang="en-US" altLang="en-US">
                <a:latin typeface="Wingdings" panose="05000000000000000000" pitchFamily="2" charset="2"/>
              </a:rPr>
              <a:t>w</a:t>
            </a:r>
            <a:r>
              <a:rPr lang="en-US" altLang="en-US">
                <a:latin typeface="Arial" panose="020B0604020202020204" pitchFamily="34" charset="0"/>
              </a:rPr>
              <a:t>	Is the primary method of energy production during endurance events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45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245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245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245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245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245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79" grpId="0" autoUpdateAnimBg="0"/>
      <p:bldP spid="24580" grpId="0" autoUpdateAnimBg="0"/>
      <p:bldP spid="24581" grpId="0" autoUpdateAnimBg="0"/>
      <p:bldP spid="24582" grpId="0" autoUpdateAnimBg="0"/>
      <p:bldP spid="24584" grpId="0" autoUpdateAnimBg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Picture 2" descr="D:\New Backgrounds\Illustration Backgrounds\Illustration.tiff">
            <a:extLst>
              <a:ext uri="{FF2B5EF4-FFF2-40B4-BE49-F238E27FC236}">
                <a16:creationId xmlns:a16="http://schemas.microsoft.com/office/drawing/2014/main" id="{7C5A5A9E-79DD-4F3E-A145-B9EF8564E6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627" name="Text Box 3">
            <a:extLst>
              <a:ext uri="{FF2B5EF4-FFF2-40B4-BE49-F238E27FC236}">
                <a16:creationId xmlns:a16="http://schemas.microsoft.com/office/drawing/2014/main" id="{A9B99FE8-740B-47CE-BBDF-86F78B69700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05000" y="533400"/>
            <a:ext cx="8763000" cy="920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lnSpc>
                <a:spcPct val="80000"/>
              </a:lnSpc>
              <a:spcBef>
                <a:spcPct val="50000"/>
              </a:spcBef>
            </a:pPr>
            <a:r>
              <a:rPr lang="en-US" altLang="en-US" sz="3400" b="1">
                <a:solidFill>
                  <a:schemeClr val="accent2"/>
                </a:solidFill>
                <a:latin typeface="Arial" panose="020B0604020202020204" pitchFamily="34" charset="0"/>
              </a:rPr>
              <a:t>AEROBIC GLYCOLYSIS AND THE ELECTRON TRANSPORT CHAIN</a:t>
            </a:r>
            <a:endParaRPr lang="en-US" altLang="en-US" b="1">
              <a:latin typeface="Arial" panose="020B0604020202020204" pitchFamily="34" charset="0"/>
            </a:endParaRPr>
          </a:p>
        </p:txBody>
      </p:sp>
      <p:pic>
        <p:nvPicPr>
          <p:cNvPr id="26628" name="Picture 4" descr="D:\PowerPoint Art-TIFFs\Wilmore Corrections-Rd.2\Translated Graphics\Chapter 04\Factoid\fig 04.7a">
            <a:extLst>
              <a:ext uri="{FF2B5EF4-FFF2-40B4-BE49-F238E27FC236}">
                <a16:creationId xmlns:a16="http://schemas.microsoft.com/office/drawing/2014/main" id="{D42FA6AB-4DE7-4929-ABB1-398A6829C23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00" t="3421" r="3300" b="6363"/>
          <a:stretch>
            <a:fillRect/>
          </a:stretch>
        </p:blipFill>
        <p:spPr bwMode="auto">
          <a:xfrm>
            <a:off x="2295526" y="1447801"/>
            <a:ext cx="7542213" cy="5065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6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3" presetClass="entr" presetSubtype="52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266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66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66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66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7" grpId="0" autoUpdateAnimBg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0" name="Picture 2" descr="D:\PowerPoint Art-TIFFs\Wilmore Corrections-Rd.2\Translated Graphics\Chapter 04\Factoid\fig 04.7b">
            <a:extLst>
              <a:ext uri="{FF2B5EF4-FFF2-40B4-BE49-F238E27FC236}">
                <a16:creationId xmlns:a16="http://schemas.microsoft.com/office/drawing/2014/main" id="{4DFF6330-E315-4C69-8C52-8723B36276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7601" y="228600"/>
            <a:ext cx="5840413" cy="6400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651" name="Text Box 3">
            <a:extLst>
              <a:ext uri="{FF2B5EF4-FFF2-40B4-BE49-F238E27FC236}">
                <a16:creationId xmlns:a16="http://schemas.microsoft.com/office/drawing/2014/main" id="{B738AE1B-5463-4927-BA3F-8AF37435058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05000" y="533401"/>
            <a:ext cx="1752600" cy="10341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lnSpc>
                <a:spcPct val="90000"/>
              </a:lnSpc>
              <a:spcBef>
                <a:spcPct val="50000"/>
              </a:spcBef>
            </a:pPr>
            <a:r>
              <a:rPr lang="en-US" altLang="en-US" sz="3400" b="1">
                <a:solidFill>
                  <a:schemeClr val="accent2"/>
                </a:solidFill>
                <a:latin typeface="Arial" panose="020B0604020202020204" pitchFamily="34" charset="0"/>
              </a:rPr>
              <a:t>KREBS CYCLE</a:t>
            </a:r>
            <a:endParaRPr lang="en-US" altLang="en-US" b="1">
              <a:latin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76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3" presetClass="entr" presetSubtype="52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1" grpId="0" autoUpdateAnimBg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2" name="Picture 2" descr="A:\Backgrounds\Key Points.tiff">
            <a:extLst>
              <a:ext uri="{FF2B5EF4-FFF2-40B4-BE49-F238E27FC236}">
                <a16:creationId xmlns:a16="http://schemas.microsoft.com/office/drawing/2014/main" id="{272BD233-50CD-45EA-9CA0-03A906A668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5843" name="Text Box 3">
            <a:extLst>
              <a:ext uri="{FF2B5EF4-FFF2-40B4-BE49-F238E27FC236}">
                <a16:creationId xmlns:a16="http://schemas.microsoft.com/office/drawing/2014/main" id="{77BEBECD-1370-49FF-8812-2D2F72F1740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76400" y="352425"/>
            <a:ext cx="2286000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FF000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3200" b="1">
                <a:solidFill>
                  <a:schemeClr val="accent2"/>
                </a:solidFill>
                <a:latin typeface="Arial" panose="020B0604020202020204" pitchFamily="34" charset="0"/>
              </a:rPr>
              <a:t>Key Points</a:t>
            </a:r>
            <a:endParaRPr lang="en-US" altLang="en-US" b="1">
              <a:latin typeface="Arial" panose="020B0604020202020204" pitchFamily="34" charset="0"/>
            </a:endParaRPr>
          </a:p>
        </p:txBody>
      </p:sp>
      <p:sp>
        <p:nvSpPr>
          <p:cNvPr id="35844" name="Text Box 4">
            <a:extLst>
              <a:ext uri="{FF2B5EF4-FFF2-40B4-BE49-F238E27FC236}">
                <a16:creationId xmlns:a16="http://schemas.microsoft.com/office/drawing/2014/main" id="{3A638EE3-F172-413F-A547-D30A16177C6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91000" y="1647825"/>
            <a:ext cx="6248400" cy="17543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230188" indent="-230188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lnSpc>
                <a:spcPct val="90000"/>
              </a:lnSpc>
              <a:spcBef>
                <a:spcPct val="50000"/>
              </a:spcBef>
            </a:pPr>
            <a:r>
              <a:rPr lang="en-US" altLang="en-US" sz="2000">
                <a:latin typeface="Wingdings" panose="05000000000000000000" pitchFamily="2" charset="2"/>
              </a:rPr>
              <a:t>w</a:t>
            </a:r>
            <a:r>
              <a:rPr lang="en-US" altLang="en-US">
                <a:latin typeface="Arial" panose="020B0604020202020204" pitchFamily="34" charset="0"/>
              </a:rPr>
              <a:t>	The ATP-PCr and glycolytic systems produce small amounts of ATP anaerobically and are the major energy contributors in the early minutes of high-intensity exercise.</a:t>
            </a:r>
          </a:p>
        </p:txBody>
      </p:sp>
      <p:sp>
        <p:nvSpPr>
          <p:cNvPr id="35845" name="Text Box 5">
            <a:extLst>
              <a:ext uri="{FF2B5EF4-FFF2-40B4-BE49-F238E27FC236}">
                <a16:creationId xmlns:a16="http://schemas.microsoft.com/office/drawing/2014/main" id="{A7A31D15-D443-4458-8A59-F422E7A1BAB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91000" y="3454401"/>
            <a:ext cx="6248400" cy="10895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2286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lnSpc>
                <a:spcPct val="90000"/>
              </a:lnSpc>
              <a:spcBef>
                <a:spcPct val="50000"/>
              </a:spcBef>
            </a:pPr>
            <a:r>
              <a:rPr lang="en-US" altLang="en-US" sz="2000">
                <a:latin typeface="Wingdings" panose="05000000000000000000" pitchFamily="2" charset="2"/>
              </a:rPr>
              <a:t>w</a:t>
            </a:r>
            <a:r>
              <a:rPr lang="en-US" altLang="en-US">
                <a:latin typeface="Arial" panose="020B0604020202020204" pitchFamily="34" charset="0"/>
              </a:rPr>
              <a:t> The oxidative system uses oxygen and produces more energy than the anaerobic systems.</a:t>
            </a:r>
          </a:p>
        </p:txBody>
      </p:sp>
      <p:sp>
        <p:nvSpPr>
          <p:cNvPr id="35846" name="Text Box 6">
            <a:extLst>
              <a:ext uri="{FF2B5EF4-FFF2-40B4-BE49-F238E27FC236}">
                <a16:creationId xmlns:a16="http://schemas.microsoft.com/office/drawing/2014/main" id="{F21B194E-B10B-4E96-B67A-4CF0872A850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91000" y="1096963"/>
            <a:ext cx="64770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lnSpc>
                <a:spcPct val="90000"/>
              </a:lnSpc>
            </a:pPr>
            <a:r>
              <a:rPr lang="en-US" altLang="en-US" sz="2800" b="1">
                <a:solidFill>
                  <a:srgbClr val="FF3300"/>
                </a:solidFill>
                <a:latin typeface="Arial" panose="020B0604020202020204" pitchFamily="34" charset="0"/>
              </a:rPr>
              <a:t>Bioenergetics: ATP Production</a:t>
            </a:r>
          </a:p>
        </p:txBody>
      </p:sp>
      <p:grpSp>
        <p:nvGrpSpPr>
          <p:cNvPr id="35847" name="Group 7">
            <a:extLst>
              <a:ext uri="{FF2B5EF4-FFF2-40B4-BE49-F238E27FC236}">
                <a16:creationId xmlns:a16="http://schemas.microsoft.com/office/drawing/2014/main" id="{4CC1ACE1-5FA4-429C-BB8F-D1EFF406CA89}"/>
              </a:ext>
            </a:extLst>
          </p:cNvPr>
          <p:cNvGrpSpPr>
            <a:grpSpLocks/>
          </p:cNvGrpSpPr>
          <p:nvPr/>
        </p:nvGrpSpPr>
        <p:grpSpPr bwMode="auto">
          <a:xfrm>
            <a:off x="4191000" y="4610100"/>
            <a:ext cx="6248400" cy="1943100"/>
            <a:chOff x="1680" y="2904"/>
            <a:chExt cx="3936" cy="1224"/>
          </a:xfrm>
        </p:grpSpPr>
        <p:sp>
          <p:nvSpPr>
            <p:cNvPr id="35848" name="Text Box 8">
              <a:extLst>
                <a:ext uri="{FF2B5EF4-FFF2-40B4-BE49-F238E27FC236}">
                  <a16:creationId xmlns:a16="http://schemas.microsoft.com/office/drawing/2014/main" id="{E11BBED9-96D1-4734-8036-9C422D4E6F83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680" y="3840"/>
              <a:ext cx="3936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marL="2286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en-US">
                  <a:latin typeface="Arial" panose="020B0604020202020204" pitchFamily="34" charset="0"/>
                </a:rPr>
                <a:t>	</a:t>
              </a:r>
              <a:r>
                <a:rPr lang="en-US" altLang="en-US" sz="1800" i="1">
                  <a:latin typeface="Arial" panose="020B0604020202020204" pitchFamily="34" charset="0"/>
                </a:rPr>
                <a:t>(continued)</a:t>
              </a:r>
            </a:p>
          </p:txBody>
        </p:sp>
        <p:sp>
          <p:nvSpPr>
            <p:cNvPr id="35849" name="Text Box 9">
              <a:extLst>
                <a:ext uri="{FF2B5EF4-FFF2-40B4-BE49-F238E27FC236}">
                  <a16:creationId xmlns:a16="http://schemas.microsoft.com/office/drawing/2014/main" id="{9B95B5BE-164C-4D2A-A879-96ABF10C5D5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680" y="2904"/>
              <a:ext cx="3936" cy="89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marL="2286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lnSpc>
                  <a:spcPct val="90000"/>
                </a:lnSpc>
                <a:spcBef>
                  <a:spcPct val="50000"/>
                </a:spcBef>
              </a:pPr>
              <a:r>
                <a:rPr lang="en-US" altLang="en-US" sz="2000">
                  <a:latin typeface="Wingdings" panose="05000000000000000000" pitchFamily="2" charset="2"/>
                </a:rPr>
                <a:t>w</a:t>
              </a:r>
              <a:r>
                <a:rPr lang="en-US" altLang="en-US">
                  <a:latin typeface="Arial" panose="020B0604020202020204" pitchFamily="34" charset="0"/>
                </a:rPr>
                <a:t> Carbohydrate oxidation involves glycolysis, the Krebs cycle, and the electron transport chain to produce up to 39 ATP per molecule of glycogen.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58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358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358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358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358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3" grpId="0" autoUpdateAnimBg="0"/>
      <p:bldP spid="35844" grpId="0" autoUpdateAnimBg="0"/>
      <p:bldP spid="35845" grpId="0" autoUpdateAnimBg="0"/>
      <p:bldP spid="35846" grpId="0" autoUpdateAnimBg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866" name="Picture 2" descr="A:\Backgrounds\Key Points.tiff">
            <a:extLst>
              <a:ext uri="{FF2B5EF4-FFF2-40B4-BE49-F238E27FC236}">
                <a16:creationId xmlns:a16="http://schemas.microsoft.com/office/drawing/2014/main" id="{5D692EB7-17F0-49E8-932E-D043D495F4A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6867" name="Text Box 3">
            <a:extLst>
              <a:ext uri="{FF2B5EF4-FFF2-40B4-BE49-F238E27FC236}">
                <a16:creationId xmlns:a16="http://schemas.microsoft.com/office/drawing/2014/main" id="{75E00712-95E1-4B69-B843-C189B3E22BB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76400" y="352425"/>
            <a:ext cx="2286000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FF000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3200" b="1">
                <a:solidFill>
                  <a:schemeClr val="accent2"/>
                </a:solidFill>
                <a:latin typeface="Arial" panose="020B0604020202020204" pitchFamily="34" charset="0"/>
              </a:rPr>
              <a:t>Key Points</a:t>
            </a:r>
            <a:endParaRPr lang="en-US" altLang="en-US" b="1">
              <a:latin typeface="Arial" panose="020B0604020202020204" pitchFamily="34" charset="0"/>
            </a:endParaRPr>
          </a:p>
        </p:txBody>
      </p:sp>
      <p:sp>
        <p:nvSpPr>
          <p:cNvPr id="36868" name="Text Box 4">
            <a:extLst>
              <a:ext uri="{FF2B5EF4-FFF2-40B4-BE49-F238E27FC236}">
                <a16:creationId xmlns:a16="http://schemas.microsoft.com/office/drawing/2014/main" id="{3C5DFD04-AA84-443B-A967-FA0A5541CA2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91000" y="1647825"/>
            <a:ext cx="6248400" cy="14219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230188" indent="-230188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lnSpc>
                <a:spcPct val="90000"/>
              </a:lnSpc>
              <a:spcBef>
                <a:spcPct val="50000"/>
              </a:spcBef>
            </a:pPr>
            <a:r>
              <a:rPr lang="en-US" altLang="en-US" sz="2000">
                <a:latin typeface="Wingdings" panose="05000000000000000000" pitchFamily="2" charset="2"/>
              </a:rPr>
              <a:t>w</a:t>
            </a:r>
            <a:r>
              <a:rPr lang="en-US" altLang="en-US">
                <a:latin typeface="Arial" panose="020B0604020202020204" pitchFamily="34" charset="0"/>
              </a:rPr>
              <a:t>	Fat oxidation involves </a:t>
            </a:r>
            <a:r>
              <a:rPr lang="en-US" altLang="en-US">
                <a:latin typeface="Symbol" panose="05050102010706020507" pitchFamily="18" charset="2"/>
              </a:rPr>
              <a:t>b</a:t>
            </a:r>
            <a:r>
              <a:rPr lang="en-US" altLang="en-US">
                <a:latin typeface="Arial" panose="020B0604020202020204" pitchFamily="34" charset="0"/>
              </a:rPr>
              <a:t> oxidation of free fatty acids, the Krebs cycle, and the electron transport chain to produce more ATP than carbohydrate.</a:t>
            </a:r>
          </a:p>
        </p:txBody>
      </p:sp>
      <p:sp>
        <p:nvSpPr>
          <p:cNvPr id="36869" name="Text Box 5">
            <a:extLst>
              <a:ext uri="{FF2B5EF4-FFF2-40B4-BE49-F238E27FC236}">
                <a16:creationId xmlns:a16="http://schemas.microsoft.com/office/drawing/2014/main" id="{62398FCF-8242-4D87-B994-D98D2E7F4D8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91000" y="3133725"/>
            <a:ext cx="6248400" cy="14219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2286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lnSpc>
                <a:spcPct val="90000"/>
              </a:lnSpc>
              <a:spcBef>
                <a:spcPct val="50000"/>
              </a:spcBef>
            </a:pPr>
            <a:r>
              <a:rPr lang="en-US" altLang="en-US" sz="2000">
                <a:latin typeface="Wingdings" panose="05000000000000000000" pitchFamily="2" charset="2"/>
              </a:rPr>
              <a:t>w</a:t>
            </a:r>
            <a:r>
              <a:rPr lang="en-US" altLang="en-US">
                <a:latin typeface="Arial" panose="020B0604020202020204" pitchFamily="34" charset="0"/>
              </a:rPr>
              <a:t> Protein contributes little to energy production, and its oxidation is complex because amino acids contain nitrogen, which cannot be oxidized.</a:t>
            </a:r>
          </a:p>
        </p:txBody>
      </p:sp>
      <p:sp>
        <p:nvSpPr>
          <p:cNvPr id="36870" name="Text Box 6">
            <a:extLst>
              <a:ext uri="{FF2B5EF4-FFF2-40B4-BE49-F238E27FC236}">
                <a16:creationId xmlns:a16="http://schemas.microsoft.com/office/drawing/2014/main" id="{2C33CC40-C15E-41D9-8B07-BCEB00B2F42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91000" y="1096963"/>
            <a:ext cx="64770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lnSpc>
                <a:spcPct val="90000"/>
              </a:lnSpc>
            </a:pPr>
            <a:r>
              <a:rPr lang="en-US" altLang="en-US" sz="2800" b="1">
                <a:solidFill>
                  <a:srgbClr val="FF3300"/>
                </a:solidFill>
                <a:latin typeface="Arial" panose="020B0604020202020204" pitchFamily="34" charset="0"/>
              </a:rPr>
              <a:t>Bioenergetics: ATP Production</a:t>
            </a:r>
          </a:p>
        </p:txBody>
      </p:sp>
      <p:sp>
        <p:nvSpPr>
          <p:cNvPr id="36871" name="Text Box 7">
            <a:extLst>
              <a:ext uri="{FF2B5EF4-FFF2-40B4-BE49-F238E27FC236}">
                <a16:creationId xmlns:a16="http://schemas.microsoft.com/office/drawing/2014/main" id="{ABFEC493-A20F-4C1A-8CE2-AA8D049FB1B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91000" y="4619625"/>
            <a:ext cx="6248400" cy="14219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2286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lnSpc>
                <a:spcPct val="90000"/>
              </a:lnSpc>
              <a:spcBef>
                <a:spcPct val="50000"/>
              </a:spcBef>
            </a:pPr>
            <a:r>
              <a:rPr lang="en-US" altLang="en-US" sz="2000">
                <a:latin typeface="Wingdings" panose="05000000000000000000" pitchFamily="2" charset="2"/>
              </a:rPr>
              <a:t>w</a:t>
            </a:r>
            <a:r>
              <a:rPr lang="en-US" altLang="en-US">
                <a:latin typeface="Arial" panose="020B0604020202020204" pitchFamily="34" charset="0"/>
              </a:rPr>
              <a:t> The oxidative capacity of muscle fibers depends on their oxidative enzyme levels, fiber-type composition, how they have been trained, and oxygen availability.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68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368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368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368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368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867" grpId="0" autoUpdateAnimBg="0"/>
      <p:bldP spid="36868" grpId="0" autoUpdateAnimBg="0"/>
      <p:bldP spid="36869" grpId="0" autoUpdateAnimBg="0"/>
      <p:bldP spid="36870" grpId="0" autoUpdateAnimBg="0"/>
      <p:bldP spid="36871" grpId="0" autoUpdateAnimBg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FITT-VP (General) Principles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 – Frequency (how often)</a:t>
            </a:r>
          </a:p>
          <a:p>
            <a:r>
              <a:rPr lang="en-GB" dirty="0"/>
              <a:t>Intensity – (how hard)</a:t>
            </a:r>
          </a:p>
          <a:p>
            <a:r>
              <a:rPr lang="en-GB" dirty="0"/>
              <a:t>Time - (duration or how long)</a:t>
            </a:r>
          </a:p>
          <a:p>
            <a:r>
              <a:rPr lang="en-GB" dirty="0"/>
              <a:t>Type – (mode or what kind)</a:t>
            </a:r>
          </a:p>
          <a:p>
            <a:r>
              <a:rPr lang="en-GB" dirty="0"/>
              <a:t>Volume – (amount = intensity, time &amp; duration)</a:t>
            </a:r>
          </a:p>
          <a:p>
            <a:r>
              <a:rPr lang="en-GB" dirty="0"/>
              <a:t>Progression – (advancement) </a:t>
            </a:r>
          </a:p>
        </p:txBody>
      </p:sp>
    </p:spTree>
    <p:extLst>
      <p:ext uri="{BB962C8B-B14F-4D97-AF65-F5344CB8AC3E}">
        <p14:creationId xmlns:p14="http://schemas.microsoft.com/office/powerpoint/2010/main" val="399303920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General Considerations for Exercise Prescription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For most adults, a programme of regular exercise should include a variety of exercise that go beyond activities of daily living.</a:t>
            </a:r>
          </a:p>
          <a:p>
            <a:r>
              <a:rPr lang="en-GB" dirty="0"/>
              <a:t>For health-related fitness, the exercise prescription should include methods to improve:</a:t>
            </a:r>
          </a:p>
          <a:p>
            <a:pPr lvl="1"/>
            <a:r>
              <a:rPr lang="en-GB" dirty="0"/>
              <a:t>Cardiorespiratory fitness</a:t>
            </a:r>
          </a:p>
          <a:p>
            <a:pPr lvl="1"/>
            <a:r>
              <a:rPr lang="en-GB" dirty="0"/>
              <a:t>Muscular fitness</a:t>
            </a:r>
          </a:p>
          <a:p>
            <a:pPr lvl="1"/>
            <a:r>
              <a:rPr lang="en-GB" dirty="0"/>
              <a:t>Metabolic fitness</a:t>
            </a:r>
          </a:p>
          <a:p>
            <a:pPr lvl="1"/>
            <a:r>
              <a:rPr lang="en-GB" dirty="0"/>
              <a:t>Morphological fitness</a:t>
            </a:r>
          </a:p>
          <a:p>
            <a:pPr lvl="1"/>
            <a:r>
              <a:rPr lang="en-GB" dirty="0"/>
              <a:t>Motor fitness</a:t>
            </a:r>
          </a:p>
          <a:p>
            <a:r>
              <a:rPr lang="en-GB" dirty="0"/>
              <a:t>Reduce time spent in sedentary behaviour</a:t>
            </a:r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681486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Sedentary Behaviour?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NOT a lack of physical activity.</a:t>
            </a:r>
          </a:p>
          <a:p>
            <a:r>
              <a:rPr lang="en-GB" dirty="0"/>
              <a:t>A group of behaviours that occur whilst sitting or lying down and require very low energy expenditure. For example...</a:t>
            </a:r>
          </a:p>
          <a:p>
            <a:pPr lvl="1"/>
            <a:r>
              <a:rPr lang="en-GB" dirty="0"/>
              <a:t>Sitting reading a book</a:t>
            </a:r>
          </a:p>
          <a:p>
            <a:pPr lvl="1"/>
            <a:r>
              <a:rPr lang="en-GB" dirty="0"/>
              <a:t>Watching TV</a:t>
            </a:r>
          </a:p>
          <a:p>
            <a:pPr lvl="1"/>
            <a:r>
              <a:rPr lang="en-GB" dirty="0"/>
              <a:t>Working on a computer but not active gaming</a:t>
            </a:r>
          </a:p>
          <a:p>
            <a:pPr lvl="1"/>
            <a:r>
              <a:rPr lang="en-GB" dirty="0"/>
              <a:t>Driving a car or sitting in other transport mode</a:t>
            </a:r>
          </a:p>
          <a:p>
            <a:r>
              <a:rPr lang="en-GB" dirty="0"/>
              <a:t>Not sleeping, self-pushing a wheelchair, stationary cycling, bench pressing etc</a:t>
            </a:r>
          </a:p>
        </p:txBody>
      </p:sp>
    </p:spTree>
    <p:extLst>
      <p:ext uri="{BB962C8B-B14F-4D97-AF65-F5344CB8AC3E}">
        <p14:creationId xmlns:p14="http://schemas.microsoft.com/office/powerpoint/2010/main" val="328895240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8908" y="134879"/>
            <a:ext cx="8229600" cy="1143000"/>
          </a:xfrm>
        </p:spPr>
        <p:txBody>
          <a:bodyPr/>
          <a:lstStyle/>
          <a:p>
            <a:r>
              <a:rPr lang="en-GB" dirty="0"/>
              <a:t>What is sedentary behaviour?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7422" y="1283153"/>
            <a:ext cx="3538736" cy="4525963"/>
          </a:xfrm>
        </p:spPr>
        <p:txBody>
          <a:bodyPr/>
          <a:lstStyle/>
          <a:p>
            <a:r>
              <a:rPr lang="en-GB" dirty="0"/>
              <a:t>METs</a:t>
            </a:r>
          </a:p>
          <a:p>
            <a:pPr lvl="1"/>
            <a:r>
              <a:rPr lang="en-GB" dirty="0"/>
              <a:t>&lt;1.5 sedentary</a:t>
            </a:r>
          </a:p>
          <a:p>
            <a:pPr lvl="1"/>
            <a:r>
              <a:rPr lang="en-GB" dirty="0"/>
              <a:t>1.5-3.0 light activity</a:t>
            </a:r>
          </a:p>
          <a:p>
            <a:pPr lvl="1"/>
            <a:r>
              <a:rPr lang="en-GB" dirty="0"/>
              <a:t>3.0-6.0 moderate activity</a:t>
            </a:r>
          </a:p>
          <a:p>
            <a:pPr lvl="1"/>
            <a:r>
              <a:rPr lang="en-GB" dirty="0"/>
              <a:t>&gt;6.0 vigorous activity</a:t>
            </a:r>
          </a:p>
        </p:txBody>
      </p:sp>
      <p:pic>
        <p:nvPicPr>
          <p:cNvPr id="1026" name="Picture 2" descr="http://www.sedentarybehaviour.org/wp-content/uploads/2011/06/Sedentary-Behaviour-resized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63952" y="2204865"/>
            <a:ext cx="4762500" cy="2533651"/>
          </a:xfrm>
          <a:prstGeom prst="rect">
            <a:avLst/>
          </a:prstGeom>
          <a:noFill/>
        </p:spPr>
      </p:pic>
      <p:sp>
        <p:nvSpPr>
          <p:cNvPr id="5" name="Text Box 2"/>
          <p:cNvSpPr txBox="1">
            <a:spLocks noChangeArrowheads="1"/>
          </p:cNvSpPr>
          <p:nvPr/>
        </p:nvSpPr>
        <p:spPr bwMode="auto">
          <a:xfrm>
            <a:off x="1788903" y="5258779"/>
            <a:ext cx="8629609" cy="14773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91437" tIns="45718" rIns="91437" bIns="45718">
            <a:spAutoFit/>
          </a:bodyPr>
          <a:lstStyle/>
          <a:p>
            <a:pPr marL="2802" indent="-2802" defTabSz="914833">
              <a:spcBef>
                <a:spcPts val="1200"/>
              </a:spcBef>
              <a:spcAft>
                <a:spcPts val="600"/>
              </a:spcAft>
            </a:pPr>
            <a:r>
              <a:rPr lang="en-GB" sz="2000" dirty="0">
                <a:solidFill>
                  <a:srgbClr val="CC0066"/>
                </a:solidFill>
                <a:latin typeface="Tahoma" pitchFamily="34" charset="0"/>
              </a:rPr>
              <a:t>Sedentary behaviour</a:t>
            </a:r>
          </a:p>
          <a:p>
            <a:pPr marL="2802" indent="-2802" defTabSz="914833">
              <a:spcBef>
                <a:spcPts val="600"/>
              </a:spcBef>
              <a:spcAft>
                <a:spcPts val="1200"/>
              </a:spcAft>
            </a:pPr>
            <a:r>
              <a:rPr lang="en-GB" sz="2000" dirty="0">
                <a:solidFill>
                  <a:srgbClr val="330066"/>
                </a:solidFill>
                <a:latin typeface="Tahoma" pitchFamily="34" charset="0"/>
              </a:rPr>
              <a:t>“</a:t>
            </a:r>
            <a:r>
              <a:rPr lang="en-GB" sz="2000" i="1" dirty="0">
                <a:solidFill>
                  <a:srgbClr val="330066"/>
                </a:solidFill>
                <a:latin typeface="Tahoma" pitchFamily="34" charset="0"/>
              </a:rPr>
              <a:t>any waking behaviour characterised by an energy expenditure ≤1.5 METs while in a sitting or reclining posture</a:t>
            </a:r>
            <a:r>
              <a:rPr lang="en-GB" sz="2000" dirty="0">
                <a:solidFill>
                  <a:srgbClr val="330066"/>
                </a:solidFill>
                <a:latin typeface="Tahoma" pitchFamily="34" charset="0"/>
              </a:rPr>
              <a:t>.” (Sedentary Behaviour Research Network, 2012, page 540)</a:t>
            </a:r>
          </a:p>
        </p:txBody>
      </p:sp>
    </p:spTree>
    <p:extLst>
      <p:ext uri="{BB962C8B-B14F-4D97-AF65-F5344CB8AC3E}">
        <p14:creationId xmlns:p14="http://schemas.microsoft.com/office/powerpoint/2010/main" val="424883327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35561" y="548681"/>
            <a:ext cx="7800975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76120" y="5949280"/>
            <a:ext cx="3181350" cy="53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2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279576" y="1844824"/>
            <a:ext cx="8064896" cy="40324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46556817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Sedentary Behaviour and Health Outcomes – in adults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Evidence suggests that SB is associated with increased risk of...</a:t>
            </a:r>
          </a:p>
          <a:p>
            <a:pPr lvl="1"/>
            <a:r>
              <a:rPr lang="en-GB" dirty="0"/>
              <a:t>Type 2 diabetes</a:t>
            </a:r>
          </a:p>
          <a:p>
            <a:pPr lvl="1"/>
            <a:r>
              <a:rPr lang="en-GB" dirty="0"/>
              <a:t>CVD</a:t>
            </a:r>
          </a:p>
          <a:p>
            <a:pPr lvl="1"/>
            <a:r>
              <a:rPr lang="en-GB" dirty="0"/>
              <a:t>Metabolic syndrome</a:t>
            </a:r>
          </a:p>
          <a:p>
            <a:pPr lvl="1"/>
            <a:r>
              <a:rPr lang="en-GB" dirty="0"/>
              <a:t>All-cause mortality</a:t>
            </a:r>
          </a:p>
          <a:p>
            <a:r>
              <a:rPr lang="en-GB" dirty="0"/>
              <a:t>Evidence is less clear for cancer and obesity</a:t>
            </a:r>
          </a:p>
          <a:p>
            <a:r>
              <a:rPr lang="en-GB" dirty="0"/>
              <a:t>Emerging evidence of association with depression and wellbeing</a:t>
            </a:r>
          </a:p>
        </p:txBody>
      </p:sp>
    </p:spTree>
    <p:extLst>
      <p:ext uri="{BB962C8B-B14F-4D97-AF65-F5344CB8AC3E}">
        <p14:creationId xmlns:p14="http://schemas.microsoft.com/office/powerpoint/2010/main" val="70773274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>
            <a:spLocks noGrp="1" noChangeArrowheads="1"/>
          </p:cNvSpPr>
          <p:nvPr>
            <p:ph type="title"/>
          </p:nvPr>
        </p:nvSpPr>
        <p:spPr>
          <a:xfrm>
            <a:off x="1524000" y="620713"/>
            <a:ext cx="9144000" cy="533400"/>
          </a:xfrm>
        </p:spPr>
        <p:txBody>
          <a:bodyPr>
            <a:normAutofit fontScale="90000"/>
          </a:bodyPr>
          <a:lstStyle/>
          <a:p>
            <a:r>
              <a:rPr lang="en-GB" dirty="0"/>
              <a:t>Sedentary Behaviour and Health</a:t>
            </a: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 rotWithShape="1">
          <a:blip r:embed="rId3" cstate="print"/>
          <a:srcRect l="19362" t="19537" r="25638" b="25000"/>
          <a:stretch/>
        </p:blipFill>
        <p:spPr bwMode="auto">
          <a:xfrm>
            <a:off x="1742764" y="2254469"/>
            <a:ext cx="6715715" cy="42326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4" cstate="print"/>
          <a:srcRect l="61435" t="53621" r="22013" b="15138"/>
          <a:stretch>
            <a:fillRect/>
          </a:stretch>
        </p:blipFill>
        <p:spPr bwMode="auto">
          <a:xfrm>
            <a:off x="8262024" y="2907220"/>
            <a:ext cx="2395579" cy="28260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266" name="Text Box 2"/>
          <p:cNvSpPr txBox="1">
            <a:spLocks noChangeArrowheads="1"/>
          </p:cNvSpPr>
          <p:nvPr/>
        </p:nvSpPr>
        <p:spPr bwMode="auto">
          <a:xfrm>
            <a:off x="1847669" y="1340769"/>
            <a:ext cx="8496662" cy="21082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1437" tIns="45718" rIns="91437" bIns="45718">
            <a:spAutoFit/>
          </a:bodyPr>
          <a:lstStyle/>
          <a:p>
            <a:pPr marL="2802" indent="-2802" defTabSz="914833">
              <a:spcBef>
                <a:spcPts val="1200"/>
              </a:spcBef>
              <a:spcAft>
                <a:spcPts val="600"/>
              </a:spcAft>
            </a:pPr>
            <a:r>
              <a:rPr lang="en-GB" sz="2000" dirty="0">
                <a:solidFill>
                  <a:srgbClr val="CC0066"/>
                </a:solidFill>
                <a:latin typeface="Tahoma" pitchFamily="34" charset="0"/>
              </a:rPr>
              <a:t>Sitting time and all-cause mortality </a:t>
            </a:r>
            <a:r>
              <a:rPr lang="en-GB" sz="2000" dirty="0">
                <a:solidFill>
                  <a:srgbClr val="330066"/>
                </a:solidFill>
                <a:latin typeface="Tahoma" pitchFamily="34" charset="0"/>
              </a:rPr>
              <a:t>(</a:t>
            </a:r>
            <a:r>
              <a:rPr lang="en-GB" sz="2000" dirty="0" err="1">
                <a:solidFill>
                  <a:srgbClr val="330066"/>
                </a:solidFill>
                <a:latin typeface="Tahoma" pitchFamily="34" charset="0"/>
              </a:rPr>
              <a:t>Katzmarzyk</a:t>
            </a:r>
            <a:r>
              <a:rPr lang="en-GB" sz="2000" dirty="0">
                <a:solidFill>
                  <a:srgbClr val="330066"/>
                </a:solidFill>
                <a:latin typeface="Tahoma" pitchFamily="34" charset="0"/>
              </a:rPr>
              <a:t> et al., 2009)</a:t>
            </a:r>
          </a:p>
          <a:p>
            <a:pPr marL="2802" indent="-2802" defTabSz="914833">
              <a:spcBef>
                <a:spcPts val="600"/>
              </a:spcBef>
              <a:spcAft>
                <a:spcPts val="1200"/>
              </a:spcAft>
            </a:pPr>
            <a:r>
              <a:rPr lang="en-GB" sz="1600" dirty="0">
                <a:solidFill>
                  <a:srgbClr val="330066"/>
                </a:solidFill>
                <a:latin typeface="Tahoma" pitchFamily="34" charset="0"/>
              </a:rPr>
              <a:t>Data from 17,013 Canadians, followed-up for 12 years</a:t>
            </a:r>
          </a:p>
          <a:p>
            <a:pPr marL="2802" indent="-2802" defTabSz="914833">
              <a:spcBef>
                <a:spcPts val="1200"/>
              </a:spcBef>
              <a:spcAft>
                <a:spcPts val="1200"/>
              </a:spcAft>
            </a:pPr>
            <a:endParaRPr lang="en-GB" sz="2000" dirty="0">
              <a:solidFill>
                <a:srgbClr val="330066"/>
              </a:solidFill>
              <a:latin typeface="Tahoma" pitchFamily="34" charset="0"/>
            </a:endParaRPr>
          </a:p>
          <a:p>
            <a:pPr marL="2802" indent="-2802" defTabSz="914833">
              <a:spcBef>
                <a:spcPts val="1200"/>
              </a:spcBef>
              <a:spcAft>
                <a:spcPts val="1200"/>
              </a:spcAft>
            </a:pPr>
            <a:endParaRPr lang="en-GB" sz="2000" dirty="0">
              <a:solidFill>
                <a:srgbClr val="330066"/>
              </a:solidFill>
              <a:latin typeface="Tahom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5982273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>
            <a:spLocks noGrp="1" noChangeArrowheads="1"/>
          </p:cNvSpPr>
          <p:nvPr>
            <p:ph type="title"/>
          </p:nvPr>
        </p:nvSpPr>
        <p:spPr>
          <a:xfrm>
            <a:off x="1524000" y="620713"/>
            <a:ext cx="9144000" cy="533400"/>
          </a:xfrm>
        </p:spPr>
        <p:txBody>
          <a:bodyPr>
            <a:normAutofit fontScale="90000"/>
          </a:bodyPr>
          <a:lstStyle/>
          <a:p>
            <a:r>
              <a:rPr lang="en-GB" dirty="0"/>
              <a:t>Sedentary Behaviour and Health</a:t>
            </a:r>
          </a:p>
        </p:txBody>
      </p:sp>
      <p:sp>
        <p:nvSpPr>
          <p:cNvPr id="11266" name="Text Box 2"/>
          <p:cNvSpPr txBox="1">
            <a:spLocks noChangeArrowheads="1"/>
          </p:cNvSpPr>
          <p:nvPr/>
        </p:nvSpPr>
        <p:spPr bwMode="auto">
          <a:xfrm>
            <a:off x="1847669" y="1340769"/>
            <a:ext cx="8496662" cy="20313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1437" tIns="45718" rIns="91437" bIns="45718">
            <a:spAutoFit/>
          </a:bodyPr>
          <a:lstStyle/>
          <a:p>
            <a:pPr marL="2802" indent="-2802" defTabSz="914833">
              <a:spcBef>
                <a:spcPts val="1200"/>
              </a:spcBef>
              <a:spcAft>
                <a:spcPts val="600"/>
              </a:spcAft>
            </a:pPr>
            <a:r>
              <a:rPr lang="en-GB" sz="2000" dirty="0">
                <a:solidFill>
                  <a:srgbClr val="CC0066"/>
                </a:solidFill>
                <a:latin typeface="Tahoma" pitchFamily="34" charset="0"/>
              </a:rPr>
              <a:t>TV viewing and cardiovascular disease mortality </a:t>
            </a:r>
            <a:r>
              <a:rPr lang="en-GB" sz="2000" dirty="0">
                <a:solidFill>
                  <a:srgbClr val="330066"/>
                </a:solidFill>
                <a:latin typeface="Tahoma" pitchFamily="34" charset="0"/>
              </a:rPr>
              <a:t>(Matthews et al., 2012)</a:t>
            </a:r>
          </a:p>
          <a:p>
            <a:pPr marL="2802" indent="-2802" defTabSz="914833">
              <a:spcBef>
                <a:spcPts val="600"/>
              </a:spcBef>
              <a:spcAft>
                <a:spcPts val="1200"/>
              </a:spcAft>
            </a:pPr>
            <a:r>
              <a:rPr lang="en-GB" sz="1600" dirty="0">
                <a:solidFill>
                  <a:srgbClr val="330066"/>
                </a:solidFill>
                <a:latin typeface="Tahoma" pitchFamily="34" charset="0"/>
              </a:rPr>
              <a:t>Data from 240,819 US adults, followed-up for 8.5 years</a:t>
            </a:r>
          </a:p>
          <a:p>
            <a:pPr marL="2802" indent="-2802" defTabSz="914833">
              <a:spcBef>
                <a:spcPts val="1200"/>
              </a:spcBef>
              <a:spcAft>
                <a:spcPts val="1200"/>
              </a:spcAft>
            </a:pPr>
            <a:endParaRPr lang="en-GB" sz="2000" dirty="0">
              <a:solidFill>
                <a:srgbClr val="330066"/>
              </a:solidFill>
              <a:latin typeface="Tahoma" pitchFamily="34" charset="0"/>
            </a:endParaRPr>
          </a:p>
          <a:p>
            <a:pPr marL="2802" indent="-2802" defTabSz="914833">
              <a:spcBef>
                <a:spcPts val="1200"/>
              </a:spcBef>
              <a:spcAft>
                <a:spcPts val="1200"/>
              </a:spcAft>
            </a:pPr>
            <a:endParaRPr lang="en-GB" sz="2000" dirty="0">
              <a:solidFill>
                <a:srgbClr val="330066"/>
              </a:solidFill>
              <a:latin typeface="Tahoma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3140" y="2142396"/>
            <a:ext cx="6445720" cy="47490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3943846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>
            <a:spLocks noGrp="1" noChangeArrowheads="1"/>
          </p:cNvSpPr>
          <p:nvPr>
            <p:ph type="title"/>
          </p:nvPr>
        </p:nvSpPr>
        <p:spPr>
          <a:xfrm>
            <a:off x="1524000" y="620713"/>
            <a:ext cx="9144000" cy="533400"/>
          </a:xfrm>
        </p:spPr>
        <p:txBody>
          <a:bodyPr>
            <a:normAutofit fontScale="90000"/>
          </a:bodyPr>
          <a:lstStyle/>
          <a:p>
            <a:r>
              <a:rPr lang="en-GB" dirty="0"/>
              <a:t>Sedentary Behaviour and Health</a:t>
            </a:r>
          </a:p>
        </p:txBody>
      </p:sp>
      <p:sp>
        <p:nvSpPr>
          <p:cNvPr id="11266" name="Text Box 2"/>
          <p:cNvSpPr txBox="1">
            <a:spLocks noChangeArrowheads="1"/>
          </p:cNvSpPr>
          <p:nvPr/>
        </p:nvSpPr>
        <p:spPr bwMode="auto">
          <a:xfrm>
            <a:off x="1847669" y="1340769"/>
            <a:ext cx="8496662" cy="47089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1437" tIns="45718" rIns="91437" bIns="45718">
            <a:spAutoFit/>
          </a:bodyPr>
          <a:lstStyle/>
          <a:p>
            <a:pPr marL="2802" indent="-2802" defTabSz="914833">
              <a:spcBef>
                <a:spcPts val="1200"/>
              </a:spcBef>
              <a:spcAft>
                <a:spcPts val="1200"/>
              </a:spcAft>
            </a:pPr>
            <a:r>
              <a:rPr lang="en-GB" sz="2000" dirty="0">
                <a:solidFill>
                  <a:srgbClr val="CC0066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Sitting time and associations with diabetes, cardiovascular disease and death: Systematic review and meta-analysis </a:t>
            </a:r>
            <a:r>
              <a:rPr lang="en-GB" sz="2000" dirty="0">
                <a:solidFill>
                  <a:srgbClr val="330066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(Wilmot et al., 2012)</a:t>
            </a:r>
          </a:p>
          <a:p>
            <a:pPr marL="2802" indent="-2802" defTabSz="914833">
              <a:spcBef>
                <a:spcPts val="1200"/>
              </a:spcBef>
              <a:spcAft>
                <a:spcPts val="1200"/>
              </a:spcAft>
            </a:pPr>
            <a:r>
              <a:rPr lang="en-GB" sz="2000" dirty="0">
                <a:solidFill>
                  <a:srgbClr val="330066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18 studies included in review, 794,577 participants</a:t>
            </a:r>
          </a:p>
          <a:p>
            <a:pPr marL="2802" indent="-2802" defTabSz="914833">
              <a:spcBef>
                <a:spcPts val="1200"/>
              </a:spcBef>
              <a:spcAft>
                <a:spcPts val="1200"/>
              </a:spcAft>
            </a:pPr>
            <a:r>
              <a:rPr lang="en-GB" sz="2000" dirty="0">
                <a:solidFill>
                  <a:srgbClr val="330066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greatest sedentary time compared with the lowest was associated with: </a:t>
            </a:r>
          </a:p>
          <a:p>
            <a:pPr marL="342900" indent="-342900" defTabSz="914833">
              <a:spcBef>
                <a:spcPts val="12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330066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112% increase risk of developing diabetes </a:t>
            </a:r>
          </a:p>
          <a:p>
            <a:pPr marL="342900" indent="-342900" defTabSz="914833">
              <a:spcBef>
                <a:spcPts val="12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330066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147% increase risk of suffering a cardiovascular event</a:t>
            </a:r>
          </a:p>
          <a:p>
            <a:pPr marL="342900" indent="-342900" defTabSz="914833">
              <a:spcBef>
                <a:spcPts val="12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330066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90% increase risk of cardiovascular mortality </a:t>
            </a:r>
          </a:p>
          <a:p>
            <a:pPr marL="342900" indent="-342900" defTabSz="914833">
              <a:spcBef>
                <a:spcPts val="12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330066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49% increase risk of all-cause mortality </a:t>
            </a:r>
          </a:p>
        </p:txBody>
      </p:sp>
    </p:spTree>
    <p:extLst>
      <p:ext uri="{BB962C8B-B14F-4D97-AF65-F5344CB8AC3E}">
        <p14:creationId xmlns:p14="http://schemas.microsoft.com/office/powerpoint/2010/main" val="91753841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>
            <a:spLocks noGrp="1" noChangeArrowheads="1"/>
          </p:cNvSpPr>
          <p:nvPr>
            <p:ph type="title"/>
          </p:nvPr>
        </p:nvSpPr>
        <p:spPr>
          <a:xfrm>
            <a:off x="1524000" y="620713"/>
            <a:ext cx="9144000" cy="533400"/>
          </a:xfrm>
        </p:spPr>
        <p:txBody>
          <a:bodyPr>
            <a:normAutofit fontScale="90000"/>
          </a:bodyPr>
          <a:lstStyle/>
          <a:p>
            <a:r>
              <a:rPr lang="en-GB" dirty="0"/>
              <a:t>Sedentary Behaviour and Health</a:t>
            </a:r>
          </a:p>
        </p:txBody>
      </p:sp>
      <p:sp>
        <p:nvSpPr>
          <p:cNvPr id="11266" name="Text Box 2"/>
          <p:cNvSpPr txBox="1">
            <a:spLocks noChangeArrowheads="1"/>
          </p:cNvSpPr>
          <p:nvPr/>
        </p:nvSpPr>
        <p:spPr bwMode="auto">
          <a:xfrm>
            <a:off x="1847669" y="1340768"/>
            <a:ext cx="8640819" cy="50936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91437" tIns="45718" rIns="91437" bIns="45718">
            <a:spAutoFit/>
          </a:bodyPr>
          <a:lstStyle/>
          <a:p>
            <a:pPr marL="2802" indent="-2802" defTabSz="914833">
              <a:spcBef>
                <a:spcPts val="1200"/>
              </a:spcBef>
              <a:spcAft>
                <a:spcPts val="1200"/>
              </a:spcAft>
            </a:pPr>
            <a:r>
              <a:rPr lang="en-GB" sz="2000" dirty="0">
                <a:solidFill>
                  <a:srgbClr val="CC0066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Breaking up Sedentary Behaviour</a:t>
            </a:r>
          </a:p>
          <a:p>
            <a:pPr marL="2802" indent="-2802" defTabSz="914833">
              <a:spcBef>
                <a:spcPts val="1200"/>
              </a:spcBef>
              <a:spcAft>
                <a:spcPts val="1200"/>
              </a:spcAft>
            </a:pPr>
            <a:r>
              <a:rPr lang="en-GB" sz="2000" dirty="0">
                <a:solidFill>
                  <a:srgbClr val="330066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Regular breaks in sedentary time are associated with </a:t>
            </a:r>
            <a:r>
              <a:rPr lang="en-GB" sz="2000" dirty="0" err="1">
                <a:solidFill>
                  <a:srgbClr val="330066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cardiometabolic</a:t>
            </a:r>
            <a:r>
              <a:rPr lang="en-GB" sz="2000" dirty="0">
                <a:solidFill>
                  <a:srgbClr val="330066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health benefits (Healy et al., 2008, 2011; Carson et al., 2014)</a:t>
            </a:r>
          </a:p>
          <a:p>
            <a:pPr marL="2802" indent="-2802" defTabSz="914833">
              <a:spcBef>
                <a:spcPts val="1200"/>
              </a:spcBef>
              <a:spcAft>
                <a:spcPts val="1200"/>
              </a:spcAft>
            </a:pPr>
            <a:r>
              <a:rPr lang="en-GB" sz="2000" dirty="0">
                <a:solidFill>
                  <a:srgbClr val="330066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Data from 4,935 Canadian adults (Carson et al. 2014) have shown that increased number of breaks in sedentary time are associated with:</a:t>
            </a:r>
          </a:p>
          <a:p>
            <a:pPr marL="342900" indent="-342900" defTabSz="914833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330066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lower waist circumference</a:t>
            </a:r>
          </a:p>
          <a:p>
            <a:pPr marL="342900" indent="-342900" defTabSz="914833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330066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lower systolic blood pressure</a:t>
            </a:r>
          </a:p>
          <a:p>
            <a:pPr marL="342900" indent="-342900" defTabSz="914833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330066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higher HDL-cholesterol levels</a:t>
            </a:r>
          </a:p>
          <a:p>
            <a:pPr marL="342900" indent="-342900" defTabSz="914833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330066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lower blood triglycerides levels</a:t>
            </a:r>
          </a:p>
          <a:p>
            <a:pPr marL="342900" indent="-342900" defTabSz="914833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330066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lower blood glucose levels</a:t>
            </a:r>
          </a:p>
          <a:p>
            <a:pPr marL="342900" indent="-342900" defTabSz="914833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330066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lower blood insulin levels</a:t>
            </a:r>
          </a:p>
        </p:txBody>
      </p:sp>
    </p:spTree>
    <p:extLst>
      <p:ext uri="{BB962C8B-B14F-4D97-AF65-F5344CB8AC3E}">
        <p14:creationId xmlns:p14="http://schemas.microsoft.com/office/powerpoint/2010/main" val="183196102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Ubiquitous nature of SB throughout a ‘typical’ day for someone achieving 30 minutes of PA</a:t>
            </a:r>
          </a:p>
        </p:txBody>
      </p:sp>
      <p:pic>
        <p:nvPicPr>
          <p:cNvPr id="2355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99656" y="1815306"/>
            <a:ext cx="6264696" cy="46132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val 4"/>
          <p:cNvSpPr/>
          <p:nvPr/>
        </p:nvSpPr>
        <p:spPr>
          <a:xfrm>
            <a:off x="6168008" y="5589240"/>
            <a:ext cx="1224136" cy="93610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prstClr val="white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04100694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Why distinguish SB from physical inactivity?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Nature of SB</a:t>
            </a:r>
          </a:p>
          <a:p>
            <a:pPr lvl="1"/>
            <a:r>
              <a:rPr lang="en-GB" dirty="0"/>
              <a:t>Interventions to reduce SB may be different to those designed to increase PA (e.g. multiple micro-interventions)</a:t>
            </a:r>
          </a:p>
          <a:p>
            <a:pPr lvl="1"/>
            <a:r>
              <a:rPr lang="en-GB" dirty="0"/>
              <a:t>May be more achievable than increasing PA</a:t>
            </a:r>
          </a:p>
          <a:p>
            <a:pPr lvl="2"/>
            <a:r>
              <a:rPr lang="en-GB" dirty="0"/>
              <a:t>Minimal financial and time constraints</a:t>
            </a:r>
          </a:p>
          <a:p>
            <a:pPr lvl="1"/>
            <a:r>
              <a:rPr lang="en-GB" dirty="0"/>
              <a:t>High levels of PA can be achieved but individuals may still have high SB – one activity does not displace the other</a:t>
            </a:r>
          </a:p>
          <a:p>
            <a:r>
              <a:rPr lang="en-GB" dirty="0"/>
              <a:t>Methods used for the assessment and surveillance of SB are different to PA</a:t>
            </a:r>
          </a:p>
          <a:p>
            <a:pPr lvl="1"/>
            <a:endParaRPr lang="en-GB" dirty="0"/>
          </a:p>
          <a:p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026788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Factors influencing sedentary behaviours - adults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Age – increases with age, especially after 70 years</a:t>
            </a:r>
          </a:p>
          <a:p>
            <a:r>
              <a:rPr lang="en-GB" dirty="0"/>
              <a:t>Sex – women more sedentary up to age 40 years; men more sedentary after age 60 years</a:t>
            </a:r>
          </a:p>
          <a:p>
            <a:r>
              <a:rPr lang="en-GB" dirty="0"/>
              <a:t>Low SES – greater screen time</a:t>
            </a:r>
          </a:p>
        </p:txBody>
      </p:sp>
    </p:spTree>
    <p:extLst>
      <p:ext uri="{BB962C8B-B14F-4D97-AF65-F5344CB8AC3E}">
        <p14:creationId xmlns:p14="http://schemas.microsoft.com/office/powerpoint/2010/main" val="18343466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Being sedentary is ‘different’ to be being inactive. </a:t>
            </a:r>
          </a:p>
          <a:p>
            <a:r>
              <a:rPr lang="en-GB" dirty="0"/>
              <a:t>Sedentariness is a highly prevalent behaviour that is associated with a number of adverse health outcomes.</a:t>
            </a:r>
          </a:p>
          <a:p>
            <a:r>
              <a:rPr lang="en-GB" dirty="0"/>
              <a:t>Strategies to reduce sedentary behaviour are needed to accompany strategies to increase physical activity.</a:t>
            </a:r>
          </a:p>
          <a:p>
            <a:r>
              <a:rPr lang="en-GB" dirty="0"/>
              <a:t>These strategies should be based on high-quality evidence.</a:t>
            </a:r>
          </a:p>
        </p:txBody>
      </p:sp>
    </p:spTree>
    <p:extLst>
      <p:ext uri="{BB962C8B-B14F-4D97-AF65-F5344CB8AC3E}">
        <p14:creationId xmlns:p14="http://schemas.microsoft.com/office/powerpoint/2010/main" val="3431340277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5C935E-197C-40F6-9E42-EB509BE968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Basic Components of the Exercise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084CB9-0394-4864-85AB-4BAA170A61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en-GB" dirty="0"/>
              <a:t>Warm-up</a:t>
            </a:r>
          </a:p>
          <a:p>
            <a:pPr marL="914400" lvl="1" indent="-514350"/>
            <a:r>
              <a:rPr lang="en-GB" sz="2400" dirty="0"/>
              <a:t>5-10 minutes of light-to-moderate intensity aerobic and muscular activity</a:t>
            </a:r>
          </a:p>
          <a:p>
            <a:pPr marL="914400" lvl="1" indent="-514350"/>
            <a:r>
              <a:rPr lang="en-GB" sz="2400" dirty="0"/>
              <a:t>Preparation for more intense exercise, increase ROM/decrease injury risk</a:t>
            </a:r>
          </a:p>
          <a:p>
            <a:pPr marL="514350" indent="-514350">
              <a:buAutoNum type="arabicPeriod"/>
            </a:pPr>
            <a:r>
              <a:rPr lang="en-GB" dirty="0"/>
              <a:t>Main activities</a:t>
            </a:r>
          </a:p>
          <a:p>
            <a:pPr marL="514350" indent="-514350">
              <a:buAutoNum type="arabicPeriod"/>
            </a:pPr>
            <a:r>
              <a:rPr lang="en-GB" dirty="0"/>
              <a:t>Cool down</a:t>
            </a:r>
          </a:p>
          <a:p>
            <a:pPr marL="914400" lvl="1" indent="-514350"/>
            <a:r>
              <a:rPr lang="en-GB" sz="2400" dirty="0"/>
              <a:t>5-10 minutes of light activity, reduction in HR &amp; BP, removal of metabolic end products</a:t>
            </a:r>
          </a:p>
          <a:p>
            <a:pPr marL="514350" indent="-514350">
              <a:buAutoNum type="arabicPeriod"/>
            </a:pPr>
            <a:r>
              <a:rPr lang="en-GB" dirty="0"/>
              <a:t>Stretching</a:t>
            </a:r>
          </a:p>
          <a:p>
            <a:pPr marL="514350" indent="-514350">
              <a:buAutoNum type="arabicPeriod"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3525776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CA993A-716D-44D6-8D44-6F1A9400B6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Frequency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79D7DD-3BCD-45E9-96EF-68147BEF02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3-5 days/week for most adults, depending on intensity</a:t>
            </a:r>
          </a:p>
          <a:p>
            <a:r>
              <a:rPr lang="en-GB" dirty="0"/>
              <a:t>Vigorous exercise &gt;5 days/week may increase injury risk (most adults compared to highly trained adults)</a:t>
            </a:r>
          </a:p>
          <a:p>
            <a:pPr lvl="1"/>
            <a:r>
              <a:rPr lang="en-GB" dirty="0"/>
              <a:t>Important to vary the type of exercise (cycling, running, swimming etc)</a:t>
            </a:r>
          </a:p>
          <a:p>
            <a:pPr lvl="1"/>
            <a:r>
              <a:rPr lang="en-GB" dirty="0"/>
              <a:t>Important to vary intensity</a:t>
            </a:r>
          </a:p>
          <a:p>
            <a:r>
              <a:rPr lang="en-GB" dirty="0"/>
              <a:t>Health/fitness benefits can occur with one or two exercise sessions per week – ‘weekend warrior’</a:t>
            </a:r>
          </a:p>
          <a:p>
            <a:pPr lvl="1"/>
            <a:r>
              <a:rPr lang="en-GB" dirty="0"/>
              <a:t>Not recommended – injury and cardiovascular risk in people who are not regularly active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816156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CABB4B-AA68-4230-BC9D-F179C02466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Intensity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76E4A2-28BF-4445-9725-287A14841A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When duration is equal, greater intensity exercise gives greater improvements in CRF</a:t>
            </a:r>
          </a:p>
          <a:p>
            <a:r>
              <a:rPr lang="en-GB" b="1" dirty="0"/>
              <a:t>Overload</a:t>
            </a:r>
            <a:r>
              <a:rPr lang="en-GB" dirty="0"/>
              <a:t> principle</a:t>
            </a:r>
          </a:p>
          <a:p>
            <a:pPr lvl="1"/>
            <a:r>
              <a:rPr lang="en-GB" dirty="0"/>
              <a:t>For physiological adaptation to occur the system must be stimulated at higher levels than usually encountered</a:t>
            </a:r>
          </a:p>
          <a:p>
            <a:pPr lvl="1"/>
            <a:r>
              <a:rPr lang="en-GB" dirty="0"/>
              <a:t>Bone adaptation is a good example</a:t>
            </a:r>
          </a:p>
          <a:p>
            <a:pPr lvl="1"/>
            <a:r>
              <a:rPr lang="en-GB" dirty="0"/>
              <a:t>Safe and effective programmes require progressive overload</a:t>
            </a:r>
          </a:p>
        </p:txBody>
      </p:sp>
    </p:spTree>
    <p:extLst>
      <p:ext uri="{BB962C8B-B14F-4D97-AF65-F5344CB8AC3E}">
        <p14:creationId xmlns:p14="http://schemas.microsoft.com/office/powerpoint/2010/main" val="1353886569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FECB90-41E6-433D-8834-06AA130209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Intensity Threshold for Improving CRF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371AAB-F31E-4341-A2C8-24A9FEEF5E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No single threshold, depends on</a:t>
            </a:r>
          </a:p>
          <a:p>
            <a:pPr lvl="1"/>
            <a:r>
              <a:rPr lang="en-GB" dirty="0"/>
              <a:t>CRF level, age, health status, genetics, habitual physical activity</a:t>
            </a:r>
          </a:p>
          <a:p>
            <a:pPr lvl="1"/>
            <a:r>
              <a:rPr lang="en-GB" dirty="0"/>
              <a:t>Less fit individuals require less intense exercise to increase CRF</a:t>
            </a:r>
          </a:p>
          <a:p>
            <a:pPr lvl="1"/>
            <a:r>
              <a:rPr lang="en-GB" dirty="0"/>
              <a:t>Highly trained individuals require ‘near maximal’ exercise (&gt;90% VO</a:t>
            </a:r>
            <a:r>
              <a:rPr lang="en-GB" baseline="-25000" dirty="0"/>
              <a:t>2max</a:t>
            </a:r>
            <a:r>
              <a:rPr lang="en-GB" dirty="0"/>
              <a:t>) to increase VO</a:t>
            </a:r>
            <a:r>
              <a:rPr lang="en-GB" baseline="-25000" dirty="0"/>
              <a:t>2max</a:t>
            </a:r>
            <a:r>
              <a:rPr lang="en-GB" dirty="0"/>
              <a:t>, moderately trained individuals (70-80% VO</a:t>
            </a:r>
            <a:r>
              <a:rPr lang="en-GB" baseline="-25000" dirty="0"/>
              <a:t>2max</a:t>
            </a:r>
            <a:r>
              <a:rPr lang="en-GB" dirty="0"/>
              <a:t>).</a:t>
            </a:r>
          </a:p>
          <a:p>
            <a:r>
              <a:rPr lang="en-GB" dirty="0"/>
              <a:t>Interval training – varying the intensity of exercise in a single session – can increase CRF at a lower risk of injury</a:t>
            </a:r>
          </a:p>
        </p:txBody>
      </p:sp>
    </p:spTree>
    <p:extLst>
      <p:ext uri="{BB962C8B-B14F-4D97-AF65-F5344CB8AC3E}">
        <p14:creationId xmlns:p14="http://schemas.microsoft.com/office/powerpoint/2010/main" val="273264808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CA8BB5-AEE2-4CFC-916F-FE7EA5CEE1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Time (Duration)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C63488-CCB8-4CB4-9ADF-49742C52A7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Most adults should accumulate 30-60 min/day (&gt;150 min/week) of moderate intensity exercise, or 20-60 min/day (&gt;75 min/week) of vigorous exercise, or a combination of both.</a:t>
            </a:r>
          </a:p>
          <a:p>
            <a:r>
              <a:rPr lang="en-GB" dirty="0"/>
              <a:t> &lt;20 min/day is beneficial for previously sedentary individuals.</a:t>
            </a:r>
          </a:p>
          <a:p>
            <a:r>
              <a:rPr lang="en-GB" dirty="0"/>
              <a:t>More required for weight loss (&gt;60 min/day).</a:t>
            </a:r>
          </a:p>
          <a:p>
            <a:r>
              <a:rPr lang="en-GB" dirty="0"/>
              <a:t>The recommended time can be accumulated in bouts of activity of at least 10 min/session (current UK guideline but will change)…sessions of any duration (US guideline).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0115563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BD4079-2DAF-4B99-8C3A-91624B3682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 (Mode)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F74373-35BC-4852-BBDB-4166CDB3FD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Rhythmic, aerobic type exercises involving large muscle groups are recommended</a:t>
            </a:r>
          </a:p>
          <a:p>
            <a:r>
              <a:rPr lang="en-GB" dirty="0"/>
              <a:t>Specificity is a key Principle</a:t>
            </a:r>
          </a:p>
          <a:p>
            <a:pPr lvl="1"/>
            <a:r>
              <a:rPr lang="en-GB" dirty="0"/>
              <a:t>The effects of training are specific to those parts and systems of the body that are overloaded.</a:t>
            </a:r>
          </a:p>
          <a:p>
            <a:pPr lvl="1"/>
            <a:r>
              <a:rPr lang="en-GB" dirty="0"/>
              <a:t>Implications for assessing CRF</a:t>
            </a:r>
          </a:p>
          <a:p>
            <a:pPr lvl="2"/>
            <a:r>
              <a:rPr lang="en-GB" dirty="0"/>
              <a:t>Cycling/cycling</a:t>
            </a:r>
          </a:p>
          <a:p>
            <a:pPr lvl="2"/>
            <a:r>
              <a:rPr lang="en-GB" dirty="0"/>
              <a:t>Running/running</a:t>
            </a:r>
          </a:p>
          <a:p>
            <a:pPr lvl="2"/>
            <a:r>
              <a:rPr lang="en-GB" dirty="0"/>
              <a:t>Rowing/rowing</a:t>
            </a:r>
          </a:p>
        </p:txBody>
      </p:sp>
    </p:spTree>
    <p:extLst>
      <p:ext uri="{BB962C8B-B14F-4D97-AF65-F5344CB8AC3E}">
        <p14:creationId xmlns:p14="http://schemas.microsoft.com/office/powerpoint/2010/main" val="2924092311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B27A8E-4793-41AD-9C6B-390D00D1D8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Volume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2A51F9-6A01-4926-BACD-C9FA6D08E5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Product of frequency, intensity, time</a:t>
            </a:r>
          </a:p>
          <a:p>
            <a:r>
              <a:rPr lang="en-GB" dirty="0"/>
              <a:t>Volume is important for health benefits…especially for weight management (dose-response relationship)</a:t>
            </a:r>
          </a:p>
          <a:p>
            <a:r>
              <a:rPr lang="en-GB" dirty="0"/>
              <a:t>Measures of volume…</a:t>
            </a:r>
          </a:p>
          <a:p>
            <a:pPr lvl="1"/>
            <a:r>
              <a:rPr lang="en-GB" dirty="0"/>
              <a:t>MET-min/week or kcal/week</a:t>
            </a:r>
          </a:p>
          <a:p>
            <a:pPr lvl="1"/>
            <a:r>
              <a:rPr lang="en-GB" dirty="0"/>
              <a:t>e.g. a 5 MET activity, 30 minutes per session, 5 x week = 300 MET-minutes/week </a:t>
            </a:r>
          </a:p>
          <a:p>
            <a:r>
              <a:rPr lang="en-GB" dirty="0"/>
              <a:t>A minimum target of 500-1000 MET-min/week or 1000 kcal/week is ‘reasonable’ for most adults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8801150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A910E6-C42E-425D-A23A-EA3A3F337F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Progression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83DFD1-B315-41AC-B381-780780C95B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To bring about further overload</a:t>
            </a:r>
          </a:p>
          <a:p>
            <a:r>
              <a:rPr lang="en-GB" dirty="0"/>
              <a:t>Rate of progression depends on…</a:t>
            </a:r>
          </a:p>
          <a:p>
            <a:pPr lvl="1"/>
            <a:r>
              <a:rPr lang="en-GB" dirty="0"/>
              <a:t>Health status</a:t>
            </a:r>
          </a:p>
          <a:p>
            <a:pPr lvl="1"/>
            <a:r>
              <a:rPr lang="en-GB" dirty="0"/>
              <a:t>Training programme goals</a:t>
            </a:r>
          </a:p>
          <a:p>
            <a:pPr lvl="1"/>
            <a:r>
              <a:rPr lang="en-GB" dirty="0"/>
              <a:t>Training responses</a:t>
            </a:r>
          </a:p>
          <a:p>
            <a:r>
              <a:rPr lang="en-GB" dirty="0"/>
              <a:t>Programme can be progressed by….</a:t>
            </a:r>
          </a:p>
          <a:p>
            <a:pPr lvl="1"/>
            <a:r>
              <a:rPr lang="en-GB" dirty="0"/>
              <a:t>Increasing intensity</a:t>
            </a:r>
          </a:p>
          <a:p>
            <a:pPr lvl="1"/>
            <a:r>
              <a:rPr lang="en-GB" dirty="0"/>
              <a:t>Increasing duration</a:t>
            </a:r>
          </a:p>
          <a:p>
            <a:pPr lvl="1"/>
            <a:r>
              <a:rPr lang="en-GB" dirty="0"/>
              <a:t>Increasing frequency</a:t>
            </a:r>
          </a:p>
          <a:p>
            <a:pPr lvl="1"/>
            <a:r>
              <a:rPr lang="en-GB" dirty="0"/>
              <a:t>Combinations</a:t>
            </a:r>
          </a:p>
          <a:p>
            <a:r>
              <a:rPr lang="en-GB" dirty="0"/>
              <a:t>5-10 min/session every 1-2 weeks for 4-6 weeks is reasonable for most adults</a:t>
            </a:r>
          </a:p>
          <a:p>
            <a:r>
              <a:rPr lang="en-GB" dirty="0"/>
              <a:t>Minimising injury risk is important</a:t>
            </a:r>
          </a:p>
        </p:txBody>
      </p:sp>
    </p:spTree>
    <p:extLst>
      <p:ext uri="{BB962C8B-B14F-4D97-AF65-F5344CB8AC3E}">
        <p14:creationId xmlns:p14="http://schemas.microsoft.com/office/powerpoint/2010/main" val="2104811754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16978B-812E-4329-8B4D-7403247C5B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9610" y="2286000"/>
            <a:ext cx="10972800" cy="1143000"/>
          </a:xfrm>
        </p:spPr>
        <p:txBody>
          <a:bodyPr>
            <a:normAutofit/>
          </a:bodyPr>
          <a:lstStyle/>
          <a:p>
            <a:r>
              <a:rPr lang="en-GB" dirty="0"/>
              <a:t>Safety and Screening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0A5666-26D9-4D4B-B1A6-0B50BB8182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4983164"/>
            <a:ext cx="10972800" cy="1143000"/>
          </a:xfr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7409550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015182-40D1-4B49-A88E-C2144EA53B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Muscular Fitness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2604-67F6-460E-9E21-ADA63CC476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1426467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01C637-AA67-4B76-8C0F-10E71A9832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Skeletal Muscle Contraction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4294967295"/>
          </p:nvPr>
        </p:nvSpPr>
        <p:spPr>
          <a:xfrm>
            <a:off x="0" y="1654175"/>
            <a:ext cx="10515600" cy="4217988"/>
          </a:xfrm>
        </p:spPr>
        <p:txBody>
          <a:bodyPr>
            <a:normAutofit fontScale="55000" lnSpcReduction="20000"/>
          </a:bodyPr>
          <a:lstStyle/>
          <a:p>
            <a:r>
              <a:rPr lang="en-GB" dirty="0">
                <a:hlinkClick r:id="rId2"/>
              </a:rPr>
              <a:t>https://www.bing.com/videos/search?q=Skeletal+Muscle+Histology&amp;&amp;view=detail&amp;mid=C2C83C8FFF9A3FBC9AEEC2C83C8FFF9A3FBC9AEE&amp;&amp;FORM=VDRVRV</a:t>
            </a:r>
          </a:p>
          <a:p>
            <a:pPr marL="0" indent="0">
              <a:buNone/>
            </a:pPr>
            <a:endParaRPr lang="en-GB" dirty="0">
              <a:hlinkClick r:id="rId2"/>
            </a:endParaRPr>
          </a:p>
          <a:p>
            <a:r>
              <a:rPr lang="en-GB" dirty="0">
                <a:hlinkClick r:id="rId2"/>
              </a:rPr>
              <a:t>https://www.bing.com/videos/search?q=skeletal+muscle+structure&amp;&amp;view=detail&amp;mid=B4FB55494EC27522672CB4FB55494EC27522672C&amp;rvsmid=B7CD84ADAF59796CFE6AB7CD84ADAF59796CFE6A&amp;FORM=VDQVAP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dirty="0">
                <a:hlinkClick r:id="rId3"/>
              </a:rPr>
              <a:t>https://www.bing.com/videos/search?q=Skeletal+Muscle+Histology&amp;&amp;view=detail&amp;mid=17DD277F9B03B4F57A6917DD277F9B03B4F57A69&amp;&amp;FORM=VRDGAR</a:t>
            </a:r>
            <a:endParaRPr lang="en-GB" dirty="0"/>
          </a:p>
          <a:p>
            <a:endParaRPr lang="en-GB" dirty="0"/>
          </a:p>
          <a:p>
            <a:r>
              <a:rPr lang="en-GB" dirty="0">
                <a:hlinkClick r:id="rId4"/>
              </a:rPr>
              <a:t>https://www.bing.com/videos/search?q=Mechanism+of+Muscle+Contraction&amp;&amp;view=detail&amp;mid=115173A5C6B462903E9F115173A5C6B462903E9F&amp;rvsmid=B4FB55494EC27522672CB4FB55494EC27522672C&amp;FORM=VDRVRV</a:t>
            </a:r>
            <a:endParaRPr lang="en-GB" dirty="0"/>
          </a:p>
          <a:p>
            <a:endParaRPr lang="en-GB" dirty="0"/>
          </a:p>
          <a:p>
            <a:r>
              <a:rPr lang="en-GB" dirty="0">
                <a:hlinkClick r:id="rId5"/>
              </a:rPr>
              <a:t>https://www.bing.com/videos/search?q=Mechanism+of+Muscle+Contraction&amp;&amp;view=detail&amp;mid=EC04B7B6853B40283266EC04B7B6853B40283266&amp;&amp;FORM=VRDGAR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548632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744</TotalTime>
  <Words>2143</Words>
  <Application>Microsoft Office PowerPoint</Application>
  <PresentationFormat>Widescreen</PresentationFormat>
  <Paragraphs>239</Paragraphs>
  <Slides>48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48</vt:i4>
      </vt:variant>
    </vt:vector>
  </HeadingPairs>
  <TitlesOfParts>
    <vt:vector size="56" baseType="lpstr">
      <vt:lpstr>Arial</vt:lpstr>
      <vt:lpstr>Calibri</vt:lpstr>
      <vt:lpstr>Calibri Light</vt:lpstr>
      <vt:lpstr>Symbol</vt:lpstr>
      <vt:lpstr>Tahoma</vt:lpstr>
      <vt:lpstr>Wingdings</vt:lpstr>
      <vt:lpstr>Office Theme</vt:lpstr>
      <vt:lpstr>1_Office Theme</vt:lpstr>
      <vt:lpstr>Cardiorespiratory Fitness</vt:lpstr>
      <vt:lpstr>Aims</vt:lpstr>
      <vt:lpstr>PowerPoint Presentation</vt:lpstr>
      <vt:lpstr>PowerPoint Presentation</vt:lpstr>
      <vt:lpstr>Cardiovascular system</vt:lpstr>
      <vt:lpstr>Cardiovascular Function at Rest</vt:lpstr>
      <vt:lpstr>Cardiovascular Function During Dynamic Rhythmic Exercise</vt:lpstr>
      <vt:lpstr>Cardiovascular Adaptations  to Exercise Training </vt:lpstr>
      <vt:lpstr>Exercise Prescription</vt:lpstr>
      <vt:lpstr>General Principles of Exercise Prescription</vt:lpstr>
      <vt:lpstr>Energy Systems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FITT-VP (General) Principles</vt:lpstr>
      <vt:lpstr>General Considerations for Exercise Prescription</vt:lpstr>
      <vt:lpstr>What is Sedentary Behaviour?</vt:lpstr>
      <vt:lpstr>What is sedentary behaviour?</vt:lpstr>
      <vt:lpstr>PowerPoint Presentation</vt:lpstr>
      <vt:lpstr>Sedentary Behaviour and Health Outcomes – in adults</vt:lpstr>
      <vt:lpstr>Sedentary Behaviour and Health</vt:lpstr>
      <vt:lpstr>Sedentary Behaviour and Health</vt:lpstr>
      <vt:lpstr>Sedentary Behaviour and Health</vt:lpstr>
      <vt:lpstr>Sedentary Behaviour and Health</vt:lpstr>
      <vt:lpstr>Ubiquitous nature of SB throughout a ‘typical’ day for someone achieving 30 minutes of PA</vt:lpstr>
      <vt:lpstr>Why distinguish SB from physical inactivity?</vt:lpstr>
      <vt:lpstr>Factors influencing sedentary behaviours - adults</vt:lpstr>
      <vt:lpstr>Summary</vt:lpstr>
      <vt:lpstr>Basic Components of the Exercise Session</vt:lpstr>
      <vt:lpstr>Frequency</vt:lpstr>
      <vt:lpstr>Intensity</vt:lpstr>
      <vt:lpstr>Intensity Threshold for Improving CRF</vt:lpstr>
      <vt:lpstr>Time (Duration)</vt:lpstr>
      <vt:lpstr>Type (Mode)</vt:lpstr>
      <vt:lpstr>Volume</vt:lpstr>
      <vt:lpstr>Progression</vt:lpstr>
      <vt:lpstr>Safety and Screening</vt:lpstr>
      <vt:lpstr>Muscular Fitness</vt:lpstr>
      <vt:lpstr>Skeletal Muscle Contraction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Simon Williams</dc:creator>
  <cp:lastModifiedBy>Simon Williams (FBAM)</cp:lastModifiedBy>
  <cp:revision>81</cp:revision>
  <dcterms:created xsi:type="dcterms:W3CDTF">2018-12-09T17:20:32Z</dcterms:created>
  <dcterms:modified xsi:type="dcterms:W3CDTF">2018-12-11T07:33:10Z</dcterms:modified>
</cp:coreProperties>
</file>