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4" r:id="rId6"/>
    <p:sldId id="276" r:id="rId7"/>
    <p:sldId id="281" r:id="rId8"/>
    <p:sldId id="293" r:id="rId9"/>
    <p:sldId id="275" r:id="rId10"/>
    <p:sldId id="263" r:id="rId11"/>
    <p:sldId id="264" r:id="rId12"/>
    <p:sldId id="277" r:id="rId13"/>
    <p:sldId id="265" r:id="rId14"/>
    <p:sldId id="278" r:id="rId15"/>
    <p:sldId id="266" r:id="rId16"/>
    <p:sldId id="267" r:id="rId17"/>
    <p:sldId id="268" r:id="rId18"/>
    <p:sldId id="269" r:id="rId19"/>
    <p:sldId id="270" r:id="rId20"/>
    <p:sldId id="271" r:id="rId21"/>
    <p:sldId id="272" r:id="rId22"/>
    <p:sldId id="292" r:id="rId23"/>
    <p:sldId id="273" r:id="rId24"/>
    <p:sldId id="262" r:id="rId25"/>
    <p:sldId id="280" r:id="rId26"/>
    <p:sldId id="295" r:id="rId27"/>
    <p:sldId id="285" r:id="rId28"/>
    <p:sldId id="279" r:id="rId29"/>
    <p:sldId id="282" r:id="rId30"/>
    <p:sldId id="283" r:id="rId31"/>
    <p:sldId id="284" r:id="rId32"/>
    <p:sldId id="288" r:id="rId33"/>
    <p:sldId id="286" r:id="rId34"/>
    <p:sldId id="287" r:id="rId35"/>
    <p:sldId id="291" r:id="rId36"/>
    <p:sldId id="289" r:id="rId37"/>
    <p:sldId id="294" r:id="rId38"/>
    <p:sldId id="290"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5" autoAdjust="0"/>
    <p:restoredTop sz="94660"/>
  </p:normalViewPr>
  <p:slideViewPr>
    <p:cSldViewPr>
      <p:cViewPr>
        <p:scale>
          <a:sx n="66" d="100"/>
          <a:sy n="66" d="100"/>
        </p:scale>
        <p:origin x="-642" y="-10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11/12/2011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11/12/2011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11/12/2011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11/12/2011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11/12/2011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11/12/2011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www.poets.org/viewmedia.php/prmMID/566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Literature and the Contemporary</a:t>
            </a:r>
            <a:endParaRPr lang="en-GB" dirty="0"/>
          </a:p>
        </p:txBody>
      </p:sp>
      <p:sp>
        <p:nvSpPr>
          <p:cNvPr id="3" name="Subtitle 2"/>
          <p:cNvSpPr>
            <a:spLocks noGrp="1"/>
          </p:cNvSpPr>
          <p:nvPr>
            <p:ph type="subTitle" idx="1"/>
          </p:nvPr>
        </p:nvSpPr>
        <p:spPr/>
        <p:txBody>
          <a:bodyPr/>
          <a:lstStyle/>
          <a:p>
            <a:r>
              <a:rPr lang="en-GB" dirty="0" smtClean="0"/>
              <a:t>INTRODUCTION TO MODULE</a:t>
            </a:r>
          </a:p>
          <a:p>
            <a:endParaRPr lang="en-GB" dirty="0" smtClean="0"/>
          </a:p>
          <a:p>
            <a:r>
              <a:rPr lang="en-GB" dirty="0" smtClean="0"/>
              <a:t>Louise Squire 2011</a:t>
            </a:r>
          </a:p>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AIMS OF THE COURSE</a:t>
            </a:r>
            <a:endParaRPr lang="en-GB" dirty="0"/>
          </a:p>
        </p:txBody>
      </p:sp>
      <p:sp>
        <p:nvSpPr>
          <p:cNvPr id="3" name="Content Placeholder 2"/>
          <p:cNvSpPr>
            <a:spLocks noGrp="1"/>
          </p:cNvSpPr>
          <p:nvPr>
            <p:ph idx="1"/>
          </p:nvPr>
        </p:nvSpPr>
        <p:spPr>
          <a:xfrm>
            <a:off x="457200" y="2133600"/>
            <a:ext cx="8229600" cy="4191000"/>
          </a:xfrm>
        </p:spPr>
        <p:txBody>
          <a:bodyPr>
            <a:normAutofit fontScale="92500" lnSpcReduction="20000"/>
          </a:bodyPr>
          <a:lstStyle/>
          <a:p>
            <a:r>
              <a:rPr lang="en-GB" dirty="0" smtClean="0"/>
              <a:t>Explore texts in the context of post-war responses and reactions to the literary and cultural legacies of European Modernism: the novel, the play, the poem</a:t>
            </a:r>
          </a:p>
          <a:p>
            <a:pPr>
              <a:buNone/>
            </a:pPr>
            <a:endParaRPr lang="en-GB" sz="1100" dirty="0" smtClean="0"/>
          </a:p>
          <a:p>
            <a:r>
              <a:rPr lang="en-GB" dirty="0" smtClean="0"/>
              <a:t>Engage with theoretical and critical perspectives, especially those associated with “postmodernism”</a:t>
            </a:r>
          </a:p>
          <a:p>
            <a:pPr lvl="1"/>
            <a:r>
              <a:rPr lang="en-GB" dirty="0" smtClean="0"/>
              <a:t>Feminist criticism </a:t>
            </a:r>
          </a:p>
          <a:p>
            <a:pPr lvl="1"/>
            <a:r>
              <a:rPr lang="en-GB" dirty="0" smtClean="0"/>
              <a:t>Postcolonial theory</a:t>
            </a:r>
          </a:p>
          <a:p>
            <a:pPr lvl="1"/>
            <a:r>
              <a:rPr lang="en-GB" dirty="0" smtClean="0"/>
              <a:t>Environmental criticism </a:t>
            </a:r>
          </a:p>
          <a:p>
            <a:pPr>
              <a:buNone/>
            </a:pPr>
            <a:endParaRPr lang="en-GB" sz="1200" dirty="0" smtClean="0"/>
          </a:p>
          <a:p>
            <a:r>
              <a:rPr lang="en-GB" dirty="0" smtClean="0"/>
              <a:t>Interrogate the critical construction of the “contemporary” and explore what it means both to write and read in the present moment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pPr algn="ctr"/>
            <a:r>
              <a:rPr lang="en-GB" dirty="0" smtClean="0"/>
              <a:t>ASSESSMENT </a:t>
            </a:r>
            <a:endParaRPr lang="en-GB" dirty="0"/>
          </a:p>
        </p:txBody>
      </p:sp>
      <p:sp>
        <p:nvSpPr>
          <p:cNvPr id="3" name="Content Placeholder 2"/>
          <p:cNvSpPr>
            <a:spLocks noGrp="1"/>
          </p:cNvSpPr>
          <p:nvPr>
            <p:ph idx="1"/>
          </p:nvPr>
        </p:nvSpPr>
        <p:spPr>
          <a:xfrm>
            <a:off x="457200" y="1828800"/>
            <a:ext cx="8229600" cy="4800600"/>
          </a:xfrm>
        </p:spPr>
        <p:txBody>
          <a:bodyPr>
            <a:normAutofit fontScale="85000" lnSpcReduction="20000"/>
          </a:bodyPr>
          <a:lstStyle/>
          <a:p>
            <a:r>
              <a:rPr lang="en-GB" dirty="0" smtClean="0"/>
              <a:t>1. Essay (level 5: 2500w; level 6: 3-4000 words) 50%</a:t>
            </a:r>
          </a:p>
          <a:p>
            <a:r>
              <a:rPr lang="en-GB" dirty="0" smtClean="0"/>
              <a:t>2. Timed Essay (1 ½ hours) 50%</a:t>
            </a:r>
          </a:p>
          <a:p>
            <a:endParaRPr lang="en-GB" sz="1050" dirty="0" smtClean="0"/>
          </a:p>
          <a:p>
            <a:r>
              <a:rPr lang="en-GB" dirty="0" smtClean="0"/>
              <a:t>Essential reading:</a:t>
            </a:r>
          </a:p>
          <a:p>
            <a:pPr lvl="1"/>
            <a:r>
              <a:rPr lang="en-GB" dirty="0" smtClean="0"/>
              <a:t>Atwood, Margaret. </a:t>
            </a:r>
            <a:r>
              <a:rPr lang="en-GB" i="1" dirty="0" smtClean="0"/>
              <a:t>Oryx and Crake</a:t>
            </a:r>
            <a:r>
              <a:rPr lang="en-GB" dirty="0" smtClean="0"/>
              <a:t>. London. Virago, 2003.</a:t>
            </a:r>
          </a:p>
          <a:p>
            <a:pPr lvl="1"/>
            <a:r>
              <a:rPr lang="en-GB" dirty="0" smtClean="0"/>
              <a:t>Atwood, Margaret. </a:t>
            </a:r>
            <a:r>
              <a:rPr lang="en-GB" i="1" dirty="0" smtClean="0"/>
              <a:t>The Year of The Flood</a:t>
            </a:r>
            <a:r>
              <a:rPr lang="en-GB" dirty="0" smtClean="0"/>
              <a:t>. London. Virago, 2009.</a:t>
            </a:r>
          </a:p>
          <a:p>
            <a:pPr lvl="1"/>
            <a:r>
              <a:rPr lang="en-GB" dirty="0" smtClean="0"/>
              <a:t>Carter, A. </a:t>
            </a:r>
            <a:r>
              <a:rPr lang="en-GB" i="1" dirty="0" smtClean="0"/>
              <a:t>The Magic Toyshop</a:t>
            </a:r>
            <a:r>
              <a:rPr lang="en-GB" dirty="0" smtClean="0"/>
              <a:t>. London: Virago, 1981</a:t>
            </a:r>
          </a:p>
          <a:p>
            <a:pPr lvl="1"/>
            <a:r>
              <a:rPr lang="en-GB" dirty="0" smtClean="0"/>
              <a:t>Churchill, C. </a:t>
            </a:r>
            <a:r>
              <a:rPr lang="en-GB" i="1" dirty="0" smtClean="0"/>
              <a:t>Top Girls</a:t>
            </a:r>
            <a:r>
              <a:rPr lang="en-GB" dirty="0" smtClean="0"/>
              <a:t>. London: Methuen, 1992</a:t>
            </a:r>
          </a:p>
          <a:p>
            <a:pPr lvl="1"/>
            <a:r>
              <a:rPr lang="en-GB" dirty="0" err="1" smtClean="0"/>
              <a:t>Hulse</a:t>
            </a:r>
            <a:r>
              <a:rPr lang="en-GB" dirty="0" smtClean="0"/>
              <a:t>, M. Et al, eds. </a:t>
            </a:r>
            <a:r>
              <a:rPr lang="en-GB" i="1" dirty="0" smtClean="0"/>
              <a:t>The New Poetry</a:t>
            </a:r>
            <a:r>
              <a:rPr lang="en-GB" dirty="0" smtClean="0"/>
              <a:t>. Newcastle-upon-Tyne: </a:t>
            </a:r>
            <a:r>
              <a:rPr lang="en-GB" dirty="0" err="1" smtClean="0"/>
              <a:t>Bloodaxe</a:t>
            </a:r>
            <a:r>
              <a:rPr lang="en-GB" dirty="0" smtClean="0"/>
              <a:t> Books, 1997 </a:t>
            </a:r>
            <a:r>
              <a:rPr lang="en-GB" b="1" dirty="0" smtClean="0">
                <a:solidFill>
                  <a:schemeClr val="accent2">
                    <a:lumMod val="75000"/>
                  </a:schemeClr>
                </a:solidFill>
              </a:rPr>
              <a:t>– important for seminars</a:t>
            </a:r>
          </a:p>
          <a:p>
            <a:pPr lvl="1"/>
            <a:r>
              <a:rPr lang="en-GB" dirty="0" err="1" smtClean="0"/>
              <a:t>McEwan</a:t>
            </a:r>
            <a:r>
              <a:rPr lang="en-GB" dirty="0" smtClean="0"/>
              <a:t>, I. </a:t>
            </a:r>
            <a:r>
              <a:rPr lang="en-GB" i="1" dirty="0" smtClean="0"/>
              <a:t>Atonement. </a:t>
            </a:r>
            <a:r>
              <a:rPr lang="en-GB" dirty="0" smtClean="0"/>
              <a:t>London: Cape, 2001</a:t>
            </a:r>
          </a:p>
          <a:p>
            <a:pPr lvl="1"/>
            <a:r>
              <a:rPr lang="en-GB" dirty="0" smtClean="0"/>
              <a:t>Rowling, J. K. </a:t>
            </a:r>
            <a:r>
              <a:rPr lang="en-GB" i="1" dirty="0" smtClean="0"/>
              <a:t>Harry Potter and the Philosopher’s Stone</a:t>
            </a:r>
            <a:r>
              <a:rPr lang="en-GB" dirty="0" smtClean="0"/>
              <a:t>. London: Bloomsbury, 1997.</a:t>
            </a:r>
          </a:p>
          <a:p>
            <a:pPr lvl="1"/>
            <a:r>
              <a:rPr lang="en-GB" dirty="0" smtClean="0"/>
              <a:t>Smith, Z., </a:t>
            </a:r>
            <a:r>
              <a:rPr lang="en-GB" i="1" dirty="0" smtClean="0"/>
              <a:t>White Teeth</a:t>
            </a:r>
            <a:r>
              <a:rPr lang="en-GB" dirty="0" smtClean="0"/>
              <a:t>. </a:t>
            </a:r>
            <a:r>
              <a:rPr lang="en-GB" dirty="0" err="1" smtClean="0"/>
              <a:t>Harmondsworth</a:t>
            </a:r>
            <a:r>
              <a:rPr lang="en-GB" dirty="0" smtClean="0"/>
              <a:t>: Penguin, 2002</a:t>
            </a:r>
          </a:p>
          <a:p>
            <a:pPr lvl="1">
              <a:buNone/>
            </a:pPr>
            <a:r>
              <a:rPr lang="en-GB" dirty="0" smtClean="0"/>
              <a:t>					</a:t>
            </a:r>
          </a:p>
          <a:p>
            <a:pPr lvl="1" algn="ctr">
              <a:buNone/>
            </a:pPr>
            <a:endParaRPr lang="en-GB" dirty="0" smtClean="0"/>
          </a:p>
          <a:p>
            <a:pPr lvl="1">
              <a:buNone/>
            </a:pPr>
            <a:endParaRPr lang="en-GB" dirty="0" smtClean="0"/>
          </a:p>
          <a:p>
            <a:pPr lvl="1"/>
            <a:endParaRPr lang="en-GB" dirty="0" smtClean="0"/>
          </a:p>
          <a:p>
            <a:pPr lvl="1"/>
            <a:endParaRPr lang="en-GB" dirty="0" smtClean="0"/>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pPr algn="ctr"/>
            <a:r>
              <a:rPr lang="en-GB" dirty="0" smtClean="0"/>
              <a:t>COURSE OVERVIEW</a:t>
            </a:r>
            <a:endParaRPr lang="en-GB" dirty="0"/>
          </a:p>
        </p:txBody>
      </p:sp>
      <p:sp>
        <p:nvSpPr>
          <p:cNvPr id="3" name="Content Placeholder 2"/>
          <p:cNvSpPr>
            <a:spLocks noGrp="1"/>
          </p:cNvSpPr>
          <p:nvPr>
            <p:ph idx="1"/>
          </p:nvPr>
        </p:nvSpPr>
        <p:spPr>
          <a:xfrm>
            <a:off x="304800" y="1676400"/>
            <a:ext cx="8534400" cy="4648200"/>
          </a:xfrm>
        </p:spPr>
        <p:txBody>
          <a:bodyPr>
            <a:normAutofit fontScale="92500" lnSpcReduction="10000"/>
          </a:bodyPr>
          <a:lstStyle/>
          <a:p>
            <a:r>
              <a:rPr lang="en-GB" dirty="0" smtClean="0"/>
              <a:t>Week 1. Introduction </a:t>
            </a:r>
          </a:p>
          <a:p>
            <a:r>
              <a:rPr lang="en-GB" dirty="0" smtClean="0"/>
              <a:t>Week 2. Poetry and the Postmodern Condition</a:t>
            </a:r>
          </a:p>
          <a:p>
            <a:r>
              <a:rPr lang="en-GB" dirty="0" smtClean="0"/>
              <a:t>Week 3. Gender: Caryl Churchill </a:t>
            </a:r>
            <a:endParaRPr lang="en-GB" i="1" dirty="0" smtClean="0"/>
          </a:p>
          <a:p>
            <a:r>
              <a:rPr lang="en-GB" dirty="0" smtClean="0"/>
              <a:t>Week 4. Gender: Angela Carter</a:t>
            </a:r>
          </a:p>
          <a:p>
            <a:r>
              <a:rPr lang="en-GB" dirty="0" smtClean="0"/>
              <a:t>Week 5. The Postmodern 1: Ian </a:t>
            </a:r>
            <a:r>
              <a:rPr lang="en-GB" dirty="0" err="1" smtClean="0"/>
              <a:t>McEwan</a:t>
            </a:r>
            <a:endParaRPr lang="en-GB" dirty="0" smtClean="0"/>
          </a:p>
          <a:p>
            <a:r>
              <a:rPr lang="en-GB" dirty="0" smtClean="0"/>
              <a:t>Week 6. The Postmodern 2: Ian </a:t>
            </a:r>
            <a:r>
              <a:rPr lang="en-GB" dirty="0" err="1" smtClean="0"/>
              <a:t>McEwan</a:t>
            </a:r>
            <a:endParaRPr lang="en-GB" dirty="0" smtClean="0"/>
          </a:p>
          <a:p>
            <a:r>
              <a:rPr lang="en-GB" dirty="0" smtClean="0"/>
              <a:t>Week 7. Post-colonial assumptions 1: </a:t>
            </a:r>
            <a:r>
              <a:rPr lang="en-GB" dirty="0" err="1" smtClean="0"/>
              <a:t>Zodie</a:t>
            </a:r>
            <a:r>
              <a:rPr lang="en-GB" dirty="0" smtClean="0"/>
              <a:t> Smith</a:t>
            </a:r>
          </a:p>
          <a:p>
            <a:r>
              <a:rPr lang="en-GB" dirty="0" smtClean="0"/>
              <a:t>Week 8. Post-colonial assumptions 2: </a:t>
            </a:r>
            <a:r>
              <a:rPr lang="en-GB" dirty="0" err="1" smtClean="0"/>
              <a:t>Zodie</a:t>
            </a:r>
            <a:r>
              <a:rPr lang="en-GB" dirty="0" smtClean="0"/>
              <a:t> Smith</a:t>
            </a:r>
          </a:p>
          <a:p>
            <a:r>
              <a:rPr lang="en-GB" dirty="0" smtClean="0"/>
              <a:t>Week 9. Literature and Environment 1: Margaret Atwood</a:t>
            </a:r>
          </a:p>
          <a:p>
            <a:r>
              <a:rPr lang="en-GB" dirty="0" smtClean="0"/>
              <a:t>Week 10. Literature and Environment 2: Margaret Atwood</a:t>
            </a:r>
          </a:p>
          <a:p>
            <a:r>
              <a:rPr lang="en-GB" dirty="0" smtClean="0"/>
              <a:t>Week 11. The popular: J. K. Rowling </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dirty="0" smtClean="0"/>
              <a:t>The modern, the postmodern</a:t>
            </a:r>
            <a:endParaRPr lang="en-GB" dirty="0"/>
          </a:p>
        </p:txBody>
      </p:sp>
      <p:sp>
        <p:nvSpPr>
          <p:cNvPr id="3" name="Content Placeholder 2"/>
          <p:cNvSpPr>
            <a:spLocks noGrp="1"/>
          </p:cNvSpPr>
          <p:nvPr>
            <p:ph idx="1"/>
          </p:nvPr>
        </p:nvSpPr>
        <p:spPr>
          <a:xfrm>
            <a:off x="457200" y="1600200"/>
            <a:ext cx="8229600" cy="4876800"/>
          </a:xfrm>
        </p:spPr>
        <p:txBody>
          <a:bodyPr>
            <a:normAutofit lnSpcReduction="10000"/>
          </a:bodyPr>
          <a:lstStyle/>
          <a:p>
            <a:r>
              <a:rPr lang="en-GB" dirty="0" smtClean="0"/>
              <a:t>Modernism – when ? 1860’s-1970’s Early Modernism?</a:t>
            </a:r>
          </a:p>
          <a:p>
            <a:pPr lvl="1">
              <a:buNone/>
            </a:pPr>
            <a:r>
              <a:rPr lang="en-GB" dirty="0" smtClean="0"/>
              <a:t>	‘Possible’ interpretations:</a:t>
            </a:r>
          </a:p>
          <a:p>
            <a:pPr lvl="1"/>
            <a:r>
              <a:rPr lang="en-GB" dirty="0" smtClean="0"/>
              <a:t>Rejection of tradition, of realist Enlightenment thinking, of God ..</a:t>
            </a:r>
          </a:p>
          <a:p>
            <a:pPr lvl="1"/>
            <a:r>
              <a:rPr lang="en-GB" dirty="0" smtClean="0"/>
              <a:t>Reason / progress / truth / the self / identity / purpose</a:t>
            </a:r>
          </a:p>
          <a:p>
            <a:pPr lvl="1"/>
            <a:r>
              <a:rPr lang="en-GB" dirty="0" smtClean="0"/>
              <a:t>Freedom of expression, the abstract, the unconventional</a:t>
            </a:r>
          </a:p>
          <a:p>
            <a:pPr lvl="1"/>
            <a:r>
              <a:rPr lang="en-GB" dirty="0" smtClean="0"/>
              <a:t>Defying expectations; interpretation</a:t>
            </a:r>
          </a:p>
          <a:p>
            <a:pPr lvl="1"/>
            <a:r>
              <a:rPr lang="en-GB" dirty="0" smtClean="0"/>
              <a:t>Leaving the past behind and recognising the new</a:t>
            </a:r>
          </a:p>
          <a:p>
            <a:pPr lvl="1"/>
            <a:r>
              <a:rPr lang="en-GB" dirty="0" err="1" smtClean="0"/>
              <a:t>Avant</a:t>
            </a:r>
            <a:r>
              <a:rPr lang="en-GB" dirty="0" smtClean="0"/>
              <a:t>-</a:t>
            </a:r>
            <a:r>
              <a:rPr lang="en-GB" dirty="0" err="1" smtClean="0"/>
              <a:t>Garde</a:t>
            </a:r>
            <a:r>
              <a:rPr lang="en-GB" dirty="0" smtClean="0"/>
              <a:t> – pushing boundaries (Joyce, Woolf, Pound)</a:t>
            </a:r>
          </a:p>
          <a:p>
            <a:pPr lvl="1">
              <a:buNone/>
            </a:pPr>
            <a:endParaRPr lang="en-GB" sz="1100" dirty="0" smtClean="0"/>
          </a:p>
          <a:p>
            <a:pPr lvl="1"/>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modern, the postmodern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Postmodernism – when? As early as the 50’s Now??</a:t>
            </a:r>
          </a:p>
          <a:p>
            <a:pPr lvl="1"/>
            <a:r>
              <a:rPr lang="en-GB" dirty="0" smtClean="0"/>
              <a:t>Two aspects of the same movement? Or different?</a:t>
            </a:r>
          </a:p>
          <a:p>
            <a:pPr lvl="1"/>
            <a:r>
              <a:rPr lang="en-GB" dirty="0" smtClean="0"/>
              <a:t>The anti-modern </a:t>
            </a:r>
          </a:p>
          <a:p>
            <a:pPr lvl="1"/>
            <a:r>
              <a:rPr lang="en-GB" dirty="0" smtClean="0"/>
              <a:t>Reinterpreting the modern </a:t>
            </a:r>
          </a:p>
          <a:p>
            <a:pPr lvl="1"/>
            <a:r>
              <a:rPr lang="en-GB" dirty="0" smtClean="0"/>
              <a:t>Rejection of Enlightenment thought still crucial</a:t>
            </a:r>
          </a:p>
          <a:p>
            <a:pPr lvl="1"/>
            <a:r>
              <a:rPr lang="en-GB" dirty="0" smtClean="0"/>
              <a:t>Structuralism and post-structuralism</a:t>
            </a:r>
          </a:p>
          <a:p>
            <a:pPr lvl="1"/>
            <a:r>
              <a:rPr lang="en-GB" dirty="0" smtClean="0"/>
              <a:t>Deconstruction </a:t>
            </a:r>
          </a:p>
          <a:p>
            <a:pPr lvl="1"/>
            <a:r>
              <a:rPr lang="en-GB" dirty="0" smtClean="0"/>
              <a:t>Wariness of meta-narrative</a:t>
            </a:r>
          </a:p>
          <a:p>
            <a:pPr lvl="1"/>
            <a:r>
              <a:rPr lang="en-GB" dirty="0" smtClean="0"/>
              <a:t>Rejection of strict boundaries / dualities </a:t>
            </a:r>
          </a:p>
          <a:p>
            <a:pPr lvl="1"/>
            <a:r>
              <a:rPr lang="en-GB" dirty="0" smtClean="0"/>
              <a:t>Recognition of social construct – constructivism; the relative nature of reality  </a:t>
            </a:r>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Exercise 1</a:t>
            </a:r>
            <a:endParaRPr lang="en-GB" dirty="0"/>
          </a:p>
        </p:txBody>
      </p:sp>
      <p:sp>
        <p:nvSpPr>
          <p:cNvPr id="3" name="Content Placeholder 2"/>
          <p:cNvSpPr>
            <a:spLocks noGrp="1"/>
          </p:cNvSpPr>
          <p:nvPr>
            <p:ph idx="1"/>
          </p:nvPr>
        </p:nvSpPr>
        <p:spPr>
          <a:xfrm>
            <a:off x="457200" y="1935480"/>
            <a:ext cx="7848600" cy="4389120"/>
          </a:xfrm>
        </p:spPr>
        <p:txBody>
          <a:bodyPr/>
          <a:lstStyle/>
          <a:p>
            <a:pPr>
              <a:buNone/>
            </a:pPr>
            <a:r>
              <a:rPr lang="en-GB" dirty="0" smtClean="0"/>
              <a:t>	</a:t>
            </a:r>
          </a:p>
          <a:p>
            <a:pPr algn="just">
              <a:buNone/>
            </a:pPr>
            <a:r>
              <a:rPr lang="en-GB" dirty="0" smtClean="0"/>
              <a:t>	Think about what has occurred in the twentieth century – from the 1940’s through to the present day. </a:t>
            </a:r>
          </a:p>
          <a:p>
            <a:pPr lvl="1"/>
            <a:endParaRPr lang="en-GB" dirty="0" smtClean="0"/>
          </a:p>
          <a:p>
            <a:pPr lvl="1"/>
            <a:r>
              <a:rPr lang="en-GB" dirty="0" smtClean="0"/>
              <a:t>Cultural events / trends</a:t>
            </a:r>
          </a:p>
          <a:p>
            <a:pPr lvl="1"/>
            <a:r>
              <a:rPr lang="en-GB" dirty="0" smtClean="0"/>
              <a:t>Political events / trends</a:t>
            </a:r>
          </a:p>
          <a:p>
            <a:pPr lvl="1"/>
            <a:r>
              <a:rPr lang="en-GB" dirty="0" smtClean="0"/>
              <a:t>Global events / trends</a:t>
            </a:r>
          </a:p>
          <a:p>
            <a:pPr lvl="1"/>
            <a:r>
              <a:rPr lang="en-GB" dirty="0" smtClean="0"/>
              <a:t>Ideological trends / events </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Exercise 2</a:t>
            </a:r>
            <a:endParaRPr lang="en-GB" dirty="0"/>
          </a:p>
        </p:txBody>
      </p:sp>
      <p:sp>
        <p:nvSpPr>
          <p:cNvPr id="3" name="Content Placeholder 2"/>
          <p:cNvSpPr>
            <a:spLocks noGrp="1"/>
          </p:cNvSpPr>
          <p:nvPr>
            <p:ph idx="1"/>
          </p:nvPr>
        </p:nvSpPr>
        <p:spPr>
          <a:xfrm>
            <a:off x="457200" y="2286000"/>
            <a:ext cx="8229600" cy="4038600"/>
          </a:xfrm>
        </p:spPr>
        <p:txBody>
          <a:bodyPr/>
          <a:lstStyle/>
          <a:p>
            <a:r>
              <a:rPr lang="en-GB" dirty="0" smtClean="0"/>
              <a:t>How do these events relate to theoretical modes / ideas?</a:t>
            </a:r>
          </a:p>
          <a:p>
            <a:pPr lvl="1"/>
            <a:r>
              <a:rPr lang="en-GB" dirty="0" smtClean="0"/>
              <a:t>Modernism / postmodernism</a:t>
            </a:r>
          </a:p>
          <a:p>
            <a:pPr lvl="1"/>
            <a:r>
              <a:rPr lang="en-GB" dirty="0" smtClean="0"/>
              <a:t>Feminist theory </a:t>
            </a:r>
          </a:p>
          <a:p>
            <a:pPr lvl="1"/>
            <a:r>
              <a:rPr lang="en-GB" dirty="0" smtClean="0"/>
              <a:t>Postcolonial theory </a:t>
            </a:r>
          </a:p>
          <a:p>
            <a:pPr lvl="1"/>
            <a:r>
              <a:rPr lang="en-GB" dirty="0" smtClean="0"/>
              <a:t>Environmental theory </a:t>
            </a:r>
          </a:p>
          <a:p>
            <a:pPr lvl="1"/>
            <a:r>
              <a:rPr lang="en-GB" dirty="0" smtClean="0"/>
              <a:t>Any other theoretical modes you are aware of</a:t>
            </a:r>
          </a:p>
          <a:p>
            <a:pPr lvl="1"/>
            <a:endParaRPr lang="en-GB"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December 1910</a:t>
            </a:r>
            <a:endParaRPr lang="en-GB" dirty="0"/>
          </a:p>
        </p:txBody>
      </p:sp>
      <p:sp>
        <p:nvSpPr>
          <p:cNvPr id="3" name="Content Placeholder 2"/>
          <p:cNvSpPr>
            <a:spLocks noGrp="1"/>
          </p:cNvSpPr>
          <p:nvPr>
            <p:ph idx="1"/>
          </p:nvPr>
        </p:nvSpPr>
        <p:spPr/>
        <p:txBody>
          <a:bodyPr>
            <a:normAutofit/>
          </a:bodyPr>
          <a:lstStyle/>
          <a:p>
            <a:pPr algn="just">
              <a:buNone/>
            </a:pPr>
            <a:r>
              <a:rPr lang="en-GB" dirty="0" smtClean="0"/>
              <a:t>	“The English novelist Virginia Woolf declared that human nature underwent a fundamental change "on or about December 1910." The statement testifies to the modern writer's fervent desire to break with the past, rejecting literary traditions that seemed outmoded and diction that seemed too genteel to suit an era of technological breakthroughs and global violence.”</a:t>
            </a:r>
          </a:p>
          <a:p>
            <a:endParaRPr lang="en-GB" dirty="0" smtClean="0"/>
          </a:p>
          <a:p>
            <a:pPr>
              <a:buNone/>
            </a:pPr>
            <a:r>
              <a:rPr lang="en-GB" sz="1800" dirty="0" smtClean="0"/>
              <a:t>	http://</a:t>
            </a:r>
            <a:r>
              <a:rPr lang="en-GB" sz="1800" dirty="0" smtClean="0"/>
              <a:t>www.poets.org/viewmedia.php/prmMID/5664 </a:t>
            </a:r>
            <a:endParaRPr lang="en-GB" sz="18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1940s</a:t>
            </a:r>
            <a:endParaRPr lang="en-GB" dirty="0"/>
          </a:p>
        </p:txBody>
      </p:sp>
      <p:sp>
        <p:nvSpPr>
          <p:cNvPr id="3" name="Content Placeholder 2"/>
          <p:cNvSpPr>
            <a:spLocks noGrp="1"/>
          </p:cNvSpPr>
          <p:nvPr>
            <p:ph idx="1"/>
          </p:nvPr>
        </p:nvSpPr>
        <p:spPr/>
        <p:txBody>
          <a:bodyPr/>
          <a:lstStyle/>
          <a:p>
            <a:r>
              <a:rPr lang="en-GB" dirty="0" smtClean="0"/>
              <a:t>1944	Education Act making secondary 			education compulsory </a:t>
            </a:r>
          </a:p>
          <a:p>
            <a:pPr>
              <a:buNone/>
            </a:pPr>
            <a:endParaRPr lang="en-GB" sz="900" dirty="0" smtClean="0"/>
          </a:p>
          <a:p>
            <a:r>
              <a:rPr lang="en-GB" dirty="0" smtClean="0"/>
              <a:t>1945	End of WWII. Labour Government</a:t>
            </a:r>
          </a:p>
          <a:p>
            <a:pPr>
              <a:buNone/>
            </a:pPr>
            <a:endParaRPr lang="en-GB" sz="800" dirty="0" smtClean="0"/>
          </a:p>
          <a:p>
            <a:r>
              <a:rPr lang="en-GB" dirty="0" smtClean="0"/>
              <a:t>1947	India wins independence. Partition of 		India, and creation of Pakistan</a:t>
            </a:r>
          </a:p>
          <a:p>
            <a:pPr>
              <a:buNone/>
            </a:pPr>
            <a:endParaRPr lang="en-GB" sz="800" dirty="0" smtClean="0"/>
          </a:p>
          <a:p>
            <a:r>
              <a:rPr lang="en-GB" dirty="0" smtClean="0"/>
              <a:t>1948	National Health Service; nationalisation 		of industries (liberal / </a:t>
            </a:r>
            <a:r>
              <a:rPr lang="en-GB" dirty="0" err="1" smtClean="0"/>
              <a:t>Fabian</a:t>
            </a:r>
            <a:r>
              <a:rPr lang="en-GB" dirty="0" smtClean="0"/>
              <a:t> politics - 		gradualism)</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762000"/>
          </a:xfrm>
        </p:spPr>
        <p:txBody>
          <a:bodyPr>
            <a:normAutofit fontScale="90000"/>
          </a:bodyPr>
          <a:lstStyle/>
          <a:p>
            <a:pPr algn="ctr"/>
            <a:r>
              <a:rPr lang="en-GB" dirty="0" smtClean="0"/>
              <a:t>1950s</a:t>
            </a:r>
            <a:endParaRPr lang="en-GB" dirty="0"/>
          </a:p>
        </p:txBody>
      </p:sp>
      <p:sp>
        <p:nvSpPr>
          <p:cNvPr id="3" name="Content Placeholder 2"/>
          <p:cNvSpPr>
            <a:spLocks noGrp="1"/>
          </p:cNvSpPr>
          <p:nvPr>
            <p:ph idx="1"/>
          </p:nvPr>
        </p:nvSpPr>
        <p:spPr>
          <a:xfrm>
            <a:off x="304800" y="1524000"/>
            <a:ext cx="8610600" cy="5029200"/>
          </a:xfrm>
        </p:spPr>
        <p:txBody>
          <a:bodyPr>
            <a:normAutofit/>
          </a:bodyPr>
          <a:lstStyle/>
          <a:p>
            <a:r>
              <a:rPr lang="en-GB" dirty="0" smtClean="0"/>
              <a:t>1951	The Great Festival of Britain </a:t>
            </a:r>
          </a:p>
          <a:p>
            <a:r>
              <a:rPr lang="en-GB" dirty="0" smtClean="0"/>
              <a:t>1951-64	Thirteen years of Conservative govt. 				Under Harold Macmillan</a:t>
            </a:r>
          </a:p>
          <a:p>
            <a:pPr>
              <a:buNone/>
            </a:pPr>
            <a:r>
              <a:rPr lang="en-GB" dirty="0" smtClean="0"/>
              <a:t>			</a:t>
            </a:r>
            <a:r>
              <a:rPr lang="en-GB" dirty="0" smtClean="0">
                <a:solidFill>
                  <a:schemeClr val="accent2">
                    <a:lumMod val="50000"/>
                  </a:schemeClr>
                </a:solidFill>
              </a:rPr>
              <a:t>“You’ve never had it so good.”</a:t>
            </a:r>
          </a:p>
          <a:p>
            <a:r>
              <a:rPr lang="en-GB" dirty="0" smtClean="0"/>
              <a:t>1953	Queen Elizabeth crowned		</a:t>
            </a:r>
          </a:p>
          <a:p>
            <a:r>
              <a:rPr lang="en-GB" dirty="0" smtClean="0"/>
              <a:t>1954	ITV starts broadcasting</a:t>
            </a:r>
          </a:p>
          <a:p>
            <a:r>
              <a:rPr lang="en-GB" dirty="0" smtClean="0"/>
              <a:t>1955	Larkin become librarian at Hull University: 			[</a:t>
            </a:r>
            <a:r>
              <a:rPr lang="en-GB" i="1" dirty="0" smtClean="0"/>
              <a:t>The Movement</a:t>
            </a:r>
            <a:r>
              <a:rPr lang="en-GB" dirty="0" smtClean="0"/>
              <a:t>]; the issue of regionalism 			</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Movement </a:t>
            </a:r>
            <a:endParaRPr lang="en-GB" dirty="0"/>
          </a:p>
        </p:txBody>
      </p:sp>
      <p:sp>
        <p:nvSpPr>
          <p:cNvPr id="3" name="Content Placeholder 2"/>
          <p:cNvSpPr>
            <a:spLocks noGrp="1"/>
          </p:cNvSpPr>
          <p:nvPr>
            <p:ph idx="1"/>
          </p:nvPr>
        </p:nvSpPr>
        <p:spPr>
          <a:xfrm>
            <a:off x="609600" y="2057400"/>
            <a:ext cx="8077200" cy="4495800"/>
          </a:xfrm>
        </p:spPr>
        <p:txBody>
          <a:bodyPr>
            <a:normAutofit fontScale="92500" lnSpcReduction="20000"/>
          </a:bodyPr>
          <a:lstStyle/>
          <a:p>
            <a:r>
              <a:rPr lang="en-GB" dirty="0" smtClean="0"/>
              <a:t>Emphasised rationality </a:t>
            </a:r>
          </a:p>
          <a:p>
            <a:r>
              <a:rPr lang="en-GB" dirty="0" smtClean="0"/>
              <a:t>Inhospitable to myth</a:t>
            </a:r>
          </a:p>
          <a:p>
            <a:r>
              <a:rPr lang="en-GB" dirty="0" smtClean="0"/>
              <a:t>Conversational </a:t>
            </a:r>
          </a:p>
          <a:p>
            <a:r>
              <a:rPr lang="en-GB" dirty="0" smtClean="0"/>
              <a:t>Deliberately formal and clear. </a:t>
            </a:r>
          </a:p>
          <a:p>
            <a:r>
              <a:rPr lang="en-GB" dirty="0" smtClean="0"/>
              <a:t>opposed modernism</a:t>
            </a:r>
          </a:p>
          <a:p>
            <a:r>
              <a:rPr lang="en-GB" dirty="0" smtClean="0"/>
              <a:t>Resisted international influences. </a:t>
            </a:r>
          </a:p>
          <a:p>
            <a:r>
              <a:rPr lang="en-GB" dirty="0" smtClean="0"/>
              <a:t>Regarded themselves as a direct continuation of mainstream English tradition. </a:t>
            </a:r>
          </a:p>
          <a:p>
            <a:r>
              <a:rPr lang="en-GB" dirty="0" smtClean="0"/>
              <a:t>There were few sparks but much temperate, slow reflection. </a:t>
            </a:r>
          </a:p>
          <a:p>
            <a:pPr>
              <a:buNone/>
            </a:pPr>
            <a:r>
              <a:rPr lang="en-GB" dirty="0" smtClean="0"/>
              <a:t>	</a:t>
            </a:r>
          </a:p>
          <a:p>
            <a:pPr>
              <a:buNone/>
            </a:pPr>
            <a:r>
              <a:rPr lang="en-GB" dirty="0" smtClean="0"/>
              <a:t>	</a:t>
            </a:r>
            <a:r>
              <a:rPr lang="en-GB" sz="2100" dirty="0" smtClean="0"/>
              <a:t>Peter Finch, ‘British Poetry Since 1945’, American</a:t>
            </a:r>
            <a:r>
              <a:rPr lang="en-GB" sz="2100" b="1" i="1" dirty="0" smtClean="0"/>
              <a:t> </a:t>
            </a:r>
            <a:r>
              <a:rPr lang="en-GB" sz="2100" i="1" dirty="0" smtClean="0"/>
              <a:t>Continuum Encyclopaedia of British Literature, </a:t>
            </a:r>
            <a:r>
              <a:rPr lang="en-GB" sz="2100" dirty="0" smtClean="0"/>
              <a:t>2003</a:t>
            </a:r>
            <a:endParaRPr lang="en-GB" dirty="0" smtClean="0"/>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Movement </a:t>
            </a:r>
            <a:endParaRPr lang="en-GB" i="1" dirty="0"/>
          </a:p>
        </p:txBody>
      </p:sp>
      <p:sp>
        <p:nvSpPr>
          <p:cNvPr id="3" name="Content Placeholder 2"/>
          <p:cNvSpPr>
            <a:spLocks noGrp="1"/>
          </p:cNvSpPr>
          <p:nvPr>
            <p:ph idx="1"/>
          </p:nvPr>
        </p:nvSpPr>
        <p:spPr/>
        <p:txBody>
          <a:bodyPr>
            <a:normAutofit/>
          </a:bodyPr>
          <a:lstStyle/>
          <a:p>
            <a:pPr algn="just">
              <a:buNone/>
            </a:pPr>
            <a:r>
              <a:rPr lang="en-GB" dirty="0" smtClean="0">
                <a:solidFill>
                  <a:schemeClr val="accent2">
                    <a:lumMod val="50000"/>
                  </a:schemeClr>
                </a:solidFill>
              </a:rPr>
              <a:t>	“It seems to me undeniable that up to this century literature used language in the way we all use it ... The innovation of modernism ... consisted of doing the opposite. I don’t know why, I’m not a historian” (Larkin </a:t>
            </a:r>
            <a:r>
              <a:rPr lang="en-GB" i="1" dirty="0" smtClean="0">
                <a:solidFill>
                  <a:schemeClr val="accent2">
                    <a:lumMod val="50000"/>
                  </a:schemeClr>
                </a:solidFill>
              </a:rPr>
              <a:t>Required Writing</a:t>
            </a:r>
            <a:r>
              <a:rPr lang="en-GB" dirty="0" smtClean="0">
                <a:solidFill>
                  <a:schemeClr val="accent2">
                    <a:lumMod val="50000"/>
                  </a:schemeClr>
                </a:solidFill>
              </a:rPr>
              <a:t>, p72)</a:t>
            </a:r>
          </a:p>
          <a:p>
            <a:pPr algn="just">
              <a:buNone/>
            </a:pPr>
            <a:endParaRPr lang="en-GB" sz="900" dirty="0" smtClean="0">
              <a:solidFill>
                <a:schemeClr val="accent2">
                  <a:lumMod val="50000"/>
                </a:schemeClr>
              </a:solidFill>
            </a:endParaRPr>
          </a:p>
          <a:p>
            <a:pPr algn="just">
              <a:buNone/>
            </a:pPr>
            <a:r>
              <a:rPr lang="en-GB" dirty="0" smtClean="0">
                <a:solidFill>
                  <a:schemeClr val="accent2">
                    <a:lumMod val="50000"/>
                  </a:schemeClr>
                </a:solidFill>
              </a:rPr>
              <a:t>	“All they wanted was to get back into civvies and get home to the wife and kids and for the rest of their lives not a thing was going to interfere with a nice cigarette and a nice view over the park.” (Ted Hughes on the movement – </a:t>
            </a:r>
            <a:r>
              <a:rPr lang="en-GB" dirty="0" err="1" smtClean="0">
                <a:solidFill>
                  <a:schemeClr val="accent2">
                    <a:lumMod val="50000"/>
                  </a:schemeClr>
                </a:solidFill>
              </a:rPr>
              <a:t>Walder</a:t>
            </a:r>
            <a:r>
              <a:rPr lang="en-GB" dirty="0" smtClean="0">
                <a:solidFill>
                  <a:schemeClr val="accent2">
                    <a:lumMod val="50000"/>
                  </a:schemeClr>
                </a:solidFill>
              </a:rPr>
              <a:t>, p13)</a:t>
            </a:r>
            <a:endParaRPr lang="en-GB" dirty="0">
              <a:solidFill>
                <a:schemeClr val="accent2">
                  <a:lumMod val="50000"/>
                </a:schemeClr>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Movement poets</a:t>
            </a:r>
            <a:endParaRPr lang="en-GB" dirty="0"/>
          </a:p>
        </p:txBody>
      </p:sp>
      <p:sp>
        <p:nvSpPr>
          <p:cNvPr id="3" name="Content Placeholder 2"/>
          <p:cNvSpPr>
            <a:spLocks noGrp="1"/>
          </p:cNvSpPr>
          <p:nvPr>
            <p:ph idx="1"/>
          </p:nvPr>
        </p:nvSpPr>
        <p:spPr>
          <a:xfrm>
            <a:off x="685800" y="2133600"/>
            <a:ext cx="7467600" cy="4495800"/>
          </a:xfrm>
        </p:spPr>
        <p:txBody>
          <a:bodyPr>
            <a:normAutofit fontScale="92500"/>
          </a:bodyPr>
          <a:lstStyle/>
          <a:p>
            <a:pPr>
              <a:buNone/>
            </a:pPr>
            <a:r>
              <a:rPr lang="en-GB" dirty="0" smtClean="0"/>
              <a:t>	Robert Conquest (1917-) </a:t>
            </a:r>
          </a:p>
          <a:p>
            <a:pPr>
              <a:buNone/>
            </a:pPr>
            <a:r>
              <a:rPr lang="en-GB" dirty="0" smtClean="0"/>
              <a:t>	</a:t>
            </a:r>
            <a:r>
              <a:rPr lang="en-GB" dirty="0" err="1" smtClean="0"/>
              <a:t>D.J.Enright</a:t>
            </a:r>
            <a:r>
              <a:rPr lang="en-GB" dirty="0" smtClean="0"/>
              <a:t> (1920-)</a:t>
            </a:r>
          </a:p>
          <a:p>
            <a:pPr>
              <a:buNone/>
            </a:pPr>
            <a:r>
              <a:rPr lang="en-GB" dirty="0" smtClean="0"/>
              <a:t>	Donald Davie (1922-1995) </a:t>
            </a:r>
          </a:p>
          <a:p>
            <a:pPr>
              <a:buNone/>
            </a:pPr>
            <a:r>
              <a:rPr lang="en-GB" dirty="0" smtClean="0"/>
              <a:t>	Kingsley Amis (1922-1995) </a:t>
            </a:r>
          </a:p>
          <a:p>
            <a:pPr>
              <a:buNone/>
            </a:pPr>
            <a:r>
              <a:rPr lang="en-GB" dirty="0" smtClean="0"/>
              <a:t>	Philip Larkin (1922 - 1985)</a:t>
            </a:r>
          </a:p>
          <a:p>
            <a:pPr>
              <a:buNone/>
            </a:pPr>
            <a:r>
              <a:rPr lang="en-GB" dirty="0" smtClean="0"/>
              <a:t>	John </a:t>
            </a:r>
            <a:r>
              <a:rPr lang="en-GB" dirty="0" err="1" smtClean="0"/>
              <a:t>Wain</a:t>
            </a:r>
            <a:r>
              <a:rPr lang="en-GB" dirty="0" smtClean="0"/>
              <a:t> (1925-1994)</a:t>
            </a:r>
          </a:p>
          <a:p>
            <a:pPr>
              <a:buNone/>
            </a:pPr>
            <a:r>
              <a:rPr lang="en-GB" dirty="0" smtClean="0"/>
              <a:t>	Elizabeth Jennings (1926-) </a:t>
            </a:r>
          </a:p>
          <a:p>
            <a:pPr>
              <a:buNone/>
            </a:pPr>
            <a:r>
              <a:rPr lang="en-GB" dirty="0" smtClean="0"/>
              <a:t>	Thom Gunn (1929-)</a:t>
            </a:r>
          </a:p>
          <a:p>
            <a:pPr>
              <a:buNone/>
            </a:pPr>
            <a:endParaRPr lang="en-GB" dirty="0" smtClean="0"/>
          </a:p>
          <a:p>
            <a:pPr algn="ctr">
              <a:buNone/>
            </a:pPr>
            <a:r>
              <a:rPr lang="en-GB" dirty="0" smtClean="0"/>
              <a:t>	Robert Conquest's Anthology  </a:t>
            </a:r>
            <a:r>
              <a:rPr lang="en-GB" i="1" dirty="0" smtClean="0"/>
              <a:t>New Lines</a:t>
            </a:r>
            <a:r>
              <a:rPr lang="en-GB" dirty="0" smtClean="0"/>
              <a:t> (1956). </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More 1950s</a:t>
            </a:r>
            <a:endParaRPr lang="en-GB" dirty="0"/>
          </a:p>
        </p:txBody>
      </p:sp>
      <p:sp>
        <p:nvSpPr>
          <p:cNvPr id="3" name="Content Placeholder 2"/>
          <p:cNvSpPr>
            <a:spLocks noGrp="1"/>
          </p:cNvSpPr>
          <p:nvPr>
            <p:ph idx="1"/>
          </p:nvPr>
        </p:nvSpPr>
        <p:spPr/>
        <p:txBody>
          <a:bodyPr/>
          <a:lstStyle/>
          <a:p>
            <a:r>
              <a:rPr lang="en-GB" dirty="0" smtClean="0"/>
              <a:t>1956	Suez Crisis: </a:t>
            </a:r>
          </a:p>
          <a:p>
            <a:pPr>
              <a:buNone/>
            </a:pPr>
            <a:r>
              <a:rPr lang="en-GB" dirty="0" smtClean="0">
                <a:solidFill>
                  <a:schemeClr val="accent2">
                    <a:lumMod val="50000"/>
                  </a:schemeClr>
                </a:solidFill>
              </a:rPr>
              <a:t>			the demise of Britain as an imperial 			power (post-colonial contexts) at the same 		time as encouragement of immigration 		throughout 50s; Robert Conquest ed. </a:t>
            </a:r>
            <a:r>
              <a:rPr lang="en-GB" i="1" dirty="0" smtClean="0">
                <a:solidFill>
                  <a:schemeClr val="accent2">
                    <a:lumMod val="50000"/>
                  </a:schemeClr>
                </a:solidFill>
              </a:rPr>
              <a:t>New 		Lines</a:t>
            </a:r>
            <a:r>
              <a:rPr lang="en-GB" dirty="0" smtClean="0">
                <a:solidFill>
                  <a:schemeClr val="accent2">
                    <a:lumMod val="50000"/>
                  </a:schemeClr>
                </a:solidFill>
              </a:rPr>
              <a:t>: ‘Movement’ anthology</a:t>
            </a:r>
          </a:p>
          <a:p>
            <a:r>
              <a:rPr lang="en-GB" dirty="0" smtClean="0"/>
              <a:t>1958	CND started</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pPr algn="ctr"/>
            <a:r>
              <a:rPr lang="en-GB" dirty="0" smtClean="0"/>
              <a:t>1960s</a:t>
            </a:r>
            <a:endParaRPr lang="en-GB" dirty="0"/>
          </a:p>
        </p:txBody>
      </p:sp>
      <p:sp>
        <p:nvSpPr>
          <p:cNvPr id="3" name="Content Placeholder 2"/>
          <p:cNvSpPr>
            <a:spLocks noGrp="1"/>
          </p:cNvSpPr>
          <p:nvPr>
            <p:ph idx="1"/>
          </p:nvPr>
        </p:nvSpPr>
        <p:spPr>
          <a:xfrm>
            <a:off x="533400" y="1447800"/>
            <a:ext cx="8305800" cy="5029200"/>
          </a:xfrm>
        </p:spPr>
        <p:txBody>
          <a:bodyPr>
            <a:normAutofit fontScale="85000" lnSpcReduction="20000"/>
          </a:bodyPr>
          <a:lstStyle/>
          <a:p>
            <a:r>
              <a:rPr lang="en-GB" dirty="0" smtClean="0"/>
              <a:t>1962	    A. </a:t>
            </a:r>
            <a:r>
              <a:rPr lang="en-GB" dirty="0" err="1" smtClean="0"/>
              <a:t>Alverez</a:t>
            </a:r>
            <a:r>
              <a:rPr lang="en-GB" dirty="0" smtClean="0"/>
              <a:t> </a:t>
            </a:r>
            <a:r>
              <a:rPr lang="en-GB" b="1" i="1" dirty="0" smtClean="0"/>
              <a:t>The New Poetry</a:t>
            </a:r>
          </a:p>
          <a:p>
            <a:pPr>
              <a:buNone/>
            </a:pPr>
            <a:endParaRPr lang="en-GB" sz="900" b="1" i="1" dirty="0" smtClean="0"/>
          </a:p>
          <a:p>
            <a:pPr algn="just">
              <a:buNone/>
            </a:pPr>
            <a:r>
              <a:rPr lang="en-GB" dirty="0" smtClean="0">
                <a:solidFill>
                  <a:schemeClr val="accent2">
                    <a:lumMod val="50000"/>
                  </a:schemeClr>
                </a:solidFill>
              </a:rPr>
              <a:t>	</a:t>
            </a:r>
            <a:r>
              <a:rPr lang="en-GB" sz="2400" dirty="0" smtClean="0">
                <a:solidFill>
                  <a:schemeClr val="accent2">
                    <a:lumMod val="50000"/>
                  </a:schemeClr>
                </a:solidFill>
              </a:rPr>
              <a:t> “What poetry needs is a new seriousness ... the poet’s ability to face the full range of his experience with full intelligence ... Psychology has left its mark on poetry.’ (p.28)</a:t>
            </a:r>
          </a:p>
          <a:p>
            <a:pPr algn="just">
              <a:buNone/>
            </a:pPr>
            <a:endParaRPr lang="en-GB" sz="1000" dirty="0" smtClean="0">
              <a:solidFill>
                <a:schemeClr val="accent2">
                  <a:lumMod val="50000"/>
                </a:schemeClr>
              </a:solidFill>
            </a:endParaRPr>
          </a:p>
          <a:p>
            <a:pPr algn="just">
              <a:buNone/>
            </a:pPr>
            <a:r>
              <a:rPr lang="en-GB" dirty="0" smtClean="0">
                <a:solidFill>
                  <a:schemeClr val="accent2">
                    <a:lumMod val="50000"/>
                  </a:schemeClr>
                </a:solidFill>
              </a:rPr>
              <a:t>		Includes American poets: Robert Lowell, John 	  	Berryman, Anne Sexton, Plath</a:t>
            </a:r>
          </a:p>
          <a:p>
            <a:pPr algn="just"/>
            <a:r>
              <a:rPr lang="en-GB" dirty="0" smtClean="0"/>
              <a:t>1963	 Expansion of Higher Education</a:t>
            </a:r>
          </a:p>
          <a:p>
            <a:pPr algn="just">
              <a:buNone/>
            </a:pPr>
            <a:endParaRPr lang="en-GB" sz="900" dirty="0" smtClean="0"/>
          </a:p>
          <a:p>
            <a:pPr algn="just">
              <a:buNone/>
            </a:pPr>
            <a:r>
              <a:rPr lang="en-GB" dirty="0" smtClean="0"/>
              <a:t>	</a:t>
            </a:r>
            <a:r>
              <a:rPr lang="en-GB" sz="2400" dirty="0" smtClean="0">
                <a:solidFill>
                  <a:schemeClr val="accent2">
                    <a:lumMod val="50000"/>
                  </a:schemeClr>
                </a:solidFill>
              </a:rPr>
              <a:t>“Sexual intercourse began / In nineteen-sixty three / (which was rather late for me) / Between the end of the Chatterley ban / And the Beatles first LP” (Larkin)</a:t>
            </a:r>
          </a:p>
          <a:p>
            <a:pPr algn="just">
              <a:buNone/>
            </a:pPr>
            <a:endParaRPr lang="en-GB" sz="1000" dirty="0" smtClean="0"/>
          </a:p>
          <a:p>
            <a:pPr algn="just"/>
            <a:r>
              <a:rPr lang="en-GB" dirty="0" smtClean="0"/>
              <a:t>1964	  The Wilson govt: </a:t>
            </a:r>
            <a:r>
              <a:rPr lang="en-GB" dirty="0" smtClean="0">
                <a:solidFill>
                  <a:schemeClr val="accent2">
                    <a:lumMod val="75000"/>
                  </a:schemeClr>
                </a:solidFill>
              </a:rPr>
              <a:t>‘the white heat of </a:t>
            </a:r>
            <a:r>
              <a:rPr lang="en-GB" dirty="0" smtClean="0"/>
              <a:t>			  	  </a:t>
            </a:r>
            <a:r>
              <a:rPr lang="en-GB" dirty="0" smtClean="0">
                <a:solidFill>
                  <a:schemeClr val="accent2">
                    <a:lumMod val="50000"/>
                  </a:schemeClr>
                </a:solidFill>
              </a:rPr>
              <a:t>technology v devaluation</a:t>
            </a:r>
          </a:p>
          <a:p>
            <a:pPr algn="just"/>
            <a:r>
              <a:rPr lang="en-GB" dirty="0" smtClean="0"/>
              <a:t>1966	  England wins the World Cup; Basil Bunting 		</a:t>
            </a:r>
            <a:r>
              <a:rPr lang="en-GB" i="1" dirty="0" err="1" smtClean="0"/>
              <a:t>Brigflatte</a:t>
            </a:r>
            <a:r>
              <a:rPr lang="en-GB" dirty="0" smtClean="0"/>
              <a:t> key link between Modernism and 	Post-	Modernism / Contemporary Poetry</a:t>
            </a:r>
          </a:p>
          <a:p>
            <a:pPr lvl="6">
              <a:buNone/>
            </a:pP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pPr algn="ctr"/>
            <a:r>
              <a:rPr lang="en-GB" dirty="0" smtClean="0"/>
              <a:t>More 1960s</a:t>
            </a:r>
            <a:endParaRPr lang="en-GB" dirty="0"/>
          </a:p>
        </p:txBody>
      </p:sp>
      <p:sp>
        <p:nvSpPr>
          <p:cNvPr id="3" name="Content Placeholder 2"/>
          <p:cNvSpPr>
            <a:spLocks noGrp="1"/>
          </p:cNvSpPr>
          <p:nvPr>
            <p:ph idx="1"/>
          </p:nvPr>
        </p:nvSpPr>
        <p:spPr>
          <a:xfrm>
            <a:off x="457200" y="1676400"/>
            <a:ext cx="8229600" cy="4648200"/>
          </a:xfrm>
        </p:spPr>
        <p:txBody>
          <a:bodyPr>
            <a:normAutofit lnSpcReduction="10000"/>
          </a:bodyPr>
          <a:lstStyle/>
          <a:p>
            <a:r>
              <a:rPr lang="en-GB" dirty="0" smtClean="0"/>
              <a:t>1967	Angela Carter </a:t>
            </a:r>
            <a:r>
              <a:rPr lang="en-GB" i="1" dirty="0" smtClean="0"/>
              <a:t>The Magic Toyshop</a:t>
            </a:r>
            <a:r>
              <a:rPr lang="en-GB" dirty="0" smtClean="0"/>
              <a:t>: </a:t>
            </a:r>
          </a:p>
          <a:p>
            <a:pPr>
              <a:buNone/>
            </a:pPr>
            <a:r>
              <a:rPr lang="en-GB" dirty="0" smtClean="0"/>
              <a:t>			</a:t>
            </a:r>
            <a:r>
              <a:rPr lang="en-GB" dirty="0" smtClean="0">
                <a:solidFill>
                  <a:schemeClr val="accent2">
                    <a:lumMod val="50000"/>
                  </a:schemeClr>
                </a:solidFill>
              </a:rPr>
              <a:t>wins John </a:t>
            </a:r>
            <a:r>
              <a:rPr lang="en-GB" dirty="0" err="1" smtClean="0">
                <a:solidFill>
                  <a:schemeClr val="accent2">
                    <a:lumMod val="50000"/>
                  </a:schemeClr>
                </a:solidFill>
              </a:rPr>
              <a:t>Llwellyn</a:t>
            </a:r>
            <a:r>
              <a:rPr lang="en-GB" dirty="0" smtClean="0">
                <a:solidFill>
                  <a:schemeClr val="accent2">
                    <a:lumMod val="50000"/>
                  </a:schemeClr>
                </a:solidFill>
              </a:rPr>
              <a:t> Rhys Prize</a:t>
            </a:r>
          </a:p>
          <a:p>
            <a:pPr>
              <a:buNone/>
            </a:pPr>
            <a:r>
              <a:rPr lang="en-GB" dirty="0" smtClean="0"/>
              <a:t>		</a:t>
            </a:r>
            <a:r>
              <a:rPr lang="en-GB" dirty="0" smtClean="0">
                <a:solidFill>
                  <a:schemeClr val="accent2">
                    <a:lumMod val="50000"/>
                  </a:schemeClr>
                </a:solidFill>
              </a:rPr>
              <a:t>	“a malign fairy tale (The Literary Review, 		Nov 1988)</a:t>
            </a:r>
          </a:p>
          <a:p>
            <a:pPr algn="just">
              <a:buNone/>
            </a:pPr>
            <a:r>
              <a:rPr lang="en-GB" dirty="0" smtClean="0">
                <a:solidFill>
                  <a:schemeClr val="accent2">
                    <a:lumMod val="50000"/>
                  </a:schemeClr>
                </a:solidFill>
              </a:rPr>
              <a:t>	</a:t>
            </a:r>
            <a:r>
              <a:rPr lang="en-GB" sz="2200" dirty="0" smtClean="0">
                <a:solidFill>
                  <a:schemeClr val="accent2">
                    <a:lumMod val="50000"/>
                  </a:schemeClr>
                </a:solidFill>
              </a:rPr>
              <a:t>Almost all critics who have studied the emergence of the literary fairy tale ... Agree that educated writers purposely appropriated the oral folk tale and converted it into a literary discourse ... So that children would become civilized according to the social code of the time.’ (Jack </a:t>
            </a:r>
            <a:r>
              <a:rPr lang="en-GB" sz="2200" dirty="0" err="1" smtClean="0">
                <a:solidFill>
                  <a:schemeClr val="accent2">
                    <a:lumMod val="50000"/>
                  </a:schemeClr>
                </a:solidFill>
              </a:rPr>
              <a:t>Zipes</a:t>
            </a:r>
            <a:r>
              <a:rPr lang="en-GB" sz="2200" dirty="0" smtClean="0">
                <a:solidFill>
                  <a:schemeClr val="accent2">
                    <a:lumMod val="50000"/>
                  </a:schemeClr>
                </a:solidFill>
              </a:rPr>
              <a:t> Fairy Tales and the Art of Subversion)</a:t>
            </a:r>
          </a:p>
          <a:p>
            <a:pPr>
              <a:buNone/>
            </a:pPr>
            <a:endParaRPr lang="en-GB" sz="900" dirty="0" smtClean="0"/>
          </a:p>
          <a:p>
            <a:r>
              <a:rPr lang="en-GB" dirty="0" smtClean="0"/>
              <a:t>1968	Enoch Powell’s ‘River of Blood’ speech:</a:t>
            </a:r>
          </a:p>
          <a:p>
            <a:r>
              <a:rPr lang="en-GB" dirty="0" smtClean="0"/>
              <a:t>1969	Radio One begins</a:t>
            </a:r>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pPr algn="ctr"/>
            <a:r>
              <a:rPr lang="en-GB" dirty="0" smtClean="0"/>
              <a:t>1970s</a:t>
            </a:r>
            <a:endParaRPr lang="en-GB" dirty="0"/>
          </a:p>
        </p:txBody>
      </p:sp>
      <p:sp>
        <p:nvSpPr>
          <p:cNvPr id="3" name="Content Placeholder 2"/>
          <p:cNvSpPr>
            <a:spLocks noGrp="1"/>
          </p:cNvSpPr>
          <p:nvPr>
            <p:ph idx="1"/>
          </p:nvPr>
        </p:nvSpPr>
        <p:spPr>
          <a:xfrm>
            <a:off x="457200" y="1676400"/>
            <a:ext cx="8229600" cy="4800600"/>
          </a:xfrm>
        </p:spPr>
        <p:txBody>
          <a:bodyPr>
            <a:normAutofit fontScale="85000" lnSpcReduction="20000"/>
          </a:bodyPr>
          <a:lstStyle/>
          <a:p>
            <a:pPr algn="just"/>
            <a:r>
              <a:rPr lang="en-GB" dirty="0" smtClean="0"/>
              <a:t>1970s	Growth in Union power and National Front</a:t>
            </a:r>
          </a:p>
          <a:p>
            <a:pPr algn="just"/>
            <a:r>
              <a:rPr lang="en-GB" dirty="0" smtClean="0"/>
              <a:t>1972		Bloody Sunday in Northern Ireland (shooting 		by British Army of civil rights protesters); 			Seamus Heaney </a:t>
            </a:r>
            <a:r>
              <a:rPr lang="en-GB" i="1" dirty="0" smtClean="0"/>
              <a:t>Wintering Out </a:t>
            </a:r>
            <a:r>
              <a:rPr lang="en-GB" dirty="0" smtClean="0"/>
              <a:t>(to survive a 		crisis)</a:t>
            </a:r>
          </a:p>
          <a:p>
            <a:pPr algn="just"/>
            <a:r>
              <a:rPr lang="en-GB" dirty="0" smtClean="0"/>
              <a:t>1976		Student’s revolt in Soweto, South Africa; 			</a:t>
            </a:r>
            <a:r>
              <a:rPr lang="en-GB" dirty="0" err="1" smtClean="0"/>
              <a:t>Caryl</a:t>
            </a:r>
            <a:r>
              <a:rPr lang="en-GB" dirty="0" smtClean="0"/>
              <a:t> Churchill works with Joint Stock 			Theatre Group – versions of political theatre</a:t>
            </a:r>
          </a:p>
          <a:p>
            <a:pPr algn="just"/>
            <a:r>
              <a:rPr lang="en-GB" dirty="0" smtClean="0"/>
              <a:t>1977		Silver Jubilee; the birth of punk</a:t>
            </a:r>
          </a:p>
          <a:p>
            <a:pPr algn="just"/>
            <a:r>
              <a:rPr lang="en-GB" dirty="0" smtClean="0"/>
              <a:t>1978		</a:t>
            </a:r>
            <a:r>
              <a:rPr lang="en-GB" dirty="0" err="1" smtClean="0"/>
              <a:t>Bloodaxe</a:t>
            </a:r>
            <a:r>
              <a:rPr lang="en-GB" dirty="0" smtClean="0"/>
              <a:t> founded specifically to challenge 			perceived elitist / metropolitan view of poetry</a:t>
            </a:r>
          </a:p>
          <a:p>
            <a:pPr algn="just"/>
            <a:r>
              <a:rPr lang="en-GB" dirty="0" smtClean="0"/>
              <a:t>1979		Winter of discontent; Margaret Thatcher 			elected PM; the end of the post war liberal 			consensus (?): </a:t>
            </a:r>
          </a:p>
          <a:p>
            <a:pPr>
              <a:buNone/>
            </a:pPr>
            <a:r>
              <a:rPr lang="en-GB" dirty="0" smtClean="0"/>
              <a:t>			</a:t>
            </a:r>
            <a:r>
              <a:rPr lang="en-GB" dirty="0" smtClean="0">
                <a:solidFill>
                  <a:schemeClr val="accent2">
                    <a:lumMod val="50000"/>
                  </a:schemeClr>
                </a:solidFill>
              </a:rPr>
              <a:t>‘There is no such thing as society’</a:t>
            </a:r>
            <a:endParaRPr lang="en-GB" dirty="0">
              <a:solidFill>
                <a:schemeClr val="accent2">
                  <a:lumMod val="50000"/>
                </a:schemeClr>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pPr algn="ctr"/>
            <a:r>
              <a:rPr lang="en-GB" dirty="0" smtClean="0"/>
              <a:t>1980s</a:t>
            </a:r>
            <a:endParaRPr lang="en-GB" dirty="0"/>
          </a:p>
        </p:txBody>
      </p:sp>
      <p:sp>
        <p:nvSpPr>
          <p:cNvPr id="3" name="Content Placeholder 2"/>
          <p:cNvSpPr>
            <a:spLocks noGrp="1"/>
          </p:cNvSpPr>
          <p:nvPr>
            <p:ph idx="1"/>
          </p:nvPr>
        </p:nvSpPr>
        <p:spPr>
          <a:xfrm>
            <a:off x="457200" y="1752600"/>
            <a:ext cx="8229600" cy="4572000"/>
          </a:xfrm>
        </p:spPr>
        <p:txBody>
          <a:bodyPr>
            <a:normAutofit fontScale="92500" lnSpcReduction="20000"/>
          </a:bodyPr>
          <a:lstStyle/>
          <a:p>
            <a:pPr algn="just"/>
            <a:r>
              <a:rPr lang="en-GB" dirty="0" smtClean="0"/>
              <a:t>1981		Mass unemployment; race riots 				(Brixton, </a:t>
            </a:r>
            <a:r>
              <a:rPr lang="en-GB" dirty="0" err="1" smtClean="0"/>
              <a:t>Toxteth</a:t>
            </a:r>
            <a:r>
              <a:rPr lang="en-GB" dirty="0" smtClean="0"/>
              <a:t>)</a:t>
            </a:r>
          </a:p>
          <a:p>
            <a:pPr algn="just"/>
            <a:r>
              <a:rPr lang="en-GB" dirty="0" smtClean="0"/>
              <a:t>1982	The Nationality Act curtails immigration; 		Falklands conflict; </a:t>
            </a:r>
            <a:r>
              <a:rPr lang="en-GB" dirty="0" err="1" smtClean="0"/>
              <a:t>Greenham</a:t>
            </a:r>
            <a:r>
              <a:rPr lang="en-GB" dirty="0" smtClean="0"/>
              <a:t> Common; 			Caryl Churchill </a:t>
            </a:r>
            <a:r>
              <a:rPr lang="en-GB" i="1" dirty="0" smtClean="0"/>
              <a:t>Top Girls</a:t>
            </a:r>
          </a:p>
          <a:p>
            <a:pPr algn="just"/>
            <a:r>
              <a:rPr lang="en-GB" i="1" dirty="0" smtClean="0"/>
              <a:t>1983	</a:t>
            </a:r>
            <a:r>
              <a:rPr lang="en-GB" dirty="0" err="1" smtClean="0"/>
              <a:t>Spivak’s</a:t>
            </a:r>
            <a:r>
              <a:rPr lang="en-GB" i="1" dirty="0" smtClean="0"/>
              <a:t> ‘</a:t>
            </a:r>
            <a:r>
              <a:rPr lang="en-GB" dirty="0" smtClean="0"/>
              <a:t>Can the Subaltern Speak’ first given 		as a lecture</a:t>
            </a:r>
          </a:p>
          <a:p>
            <a:pPr algn="just"/>
            <a:r>
              <a:rPr lang="en-GB" dirty="0" smtClean="0"/>
              <a:t>1984	Miners Strike: representative of the 			decline of unions and of Britain as an 			industrial power</a:t>
            </a:r>
          </a:p>
          <a:p>
            <a:pPr algn="just"/>
            <a:r>
              <a:rPr lang="en-GB" dirty="0" smtClean="0"/>
              <a:t>1987		Clause 28 outlawing ‘promotion’ of 			homosexuality in schools</a:t>
            </a:r>
          </a:p>
          <a:p>
            <a:pPr algn="just"/>
            <a:r>
              <a:rPr lang="en-GB" dirty="0" smtClean="0"/>
              <a:t>1989 	Collapse of Berlin Wall</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1990s</a:t>
            </a:r>
            <a:endParaRPr lang="en-GB" dirty="0"/>
          </a:p>
        </p:txBody>
      </p:sp>
      <p:sp>
        <p:nvSpPr>
          <p:cNvPr id="3" name="Content Placeholder 2"/>
          <p:cNvSpPr>
            <a:spLocks noGrp="1"/>
          </p:cNvSpPr>
          <p:nvPr>
            <p:ph idx="1"/>
          </p:nvPr>
        </p:nvSpPr>
        <p:spPr>
          <a:xfrm>
            <a:off x="457200" y="1935480"/>
            <a:ext cx="8229600" cy="4617720"/>
          </a:xfrm>
        </p:spPr>
        <p:txBody>
          <a:bodyPr>
            <a:normAutofit fontScale="85000" lnSpcReduction="20000"/>
          </a:bodyPr>
          <a:lstStyle/>
          <a:p>
            <a:r>
              <a:rPr lang="en-GB" dirty="0" smtClean="0"/>
              <a:t>1990		End of the Cold War (end of history); Nelson 		Mandela released from prison in South Africa; the 		first Gulf War; the impact of Eastern European 		poetry (</a:t>
            </a:r>
            <a:r>
              <a:rPr lang="en-GB" dirty="0" err="1" smtClean="0"/>
              <a:t>Holub</a:t>
            </a:r>
            <a:r>
              <a:rPr lang="en-GB" dirty="0" smtClean="0"/>
              <a:t>, </a:t>
            </a:r>
            <a:r>
              <a:rPr lang="en-GB" dirty="0" err="1" smtClean="0"/>
              <a:t>Ratushinskayya</a:t>
            </a:r>
            <a:r>
              <a:rPr lang="en-GB" dirty="0" smtClean="0"/>
              <a:t> etc); the 			introduction of the Poll Tax in England 			and Wales</a:t>
            </a:r>
          </a:p>
          <a:p>
            <a:r>
              <a:rPr lang="en-GB" dirty="0" smtClean="0"/>
              <a:t>1991		Francis </a:t>
            </a:r>
            <a:r>
              <a:rPr lang="en-GB" dirty="0" err="1" smtClean="0"/>
              <a:t>Fukayama</a:t>
            </a:r>
            <a:r>
              <a:rPr lang="en-GB" dirty="0" smtClean="0"/>
              <a:t> </a:t>
            </a:r>
            <a:r>
              <a:rPr lang="en-GB" i="1" dirty="0" smtClean="0"/>
              <a:t>The End of History</a:t>
            </a:r>
          </a:p>
          <a:p>
            <a:pPr>
              <a:buNone/>
            </a:pPr>
            <a:r>
              <a:rPr lang="en-GB" dirty="0" smtClean="0"/>
              <a:t>	</a:t>
            </a:r>
          </a:p>
          <a:p>
            <a:pPr>
              <a:buNone/>
            </a:pPr>
            <a:r>
              <a:rPr lang="en-GB" dirty="0" smtClean="0"/>
              <a:t>	“…the end point of mankind's ideological evolution and the </a:t>
            </a:r>
            <a:r>
              <a:rPr lang="en-GB" dirty="0" err="1" smtClean="0"/>
              <a:t>universalization</a:t>
            </a:r>
            <a:r>
              <a:rPr lang="en-GB" dirty="0" smtClean="0"/>
              <a:t> of Western liberal democracy as the final form of human government”</a:t>
            </a:r>
            <a:r>
              <a:rPr lang="en-GB" sz="2100" dirty="0" smtClean="0"/>
              <a:t> (http://www.wesjones.com/eoh.htm)</a:t>
            </a:r>
            <a:endParaRPr lang="en-GB" i="1" dirty="0" smtClean="0"/>
          </a:p>
          <a:p>
            <a:endParaRPr lang="en-GB" sz="900" dirty="0" smtClean="0"/>
          </a:p>
          <a:p>
            <a:pPr algn="just">
              <a:buNone/>
            </a:pPr>
            <a:r>
              <a:rPr lang="en-GB" dirty="0" smtClean="0"/>
              <a:t>	</a:t>
            </a:r>
            <a:r>
              <a:rPr lang="en-GB" dirty="0" smtClean="0">
                <a:solidFill>
                  <a:schemeClr val="accent2">
                    <a:lumMod val="50000"/>
                  </a:schemeClr>
                </a:solidFill>
              </a:rPr>
              <a:t>Certainly the novel is not in decline in publishing terms; indeed, it is a boom period. The number of works of fiction published each year doubled between 1950 and 1990.” (Peter Childs </a:t>
            </a:r>
            <a:r>
              <a:rPr lang="en-GB" i="1" dirty="0" smtClean="0">
                <a:solidFill>
                  <a:schemeClr val="accent2">
                    <a:lumMod val="50000"/>
                  </a:schemeClr>
                </a:solidFill>
              </a:rPr>
              <a:t>Contemporary Novelists</a:t>
            </a:r>
            <a:r>
              <a:rPr lang="en-GB" dirty="0" smtClean="0">
                <a:solidFill>
                  <a:schemeClr val="accent2">
                    <a:lumMod val="50000"/>
                  </a:schemeClr>
                </a:solidFill>
              </a:rPr>
              <a:t>. P3)</a:t>
            </a:r>
          </a:p>
          <a:p>
            <a:pPr>
              <a:buNone/>
            </a:pPr>
            <a:endParaRPr lang="en-GB" dirty="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pPr algn="ctr"/>
            <a:r>
              <a:rPr lang="en-GB" dirty="0" smtClean="0"/>
              <a:t>More 1990s</a:t>
            </a:r>
            <a:endParaRPr lang="en-GB" dirty="0"/>
          </a:p>
        </p:txBody>
      </p:sp>
      <p:sp>
        <p:nvSpPr>
          <p:cNvPr id="3" name="Content Placeholder 2"/>
          <p:cNvSpPr>
            <a:spLocks noGrp="1"/>
          </p:cNvSpPr>
          <p:nvPr>
            <p:ph idx="1"/>
          </p:nvPr>
        </p:nvSpPr>
        <p:spPr>
          <a:xfrm>
            <a:off x="457200" y="2133600"/>
            <a:ext cx="8229600" cy="4191000"/>
          </a:xfrm>
        </p:spPr>
        <p:txBody>
          <a:bodyPr/>
          <a:lstStyle/>
          <a:p>
            <a:r>
              <a:rPr lang="en-GB" dirty="0" smtClean="0"/>
              <a:t>1993	</a:t>
            </a:r>
            <a:r>
              <a:rPr lang="en-GB" i="1" dirty="0" smtClean="0"/>
              <a:t>The New Poetry </a:t>
            </a:r>
            <a:r>
              <a:rPr lang="en-GB" dirty="0" smtClean="0"/>
              <a:t>(</a:t>
            </a:r>
            <a:r>
              <a:rPr lang="en-GB" dirty="0" err="1" smtClean="0"/>
              <a:t>Bloodaxe</a:t>
            </a:r>
            <a:r>
              <a:rPr lang="en-GB" dirty="0" smtClean="0"/>
              <a:t>) </a:t>
            </a:r>
            <a:r>
              <a:rPr lang="en-GB" dirty="0" err="1" smtClean="0"/>
              <a:t>eds</a:t>
            </a:r>
            <a:r>
              <a:rPr lang="en-GB" dirty="0" smtClean="0"/>
              <a:t> </a:t>
            </a:r>
            <a:r>
              <a:rPr lang="en-GB" dirty="0" err="1" smtClean="0"/>
              <a:t>Hulse</a:t>
            </a:r>
            <a:r>
              <a:rPr lang="en-GB" dirty="0" smtClean="0"/>
              <a:t>, 		Kennedy, Morley </a:t>
            </a:r>
          </a:p>
          <a:p>
            <a:r>
              <a:rPr lang="en-GB" dirty="0" smtClean="0"/>
              <a:t>1994	C of E ordains first women priests</a:t>
            </a:r>
          </a:p>
          <a:p>
            <a:r>
              <a:rPr lang="en-GB" dirty="0" smtClean="0"/>
              <a:t>1997	Blair’s New Labour Govt.; JK Rowling 		</a:t>
            </a:r>
            <a:r>
              <a:rPr lang="en-GB" i="1" dirty="0" smtClean="0"/>
              <a:t>Harry Potter</a:t>
            </a:r>
          </a:p>
          <a:p>
            <a:r>
              <a:rPr lang="en-GB" dirty="0" smtClean="0"/>
              <a:t>1999	Ethnic cleansing in former Yugoslavia; 		Andrew Motion becomes poet Laureate</a:t>
            </a:r>
          </a:p>
          <a:p>
            <a:pPr>
              <a:buNone/>
            </a:pP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229600" cy="5334000"/>
          </a:xfrm>
        </p:spPr>
        <p:txBody>
          <a:bodyPr>
            <a:normAutofit fontScale="85000" lnSpcReduction="10000"/>
          </a:bodyPr>
          <a:lstStyle/>
          <a:p>
            <a:pPr algn="just">
              <a:buNone/>
            </a:pPr>
            <a:r>
              <a:rPr lang="en-GB" dirty="0" smtClean="0"/>
              <a:t>	“</a:t>
            </a:r>
            <a:r>
              <a:rPr lang="en-GB" dirty="0" smtClean="0">
                <a:solidFill>
                  <a:schemeClr val="accent2">
                    <a:lumMod val="50000"/>
                  </a:schemeClr>
                </a:solidFill>
              </a:rPr>
              <a:t>We are at a point in our work when we can no longer ignore empires and the imperial context in our studies [...] It is difficult to connect these different realms, to show the involvements of culture with expanding empires, to make observations about art that preserve its unique endowments and at the same time map its affiliations, but, I submit, we must attempt this, and set the art in the global, earthly context. Territory and possessions are at stake, geography and power. [...] For the enterprise of empire depends upon the idea of having an empire, as [Joseph] Conrad so powerfully seems to have realized, and all kinds of preparations are made for it within a culture; then in turn imperialism acquires a kind of coherence, a set of experiences and a presence of ruler and ruled alike within the culture.” </a:t>
            </a:r>
          </a:p>
          <a:p>
            <a:pPr>
              <a:buNone/>
            </a:pPr>
            <a:r>
              <a:rPr lang="en-GB" dirty="0" smtClean="0">
                <a:solidFill>
                  <a:schemeClr val="accent2">
                    <a:lumMod val="50000"/>
                  </a:schemeClr>
                </a:solidFill>
              </a:rPr>
              <a:t>					</a:t>
            </a:r>
          </a:p>
          <a:p>
            <a:pPr>
              <a:buNone/>
            </a:pPr>
            <a:r>
              <a:rPr lang="en-GB" dirty="0" smtClean="0">
                <a:solidFill>
                  <a:schemeClr val="accent2">
                    <a:lumMod val="50000"/>
                  </a:schemeClr>
                </a:solidFill>
              </a:rPr>
              <a:t>						(Edward Said, 1994, 5, 10)</a:t>
            </a:r>
            <a:endParaRPr lang="en-GB" sz="1000" dirty="0" smtClean="0">
              <a:solidFill>
                <a:schemeClr val="accent2">
                  <a:lumMod val="50000"/>
                </a:schemeClr>
              </a:solidFill>
            </a:endParaRP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pPr algn="ctr"/>
            <a:r>
              <a:rPr lang="en-GB" dirty="0" smtClean="0"/>
              <a:t>2000s</a:t>
            </a:r>
            <a:endParaRPr lang="en-GB" dirty="0"/>
          </a:p>
        </p:txBody>
      </p:sp>
      <p:sp>
        <p:nvSpPr>
          <p:cNvPr id="3" name="Content Placeholder 2"/>
          <p:cNvSpPr>
            <a:spLocks noGrp="1"/>
          </p:cNvSpPr>
          <p:nvPr>
            <p:ph idx="1"/>
          </p:nvPr>
        </p:nvSpPr>
        <p:spPr>
          <a:xfrm>
            <a:off x="304800" y="1447800"/>
            <a:ext cx="8534400" cy="5410200"/>
          </a:xfrm>
        </p:spPr>
        <p:txBody>
          <a:bodyPr>
            <a:normAutofit fontScale="85000" lnSpcReduction="10000"/>
          </a:bodyPr>
          <a:lstStyle/>
          <a:p>
            <a:r>
              <a:rPr lang="en-GB" dirty="0" smtClean="0"/>
              <a:t>2000	</a:t>
            </a:r>
            <a:r>
              <a:rPr lang="en-GB" dirty="0" err="1" smtClean="0"/>
              <a:t>Zadie</a:t>
            </a:r>
            <a:r>
              <a:rPr lang="en-GB" dirty="0" smtClean="0"/>
              <a:t> Smith </a:t>
            </a:r>
            <a:r>
              <a:rPr lang="en-GB" i="1" dirty="0" smtClean="0"/>
              <a:t>White Teeth</a:t>
            </a:r>
            <a:r>
              <a:rPr lang="en-GB" dirty="0" smtClean="0"/>
              <a:t>; Putin becomes 				President of Russia; human genome 					deciphered</a:t>
            </a:r>
          </a:p>
          <a:p>
            <a:r>
              <a:rPr lang="en-GB" dirty="0" smtClean="0"/>
              <a:t>2001		September 11</a:t>
            </a:r>
            <a:r>
              <a:rPr lang="en-GB" baseline="30000" dirty="0" smtClean="0"/>
              <a:t>th</a:t>
            </a:r>
            <a:r>
              <a:rPr lang="en-GB" dirty="0" smtClean="0"/>
              <a:t> attack on Twin Towers; Ian 				</a:t>
            </a:r>
            <a:r>
              <a:rPr lang="en-GB" dirty="0" err="1" smtClean="0"/>
              <a:t>McEwan</a:t>
            </a:r>
            <a:r>
              <a:rPr lang="en-GB" dirty="0" smtClean="0"/>
              <a:t> </a:t>
            </a:r>
            <a:r>
              <a:rPr lang="en-GB" i="1" dirty="0" smtClean="0"/>
              <a:t>Atonement</a:t>
            </a:r>
          </a:p>
          <a:p>
            <a:r>
              <a:rPr lang="en-GB" dirty="0" smtClean="0"/>
              <a:t>2003	Second Gulf War; SARS (Severe acute respiratory 				syndrome)</a:t>
            </a:r>
          </a:p>
          <a:p>
            <a:r>
              <a:rPr lang="en-GB" dirty="0" smtClean="0"/>
              <a:t>2008 	Japanese scientists create a form of artificial DNA</a:t>
            </a:r>
          </a:p>
          <a:p>
            <a:r>
              <a:rPr lang="en-GB" dirty="0" smtClean="0"/>
              <a:t>2011		Completion of Harry Potter film series</a:t>
            </a:r>
          </a:p>
          <a:p>
            <a:pPr>
              <a:buNone/>
            </a:pPr>
            <a:r>
              <a:rPr lang="en-GB" dirty="0" smtClean="0"/>
              <a:t>		</a:t>
            </a:r>
          </a:p>
          <a:p>
            <a:r>
              <a:rPr lang="en-GB" dirty="0" smtClean="0"/>
              <a:t>Global warming</a:t>
            </a:r>
          </a:p>
          <a:p>
            <a:pPr lvl="1"/>
            <a:r>
              <a:rPr lang="en-GB" dirty="0" smtClean="0"/>
              <a:t>Scientists at East Anglia – Mike </a:t>
            </a:r>
            <a:r>
              <a:rPr lang="en-GB" dirty="0" err="1" smtClean="0"/>
              <a:t>Hulme</a:t>
            </a:r>
            <a:endParaRPr lang="en-GB" dirty="0" smtClean="0"/>
          </a:p>
          <a:p>
            <a:pPr lvl="1"/>
            <a:r>
              <a:rPr lang="en-GB" dirty="0" smtClean="0"/>
              <a:t>(hurricanes, earthquakes, tsunamis)</a:t>
            </a:r>
          </a:p>
          <a:p>
            <a:r>
              <a:rPr lang="en-GB" dirty="0" smtClean="0"/>
              <a:t> Financial crisis</a:t>
            </a:r>
          </a:p>
          <a:p>
            <a:pPr algn="ctr">
              <a:buNone/>
            </a:pPr>
            <a:r>
              <a:rPr lang="en-GB" sz="3200" dirty="0" smtClean="0">
                <a:solidFill>
                  <a:schemeClr val="accent2">
                    <a:lumMod val="50000"/>
                  </a:schemeClr>
                </a:solidFill>
              </a:rPr>
              <a:t>					THE CONTEMPORARY</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Thinking Contemporary</a:t>
            </a:r>
            <a:endParaRPr lang="en-GB" dirty="0"/>
          </a:p>
        </p:txBody>
      </p:sp>
      <p:sp>
        <p:nvSpPr>
          <p:cNvPr id="3" name="Content Placeholder 2"/>
          <p:cNvSpPr>
            <a:spLocks noGrp="1"/>
          </p:cNvSpPr>
          <p:nvPr>
            <p:ph idx="1"/>
          </p:nvPr>
        </p:nvSpPr>
        <p:spPr>
          <a:xfrm>
            <a:off x="457200" y="2209800"/>
            <a:ext cx="8229600" cy="4114800"/>
          </a:xfrm>
        </p:spPr>
        <p:txBody>
          <a:bodyPr>
            <a:normAutofit/>
          </a:bodyPr>
          <a:lstStyle/>
          <a:p>
            <a:r>
              <a:rPr lang="en-GB" dirty="0" smtClean="0"/>
              <a:t>What does it mean to read texts in the present moment? </a:t>
            </a:r>
          </a:p>
          <a:p>
            <a:r>
              <a:rPr lang="en-GB" dirty="0" smtClean="0"/>
              <a:t>Thinking the modern and post-modern (MORE NEXT WEEK!)</a:t>
            </a:r>
          </a:p>
          <a:p>
            <a:r>
              <a:rPr lang="en-GB" dirty="0" smtClean="0"/>
              <a:t>Death of .... </a:t>
            </a:r>
          </a:p>
          <a:p>
            <a:pPr algn="ctr">
              <a:buNone/>
            </a:pPr>
            <a:r>
              <a:rPr lang="en-GB" sz="2000" dirty="0" smtClean="0"/>
              <a:t>(GOD (Nietzsche), MAN (Derrida), THE AUTHOR (Barthes)</a:t>
            </a:r>
          </a:p>
          <a:p>
            <a:r>
              <a:rPr lang="en-GB" dirty="0" smtClean="0"/>
              <a:t>Post-postmodernism??</a:t>
            </a:r>
          </a:p>
          <a:p>
            <a:pPr>
              <a:buNone/>
            </a:pPr>
            <a:endParaRPr lang="en-GB" sz="1800" b="1" dirty="0" smtClean="0">
              <a:solidFill>
                <a:srgbClr val="002060"/>
              </a:solidFill>
            </a:endParaRPr>
          </a:p>
          <a:p>
            <a:pPr>
              <a:buNone/>
            </a:pPr>
            <a:r>
              <a:rPr lang="en-GB" sz="1800" b="1" dirty="0" smtClean="0">
                <a:solidFill>
                  <a:srgbClr val="002060"/>
                </a:solidFill>
              </a:rPr>
              <a:t>Please read Roland Barthes’  ‘The Death of the Author’ for next week</a:t>
            </a:r>
          </a:p>
          <a:p>
            <a:pPr>
              <a:buNone/>
            </a:pPr>
            <a:r>
              <a:rPr lang="en-GB" sz="2000" dirty="0" smtClean="0"/>
              <a:t>http://evans-experientialism.freewebspace.com/barthes06.htm</a:t>
            </a:r>
          </a:p>
          <a:p>
            <a:pPr>
              <a:buNone/>
            </a:pPr>
            <a:endParaRPr lang="en-GB" dirty="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Literature and the Contemporary</a:t>
            </a:r>
            <a:endParaRPr lang="en-GB" dirty="0"/>
          </a:p>
        </p:txBody>
      </p:sp>
      <p:sp>
        <p:nvSpPr>
          <p:cNvPr id="3" name="Subtitle 2"/>
          <p:cNvSpPr>
            <a:spLocks noGrp="1"/>
          </p:cNvSpPr>
          <p:nvPr>
            <p:ph type="subTitle" idx="1"/>
          </p:nvPr>
        </p:nvSpPr>
        <p:spPr/>
        <p:txBody>
          <a:bodyPr/>
          <a:lstStyle/>
          <a:p>
            <a:r>
              <a:rPr lang="en-GB" dirty="0" smtClean="0"/>
              <a:t>Seminar 1: </a:t>
            </a:r>
            <a:r>
              <a:rPr lang="en-GB" i="1" dirty="0" smtClean="0"/>
              <a:t>The New Poetry</a:t>
            </a:r>
          </a:p>
          <a:p>
            <a:endParaRPr lang="en-GB" dirty="0" smtClean="0"/>
          </a:p>
          <a:p>
            <a:r>
              <a:rPr lang="en-GB" dirty="0" smtClean="0"/>
              <a:t>Louise Squire 2011</a:t>
            </a:r>
          </a:p>
          <a:p>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09600"/>
            <a:ext cx="8229600" cy="591312"/>
          </a:xfrm>
        </p:spPr>
        <p:txBody>
          <a:bodyPr>
            <a:normAutofit fontScale="90000"/>
          </a:bodyPr>
          <a:lstStyle/>
          <a:p>
            <a:pPr algn="ctr"/>
            <a:r>
              <a:rPr lang="en-GB" sz="3600" dirty="0" smtClean="0"/>
              <a:t>T. S. Eliot: </a:t>
            </a:r>
            <a:r>
              <a:rPr lang="en-GB" sz="3600" i="1" dirty="0" smtClean="0"/>
              <a:t>The Hippopotamus </a:t>
            </a:r>
            <a:r>
              <a:rPr lang="en-GB" sz="3600" dirty="0" smtClean="0"/>
              <a:t>(1920)</a:t>
            </a:r>
            <a:endParaRPr lang="en-GB" sz="3600" dirty="0"/>
          </a:p>
        </p:txBody>
      </p:sp>
      <p:sp>
        <p:nvSpPr>
          <p:cNvPr id="3" name="Content Placeholder 2"/>
          <p:cNvSpPr>
            <a:spLocks noGrp="1"/>
          </p:cNvSpPr>
          <p:nvPr>
            <p:ph idx="1"/>
          </p:nvPr>
        </p:nvSpPr>
        <p:spPr>
          <a:xfrm>
            <a:off x="457200" y="1371600"/>
            <a:ext cx="8458200" cy="5334000"/>
          </a:xfrm>
        </p:spPr>
        <p:txBody>
          <a:bodyPr numCol="2">
            <a:normAutofit/>
          </a:bodyPr>
          <a:lstStyle/>
          <a:p>
            <a:pPr>
              <a:buNone/>
            </a:pPr>
            <a:r>
              <a:rPr lang="en-GB" sz="1400" dirty="0" smtClean="0"/>
              <a:t>	The broad-backed hippopotamus</a:t>
            </a:r>
          </a:p>
          <a:p>
            <a:pPr>
              <a:buNone/>
            </a:pPr>
            <a:r>
              <a:rPr lang="en-GB" sz="1400" dirty="0" smtClean="0"/>
              <a:t>	Rests on his belly in the mud;</a:t>
            </a:r>
          </a:p>
          <a:p>
            <a:pPr>
              <a:buNone/>
            </a:pPr>
            <a:r>
              <a:rPr lang="en-GB" sz="1400" dirty="0" smtClean="0"/>
              <a:t>	Although he seems so firm to us</a:t>
            </a:r>
          </a:p>
          <a:p>
            <a:pPr>
              <a:buNone/>
            </a:pPr>
            <a:r>
              <a:rPr lang="en-GB" sz="1400" dirty="0" smtClean="0"/>
              <a:t>	He is merely flesh and blood</a:t>
            </a:r>
          </a:p>
          <a:p>
            <a:pPr>
              <a:buNone/>
            </a:pPr>
            <a:endParaRPr lang="en-GB" sz="800" dirty="0" smtClean="0"/>
          </a:p>
          <a:p>
            <a:pPr>
              <a:buNone/>
            </a:pPr>
            <a:r>
              <a:rPr lang="en-GB" sz="1400" dirty="0" smtClean="0"/>
              <a:t>	Flesh and blood is weak and frail</a:t>
            </a:r>
          </a:p>
          <a:p>
            <a:pPr>
              <a:buNone/>
            </a:pPr>
            <a:r>
              <a:rPr lang="en-GB" sz="1400" dirty="0" smtClean="0"/>
              <a:t>	Susceptible to nervous shock;</a:t>
            </a:r>
          </a:p>
          <a:p>
            <a:pPr>
              <a:buNone/>
            </a:pPr>
            <a:r>
              <a:rPr lang="en-GB" sz="1400" dirty="0" smtClean="0"/>
              <a:t>	While the true Church can never fail</a:t>
            </a:r>
          </a:p>
          <a:p>
            <a:pPr>
              <a:buNone/>
            </a:pPr>
            <a:r>
              <a:rPr lang="en-GB" sz="1400" dirty="0" smtClean="0"/>
              <a:t>	For it is based upon a rock.</a:t>
            </a:r>
          </a:p>
          <a:p>
            <a:pPr>
              <a:buNone/>
            </a:pPr>
            <a:endParaRPr lang="en-GB" sz="800" dirty="0" smtClean="0"/>
          </a:p>
          <a:p>
            <a:pPr>
              <a:buNone/>
            </a:pPr>
            <a:r>
              <a:rPr lang="en-GB" sz="1400" dirty="0" smtClean="0"/>
              <a:t>	The hippo’s feeble steps may err</a:t>
            </a:r>
          </a:p>
          <a:p>
            <a:pPr>
              <a:buNone/>
            </a:pPr>
            <a:r>
              <a:rPr lang="en-GB" sz="1400" dirty="0" smtClean="0"/>
              <a:t>	In compassing material ends,</a:t>
            </a:r>
          </a:p>
          <a:p>
            <a:pPr>
              <a:buNone/>
            </a:pPr>
            <a:r>
              <a:rPr lang="en-GB" sz="1400" dirty="0" smtClean="0"/>
              <a:t>	While the True Church need never stir</a:t>
            </a:r>
          </a:p>
          <a:p>
            <a:pPr>
              <a:buNone/>
            </a:pPr>
            <a:r>
              <a:rPr lang="en-GB" sz="1400" dirty="0" smtClean="0"/>
              <a:t>	To gather its dividends.</a:t>
            </a:r>
          </a:p>
          <a:p>
            <a:pPr>
              <a:buNone/>
            </a:pPr>
            <a:endParaRPr lang="en-GB" sz="800" dirty="0" smtClean="0"/>
          </a:p>
          <a:p>
            <a:pPr>
              <a:buNone/>
            </a:pPr>
            <a:r>
              <a:rPr lang="en-GB" sz="1400" dirty="0" smtClean="0"/>
              <a:t>	The ‘</a:t>
            </a:r>
            <a:r>
              <a:rPr lang="en-GB" sz="1400" dirty="0" err="1" smtClean="0"/>
              <a:t>potamus</a:t>
            </a:r>
            <a:r>
              <a:rPr lang="en-GB" sz="1400" dirty="0" smtClean="0"/>
              <a:t> can never reach</a:t>
            </a:r>
          </a:p>
          <a:p>
            <a:pPr>
              <a:buNone/>
            </a:pPr>
            <a:r>
              <a:rPr lang="en-GB" sz="1400" dirty="0" smtClean="0"/>
              <a:t>	The mango on the mango tree;</a:t>
            </a:r>
          </a:p>
          <a:p>
            <a:pPr>
              <a:buNone/>
            </a:pPr>
            <a:r>
              <a:rPr lang="en-GB" sz="1400" dirty="0" smtClean="0"/>
              <a:t>	But fruits of pomegranate and peach</a:t>
            </a:r>
          </a:p>
          <a:p>
            <a:pPr>
              <a:buNone/>
            </a:pPr>
            <a:r>
              <a:rPr lang="en-GB" sz="1400" dirty="0" smtClean="0"/>
              <a:t>	Refresh the Church from over sea.</a:t>
            </a:r>
          </a:p>
          <a:p>
            <a:pPr>
              <a:buNone/>
            </a:pPr>
            <a:endParaRPr lang="en-GB" sz="900" dirty="0" smtClean="0"/>
          </a:p>
          <a:p>
            <a:pPr>
              <a:buNone/>
            </a:pPr>
            <a:r>
              <a:rPr lang="en-GB" sz="1400" dirty="0" smtClean="0"/>
              <a:t>	At mating time the hippo’s voice</a:t>
            </a:r>
          </a:p>
          <a:p>
            <a:pPr>
              <a:buNone/>
            </a:pPr>
            <a:r>
              <a:rPr lang="en-GB" sz="1400" dirty="0" smtClean="0"/>
              <a:t>	Betrays inflexions hoarse and odd</a:t>
            </a:r>
          </a:p>
          <a:p>
            <a:pPr>
              <a:buNone/>
            </a:pPr>
            <a:r>
              <a:rPr lang="en-GB" sz="1400" dirty="0" smtClean="0"/>
              <a:t>But every week we hear rejoice</a:t>
            </a:r>
          </a:p>
          <a:p>
            <a:pPr>
              <a:buNone/>
            </a:pPr>
            <a:r>
              <a:rPr lang="en-GB" sz="1400" dirty="0" smtClean="0"/>
              <a:t>The church, at being one with God.</a:t>
            </a:r>
          </a:p>
          <a:p>
            <a:pPr>
              <a:buNone/>
            </a:pPr>
            <a:endParaRPr lang="en-GB" sz="900" dirty="0" smtClean="0"/>
          </a:p>
          <a:p>
            <a:pPr>
              <a:buNone/>
            </a:pPr>
            <a:r>
              <a:rPr lang="en-GB" sz="1400" dirty="0" smtClean="0"/>
              <a:t>The  hippopotamus’s day</a:t>
            </a:r>
          </a:p>
          <a:p>
            <a:pPr>
              <a:buNone/>
            </a:pPr>
            <a:r>
              <a:rPr lang="en-GB" sz="1400" dirty="0" smtClean="0"/>
              <a:t>Is passed in sleep ; at night he hunts ;</a:t>
            </a:r>
          </a:p>
          <a:p>
            <a:pPr>
              <a:buNone/>
            </a:pPr>
            <a:r>
              <a:rPr lang="en-GB" sz="1400" dirty="0" smtClean="0"/>
              <a:t>God works in a mysterious way – </a:t>
            </a:r>
          </a:p>
          <a:p>
            <a:pPr>
              <a:buNone/>
            </a:pPr>
            <a:r>
              <a:rPr lang="en-GB" sz="1400" dirty="0" smtClean="0"/>
              <a:t>The church can sleep and feed at once.</a:t>
            </a:r>
          </a:p>
          <a:p>
            <a:pPr>
              <a:buNone/>
            </a:pPr>
            <a:endParaRPr lang="en-GB" sz="900" dirty="0" smtClean="0"/>
          </a:p>
          <a:p>
            <a:pPr>
              <a:buNone/>
            </a:pPr>
            <a:r>
              <a:rPr lang="en-GB" sz="1400" dirty="0" smtClean="0"/>
              <a:t>I saw the ‘</a:t>
            </a:r>
            <a:r>
              <a:rPr lang="en-GB" sz="1400" dirty="0" err="1" smtClean="0"/>
              <a:t>potamus</a:t>
            </a:r>
            <a:r>
              <a:rPr lang="en-GB" sz="1400" dirty="0" smtClean="0"/>
              <a:t> take wing </a:t>
            </a:r>
          </a:p>
          <a:p>
            <a:pPr>
              <a:buNone/>
            </a:pPr>
            <a:r>
              <a:rPr lang="en-GB" sz="1400" dirty="0" smtClean="0"/>
              <a:t>Ascending from the damp savannahs,</a:t>
            </a:r>
          </a:p>
          <a:p>
            <a:pPr>
              <a:buNone/>
            </a:pPr>
            <a:r>
              <a:rPr lang="en-GB" sz="1400" dirty="0" smtClean="0"/>
              <a:t>And </a:t>
            </a:r>
            <a:r>
              <a:rPr lang="en-GB" sz="1400" dirty="0" err="1" smtClean="0"/>
              <a:t>quiring</a:t>
            </a:r>
            <a:r>
              <a:rPr lang="en-GB" sz="1400" dirty="0" smtClean="0"/>
              <a:t> angels round him sing</a:t>
            </a:r>
          </a:p>
          <a:p>
            <a:pPr>
              <a:buNone/>
            </a:pPr>
            <a:r>
              <a:rPr lang="en-GB" sz="1400" dirty="0" smtClean="0"/>
              <a:t>The praise of God, in loud hosannas</a:t>
            </a:r>
          </a:p>
          <a:p>
            <a:pPr>
              <a:buNone/>
            </a:pPr>
            <a:endParaRPr lang="en-GB" sz="900" dirty="0" smtClean="0"/>
          </a:p>
          <a:p>
            <a:pPr>
              <a:buNone/>
            </a:pPr>
            <a:r>
              <a:rPr lang="en-GB" sz="1400" dirty="0" smtClean="0"/>
              <a:t>Blood of the Lamb shall wash him clean</a:t>
            </a:r>
          </a:p>
          <a:p>
            <a:pPr>
              <a:buNone/>
            </a:pPr>
            <a:r>
              <a:rPr lang="en-GB" sz="1400" dirty="0" smtClean="0"/>
              <a:t>And he shall heavenly arms enfold,</a:t>
            </a:r>
          </a:p>
          <a:p>
            <a:pPr>
              <a:buNone/>
            </a:pPr>
            <a:r>
              <a:rPr lang="en-GB" sz="1400" dirty="0" smtClean="0"/>
              <a:t>Among the saints he shall be seen</a:t>
            </a:r>
          </a:p>
          <a:p>
            <a:pPr>
              <a:buNone/>
            </a:pPr>
            <a:r>
              <a:rPr lang="en-GB" sz="1400" dirty="0" smtClean="0"/>
              <a:t>Performing on a harp of gold</a:t>
            </a:r>
          </a:p>
          <a:p>
            <a:pPr>
              <a:buNone/>
            </a:pPr>
            <a:endParaRPr lang="en-GB" sz="800" dirty="0" smtClean="0"/>
          </a:p>
          <a:p>
            <a:pPr>
              <a:buNone/>
            </a:pPr>
            <a:r>
              <a:rPr lang="en-GB" sz="1400" dirty="0" smtClean="0"/>
              <a:t>He shall be washed as white as snow,</a:t>
            </a:r>
          </a:p>
          <a:p>
            <a:pPr>
              <a:buNone/>
            </a:pPr>
            <a:r>
              <a:rPr lang="en-GB" sz="1400" dirty="0" smtClean="0"/>
              <a:t>By all the </a:t>
            </a:r>
            <a:r>
              <a:rPr lang="en-GB" sz="1400" dirty="0" err="1" smtClean="0"/>
              <a:t>martyr’d</a:t>
            </a:r>
            <a:r>
              <a:rPr lang="en-GB" sz="1400" dirty="0" smtClean="0"/>
              <a:t> virgins </a:t>
            </a:r>
            <a:r>
              <a:rPr lang="en-GB" sz="1400" dirty="0" err="1" smtClean="0"/>
              <a:t>kist</a:t>
            </a:r>
            <a:r>
              <a:rPr lang="en-GB" sz="1400" dirty="0" smtClean="0"/>
              <a:t>,</a:t>
            </a:r>
          </a:p>
          <a:p>
            <a:pPr>
              <a:buNone/>
            </a:pPr>
            <a:r>
              <a:rPr lang="en-GB" sz="1400" dirty="0" smtClean="0"/>
              <a:t>While the True Church remains below</a:t>
            </a:r>
          </a:p>
          <a:p>
            <a:pPr>
              <a:buNone/>
            </a:pPr>
            <a:r>
              <a:rPr lang="en-GB" sz="1400" dirty="0" smtClean="0"/>
              <a:t>Wrapt in the old miasmal mist. </a:t>
            </a:r>
            <a:endParaRPr lang="en-GB" sz="16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Autofit/>
          </a:bodyPr>
          <a:lstStyle/>
          <a:p>
            <a:pPr algn="ctr"/>
            <a:r>
              <a:rPr lang="en-GB" sz="3200" dirty="0" smtClean="0"/>
              <a:t/>
            </a:r>
            <a:br>
              <a:rPr lang="en-GB" sz="3200" dirty="0" smtClean="0"/>
            </a:br>
            <a:r>
              <a:rPr lang="en-GB" sz="2800" i="1" dirty="0" smtClean="0"/>
              <a:t>The New Poetry: or the Gentility Principle</a:t>
            </a:r>
            <a:r>
              <a:rPr lang="en-GB" sz="3200" i="1" dirty="0" smtClean="0"/>
              <a:t/>
            </a:r>
            <a:br>
              <a:rPr lang="en-GB" sz="3200" i="1" dirty="0" smtClean="0"/>
            </a:br>
            <a:r>
              <a:rPr lang="en-GB" sz="2400" dirty="0" smtClean="0"/>
              <a:t>A. </a:t>
            </a:r>
            <a:r>
              <a:rPr lang="en-GB" sz="2400" dirty="0" err="1" smtClean="0"/>
              <a:t>Alverez’s</a:t>
            </a:r>
            <a:r>
              <a:rPr lang="en-GB" sz="2400" dirty="0" smtClean="0"/>
              <a:t> introduction: 1962  </a:t>
            </a:r>
            <a:endParaRPr lang="en-GB" sz="2800" dirty="0"/>
          </a:p>
        </p:txBody>
      </p:sp>
      <p:sp>
        <p:nvSpPr>
          <p:cNvPr id="3" name="Content Placeholder 2"/>
          <p:cNvSpPr>
            <a:spLocks noGrp="1"/>
          </p:cNvSpPr>
          <p:nvPr>
            <p:ph idx="1"/>
          </p:nvPr>
        </p:nvSpPr>
        <p:spPr>
          <a:xfrm>
            <a:off x="457200" y="1828800"/>
            <a:ext cx="8229600" cy="5029200"/>
          </a:xfrm>
        </p:spPr>
        <p:txBody>
          <a:bodyPr>
            <a:normAutofit fontScale="77500" lnSpcReduction="20000"/>
          </a:bodyPr>
          <a:lstStyle/>
          <a:p>
            <a:r>
              <a:rPr lang="en-GB" dirty="0" smtClean="0"/>
              <a:t>Response to Eliot and Pound</a:t>
            </a:r>
          </a:p>
          <a:p>
            <a:pPr lvl="1"/>
            <a:r>
              <a:rPr lang="en-GB" dirty="0" smtClean="0"/>
              <a:t>Experimental techniques </a:t>
            </a:r>
          </a:p>
          <a:p>
            <a:pPr lvl="1"/>
            <a:r>
              <a:rPr lang="en-GB" dirty="0" smtClean="0"/>
              <a:t>An American concern </a:t>
            </a:r>
          </a:p>
          <a:p>
            <a:pPr lvl="1"/>
            <a:r>
              <a:rPr lang="en-GB" dirty="0" smtClean="0"/>
              <a:t>Eliot – Anglo-Catholic in religion, royalist in politics, classicist in literature</a:t>
            </a:r>
          </a:p>
          <a:p>
            <a:r>
              <a:rPr lang="en-GB" dirty="0" smtClean="0"/>
              <a:t>The modern novel, the imminence of  </a:t>
            </a:r>
            <a:r>
              <a:rPr lang="en-GB" i="1" dirty="0" err="1" smtClean="0"/>
              <a:t>vers</a:t>
            </a:r>
            <a:r>
              <a:rPr lang="en-GB" i="1" dirty="0" smtClean="0"/>
              <a:t> </a:t>
            </a:r>
            <a:r>
              <a:rPr lang="en-GB" i="1" dirty="0" err="1" smtClean="0"/>
              <a:t>libre</a:t>
            </a:r>
            <a:r>
              <a:rPr lang="en-GB" i="1" dirty="0" smtClean="0"/>
              <a:t> </a:t>
            </a:r>
            <a:r>
              <a:rPr lang="en-GB" dirty="0" smtClean="0"/>
              <a:t>in poetry - Hardy; D.H. Lawrence and others. </a:t>
            </a:r>
          </a:p>
          <a:p>
            <a:r>
              <a:rPr lang="en-GB" dirty="0" smtClean="0"/>
              <a:t>Idea of 3m negative-feedbacks </a:t>
            </a:r>
          </a:p>
          <a:p>
            <a:pPr lvl="1"/>
            <a:r>
              <a:rPr lang="en-GB" dirty="0" smtClean="0"/>
              <a:t>Traditional technique, up to date idiom</a:t>
            </a:r>
          </a:p>
          <a:p>
            <a:pPr lvl="1"/>
            <a:r>
              <a:rPr lang="en-GB" dirty="0" smtClean="0"/>
              <a:t>Loss of meaning – verse should just sound impressive</a:t>
            </a:r>
          </a:p>
          <a:p>
            <a:pPr lvl="1"/>
            <a:r>
              <a:rPr lang="en-GB" dirty="0" smtClean="0"/>
              <a:t>(the Movement) The poet is not some strange creature inspired but just like the man next door</a:t>
            </a:r>
          </a:p>
          <a:p>
            <a:pPr lvl="2"/>
            <a:r>
              <a:rPr lang="en-GB" dirty="0" smtClean="0"/>
              <a:t>Philip Larkin’ s Church-going’  </a:t>
            </a:r>
          </a:p>
          <a:p>
            <a:pPr lvl="1">
              <a:buNone/>
            </a:pPr>
            <a:r>
              <a:rPr lang="en-GB" dirty="0" smtClean="0"/>
              <a:t>				 		Hatless, I take off</a:t>
            </a:r>
          </a:p>
          <a:p>
            <a:pPr lvl="1">
              <a:buNone/>
            </a:pPr>
            <a:r>
              <a:rPr lang="en-GB" dirty="0" smtClean="0"/>
              <a:t>				My cycle clips in awkward reverence. </a:t>
            </a:r>
          </a:p>
          <a:p>
            <a:pPr lvl="1">
              <a:buNone/>
            </a:pPr>
            <a:r>
              <a:rPr lang="en-GB" dirty="0" smtClean="0"/>
              <a:t>			</a:t>
            </a:r>
          </a:p>
          <a:p>
            <a:pPr lvl="2"/>
            <a:r>
              <a:rPr lang="en-GB" dirty="0" smtClean="0"/>
              <a:t>The Movement poets – reaction against wild, loose emotion – </a:t>
            </a:r>
            <a:r>
              <a:rPr lang="en-GB" i="1" dirty="0" smtClean="0"/>
              <a:t>refusal to abandon a rational structure </a:t>
            </a:r>
            <a:endParaRPr lang="en-GB" dirty="0" smtClean="0"/>
          </a:p>
          <a:p>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5400" y="1143000"/>
            <a:ext cx="7239000" cy="5715000"/>
          </a:xfrm>
        </p:spPr>
        <p:txBody>
          <a:bodyPr>
            <a:normAutofit lnSpcReduction="10000"/>
          </a:bodyPr>
          <a:lstStyle/>
          <a:p>
            <a:pPr>
              <a:buNone/>
            </a:pPr>
            <a:r>
              <a:rPr lang="en-GB" dirty="0" smtClean="0"/>
              <a:t>Picture of lover or friend that is not either</a:t>
            </a:r>
          </a:p>
          <a:p>
            <a:pPr>
              <a:buNone/>
            </a:pPr>
            <a:r>
              <a:rPr lang="en-GB" dirty="0" smtClean="0"/>
              <a:t>Like you or me who, to sustain our pose,</a:t>
            </a:r>
          </a:p>
          <a:p>
            <a:pPr>
              <a:buNone/>
            </a:pPr>
            <a:r>
              <a:rPr lang="en-GB" dirty="0" smtClean="0"/>
              <a:t>Need wine and conversation, colour and light;</a:t>
            </a:r>
          </a:p>
          <a:p>
            <a:pPr>
              <a:buNone/>
            </a:pPr>
            <a:r>
              <a:rPr lang="en-GB" dirty="0" smtClean="0"/>
              <a:t>In short, a past that no one now can share,</a:t>
            </a:r>
          </a:p>
          <a:p>
            <a:pPr>
              <a:buNone/>
            </a:pPr>
            <a:r>
              <a:rPr lang="en-GB" dirty="0" smtClean="0"/>
              <a:t>No matter whose your future; calm and dry,</a:t>
            </a:r>
          </a:p>
          <a:p>
            <a:pPr>
              <a:buNone/>
            </a:pPr>
            <a:r>
              <a:rPr lang="en-GB" dirty="0" smtClean="0"/>
              <a:t>In sex I do not dither more than either,</a:t>
            </a:r>
          </a:p>
          <a:p>
            <a:pPr>
              <a:buNone/>
            </a:pPr>
            <a:r>
              <a:rPr lang="en-GB" dirty="0" smtClean="0"/>
              <a:t>Nor should I now swell to halloo the names</a:t>
            </a:r>
          </a:p>
          <a:p>
            <a:pPr>
              <a:buNone/>
            </a:pPr>
            <a:r>
              <a:rPr lang="en-GB" dirty="0" smtClean="0"/>
              <a:t>Of feelings that no one needs to remember:</a:t>
            </a:r>
          </a:p>
          <a:p>
            <a:pPr>
              <a:buNone/>
            </a:pPr>
            <a:r>
              <a:rPr lang="en-GB" dirty="0" smtClean="0"/>
              <a:t>The same few dismal properties, the same</a:t>
            </a:r>
          </a:p>
          <a:p>
            <a:pPr>
              <a:buNone/>
            </a:pPr>
            <a:r>
              <a:rPr lang="en-GB" dirty="0" smtClean="0"/>
              <a:t>Oppressive air of justified unease</a:t>
            </a:r>
          </a:p>
          <a:p>
            <a:pPr>
              <a:buNone/>
            </a:pPr>
            <a:r>
              <a:rPr lang="en-GB" dirty="0" smtClean="0"/>
              <a:t>Of our imaginations and our beds.</a:t>
            </a:r>
          </a:p>
          <a:p>
            <a:pPr>
              <a:buNone/>
            </a:pPr>
            <a:r>
              <a:rPr lang="en-GB" dirty="0" smtClean="0"/>
              <a:t>It seems the poet made a bad mistake.   Author?</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066800"/>
            <a:ext cx="8305800" cy="5486400"/>
          </a:xfrm>
        </p:spPr>
        <p:txBody>
          <a:bodyPr>
            <a:noAutofit/>
          </a:bodyPr>
          <a:lstStyle/>
          <a:p>
            <a:pPr algn="ctr"/>
            <a:r>
              <a:rPr lang="en-GB" sz="3600" dirty="0" smtClean="0"/>
              <a:t/>
            </a:r>
            <a:br>
              <a:rPr lang="en-GB" sz="3600" dirty="0" smtClean="0"/>
            </a:br>
            <a:r>
              <a:rPr lang="en-GB" sz="3600" dirty="0" smtClean="0"/>
              <a:t>Robert Conquest's Anthology  </a:t>
            </a:r>
            <a:br>
              <a:rPr lang="en-GB" sz="3600" dirty="0" smtClean="0"/>
            </a:br>
            <a:r>
              <a:rPr lang="en-GB" sz="3600" i="1" dirty="0" smtClean="0"/>
              <a:t>New Lines</a:t>
            </a:r>
            <a:r>
              <a:rPr lang="en-GB" sz="3600" dirty="0" smtClean="0"/>
              <a:t> (1956).</a:t>
            </a:r>
            <a:br>
              <a:rPr lang="en-GB" sz="3600" dirty="0" smtClean="0"/>
            </a:br>
            <a:r>
              <a:rPr lang="en-GB" sz="3600" dirty="0" smtClean="0"/>
              <a:t/>
            </a:r>
            <a:br>
              <a:rPr lang="en-GB" sz="3600" dirty="0" smtClean="0"/>
            </a:br>
            <a:r>
              <a:rPr lang="en-GB" sz="2800" u="sng" dirty="0" smtClean="0"/>
              <a:t>A. Alvarez:</a:t>
            </a:r>
            <a:br>
              <a:rPr lang="en-GB" sz="2800" u="sng" dirty="0" smtClean="0"/>
            </a:br>
            <a:r>
              <a:rPr lang="en-GB" sz="2800" dirty="0" smtClean="0"/>
              <a:t/>
            </a:r>
            <a:br>
              <a:rPr lang="en-GB" sz="2800" dirty="0" smtClean="0"/>
            </a:br>
            <a:r>
              <a:rPr lang="en-GB" sz="2800" dirty="0" smtClean="0"/>
              <a:t>“The concept of gentility still reigns supreme” </a:t>
            </a:r>
            <a:br>
              <a:rPr lang="en-GB" sz="2800" dirty="0" smtClean="0"/>
            </a:br>
            <a:r>
              <a:rPr lang="en-GB" sz="2800" dirty="0" smtClean="0"/>
              <a:t>- life is more or less orderly</a:t>
            </a:r>
            <a:br>
              <a:rPr lang="en-GB" sz="2800" dirty="0" smtClean="0"/>
            </a:br>
            <a:r>
              <a:rPr lang="en-GB" sz="2800" dirty="0" smtClean="0"/>
              <a:t> -people are always more or less polite</a:t>
            </a:r>
            <a:br>
              <a:rPr lang="en-GB" sz="2800" dirty="0" smtClean="0"/>
            </a:br>
            <a:r>
              <a:rPr lang="en-GB" sz="2800" dirty="0" smtClean="0"/>
              <a:t>- their emotions or habits are more or less decent</a:t>
            </a:r>
            <a:br>
              <a:rPr lang="en-GB" sz="2800" dirty="0" smtClean="0"/>
            </a:br>
            <a:r>
              <a:rPr lang="en-GB" sz="2800" dirty="0" smtClean="0"/>
              <a:t>- and more or less controllable</a:t>
            </a:r>
            <a:br>
              <a:rPr lang="en-GB" sz="2800" dirty="0" smtClean="0"/>
            </a:br>
            <a:r>
              <a:rPr lang="en-GB" sz="2800" dirty="0" smtClean="0"/>
              <a:t>- that God, in short, is more or less good.</a:t>
            </a:r>
            <a:br>
              <a:rPr lang="en-GB" sz="2800" dirty="0" smtClean="0"/>
            </a:br>
            <a:endParaRPr lang="en-GB" sz="36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229600" cy="5181600"/>
          </a:xfrm>
        </p:spPr>
        <p:txBody>
          <a:bodyPr>
            <a:normAutofit lnSpcReduction="10000"/>
          </a:bodyPr>
          <a:lstStyle/>
          <a:p>
            <a:pPr algn="just">
              <a:buNone/>
            </a:pPr>
            <a:r>
              <a:rPr lang="en-GB" dirty="0" smtClean="0"/>
              <a:t>	“It is a stance that is becoming increasingly precarious to maintain. That the English have succeeded so long owes a good deal to the fact that England is an Island; it is, literally, insulated from the rest of the world. But since the First World War, that insulation has slowly broken down.” (Alvarez 1962, 25)</a:t>
            </a:r>
          </a:p>
          <a:p>
            <a:pPr algn="just">
              <a:buNone/>
            </a:pPr>
            <a:endParaRPr lang="en-GB" sz="900" dirty="0" smtClean="0"/>
          </a:p>
          <a:p>
            <a:pPr algn="just">
              <a:buNone/>
            </a:pPr>
            <a:r>
              <a:rPr lang="en-GB" dirty="0" smtClean="0"/>
              <a:t>	“The only English writer who was able to face the more uncompromising forces at work in our time was D.H. Lawrence. And he was born in the working class and spent most of  his life outside England; so he had almost nothing to do with middle-class gentility.”  (Alvarez 1962, 26)</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334000"/>
          </a:xfrm>
        </p:spPr>
        <p:txBody>
          <a:bodyPr>
            <a:normAutofit lnSpcReduction="10000"/>
          </a:bodyPr>
          <a:lstStyle/>
          <a:p>
            <a:pPr algn="just">
              <a:buNone/>
            </a:pPr>
            <a:r>
              <a:rPr lang="en-GB" dirty="0" smtClean="0"/>
              <a:t>	“But these forces I have invoked are beyond mere shell-shock and class guilt. They are general and concern us all ... we are gradually being made to realize that all our lives, even those of the most genteel and </a:t>
            </a:r>
            <a:r>
              <a:rPr lang="en-GB" dirty="0" err="1" smtClean="0"/>
              <a:t>enislanded</a:t>
            </a:r>
            <a:r>
              <a:rPr lang="en-GB" dirty="0" smtClean="0"/>
              <a:t>, are influenced profoundly by forces which have nothing to do with gentility, decency or politeness. Theologians would call these forces evil, psychologists, perhaps, libido.” (1962, 26) </a:t>
            </a:r>
          </a:p>
          <a:p>
            <a:pPr algn="just">
              <a:buNone/>
            </a:pPr>
            <a:endParaRPr lang="en-GB" dirty="0" smtClean="0"/>
          </a:p>
          <a:p>
            <a:pPr algn="just">
              <a:buNone/>
            </a:pPr>
            <a:r>
              <a:rPr lang="en-GB" dirty="0" smtClean="0"/>
              <a:t>	“Either way, they are the forces of disintegration which destroy old standards of civilization. Their public faces are those of two World Wars, of the concentration camps, of genocide, and the threat of nuclear war.” (Ibid.) </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229600" cy="5334000"/>
          </a:xfrm>
        </p:spPr>
        <p:txBody>
          <a:bodyPr>
            <a:normAutofit/>
          </a:bodyPr>
          <a:lstStyle/>
          <a:p>
            <a:pPr algn="just"/>
            <a:r>
              <a:rPr lang="en-GB" dirty="0" smtClean="0"/>
              <a:t>“We no longer have local wars, we have world wars, which involve the civilians quite as deeply as the military.”</a:t>
            </a:r>
          </a:p>
          <a:p>
            <a:pPr algn="just">
              <a:buNone/>
            </a:pPr>
            <a:endParaRPr lang="en-GB" sz="800" dirty="0" smtClean="0"/>
          </a:p>
          <a:p>
            <a:pPr algn="just"/>
            <a:r>
              <a:rPr lang="en-GB" dirty="0" smtClean="0"/>
              <a:t>“Where once, at worst, regiments of professional soldiers were wiped out, now whole cities go.”</a:t>
            </a:r>
          </a:p>
          <a:p>
            <a:pPr algn="just">
              <a:buNone/>
            </a:pPr>
            <a:endParaRPr lang="en-GB" sz="800" dirty="0" smtClean="0"/>
          </a:p>
          <a:p>
            <a:pPr algn="just"/>
            <a:r>
              <a:rPr lang="en-GB" dirty="0" smtClean="0"/>
              <a:t>“Instead of the death of individuals, we have a mass extermination.”</a:t>
            </a:r>
          </a:p>
          <a:p>
            <a:pPr algn="just">
              <a:buNone/>
            </a:pPr>
            <a:endParaRPr lang="en-GB" sz="800" dirty="0" smtClean="0"/>
          </a:p>
          <a:p>
            <a:pPr algn="just"/>
            <a:r>
              <a:rPr lang="en-GB" dirty="0" smtClean="0"/>
              <a:t>“Instead of individual torture and sadism, we have concentration camps run scientifically as death factories.”</a:t>
            </a:r>
          </a:p>
          <a:p>
            <a:pPr>
              <a:buNone/>
            </a:pPr>
            <a:r>
              <a:rPr lang="en-GB" dirty="0" smtClean="0"/>
              <a:t>						(1962, 26-7)</a:t>
            </a:r>
          </a:p>
          <a:p>
            <a:endParaRPr lang="en-GB" dirty="0" smtClean="0"/>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229600" cy="5105400"/>
          </a:xfrm>
        </p:spPr>
        <p:txBody>
          <a:bodyPr/>
          <a:lstStyle/>
          <a:p>
            <a:pPr algn="just">
              <a:buNone/>
            </a:pPr>
            <a:r>
              <a:rPr lang="en-GB" dirty="0" smtClean="0"/>
              <a:t>	“Once ... The English could safely believe that Evil was something that happened on the Continent, or farther off, in the Empire where soldiers were paid to take care of it.”</a:t>
            </a:r>
          </a:p>
          <a:p>
            <a:pPr algn="just">
              <a:buNone/>
            </a:pPr>
            <a:endParaRPr lang="en-GB" dirty="0" smtClean="0"/>
          </a:p>
          <a:p>
            <a:pPr algn="just">
              <a:buNone/>
            </a:pPr>
            <a:r>
              <a:rPr lang="en-GB" dirty="0" smtClean="0"/>
              <a:t>	“The second, and specifically modern difference in our attitude ... is: the forcible recognition of a mass-evil outside us has developed precisely parallel with psychoanalysis; that is, with our recognition of the ways in which the same forces are at work within us.” 							(1962, 27)</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pPr algn="ctr"/>
            <a:r>
              <a:rPr lang="en-GB" sz="4400" dirty="0" smtClean="0"/>
              <a:t>Alvarez’s suggests that: </a:t>
            </a:r>
            <a:endParaRPr lang="en-GB" sz="4400" dirty="0"/>
          </a:p>
        </p:txBody>
      </p:sp>
      <p:sp>
        <p:nvSpPr>
          <p:cNvPr id="3" name="Content Placeholder 2"/>
          <p:cNvSpPr>
            <a:spLocks noGrp="1"/>
          </p:cNvSpPr>
          <p:nvPr>
            <p:ph idx="1"/>
          </p:nvPr>
        </p:nvSpPr>
        <p:spPr>
          <a:xfrm>
            <a:off x="457200" y="1676400"/>
            <a:ext cx="8229600" cy="4648200"/>
          </a:xfrm>
        </p:spPr>
        <p:txBody>
          <a:bodyPr>
            <a:normAutofit fontScale="92500" lnSpcReduction="10000"/>
          </a:bodyPr>
          <a:lstStyle/>
          <a:p>
            <a:pPr algn="just"/>
            <a:r>
              <a:rPr lang="en-GB" dirty="0" smtClean="0"/>
              <a:t>Poetry drops the pretence that life is the same as ever</a:t>
            </a:r>
          </a:p>
          <a:p>
            <a:pPr algn="just"/>
            <a:r>
              <a:rPr lang="en-GB" dirty="0" smtClean="0"/>
              <a:t>Poetry needs “a new seriousness”</a:t>
            </a:r>
          </a:p>
          <a:p>
            <a:pPr lvl="1" algn="just"/>
            <a:r>
              <a:rPr lang="en-GB" dirty="0" smtClean="0"/>
              <a:t>The poet’s ability to face the full range of his experience with his full intelligence </a:t>
            </a:r>
          </a:p>
          <a:p>
            <a:pPr lvl="1" algn="just"/>
            <a:r>
              <a:rPr lang="en-GB" dirty="0" smtClean="0"/>
              <a:t>Not to take the easy exits of either convention or “choking incoherence”</a:t>
            </a:r>
          </a:p>
          <a:p>
            <a:pPr algn="just"/>
            <a:r>
              <a:rPr lang="en-GB" dirty="0" smtClean="0"/>
              <a:t>Psychology has left its mark on poetry: </a:t>
            </a:r>
          </a:p>
          <a:p>
            <a:pPr lvl="1" algn="just"/>
            <a:r>
              <a:rPr lang="en-GB" dirty="0" smtClean="0"/>
              <a:t>A writer can no longer deny with any assurance the fears and desires he does not wish to face</a:t>
            </a:r>
          </a:p>
          <a:p>
            <a:pPr lvl="1" algn="just"/>
            <a:r>
              <a:rPr lang="en-GB" dirty="0" smtClean="0"/>
              <a:t>Having acknowledged their existence, he is no longer absolved from the need to use all his intelligence and skill to make poetic sense of them</a:t>
            </a:r>
          </a:p>
          <a:p>
            <a:pPr lvl="1">
              <a:buNone/>
            </a:pPr>
            <a:r>
              <a:rPr lang="en-GB" dirty="0" smtClean="0"/>
              <a:t>							(1962, 28)</a:t>
            </a:r>
          </a:p>
          <a:p>
            <a:endParaRPr lang="en-GB" dirty="0" smtClean="0"/>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rmAutofit fontScale="90000"/>
          </a:bodyPr>
          <a:lstStyle/>
          <a:p>
            <a:pPr algn="ctr"/>
            <a:r>
              <a:rPr lang="en-GB" sz="3600" b="1" i="1" dirty="0" smtClean="0"/>
              <a:t>The New Poetry </a:t>
            </a:r>
            <a:r>
              <a:rPr lang="en-GB" sz="3600" b="1" dirty="0" smtClean="0"/>
              <a:t>(2)</a:t>
            </a:r>
            <a:br>
              <a:rPr lang="en-GB" sz="3600" b="1" dirty="0" smtClean="0"/>
            </a:br>
            <a:r>
              <a:rPr lang="en-GB" sz="2800" b="1" dirty="0" smtClean="0"/>
              <a:t>Editors: </a:t>
            </a:r>
            <a:r>
              <a:rPr lang="en-GB" sz="2800" b="1" dirty="0" err="1" smtClean="0"/>
              <a:t>Hulse</a:t>
            </a:r>
            <a:r>
              <a:rPr lang="en-GB" sz="2800" b="1" dirty="0" smtClean="0"/>
              <a:t>, Kennedy &amp; Morley </a:t>
            </a:r>
            <a:endParaRPr lang="en-GB" sz="4800" b="1" dirty="0"/>
          </a:p>
        </p:txBody>
      </p:sp>
      <p:sp>
        <p:nvSpPr>
          <p:cNvPr id="3" name="Content Placeholder 2"/>
          <p:cNvSpPr>
            <a:spLocks noGrp="1"/>
          </p:cNvSpPr>
          <p:nvPr>
            <p:ph idx="1"/>
          </p:nvPr>
        </p:nvSpPr>
        <p:spPr>
          <a:xfrm>
            <a:off x="457200" y="1752600"/>
            <a:ext cx="8229600" cy="4800600"/>
          </a:xfrm>
        </p:spPr>
        <p:txBody>
          <a:bodyPr>
            <a:normAutofit fontScale="92500" lnSpcReduction="10000"/>
          </a:bodyPr>
          <a:lstStyle/>
          <a:p>
            <a:pPr algn="just"/>
            <a:r>
              <a:rPr lang="en-GB" dirty="0" smtClean="0"/>
              <a:t>“Throughout the century, the hierarchies of values that once made stable poetics possible have been disappearing. In the absence of shared moral and religious ideologies, or any philosophy on the conduct of life, plurality has replaced </a:t>
            </a:r>
            <a:r>
              <a:rPr lang="en-GB" dirty="0" err="1" smtClean="0"/>
              <a:t>monocentric</a:t>
            </a:r>
            <a:r>
              <a:rPr lang="en-GB" dirty="0" smtClean="0"/>
              <a:t> </a:t>
            </a:r>
            <a:r>
              <a:rPr lang="en-GB" dirty="0" err="1" smtClean="0"/>
              <a:t>totemism</a:t>
            </a:r>
            <a:r>
              <a:rPr lang="en-GB" dirty="0" smtClean="0"/>
              <a:t>.”</a:t>
            </a:r>
          </a:p>
          <a:p>
            <a:pPr algn="just">
              <a:buNone/>
            </a:pPr>
            <a:endParaRPr lang="en-GB" sz="900" dirty="0" smtClean="0"/>
          </a:p>
          <a:p>
            <a:pPr algn="just">
              <a:buNone/>
            </a:pPr>
            <a:endParaRPr lang="en-GB" sz="900" dirty="0" smtClean="0"/>
          </a:p>
          <a:p>
            <a:pPr algn="just"/>
            <a:r>
              <a:rPr lang="en-GB" dirty="0" smtClean="0"/>
              <a:t>This anthology showcases the poetry written by a generation of British and Irish writers who began writing or came to prominence in the 1980s and early 1990s. We believe that the poetry collected here confirms what William </a:t>
            </a:r>
            <a:r>
              <a:rPr lang="en-GB" dirty="0" err="1" smtClean="0"/>
              <a:t>Scammell</a:t>
            </a:r>
            <a:r>
              <a:rPr lang="en-GB" dirty="0" smtClean="0"/>
              <a:t> has described as ‘a flourishing contemporary poetic culture with something of the </a:t>
            </a:r>
            <a:r>
              <a:rPr lang="en-GB" i="1" dirty="0" smtClean="0"/>
              <a:t>brio</a:t>
            </a:r>
            <a:r>
              <a:rPr lang="en-GB" dirty="0" smtClean="0"/>
              <a:t> and the ambition once thought lost to the novel and to more exciting poets overseas.” (Introduction)</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GB" dirty="0" smtClean="0"/>
              <a:t>	“The new poetry emphasises accessibility, democracy and responsiveness, humour and seriousness, and reaffirms the art’s significance as public utterance. The new poetry highlights the beginning of the end of British poetry’s tribal  divisions and isolation, and a new cohesiveness – its constituent parts “talk” to one another readily, eloquently, and freely while preserving their unique identities.” </a:t>
            </a:r>
          </a:p>
          <a:p>
            <a:pPr>
              <a:buNone/>
            </a:pPr>
            <a:r>
              <a:rPr lang="en-GB" dirty="0" smtClean="0"/>
              <a:t>						(Introduction cont.)</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pPr algn="ctr"/>
            <a:r>
              <a:rPr lang="en-GB" dirty="0" smtClean="0"/>
              <a:t>Poetry exercise </a:t>
            </a:r>
            <a:endParaRPr lang="en-GB" dirty="0"/>
          </a:p>
        </p:txBody>
      </p:sp>
      <p:sp>
        <p:nvSpPr>
          <p:cNvPr id="3" name="Content Placeholder 2"/>
          <p:cNvSpPr>
            <a:spLocks noGrp="1"/>
          </p:cNvSpPr>
          <p:nvPr>
            <p:ph idx="1"/>
          </p:nvPr>
        </p:nvSpPr>
        <p:spPr>
          <a:xfrm>
            <a:off x="457200" y="1676400"/>
            <a:ext cx="8229600" cy="4648200"/>
          </a:xfrm>
        </p:spPr>
        <p:txBody>
          <a:bodyPr>
            <a:normAutofit/>
          </a:bodyPr>
          <a:lstStyle/>
          <a:p>
            <a:r>
              <a:rPr lang="en-GB" dirty="0" smtClean="0"/>
              <a:t>Consider samples of poetry </a:t>
            </a:r>
          </a:p>
          <a:p>
            <a:pPr lvl="1"/>
            <a:r>
              <a:rPr lang="en-GB" dirty="0" smtClean="0"/>
              <a:t>Do they fulfil the assumptions of the editors?</a:t>
            </a:r>
          </a:p>
          <a:p>
            <a:pPr lvl="2">
              <a:buNone/>
            </a:pPr>
            <a:r>
              <a:rPr lang="en-GB" dirty="0" smtClean="0"/>
              <a:t>	Accessibility; democracy and responsiveness; humour and seriousness; reaffirming the art’s significance as public utterance; a new cohesiveness – its constituent parts “talk” to one another readily, eloquently, and freely while preserving their unique identities.</a:t>
            </a:r>
          </a:p>
          <a:p>
            <a:pPr lvl="1">
              <a:buNone/>
            </a:pPr>
            <a:endParaRPr lang="en-GB" sz="800" dirty="0" smtClean="0"/>
          </a:p>
          <a:p>
            <a:pPr lvl="1"/>
            <a:r>
              <a:rPr lang="en-GB" dirty="0" smtClean="0"/>
              <a:t>Are they reflective of the twentieth century in relation to its contemporary issues / events / debates?</a:t>
            </a:r>
          </a:p>
          <a:p>
            <a:pPr lvl="1">
              <a:buNone/>
            </a:pPr>
            <a:endParaRPr lang="en-GB" sz="800" dirty="0" smtClean="0"/>
          </a:p>
          <a:p>
            <a:pPr lvl="2"/>
            <a:r>
              <a:rPr lang="en-GB" dirty="0" smtClean="0"/>
              <a:t>If so, in what ways? </a:t>
            </a:r>
          </a:p>
          <a:p>
            <a:pPr lvl="1">
              <a:buNone/>
            </a:pP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pPr algn="ctr"/>
            <a:r>
              <a:rPr lang="en-GB" dirty="0" smtClean="0"/>
              <a:t>Bibliography</a:t>
            </a:r>
            <a:endParaRPr lang="en-GB" dirty="0"/>
          </a:p>
        </p:txBody>
      </p:sp>
      <p:sp>
        <p:nvSpPr>
          <p:cNvPr id="3" name="Content Placeholder 2"/>
          <p:cNvSpPr>
            <a:spLocks noGrp="1"/>
          </p:cNvSpPr>
          <p:nvPr>
            <p:ph idx="1"/>
          </p:nvPr>
        </p:nvSpPr>
        <p:spPr>
          <a:xfrm>
            <a:off x="457200" y="1676400"/>
            <a:ext cx="8229600" cy="4648200"/>
          </a:xfrm>
        </p:spPr>
        <p:txBody>
          <a:bodyPr>
            <a:normAutofit fontScale="92500"/>
          </a:bodyPr>
          <a:lstStyle/>
          <a:p>
            <a:r>
              <a:rPr lang="en-GB" sz="2400" dirty="0" err="1" smtClean="0"/>
              <a:t>Alverez</a:t>
            </a:r>
            <a:r>
              <a:rPr lang="en-GB" sz="2400" dirty="0" smtClean="0"/>
              <a:t>, A. </a:t>
            </a:r>
            <a:r>
              <a:rPr lang="en-GB" sz="2400" i="1" dirty="0" smtClean="0"/>
              <a:t>The New Poetry: or the Gentility Principle </a:t>
            </a:r>
            <a:r>
              <a:rPr lang="en-GB" sz="2400" dirty="0" smtClean="0"/>
              <a:t>(1962)</a:t>
            </a:r>
            <a:r>
              <a:rPr lang="en-GB" sz="2800" i="1" dirty="0" smtClean="0"/>
              <a:t/>
            </a:r>
            <a:br>
              <a:rPr lang="en-GB" sz="2800" i="1" dirty="0" smtClean="0"/>
            </a:br>
            <a:r>
              <a:rPr lang="en-GB" sz="2400" dirty="0" smtClean="0"/>
              <a:t>Childs, Peter </a:t>
            </a:r>
            <a:r>
              <a:rPr lang="en-GB" sz="2400" i="1" dirty="0" smtClean="0"/>
              <a:t>Contemporary </a:t>
            </a:r>
            <a:r>
              <a:rPr lang="en-GB" sz="2400" i="1" dirty="0" smtClean="0"/>
              <a:t>Novelists: British Fiction Since 1970 </a:t>
            </a:r>
            <a:r>
              <a:rPr lang="en-GB" sz="2400" dirty="0" smtClean="0"/>
              <a:t>(London: Macmillan 2004)</a:t>
            </a:r>
            <a:endParaRPr lang="en-GB" sz="2400" dirty="0" smtClean="0"/>
          </a:p>
          <a:p>
            <a:r>
              <a:rPr lang="en-GB" sz="2400" dirty="0" smtClean="0"/>
              <a:t>Finch, Peter , ‘British Poetry Since 1945’, in </a:t>
            </a:r>
            <a:r>
              <a:rPr lang="en-GB" sz="2400" i="1" dirty="0" smtClean="0"/>
              <a:t>American</a:t>
            </a:r>
            <a:r>
              <a:rPr lang="en-GB" sz="2400" b="1" i="1" dirty="0" smtClean="0"/>
              <a:t> </a:t>
            </a:r>
            <a:r>
              <a:rPr lang="en-GB" sz="2400" i="1" dirty="0" smtClean="0"/>
              <a:t>Continuum Encyclopaedia of British Literature, </a:t>
            </a:r>
            <a:r>
              <a:rPr lang="en-GB" sz="2400" dirty="0" smtClean="0"/>
              <a:t>2003</a:t>
            </a:r>
          </a:p>
          <a:p>
            <a:r>
              <a:rPr lang="en-GB" sz="2400" dirty="0" err="1" smtClean="0"/>
              <a:t>Poets.Org</a:t>
            </a:r>
            <a:r>
              <a:rPr lang="en-GB" sz="2400" dirty="0" smtClean="0"/>
              <a:t>, ‘A Brief Guide to Modernism. </a:t>
            </a:r>
            <a:r>
              <a:rPr lang="en-GB" sz="2400" dirty="0" smtClean="0">
                <a:hlinkClick r:id="rId2"/>
              </a:rPr>
              <a:t>http://www.poets.org/viewmedia.php/prmMID/5664</a:t>
            </a:r>
            <a:r>
              <a:rPr lang="en-GB" sz="2400" dirty="0" smtClean="0"/>
              <a:t>, Accessed 8</a:t>
            </a:r>
            <a:r>
              <a:rPr lang="en-GB" sz="2400" baseline="30000" dirty="0" smtClean="0"/>
              <a:t>th</a:t>
            </a:r>
            <a:r>
              <a:rPr lang="en-GB" sz="2400" dirty="0" smtClean="0"/>
              <a:t> September 2011</a:t>
            </a:r>
            <a:endParaRPr lang="en-GB" sz="2000" dirty="0" smtClean="0"/>
          </a:p>
          <a:p>
            <a:r>
              <a:rPr lang="en-GB" sz="2400" dirty="0" smtClean="0"/>
              <a:t>Said</a:t>
            </a:r>
            <a:r>
              <a:rPr lang="en-GB" sz="2400" dirty="0" smtClean="0"/>
              <a:t>, Edward, </a:t>
            </a:r>
            <a:r>
              <a:rPr lang="en-GB" sz="2400" i="1" dirty="0" smtClean="0"/>
              <a:t>Culture and Imperialism </a:t>
            </a:r>
            <a:r>
              <a:rPr lang="en-GB" sz="2400" dirty="0" smtClean="0"/>
              <a:t>(London: Vintage, 1994) pp. 5-10 </a:t>
            </a:r>
          </a:p>
          <a:p>
            <a:r>
              <a:rPr lang="en-GB" sz="2400" dirty="0" err="1" smtClean="0">
                <a:solidFill>
                  <a:schemeClr val="accent2">
                    <a:lumMod val="50000"/>
                  </a:schemeClr>
                </a:solidFill>
              </a:rPr>
              <a:t>Zipes</a:t>
            </a:r>
            <a:r>
              <a:rPr lang="en-GB" sz="2400" dirty="0" smtClean="0">
                <a:solidFill>
                  <a:schemeClr val="accent2">
                    <a:lumMod val="50000"/>
                  </a:schemeClr>
                </a:solidFill>
              </a:rPr>
              <a:t>, Jack, </a:t>
            </a:r>
            <a:r>
              <a:rPr lang="en-GB" sz="2400" i="1" dirty="0" smtClean="0">
                <a:solidFill>
                  <a:schemeClr val="accent2">
                    <a:lumMod val="50000"/>
                  </a:schemeClr>
                </a:solidFill>
              </a:rPr>
              <a:t>Fairy </a:t>
            </a:r>
            <a:r>
              <a:rPr lang="en-GB" sz="2400" i="1" dirty="0" smtClean="0">
                <a:solidFill>
                  <a:schemeClr val="accent2">
                    <a:lumMod val="50000"/>
                  </a:schemeClr>
                </a:solidFill>
              </a:rPr>
              <a:t>Tales and the Art of </a:t>
            </a:r>
            <a:r>
              <a:rPr lang="en-GB" sz="2400" i="1" dirty="0" smtClean="0">
                <a:solidFill>
                  <a:schemeClr val="accent2">
                    <a:lumMod val="50000"/>
                  </a:schemeClr>
                </a:solidFill>
              </a:rPr>
              <a:t>Subversion </a:t>
            </a:r>
            <a:r>
              <a:rPr lang="en-GB" sz="2400" dirty="0" smtClean="0">
                <a:solidFill>
                  <a:schemeClr val="accent2">
                    <a:lumMod val="50000"/>
                  </a:schemeClr>
                </a:solidFill>
              </a:rPr>
              <a:t>(London: </a:t>
            </a:r>
            <a:r>
              <a:rPr lang="en-GB" sz="2400" dirty="0" err="1" smtClean="0">
                <a:solidFill>
                  <a:schemeClr val="accent2">
                    <a:lumMod val="50000"/>
                  </a:schemeClr>
                </a:solidFill>
              </a:rPr>
              <a:t>Routledge</a:t>
            </a:r>
            <a:r>
              <a:rPr lang="en-GB" sz="2400" dirty="0" smtClean="0">
                <a:solidFill>
                  <a:schemeClr val="accent2">
                    <a:lumMod val="50000"/>
                  </a:schemeClr>
                </a:solidFill>
              </a:rPr>
              <a:t>, 2006)</a:t>
            </a:r>
            <a:endParaRPr lang="en-GB" sz="2400" dirty="0" smtClean="0"/>
          </a:p>
          <a:p>
            <a:endParaRPr lang="en-GB" dirty="0" smtClean="0">
              <a:solidFill>
                <a:schemeClr val="accent2">
                  <a:lumMod val="50000"/>
                </a:schemeClr>
              </a:solidFill>
            </a:endParaRP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1234</TotalTime>
  <Words>1125</Words>
  <Application>Microsoft Office PowerPoint</Application>
  <PresentationFormat>On-screen Show (4:3)</PresentationFormat>
  <Paragraphs>323</Paragraphs>
  <Slides>38</Slides>
  <Notes>0</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Flow</vt:lpstr>
      <vt:lpstr>Literature and the Contemporary</vt:lpstr>
      <vt:lpstr>AIMS OF THE COURSE</vt:lpstr>
      <vt:lpstr>ASSESSMENT </vt:lpstr>
      <vt:lpstr>COURSE OVERVIEW</vt:lpstr>
      <vt:lpstr>The modern, the postmodern</vt:lpstr>
      <vt:lpstr>The modern, the postmodern</vt:lpstr>
      <vt:lpstr>Exercise 1</vt:lpstr>
      <vt:lpstr>Exercise 2</vt:lpstr>
      <vt:lpstr>December 1910</vt:lpstr>
      <vt:lpstr>1940s</vt:lpstr>
      <vt:lpstr>1950s</vt:lpstr>
      <vt:lpstr>The Movement </vt:lpstr>
      <vt:lpstr>The Movement </vt:lpstr>
      <vt:lpstr>Movement poets</vt:lpstr>
      <vt:lpstr>More 1950s</vt:lpstr>
      <vt:lpstr>1960s</vt:lpstr>
      <vt:lpstr>More 1960s</vt:lpstr>
      <vt:lpstr>1970s</vt:lpstr>
      <vt:lpstr>1980s</vt:lpstr>
      <vt:lpstr>1990s</vt:lpstr>
      <vt:lpstr>More 1990s</vt:lpstr>
      <vt:lpstr>Slide 22</vt:lpstr>
      <vt:lpstr>2000s</vt:lpstr>
      <vt:lpstr>Thinking Contemporary</vt:lpstr>
      <vt:lpstr>Literature and the Contemporary</vt:lpstr>
      <vt:lpstr>T. S. Eliot: The Hippopotamus (1920)</vt:lpstr>
      <vt:lpstr> The New Poetry: or the Gentility Principle A. Alverez’s introduction: 1962  </vt:lpstr>
      <vt:lpstr>Slide 28</vt:lpstr>
      <vt:lpstr> Robert Conquest's Anthology   New Lines (1956).  A. Alvarez:  “The concept of gentility still reigns supreme”  - life is more or less orderly  -people are always more or less polite - their emotions or habits are more or less decent - and more or less controllable - that God, in short, is more or less good. </vt:lpstr>
      <vt:lpstr>Slide 30</vt:lpstr>
      <vt:lpstr>Slide 31</vt:lpstr>
      <vt:lpstr>Slide 32</vt:lpstr>
      <vt:lpstr>Slide 33</vt:lpstr>
      <vt:lpstr>Alvarez’s suggests that: </vt:lpstr>
      <vt:lpstr>The New Poetry (2) Editors: Hulse, Kennedy &amp; Morley </vt:lpstr>
      <vt:lpstr>Slide 36</vt:lpstr>
      <vt:lpstr>Poetry exercise </vt:lpstr>
      <vt:lpstr>Bibliography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LOU</dc:creator>
  <cp:lastModifiedBy>sa020</cp:lastModifiedBy>
  <cp:revision>97</cp:revision>
  <dcterms:created xsi:type="dcterms:W3CDTF">2006-08-16T00:00:00Z</dcterms:created>
  <dcterms:modified xsi:type="dcterms:W3CDTF">2011-11-12T16:21:44Z</dcterms:modified>
</cp:coreProperties>
</file>