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1" r:id="rId1"/>
  </p:sldMasterIdLst>
  <p:notesMasterIdLst>
    <p:notesMasterId r:id="rId33"/>
  </p:notesMasterIdLst>
  <p:sldIdLst>
    <p:sldId id="313" r:id="rId2"/>
    <p:sldId id="256" r:id="rId3"/>
    <p:sldId id="288" r:id="rId4"/>
    <p:sldId id="289" r:id="rId5"/>
    <p:sldId id="291" r:id="rId6"/>
    <p:sldId id="258" r:id="rId7"/>
    <p:sldId id="261" r:id="rId8"/>
    <p:sldId id="263" r:id="rId9"/>
    <p:sldId id="295" r:id="rId10"/>
    <p:sldId id="268" r:id="rId11"/>
    <p:sldId id="270" r:id="rId12"/>
    <p:sldId id="272" r:id="rId13"/>
    <p:sldId id="273" r:id="rId14"/>
    <p:sldId id="274" r:id="rId15"/>
    <p:sldId id="280" r:id="rId16"/>
    <p:sldId id="282" r:id="rId17"/>
    <p:sldId id="283" r:id="rId18"/>
    <p:sldId id="284" r:id="rId19"/>
    <p:sldId id="285" r:id="rId20"/>
    <p:sldId id="297" r:id="rId21"/>
    <p:sldId id="298" r:id="rId22"/>
    <p:sldId id="299" r:id="rId23"/>
    <p:sldId id="300" r:id="rId24"/>
    <p:sldId id="286" r:id="rId25"/>
    <p:sldId id="303" r:id="rId26"/>
    <p:sldId id="304" r:id="rId27"/>
    <p:sldId id="305" r:id="rId28"/>
    <p:sldId id="306" r:id="rId29"/>
    <p:sldId id="311" r:id="rId30"/>
    <p:sldId id="312" r:id="rId31"/>
    <p:sldId id="28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6" autoAdjust="0"/>
    <p:restoredTop sz="94660"/>
  </p:normalViewPr>
  <p:slideViewPr>
    <p:cSldViewPr snapToGrid="0">
      <p:cViewPr varScale="1">
        <p:scale>
          <a:sx n="110" d="100"/>
          <a:sy n="110" d="100"/>
        </p:scale>
        <p:origin x="34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57B882-2E8D-4AA7-8228-7E95C5B59D9F}"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6EE7A3BD-B9BD-479D-A732-7E48E3341631}">
      <dgm:prSet phldrT="[Text]"/>
      <dgm:spPr/>
      <dgm:t>
        <a:bodyPr/>
        <a:lstStyle/>
        <a:p>
          <a:r>
            <a:rPr lang="en-GB" b="0" i="0" dirty="0" smtClean="0"/>
            <a:t>Private Burden Private Coping</a:t>
          </a:r>
          <a:endParaRPr lang="en-GB" dirty="0"/>
        </a:p>
      </dgm:t>
    </dgm:pt>
    <dgm:pt modelId="{E8C960B0-76E4-4619-963F-C3657A512A5F}" type="parTrans" cxnId="{A5F76EB5-D573-4620-8E0C-3CF89C4D5002}">
      <dgm:prSet/>
      <dgm:spPr/>
      <dgm:t>
        <a:bodyPr/>
        <a:lstStyle/>
        <a:p>
          <a:endParaRPr lang="en-GB"/>
        </a:p>
      </dgm:t>
    </dgm:pt>
    <dgm:pt modelId="{42A7BDD2-BB7E-43AF-BDF0-21FC51F77FAF}" type="sibTrans" cxnId="{A5F76EB5-D573-4620-8E0C-3CF89C4D5002}">
      <dgm:prSet/>
      <dgm:spPr/>
      <dgm:t>
        <a:bodyPr/>
        <a:lstStyle/>
        <a:p>
          <a:endParaRPr lang="en-GB"/>
        </a:p>
      </dgm:t>
    </dgm:pt>
    <dgm:pt modelId="{BE556CD3-35FE-4E44-95C8-53B3B9E1D62F}">
      <dgm:prSet phldrT="[Text]"/>
      <dgm:spPr/>
      <dgm:t>
        <a:bodyPr/>
        <a:lstStyle/>
        <a:p>
          <a:r>
            <a:rPr lang="en-GB" b="0" i="0" dirty="0" smtClean="0"/>
            <a:t>Problem Focused</a:t>
          </a:r>
          <a:endParaRPr lang="en-GB" dirty="0"/>
        </a:p>
      </dgm:t>
    </dgm:pt>
    <dgm:pt modelId="{44E053E6-8AC7-4C52-B46A-BEB0A64BC254}" type="parTrans" cxnId="{35E56D04-4A28-4303-9553-62E0131A3BB2}">
      <dgm:prSet/>
      <dgm:spPr/>
      <dgm:t>
        <a:bodyPr/>
        <a:lstStyle/>
        <a:p>
          <a:endParaRPr lang="en-GB"/>
        </a:p>
      </dgm:t>
    </dgm:pt>
    <dgm:pt modelId="{C357B6F7-91AB-4AFE-8DF0-A3B389B31276}" type="sibTrans" cxnId="{35E56D04-4A28-4303-9553-62E0131A3BB2}">
      <dgm:prSet/>
      <dgm:spPr/>
      <dgm:t>
        <a:bodyPr/>
        <a:lstStyle/>
        <a:p>
          <a:endParaRPr lang="en-GB"/>
        </a:p>
      </dgm:t>
    </dgm:pt>
    <dgm:pt modelId="{CCEBD6C0-7783-4E34-AE92-9233DBA9AB8E}">
      <dgm:prSet phldrT="[Text]"/>
      <dgm:spPr/>
      <dgm:t>
        <a:bodyPr/>
        <a:lstStyle/>
        <a:p>
          <a:r>
            <a:rPr lang="en-GB" b="0" i="0" dirty="0" smtClean="0"/>
            <a:t>Emotion Focused</a:t>
          </a:r>
          <a:endParaRPr lang="en-GB" dirty="0"/>
        </a:p>
      </dgm:t>
    </dgm:pt>
    <dgm:pt modelId="{D1E2461B-3D5D-4CA5-BB28-407593C92E40}" type="parTrans" cxnId="{A77B848D-DCAA-4FDC-8A7C-C426F1940553}">
      <dgm:prSet/>
      <dgm:spPr/>
      <dgm:t>
        <a:bodyPr/>
        <a:lstStyle/>
        <a:p>
          <a:endParaRPr lang="en-GB"/>
        </a:p>
      </dgm:t>
    </dgm:pt>
    <dgm:pt modelId="{477B5D6B-3AF7-4771-A95D-4E780A573F7A}" type="sibTrans" cxnId="{A77B848D-DCAA-4FDC-8A7C-C426F1940553}">
      <dgm:prSet/>
      <dgm:spPr/>
      <dgm:t>
        <a:bodyPr/>
        <a:lstStyle/>
        <a:p>
          <a:endParaRPr lang="en-GB"/>
        </a:p>
      </dgm:t>
    </dgm:pt>
    <dgm:pt modelId="{D9DBD78E-6818-49A7-BF6A-48D4A67D4449}">
      <dgm:prSet phldrT="[Text]"/>
      <dgm:spPr/>
      <dgm:t>
        <a:bodyPr/>
        <a:lstStyle/>
        <a:p>
          <a:r>
            <a:rPr lang="en-GB" b="0" i="0" u="none" dirty="0" smtClean="0"/>
            <a:t>Mixed coping methods</a:t>
          </a:r>
          <a:r>
            <a:rPr lang="en-GB" b="0" i="0" dirty="0" smtClean="0"/>
            <a:t>​</a:t>
          </a:r>
          <a:endParaRPr lang="en-GB" dirty="0"/>
        </a:p>
      </dgm:t>
    </dgm:pt>
    <dgm:pt modelId="{0B17FC9F-ED4D-4080-B774-046FB0D89DFD}" type="parTrans" cxnId="{62C778F1-F49C-4133-925E-2E60AB183C91}">
      <dgm:prSet/>
      <dgm:spPr/>
      <dgm:t>
        <a:bodyPr/>
        <a:lstStyle/>
        <a:p>
          <a:endParaRPr lang="en-GB"/>
        </a:p>
      </dgm:t>
    </dgm:pt>
    <dgm:pt modelId="{23F501D8-22C9-401F-BBB9-EA105B44184E}" type="sibTrans" cxnId="{62C778F1-F49C-4133-925E-2E60AB183C91}">
      <dgm:prSet/>
      <dgm:spPr/>
      <dgm:t>
        <a:bodyPr/>
        <a:lstStyle/>
        <a:p>
          <a:endParaRPr lang="en-GB"/>
        </a:p>
      </dgm:t>
    </dgm:pt>
    <dgm:pt modelId="{5ACE0917-ED2C-49A1-BCBD-C3815B236B0A}" type="pres">
      <dgm:prSet presAssocID="{F557B882-2E8D-4AA7-8228-7E95C5B59D9F}" presName="composite" presStyleCnt="0">
        <dgm:presLayoutVars>
          <dgm:chMax val="1"/>
          <dgm:dir/>
          <dgm:resizeHandles val="exact"/>
        </dgm:presLayoutVars>
      </dgm:prSet>
      <dgm:spPr/>
      <dgm:t>
        <a:bodyPr/>
        <a:lstStyle/>
        <a:p>
          <a:endParaRPr lang="en-GB"/>
        </a:p>
      </dgm:t>
    </dgm:pt>
    <dgm:pt modelId="{7CBD1324-56C6-4D1E-81F2-15C9A4922081}" type="pres">
      <dgm:prSet presAssocID="{6EE7A3BD-B9BD-479D-A732-7E48E3341631}" presName="roof" presStyleLbl="dkBgShp" presStyleIdx="0" presStyleCnt="2"/>
      <dgm:spPr/>
      <dgm:t>
        <a:bodyPr/>
        <a:lstStyle/>
        <a:p>
          <a:endParaRPr lang="en-GB"/>
        </a:p>
      </dgm:t>
    </dgm:pt>
    <dgm:pt modelId="{0738FD89-EB4B-4981-9972-927816565AD0}" type="pres">
      <dgm:prSet presAssocID="{6EE7A3BD-B9BD-479D-A732-7E48E3341631}" presName="pillars" presStyleCnt="0"/>
      <dgm:spPr/>
    </dgm:pt>
    <dgm:pt modelId="{E1C0E11D-DE68-46C2-BEDA-A94F78AF53F8}" type="pres">
      <dgm:prSet presAssocID="{6EE7A3BD-B9BD-479D-A732-7E48E3341631}" presName="pillar1" presStyleLbl="node1" presStyleIdx="0" presStyleCnt="3">
        <dgm:presLayoutVars>
          <dgm:bulletEnabled val="1"/>
        </dgm:presLayoutVars>
      </dgm:prSet>
      <dgm:spPr/>
      <dgm:t>
        <a:bodyPr/>
        <a:lstStyle/>
        <a:p>
          <a:endParaRPr lang="en-GB"/>
        </a:p>
      </dgm:t>
    </dgm:pt>
    <dgm:pt modelId="{14C87032-90BD-4A04-8631-7A7479798A72}" type="pres">
      <dgm:prSet presAssocID="{CCEBD6C0-7783-4E34-AE92-9233DBA9AB8E}" presName="pillarX" presStyleLbl="node1" presStyleIdx="1" presStyleCnt="3">
        <dgm:presLayoutVars>
          <dgm:bulletEnabled val="1"/>
        </dgm:presLayoutVars>
      </dgm:prSet>
      <dgm:spPr/>
      <dgm:t>
        <a:bodyPr/>
        <a:lstStyle/>
        <a:p>
          <a:endParaRPr lang="en-GB"/>
        </a:p>
      </dgm:t>
    </dgm:pt>
    <dgm:pt modelId="{1D0BA463-85EB-4043-AB20-A69A5033BE9E}" type="pres">
      <dgm:prSet presAssocID="{D9DBD78E-6818-49A7-BF6A-48D4A67D4449}" presName="pillarX" presStyleLbl="node1" presStyleIdx="2" presStyleCnt="3">
        <dgm:presLayoutVars>
          <dgm:bulletEnabled val="1"/>
        </dgm:presLayoutVars>
      </dgm:prSet>
      <dgm:spPr/>
      <dgm:t>
        <a:bodyPr/>
        <a:lstStyle/>
        <a:p>
          <a:endParaRPr lang="en-GB"/>
        </a:p>
      </dgm:t>
    </dgm:pt>
    <dgm:pt modelId="{767FDD79-681C-4D1A-8FED-E2561EFF0F6E}" type="pres">
      <dgm:prSet presAssocID="{6EE7A3BD-B9BD-479D-A732-7E48E3341631}" presName="base" presStyleLbl="dkBgShp" presStyleIdx="1" presStyleCnt="2"/>
      <dgm:spPr/>
    </dgm:pt>
  </dgm:ptLst>
  <dgm:cxnLst>
    <dgm:cxn modelId="{A5F76EB5-D573-4620-8E0C-3CF89C4D5002}" srcId="{F557B882-2E8D-4AA7-8228-7E95C5B59D9F}" destId="{6EE7A3BD-B9BD-479D-A732-7E48E3341631}" srcOrd="0" destOrd="0" parTransId="{E8C960B0-76E4-4619-963F-C3657A512A5F}" sibTransId="{42A7BDD2-BB7E-43AF-BDF0-21FC51F77FAF}"/>
    <dgm:cxn modelId="{35845066-EDDD-45A2-8725-E7BB6F22CF9B}" type="presOf" srcId="{F557B882-2E8D-4AA7-8228-7E95C5B59D9F}" destId="{5ACE0917-ED2C-49A1-BCBD-C3815B236B0A}" srcOrd="0" destOrd="0" presId="urn:microsoft.com/office/officeart/2005/8/layout/hList3"/>
    <dgm:cxn modelId="{6DD0A402-B9D7-4561-8F8C-964BF8F91A8A}" type="presOf" srcId="{BE556CD3-35FE-4E44-95C8-53B3B9E1D62F}" destId="{E1C0E11D-DE68-46C2-BEDA-A94F78AF53F8}" srcOrd="0" destOrd="0" presId="urn:microsoft.com/office/officeart/2005/8/layout/hList3"/>
    <dgm:cxn modelId="{A77B848D-DCAA-4FDC-8A7C-C426F1940553}" srcId="{6EE7A3BD-B9BD-479D-A732-7E48E3341631}" destId="{CCEBD6C0-7783-4E34-AE92-9233DBA9AB8E}" srcOrd="1" destOrd="0" parTransId="{D1E2461B-3D5D-4CA5-BB28-407593C92E40}" sibTransId="{477B5D6B-3AF7-4771-A95D-4E780A573F7A}"/>
    <dgm:cxn modelId="{35E56D04-4A28-4303-9553-62E0131A3BB2}" srcId="{6EE7A3BD-B9BD-479D-A732-7E48E3341631}" destId="{BE556CD3-35FE-4E44-95C8-53B3B9E1D62F}" srcOrd="0" destOrd="0" parTransId="{44E053E6-8AC7-4C52-B46A-BEB0A64BC254}" sibTransId="{C357B6F7-91AB-4AFE-8DF0-A3B389B31276}"/>
    <dgm:cxn modelId="{0183DAC3-52A0-4DFB-B099-88772323FD1C}" type="presOf" srcId="{CCEBD6C0-7783-4E34-AE92-9233DBA9AB8E}" destId="{14C87032-90BD-4A04-8631-7A7479798A72}" srcOrd="0" destOrd="0" presId="urn:microsoft.com/office/officeart/2005/8/layout/hList3"/>
    <dgm:cxn modelId="{62C778F1-F49C-4133-925E-2E60AB183C91}" srcId="{6EE7A3BD-B9BD-479D-A732-7E48E3341631}" destId="{D9DBD78E-6818-49A7-BF6A-48D4A67D4449}" srcOrd="2" destOrd="0" parTransId="{0B17FC9F-ED4D-4080-B774-046FB0D89DFD}" sibTransId="{23F501D8-22C9-401F-BBB9-EA105B44184E}"/>
    <dgm:cxn modelId="{0613CCD7-E869-4345-921F-0E796EA3A5A4}" type="presOf" srcId="{D9DBD78E-6818-49A7-BF6A-48D4A67D4449}" destId="{1D0BA463-85EB-4043-AB20-A69A5033BE9E}" srcOrd="0" destOrd="0" presId="urn:microsoft.com/office/officeart/2005/8/layout/hList3"/>
    <dgm:cxn modelId="{AAF1949C-3D51-43AC-9C08-CC042308FD65}" type="presOf" srcId="{6EE7A3BD-B9BD-479D-A732-7E48E3341631}" destId="{7CBD1324-56C6-4D1E-81F2-15C9A4922081}" srcOrd="0" destOrd="0" presId="urn:microsoft.com/office/officeart/2005/8/layout/hList3"/>
    <dgm:cxn modelId="{CE18B80A-654F-41FB-8A4D-020F0E963DB3}" type="presParOf" srcId="{5ACE0917-ED2C-49A1-BCBD-C3815B236B0A}" destId="{7CBD1324-56C6-4D1E-81F2-15C9A4922081}" srcOrd="0" destOrd="0" presId="urn:microsoft.com/office/officeart/2005/8/layout/hList3"/>
    <dgm:cxn modelId="{7EED703C-A8E9-40B8-991A-2FABA023B6E5}" type="presParOf" srcId="{5ACE0917-ED2C-49A1-BCBD-C3815B236B0A}" destId="{0738FD89-EB4B-4981-9972-927816565AD0}" srcOrd="1" destOrd="0" presId="urn:microsoft.com/office/officeart/2005/8/layout/hList3"/>
    <dgm:cxn modelId="{B55E2A2D-D165-4228-B155-0CAEBDA7C9EB}" type="presParOf" srcId="{0738FD89-EB4B-4981-9972-927816565AD0}" destId="{E1C0E11D-DE68-46C2-BEDA-A94F78AF53F8}" srcOrd="0" destOrd="0" presId="urn:microsoft.com/office/officeart/2005/8/layout/hList3"/>
    <dgm:cxn modelId="{30466806-8097-4093-B645-E93A54E4B7D4}" type="presParOf" srcId="{0738FD89-EB4B-4981-9972-927816565AD0}" destId="{14C87032-90BD-4A04-8631-7A7479798A72}" srcOrd="1" destOrd="0" presId="urn:microsoft.com/office/officeart/2005/8/layout/hList3"/>
    <dgm:cxn modelId="{E0F5C5FA-9FD2-4F91-A5BD-581327130CCF}" type="presParOf" srcId="{0738FD89-EB4B-4981-9972-927816565AD0}" destId="{1D0BA463-85EB-4043-AB20-A69A5033BE9E}" srcOrd="2" destOrd="0" presId="urn:microsoft.com/office/officeart/2005/8/layout/hList3"/>
    <dgm:cxn modelId="{05752364-104D-46A6-A8B5-7D2B43D3C72A}" type="presParOf" srcId="{5ACE0917-ED2C-49A1-BCBD-C3815B236B0A}" destId="{767FDD79-681C-4D1A-8FED-E2561EFF0F6E}"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7373A6-FD5B-4A71-B013-00DB14AF8987}"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80262F8F-9966-488D-A922-562E8C6A35E1}">
      <dgm:prSet phldrT="[Text]"/>
      <dgm:spPr/>
      <dgm:t>
        <a:bodyPr/>
        <a:lstStyle/>
        <a:p>
          <a:r>
            <a:rPr lang="en-GB" dirty="0" smtClean="0"/>
            <a:t>Results of Study 1</a:t>
          </a:r>
          <a:endParaRPr lang="en-GB" dirty="0"/>
        </a:p>
      </dgm:t>
    </dgm:pt>
    <dgm:pt modelId="{803D5FC9-00E1-4C87-BE8F-6D3E63631C50}" type="parTrans" cxnId="{2B6FD5A8-62AE-4AE8-9D36-E953D5ED8D26}">
      <dgm:prSet/>
      <dgm:spPr/>
      <dgm:t>
        <a:bodyPr/>
        <a:lstStyle/>
        <a:p>
          <a:endParaRPr lang="en-GB"/>
        </a:p>
      </dgm:t>
    </dgm:pt>
    <dgm:pt modelId="{731B4AE0-3328-409E-9763-2AD84FBD4015}" type="sibTrans" cxnId="{2B6FD5A8-62AE-4AE8-9D36-E953D5ED8D26}">
      <dgm:prSet/>
      <dgm:spPr/>
      <dgm:t>
        <a:bodyPr/>
        <a:lstStyle/>
        <a:p>
          <a:endParaRPr lang="en-GB"/>
        </a:p>
      </dgm:t>
    </dgm:pt>
    <dgm:pt modelId="{AC5F4FA2-A6D1-49F3-8DDC-48A0D163C563}">
      <dgm:prSet phldrT="[Text]"/>
      <dgm:spPr/>
      <dgm:t>
        <a:bodyPr/>
        <a:lstStyle/>
        <a:p>
          <a:r>
            <a:rPr lang="en-GB" dirty="0" smtClean="0"/>
            <a:t>Prevalence of high stress</a:t>
          </a:r>
          <a:endParaRPr lang="en-GB" dirty="0"/>
        </a:p>
      </dgm:t>
    </dgm:pt>
    <dgm:pt modelId="{9E2F2A5C-9B81-47CF-8707-58179EF013D8}" type="parTrans" cxnId="{C40BBB09-E500-4B81-ABC0-2571E16F26DA}">
      <dgm:prSet/>
      <dgm:spPr/>
      <dgm:t>
        <a:bodyPr/>
        <a:lstStyle/>
        <a:p>
          <a:endParaRPr lang="en-GB"/>
        </a:p>
      </dgm:t>
    </dgm:pt>
    <dgm:pt modelId="{DB4996AE-BC8D-42B1-8354-E5181DDF1C45}" type="sibTrans" cxnId="{C40BBB09-E500-4B81-ABC0-2571E16F26DA}">
      <dgm:prSet/>
      <dgm:spPr/>
      <dgm:t>
        <a:bodyPr/>
        <a:lstStyle/>
        <a:p>
          <a:endParaRPr lang="en-GB"/>
        </a:p>
      </dgm:t>
    </dgm:pt>
    <dgm:pt modelId="{C1003924-8FF4-4915-960C-8C227FDC9E1A}">
      <dgm:prSet phldrT="[Text]"/>
      <dgm:spPr/>
      <dgm:t>
        <a:bodyPr/>
        <a:lstStyle/>
        <a:p>
          <a:r>
            <a:rPr lang="en-GB" dirty="0" smtClean="0"/>
            <a:t>Need for a coping intervention</a:t>
          </a:r>
          <a:endParaRPr lang="en-GB" dirty="0"/>
        </a:p>
      </dgm:t>
    </dgm:pt>
    <dgm:pt modelId="{E364E565-54C2-4143-848E-FDEDFF46FB6A}" type="parTrans" cxnId="{BC15AFC4-521F-4512-9DF3-3FBB8439677E}">
      <dgm:prSet/>
      <dgm:spPr/>
      <dgm:t>
        <a:bodyPr/>
        <a:lstStyle/>
        <a:p>
          <a:endParaRPr lang="en-GB"/>
        </a:p>
      </dgm:t>
    </dgm:pt>
    <dgm:pt modelId="{C29FFF92-EC12-4B68-82CB-6C124FE6D698}" type="sibTrans" cxnId="{BC15AFC4-521F-4512-9DF3-3FBB8439677E}">
      <dgm:prSet/>
      <dgm:spPr/>
      <dgm:t>
        <a:bodyPr/>
        <a:lstStyle/>
        <a:p>
          <a:endParaRPr lang="en-GB"/>
        </a:p>
      </dgm:t>
    </dgm:pt>
    <dgm:pt modelId="{65DE7F0F-FD51-4DFF-9D01-0340A9697FDC}">
      <dgm:prSet phldrT="[Text]"/>
      <dgm:spPr/>
      <dgm:t>
        <a:bodyPr/>
        <a:lstStyle/>
        <a:p>
          <a:endParaRPr lang="en-GB" dirty="0"/>
        </a:p>
      </dgm:t>
    </dgm:pt>
    <dgm:pt modelId="{EF1E3942-5482-4F2A-B3B6-AECC7B6BD65A}" type="parTrans" cxnId="{657128F3-D40C-4736-8C91-1554B3C21B13}">
      <dgm:prSet/>
      <dgm:spPr/>
      <dgm:t>
        <a:bodyPr/>
        <a:lstStyle/>
        <a:p>
          <a:endParaRPr lang="en-GB"/>
        </a:p>
      </dgm:t>
    </dgm:pt>
    <dgm:pt modelId="{970CEB78-96E7-4128-9D36-15A1BDB4F67A}" type="sibTrans" cxnId="{657128F3-D40C-4736-8C91-1554B3C21B13}">
      <dgm:prSet/>
      <dgm:spPr/>
      <dgm:t>
        <a:bodyPr/>
        <a:lstStyle/>
        <a:p>
          <a:endParaRPr lang="en-GB"/>
        </a:p>
      </dgm:t>
    </dgm:pt>
    <dgm:pt modelId="{BCEBF76F-2EDA-47DC-83B5-DFBE58025246}">
      <dgm:prSet/>
      <dgm:spPr/>
      <dgm:t>
        <a:bodyPr/>
        <a:lstStyle/>
        <a:p>
          <a:r>
            <a:rPr lang="en-GB" smtClean="0"/>
            <a:t>Lead to study 2</a:t>
          </a:r>
          <a:endParaRPr lang="en-GB" dirty="0"/>
        </a:p>
      </dgm:t>
    </dgm:pt>
    <dgm:pt modelId="{F7A6B5C0-0558-4BEE-9DE9-D09E5D3E51D2}" type="parTrans" cxnId="{E35561E0-3AEE-449E-AF19-E5407749AF95}">
      <dgm:prSet/>
      <dgm:spPr/>
      <dgm:t>
        <a:bodyPr/>
        <a:lstStyle/>
        <a:p>
          <a:endParaRPr lang="en-GB"/>
        </a:p>
      </dgm:t>
    </dgm:pt>
    <dgm:pt modelId="{277357E7-AD15-4664-8391-9BCC9AE6758D}" type="sibTrans" cxnId="{E35561E0-3AEE-449E-AF19-E5407749AF95}">
      <dgm:prSet/>
      <dgm:spPr/>
      <dgm:t>
        <a:bodyPr/>
        <a:lstStyle/>
        <a:p>
          <a:endParaRPr lang="en-GB"/>
        </a:p>
      </dgm:t>
    </dgm:pt>
    <dgm:pt modelId="{EEC1B00E-D4E9-4557-A215-89DDD85C1084}" type="pres">
      <dgm:prSet presAssocID="{567373A6-FD5B-4A71-B013-00DB14AF8987}" presName="rootnode" presStyleCnt="0">
        <dgm:presLayoutVars>
          <dgm:chMax/>
          <dgm:chPref/>
          <dgm:dir/>
          <dgm:animLvl val="lvl"/>
        </dgm:presLayoutVars>
      </dgm:prSet>
      <dgm:spPr/>
      <dgm:t>
        <a:bodyPr/>
        <a:lstStyle/>
        <a:p>
          <a:endParaRPr lang="en-GB"/>
        </a:p>
      </dgm:t>
    </dgm:pt>
    <dgm:pt modelId="{332B628E-8458-46BB-B323-6314D66E505D}" type="pres">
      <dgm:prSet presAssocID="{80262F8F-9966-488D-A922-562E8C6A35E1}" presName="composite" presStyleCnt="0"/>
      <dgm:spPr/>
    </dgm:pt>
    <dgm:pt modelId="{69329656-2AFC-4082-A025-424980B8AAA4}" type="pres">
      <dgm:prSet presAssocID="{80262F8F-9966-488D-A922-562E8C6A35E1}" presName="bentUpArrow1" presStyleLbl="alignImgPlace1" presStyleIdx="0" presStyleCnt="3"/>
      <dgm:spPr/>
    </dgm:pt>
    <dgm:pt modelId="{BB66719F-BCC4-41F8-9D76-FC954D37A59F}" type="pres">
      <dgm:prSet presAssocID="{80262F8F-9966-488D-A922-562E8C6A35E1}" presName="ParentText" presStyleLbl="node1" presStyleIdx="0" presStyleCnt="4">
        <dgm:presLayoutVars>
          <dgm:chMax val="1"/>
          <dgm:chPref val="1"/>
          <dgm:bulletEnabled val="1"/>
        </dgm:presLayoutVars>
      </dgm:prSet>
      <dgm:spPr/>
      <dgm:t>
        <a:bodyPr/>
        <a:lstStyle/>
        <a:p>
          <a:endParaRPr lang="en-GB"/>
        </a:p>
      </dgm:t>
    </dgm:pt>
    <dgm:pt modelId="{220D74B2-7FEB-414F-81D1-95BC6F066821}" type="pres">
      <dgm:prSet presAssocID="{80262F8F-9966-488D-A922-562E8C6A35E1}" presName="ChildText" presStyleLbl="revTx" presStyleIdx="0" presStyleCnt="3" custLinFactNeighborX="26235" custLinFactNeighborY="8744">
        <dgm:presLayoutVars>
          <dgm:chMax val="0"/>
          <dgm:chPref val="0"/>
          <dgm:bulletEnabled val="1"/>
        </dgm:presLayoutVars>
      </dgm:prSet>
      <dgm:spPr/>
      <dgm:t>
        <a:bodyPr/>
        <a:lstStyle/>
        <a:p>
          <a:endParaRPr lang="en-GB"/>
        </a:p>
      </dgm:t>
    </dgm:pt>
    <dgm:pt modelId="{0A78536E-F121-49AD-A755-3DA9929B5B22}" type="pres">
      <dgm:prSet presAssocID="{731B4AE0-3328-409E-9763-2AD84FBD4015}" presName="sibTrans" presStyleCnt="0"/>
      <dgm:spPr/>
    </dgm:pt>
    <dgm:pt modelId="{681C7799-C654-4335-B697-A6E9AC531527}" type="pres">
      <dgm:prSet presAssocID="{AC5F4FA2-A6D1-49F3-8DDC-48A0D163C563}" presName="composite" presStyleCnt="0"/>
      <dgm:spPr/>
    </dgm:pt>
    <dgm:pt modelId="{4A899384-AAC7-4E3C-8DF7-FCC9A398B6ED}" type="pres">
      <dgm:prSet presAssocID="{AC5F4FA2-A6D1-49F3-8DDC-48A0D163C563}" presName="bentUpArrow1" presStyleLbl="alignImgPlace1" presStyleIdx="1" presStyleCnt="3"/>
      <dgm:spPr/>
    </dgm:pt>
    <dgm:pt modelId="{E3C79DE6-4339-4B92-8FAD-B05880E86D9A}" type="pres">
      <dgm:prSet presAssocID="{AC5F4FA2-A6D1-49F3-8DDC-48A0D163C563}" presName="ParentText" presStyleLbl="node1" presStyleIdx="1" presStyleCnt="4">
        <dgm:presLayoutVars>
          <dgm:chMax val="1"/>
          <dgm:chPref val="1"/>
          <dgm:bulletEnabled val="1"/>
        </dgm:presLayoutVars>
      </dgm:prSet>
      <dgm:spPr/>
      <dgm:t>
        <a:bodyPr/>
        <a:lstStyle/>
        <a:p>
          <a:endParaRPr lang="en-GB"/>
        </a:p>
      </dgm:t>
    </dgm:pt>
    <dgm:pt modelId="{63EAD611-B8CF-4424-B599-F948F4787509}" type="pres">
      <dgm:prSet presAssocID="{AC5F4FA2-A6D1-49F3-8DDC-48A0D163C563}" presName="ChildText" presStyleLbl="revTx" presStyleIdx="1" presStyleCnt="3" custLinFactNeighborX="19434" custLinFactNeighborY="1249">
        <dgm:presLayoutVars>
          <dgm:chMax val="0"/>
          <dgm:chPref val="0"/>
          <dgm:bulletEnabled val="1"/>
        </dgm:presLayoutVars>
      </dgm:prSet>
      <dgm:spPr/>
      <dgm:t>
        <a:bodyPr/>
        <a:lstStyle/>
        <a:p>
          <a:endParaRPr lang="en-GB"/>
        </a:p>
      </dgm:t>
    </dgm:pt>
    <dgm:pt modelId="{5C77C09A-CAE4-4124-88D3-0A4CFD690E78}" type="pres">
      <dgm:prSet presAssocID="{DB4996AE-BC8D-42B1-8354-E5181DDF1C45}" presName="sibTrans" presStyleCnt="0"/>
      <dgm:spPr/>
    </dgm:pt>
    <dgm:pt modelId="{9BDD8435-BABD-4D08-8F49-EDB00054AD4E}" type="pres">
      <dgm:prSet presAssocID="{C1003924-8FF4-4915-960C-8C227FDC9E1A}" presName="composite" presStyleCnt="0"/>
      <dgm:spPr/>
    </dgm:pt>
    <dgm:pt modelId="{97597A01-FC7D-4192-9D1A-802A6716851E}" type="pres">
      <dgm:prSet presAssocID="{C1003924-8FF4-4915-960C-8C227FDC9E1A}" presName="bentUpArrow1" presStyleLbl="alignImgPlace1" presStyleIdx="2" presStyleCnt="3"/>
      <dgm:spPr/>
    </dgm:pt>
    <dgm:pt modelId="{EB906379-C0F7-401C-AF49-B3E34BC11A12}" type="pres">
      <dgm:prSet presAssocID="{C1003924-8FF4-4915-960C-8C227FDC9E1A}" presName="ParentText" presStyleLbl="node1" presStyleIdx="2" presStyleCnt="4">
        <dgm:presLayoutVars>
          <dgm:chMax val="1"/>
          <dgm:chPref val="1"/>
          <dgm:bulletEnabled val="1"/>
        </dgm:presLayoutVars>
      </dgm:prSet>
      <dgm:spPr/>
      <dgm:t>
        <a:bodyPr/>
        <a:lstStyle/>
        <a:p>
          <a:endParaRPr lang="en-GB"/>
        </a:p>
      </dgm:t>
    </dgm:pt>
    <dgm:pt modelId="{1D041459-124D-4144-9AAF-4931D4B762E6}" type="pres">
      <dgm:prSet presAssocID="{C1003924-8FF4-4915-960C-8C227FDC9E1A}" presName="ChildText" presStyleLbl="revTx" presStyleIdx="2" presStyleCnt="3">
        <dgm:presLayoutVars>
          <dgm:chMax val="0"/>
          <dgm:chPref val="0"/>
          <dgm:bulletEnabled val="1"/>
        </dgm:presLayoutVars>
      </dgm:prSet>
      <dgm:spPr/>
      <dgm:t>
        <a:bodyPr/>
        <a:lstStyle/>
        <a:p>
          <a:endParaRPr lang="en-GB"/>
        </a:p>
      </dgm:t>
    </dgm:pt>
    <dgm:pt modelId="{B9A3E6FD-1C86-4084-BF1C-AB5F9AB14B60}" type="pres">
      <dgm:prSet presAssocID="{C29FFF92-EC12-4B68-82CB-6C124FE6D698}" presName="sibTrans" presStyleCnt="0"/>
      <dgm:spPr/>
    </dgm:pt>
    <dgm:pt modelId="{373BA096-45B1-4298-AFBF-ADB67F042E39}" type="pres">
      <dgm:prSet presAssocID="{BCEBF76F-2EDA-47DC-83B5-DFBE58025246}" presName="composite" presStyleCnt="0"/>
      <dgm:spPr/>
    </dgm:pt>
    <dgm:pt modelId="{CE826A1B-11AA-48D6-8C4B-602F47A568C2}" type="pres">
      <dgm:prSet presAssocID="{BCEBF76F-2EDA-47DC-83B5-DFBE58025246}" presName="ParentText" presStyleLbl="node1" presStyleIdx="3" presStyleCnt="4">
        <dgm:presLayoutVars>
          <dgm:chMax val="1"/>
          <dgm:chPref val="1"/>
          <dgm:bulletEnabled val="1"/>
        </dgm:presLayoutVars>
      </dgm:prSet>
      <dgm:spPr/>
      <dgm:t>
        <a:bodyPr/>
        <a:lstStyle/>
        <a:p>
          <a:endParaRPr lang="en-GB"/>
        </a:p>
      </dgm:t>
    </dgm:pt>
  </dgm:ptLst>
  <dgm:cxnLst>
    <dgm:cxn modelId="{896B8B80-9C6B-48A8-A40A-27C22DB77B98}" type="presOf" srcId="{80262F8F-9966-488D-A922-562E8C6A35E1}" destId="{BB66719F-BCC4-41F8-9D76-FC954D37A59F}" srcOrd="0" destOrd="0" presId="urn:microsoft.com/office/officeart/2005/8/layout/StepDownProcess"/>
    <dgm:cxn modelId="{6DC05B44-E041-46F8-B533-9DDF7E66F30F}" type="presOf" srcId="{567373A6-FD5B-4A71-B013-00DB14AF8987}" destId="{EEC1B00E-D4E9-4557-A215-89DDD85C1084}" srcOrd="0" destOrd="0" presId="urn:microsoft.com/office/officeart/2005/8/layout/StepDownProcess"/>
    <dgm:cxn modelId="{BC15AFC4-521F-4512-9DF3-3FBB8439677E}" srcId="{567373A6-FD5B-4A71-B013-00DB14AF8987}" destId="{C1003924-8FF4-4915-960C-8C227FDC9E1A}" srcOrd="2" destOrd="0" parTransId="{E364E565-54C2-4143-848E-FDEDFF46FB6A}" sibTransId="{C29FFF92-EC12-4B68-82CB-6C124FE6D698}"/>
    <dgm:cxn modelId="{CDA93376-289D-45A7-AEF6-E9B2E0502D7C}" type="presOf" srcId="{65DE7F0F-FD51-4DFF-9D01-0340A9697FDC}" destId="{1D041459-124D-4144-9AAF-4931D4B762E6}" srcOrd="0" destOrd="0" presId="urn:microsoft.com/office/officeart/2005/8/layout/StepDownProcess"/>
    <dgm:cxn modelId="{2B6FD5A8-62AE-4AE8-9D36-E953D5ED8D26}" srcId="{567373A6-FD5B-4A71-B013-00DB14AF8987}" destId="{80262F8F-9966-488D-A922-562E8C6A35E1}" srcOrd="0" destOrd="0" parTransId="{803D5FC9-00E1-4C87-BE8F-6D3E63631C50}" sibTransId="{731B4AE0-3328-409E-9763-2AD84FBD4015}"/>
    <dgm:cxn modelId="{5D313646-2DE1-43E9-8DD9-247BE6494344}" type="presOf" srcId="{C1003924-8FF4-4915-960C-8C227FDC9E1A}" destId="{EB906379-C0F7-401C-AF49-B3E34BC11A12}" srcOrd="0" destOrd="0" presId="urn:microsoft.com/office/officeart/2005/8/layout/StepDownProcess"/>
    <dgm:cxn modelId="{657128F3-D40C-4736-8C91-1554B3C21B13}" srcId="{C1003924-8FF4-4915-960C-8C227FDC9E1A}" destId="{65DE7F0F-FD51-4DFF-9D01-0340A9697FDC}" srcOrd="0" destOrd="0" parTransId="{EF1E3942-5482-4F2A-B3B6-AECC7B6BD65A}" sibTransId="{970CEB78-96E7-4128-9D36-15A1BDB4F67A}"/>
    <dgm:cxn modelId="{C40BBB09-E500-4B81-ABC0-2571E16F26DA}" srcId="{567373A6-FD5B-4A71-B013-00DB14AF8987}" destId="{AC5F4FA2-A6D1-49F3-8DDC-48A0D163C563}" srcOrd="1" destOrd="0" parTransId="{9E2F2A5C-9B81-47CF-8707-58179EF013D8}" sibTransId="{DB4996AE-BC8D-42B1-8354-E5181DDF1C45}"/>
    <dgm:cxn modelId="{E35561E0-3AEE-449E-AF19-E5407749AF95}" srcId="{567373A6-FD5B-4A71-B013-00DB14AF8987}" destId="{BCEBF76F-2EDA-47DC-83B5-DFBE58025246}" srcOrd="3" destOrd="0" parTransId="{F7A6B5C0-0558-4BEE-9DE9-D09E5D3E51D2}" sibTransId="{277357E7-AD15-4664-8391-9BCC9AE6758D}"/>
    <dgm:cxn modelId="{D48E951A-E55A-478E-910C-8B87213360C7}" type="presOf" srcId="{BCEBF76F-2EDA-47DC-83B5-DFBE58025246}" destId="{CE826A1B-11AA-48D6-8C4B-602F47A568C2}" srcOrd="0" destOrd="0" presId="urn:microsoft.com/office/officeart/2005/8/layout/StepDownProcess"/>
    <dgm:cxn modelId="{70F3CAE9-C255-44A4-A3BC-B92095E674BF}" type="presOf" srcId="{AC5F4FA2-A6D1-49F3-8DDC-48A0D163C563}" destId="{E3C79DE6-4339-4B92-8FAD-B05880E86D9A}" srcOrd="0" destOrd="0" presId="urn:microsoft.com/office/officeart/2005/8/layout/StepDownProcess"/>
    <dgm:cxn modelId="{DB312ACF-DA7E-4579-9493-D7CC261F5DC3}" type="presParOf" srcId="{EEC1B00E-D4E9-4557-A215-89DDD85C1084}" destId="{332B628E-8458-46BB-B323-6314D66E505D}" srcOrd="0" destOrd="0" presId="urn:microsoft.com/office/officeart/2005/8/layout/StepDownProcess"/>
    <dgm:cxn modelId="{BF8F08DC-2518-44A7-B2E5-AB379E273A6B}" type="presParOf" srcId="{332B628E-8458-46BB-B323-6314D66E505D}" destId="{69329656-2AFC-4082-A025-424980B8AAA4}" srcOrd="0" destOrd="0" presId="urn:microsoft.com/office/officeart/2005/8/layout/StepDownProcess"/>
    <dgm:cxn modelId="{04F67DC4-A952-410C-83FF-5E1FC405BEFC}" type="presParOf" srcId="{332B628E-8458-46BB-B323-6314D66E505D}" destId="{BB66719F-BCC4-41F8-9D76-FC954D37A59F}" srcOrd="1" destOrd="0" presId="urn:microsoft.com/office/officeart/2005/8/layout/StepDownProcess"/>
    <dgm:cxn modelId="{5A97C74F-A1BD-42E4-8071-5DB3A5396ADE}" type="presParOf" srcId="{332B628E-8458-46BB-B323-6314D66E505D}" destId="{220D74B2-7FEB-414F-81D1-95BC6F066821}" srcOrd="2" destOrd="0" presId="urn:microsoft.com/office/officeart/2005/8/layout/StepDownProcess"/>
    <dgm:cxn modelId="{69EB7153-6247-4878-94F1-A4A5D95BD20A}" type="presParOf" srcId="{EEC1B00E-D4E9-4557-A215-89DDD85C1084}" destId="{0A78536E-F121-49AD-A755-3DA9929B5B22}" srcOrd="1" destOrd="0" presId="urn:microsoft.com/office/officeart/2005/8/layout/StepDownProcess"/>
    <dgm:cxn modelId="{80344C43-596A-4EF5-9EEA-0483160B1122}" type="presParOf" srcId="{EEC1B00E-D4E9-4557-A215-89DDD85C1084}" destId="{681C7799-C654-4335-B697-A6E9AC531527}" srcOrd="2" destOrd="0" presId="urn:microsoft.com/office/officeart/2005/8/layout/StepDownProcess"/>
    <dgm:cxn modelId="{96DEE1AE-E597-4009-9415-6E66197059C6}" type="presParOf" srcId="{681C7799-C654-4335-B697-A6E9AC531527}" destId="{4A899384-AAC7-4E3C-8DF7-FCC9A398B6ED}" srcOrd="0" destOrd="0" presId="urn:microsoft.com/office/officeart/2005/8/layout/StepDownProcess"/>
    <dgm:cxn modelId="{4479A7A6-6540-4256-9068-0F93204F8C94}" type="presParOf" srcId="{681C7799-C654-4335-B697-A6E9AC531527}" destId="{E3C79DE6-4339-4B92-8FAD-B05880E86D9A}" srcOrd="1" destOrd="0" presId="urn:microsoft.com/office/officeart/2005/8/layout/StepDownProcess"/>
    <dgm:cxn modelId="{6A935A1B-3027-482D-8F63-4950C314489D}" type="presParOf" srcId="{681C7799-C654-4335-B697-A6E9AC531527}" destId="{63EAD611-B8CF-4424-B599-F948F4787509}" srcOrd="2" destOrd="0" presId="urn:microsoft.com/office/officeart/2005/8/layout/StepDownProcess"/>
    <dgm:cxn modelId="{ECD6B5E1-BB92-418C-B0CD-AA9C83B99BFE}" type="presParOf" srcId="{EEC1B00E-D4E9-4557-A215-89DDD85C1084}" destId="{5C77C09A-CAE4-4124-88D3-0A4CFD690E78}" srcOrd="3" destOrd="0" presId="urn:microsoft.com/office/officeart/2005/8/layout/StepDownProcess"/>
    <dgm:cxn modelId="{513D25FC-CC7A-4F87-9D85-73B1D2474539}" type="presParOf" srcId="{EEC1B00E-D4E9-4557-A215-89DDD85C1084}" destId="{9BDD8435-BABD-4D08-8F49-EDB00054AD4E}" srcOrd="4" destOrd="0" presId="urn:microsoft.com/office/officeart/2005/8/layout/StepDownProcess"/>
    <dgm:cxn modelId="{D7A998DA-5DB1-44AC-9BB1-19BB32FD416A}" type="presParOf" srcId="{9BDD8435-BABD-4D08-8F49-EDB00054AD4E}" destId="{97597A01-FC7D-4192-9D1A-802A6716851E}" srcOrd="0" destOrd="0" presId="urn:microsoft.com/office/officeart/2005/8/layout/StepDownProcess"/>
    <dgm:cxn modelId="{8250AAD7-94DA-49D5-9D3C-7FFEAE04E6EF}" type="presParOf" srcId="{9BDD8435-BABD-4D08-8F49-EDB00054AD4E}" destId="{EB906379-C0F7-401C-AF49-B3E34BC11A12}" srcOrd="1" destOrd="0" presId="urn:microsoft.com/office/officeart/2005/8/layout/StepDownProcess"/>
    <dgm:cxn modelId="{D3E41EC5-7C77-4D84-9C6F-8F7F0C894D6B}" type="presParOf" srcId="{9BDD8435-BABD-4D08-8F49-EDB00054AD4E}" destId="{1D041459-124D-4144-9AAF-4931D4B762E6}" srcOrd="2" destOrd="0" presId="urn:microsoft.com/office/officeart/2005/8/layout/StepDownProcess"/>
    <dgm:cxn modelId="{7729AF46-CC7C-4CF6-AA79-42B047DACF61}" type="presParOf" srcId="{EEC1B00E-D4E9-4557-A215-89DDD85C1084}" destId="{B9A3E6FD-1C86-4084-BF1C-AB5F9AB14B60}" srcOrd="5" destOrd="0" presId="urn:microsoft.com/office/officeart/2005/8/layout/StepDownProcess"/>
    <dgm:cxn modelId="{D8BF0FE6-919D-4B2F-9F0B-E7AA4E73B349}" type="presParOf" srcId="{EEC1B00E-D4E9-4557-A215-89DDD85C1084}" destId="{373BA096-45B1-4298-AFBF-ADB67F042E39}" srcOrd="6" destOrd="0" presId="urn:microsoft.com/office/officeart/2005/8/layout/StepDownProcess"/>
    <dgm:cxn modelId="{4A2E9291-02FF-4A00-A66D-30004F436F14}" type="presParOf" srcId="{373BA096-45B1-4298-AFBF-ADB67F042E39}" destId="{CE826A1B-11AA-48D6-8C4B-602F47A568C2}"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1D422B-2858-41DF-AADD-22F731994773}" type="doc">
      <dgm:prSet loTypeId="urn:microsoft.com/office/officeart/2005/8/layout/hProcess9" loCatId="process" qsTypeId="urn:microsoft.com/office/officeart/2005/8/quickstyle/simple1" qsCatId="simple" csTypeId="urn:microsoft.com/office/officeart/2005/8/colors/accent1_2" csCatId="accent1" phldr="1"/>
      <dgm:spPr/>
    </dgm:pt>
    <dgm:pt modelId="{73DEF6BE-AC86-4F28-A6B7-7341E12DDFEF}">
      <dgm:prSet phldrT="[Text]"/>
      <dgm:spPr/>
      <dgm:t>
        <a:bodyPr/>
        <a:lstStyle/>
        <a:p>
          <a:r>
            <a:rPr lang="en-GB" dirty="0" smtClean="0"/>
            <a:t>Baseline</a:t>
          </a:r>
          <a:endParaRPr lang="en-GB" dirty="0"/>
        </a:p>
      </dgm:t>
    </dgm:pt>
    <dgm:pt modelId="{DE1AC461-A769-43DD-9F7B-8CB58E2C9F01}" type="parTrans" cxnId="{C66573A2-E434-4EB7-ACB6-7C47A94639E7}">
      <dgm:prSet/>
      <dgm:spPr/>
      <dgm:t>
        <a:bodyPr/>
        <a:lstStyle/>
        <a:p>
          <a:endParaRPr lang="en-GB"/>
        </a:p>
      </dgm:t>
    </dgm:pt>
    <dgm:pt modelId="{A1F3C22B-D5E8-499D-B8B9-4E7F70A17F4D}" type="sibTrans" cxnId="{C66573A2-E434-4EB7-ACB6-7C47A94639E7}">
      <dgm:prSet/>
      <dgm:spPr/>
      <dgm:t>
        <a:bodyPr/>
        <a:lstStyle/>
        <a:p>
          <a:endParaRPr lang="en-GB"/>
        </a:p>
      </dgm:t>
    </dgm:pt>
    <dgm:pt modelId="{A0F3A556-75BA-4FEA-8149-E3A04C4F6745}">
      <dgm:prSet phldrT="[Text]"/>
      <dgm:spPr/>
      <dgm:t>
        <a:bodyPr/>
        <a:lstStyle/>
        <a:p>
          <a:r>
            <a:rPr lang="en-GB" dirty="0" smtClean="0"/>
            <a:t>Time 1 (coping leaflet)</a:t>
          </a:r>
          <a:endParaRPr lang="en-GB" dirty="0"/>
        </a:p>
      </dgm:t>
    </dgm:pt>
    <dgm:pt modelId="{A9895F91-72AB-4518-8C42-1D09E1660DA9}" type="parTrans" cxnId="{80F6B82A-324A-45E4-A566-7AF66469E436}">
      <dgm:prSet/>
      <dgm:spPr/>
      <dgm:t>
        <a:bodyPr/>
        <a:lstStyle/>
        <a:p>
          <a:endParaRPr lang="en-GB"/>
        </a:p>
      </dgm:t>
    </dgm:pt>
    <dgm:pt modelId="{F7D54052-9BB1-41DD-A49F-7723BDE27E65}" type="sibTrans" cxnId="{80F6B82A-324A-45E4-A566-7AF66469E436}">
      <dgm:prSet/>
      <dgm:spPr/>
      <dgm:t>
        <a:bodyPr/>
        <a:lstStyle/>
        <a:p>
          <a:endParaRPr lang="en-GB"/>
        </a:p>
      </dgm:t>
    </dgm:pt>
    <dgm:pt modelId="{A556AF00-17D6-44BB-9D18-29A85B2C5A27}">
      <dgm:prSet phldrT="[Text]"/>
      <dgm:spPr/>
      <dgm:t>
        <a:bodyPr/>
        <a:lstStyle/>
        <a:p>
          <a:r>
            <a:rPr lang="en-GB" dirty="0" smtClean="0"/>
            <a:t>Time 2 (coping leaflet)</a:t>
          </a:r>
          <a:endParaRPr lang="en-GB" dirty="0"/>
        </a:p>
      </dgm:t>
    </dgm:pt>
    <dgm:pt modelId="{8A1F9BFF-2A79-43E2-96C9-CC7C8594890E}" type="parTrans" cxnId="{CE1332A6-E0EA-42AC-9D50-15824F152B94}">
      <dgm:prSet/>
      <dgm:spPr/>
      <dgm:t>
        <a:bodyPr/>
        <a:lstStyle/>
        <a:p>
          <a:endParaRPr lang="en-GB"/>
        </a:p>
      </dgm:t>
    </dgm:pt>
    <dgm:pt modelId="{81F77E0F-7A0B-4F3F-A887-5B44D80D86AA}" type="sibTrans" cxnId="{CE1332A6-E0EA-42AC-9D50-15824F152B94}">
      <dgm:prSet/>
      <dgm:spPr/>
      <dgm:t>
        <a:bodyPr/>
        <a:lstStyle/>
        <a:p>
          <a:endParaRPr lang="en-GB"/>
        </a:p>
      </dgm:t>
    </dgm:pt>
    <dgm:pt modelId="{C3919F3A-C441-485E-A0AA-F48F9555DFEC}" type="pres">
      <dgm:prSet presAssocID="{531D422B-2858-41DF-AADD-22F731994773}" presName="CompostProcess" presStyleCnt="0">
        <dgm:presLayoutVars>
          <dgm:dir/>
          <dgm:resizeHandles val="exact"/>
        </dgm:presLayoutVars>
      </dgm:prSet>
      <dgm:spPr/>
    </dgm:pt>
    <dgm:pt modelId="{1A804C56-ABED-4A19-9FD7-B80B16475C8D}" type="pres">
      <dgm:prSet presAssocID="{531D422B-2858-41DF-AADD-22F731994773}" presName="arrow" presStyleLbl="bgShp" presStyleIdx="0" presStyleCnt="1"/>
      <dgm:spPr/>
    </dgm:pt>
    <dgm:pt modelId="{7ACD336F-DD06-497C-956A-BB2B5434CF49}" type="pres">
      <dgm:prSet presAssocID="{531D422B-2858-41DF-AADD-22F731994773}" presName="linearProcess" presStyleCnt="0"/>
      <dgm:spPr/>
    </dgm:pt>
    <dgm:pt modelId="{20AB39EA-9B67-455C-9993-B63066210408}" type="pres">
      <dgm:prSet presAssocID="{73DEF6BE-AC86-4F28-A6B7-7341E12DDFEF}" presName="textNode" presStyleLbl="node1" presStyleIdx="0" presStyleCnt="3">
        <dgm:presLayoutVars>
          <dgm:bulletEnabled val="1"/>
        </dgm:presLayoutVars>
      </dgm:prSet>
      <dgm:spPr/>
      <dgm:t>
        <a:bodyPr/>
        <a:lstStyle/>
        <a:p>
          <a:endParaRPr lang="en-GB"/>
        </a:p>
      </dgm:t>
    </dgm:pt>
    <dgm:pt modelId="{F5A0F19E-068B-416E-85BC-296A31C42593}" type="pres">
      <dgm:prSet presAssocID="{A1F3C22B-D5E8-499D-B8B9-4E7F70A17F4D}" presName="sibTrans" presStyleCnt="0"/>
      <dgm:spPr/>
    </dgm:pt>
    <dgm:pt modelId="{5F2A4785-D886-4E0E-A530-98DB21A70B87}" type="pres">
      <dgm:prSet presAssocID="{A0F3A556-75BA-4FEA-8149-E3A04C4F6745}" presName="textNode" presStyleLbl="node1" presStyleIdx="1" presStyleCnt="3">
        <dgm:presLayoutVars>
          <dgm:bulletEnabled val="1"/>
        </dgm:presLayoutVars>
      </dgm:prSet>
      <dgm:spPr/>
      <dgm:t>
        <a:bodyPr/>
        <a:lstStyle/>
        <a:p>
          <a:endParaRPr lang="en-GB"/>
        </a:p>
      </dgm:t>
    </dgm:pt>
    <dgm:pt modelId="{EE8E1304-E233-4556-9F89-042864C31FCC}" type="pres">
      <dgm:prSet presAssocID="{F7D54052-9BB1-41DD-A49F-7723BDE27E65}" presName="sibTrans" presStyleCnt="0"/>
      <dgm:spPr/>
    </dgm:pt>
    <dgm:pt modelId="{96A58EF8-BE21-4E80-A353-F9A7E93562E8}" type="pres">
      <dgm:prSet presAssocID="{A556AF00-17D6-44BB-9D18-29A85B2C5A27}" presName="textNode" presStyleLbl="node1" presStyleIdx="2" presStyleCnt="3">
        <dgm:presLayoutVars>
          <dgm:bulletEnabled val="1"/>
        </dgm:presLayoutVars>
      </dgm:prSet>
      <dgm:spPr/>
      <dgm:t>
        <a:bodyPr/>
        <a:lstStyle/>
        <a:p>
          <a:endParaRPr lang="en-GB"/>
        </a:p>
      </dgm:t>
    </dgm:pt>
  </dgm:ptLst>
  <dgm:cxnLst>
    <dgm:cxn modelId="{80F6B82A-324A-45E4-A566-7AF66469E436}" srcId="{531D422B-2858-41DF-AADD-22F731994773}" destId="{A0F3A556-75BA-4FEA-8149-E3A04C4F6745}" srcOrd="1" destOrd="0" parTransId="{A9895F91-72AB-4518-8C42-1D09E1660DA9}" sibTransId="{F7D54052-9BB1-41DD-A49F-7723BDE27E65}"/>
    <dgm:cxn modelId="{517E6BB4-F5F4-4A1B-929A-1F0CDDA89542}" type="presOf" srcId="{531D422B-2858-41DF-AADD-22F731994773}" destId="{C3919F3A-C441-485E-A0AA-F48F9555DFEC}" srcOrd="0" destOrd="0" presId="urn:microsoft.com/office/officeart/2005/8/layout/hProcess9"/>
    <dgm:cxn modelId="{C66573A2-E434-4EB7-ACB6-7C47A94639E7}" srcId="{531D422B-2858-41DF-AADD-22F731994773}" destId="{73DEF6BE-AC86-4F28-A6B7-7341E12DDFEF}" srcOrd="0" destOrd="0" parTransId="{DE1AC461-A769-43DD-9F7B-8CB58E2C9F01}" sibTransId="{A1F3C22B-D5E8-499D-B8B9-4E7F70A17F4D}"/>
    <dgm:cxn modelId="{813D473F-0F87-485E-980D-42E5EB8615BA}" type="presOf" srcId="{A0F3A556-75BA-4FEA-8149-E3A04C4F6745}" destId="{5F2A4785-D886-4E0E-A530-98DB21A70B87}" srcOrd="0" destOrd="0" presId="urn:microsoft.com/office/officeart/2005/8/layout/hProcess9"/>
    <dgm:cxn modelId="{CE1332A6-E0EA-42AC-9D50-15824F152B94}" srcId="{531D422B-2858-41DF-AADD-22F731994773}" destId="{A556AF00-17D6-44BB-9D18-29A85B2C5A27}" srcOrd="2" destOrd="0" parTransId="{8A1F9BFF-2A79-43E2-96C9-CC7C8594890E}" sibTransId="{81F77E0F-7A0B-4F3F-A887-5B44D80D86AA}"/>
    <dgm:cxn modelId="{822EA30B-1C8E-4746-BB7C-6B53CA65EE26}" type="presOf" srcId="{A556AF00-17D6-44BB-9D18-29A85B2C5A27}" destId="{96A58EF8-BE21-4E80-A353-F9A7E93562E8}" srcOrd="0" destOrd="0" presId="urn:microsoft.com/office/officeart/2005/8/layout/hProcess9"/>
    <dgm:cxn modelId="{DC7869A5-B1CA-4256-B44F-DE7DF714CDA2}" type="presOf" srcId="{73DEF6BE-AC86-4F28-A6B7-7341E12DDFEF}" destId="{20AB39EA-9B67-455C-9993-B63066210408}" srcOrd="0" destOrd="0" presId="urn:microsoft.com/office/officeart/2005/8/layout/hProcess9"/>
    <dgm:cxn modelId="{8E41B0F2-B3EA-4A2D-BE31-FC8DE730185A}" type="presParOf" srcId="{C3919F3A-C441-485E-A0AA-F48F9555DFEC}" destId="{1A804C56-ABED-4A19-9FD7-B80B16475C8D}" srcOrd="0" destOrd="0" presId="urn:microsoft.com/office/officeart/2005/8/layout/hProcess9"/>
    <dgm:cxn modelId="{B62DC888-840D-44FA-A81A-C133DEB4B762}" type="presParOf" srcId="{C3919F3A-C441-485E-A0AA-F48F9555DFEC}" destId="{7ACD336F-DD06-497C-956A-BB2B5434CF49}" srcOrd="1" destOrd="0" presId="urn:microsoft.com/office/officeart/2005/8/layout/hProcess9"/>
    <dgm:cxn modelId="{FDB0221E-E73B-4D5D-A99D-53BB133CE141}" type="presParOf" srcId="{7ACD336F-DD06-497C-956A-BB2B5434CF49}" destId="{20AB39EA-9B67-455C-9993-B63066210408}" srcOrd="0" destOrd="0" presId="urn:microsoft.com/office/officeart/2005/8/layout/hProcess9"/>
    <dgm:cxn modelId="{CCDF8B4E-E15D-4008-91D7-774EAC519402}" type="presParOf" srcId="{7ACD336F-DD06-497C-956A-BB2B5434CF49}" destId="{F5A0F19E-068B-416E-85BC-296A31C42593}" srcOrd="1" destOrd="0" presId="urn:microsoft.com/office/officeart/2005/8/layout/hProcess9"/>
    <dgm:cxn modelId="{716675F5-4EBE-4678-82E5-6C2162D5B40A}" type="presParOf" srcId="{7ACD336F-DD06-497C-956A-BB2B5434CF49}" destId="{5F2A4785-D886-4E0E-A530-98DB21A70B87}" srcOrd="2" destOrd="0" presId="urn:microsoft.com/office/officeart/2005/8/layout/hProcess9"/>
    <dgm:cxn modelId="{DCDA6D3C-DE5E-4EE0-AC48-A580AFC18992}" type="presParOf" srcId="{7ACD336F-DD06-497C-956A-BB2B5434CF49}" destId="{EE8E1304-E233-4556-9F89-042864C31FCC}" srcOrd="3" destOrd="0" presId="urn:microsoft.com/office/officeart/2005/8/layout/hProcess9"/>
    <dgm:cxn modelId="{830E0AFD-D6C2-44D8-88F8-2206CA53D360}" type="presParOf" srcId="{7ACD336F-DD06-497C-956A-BB2B5434CF49}" destId="{96A58EF8-BE21-4E80-A353-F9A7E93562E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FE1E72-25BE-440B-9DE1-35F6A8CCD66C}" type="doc">
      <dgm:prSet loTypeId="urn:diagrams.loki3.com/VaryingWidthList" loCatId="list" qsTypeId="urn:microsoft.com/office/officeart/2005/8/quickstyle/simple1" qsCatId="simple" csTypeId="urn:microsoft.com/office/officeart/2005/8/colors/accent1_2" csCatId="accent1" phldr="1"/>
      <dgm:spPr/>
    </dgm:pt>
    <dgm:pt modelId="{FA806772-CFAC-47A5-A29E-28C83AF71F56}">
      <dgm:prSet phldrT="[Text]"/>
      <dgm:spPr/>
      <dgm:t>
        <a:bodyPr/>
        <a:lstStyle/>
        <a:p>
          <a:r>
            <a:rPr lang="en-GB" dirty="0" smtClean="0"/>
            <a:t>Perceived Stress Scale (Cohen, 1988)</a:t>
          </a:r>
          <a:endParaRPr lang="en-GB" dirty="0"/>
        </a:p>
      </dgm:t>
    </dgm:pt>
    <dgm:pt modelId="{76D1172D-03E6-48F3-90CA-1E63000CD59B}" type="parTrans" cxnId="{DE1E64B8-2C11-44E1-9317-2C48A463F7EB}">
      <dgm:prSet/>
      <dgm:spPr/>
      <dgm:t>
        <a:bodyPr/>
        <a:lstStyle/>
        <a:p>
          <a:endParaRPr lang="en-GB"/>
        </a:p>
      </dgm:t>
    </dgm:pt>
    <dgm:pt modelId="{429ACFEE-B9DF-4D33-B30B-3ABC5ECDAD26}" type="sibTrans" cxnId="{DE1E64B8-2C11-44E1-9317-2C48A463F7EB}">
      <dgm:prSet/>
      <dgm:spPr/>
      <dgm:t>
        <a:bodyPr/>
        <a:lstStyle/>
        <a:p>
          <a:endParaRPr lang="en-GB"/>
        </a:p>
      </dgm:t>
    </dgm:pt>
    <dgm:pt modelId="{BD773ED4-F3F5-4715-914B-AFBDBF62DF2A}">
      <dgm:prSet phldrT="[Text]"/>
      <dgm:spPr/>
      <dgm:t>
        <a:bodyPr/>
        <a:lstStyle/>
        <a:p>
          <a:r>
            <a:rPr lang="en-GB" dirty="0" smtClean="0"/>
            <a:t>Parental Stress Index sf (</a:t>
          </a:r>
          <a:r>
            <a:rPr lang="en-GB" dirty="0" err="1" smtClean="0"/>
            <a:t>Abidin</a:t>
          </a:r>
          <a:r>
            <a:rPr lang="en-GB" dirty="0" smtClean="0"/>
            <a:t>, 1995)</a:t>
          </a:r>
          <a:endParaRPr lang="en-GB" dirty="0"/>
        </a:p>
      </dgm:t>
    </dgm:pt>
    <dgm:pt modelId="{7C67101C-09F6-4AAE-87EA-984E85EF9427}" type="parTrans" cxnId="{7123303B-0F3D-43D1-8933-74E6101CD2F8}">
      <dgm:prSet/>
      <dgm:spPr/>
      <dgm:t>
        <a:bodyPr/>
        <a:lstStyle/>
        <a:p>
          <a:endParaRPr lang="en-GB"/>
        </a:p>
      </dgm:t>
    </dgm:pt>
    <dgm:pt modelId="{AB9E5305-E51E-47D1-8489-5F3DD401B562}" type="sibTrans" cxnId="{7123303B-0F3D-43D1-8933-74E6101CD2F8}">
      <dgm:prSet/>
      <dgm:spPr/>
      <dgm:t>
        <a:bodyPr/>
        <a:lstStyle/>
        <a:p>
          <a:endParaRPr lang="en-GB"/>
        </a:p>
      </dgm:t>
    </dgm:pt>
    <dgm:pt modelId="{9C7624FF-C106-4D87-AE99-2F351F6510CC}">
      <dgm:prSet phldrT="[Text]"/>
      <dgm:spPr/>
      <dgm:t>
        <a:bodyPr/>
        <a:lstStyle/>
        <a:p>
          <a:r>
            <a:rPr lang="en-GB" dirty="0" smtClean="0"/>
            <a:t>Brief Cope (Carver, 1997)</a:t>
          </a:r>
          <a:endParaRPr lang="en-GB" dirty="0"/>
        </a:p>
      </dgm:t>
    </dgm:pt>
    <dgm:pt modelId="{A0DA75F3-F1EE-4803-83D6-2412CEE9EC57}" type="parTrans" cxnId="{DC3C09C3-CE01-4A38-9304-4908292692DF}">
      <dgm:prSet/>
      <dgm:spPr/>
      <dgm:t>
        <a:bodyPr/>
        <a:lstStyle/>
        <a:p>
          <a:endParaRPr lang="en-GB"/>
        </a:p>
      </dgm:t>
    </dgm:pt>
    <dgm:pt modelId="{CE9FC161-1DE0-4236-A391-66C6933F0D3E}" type="sibTrans" cxnId="{DC3C09C3-CE01-4A38-9304-4908292692DF}">
      <dgm:prSet/>
      <dgm:spPr/>
      <dgm:t>
        <a:bodyPr/>
        <a:lstStyle/>
        <a:p>
          <a:endParaRPr lang="en-GB"/>
        </a:p>
      </dgm:t>
    </dgm:pt>
    <dgm:pt modelId="{7B3E3705-C37D-4FDC-8229-910F575E2F12}" type="pres">
      <dgm:prSet presAssocID="{85FE1E72-25BE-440B-9DE1-35F6A8CCD66C}" presName="Name0" presStyleCnt="0">
        <dgm:presLayoutVars>
          <dgm:resizeHandles/>
        </dgm:presLayoutVars>
      </dgm:prSet>
      <dgm:spPr/>
    </dgm:pt>
    <dgm:pt modelId="{1A723CB7-1F27-4EA9-A66A-B07E4B0297D4}" type="pres">
      <dgm:prSet presAssocID="{FA806772-CFAC-47A5-A29E-28C83AF71F56}" presName="text" presStyleLbl="node1" presStyleIdx="0" presStyleCnt="3" custScaleX="835626">
        <dgm:presLayoutVars>
          <dgm:bulletEnabled val="1"/>
        </dgm:presLayoutVars>
      </dgm:prSet>
      <dgm:spPr/>
      <dgm:t>
        <a:bodyPr/>
        <a:lstStyle/>
        <a:p>
          <a:endParaRPr lang="en-GB"/>
        </a:p>
      </dgm:t>
    </dgm:pt>
    <dgm:pt modelId="{656D6B98-8C0C-4904-8AFD-700B73AA1A2D}" type="pres">
      <dgm:prSet presAssocID="{429ACFEE-B9DF-4D33-B30B-3ABC5ECDAD26}" presName="space" presStyleCnt="0"/>
      <dgm:spPr/>
    </dgm:pt>
    <dgm:pt modelId="{BF4DE634-1B13-49D9-BA65-0A5A592F909B}" type="pres">
      <dgm:prSet presAssocID="{BD773ED4-F3F5-4715-914B-AFBDBF62DF2A}" presName="text" presStyleLbl="node1" presStyleIdx="1" presStyleCnt="3" custScaleX="841821" custLinFactNeighborX="39313" custLinFactNeighborY="35660">
        <dgm:presLayoutVars>
          <dgm:bulletEnabled val="1"/>
        </dgm:presLayoutVars>
      </dgm:prSet>
      <dgm:spPr/>
      <dgm:t>
        <a:bodyPr/>
        <a:lstStyle/>
        <a:p>
          <a:endParaRPr lang="en-GB"/>
        </a:p>
      </dgm:t>
    </dgm:pt>
    <dgm:pt modelId="{2EAE840E-BE4C-4178-BE31-A6126D88F91A}" type="pres">
      <dgm:prSet presAssocID="{AB9E5305-E51E-47D1-8489-5F3DD401B562}" presName="space" presStyleCnt="0"/>
      <dgm:spPr/>
    </dgm:pt>
    <dgm:pt modelId="{82062D95-8B7D-4409-8DB6-B4E4DAC1341B}" type="pres">
      <dgm:prSet presAssocID="{9C7624FF-C106-4D87-AE99-2F351F6510CC}" presName="text" presStyleLbl="node1" presStyleIdx="2" presStyleCnt="3" custScaleX="848016">
        <dgm:presLayoutVars>
          <dgm:bulletEnabled val="1"/>
        </dgm:presLayoutVars>
      </dgm:prSet>
      <dgm:spPr/>
      <dgm:t>
        <a:bodyPr/>
        <a:lstStyle/>
        <a:p>
          <a:endParaRPr lang="en-GB"/>
        </a:p>
      </dgm:t>
    </dgm:pt>
  </dgm:ptLst>
  <dgm:cxnLst>
    <dgm:cxn modelId="{DE1E64B8-2C11-44E1-9317-2C48A463F7EB}" srcId="{85FE1E72-25BE-440B-9DE1-35F6A8CCD66C}" destId="{FA806772-CFAC-47A5-A29E-28C83AF71F56}" srcOrd="0" destOrd="0" parTransId="{76D1172D-03E6-48F3-90CA-1E63000CD59B}" sibTransId="{429ACFEE-B9DF-4D33-B30B-3ABC5ECDAD26}"/>
    <dgm:cxn modelId="{1388B96B-D73D-45C5-9857-8D2048ABCDB7}" type="presOf" srcId="{FA806772-CFAC-47A5-A29E-28C83AF71F56}" destId="{1A723CB7-1F27-4EA9-A66A-B07E4B0297D4}" srcOrd="0" destOrd="0" presId="urn:diagrams.loki3.com/VaryingWidthList"/>
    <dgm:cxn modelId="{ECCC2558-121C-4C10-B05E-32B4B0436792}" type="presOf" srcId="{BD773ED4-F3F5-4715-914B-AFBDBF62DF2A}" destId="{BF4DE634-1B13-49D9-BA65-0A5A592F909B}" srcOrd="0" destOrd="0" presId="urn:diagrams.loki3.com/VaryingWidthList"/>
    <dgm:cxn modelId="{BDA950F0-3A72-4216-BA98-1531DE472F2E}" type="presOf" srcId="{85FE1E72-25BE-440B-9DE1-35F6A8CCD66C}" destId="{7B3E3705-C37D-4FDC-8229-910F575E2F12}" srcOrd="0" destOrd="0" presId="urn:diagrams.loki3.com/VaryingWidthList"/>
    <dgm:cxn modelId="{DC3C09C3-CE01-4A38-9304-4908292692DF}" srcId="{85FE1E72-25BE-440B-9DE1-35F6A8CCD66C}" destId="{9C7624FF-C106-4D87-AE99-2F351F6510CC}" srcOrd="2" destOrd="0" parTransId="{A0DA75F3-F1EE-4803-83D6-2412CEE9EC57}" sibTransId="{CE9FC161-1DE0-4236-A391-66C6933F0D3E}"/>
    <dgm:cxn modelId="{47881A75-5EA3-46EE-9941-E553B2A1F979}" type="presOf" srcId="{9C7624FF-C106-4D87-AE99-2F351F6510CC}" destId="{82062D95-8B7D-4409-8DB6-B4E4DAC1341B}" srcOrd="0" destOrd="0" presId="urn:diagrams.loki3.com/VaryingWidthList"/>
    <dgm:cxn modelId="{7123303B-0F3D-43D1-8933-74E6101CD2F8}" srcId="{85FE1E72-25BE-440B-9DE1-35F6A8CCD66C}" destId="{BD773ED4-F3F5-4715-914B-AFBDBF62DF2A}" srcOrd="1" destOrd="0" parTransId="{7C67101C-09F6-4AAE-87EA-984E85EF9427}" sibTransId="{AB9E5305-E51E-47D1-8489-5F3DD401B562}"/>
    <dgm:cxn modelId="{265F5064-4F81-4490-90C2-C12AD37AB697}" type="presParOf" srcId="{7B3E3705-C37D-4FDC-8229-910F575E2F12}" destId="{1A723CB7-1F27-4EA9-A66A-B07E4B0297D4}" srcOrd="0" destOrd="0" presId="urn:diagrams.loki3.com/VaryingWidthList"/>
    <dgm:cxn modelId="{EAAE8D34-7432-40F1-94C8-300ED89EE790}" type="presParOf" srcId="{7B3E3705-C37D-4FDC-8229-910F575E2F12}" destId="{656D6B98-8C0C-4904-8AFD-700B73AA1A2D}" srcOrd="1" destOrd="0" presId="urn:diagrams.loki3.com/VaryingWidthList"/>
    <dgm:cxn modelId="{599421D8-FC4F-4C29-B06C-40D64C57D614}" type="presParOf" srcId="{7B3E3705-C37D-4FDC-8229-910F575E2F12}" destId="{BF4DE634-1B13-49D9-BA65-0A5A592F909B}" srcOrd="2" destOrd="0" presId="urn:diagrams.loki3.com/VaryingWidthList"/>
    <dgm:cxn modelId="{BA1C85E0-FC2A-45DD-9794-247361C91696}" type="presParOf" srcId="{7B3E3705-C37D-4FDC-8229-910F575E2F12}" destId="{2EAE840E-BE4C-4178-BE31-A6126D88F91A}" srcOrd="3" destOrd="0" presId="urn:diagrams.loki3.com/VaryingWidthList"/>
    <dgm:cxn modelId="{E9A62F4A-B8D0-4CAF-B186-44AF2FFA7021}" type="presParOf" srcId="{7B3E3705-C37D-4FDC-8229-910F575E2F12}" destId="{82062D95-8B7D-4409-8DB6-B4E4DAC1341B}"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C343A-C644-41D1-8254-8D64A6F219B0}" type="datetimeFigureOut">
              <a:rPr lang="en-GB" smtClean="0"/>
              <a:t>08/02/2018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41AFD2-6D7E-4FF7-A621-82B798627BBB}" type="slidenum">
              <a:rPr lang="en-GB" smtClean="0"/>
              <a:t>‹#›</a:t>
            </a:fld>
            <a:endParaRPr lang="en-GB"/>
          </a:p>
        </p:txBody>
      </p:sp>
    </p:spTree>
    <p:extLst>
      <p:ext uri="{BB962C8B-B14F-4D97-AF65-F5344CB8AC3E}">
        <p14:creationId xmlns:p14="http://schemas.microsoft.com/office/powerpoint/2010/main" val="4064692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afternoon,</a:t>
            </a:r>
            <a:r>
              <a:rPr lang="en-GB" baseline="0" dirty="0" smtClean="0"/>
              <a:t> my name is Payal Sood and I am here today to present to you my research so far for my PhD. The title of my research is “ the development ….”</a:t>
            </a:r>
          </a:p>
          <a:p>
            <a:r>
              <a:rPr lang="en-GB" baseline="0" dirty="0" smtClean="0"/>
              <a:t>The aim of my research study is not only to add to or contribute to the field of knowledge but we also aim to make a difference practically in people’s lives through this research, by making a small contribution, </a:t>
            </a:r>
            <a:r>
              <a:rPr lang="en-GB" baseline="0" dirty="0" err="1" smtClean="0"/>
              <a:t>atleast</a:t>
            </a:r>
            <a:r>
              <a:rPr lang="en-GB" baseline="0" dirty="0" smtClean="0"/>
              <a:t> we are hoping to do so!</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2</a:t>
            </a:fld>
            <a:endParaRPr lang="en-GB"/>
          </a:p>
        </p:txBody>
      </p:sp>
    </p:spTree>
    <p:extLst>
      <p:ext uri="{BB962C8B-B14F-4D97-AF65-F5344CB8AC3E}">
        <p14:creationId xmlns:p14="http://schemas.microsoft.com/office/powerpoint/2010/main" val="676947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has been widely acknowledged that parenting a child with special needs is more stressful in comparison to raising a child with typical development. It is also</a:t>
            </a:r>
            <a:r>
              <a:rPr lang="en-GB" baseline="0" dirty="0" smtClean="0"/>
              <a:t> important to find mechanisms to deal with this stress as a parent may compromise in a child’s care unintentionally when under stress. </a:t>
            </a:r>
            <a:r>
              <a:rPr lang="en-GB" dirty="0" smtClean="0"/>
              <a:t>There are various reasons for this such as additional caring responsibilities due to the diagnosis, behavioural problems, financial constraints etc. The first study of this PhD aimed to find out how stressful parents considered their</a:t>
            </a:r>
            <a:r>
              <a:rPr lang="en-GB" baseline="0" dirty="0" smtClean="0"/>
              <a:t> role was, were they able to deal with this stress and what were the coping mechanisms which helped them more than others.</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6</a:t>
            </a:fld>
            <a:endParaRPr lang="en-GB"/>
          </a:p>
        </p:txBody>
      </p:sp>
    </p:spTree>
    <p:extLst>
      <p:ext uri="{BB962C8B-B14F-4D97-AF65-F5344CB8AC3E}">
        <p14:creationId xmlns:p14="http://schemas.microsoft.com/office/powerpoint/2010/main" val="568308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Through</a:t>
            </a:r>
            <a:r>
              <a:rPr lang="en-GB" baseline="0" dirty="0" smtClean="0"/>
              <a:t> this study we wanted to find out how stressful parents considered their role to be and also to gain an understanding of the coping mechanisms that they use to mediate this stress. The best approach to do this was through semi structured interviews so we could elucidate a good amount of information from the parents .</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7</a:t>
            </a:fld>
            <a:endParaRPr lang="en-GB"/>
          </a:p>
        </p:txBody>
      </p:sp>
    </p:spTree>
    <p:extLst>
      <p:ext uri="{BB962C8B-B14F-4D97-AF65-F5344CB8AC3E}">
        <p14:creationId xmlns:p14="http://schemas.microsoft.com/office/powerpoint/2010/main" val="3857075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IPA allows the researcher to identify</a:t>
            </a:r>
            <a:r>
              <a:rPr lang="en-GB" baseline="0" dirty="0" smtClean="0"/>
              <a:t> and understand </a:t>
            </a:r>
            <a:r>
              <a:rPr lang="en-GB" sz="1200" kern="1200" dirty="0" smtClean="0">
                <a:solidFill>
                  <a:schemeClr val="tx1"/>
                </a:solidFill>
                <a:effectLst/>
                <a:latin typeface="+mn-lt"/>
                <a:ea typeface="+mn-ea"/>
                <a:cs typeface="+mn-cs"/>
              </a:rPr>
              <a:t>the significance of the experience which the participant has experienced, so the researcher is committed to make sense of their life experiences.</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8</a:t>
            </a:fld>
            <a:endParaRPr lang="en-GB"/>
          </a:p>
        </p:txBody>
      </p:sp>
    </p:spTree>
    <p:extLst>
      <p:ext uri="{BB962C8B-B14F-4D97-AF65-F5344CB8AC3E}">
        <p14:creationId xmlns:p14="http://schemas.microsoft.com/office/powerpoint/2010/main" val="2610065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prevalence of high levels of stress dominated the results,</a:t>
            </a:r>
            <a:r>
              <a:rPr lang="en-GB" baseline="0" dirty="0" smtClean="0"/>
              <a:t> therefore it was concluded that an intervention which can enhance coping may help parents in better adaptation to the stress they face on a day to basis.</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11</a:t>
            </a:fld>
            <a:endParaRPr lang="en-GB"/>
          </a:p>
        </p:txBody>
      </p:sp>
    </p:spTree>
    <p:extLst>
      <p:ext uri="{BB962C8B-B14F-4D97-AF65-F5344CB8AC3E}">
        <p14:creationId xmlns:p14="http://schemas.microsoft.com/office/powerpoint/2010/main" val="8254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13</a:t>
            </a:fld>
            <a:endParaRPr lang="en-GB"/>
          </a:p>
        </p:txBody>
      </p:sp>
    </p:spTree>
    <p:extLst>
      <p:ext uri="{BB962C8B-B14F-4D97-AF65-F5344CB8AC3E}">
        <p14:creationId xmlns:p14="http://schemas.microsoft.com/office/powerpoint/2010/main" val="3911167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primary research hypotheses for this study were 1. The use of the intervention would result in lower levels of perceived general distress from baseline to follow-up. </a:t>
            </a:r>
          </a:p>
          <a:p>
            <a:r>
              <a:rPr lang="en-GB" sz="1200" kern="1200" dirty="0" smtClean="0">
                <a:solidFill>
                  <a:schemeClr val="tx1"/>
                </a:solidFill>
                <a:effectLst/>
                <a:latin typeface="+mn-lt"/>
                <a:ea typeface="+mn-ea"/>
                <a:cs typeface="+mn-cs"/>
              </a:rPr>
              <a:t>2. The use of the intervention would result in lower levels of parental distress from baseline to follow-up. </a:t>
            </a:r>
          </a:p>
          <a:p>
            <a:r>
              <a:rPr lang="en-GB" sz="1200" kern="1200" dirty="0" smtClean="0">
                <a:solidFill>
                  <a:schemeClr val="tx1"/>
                </a:solidFill>
                <a:effectLst/>
                <a:latin typeface="+mn-lt"/>
                <a:ea typeface="+mn-ea"/>
                <a:cs typeface="+mn-cs"/>
              </a:rPr>
              <a:t>3. The use of the intervention would result in a higher use of active emotion coping. Or lesser use of avoidance coping will lead to less stress.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16</a:t>
            </a:fld>
            <a:endParaRPr lang="en-GB"/>
          </a:p>
        </p:txBody>
      </p:sp>
    </p:spTree>
    <p:extLst>
      <p:ext uri="{BB962C8B-B14F-4D97-AF65-F5344CB8AC3E}">
        <p14:creationId xmlns:p14="http://schemas.microsoft.com/office/powerpoint/2010/main" val="2561207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Parental distress subscale out of difficult child, dysfunctional interaction etc. </a:t>
            </a:r>
            <a:r>
              <a:rPr lang="en-GB" dirty="0" err="1" smtClean="0"/>
              <a:t>ope</a:t>
            </a:r>
            <a:r>
              <a:rPr lang="en-GB" dirty="0" smtClean="0"/>
              <a:t> : </a:t>
            </a:r>
            <a:r>
              <a:rPr lang="en-GB" sz="1200" b="0" i="0" kern="1200" dirty="0" smtClean="0">
                <a:solidFill>
                  <a:schemeClr val="tx1"/>
                </a:solidFill>
                <a:effectLst/>
                <a:latin typeface="+mn-lt"/>
                <a:ea typeface="+mn-ea"/>
                <a:cs typeface="+mn-cs"/>
              </a:rPr>
              <a:t>Self-distraction, Active coping, Denial, Substance use, Use of emotional support, Use of instrumental support, Behavioural disengagement, Venting, Positive reframing, Planning, Humour, Acceptance, Religion, and Self-blame.</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19</a:t>
            </a:fld>
            <a:endParaRPr lang="en-GB"/>
          </a:p>
        </p:txBody>
      </p:sp>
    </p:spTree>
    <p:extLst>
      <p:ext uri="{BB962C8B-B14F-4D97-AF65-F5344CB8AC3E}">
        <p14:creationId xmlns:p14="http://schemas.microsoft.com/office/powerpoint/2010/main" val="3703041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one-way repeated measures ANOVA was conducted to compare the scores on Perceived Stress at Time 1 (baseline, prior to intervention), Time 2 (one week after the intervention) and Time 3 (two weeks after the intervention. The means and standard deviations are presented in Table 1.3</a:t>
            </a:r>
          </a:p>
          <a:p>
            <a:r>
              <a:rPr lang="en-GB" sz="1200" kern="1200" dirty="0" smtClean="0">
                <a:solidFill>
                  <a:schemeClr val="tx1"/>
                </a:solidFill>
                <a:effectLst/>
                <a:latin typeface="+mn-lt"/>
                <a:ea typeface="+mn-ea"/>
                <a:cs typeface="+mn-cs"/>
              </a:rPr>
              <a:t>There was a significant effect for time, Wilks’ </a:t>
            </a:r>
            <a:r>
              <a:rPr lang="en-GB" sz="1200" kern="1200" dirty="0" err="1" smtClean="0">
                <a:solidFill>
                  <a:schemeClr val="tx1"/>
                </a:solidFill>
                <a:effectLst/>
                <a:latin typeface="+mn-lt"/>
                <a:ea typeface="+mn-ea"/>
                <a:cs typeface="+mn-cs"/>
              </a:rPr>
              <a:t>Lambada</a:t>
            </a:r>
            <a:r>
              <a:rPr lang="en-GB" sz="1200" kern="1200" dirty="0" smtClean="0">
                <a:solidFill>
                  <a:schemeClr val="tx1"/>
                </a:solidFill>
                <a:effectLst/>
                <a:latin typeface="+mn-lt"/>
                <a:ea typeface="+mn-ea"/>
                <a:cs typeface="+mn-cs"/>
              </a:rPr>
              <a:t> = .35, </a:t>
            </a:r>
            <a:r>
              <a:rPr lang="en-GB" sz="1200" i="1" kern="1200" dirty="0" smtClean="0">
                <a:solidFill>
                  <a:schemeClr val="tx1"/>
                </a:solidFill>
                <a:effectLst/>
                <a:latin typeface="+mn-lt"/>
                <a:ea typeface="+mn-ea"/>
                <a:cs typeface="+mn-cs"/>
              </a:rPr>
              <a:t>F </a:t>
            </a:r>
            <a:r>
              <a:rPr lang="en-GB" sz="1200" kern="1200" dirty="0" smtClean="0">
                <a:solidFill>
                  <a:schemeClr val="tx1"/>
                </a:solidFill>
                <a:effectLst/>
                <a:latin typeface="+mn-lt"/>
                <a:ea typeface="+mn-ea"/>
                <a:cs typeface="+mn-cs"/>
              </a:rPr>
              <a:t>(2, 21) = 17.56, </a:t>
            </a:r>
            <a:r>
              <a:rPr lang="en-GB" sz="1200" i="1" kern="1200" dirty="0" smtClean="0">
                <a:solidFill>
                  <a:schemeClr val="tx1"/>
                </a:solidFill>
                <a:effectLst/>
                <a:latin typeface="+mn-lt"/>
                <a:ea typeface="+mn-ea"/>
                <a:cs typeface="+mn-cs"/>
              </a:rPr>
              <a:t>p </a:t>
            </a:r>
            <a:r>
              <a:rPr lang="en-GB" sz="1200" kern="1200" dirty="0" smtClean="0">
                <a:solidFill>
                  <a:schemeClr val="tx1"/>
                </a:solidFill>
                <a:effectLst/>
                <a:latin typeface="+mn-lt"/>
                <a:ea typeface="+mn-ea"/>
                <a:cs typeface="+mn-cs"/>
              </a:rPr>
              <a:t>&lt; .001, multivariate partial eta squared = .64. Post hoc tests (Bonferroni) revealed that the levels of perceived stress were significantly higher in participants at Time 1 (</a:t>
            </a:r>
            <a:r>
              <a:rPr lang="en-GB" sz="1200" i="1" kern="1200" dirty="0" smtClean="0">
                <a:solidFill>
                  <a:schemeClr val="tx1"/>
                </a:solidFill>
                <a:effectLst/>
                <a:latin typeface="+mn-lt"/>
                <a:ea typeface="+mn-ea"/>
                <a:cs typeface="+mn-cs"/>
              </a:rPr>
              <a:t> p </a:t>
            </a:r>
            <a:r>
              <a:rPr lang="en-GB" sz="1200" kern="1200" dirty="0" smtClean="0">
                <a:solidFill>
                  <a:schemeClr val="tx1"/>
                </a:solidFill>
                <a:effectLst/>
                <a:latin typeface="+mn-lt"/>
                <a:ea typeface="+mn-ea"/>
                <a:cs typeface="+mn-cs"/>
              </a:rPr>
              <a:t>&lt; .005) in comparison to participants at Time 2 and Time 3. Stress scores of participants at Time 2 and Time 3 did not differ significantly (</a:t>
            </a:r>
            <a:r>
              <a:rPr lang="en-GB" sz="1200" i="1" kern="1200" dirty="0" smtClean="0">
                <a:solidFill>
                  <a:schemeClr val="tx1"/>
                </a:solidFill>
                <a:effectLst/>
                <a:latin typeface="+mn-lt"/>
                <a:ea typeface="+mn-ea"/>
                <a:cs typeface="+mn-cs"/>
              </a:rPr>
              <a:t> p</a:t>
            </a:r>
            <a:r>
              <a:rPr lang="en-GB" sz="1200" kern="1200" dirty="0" smtClean="0">
                <a:solidFill>
                  <a:schemeClr val="tx1"/>
                </a:solidFill>
                <a:effectLst/>
                <a:latin typeface="+mn-lt"/>
                <a:ea typeface="+mn-ea"/>
                <a:cs typeface="+mn-cs"/>
              </a:rPr>
              <a:t> = .053). Hence, the null hypothesis is rejected.</a:t>
            </a:r>
          </a:p>
          <a:p>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25</a:t>
            </a:fld>
            <a:endParaRPr lang="en-GB"/>
          </a:p>
        </p:txBody>
      </p:sp>
    </p:spTree>
    <p:extLst>
      <p:ext uri="{BB962C8B-B14F-4D97-AF65-F5344CB8AC3E}">
        <p14:creationId xmlns:p14="http://schemas.microsoft.com/office/powerpoint/2010/main" val="722574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use of the intervention would result in lower levels of parental distress from baseline to follow-up. A one-way repeated measures ANOVA was conducted to compare the scores on Parental Distress at Time 1 (baseline, prior to intervention), Time 2 (one week after the intervention) and Time 3 (two weeks after the intervention. The means and standard deviations are presented in Table 1.4</a:t>
            </a:r>
          </a:p>
          <a:p>
            <a:r>
              <a:rPr lang="en-GB" sz="1200" kern="1200" dirty="0" smtClean="0">
                <a:solidFill>
                  <a:schemeClr val="tx1"/>
                </a:solidFill>
                <a:effectLst/>
                <a:latin typeface="+mn-lt"/>
                <a:ea typeface="+mn-ea"/>
                <a:cs typeface="+mn-cs"/>
              </a:rPr>
              <a:t>There was a significant effect for time, Wilks’ </a:t>
            </a:r>
            <a:r>
              <a:rPr lang="en-GB" sz="1200" kern="1200" dirty="0" err="1" smtClean="0">
                <a:solidFill>
                  <a:schemeClr val="tx1"/>
                </a:solidFill>
                <a:effectLst/>
                <a:latin typeface="+mn-lt"/>
                <a:ea typeface="+mn-ea"/>
                <a:cs typeface="+mn-cs"/>
              </a:rPr>
              <a:t>Lambada</a:t>
            </a:r>
            <a:r>
              <a:rPr lang="en-GB" sz="1200" kern="1200" dirty="0" smtClean="0">
                <a:solidFill>
                  <a:schemeClr val="tx1"/>
                </a:solidFill>
                <a:effectLst/>
                <a:latin typeface="+mn-lt"/>
                <a:ea typeface="+mn-ea"/>
                <a:cs typeface="+mn-cs"/>
              </a:rPr>
              <a:t> = .33, </a:t>
            </a:r>
            <a:r>
              <a:rPr lang="en-GB" sz="1200" i="1" kern="1200" dirty="0" smtClean="0">
                <a:solidFill>
                  <a:schemeClr val="tx1"/>
                </a:solidFill>
                <a:effectLst/>
                <a:latin typeface="+mn-lt"/>
                <a:ea typeface="+mn-ea"/>
                <a:cs typeface="+mn-cs"/>
              </a:rPr>
              <a:t>F </a:t>
            </a:r>
            <a:r>
              <a:rPr lang="en-GB" sz="1200" kern="1200" dirty="0" smtClean="0">
                <a:solidFill>
                  <a:schemeClr val="tx1"/>
                </a:solidFill>
                <a:effectLst/>
                <a:latin typeface="+mn-lt"/>
                <a:ea typeface="+mn-ea"/>
                <a:cs typeface="+mn-cs"/>
              </a:rPr>
              <a:t>(2, 21) = 19.28, </a:t>
            </a:r>
            <a:r>
              <a:rPr lang="en-GB" sz="1200" i="1" kern="1200" dirty="0" smtClean="0">
                <a:solidFill>
                  <a:schemeClr val="tx1"/>
                </a:solidFill>
                <a:effectLst/>
                <a:latin typeface="+mn-lt"/>
                <a:ea typeface="+mn-ea"/>
                <a:cs typeface="+mn-cs"/>
              </a:rPr>
              <a:t>p </a:t>
            </a:r>
            <a:r>
              <a:rPr lang="en-GB" sz="1200" kern="1200" dirty="0" smtClean="0">
                <a:solidFill>
                  <a:schemeClr val="tx1"/>
                </a:solidFill>
                <a:effectLst/>
                <a:latin typeface="+mn-lt"/>
                <a:ea typeface="+mn-ea"/>
                <a:cs typeface="+mn-cs"/>
              </a:rPr>
              <a:t>&lt; .001, multivariate partial eta squared = .67. Post hoc tests (Bonferroni) revealed that the levels of perceived stress were significantly higher in participants at Time 1 (</a:t>
            </a:r>
            <a:r>
              <a:rPr lang="en-GB" sz="1200" i="1" kern="1200" dirty="0" smtClean="0">
                <a:solidFill>
                  <a:schemeClr val="tx1"/>
                </a:solidFill>
                <a:effectLst/>
                <a:latin typeface="+mn-lt"/>
                <a:ea typeface="+mn-ea"/>
                <a:cs typeface="+mn-cs"/>
              </a:rPr>
              <a:t> p </a:t>
            </a:r>
            <a:r>
              <a:rPr lang="en-GB" sz="1200" kern="1200" dirty="0" smtClean="0">
                <a:solidFill>
                  <a:schemeClr val="tx1"/>
                </a:solidFill>
                <a:effectLst/>
                <a:latin typeface="+mn-lt"/>
                <a:ea typeface="+mn-ea"/>
                <a:cs typeface="+mn-cs"/>
              </a:rPr>
              <a:t>&lt; .001) in comparison to participants at Time 2 and Time 3. Stress scores of participants at Time 2 and Time 3 did not differ significantly (</a:t>
            </a:r>
            <a:r>
              <a:rPr lang="en-GB" sz="1200" i="1" kern="1200" dirty="0" smtClean="0">
                <a:solidFill>
                  <a:schemeClr val="tx1"/>
                </a:solidFill>
                <a:effectLst/>
                <a:latin typeface="+mn-lt"/>
                <a:ea typeface="+mn-ea"/>
                <a:cs typeface="+mn-cs"/>
              </a:rPr>
              <a:t> p</a:t>
            </a:r>
            <a:r>
              <a:rPr lang="en-GB" sz="1200" kern="1200" dirty="0" smtClean="0">
                <a:solidFill>
                  <a:schemeClr val="tx1"/>
                </a:solidFill>
                <a:effectLst/>
                <a:latin typeface="+mn-lt"/>
                <a:ea typeface="+mn-ea"/>
                <a:cs typeface="+mn-cs"/>
              </a:rPr>
              <a:t> = 1). Hence, the null hypothesis is rejected.</a:t>
            </a:r>
          </a:p>
          <a:p>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26</a:t>
            </a:fld>
            <a:endParaRPr lang="en-GB"/>
          </a:p>
        </p:txBody>
      </p:sp>
    </p:spTree>
    <p:extLst>
      <p:ext uri="{BB962C8B-B14F-4D97-AF65-F5344CB8AC3E}">
        <p14:creationId xmlns:p14="http://schemas.microsoft.com/office/powerpoint/2010/main" val="2414623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investigated using Pearson product-moment correlation coefficient at baseline. There was a strong positive correlation between the two variables, </a:t>
            </a:r>
            <a:r>
              <a:rPr lang="en-GB" sz="1200" i="1" kern="1200" dirty="0" smtClean="0">
                <a:solidFill>
                  <a:schemeClr val="tx1"/>
                </a:solidFill>
                <a:effectLst/>
                <a:latin typeface="+mn-lt"/>
                <a:ea typeface="+mn-ea"/>
                <a:cs typeface="+mn-cs"/>
              </a:rPr>
              <a:t>r= </a:t>
            </a:r>
            <a:r>
              <a:rPr lang="en-GB" sz="1200" kern="1200" dirty="0" smtClean="0">
                <a:solidFill>
                  <a:schemeClr val="tx1"/>
                </a:solidFill>
                <a:effectLst/>
                <a:latin typeface="+mn-lt"/>
                <a:ea typeface="+mn-ea"/>
                <a:cs typeface="+mn-cs"/>
              </a:rPr>
              <a:t>.63, </a:t>
            </a:r>
            <a:r>
              <a:rPr lang="en-GB" sz="1200" i="1" kern="1200" dirty="0" smtClean="0">
                <a:solidFill>
                  <a:schemeClr val="tx1"/>
                </a:solidFill>
                <a:effectLst/>
                <a:latin typeface="+mn-lt"/>
                <a:ea typeface="+mn-ea"/>
                <a:cs typeface="+mn-cs"/>
              </a:rPr>
              <a:t>n= </a:t>
            </a:r>
            <a:r>
              <a:rPr lang="en-GB" sz="1200" kern="1200" dirty="0" smtClean="0">
                <a:solidFill>
                  <a:schemeClr val="tx1"/>
                </a:solidFill>
                <a:effectLst/>
                <a:latin typeface="+mn-lt"/>
                <a:ea typeface="+mn-ea"/>
                <a:cs typeface="+mn-cs"/>
              </a:rPr>
              <a:t>88, </a:t>
            </a:r>
            <a:r>
              <a:rPr lang="en-GB" sz="1200" i="1" kern="1200" dirty="0" smtClean="0">
                <a:solidFill>
                  <a:schemeClr val="tx1"/>
                </a:solidFill>
                <a:effectLst/>
                <a:latin typeface="+mn-lt"/>
                <a:ea typeface="+mn-ea"/>
                <a:cs typeface="+mn-cs"/>
              </a:rPr>
              <a:t>p &lt; </a:t>
            </a:r>
            <a:r>
              <a:rPr lang="en-GB" sz="1200" kern="1200" dirty="0" smtClean="0">
                <a:solidFill>
                  <a:schemeClr val="tx1"/>
                </a:solidFill>
                <a:effectLst/>
                <a:latin typeface="+mn-lt"/>
                <a:ea typeface="+mn-ea"/>
                <a:cs typeface="+mn-cs"/>
              </a:rPr>
              <a:t>.001, with high levels of perceived distress associated with a high avoidance coping orientation. There was also a strong positive correlation between the two variables, </a:t>
            </a:r>
            <a:r>
              <a:rPr lang="en-GB" sz="1200" i="1" kern="1200" dirty="0" smtClean="0">
                <a:solidFill>
                  <a:schemeClr val="tx1"/>
                </a:solidFill>
                <a:effectLst/>
                <a:latin typeface="+mn-lt"/>
                <a:ea typeface="+mn-ea"/>
                <a:cs typeface="+mn-cs"/>
              </a:rPr>
              <a:t>r= </a:t>
            </a:r>
            <a:r>
              <a:rPr lang="en-GB" sz="1200" kern="1200" dirty="0" smtClean="0">
                <a:solidFill>
                  <a:schemeClr val="tx1"/>
                </a:solidFill>
                <a:effectLst/>
                <a:latin typeface="+mn-lt"/>
                <a:ea typeface="+mn-ea"/>
                <a:cs typeface="+mn-cs"/>
              </a:rPr>
              <a:t>.60, </a:t>
            </a:r>
            <a:r>
              <a:rPr lang="en-GB" sz="1200" i="1" kern="1200" dirty="0" smtClean="0">
                <a:solidFill>
                  <a:schemeClr val="tx1"/>
                </a:solidFill>
                <a:effectLst/>
                <a:latin typeface="+mn-lt"/>
                <a:ea typeface="+mn-ea"/>
                <a:cs typeface="+mn-cs"/>
              </a:rPr>
              <a:t>n= </a:t>
            </a:r>
            <a:r>
              <a:rPr lang="en-GB" sz="1200" kern="1200" dirty="0" smtClean="0">
                <a:solidFill>
                  <a:schemeClr val="tx1"/>
                </a:solidFill>
                <a:effectLst/>
                <a:latin typeface="+mn-lt"/>
                <a:ea typeface="+mn-ea"/>
                <a:cs typeface="+mn-cs"/>
              </a:rPr>
              <a:t>88, </a:t>
            </a:r>
            <a:r>
              <a:rPr lang="en-GB" sz="1200" i="1" kern="1200" dirty="0" smtClean="0">
                <a:solidFill>
                  <a:schemeClr val="tx1"/>
                </a:solidFill>
                <a:effectLst/>
                <a:latin typeface="+mn-lt"/>
                <a:ea typeface="+mn-ea"/>
                <a:cs typeface="+mn-cs"/>
              </a:rPr>
              <a:t>p &lt; </a:t>
            </a:r>
            <a:r>
              <a:rPr lang="en-GB" sz="1200" kern="1200" dirty="0" smtClean="0">
                <a:solidFill>
                  <a:schemeClr val="tx1"/>
                </a:solidFill>
                <a:effectLst/>
                <a:latin typeface="+mn-lt"/>
                <a:ea typeface="+mn-ea"/>
                <a:cs typeface="+mn-cs"/>
              </a:rPr>
              <a:t>.001, with high levels of parental distress associated with a high avoidance coping orientation.</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28</a:t>
            </a:fld>
            <a:endParaRPr lang="en-GB"/>
          </a:p>
        </p:txBody>
      </p:sp>
    </p:spTree>
    <p:extLst>
      <p:ext uri="{BB962C8B-B14F-4D97-AF65-F5344CB8AC3E}">
        <p14:creationId xmlns:p14="http://schemas.microsoft.com/office/powerpoint/2010/main" val="1344583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coping leaflet designed for the use of parents in this study was guided by the principles of the Double ABCX model (McCubbin &amp; Patterson, 1983) and the transactional model of stress and coping (Lazarus &amp; Folkman, 1984). These models suggest that coping is essentially a process and should be thus measured over time as it may change due to the constant evaluation or appraisal of the relevance of the stressful situation. The intervention worked by tapping on the continuous nature of the process of coping and appraisal and aimed to help the user of the intervention reappraise the stressful situation by practicing techniques which are positive emotion focussed in nature. The results proved that the intervention worked over time and as the participants made use of the leaflet they also registered a reduction in their levels of distress. </a:t>
            </a:r>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29</a:t>
            </a:fld>
            <a:endParaRPr lang="en-GB"/>
          </a:p>
        </p:txBody>
      </p:sp>
    </p:spTree>
    <p:extLst>
      <p:ext uri="{BB962C8B-B14F-4D97-AF65-F5344CB8AC3E}">
        <p14:creationId xmlns:p14="http://schemas.microsoft.com/office/powerpoint/2010/main" val="2298870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Further studies are needed to determine whether the improvements in stress scores are maintained over time and to examine whether parents continue to carry out making use of the coping leaflet or techniques mentioned on it without the prompt of doing so.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a:t>
            </a:r>
            <a:r>
              <a:rPr lang="en-GB" sz="1200" kern="1200" baseline="0" dirty="0" smtClean="0">
                <a:solidFill>
                  <a:schemeClr val="tx1"/>
                </a:solidFill>
                <a:effectLst/>
                <a:latin typeface="+mn-lt"/>
                <a:ea typeface="+mn-ea"/>
                <a:cs typeface="+mn-cs"/>
              </a:rPr>
              <a:t> T</a:t>
            </a:r>
            <a:r>
              <a:rPr lang="en-GB" sz="1200" kern="1200" dirty="0" smtClean="0">
                <a:solidFill>
                  <a:schemeClr val="tx1"/>
                </a:solidFill>
                <a:effectLst/>
                <a:latin typeface="+mn-lt"/>
                <a:ea typeface="+mn-ea"/>
                <a:cs typeface="+mn-cs"/>
              </a:rPr>
              <a:t>he uneven distribution of research data in studies of stress interventions in parents of children with developmental disabilities can benefit if the studies have a better gender ratio amongst participants.</a:t>
            </a:r>
          </a:p>
          <a:p>
            <a:endParaRPr lang="en-GB" dirty="0"/>
          </a:p>
        </p:txBody>
      </p:sp>
      <p:sp>
        <p:nvSpPr>
          <p:cNvPr id="4" name="Slide Number Placeholder 3"/>
          <p:cNvSpPr>
            <a:spLocks noGrp="1"/>
          </p:cNvSpPr>
          <p:nvPr>
            <p:ph type="sldNum" sz="quarter" idx="10"/>
          </p:nvPr>
        </p:nvSpPr>
        <p:spPr/>
        <p:txBody>
          <a:bodyPr/>
          <a:lstStyle/>
          <a:p>
            <a:fld id="{0741AFD2-6D7E-4FF7-A621-82B798627BBB}" type="slidenum">
              <a:rPr lang="en-GB" smtClean="0"/>
              <a:t>30</a:t>
            </a:fld>
            <a:endParaRPr lang="en-GB"/>
          </a:p>
        </p:txBody>
      </p:sp>
    </p:spTree>
    <p:extLst>
      <p:ext uri="{BB962C8B-B14F-4D97-AF65-F5344CB8AC3E}">
        <p14:creationId xmlns:p14="http://schemas.microsoft.com/office/powerpoint/2010/main" val="3509734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1448100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3493786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42029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E21935D-E5F0-40A4-937A-1C338CCBCB48}"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3558697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E21935D-E5F0-40A4-937A-1C338CCBCB48}" type="datetimeFigureOut">
              <a:rPr lang="en-GB" smtClean="0"/>
              <a:t>08/02/2018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1117401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E21935D-E5F0-40A4-937A-1C338CCBCB48}" type="datetimeFigureOut">
              <a:rPr lang="en-GB" smtClean="0"/>
              <a:t>08/02/2018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4243872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21935D-E5F0-40A4-937A-1C338CCBCB48}" type="datetimeFigureOut">
              <a:rPr lang="en-GB" smtClean="0"/>
              <a:t>08/02/2018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2779909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21935D-E5F0-40A4-937A-1C338CCBCB48}"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1286838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068D68-79A4-4FF8-B280-811CB561878B}" type="slidenum">
              <a:rPr lang="en-GB" smtClean="0"/>
              <a:t>‹#›</a:t>
            </a:fld>
            <a:endParaRPr lang="en-GB"/>
          </a:p>
        </p:txBody>
      </p:sp>
      <p:sp>
        <p:nvSpPr>
          <p:cNvPr id="5" name="Date Placeholder 4"/>
          <p:cNvSpPr>
            <a:spLocks noGrp="1"/>
          </p:cNvSpPr>
          <p:nvPr>
            <p:ph type="dt" sz="half" idx="10"/>
          </p:nvPr>
        </p:nvSpPr>
        <p:spPr/>
        <p:txBody>
          <a:bodyPr/>
          <a:lstStyle/>
          <a:p>
            <a:fld id="{1E21935D-E5F0-40A4-937A-1C338CCBCB48}" type="datetimeFigureOut">
              <a:rPr lang="en-GB" smtClean="0"/>
              <a:t>08/02/2018</a:t>
            </a:fld>
            <a:endParaRPr lang="en-GB"/>
          </a:p>
        </p:txBody>
      </p:sp>
    </p:spTree>
    <p:extLst>
      <p:ext uri="{BB962C8B-B14F-4D97-AF65-F5344CB8AC3E}">
        <p14:creationId xmlns:p14="http://schemas.microsoft.com/office/powerpoint/2010/main" val="3801034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3959948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892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154546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35126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14079793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2778716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21935D-E5F0-40A4-937A-1C338CCBCB48}"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068D68-79A4-4FF8-B280-811CB561878B}" type="slidenum">
              <a:rPr lang="en-GB" smtClean="0"/>
              <a:t>‹#›</a:t>
            </a:fld>
            <a:endParaRPr lang="en-GB"/>
          </a:p>
        </p:txBody>
      </p:sp>
    </p:spTree>
    <p:extLst>
      <p:ext uri="{BB962C8B-B14F-4D97-AF65-F5344CB8AC3E}">
        <p14:creationId xmlns:p14="http://schemas.microsoft.com/office/powerpoint/2010/main" val="2875105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1935D-E5F0-40A4-937A-1C338CCBCB48}" type="datetimeFigureOut">
              <a:rPr lang="en-GB" smtClean="0"/>
              <a:t>08/02/2018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C068D68-79A4-4FF8-B280-811CB561878B}" type="slidenum">
              <a:rPr lang="en-GB" smtClean="0"/>
              <a:t>‹#›</a:t>
            </a:fld>
            <a:endParaRPr lang="en-GB"/>
          </a:p>
        </p:txBody>
      </p:sp>
    </p:spTree>
    <p:extLst>
      <p:ext uri="{BB962C8B-B14F-4D97-AF65-F5344CB8AC3E}">
        <p14:creationId xmlns:p14="http://schemas.microsoft.com/office/powerpoint/2010/main" val="3033508430"/>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3" r:id="rId12"/>
    <p:sldLayoutId id="2147483884" r:id="rId13"/>
    <p:sldLayoutId id="2147483885" r:id="rId14"/>
    <p:sldLayoutId id="2147483886" r:id="rId15"/>
    <p:sldLayoutId id="214748388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5400" y="133350"/>
            <a:ext cx="8207203" cy="4572000"/>
          </a:xfrm>
        </p:spPr>
        <p:txBody>
          <a:bodyPr/>
          <a:lstStyle/>
          <a:p>
            <a:r>
              <a:rPr lang="en-GB" dirty="0" smtClean="0"/>
              <a:t>Qualitative and Quantitative Research Methods: the development of a brief coping intervention</a:t>
            </a:r>
            <a:endParaRPr lang="en-GB" dirty="0"/>
          </a:p>
        </p:txBody>
      </p:sp>
      <p:sp>
        <p:nvSpPr>
          <p:cNvPr id="3" name="Subtitle 2"/>
          <p:cNvSpPr>
            <a:spLocks noGrp="1"/>
          </p:cNvSpPr>
          <p:nvPr>
            <p:ph type="subTitle" idx="1"/>
          </p:nvPr>
        </p:nvSpPr>
        <p:spPr>
          <a:xfrm>
            <a:off x="1735667" y="5003333"/>
            <a:ext cx="7766936" cy="1096899"/>
          </a:xfrm>
        </p:spPr>
        <p:txBody>
          <a:bodyPr>
            <a:normAutofit/>
          </a:bodyPr>
          <a:lstStyle/>
          <a:p>
            <a:pPr algn="ctr"/>
            <a:r>
              <a:rPr lang="en-GB" dirty="0"/>
              <a:t>By Payal Sood</a:t>
            </a:r>
          </a:p>
          <a:p>
            <a:pPr algn="ctr"/>
            <a:r>
              <a:rPr lang="en-GB" dirty="0"/>
              <a:t>University of Wales Trinity Saint David</a:t>
            </a:r>
          </a:p>
          <a:p>
            <a:pPr algn="ctr"/>
            <a:endParaRPr lang="en-GB" dirty="0"/>
          </a:p>
          <a:p>
            <a:endParaRPr lang="en-GB" dirty="0"/>
          </a:p>
        </p:txBody>
      </p:sp>
    </p:spTree>
    <p:extLst>
      <p:ext uri="{BB962C8B-B14F-4D97-AF65-F5344CB8AC3E}">
        <p14:creationId xmlns:p14="http://schemas.microsoft.com/office/powerpoint/2010/main" val="603278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0"/>
            <a:ext cx="7766936" cy="4991100"/>
          </a:xfrm>
        </p:spPr>
        <p:txBody>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Stress and Coping in Parents of Children with Developmental Disabilities and the Development of a Brief Coping Intervention</a:t>
            </a:r>
          </a:p>
        </p:txBody>
      </p:sp>
      <p:sp>
        <p:nvSpPr>
          <p:cNvPr id="3" name="Subtitle 2"/>
          <p:cNvSpPr>
            <a:spLocks noGrp="1"/>
          </p:cNvSpPr>
          <p:nvPr>
            <p:ph type="subTitle" idx="1"/>
          </p:nvPr>
        </p:nvSpPr>
        <p:spPr>
          <a:xfrm>
            <a:off x="1507067" y="5308133"/>
            <a:ext cx="7766936" cy="1096899"/>
          </a:xfrm>
        </p:spPr>
        <p:txBody>
          <a:bodyPr>
            <a:normAutofit/>
          </a:bodyPr>
          <a:lstStyle/>
          <a:p>
            <a:pPr algn="ctr"/>
            <a:endParaRPr lang="en-GB" dirty="0"/>
          </a:p>
        </p:txBody>
      </p:sp>
    </p:spTree>
    <p:extLst>
      <p:ext uri="{BB962C8B-B14F-4D97-AF65-F5344CB8AC3E}">
        <p14:creationId xmlns:p14="http://schemas.microsoft.com/office/powerpoint/2010/main" val="3410719661"/>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17034"/>
          </a:xfrm>
        </p:spPr>
        <p:txBody>
          <a:bodyPr>
            <a:normAutofit fontScale="90000"/>
          </a:bodyPr>
          <a:lstStyle/>
          <a:p>
            <a:pPr algn="ctr"/>
            <a:r>
              <a:rPr lang="en-GB" dirty="0" smtClean="0"/>
              <a:t>Outline of presentation </a:t>
            </a:r>
            <a:endParaRPr lang="en-GB" dirty="0"/>
          </a:p>
        </p:txBody>
      </p:sp>
      <p:sp>
        <p:nvSpPr>
          <p:cNvPr id="3" name="Content Placeholder 2"/>
          <p:cNvSpPr>
            <a:spLocks noGrp="1"/>
          </p:cNvSpPr>
          <p:nvPr>
            <p:ph idx="1"/>
          </p:nvPr>
        </p:nvSpPr>
        <p:spPr/>
        <p:txBody>
          <a:bodyPr/>
          <a:lstStyle/>
          <a:p>
            <a:r>
              <a:rPr lang="en-GB" b="1" dirty="0" smtClean="0"/>
              <a:t>Background</a:t>
            </a:r>
          </a:p>
          <a:p>
            <a:r>
              <a:rPr lang="en-GB" b="1" dirty="0" smtClean="0"/>
              <a:t>Overview of PhD</a:t>
            </a:r>
          </a:p>
          <a:p>
            <a:pPr marL="0" indent="0">
              <a:buNone/>
            </a:pPr>
            <a:endParaRPr lang="en-GB" dirty="0" smtClean="0"/>
          </a:p>
          <a:p>
            <a:pPr>
              <a:buFontTx/>
              <a:buChar char="-"/>
            </a:pPr>
            <a:r>
              <a:rPr lang="en-GB" i="1" dirty="0" smtClean="0"/>
              <a:t>Study One: MRC Pre intervention phase interview study  </a:t>
            </a:r>
            <a:r>
              <a:rPr lang="en-GB" b="1" i="1" dirty="0" smtClean="0"/>
              <a:t>Qualitative</a:t>
            </a:r>
          </a:p>
          <a:p>
            <a:pPr>
              <a:buFontTx/>
              <a:buChar char="-"/>
            </a:pPr>
            <a:r>
              <a:rPr lang="en-GB" i="1" dirty="0" smtClean="0"/>
              <a:t>Study Two: MRC Phase I pilot study for acceptability </a:t>
            </a:r>
            <a:r>
              <a:rPr lang="en-GB" b="1" i="1" dirty="0"/>
              <a:t>Qualitative</a:t>
            </a:r>
            <a:endParaRPr lang="en-GB" i="1" dirty="0" smtClean="0"/>
          </a:p>
          <a:p>
            <a:pPr>
              <a:buFontTx/>
              <a:buChar char="-"/>
            </a:pPr>
            <a:r>
              <a:rPr lang="en-GB" i="1" dirty="0" smtClean="0"/>
              <a:t>Study Three: MRC Phase II exploratory longitudinal trial </a:t>
            </a:r>
            <a:r>
              <a:rPr lang="en-GB" b="1" i="1" dirty="0" smtClean="0"/>
              <a:t>Quantitative</a:t>
            </a:r>
          </a:p>
          <a:p>
            <a:pPr>
              <a:buFontTx/>
              <a:buChar char="-"/>
            </a:pPr>
            <a:endParaRPr lang="en-GB" i="1" dirty="0"/>
          </a:p>
          <a:p>
            <a:pPr marL="0" indent="0">
              <a:buNone/>
            </a:pPr>
            <a:endParaRPr lang="en-GB" b="1" dirty="0" smtClean="0"/>
          </a:p>
          <a:p>
            <a:pPr>
              <a:buFontTx/>
              <a:buChar char="-"/>
            </a:pPr>
            <a:r>
              <a:rPr lang="en-GB" b="1" dirty="0" smtClean="0"/>
              <a:t>Questions</a:t>
            </a:r>
            <a:endParaRPr lang="en-GB" b="1" dirty="0"/>
          </a:p>
        </p:txBody>
      </p:sp>
    </p:spTree>
    <p:extLst>
      <p:ext uri="{BB962C8B-B14F-4D97-AF65-F5344CB8AC3E}">
        <p14:creationId xmlns:p14="http://schemas.microsoft.com/office/powerpoint/2010/main" val="317156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the PhD</a:t>
            </a:r>
            <a:endParaRPr lang="en-GB" dirty="0"/>
          </a:p>
        </p:txBody>
      </p:sp>
      <p:sp>
        <p:nvSpPr>
          <p:cNvPr id="3" name="Content Placeholder 2"/>
          <p:cNvSpPr>
            <a:spLocks noGrp="1"/>
          </p:cNvSpPr>
          <p:nvPr>
            <p:ph idx="1"/>
          </p:nvPr>
        </p:nvSpPr>
        <p:spPr/>
        <p:txBody>
          <a:bodyPr>
            <a:normAutofit lnSpcReduction="10000"/>
          </a:bodyPr>
          <a:lstStyle/>
          <a:p>
            <a:pPr marL="0" indent="0" algn="ctr">
              <a:buNone/>
            </a:pPr>
            <a:r>
              <a:rPr lang="en-GB" sz="2400" b="1" dirty="0" smtClean="0"/>
              <a:t>AIM: to develop a brief coping intervention for parents of children with developmental disabilities</a:t>
            </a:r>
          </a:p>
          <a:p>
            <a:pPr marL="0" indent="0" algn="ctr">
              <a:buNone/>
            </a:pPr>
            <a:endParaRPr lang="en-GB" sz="2400" b="1" dirty="0"/>
          </a:p>
          <a:p>
            <a:pPr algn="ctr">
              <a:buFont typeface="Wingdings" panose="05000000000000000000" pitchFamily="2" charset="2"/>
              <a:buChar char="Ø"/>
            </a:pPr>
            <a:r>
              <a:rPr lang="en-GB" sz="2400" b="1" dirty="0" smtClean="0"/>
              <a:t>Transactional theory of stress and coping</a:t>
            </a:r>
            <a:r>
              <a:rPr lang="en-GB" sz="2400" dirty="0" smtClean="0"/>
              <a:t> (Lazarus &amp; Folkman, 1984)</a:t>
            </a:r>
          </a:p>
          <a:p>
            <a:pPr algn="ctr">
              <a:buFont typeface="Wingdings" panose="05000000000000000000" pitchFamily="2" charset="2"/>
              <a:buChar char="Ø"/>
            </a:pPr>
            <a:r>
              <a:rPr lang="en-GB" sz="2400" dirty="0" smtClean="0"/>
              <a:t>Problem-focused, emotion-focused, meaning-focused and avoidance-coping</a:t>
            </a:r>
          </a:p>
          <a:p>
            <a:pPr algn="ctr">
              <a:buFont typeface="Wingdings" panose="05000000000000000000" pitchFamily="2" charset="2"/>
              <a:buChar char="Ø"/>
            </a:pPr>
            <a:r>
              <a:rPr lang="en-GB" sz="2400" b="1" dirty="0" smtClean="0"/>
              <a:t>Double ABCX model of family stress </a:t>
            </a:r>
            <a:r>
              <a:rPr lang="en-GB" sz="2400" dirty="0" smtClean="0"/>
              <a:t>(</a:t>
            </a:r>
            <a:r>
              <a:rPr lang="en-GB" sz="2400" dirty="0" err="1" smtClean="0"/>
              <a:t>McCubbin</a:t>
            </a:r>
            <a:r>
              <a:rPr lang="en-GB" sz="2400" dirty="0" smtClean="0"/>
              <a:t> &amp; Patterson, 1983)</a:t>
            </a:r>
          </a:p>
          <a:p>
            <a:pPr marL="0" indent="0" algn="ctr">
              <a:buNone/>
            </a:pPr>
            <a:endParaRPr lang="en-GB" b="1" dirty="0"/>
          </a:p>
          <a:p>
            <a:pPr marL="0" indent="0" algn="ctr">
              <a:buNone/>
            </a:pPr>
            <a:endParaRPr lang="en-GB" b="1" dirty="0"/>
          </a:p>
        </p:txBody>
      </p:sp>
    </p:spTree>
    <p:extLst>
      <p:ext uri="{BB962C8B-B14F-4D97-AF65-F5344CB8AC3E}">
        <p14:creationId xmlns:p14="http://schemas.microsoft.com/office/powerpoint/2010/main" val="274253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6244"/>
          </a:xfrm>
        </p:spPr>
        <p:txBody>
          <a:bodyPr>
            <a:normAutofit/>
          </a:bodyPr>
          <a:lstStyle/>
          <a:p>
            <a:r>
              <a:rPr lang="en-GB" sz="2800" dirty="0" smtClean="0"/>
              <a:t>The Intervention: Self-help Coping Leaflet</a:t>
            </a:r>
            <a:endParaRPr lang="en-GB" sz="2800" dirty="0"/>
          </a:p>
        </p:txBody>
      </p:sp>
      <p:sp>
        <p:nvSpPr>
          <p:cNvPr id="3" name="Content Placeholder 2"/>
          <p:cNvSpPr>
            <a:spLocks noGrp="1"/>
          </p:cNvSpPr>
          <p:nvPr>
            <p:ph idx="1"/>
          </p:nvPr>
        </p:nvSpPr>
        <p:spPr>
          <a:xfrm>
            <a:off x="677334" y="1315845"/>
            <a:ext cx="8596668" cy="4725518"/>
          </a:xfrm>
        </p:spPr>
        <p:txBody>
          <a:bodyPr/>
          <a:lstStyle/>
          <a:p>
            <a:r>
              <a:rPr lang="en-GB" dirty="0" smtClean="0"/>
              <a:t>A theory-based intervention!</a:t>
            </a:r>
          </a:p>
          <a:p>
            <a:r>
              <a:rPr lang="en-GB" dirty="0"/>
              <a:t>Transactional theory of stress and coping (Lazarus &amp; Folkman, 1984</a:t>
            </a:r>
            <a:r>
              <a:rPr lang="en-GB" dirty="0" smtClean="0"/>
              <a:t>)</a:t>
            </a:r>
          </a:p>
          <a:p>
            <a:r>
              <a:rPr lang="en-GB" dirty="0" smtClean="0"/>
              <a:t>Double ABCX model of family stress</a:t>
            </a:r>
            <a:endParaRPr lang="en-GB" dirty="0"/>
          </a:p>
          <a:p>
            <a:r>
              <a:rPr lang="en-GB" dirty="0" smtClean="0"/>
              <a:t>Emotion focused techniques</a:t>
            </a:r>
          </a:p>
          <a:p>
            <a:r>
              <a:rPr lang="en-GB" dirty="0" smtClean="0"/>
              <a:t>Focused on parents</a:t>
            </a:r>
          </a:p>
          <a:p>
            <a:r>
              <a:rPr lang="en-GB" dirty="0" smtClean="0"/>
              <a:t>Coping effectiveness training (Chesney et al. 1994)</a:t>
            </a:r>
          </a:p>
          <a:p>
            <a:pPr marL="0" indent="0">
              <a:buNone/>
            </a:pPr>
            <a:r>
              <a:rPr lang="en-GB" dirty="0" smtClean="0"/>
              <a:t>          Short term V long term?</a:t>
            </a:r>
          </a:p>
          <a:p>
            <a:pPr marL="0" indent="0">
              <a:buNone/>
            </a:pPr>
            <a:r>
              <a:rPr lang="en-GB" dirty="0" smtClean="0"/>
              <a:t>           A toolkit of effective coping: array of coping techniques</a:t>
            </a:r>
          </a:p>
          <a:p>
            <a:pPr>
              <a:buFont typeface="Wingdings" panose="05000000000000000000" pitchFamily="2" charset="2"/>
              <a:buChar char="Ø"/>
            </a:pPr>
            <a:r>
              <a:rPr lang="en-GB" dirty="0" smtClean="0"/>
              <a:t>Adapted from a previously used coping leaflet designed for patients undergoing cancer genetic risk assessment</a:t>
            </a:r>
            <a:endParaRPr lang="en-GB" dirty="0"/>
          </a:p>
        </p:txBody>
      </p:sp>
    </p:spTree>
    <p:extLst>
      <p:ext uri="{BB962C8B-B14F-4D97-AF65-F5344CB8AC3E}">
        <p14:creationId xmlns:p14="http://schemas.microsoft.com/office/powerpoint/2010/main" val="318279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68135"/>
            <a:ext cx="8596668" cy="2129738"/>
          </a:xfrm>
        </p:spPr>
        <p:txBody>
          <a:bodyPr>
            <a:normAutofit fontScale="90000"/>
          </a:bodyPr>
          <a:lstStyle/>
          <a:p>
            <a:r>
              <a:rPr lang="en-GB" dirty="0" smtClean="0"/>
              <a:t>Study 1: Pre-clinical phase MRC</a:t>
            </a:r>
            <a:br>
              <a:rPr lang="en-GB" dirty="0" smtClean="0"/>
            </a:br>
            <a:r>
              <a:rPr lang="en-GB" dirty="0" smtClean="0"/>
              <a:t>To </a:t>
            </a:r>
            <a:r>
              <a:rPr lang="en-GB" dirty="0"/>
              <a:t>explore the relationship between parenting a child with a developmental disability and stress and coping in parents</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46400" y="2976563"/>
            <a:ext cx="5458535" cy="3881437"/>
          </a:xfrm>
        </p:spPr>
      </p:pic>
    </p:spTree>
    <p:extLst>
      <p:ext uri="{BB962C8B-B14F-4D97-AF65-F5344CB8AC3E}">
        <p14:creationId xmlns:p14="http://schemas.microsoft.com/office/powerpoint/2010/main" val="40262507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semi structured interviews</a:t>
            </a:r>
            <a:endParaRPr lang="en-GB" dirty="0"/>
          </a:p>
        </p:txBody>
      </p:sp>
      <p:sp>
        <p:nvSpPr>
          <p:cNvPr id="3" name="Content Placeholder 2"/>
          <p:cNvSpPr>
            <a:spLocks noGrp="1"/>
          </p:cNvSpPr>
          <p:nvPr>
            <p:ph idx="1"/>
          </p:nvPr>
        </p:nvSpPr>
        <p:spPr/>
        <p:txBody>
          <a:bodyPr/>
          <a:lstStyle/>
          <a:p>
            <a:r>
              <a:rPr lang="en-GB" dirty="0" smtClean="0"/>
              <a:t>Aims:</a:t>
            </a:r>
            <a:endParaRPr lang="en-GB" dirty="0"/>
          </a:p>
        </p:txBody>
      </p:sp>
      <p:sp>
        <p:nvSpPr>
          <p:cNvPr id="4" name="Cloud Callout 3"/>
          <p:cNvSpPr/>
          <p:nvPr/>
        </p:nvSpPr>
        <p:spPr>
          <a:xfrm>
            <a:off x="3289465" y="3600023"/>
            <a:ext cx="2612571" cy="119940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Stress in parenting</a:t>
            </a:r>
            <a:endParaRPr lang="en-GB" dirty="0"/>
          </a:p>
        </p:txBody>
      </p:sp>
      <p:sp>
        <p:nvSpPr>
          <p:cNvPr id="5" name="Cloud Callout 4"/>
          <p:cNvSpPr/>
          <p:nvPr/>
        </p:nvSpPr>
        <p:spPr>
          <a:xfrm>
            <a:off x="6370798" y="4288791"/>
            <a:ext cx="2291937" cy="113823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mechanisms</a:t>
            </a:r>
            <a:endParaRPr lang="en-GB" dirty="0"/>
          </a:p>
        </p:txBody>
      </p:sp>
      <p:sp>
        <p:nvSpPr>
          <p:cNvPr id="6" name="Cloud Callout 5"/>
          <p:cNvSpPr/>
          <p:nvPr/>
        </p:nvSpPr>
        <p:spPr>
          <a:xfrm>
            <a:off x="985653" y="2770131"/>
            <a:ext cx="2303812" cy="119940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Parents’ appraisal of stress</a:t>
            </a:r>
            <a:endParaRPr lang="en-GB" dirty="0"/>
          </a:p>
        </p:txBody>
      </p:sp>
    </p:spTree>
    <p:extLst>
      <p:ext uri="{BB962C8B-B14F-4D97-AF65-F5344CB8AC3E}">
        <p14:creationId xmlns:p14="http://schemas.microsoft.com/office/powerpoint/2010/main" val="37035422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Analysis: Interpretative Phenomenological Analysis (Smith, 1996)</a:t>
            </a:r>
            <a:endParaRPr lang="en-GB" dirty="0"/>
          </a:p>
        </p:txBody>
      </p:sp>
      <p:sp>
        <p:nvSpPr>
          <p:cNvPr id="3" name="Content Placeholder 2"/>
          <p:cNvSpPr>
            <a:spLocks noGrp="1"/>
          </p:cNvSpPr>
          <p:nvPr>
            <p:ph idx="1"/>
          </p:nvPr>
        </p:nvSpPr>
        <p:spPr/>
        <p:txBody>
          <a:bodyPr/>
          <a:lstStyle/>
          <a:p>
            <a:pPr marL="0" indent="0">
              <a:buNone/>
            </a:pPr>
            <a:r>
              <a:rPr lang="en-GB" dirty="0"/>
              <a:t>IPA is phenomenological in that it is concerned with a detailed examination of personal lived experience. It is interpretative as it recognises that this process involves an active process of interpretation on the part of the researcher. IPA is idiographic as it is committed to the detailed study of the particular case before moving to more general claims.</a:t>
            </a:r>
          </a:p>
        </p:txBody>
      </p:sp>
      <p:sp>
        <p:nvSpPr>
          <p:cNvPr id="4" name="Cloud Callout 3"/>
          <p:cNvSpPr/>
          <p:nvPr/>
        </p:nvSpPr>
        <p:spPr>
          <a:xfrm>
            <a:off x="405575" y="4282067"/>
            <a:ext cx="2408663" cy="165037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Subjectivity of the experience</a:t>
            </a:r>
            <a:endParaRPr lang="en-GB" dirty="0"/>
          </a:p>
        </p:txBody>
      </p:sp>
      <p:sp>
        <p:nvSpPr>
          <p:cNvPr id="5" name="Cloud Callout 4"/>
          <p:cNvSpPr/>
          <p:nvPr/>
        </p:nvSpPr>
        <p:spPr>
          <a:xfrm>
            <a:off x="9274001" y="3514561"/>
            <a:ext cx="2921620" cy="159269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Insider’s perspective</a:t>
            </a:r>
            <a:endParaRPr lang="en-GB" dirty="0"/>
          </a:p>
        </p:txBody>
      </p:sp>
      <p:sp>
        <p:nvSpPr>
          <p:cNvPr id="6" name="Cloud Callout 5"/>
          <p:cNvSpPr/>
          <p:nvPr/>
        </p:nvSpPr>
        <p:spPr>
          <a:xfrm>
            <a:off x="3300761" y="4282067"/>
            <a:ext cx="3051621" cy="185511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 depth experience</a:t>
            </a:r>
            <a:endParaRPr lang="en-GB" dirty="0"/>
          </a:p>
        </p:txBody>
      </p:sp>
      <p:sp>
        <p:nvSpPr>
          <p:cNvPr id="7" name="Cloud Callout 6"/>
          <p:cNvSpPr/>
          <p:nvPr/>
        </p:nvSpPr>
        <p:spPr>
          <a:xfrm>
            <a:off x="6682470" y="4282067"/>
            <a:ext cx="2591531" cy="185511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No preconceived ideas </a:t>
            </a:r>
            <a:endParaRPr lang="en-GB" dirty="0"/>
          </a:p>
        </p:txBody>
      </p:sp>
    </p:spTree>
    <p:extLst>
      <p:ext uri="{BB962C8B-B14F-4D97-AF65-F5344CB8AC3E}">
        <p14:creationId xmlns:p14="http://schemas.microsoft.com/office/powerpoint/2010/main" val="41613209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0849"/>
          </a:xfrm>
        </p:spPr>
        <p:txBody>
          <a:bodyPr>
            <a:normAutofit/>
          </a:bodyPr>
          <a:lstStyle/>
          <a:p>
            <a:pPr algn="ctr"/>
            <a:r>
              <a:rPr lang="en-GB" sz="3200" b="1" dirty="0" smtClean="0"/>
              <a:t>Doing IPA</a:t>
            </a:r>
            <a:endParaRPr lang="en-GB" sz="3200" b="1" dirty="0"/>
          </a:p>
        </p:txBody>
      </p:sp>
      <p:sp>
        <p:nvSpPr>
          <p:cNvPr id="3" name="Content Placeholder 2"/>
          <p:cNvSpPr>
            <a:spLocks noGrp="1"/>
          </p:cNvSpPr>
          <p:nvPr>
            <p:ph idx="1"/>
          </p:nvPr>
        </p:nvSpPr>
        <p:spPr/>
        <p:txBody>
          <a:bodyPr>
            <a:normAutofit/>
          </a:bodyPr>
          <a:lstStyle/>
          <a:p>
            <a:r>
              <a:rPr lang="en-GB" sz="2400" dirty="0" smtClean="0"/>
              <a:t>Data collection: semi structured interviews</a:t>
            </a:r>
          </a:p>
          <a:p>
            <a:r>
              <a:rPr lang="en-GB" sz="2400" dirty="0" smtClean="0"/>
              <a:t>Transcription</a:t>
            </a:r>
          </a:p>
          <a:p>
            <a:r>
              <a:rPr lang="en-GB" sz="2400" dirty="0" smtClean="0"/>
              <a:t>Familiarity: reading, re-reading, re-reading</a:t>
            </a:r>
          </a:p>
          <a:p>
            <a:r>
              <a:rPr lang="en-GB" sz="2400" dirty="0" smtClean="0"/>
              <a:t>Identification of preliminary themes</a:t>
            </a:r>
          </a:p>
          <a:p>
            <a:r>
              <a:rPr lang="en-GB" sz="2400" dirty="0" smtClean="0"/>
              <a:t>Grouping themes together into concepts or clusters</a:t>
            </a:r>
          </a:p>
          <a:p>
            <a:r>
              <a:rPr lang="en-GB" sz="2400" dirty="0" smtClean="0"/>
              <a:t>Tabulating themes into a Master or summary table with superordinate and subordinate themes.</a:t>
            </a:r>
            <a:endParaRPr lang="en-GB" sz="2400" dirty="0"/>
          </a:p>
        </p:txBody>
      </p:sp>
    </p:spTree>
    <p:extLst>
      <p:ext uri="{BB962C8B-B14F-4D97-AF65-F5344CB8AC3E}">
        <p14:creationId xmlns:p14="http://schemas.microsoft.com/office/powerpoint/2010/main" val="152805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Results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9357850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ular Callout 4"/>
          <p:cNvSpPr/>
          <p:nvPr/>
        </p:nvSpPr>
        <p:spPr>
          <a:xfrm>
            <a:off x="8028877" y="0"/>
            <a:ext cx="2497873" cy="122224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smtClean="0"/>
              <a:t>I tend </a:t>
            </a:r>
            <a:r>
              <a:rPr lang="en-GB" b="1" i="1" dirty="0"/>
              <a:t>to go to bed, read a book, that’s what I tend to do</a:t>
            </a:r>
            <a:endParaRPr lang="en-GB" dirty="0"/>
          </a:p>
        </p:txBody>
      </p:sp>
      <p:sp>
        <p:nvSpPr>
          <p:cNvPr id="6" name="Rounded Rectangular Callout 5"/>
          <p:cNvSpPr/>
          <p:nvPr/>
        </p:nvSpPr>
        <p:spPr>
          <a:xfrm>
            <a:off x="9590048" y="2160588"/>
            <a:ext cx="2601951" cy="252292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 </a:t>
            </a:r>
            <a:r>
              <a:rPr lang="en-GB" b="1" i="1" dirty="0" smtClean="0"/>
              <a:t>I go </a:t>
            </a:r>
            <a:r>
              <a:rPr lang="en-GB" b="1" i="1" dirty="0"/>
              <a:t>through the internet to find information, have joined a number of forums, parent support groups, anything that I think would help </a:t>
            </a:r>
            <a:endParaRPr lang="en-GB" dirty="0"/>
          </a:p>
        </p:txBody>
      </p:sp>
    </p:spTree>
    <p:extLst>
      <p:ext uri="{BB962C8B-B14F-4D97-AF65-F5344CB8AC3E}">
        <p14:creationId xmlns:p14="http://schemas.microsoft.com/office/powerpoint/2010/main" val="10982117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25089932"/>
              </p:ext>
            </p:extLst>
          </p:nvPr>
        </p:nvGraphicFramePr>
        <p:xfrm>
          <a:off x="262577" y="356259"/>
          <a:ext cx="8128000" cy="5200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7293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self-help coping leaflet”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 </a:t>
            </a:r>
            <a:r>
              <a:rPr lang="en-GB" dirty="0" smtClean="0"/>
              <a:t>  Reducing day to day parenting stress</a:t>
            </a:r>
          </a:p>
          <a:p>
            <a:r>
              <a:rPr lang="en-GB" dirty="0" smtClean="0"/>
              <a:t>Cost effective</a:t>
            </a:r>
          </a:p>
          <a:p>
            <a:r>
              <a:rPr lang="en-GB" dirty="0" smtClean="0"/>
              <a:t>Minimal disruption</a:t>
            </a:r>
          </a:p>
          <a:p>
            <a:r>
              <a:rPr lang="en-GB" dirty="0" smtClean="0"/>
              <a:t>Easy to use</a:t>
            </a:r>
          </a:p>
          <a:p>
            <a:r>
              <a:rPr lang="en-GB" b="1" dirty="0" smtClean="0"/>
              <a:t>Emotion focused strategies:</a:t>
            </a:r>
          </a:p>
          <a:p>
            <a:r>
              <a:rPr lang="en-GB" dirty="0" smtClean="0"/>
              <a:t>Benefit finding</a:t>
            </a:r>
          </a:p>
          <a:p>
            <a:r>
              <a:rPr lang="en-GB" dirty="0" smtClean="0"/>
              <a:t>Taking time out</a:t>
            </a:r>
          </a:p>
          <a:p>
            <a:r>
              <a:rPr lang="en-GB" dirty="0" smtClean="0"/>
              <a:t>Expressive writing</a:t>
            </a:r>
          </a:p>
          <a:p>
            <a:r>
              <a:rPr lang="en-GB" dirty="0" smtClean="0"/>
              <a:t>Distraction</a:t>
            </a:r>
          </a:p>
          <a:p>
            <a:r>
              <a:rPr lang="en-GB" dirty="0" smtClean="0"/>
              <a:t>Worry postponement</a:t>
            </a:r>
          </a:p>
          <a:p>
            <a:endParaRPr lang="en-GB" dirty="0"/>
          </a:p>
        </p:txBody>
      </p:sp>
    </p:spTree>
    <p:extLst>
      <p:ext uri="{BB962C8B-B14F-4D97-AF65-F5344CB8AC3E}">
        <p14:creationId xmlns:p14="http://schemas.microsoft.com/office/powerpoint/2010/main" val="34918114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Study 2 MRC Phase I </a:t>
            </a:r>
            <a:endParaRPr lang="en-GB" dirty="0"/>
          </a:p>
        </p:txBody>
      </p:sp>
      <p:sp>
        <p:nvSpPr>
          <p:cNvPr id="3" name="Content Placeholder 2"/>
          <p:cNvSpPr>
            <a:spLocks noGrp="1"/>
          </p:cNvSpPr>
          <p:nvPr>
            <p:ph idx="1"/>
          </p:nvPr>
        </p:nvSpPr>
        <p:spPr/>
        <p:txBody>
          <a:bodyPr/>
          <a:lstStyle/>
          <a:p>
            <a:r>
              <a:rPr lang="en-GB" dirty="0" smtClean="0"/>
              <a:t>Assess the acceptability of the self-help coping leaflet designed to help parents in reducing distress in parents caring for children with developmental disabilities</a:t>
            </a:r>
          </a:p>
          <a:p>
            <a:endParaRPr lang="en-GB" dirty="0"/>
          </a:p>
          <a:p>
            <a:r>
              <a:rPr lang="en-GB" dirty="0" smtClean="0"/>
              <a:t>To explore the preferences and likely acceptance of specific coping techniques</a:t>
            </a:r>
            <a:endParaRPr lang="en-GB" dirty="0"/>
          </a:p>
        </p:txBody>
      </p:sp>
    </p:spTree>
    <p:extLst>
      <p:ext uri="{BB962C8B-B14F-4D97-AF65-F5344CB8AC3E}">
        <p14:creationId xmlns:p14="http://schemas.microsoft.com/office/powerpoint/2010/main" val="13231285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Semi-structured interviews</a:t>
            </a:r>
            <a:endParaRPr lang="en-GB" dirty="0"/>
          </a:p>
        </p:txBody>
      </p:sp>
      <p:sp>
        <p:nvSpPr>
          <p:cNvPr id="3" name="Content Placeholder 2"/>
          <p:cNvSpPr>
            <a:spLocks noGrp="1"/>
          </p:cNvSpPr>
          <p:nvPr>
            <p:ph idx="1"/>
          </p:nvPr>
        </p:nvSpPr>
        <p:spPr/>
        <p:txBody>
          <a:bodyPr/>
          <a:lstStyle/>
          <a:p>
            <a:r>
              <a:rPr lang="en-GB" dirty="0" smtClean="0"/>
              <a:t>Perception of the coping leaflet</a:t>
            </a:r>
          </a:p>
          <a:p>
            <a:r>
              <a:rPr lang="en-GB" dirty="0" smtClean="0"/>
              <a:t>Effectiveness of techniques</a:t>
            </a:r>
          </a:p>
          <a:p>
            <a:r>
              <a:rPr lang="en-GB" dirty="0" smtClean="0"/>
              <a:t>Suggestions for improvements</a:t>
            </a:r>
          </a:p>
          <a:p>
            <a:r>
              <a:rPr lang="en-GB" dirty="0" smtClean="0"/>
              <a:t>Likes/ Dislikes</a:t>
            </a:r>
          </a:p>
          <a:p>
            <a:r>
              <a:rPr lang="en-GB" dirty="0" smtClean="0"/>
              <a:t>Likely future usage</a:t>
            </a:r>
          </a:p>
          <a:p>
            <a:r>
              <a:rPr lang="en-GB" dirty="0" smtClean="0"/>
              <a:t>Preference: online or paper based</a:t>
            </a:r>
          </a:p>
          <a:p>
            <a:endParaRPr lang="en-GB" dirty="0"/>
          </a:p>
        </p:txBody>
      </p:sp>
    </p:spTree>
    <p:extLst>
      <p:ext uri="{BB962C8B-B14F-4D97-AF65-F5344CB8AC3E}">
        <p14:creationId xmlns:p14="http://schemas.microsoft.com/office/powerpoint/2010/main" val="13386792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8596313" cy="1320800"/>
          </a:xfrm>
        </p:spPr>
        <p:txBody>
          <a:bodyPr/>
          <a:lstStyle/>
          <a:p>
            <a:pPr algn="ctr"/>
            <a:r>
              <a:rPr lang="en-GB" dirty="0" smtClean="0"/>
              <a:t>The Final version</a:t>
            </a:r>
            <a:endParaRPr lang="en-GB" dirty="0"/>
          </a:p>
        </p:txBody>
      </p:sp>
      <p:sp>
        <p:nvSpPr>
          <p:cNvPr id="3" name="Content Placeholder 2"/>
          <p:cNvSpPr>
            <a:spLocks noGrp="1"/>
          </p:cNvSpPr>
          <p:nvPr>
            <p:ph idx="4294967295"/>
          </p:nvPr>
        </p:nvSpPr>
        <p:spPr>
          <a:xfrm>
            <a:off x="0" y="2160588"/>
            <a:ext cx="8596313" cy="3881437"/>
          </a:xfrm>
        </p:spPr>
        <p:txBody>
          <a:bodyPr/>
          <a:lstStyle/>
          <a:p>
            <a:r>
              <a:rPr lang="en-GB" dirty="0" smtClean="0"/>
              <a:t>More colourful and bright</a:t>
            </a:r>
          </a:p>
          <a:p>
            <a:r>
              <a:rPr lang="en-GB" dirty="0" smtClean="0"/>
              <a:t>More picture clues</a:t>
            </a:r>
          </a:p>
          <a:p>
            <a:r>
              <a:rPr lang="en-GB" dirty="0" smtClean="0"/>
              <a:t>Laminated for convenience</a:t>
            </a:r>
          </a:p>
          <a:p>
            <a:r>
              <a:rPr lang="en-GB" dirty="0" smtClean="0"/>
              <a:t>Worry postponement technique removed</a:t>
            </a:r>
          </a:p>
          <a:p>
            <a:r>
              <a:rPr lang="en-GB" dirty="0" smtClean="0"/>
              <a:t>Online pdf version</a:t>
            </a:r>
            <a:endParaRPr lang="en-GB" dirty="0"/>
          </a:p>
        </p:txBody>
      </p:sp>
    </p:spTree>
    <p:extLst>
      <p:ext uri="{BB962C8B-B14F-4D97-AF65-F5344CB8AC3E}">
        <p14:creationId xmlns:p14="http://schemas.microsoft.com/office/powerpoint/2010/main" val="19503820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930400"/>
          </a:xfrm>
        </p:spPr>
        <p:txBody>
          <a:bodyPr>
            <a:normAutofit/>
          </a:bodyPr>
          <a:lstStyle/>
          <a:p>
            <a:r>
              <a:rPr lang="en-GB" dirty="0" smtClean="0"/>
              <a:t>Study 3: MRC Phase II trial: Assess the impact of the self-help coping leaflet on distress in parents</a:t>
            </a:r>
            <a:endParaRPr lang="en-GB" dirty="0"/>
          </a:p>
        </p:txBody>
      </p:sp>
      <p:sp>
        <p:nvSpPr>
          <p:cNvPr id="3" name="Content Placeholder 2"/>
          <p:cNvSpPr>
            <a:spLocks noGrp="1"/>
          </p:cNvSpPr>
          <p:nvPr>
            <p:ph idx="1"/>
          </p:nvPr>
        </p:nvSpPr>
        <p:spPr/>
        <p:txBody>
          <a:bodyPr/>
          <a:lstStyle/>
          <a:p>
            <a:r>
              <a:rPr lang="en-GB" dirty="0" smtClean="0"/>
              <a:t>This study would try to establish:</a:t>
            </a:r>
          </a:p>
          <a:p>
            <a:r>
              <a:rPr lang="en-GB" dirty="0" smtClean="0"/>
              <a:t>Whether the use of the coping leaflet results in:</a:t>
            </a:r>
          </a:p>
          <a:p>
            <a:r>
              <a:rPr lang="en-GB" dirty="0" smtClean="0"/>
              <a:t>Changes of levels of parental distress?</a:t>
            </a:r>
          </a:p>
          <a:p>
            <a:r>
              <a:rPr lang="en-GB" dirty="0" smtClean="0"/>
              <a:t>Changes in perceived stress?</a:t>
            </a:r>
          </a:p>
          <a:p>
            <a:r>
              <a:rPr lang="en-GB" dirty="0" smtClean="0"/>
              <a:t>Changes in the coping responses?</a:t>
            </a:r>
          </a:p>
          <a:p>
            <a:r>
              <a:rPr lang="en-GB" dirty="0" smtClean="0"/>
              <a:t>The relationship between the use of the coping leaflet and stress</a:t>
            </a:r>
            <a:endParaRPr lang="en-GB" dirty="0"/>
          </a:p>
        </p:txBody>
      </p:sp>
    </p:spTree>
    <p:extLst>
      <p:ext uri="{BB962C8B-B14F-4D97-AF65-F5344CB8AC3E}">
        <p14:creationId xmlns:p14="http://schemas.microsoft.com/office/powerpoint/2010/main" val="2059636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recruitment and participants</a:t>
            </a:r>
            <a:endParaRPr lang="en-GB"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382537" y="2160588"/>
            <a:ext cx="4407676" cy="4485539"/>
          </a:xfrm>
          <a:prstGeom prst="rect">
            <a:avLst/>
          </a:prstGeom>
        </p:spPr>
      </p:pic>
    </p:spTree>
    <p:extLst>
      <p:ext uri="{BB962C8B-B14F-4D97-AF65-F5344CB8AC3E}">
        <p14:creationId xmlns:p14="http://schemas.microsoft.com/office/powerpoint/2010/main" val="9956783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Data Collection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0737383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78408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507" y="230458"/>
            <a:ext cx="8596668" cy="1320800"/>
          </a:xfrm>
        </p:spPr>
        <p:txBody>
          <a:bodyPr/>
          <a:lstStyle/>
          <a:p>
            <a:pPr algn="ctr"/>
            <a:r>
              <a:rPr lang="en-GB" dirty="0" smtClean="0"/>
              <a:t>Measures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1434144"/>
              </p:ext>
            </p:extLst>
          </p:nvPr>
        </p:nvGraphicFramePr>
        <p:xfrm>
          <a:off x="677863" y="1179280"/>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675080" y="5060717"/>
            <a:ext cx="6601522" cy="13158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Process Measures </a:t>
            </a:r>
            <a:endParaRPr lang="en-GB" sz="4000" dirty="0"/>
          </a:p>
        </p:txBody>
      </p:sp>
    </p:spTree>
    <p:extLst>
      <p:ext uri="{BB962C8B-B14F-4D97-AF65-F5344CB8AC3E}">
        <p14:creationId xmlns:p14="http://schemas.microsoft.com/office/powerpoint/2010/main" val="33568359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Perceived Stress Scale (Cohen, 1988)</a:t>
            </a:r>
            <a:br>
              <a:rPr lang="en-GB" dirty="0"/>
            </a:br>
            <a:endParaRPr lang="en-GB" dirty="0"/>
          </a:p>
        </p:txBody>
      </p:sp>
      <p:sp>
        <p:nvSpPr>
          <p:cNvPr id="3" name="Content Placeholder 2"/>
          <p:cNvSpPr>
            <a:spLocks noGrp="1"/>
          </p:cNvSpPr>
          <p:nvPr>
            <p:ph idx="1"/>
          </p:nvPr>
        </p:nvSpPr>
        <p:spPr/>
        <p:txBody>
          <a:bodyPr/>
          <a:lstStyle/>
          <a:p>
            <a:r>
              <a:rPr lang="en-GB" dirty="0" smtClean="0"/>
              <a:t>A ten item measure of the perception of stress</a:t>
            </a:r>
          </a:p>
          <a:p>
            <a:r>
              <a:rPr lang="en-GB" dirty="0" smtClean="0"/>
              <a:t>Self- report instrument based on Lazarus’s theory of stress appraisal (Lazarus, 1966, Lazarus &amp; Folkman, 1984)</a:t>
            </a:r>
          </a:p>
          <a:p>
            <a:r>
              <a:rPr lang="en-GB" dirty="0" smtClean="0"/>
              <a:t>6 negatively and 4 positively stated items (e.g. –</a:t>
            </a:r>
            <a:r>
              <a:rPr lang="en-GB" dirty="0" err="1" smtClean="0"/>
              <a:t>ve</a:t>
            </a:r>
            <a:r>
              <a:rPr lang="en-GB" dirty="0" smtClean="0"/>
              <a:t>: how often have you felt unable to control the important things in your life?</a:t>
            </a:r>
          </a:p>
          <a:p>
            <a:pPr marL="0" indent="0">
              <a:buNone/>
            </a:pPr>
            <a:r>
              <a:rPr lang="en-GB" dirty="0"/>
              <a:t> </a:t>
            </a:r>
            <a:r>
              <a:rPr lang="en-GB" dirty="0" smtClean="0"/>
              <a:t>    +</a:t>
            </a:r>
            <a:r>
              <a:rPr lang="en-GB" dirty="0" err="1" smtClean="0"/>
              <a:t>ve</a:t>
            </a:r>
            <a:r>
              <a:rPr lang="en-GB" dirty="0" smtClean="0"/>
              <a:t>: how often have you felt confident about your ability to handle personal</a:t>
            </a:r>
          </a:p>
          <a:p>
            <a:pPr marL="0" indent="0">
              <a:buNone/>
            </a:pPr>
            <a:r>
              <a:rPr lang="en-GB" dirty="0"/>
              <a:t> </a:t>
            </a:r>
            <a:r>
              <a:rPr lang="en-GB" dirty="0" smtClean="0"/>
              <a:t>     </a:t>
            </a:r>
            <a:r>
              <a:rPr lang="en-GB" dirty="0"/>
              <a:t>problems</a:t>
            </a:r>
          </a:p>
          <a:p>
            <a:r>
              <a:rPr lang="en-GB" dirty="0" smtClean="0"/>
              <a:t>High internal consistency, Cronbach’s </a:t>
            </a:r>
            <a:r>
              <a:rPr lang="el-GR" dirty="0" smtClean="0"/>
              <a:t>α</a:t>
            </a:r>
            <a:r>
              <a:rPr lang="en-GB" dirty="0" smtClean="0"/>
              <a:t> = 0.78</a:t>
            </a:r>
            <a:endParaRPr lang="en-GB" dirty="0"/>
          </a:p>
        </p:txBody>
      </p:sp>
    </p:spTree>
    <p:extLst>
      <p:ext uri="{BB962C8B-B14F-4D97-AF65-F5344CB8AC3E}">
        <p14:creationId xmlns:p14="http://schemas.microsoft.com/office/powerpoint/2010/main" val="793275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Stress Index sf (</a:t>
            </a:r>
            <a:r>
              <a:rPr lang="en-GB" dirty="0" err="1"/>
              <a:t>Abidin</a:t>
            </a:r>
            <a:r>
              <a:rPr lang="en-GB" dirty="0"/>
              <a:t>, 1995)</a:t>
            </a:r>
            <a:br>
              <a:rPr lang="en-GB" dirty="0"/>
            </a:br>
            <a:endParaRPr lang="en-GB" dirty="0"/>
          </a:p>
        </p:txBody>
      </p:sp>
      <p:sp>
        <p:nvSpPr>
          <p:cNvPr id="3" name="Content Placeholder 2"/>
          <p:cNvSpPr>
            <a:spLocks noGrp="1"/>
          </p:cNvSpPr>
          <p:nvPr>
            <p:ph idx="1"/>
          </p:nvPr>
        </p:nvSpPr>
        <p:spPr/>
        <p:txBody>
          <a:bodyPr/>
          <a:lstStyle/>
          <a:p>
            <a:r>
              <a:rPr lang="en-GB" dirty="0" smtClean="0"/>
              <a:t>Parental Distress subscale</a:t>
            </a:r>
          </a:p>
          <a:p>
            <a:r>
              <a:rPr lang="en-GB" dirty="0" smtClean="0"/>
              <a:t>Measures distress related to parenting, indicator of a parent’s overall experience of parenting stress</a:t>
            </a:r>
          </a:p>
          <a:p>
            <a:r>
              <a:rPr lang="en-GB" dirty="0" smtClean="0"/>
              <a:t>12 items , no reverse coding required</a:t>
            </a:r>
            <a:endParaRPr lang="en-GB" dirty="0"/>
          </a:p>
        </p:txBody>
      </p:sp>
    </p:spTree>
    <p:extLst>
      <p:ext uri="{BB962C8B-B14F-4D97-AF65-F5344CB8AC3E}">
        <p14:creationId xmlns:p14="http://schemas.microsoft.com/office/powerpoint/2010/main" val="19503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Brief Coping Orientation to Problems </a:t>
            </a:r>
            <a:r>
              <a:rPr lang="en-GB" dirty="0" err="1" smtClean="0"/>
              <a:t>Expereinced</a:t>
            </a:r>
            <a:r>
              <a:rPr lang="en-GB" dirty="0" smtClean="0"/>
              <a:t> scale (Brief COPE, Carver, 1997)</a:t>
            </a:r>
            <a:endParaRPr lang="en-GB" dirty="0"/>
          </a:p>
        </p:txBody>
      </p:sp>
      <p:sp>
        <p:nvSpPr>
          <p:cNvPr id="3" name="Content Placeholder 2"/>
          <p:cNvSpPr>
            <a:spLocks noGrp="1"/>
          </p:cNvSpPr>
          <p:nvPr>
            <p:ph idx="1"/>
          </p:nvPr>
        </p:nvSpPr>
        <p:spPr/>
        <p:txBody>
          <a:bodyPr/>
          <a:lstStyle/>
          <a:p>
            <a:r>
              <a:rPr lang="en-GB" dirty="0" smtClean="0"/>
              <a:t>14 item scale</a:t>
            </a:r>
          </a:p>
          <a:p>
            <a:r>
              <a:rPr lang="en-GB" dirty="0" smtClean="0"/>
              <a:t>Measures: problem focused, emotion focused, avoidant coping </a:t>
            </a:r>
          </a:p>
          <a:p>
            <a:r>
              <a:rPr lang="en-GB" dirty="0" smtClean="0"/>
              <a:t>Internal consistencies (Cronbach’s </a:t>
            </a:r>
            <a:r>
              <a:rPr lang="el-GR" dirty="0" smtClean="0"/>
              <a:t>α</a:t>
            </a:r>
            <a:r>
              <a:rPr lang="en-GB" dirty="0" smtClean="0"/>
              <a:t> = 0.72, 0.84, 0.75)</a:t>
            </a:r>
            <a:endParaRPr lang="en-GB" dirty="0"/>
          </a:p>
        </p:txBody>
      </p:sp>
    </p:spTree>
    <p:extLst>
      <p:ext uri="{BB962C8B-B14F-4D97-AF65-F5344CB8AC3E}">
        <p14:creationId xmlns:p14="http://schemas.microsoft.com/office/powerpoint/2010/main" val="110796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Process Measures</a:t>
            </a:r>
            <a:endParaRPr lang="en-GB" dirty="0"/>
          </a:p>
        </p:txBody>
      </p:sp>
      <p:sp>
        <p:nvSpPr>
          <p:cNvPr id="3" name="Content Placeholder 2"/>
          <p:cNvSpPr>
            <a:spLocks noGrp="1"/>
          </p:cNvSpPr>
          <p:nvPr>
            <p:ph idx="1"/>
          </p:nvPr>
        </p:nvSpPr>
        <p:spPr/>
        <p:txBody>
          <a:bodyPr/>
          <a:lstStyle/>
          <a:p>
            <a:r>
              <a:rPr lang="en-GB" dirty="0" smtClean="0"/>
              <a:t>Asses the usage of the leaflet</a:t>
            </a:r>
          </a:p>
          <a:p>
            <a:r>
              <a:rPr lang="en-GB" dirty="0" smtClean="0"/>
              <a:t>Number of days used</a:t>
            </a:r>
          </a:p>
          <a:p>
            <a:r>
              <a:rPr lang="en-GB" dirty="0" smtClean="0"/>
              <a:t>Time spent using </a:t>
            </a:r>
          </a:p>
          <a:p>
            <a:r>
              <a:rPr lang="en-GB" dirty="0" smtClean="0"/>
              <a:t>Preferential technique</a:t>
            </a:r>
          </a:p>
          <a:p>
            <a:r>
              <a:rPr lang="en-GB" dirty="0" smtClean="0"/>
              <a:t>Free text box</a:t>
            </a:r>
            <a:endParaRPr lang="en-GB" dirty="0"/>
          </a:p>
        </p:txBody>
      </p:sp>
    </p:spTree>
    <p:extLst>
      <p:ext uri="{BB962C8B-B14F-4D97-AF65-F5344CB8AC3E}">
        <p14:creationId xmlns:p14="http://schemas.microsoft.com/office/powerpoint/2010/main" val="2411063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71471870"/>
              </p:ext>
            </p:extLst>
          </p:nvPr>
        </p:nvGraphicFramePr>
        <p:xfrm>
          <a:off x="677863" y="2160588"/>
          <a:ext cx="8596311" cy="2382520"/>
        </p:xfrm>
        <a:graphic>
          <a:graphicData uri="http://schemas.openxmlformats.org/drawingml/2006/table">
            <a:tbl>
              <a:tblPr firstRow="1" bandRow="1">
                <a:tableStyleId>{5C22544A-7EE6-4342-B048-85BDC9FD1C3A}</a:tableStyleId>
              </a:tblPr>
              <a:tblGrid>
                <a:gridCol w="2865437"/>
                <a:gridCol w="2865437"/>
                <a:gridCol w="2865437"/>
              </a:tblGrid>
              <a:tr h="370840">
                <a:tc>
                  <a:txBody>
                    <a:bodyPr/>
                    <a:lstStyle/>
                    <a:p>
                      <a:pPr lvl="0"/>
                      <a:r>
                        <a:rPr lang="en-GB" dirty="0" smtClean="0"/>
                        <a:t>Pre intervention Baseline Time 1 </a:t>
                      </a:r>
                    </a:p>
                    <a:p>
                      <a:pPr lvl="0"/>
                      <a:endParaRPr lang="en-GB" dirty="0" smtClean="0"/>
                    </a:p>
                    <a:p>
                      <a:pPr lvl="0"/>
                      <a:r>
                        <a:rPr lang="en-GB" dirty="0" smtClean="0"/>
                        <a:t>Post intervention Time 2</a:t>
                      </a:r>
                    </a:p>
                    <a:p>
                      <a:pPr lvl="0"/>
                      <a:endParaRPr lang="en-GB" dirty="0" smtClean="0"/>
                    </a:p>
                    <a:p>
                      <a:pPr lvl="0"/>
                      <a:r>
                        <a:rPr lang="en-GB" dirty="0" smtClean="0"/>
                        <a:t>Post intervention Time 3</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 (n=88)</a:t>
                      </a:r>
                    </a:p>
                    <a:p>
                      <a:endParaRPr lang="en-GB"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 (n=37) </a:t>
                      </a:r>
                    </a:p>
                    <a:p>
                      <a:endParaRPr lang="en-GB"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 (n=21)</a:t>
                      </a:r>
                    </a:p>
                    <a:p>
                      <a:endParaRPr lang="en-GB" dirty="0"/>
                    </a:p>
                  </a:txBody>
                  <a:tcPr/>
                </a:tc>
                <a:tc>
                  <a:txBody>
                    <a:bodyPr/>
                    <a:lstStyle/>
                    <a:p>
                      <a:endParaRPr lang="en-GB" dirty="0" smtClean="0"/>
                    </a:p>
                    <a:p>
                      <a:endParaRPr lang="en-GB" dirty="0" smtClean="0"/>
                    </a:p>
                    <a:p>
                      <a:endParaRPr lang="en-GB" dirty="0" smtClean="0"/>
                    </a:p>
                    <a:p>
                      <a:r>
                        <a:rPr lang="en-GB" dirty="0" smtClean="0"/>
                        <a:t>42.05%</a:t>
                      </a:r>
                    </a:p>
                    <a:p>
                      <a:endParaRPr lang="en-GB" dirty="0" smtClean="0"/>
                    </a:p>
                    <a:p>
                      <a:r>
                        <a:rPr lang="en-GB" dirty="0" smtClean="0"/>
                        <a:t>23.86%</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r>
            </a:tbl>
          </a:graphicData>
        </a:graphic>
      </p:graphicFrame>
    </p:spTree>
    <p:extLst>
      <p:ext uri="{BB962C8B-B14F-4D97-AF65-F5344CB8AC3E}">
        <p14:creationId xmlns:p14="http://schemas.microsoft.com/office/powerpoint/2010/main" val="33735909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Effectiveness of Intervention</a:t>
            </a:r>
            <a:br>
              <a:rPr lang="en-GB" dirty="0" smtClean="0"/>
            </a:br>
            <a:r>
              <a:rPr lang="en-GB" dirty="0" smtClean="0"/>
              <a:t>Perceived stress</a:t>
            </a:r>
            <a:endParaRPr lang="en-GB" dirty="0"/>
          </a:p>
        </p:txBody>
      </p:sp>
      <p:sp>
        <p:nvSpPr>
          <p:cNvPr id="3" name="Content Placeholder 2"/>
          <p:cNvSpPr>
            <a:spLocks noGrp="1"/>
          </p:cNvSpPr>
          <p:nvPr>
            <p:ph idx="1"/>
          </p:nvPr>
        </p:nvSpPr>
        <p:spPr/>
        <p:txBody>
          <a:bodyPr>
            <a:normAutofit fontScale="85000" lnSpcReduction="10000"/>
          </a:bodyPr>
          <a:lstStyle/>
          <a:p>
            <a:r>
              <a:rPr lang="en-GB" dirty="0"/>
              <a:t>T</a:t>
            </a:r>
            <a:r>
              <a:rPr lang="en-GB" dirty="0" smtClean="0"/>
              <a:t>he </a:t>
            </a:r>
            <a:r>
              <a:rPr lang="en-GB" dirty="0"/>
              <a:t>levels of perceived stress were significantly higher in participants at Time 1 (</a:t>
            </a:r>
            <a:r>
              <a:rPr lang="en-GB" i="1" dirty="0"/>
              <a:t> p </a:t>
            </a:r>
            <a:r>
              <a:rPr lang="en-GB" dirty="0"/>
              <a:t>&lt; .005) in comparison to participants at Time 2 and Time 3</a:t>
            </a:r>
            <a:r>
              <a:rPr lang="en-GB" dirty="0" smtClean="0"/>
              <a:t>.</a:t>
            </a:r>
          </a:p>
          <a:p>
            <a:pPr marL="0" indent="0">
              <a:buNone/>
            </a:pPr>
            <a:endParaRPr lang="en-GB" dirty="0"/>
          </a:p>
          <a:p>
            <a:pPr marL="0" indent="0">
              <a:buNone/>
            </a:pPr>
            <a:r>
              <a:rPr lang="en-GB" i="1" dirty="0" smtClean="0"/>
              <a:t>     </a:t>
            </a:r>
          </a:p>
          <a:p>
            <a:pPr marL="0" indent="0">
              <a:buNone/>
            </a:pPr>
            <a:r>
              <a:rPr lang="en-GB" i="1" dirty="0" smtClean="0"/>
              <a:t>Means </a:t>
            </a:r>
            <a:r>
              <a:rPr lang="en-GB" i="1" dirty="0"/>
              <a:t>and Standard Deviations on the measure of Perceived Stress at Time 1, Time 2 and Time 3.</a:t>
            </a:r>
            <a:endParaRPr lang="en-GB" dirty="0"/>
          </a:p>
          <a:p>
            <a:pPr marL="0" indent="0">
              <a:buNone/>
            </a:pPr>
            <a:r>
              <a:rPr lang="en-GB" i="1" dirty="0"/>
              <a:t> </a:t>
            </a:r>
            <a:endParaRPr lang="en-GB" dirty="0"/>
          </a:p>
          <a:p>
            <a:pPr marL="0" indent="0">
              <a:buNone/>
            </a:pPr>
            <a:r>
              <a:rPr lang="en-GB" i="1" dirty="0" smtClean="0"/>
              <a:t>      </a:t>
            </a:r>
            <a:r>
              <a:rPr lang="en-GB" i="1" dirty="0"/>
              <a:t>Time Period                                       n                           M                                         SD                                                                     </a:t>
            </a:r>
            <a:endParaRPr lang="en-GB" dirty="0"/>
          </a:p>
          <a:p>
            <a:pPr marL="0" indent="0">
              <a:buNone/>
            </a:pPr>
            <a:r>
              <a:rPr lang="en-GB" dirty="0"/>
              <a:t> </a:t>
            </a:r>
          </a:p>
          <a:p>
            <a:r>
              <a:rPr lang="en-GB" dirty="0"/>
              <a:t>Perceived Stress time 1                    21                          26.05                                        6.89</a:t>
            </a:r>
          </a:p>
          <a:p>
            <a:r>
              <a:rPr lang="en-GB" dirty="0"/>
              <a:t>Perceived stress time 2                    21                          19.24                                         6.08</a:t>
            </a:r>
          </a:p>
          <a:p>
            <a:r>
              <a:rPr lang="en-GB" dirty="0"/>
              <a:t>Perceived stress time 3                    21                          17.19                                         6.12</a:t>
            </a:r>
          </a:p>
          <a:p>
            <a:pPr marL="0" indent="0">
              <a:buNone/>
            </a:pPr>
            <a:r>
              <a:rPr lang="en-GB" dirty="0"/>
              <a:t> </a:t>
            </a:r>
          </a:p>
          <a:p>
            <a:pPr marL="0" indent="0">
              <a:buNone/>
            </a:pPr>
            <a:endParaRPr lang="en-GB" dirty="0" smtClean="0"/>
          </a:p>
          <a:p>
            <a:endParaRPr lang="en-GB" dirty="0"/>
          </a:p>
        </p:txBody>
      </p:sp>
    </p:spTree>
    <p:extLst>
      <p:ext uri="{BB962C8B-B14F-4D97-AF65-F5344CB8AC3E}">
        <p14:creationId xmlns:p14="http://schemas.microsoft.com/office/powerpoint/2010/main" val="29919804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Effectiveness of Intervention</a:t>
            </a:r>
            <a:br>
              <a:rPr lang="en-GB" dirty="0"/>
            </a:br>
            <a:r>
              <a:rPr lang="en-GB" dirty="0" smtClean="0"/>
              <a:t>Parental Distress</a:t>
            </a:r>
            <a:endParaRPr lang="en-GB" dirty="0"/>
          </a:p>
        </p:txBody>
      </p:sp>
      <p:sp>
        <p:nvSpPr>
          <p:cNvPr id="3" name="Content Placeholder 2"/>
          <p:cNvSpPr>
            <a:spLocks noGrp="1"/>
          </p:cNvSpPr>
          <p:nvPr>
            <p:ph idx="1"/>
          </p:nvPr>
        </p:nvSpPr>
        <p:spPr/>
        <p:txBody>
          <a:bodyPr>
            <a:normAutofit fontScale="85000" lnSpcReduction="10000"/>
          </a:bodyPr>
          <a:lstStyle/>
          <a:p>
            <a:r>
              <a:rPr lang="en-GB" dirty="0"/>
              <a:t>T</a:t>
            </a:r>
            <a:r>
              <a:rPr lang="en-GB" dirty="0" smtClean="0"/>
              <a:t>he </a:t>
            </a:r>
            <a:r>
              <a:rPr lang="en-GB" dirty="0"/>
              <a:t>levels of </a:t>
            </a:r>
            <a:r>
              <a:rPr lang="en-GB" dirty="0" smtClean="0"/>
              <a:t>parental distress </a:t>
            </a:r>
            <a:r>
              <a:rPr lang="en-GB" dirty="0"/>
              <a:t>were significantly higher in participants at Time 1 (</a:t>
            </a:r>
            <a:r>
              <a:rPr lang="en-GB" i="1" dirty="0"/>
              <a:t> p </a:t>
            </a:r>
            <a:r>
              <a:rPr lang="en-GB" dirty="0"/>
              <a:t>&lt; .001) in comparison to participants at Time 2 and Time 3. </a:t>
            </a:r>
            <a:endParaRPr lang="en-GB" dirty="0" smtClean="0"/>
          </a:p>
          <a:p>
            <a:pPr marL="0" indent="0">
              <a:buNone/>
            </a:pPr>
            <a:endParaRPr lang="en-GB" dirty="0" smtClean="0"/>
          </a:p>
          <a:p>
            <a:pPr marL="0" indent="0">
              <a:buNone/>
            </a:pPr>
            <a:r>
              <a:rPr lang="en-GB" i="1" dirty="0"/>
              <a:t>Means and Standard Deviations on the measure of Parental Distress at Time 1, Time 2 and Time 3.</a:t>
            </a:r>
            <a:endParaRPr lang="en-GB" dirty="0"/>
          </a:p>
          <a:p>
            <a:pPr marL="0" indent="0">
              <a:buNone/>
            </a:pPr>
            <a:r>
              <a:rPr lang="en-GB" i="1" dirty="0"/>
              <a:t> </a:t>
            </a:r>
            <a:endParaRPr lang="en-GB" dirty="0"/>
          </a:p>
          <a:p>
            <a:pPr marL="0" indent="0">
              <a:buNone/>
            </a:pPr>
            <a:r>
              <a:rPr lang="en-GB" i="1" dirty="0"/>
              <a:t>      Time Period                                       n                           M                                         SD                                                                     </a:t>
            </a:r>
            <a:endParaRPr lang="en-GB" dirty="0"/>
          </a:p>
          <a:p>
            <a:pPr marL="0" indent="0">
              <a:buNone/>
            </a:pPr>
            <a:r>
              <a:rPr lang="en-GB" dirty="0"/>
              <a:t> </a:t>
            </a:r>
          </a:p>
          <a:p>
            <a:r>
              <a:rPr lang="en-GB" dirty="0"/>
              <a:t>Parental Distress time 1                  21                          44.86                                        9.87</a:t>
            </a:r>
          </a:p>
          <a:p>
            <a:r>
              <a:rPr lang="en-GB" dirty="0"/>
              <a:t>Parental Distress time 2                  21                          20.19                                         10.79</a:t>
            </a:r>
          </a:p>
          <a:p>
            <a:r>
              <a:rPr lang="en-GB" dirty="0"/>
              <a:t>Parental Distress time 3                  21                          20.24                                         9.30</a:t>
            </a:r>
          </a:p>
          <a:p>
            <a:pPr marL="0" indent="0">
              <a:buNone/>
            </a:pPr>
            <a:endParaRPr lang="en-GB" dirty="0"/>
          </a:p>
        </p:txBody>
      </p:sp>
    </p:spTree>
    <p:extLst>
      <p:ext uri="{BB962C8B-B14F-4D97-AF65-F5344CB8AC3E}">
        <p14:creationId xmlns:p14="http://schemas.microsoft.com/office/powerpoint/2010/main" val="39467894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Effectiveness of Intervention</a:t>
            </a:r>
            <a:br>
              <a:rPr lang="en-GB" dirty="0"/>
            </a:br>
            <a:r>
              <a:rPr lang="en-GB" dirty="0" smtClean="0"/>
              <a:t>Coping orientation</a:t>
            </a:r>
            <a:endParaRPr lang="en-GB" dirty="0"/>
          </a:p>
        </p:txBody>
      </p:sp>
      <p:sp>
        <p:nvSpPr>
          <p:cNvPr id="3" name="Content Placeholder 2"/>
          <p:cNvSpPr>
            <a:spLocks noGrp="1"/>
          </p:cNvSpPr>
          <p:nvPr>
            <p:ph idx="1"/>
          </p:nvPr>
        </p:nvSpPr>
        <p:spPr>
          <a:xfrm>
            <a:off x="677334" y="1930400"/>
            <a:ext cx="8596668" cy="4581911"/>
          </a:xfrm>
        </p:spPr>
        <p:txBody>
          <a:bodyPr>
            <a:normAutofit fontScale="85000" lnSpcReduction="10000"/>
          </a:bodyPr>
          <a:lstStyle/>
          <a:p>
            <a:r>
              <a:rPr lang="en-GB" dirty="0"/>
              <a:t>There was no significant </a:t>
            </a:r>
            <a:r>
              <a:rPr lang="en-GB" dirty="0" smtClean="0"/>
              <a:t>effect of the intervention on active </a:t>
            </a:r>
            <a:r>
              <a:rPr lang="en-GB" dirty="0"/>
              <a:t>emotion coping and problem focussed coping. </a:t>
            </a:r>
            <a:endParaRPr lang="en-GB" dirty="0" smtClean="0"/>
          </a:p>
          <a:p>
            <a:endParaRPr lang="en-GB" dirty="0" smtClean="0"/>
          </a:p>
          <a:p>
            <a:r>
              <a:rPr lang="en-GB" dirty="0"/>
              <a:t>However, there was a significant effect on avoidance coping</a:t>
            </a:r>
            <a:r>
              <a:rPr lang="en-GB" dirty="0" smtClean="0"/>
              <a:t>.</a:t>
            </a:r>
          </a:p>
          <a:p>
            <a:endParaRPr lang="en-GB" dirty="0" smtClean="0"/>
          </a:p>
          <a:p>
            <a:pPr marL="0" indent="0">
              <a:buNone/>
            </a:pPr>
            <a:r>
              <a:rPr lang="en-GB" i="1" dirty="0"/>
              <a:t>Means and Standard Deviations on the measure of Avoidance Coping at Time 1, Time 2 and Time 3.</a:t>
            </a:r>
            <a:endParaRPr lang="en-GB" dirty="0"/>
          </a:p>
          <a:p>
            <a:pPr marL="0" indent="0">
              <a:buNone/>
            </a:pPr>
            <a:r>
              <a:rPr lang="en-GB" i="1" dirty="0"/>
              <a:t>	</a:t>
            </a:r>
            <a:endParaRPr lang="en-GB" dirty="0" smtClean="0"/>
          </a:p>
          <a:p>
            <a:pPr marL="0" indent="0">
              <a:buNone/>
            </a:pPr>
            <a:r>
              <a:rPr lang="en-GB" i="1" dirty="0" smtClean="0"/>
              <a:t>      Time Period                                       n                            M                                               SD                                                                     </a:t>
            </a:r>
            <a:endParaRPr lang="en-GB" dirty="0" smtClean="0"/>
          </a:p>
          <a:p>
            <a:endParaRPr lang="en-GB" dirty="0"/>
          </a:p>
          <a:p>
            <a:r>
              <a:rPr lang="en-GB" dirty="0"/>
              <a:t>Avoidance Coping time 1                  21                          15.48                                        3.37</a:t>
            </a:r>
          </a:p>
          <a:p>
            <a:r>
              <a:rPr lang="en-GB" dirty="0"/>
              <a:t>Avoidance Coping time 2                  21                          12.10                                         2.52</a:t>
            </a:r>
          </a:p>
          <a:p>
            <a:r>
              <a:rPr lang="en-GB" dirty="0"/>
              <a:t>Avoidance Coping time 3                  21                          11.48                                         2.37</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400864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Correlations</a:t>
            </a:r>
            <a:endParaRPr lang="en-GB" dirty="0"/>
          </a:p>
        </p:txBody>
      </p:sp>
      <p:sp>
        <p:nvSpPr>
          <p:cNvPr id="3" name="Content Placeholder 2"/>
          <p:cNvSpPr>
            <a:spLocks noGrp="1"/>
          </p:cNvSpPr>
          <p:nvPr>
            <p:ph idx="1"/>
          </p:nvPr>
        </p:nvSpPr>
        <p:spPr/>
        <p:txBody>
          <a:bodyPr/>
          <a:lstStyle/>
          <a:p>
            <a:r>
              <a:rPr lang="en-GB" dirty="0" smtClean="0"/>
              <a:t> </a:t>
            </a:r>
            <a:r>
              <a:rPr lang="en-GB" dirty="0"/>
              <a:t>Higher levels of avoidance coping would predict higher levels of distress.</a:t>
            </a:r>
          </a:p>
          <a:p>
            <a:r>
              <a:rPr lang="en-GB" dirty="0" smtClean="0"/>
              <a:t>Higher </a:t>
            </a:r>
            <a:r>
              <a:rPr lang="en-GB" dirty="0"/>
              <a:t>levels of problem focused coping would predict lower levels of distress, there would be a negative correlation between problem focussed coping and distress</a:t>
            </a:r>
            <a:r>
              <a:rPr lang="en-GB" dirty="0" smtClean="0"/>
              <a:t>.</a:t>
            </a:r>
          </a:p>
          <a:p>
            <a:endParaRPr lang="en-GB" dirty="0"/>
          </a:p>
          <a:p>
            <a:r>
              <a:rPr lang="en-GB" dirty="0" smtClean="0"/>
              <a:t>Results: high </a:t>
            </a:r>
            <a:r>
              <a:rPr lang="en-GB" dirty="0"/>
              <a:t>levels of </a:t>
            </a:r>
            <a:r>
              <a:rPr lang="en-GB" dirty="0" smtClean="0"/>
              <a:t>perceived stress (</a:t>
            </a:r>
            <a:r>
              <a:rPr lang="en-GB" dirty="0" err="1" smtClean="0"/>
              <a:t>i</a:t>
            </a:r>
            <a:r>
              <a:rPr lang="en-GB" dirty="0" smtClean="0"/>
              <a:t>) and parental distress were associated </a:t>
            </a:r>
            <a:r>
              <a:rPr lang="en-GB" dirty="0"/>
              <a:t>with a high avoidance coping orientation</a:t>
            </a:r>
            <a:r>
              <a:rPr lang="en-GB" dirty="0" smtClean="0"/>
              <a:t>.</a:t>
            </a:r>
          </a:p>
          <a:p>
            <a:pPr marL="0" indent="0">
              <a:buNone/>
            </a:pPr>
            <a:r>
              <a:rPr lang="en-GB" dirty="0" smtClean="0"/>
              <a:t>        (</a:t>
            </a:r>
            <a:r>
              <a:rPr lang="en-GB" dirty="0" err="1" smtClean="0"/>
              <a:t>i</a:t>
            </a:r>
            <a:r>
              <a:rPr lang="en-GB" dirty="0" smtClean="0"/>
              <a:t>) </a:t>
            </a:r>
            <a:r>
              <a:rPr lang="en-GB" i="1" dirty="0"/>
              <a:t>r= </a:t>
            </a:r>
            <a:r>
              <a:rPr lang="en-GB" dirty="0"/>
              <a:t>.63, </a:t>
            </a:r>
            <a:r>
              <a:rPr lang="en-GB" i="1" dirty="0"/>
              <a:t>n= </a:t>
            </a:r>
            <a:r>
              <a:rPr lang="en-GB" dirty="0"/>
              <a:t>88, </a:t>
            </a:r>
            <a:r>
              <a:rPr lang="en-GB" i="1" dirty="0"/>
              <a:t>p &lt; </a:t>
            </a:r>
            <a:r>
              <a:rPr lang="en-GB" dirty="0"/>
              <a:t>.</a:t>
            </a:r>
            <a:r>
              <a:rPr lang="en-GB" dirty="0" smtClean="0"/>
              <a:t>001</a:t>
            </a:r>
          </a:p>
          <a:p>
            <a:pPr marL="0" indent="0">
              <a:buNone/>
            </a:pPr>
            <a:r>
              <a:rPr lang="en-GB" dirty="0" smtClean="0"/>
              <a:t>        (ii) </a:t>
            </a:r>
            <a:r>
              <a:rPr lang="en-GB" i="1" dirty="0"/>
              <a:t>r= </a:t>
            </a:r>
            <a:r>
              <a:rPr lang="en-GB" dirty="0"/>
              <a:t>.60, </a:t>
            </a:r>
            <a:r>
              <a:rPr lang="en-GB" i="1" dirty="0"/>
              <a:t>n= </a:t>
            </a:r>
            <a:r>
              <a:rPr lang="en-GB" dirty="0"/>
              <a:t>88, </a:t>
            </a:r>
            <a:r>
              <a:rPr lang="en-GB" i="1" dirty="0"/>
              <a:t>p &lt; </a:t>
            </a:r>
            <a:r>
              <a:rPr lang="en-GB" dirty="0"/>
              <a:t>.</a:t>
            </a:r>
            <a:r>
              <a:rPr lang="en-GB" dirty="0" smtClean="0"/>
              <a:t>001</a:t>
            </a:r>
          </a:p>
          <a:p>
            <a:r>
              <a:rPr lang="en-GB" dirty="0" smtClean="0"/>
              <a:t>Strong positive correlation</a:t>
            </a:r>
            <a:endParaRPr lang="en-GB" dirty="0"/>
          </a:p>
        </p:txBody>
      </p:sp>
    </p:spTree>
    <p:extLst>
      <p:ext uri="{BB962C8B-B14F-4D97-AF65-F5344CB8AC3E}">
        <p14:creationId xmlns:p14="http://schemas.microsoft.com/office/powerpoint/2010/main" val="4110163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a:t>
            </a:r>
            <a:endParaRPr lang="en-GB" dirty="0"/>
          </a:p>
        </p:txBody>
      </p:sp>
      <p:sp>
        <p:nvSpPr>
          <p:cNvPr id="3" name="Content Placeholder 2"/>
          <p:cNvSpPr>
            <a:spLocks noGrp="1"/>
          </p:cNvSpPr>
          <p:nvPr>
            <p:ph idx="1"/>
          </p:nvPr>
        </p:nvSpPr>
        <p:spPr/>
        <p:txBody>
          <a:bodyPr/>
          <a:lstStyle/>
          <a:p>
            <a:r>
              <a:rPr lang="en-GB" dirty="0"/>
              <a:t>The results revealed that in those who completed all pre and post-intervention assessments at Time 1, Time 2 and Time 3, a significant reduction in both perceived and parental stress occurred over time.  Additionally, a significant reduction in the use of avoidance coping was found between baseline and follow-up. </a:t>
            </a:r>
            <a:endParaRPr lang="en-GB" dirty="0" smtClean="0"/>
          </a:p>
          <a:p>
            <a:r>
              <a:rPr lang="en-GB" dirty="0" smtClean="0"/>
              <a:t>Taken </a:t>
            </a:r>
            <a:r>
              <a:rPr lang="en-GB" dirty="0"/>
              <a:t>together, these findings suggest that engagement with the intervention can reduce distress and also encourages participants to engage in less avoidance. </a:t>
            </a:r>
          </a:p>
          <a:p>
            <a:endParaRPr lang="en-GB" dirty="0"/>
          </a:p>
        </p:txBody>
      </p:sp>
    </p:spTree>
    <p:extLst>
      <p:ext uri="{BB962C8B-B14F-4D97-AF65-F5344CB8AC3E}">
        <p14:creationId xmlns:p14="http://schemas.microsoft.com/office/powerpoint/2010/main" val="2773570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Directions</a:t>
            </a:r>
            <a:endParaRPr lang="en-GB" dirty="0"/>
          </a:p>
        </p:txBody>
      </p:sp>
      <p:sp>
        <p:nvSpPr>
          <p:cNvPr id="3" name="Content Placeholder 2"/>
          <p:cNvSpPr>
            <a:spLocks noGrp="1"/>
          </p:cNvSpPr>
          <p:nvPr>
            <p:ph idx="1"/>
          </p:nvPr>
        </p:nvSpPr>
        <p:spPr/>
        <p:txBody>
          <a:bodyPr/>
          <a:lstStyle/>
          <a:p>
            <a:r>
              <a:rPr lang="en-GB" dirty="0"/>
              <a:t>L</a:t>
            </a:r>
            <a:r>
              <a:rPr lang="en-GB" dirty="0" smtClean="0"/>
              <a:t>onger </a:t>
            </a:r>
            <a:r>
              <a:rPr lang="en-GB" dirty="0"/>
              <a:t>term follow up data in intervention studies </a:t>
            </a:r>
            <a:endParaRPr lang="en-GB" dirty="0" smtClean="0"/>
          </a:p>
          <a:p>
            <a:r>
              <a:rPr lang="en-GB" dirty="0"/>
              <a:t>A</a:t>
            </a:r>
            <a:r>
              <a:rPr lang="en-GB" dirty="0" smtClean="0"/>
              <a:t>ddress </a:t>
            </a:r>
            <a:r>
              <a:rPr lang="en-GB" dirty="0"/>
              <a:t>culturally appropriate elements to parental stress interventions </a:t>
            </a:r>
            <a:endParaRPr lang="en-GB" dirty="0" smtClean="0"/>
          </a:p>
          <a:p>
            <a:r>
              <a:rPr lang="en-GB" dirty="0"/>
              <a:t>A</a:t>
            </a:r>
            <a:r>
              <a:rPr lang="en-GB" dirty="0" smtClean="0"/>
              <a:t> </a:t>
            </a:r>
            <a:r>
              <a:rPr lang="en-GB" dirty="0"/>
              <a:t>better gender distribution in childhood disability studies</a:t>
            </a:r>
            <a:endParaRPr lang="en-GB" dirty="0" smtClean="0"/>
          </a:p>
          <a:p>
            <a:endParaRPr lang="en-GB" dirty="0"/>
          </a:p>
        </p:txBody>
      </p:sp>
    </p:spTree>
    <p:extLst>
      <p:ext uri="{BB962C8B-B14F-4D97-AF65-F5344CB8AC3E}">
        <p14:creationId xmlns:p14="http://schemas.microsoft.com/office/powerpoint/2010/main" val="2151990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Thank you</a:t>
            </a:r>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smtClean="0"/>
              <a:t>Everyone!!!!!</a:t>
            </a:r>
            <a:endParaRPr lang="en-GB" sz="4000" dirty="0"/>
          </a:p>
        </p:txBody>
      </p:sp>
    </p:spTree>
    <p:extLst>
      <p:ext uri="{BB962C8B-B14F-4D97-AF65-F5344CB8AC3E}">
        <p14:creationId xmlns:p14="http://schemas.microsoft.com/office/powerpoint/2010/main" val="3519616393"/>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2487</TotalTime>
  <Words>2321</Words>
  <Application>Microsoft Office PowerPoint</Application>
  <PresentationFormat>Widescreen</PresentationFormat>
  <Paragraphs>228</Paragraphs>
  <Slides>31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Wingdings</vt:lpstr>
      <vt:lpstr>Wingdings 3</vt:lpstr>
      <vt:lpstr>Facet</vt:lpstr>
      <vt:lpstr>Qualitative and Quantitative Research Methods: the development of a brief coping intervention</vt:lpstr>
      <vt:lpstr>         Stress and Coping in Parents of Children with Developmental Disabilities and the Development of a Brief Coping Intervention</vt:lpstr>
      <vt:lpstr>Outline of presentation </vt:lpstr>
      <vt:lpstr>Summary of the PhD</vt:lpstr>
      <vt:lpstr>The Intervention: Self-help Coping Leaflet</vt:lpstr>
      <vt:lpstr>Study 1: Pre-clinical phase MRC To explore the relationship between parenting a child with a developmental disability and stress and coping in parents</vt:lpstr>
      <vt:lpstr>The study: semi structured interviews</vt:lpstr>
      <vt:lpstr>Analysis: Interpretative Phenomenological Analysis (Smith, 1996)</vt:lpstr>
      <vt:lpstr>Doing IPA</vt:lpstr>
      <vt:lpstr>Results</vt:lpstr>
      <vt:lpstr>PowerPoint Presentation</vt:lpstr>
      <vt:lpstr>“The self-help coping leaflet”</vt:lpstr>
      <vt:lpstr>Study 2 MRC Phase I </vt:lpstr>
      <vt:lpstr>Semi-structured interviews</vt:lpstr>
      <vt:lpstr>The Final version</vt:lpstr>
      <vt:lpstr>Study 3: MRC Phase II trial: Assess the impact of the self-help coping leaflet on distress in parents</vt:lpstr>
      <vt:lpstr>The study: recruitment and participants</vt:lpstr>
      <vt:lpstr>     Data Collection</vt:lpstr>
      <vt:lpstr>Measures</vt:lpstr>
      <vt:lpstr>Perceived Stress Scale (Cohen, 1988) </vt:lpstr>
      <vt:lpstr>Parental Stress Index sf (Abidin, 1995) </vt:lpstr>
      <vt:lpstr>Brief Coping Orientation to Problems Expereinced scale (Brief COPE, Carver, 1997)</vt:lpstr>
      <vt:lpstr>Process Measures</vt:lpstr>
      <vt:lpstr>Participants</vt:lpstr>
      <vt:lpstr>Results: Effectiveness of Intervention Perceived stress</vt:lpstr>
      <vt:lpstr>Results: Effectiveness of Intervention Parental Distress</vt:lpstr>
      <vt:lpstr>Results: Effectiveness of Intervention Coping orientation</vt:lpstr>
      <vt:lpstr>Correlations</vt:lpstr>
      <vt:lpstr>Findings</vt:lpstr>
      <vt:lpstr>Future Directions</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Sunny</dc:creator>
  <cp:lastModifiedBy>Ceri Phelps</cp:lastModifiedBy>
  <cp:revision>82</cp:revision>
  <dcterms:created xsi:type="dcterms:W3CDTF">2016-11-09T10:23:30Z</dcterms:created>
  <dcterms:modified xsi:type="dcterms:W3CDTF">2018-02-08T12:18:39Z</dcterms:modified>
</cp:coreProperties>
</file>