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4" r:id="rId7"/>
    <p:sldId id="265"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624D41-EEE9-4076-A078-7383E95F0EF9}" v="6" dt="2026-10-10T12:44:37.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Majid (2535044)" userId="dcfef9f8-b473-478c-9b3e-bc337d86cce5" providerId="ADAL" clId="{D96C127A-90BA-4831-8323-E16F7091D3EF}"/>
    <pc:docChg chg="modSld">
      <pc:chgData name="Anisa Majid (2535044)" userId="dcfef9f8-b473-478c-9b3e-bc337d86cce5" providerId="ADAL" clId="{D96C127A-90BA-4831-8323-E16F7091D3EF}" dt="2026-09-25T06:07:58.462" v="8" actId="14100"/>
      <pc:docMkLst>
        <pc:docMk/>
      </pc:docMkLst>
      <pc:sldChg chg="modSp mod">
        <pc:chgData name="Anisa Majid (2535044)" userId="dcfef9f8-b473-478c-9b3e-bc337d86cce5" providerId="ADAL" clId="{D96C127A-90BA-4831-8323-E16F7091D3EF}" dt="2026-09-25T06:07:58.462" v="8" actId="14100"/>
        <pc:sldMkLst>
          <pc:docMk/>
          <pc:sldMk cId="1402938825" sldId="260"/>
        </pc:sldMkLst>
        <pc:graphicFrameChg chg="mod modGraphic">
          <ac:chgData name="Anisa Majid (2535044)" userId="dcfef9f8-b473-478c-9b3e-bc337d86cce5" providerId="ADAL" clId="{D96C127A-90BA-4831-8323-E16F7091D3EF}" dt="2026-09-25T06:07:58.462" v="8" actId="14100"/>
          <ac:graphicFrameMkLst>
            <pc:docMk/>
            <pc:sldMk cId="1402938825" sldId="260"/>
            <ac:graphicFrameMk id="5" creationId="{03F73787-EC94-4D35-7971-56A7D519B4F1}"/>
          </ac:graphicFrameMkLst>
        </pc:graphicFrameChg>
      </pc:sldChg>
    </pc:docChg>
  </pc:docChgLst>
  <pc:docChgLst>
    <pc:chgData name="Amrin Majid" userId="8280f3c79c904b2a" providerId="LiveId" clId="{4FB2B42C-0D79-43F6-94C3-571EC4FE408A}"/>
    <pc:docChg chg="undo custSel modSld modNotesMaster">
      <pc:chgData name="Amrin Majid" userId="8280f3c79c904b2a" providerId="LiveId" clId="{4FB2B42C-0D79-43F6-94C3-571EC4FE408A}" dt="2026-09-25T01:10:40.350" v="189" actId="5793"/>
      <pc:docMkLst>
        <pc:docMk/>
      </pc:docMkLst>
      <pc:sldChg chg="addSp delSp modSp mod setBg delDesignElem">
        <pc:chgData name="Amrin Majid" userId="8280f3c79c904b2a" providerId="LiveId" clId="{4FB2B42C-0D79-43F6-94C3-571EC4FE408A}" dt="2026-09-25T01:10:40.350" v="189" actId="5793"/>
        <pc:sldMkLst>
          <pc:docMk/>
          <pc:sldMk cId="2934999574" sldId="257"/>
        </pc:sldMkLst>
        <pc:spChg chg="mod">
          <ac:chgData name="Amrin Majid" userId="8280f3c79c904b2a" providerId="LiveId" clId="{4FB2B42C-0D79-43F6-94C3-571EC4FE408A}" dt="2026-09-25T01:09:40.562" v="180" actId="26606"/>
          <ac:spMkLst>
            <pc:docMk/>
            <pc:sldMk cId="2934999574" sldId="257"/>
            <ac:spMk id="2" creationId="{453538AA-6499-D10F-44C1-14207A84FE67}"/>
          </ac:spMkLst>
        </pc:spChg>
        <pc:spChg chg="mod">
          <ac:chgData name="Amrin Majid" userId="8280f3c79c904b2a" providerId="LiveId" clId="{4FB2B42C-0D79-43F6-94C3-571EC4FE408A}" dt="2026-09-25T01:10:40.350" v="189" actId="5793"/>
          <ac:spMkLst>
            <pc:docMk/>
            <pc:sldMk cId="2934999574" sldId="257"/>
            <ac:spMk id="14" creationId="{BFE89B00-73EF-2EAD-7A03-8C713291675C}"/>
          </ac:spMkLst>
        </pc:spChg>
        <pc:spChg chg="add del mod">
          <ac:chgData name="Amrin Majid" userId="8280f3c79c904b2a" providerId="LiveId" clId="{4FB2B42C-0D79-43F6-94C3-571EC4FE408A}" dt="2026-09-25T01:09:40.562" v="180" actId="26606"/>
          <ac:spMkLst>
            <pc:docMk/>
            <pc:sldMk cId="2934999574" sldId="257"/>
            <ac:spMk id="20" creationId="{10F24D38-B79E-44B4-830E-043F45D96DC2}"/>
          </ac:spMkLst>
        </pc:spChg>
        <pc:graphicFrameChg chg="add mod">
          <ac:chgData name="Amrin Majid" userId="8280f3c79c904b2a" providerId="LiveId" clId="{4FB2B42C-0D79-43F6-94C3-571EC4FE408A}" dt="2026-09-25T01:10:28.406" v="186" actId="14100"/>
          <ac:graphicFrameMkLst>
            <pc:docMk/>
            <pc:sldMk cId="2934999574" sldId="257"/>
            <ac:graphicFrameMk id="24" creationId="{4674EDAA-B806-2BCF-9994-C6FBBF113579}"/>
          </ac:graphicFrameMkLst>
        </pc:graphicFrameChg>
      </pc:sldChg>
      <pc:sldChg chg="modSp mod">
        <pc:chgData name="Amrin Majid" userId="8280f3c79c904b2a" providerId="LiveId" clId="{4FB2B42C-0D79-43F6-94C3-571EC4FE408A}" dt="2026-09-25T01:01:16.065" v="5" actId="20577"/>
        <pc:sldMkLst>
          <pc:docMk/>
          <pc:sldMk cId="1402938825" sldId="260"/>
        </pc:sldMkLst>
        <pc:spChg chg="mod">
          <ac:chgData name="Amrin Majid" userId="8280f3c79c904b2a" providerId="LiveId" clId="{4FB2B42C-0D79-43F6-94C3-571EC4FE408A}" dt="2026-09-25T01:01:16.065" v="5" actId="20577"/>
          <ac:spMkLst>
            <pc:docMk/>
            <pc:sldMk cId="1402938825" sldId="260"/>
            <ac:spMk id="6" creationId="{78B57F69-60C9-1D7D-F19B-4347781BE225}"/>
          </ac:spMkLst>
        </pc:spChg>
      </pc:sldChg>
      <pc:sldChg chg="modSp mod modNotes">
        <pc:chgData name="Amrin Majid" userId="8280f3c79c904b2a" providerId="LiveId" clId="{4FB2B42C-0D79-43F6-94C3-571EC4FE408A}" dt="2026-09-25T01:09:40.562" v="180" actId="26606"/>
        <pc:sldMkLst>
          <pc:docMk/>
          <pc:sldMk cId="0" sldId="264"/>
        </pc:sldMkLst>
        <pc:spChg chg="mod">
          <ac:chgData name="Amrin Majid" userId="8280f3c79c904b2a" providerId="LiveId" clId="{4FB2B42C-0D79-43F6-94C3-571EC4FE408A}" dt="2026-09-25T01:06:33.852" v="174" actId="20577"/>
          <ac:spMkLst>
            <pc:docMk/>
            <pc:sldMk cId="0" sldId="264"/>
            <ac:spMk id="2" creationId="{00000000-0000-0000-0000-000000000000}"/>
          </ac:spMkLst>
        </pc:spChg>
        <pc:spChg chg="mod">
          <ac:chgData name="Amrin Majid" userId="8280f3c79c904b2a" providerId="LiveId" clId="{4FB2B42C-0D79-43F6-94C3-571EC4FE408A}" dt="2026-09-25T01:06:47.264" v="175" actId="255"/>
          <ac:spMkLst>
            <pc:docMk/>
            <pc:sldMk cId="0" sldId="264"/>
            <ac:spMk id="3" creationId="{00000000-0000-0000-0000-000000000000}"/>
          </ac:spMkLst>
        </pc:spChg>
        <pc:graphicFrameChg chg="mod modGraphic">
          <ac:chgData name="Amrin Majid" userId="8280f3c79c904b2a" providerId="LiveId" clId="{4FB2B42C-0D79-43F6-94C3-571EC4FE408A}" dt="2026-09-25T01:03:37.607" v="96"/>
          <ac:graphicFrameMkLst>
            <pc:docMk/>
            <pc:sldMk cId="0" sldId="264"/>
            <ac:graphicFrameMk id="4" creationId="{00000000-0000-0000-0000-000000000000}"/>
          </ac:graphicFrameMkLst>
        </pc:graphicFrameChg>
      </pc:sldChg>
      <pc:sldChg chg="modSp mod modNotes">
        <pc:chgData name="Amrin Majid" userId="8280f3c79c904b2a" providerId="LiveId" clId="{4FB2B42C-0D79-43F6-94C3-571EC4FE408A}" dt="2026-09-25T01:09:40.562" v="180" actId="26606"/>
        <pc:sldMkLst>
          <pc:docMk/>
          <pc:sldMk cId="0" sldId="265"/>
        </pc:sldMkLst>
        <pc:spChg chg="mod">
          <ac:chgData name="Amrin Majid" userId="8280f3c79c904b2a" providerId="LiveId" clId="{4FB2B42C-0D79-43F6-94C3-571EC4FE408A}" dt="2026-09-25T01:06:25.117" v="172" actId="1076"/>
          <ac:spMkLst>
            <pc:docMk/>
            <pc:sldMk cId="0" sldId="265"/>
            <ac:spMk id="2" creationId="{00000000-0000-0000-0000-000000000000}"/>
          </ac:spMkLst>
        </pc:spChg>
        <pc:graphicFrameChg chg="mod modGraphic">
          <ac:chgData name="Amrin Majid" userId="8280f3c79c904b2a" providerId="LiveId" clId="{4FB2B42C-0D79-43F6-94C3-571EC4FE408A}" dt="2026-09-25T01:04:57.289" v="114" actId="20577"/>
          <ac:graphicFrameMkLst>
            <pc:docMk/>
            <pc:sldMk cId="0" sldId="265"/>
            <ac:graphicFrameMk id="4" creationId="{00000000-0000-0000-0000-000000000000}"/>
          </ac:graphicFrameMkLst>
        </pc:graphicFrameChg>
      </pc:sldChg>
    </pc:docChg>
  </pc:docChgLst>
  <pc:docChgLst>
    <pc:chgData name="Saika Begum" userId="40643530abd212cf" providerId="LiveId" clId="{760E4832-06C5-420D-9419-8A097CB613E3}"/>
    <pc:docChg chg="undo custSel modSld sldOrd">
      <pc:chgData name="Saika Begum" userId="40643530abd212cf" providerId="LiveId" clId="{760E4832-06C5-420D-9419-8A097CB613E3}" dt="2026-10-10T12:48:42.484" v="36"/>
      <pc:docMkLst>
        <pc:docMk/>
      </pc:docMkLst>
      <pc:sldChg chg="modSp mod">
        <pc:chgData name="Saika Begum" userId="40643530abd212cf" providerId="LiveId" clId="{760E4832-06C5-420D-9419-8A097CB613E3}" dt="2026-10-10T12:36:50.101" v="19" actId="255"/>
        <pc:sldMkLst>
          <pc:docMk/>
          <pc:sldMk cId="2934999574" sldId="257"/>
        </pc:sldMkLst>
        <pc:spChg chg="mod">
          <ac:chgData name="Saika Begum" userId="40643530abd212cf" providerId="LiveId" clId="{760E4832-06C5-420D-9419-8A097CB613E3}" dt="2026-10-10T12:36:50.101" v="19" actId="255"/>
          <ac:spMkLst>
            <pc:docMk/>
            <pc:sldMk cId="2934999574" sldId="257"/>
            <ac:spMk id="14" creationId="{BFE89B00-73EF-2EAD-7A03-8C713291675C}"/>
          </ac:spMkLst>
        </pc:spChg>
      </pc:sldChg>
      <pc:sldChg chg="modSp mod">
        <pc:chgData name="Saika Begum" userId="40643530abd212cf" providerId="LiveId" clId="{760E4832-06C5-420D-9419-8A097CB613E3}" dt="2026-10-10T12:35:41.417" v="12" actId="27636"/>
        <pc:sldMkLst>
          <pc:docMk/>
          <pc:sldMk cId="2354520018" sldId="258"/>
        </pc:sldMkLst>
        <pc:spChg chg="mod">
          <ac:chgData name="Saika Begum" userId="40643530abd212cf" providerId="LiveId" clId="{760E4832-06C5-420D-9419-8A097CB613E3}" dt="2026-10-10T12:35:41.417" v="12" actId="27636"/>
          <ac:spMkLst>
            <pc:docMk/>
            <pc:sldMk cId="2354520018" sldId="258"/>
            <ac:spMk id="3" creationId="{7E77CF4F-A1CE-F9A2-8C6A-04C0686ECD9D}"/>
          </ac:spMkLst>
        </pc:spChg>
      </pc:sldChg>
      <pc:sldChg chg="modSp mod">
        <pc:chgData name="Saika Begum" userId="40643530abd212cf" providerId="LiveId" clId="{760E4832-06C5-420D-9419-8A097CB613E3}" dt="2026-10-10T12:35:41.433" v="13" actId="27636"/>
        <pc:sldMkLst>
          <pc:docMk/>
          <pc:sldMk cId="1402938825" sldId="260"/>
        </pc:sldMkLst>
        <pc:spChg chg="mod">
          <ac:chgData name="Saika Begum" userId="40643530abd212cf" providerId="LiveId" clId="{760E4832-06C5-420D-9419-8A097CB613E3}" dt="2026-10-10T12:35:41.433" v="13" actId="27636"/>
          <ac:spMkLst>
            <pc:docMk/>
            <pc:sldMk cId="1402938825" sldId="260"/>
            <ac:spMk id="6" creationId="{78B57F69-60C9-1D7D-F19B-4347781BE225}"/>
          </ac:spMkLst>
        </pc:spChg>
      </pc:sldChg>
      <pc:sldChg chg="modSp mod">
        <pc:chgData name="Saika Begum" userId="40643530abd212cf" providerId="LiveId" clId="{760E4832-06C5-420D-9419-8A097CB613E3}" dt="2026-10-10T12:45:01.322" v="34" actId="12"/>
        <pc:sldMkLst>
          <pc:docMk/>
          <pc:sldMk cId="1013633129" sldId="263"/>
        </pc:sldMkLst>
        <pc:spChg chg="mod">
          <ac:chgData name="Saika Begum" userId="40643530abd212cf" providerId="LiveId" clId="{760E4832-06C5-420D-9419-8A097CB613E3}" dt="2026-10-10T12:45:01.322" v="34" actId="12"/>
          <ac:spMkLst>
            <pc:docMk/>
            <pc:sldMk cId="1013633129" sldId="263"/>
            <ac:spMk id="3" creationId="{F4773D3F-E3A1-72D5-9141-59151D654EE8}"/>
          </ac:spMkLst>
        </pc:spChg>
      </pc:sldChg>
      <pc:sldChg chg="ord">
        <pc:chgData name="Saika Begum" userId="40643530abd212cf" providerId="LiveId" clId="{760E4832-06C5-420D-9419-8A097CB613E3}" dt="2026-10-10T12:48:42.484" v="36"/>
        <pc:sldMkLst>
          <pc:docMk/>
          <pc:sldMk cId="0"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58B2FF-DD42-42E5-BD25-5A0B17528387}" type="doc">
      <dgm:prSet loTypeId="urn:microsoft.com/office/officeart/2005/8/layout/process2" loCatId="process" qsTypeId="urn:microsoft.com/office/officeart/2005/8/quickstyle/simple1#12" qsCatId="simple" csTypeId="urn:microsoft.com/office/officeart/2005/8/colors/accent1_2#12" csCatId="accent1"/>
      <dgm:spPr/>
      <dgm:t>
        <a:bodyPr/>
        <a:lstStyle/>
        <a:p>
          <a:endParaRPr lang="en-US"/>
        </a:p>
      </dgm:t>
    </dgm:pt>
    <dgm:pt modelId="{C128A011-AC72-4867-A576-C060BD429EA8}">
      <dgm:prSet/>
      <dgm:spPr/>
      <dgm:t>
        <a:bodyPr/>
        <a:lstStyle/>
        <a:p>
          <a:r>
            <a:rPr lang="en-US" b="1" i="0"/>
            <a:t>Why Microsoft Teams is suitable</a:t>
          </a:r>
          <a:endParaRPr lang="en-US"/>
        </a:p>
      </dgm:t>
    </dgm:pt>
    <dgm:pt modelId="{F60A3F3A-EA76-494E-A95B-4A69C1710B6A}" type="parTrans" cxnId="{E981D4E5-10C9-4A0B-9115-4E3F448656C8}">
      <dgm:prSet/>
      <dgm:spPr/>
      <dgm:t>
        <a:bodyPr/>
        <a:lstStyle/>
        <a:p>
          <a:endParaRPr lang="en-US"/>
        </a:p>
      </dgm:t>
    </dgm:pt>
    <dgm:pt modelId="{BE6612B4-61F3-4067-ABAA-2849EB084C33}" type="sibTrans" cxnId="{E981D4E5-10C9-4A0B-9115-4E3F448656C8}">
      <dgm:prSet/>
      <dgm:spPr/>
      <dgm:t>
        <a:bodyPr/>
        <a:lstStyle/>
        <a:p>
          <a:endParaRPr lang="en-US"/>
        </a:p>
      </dgm:t>
    </dgm:pt>
    <dgm:pt modelId="{83F5AB1C-FC47-4BF7-8F1E-B25A33814673}">
      <dgm:prSet/>
      <dgm:spPr/>
      <dgm:t>
        <a:bodyPr/>
        <a:lstStyle/>
        <a:p>
          <a:r>
            <a:rPr lang="en-US" i="0"/>
            <a:t>Teams provides a central place for instant messages, team conversations and daily updates.</a:t>
          </a:r>
          <a:endParaRPr lang="en-US"/>
        </a:p>
      </dgm:t>
    </dgm:pt>
    <dgm:pt modelId="{17754C88-B9EF-47B6-ABE2-67A93A8C161A}" type="parTrans" cxnId="{62A92580-5635-4012-B0CD-8FA87DF82104}">
      <dgm:prSet/>
      <dgm:spPr/>
      <dgm:t>
        <a:bodyPr/>
        <a:lstStyle/>
        <a:p>
          <a:endParaRPr lang="en-US"/>
        </a:p>
      </dgm:t>
    </dgm:pt>
    <dgm:pt modelId="{E50F019C-849C-469F-B1F7-3ADB2B9C952B}" type="sibTrans" cxnId="{62A92580-5635-4012-B0CD-8FA87DF82104}">
      <dgm:prSet/>
      <dgm:spPr/>
      <dgm:t>
        <a:bodyPr/>
        <a:lstStyle/>
        <a:p>
          <a:endParaRPr lang="en-US"/>
        </a:p>
      </dgm:t>
    </dgm:pt>
    <dgm:pt modelId="{114A0C4F-CF3E-4EF1-808E-81E43A5D7559}">
      <dgm:prSet/>
      <dgm:spPr/>
      <dgm:t>
        <a:bodyPr/>
        <a:lstStyle/>
        <a:p>
          <a:r>
            <a:rPr lang="en-US" i="0" dirty="0"/>
            <a:t>Staff can use channels to organise communication around particular teams or work activities. Microsoft explains that channels provide dedicated spaces for communication, file sharing and collaboration (Microsoft, 2026f). </a:t>
          </a:r>
          <a:endParaRPr lang="en-US" dirty="0"/>
        </a:p>
      </dgm:t>
    </dgm:pt>
    <dgm:pt modelId="{DE91B47B-CEEA-4488-A6DB-2D2DC0A956FD}" type="parTrans" cxnId="{A3B154C7-EB26-44E0-A271-4918D3A7204A}">
      <dgm:prSet/>
      <dgm:spPr/>
      <dgm:t>
        <a:bodyPr/>
        <a:lstStyle/>
        <a:p>
          <a:endParaRPr lang="en-US"/>
        </a:p>
      </dgm:t>
    </dgm:pt>
    <dgm:pt modelId="{0A56D62A-B95A-4D2C-923C-4D2B2217C313}" type="sibTrans" cxnId="{A3B154C7-EB26-44E0-A271-4918D3A7204A}">
      <dgm:prSet/>
      <dgm:spPr/>
      <dgm:t>
        <a:bodyPr/>
        <a:lstStyle/>
        <a:p>
          <a:endParaRPr lang="en-US"/>
        </a:p>
      </dgm:t>
    </dgm:pt>
    <dgm:pt modelId="{D79B571E-A945-4ED8-86EC-BB37FD27DC02}">
      <dgm:prSet/>
      <dgm:spPr/>
      <dgm:t>
        <a:bodyPr/>
        <a:lstStyle/>
        <a:p>
          <a:r>
            <a:rPr lang="en-US" i="0" dirty="0"/>
            <a:t>Staff can communicate and access shared information from different locations, which is particularly relevant to Ashford's staff who work across homes, supported living settings and the office.</a:t>
          </a:r>
          <a:endParaRPr lang="en-US" dirty="0"/>
        </a:p>
      </dgm:t>
    </dgm:pt>
    <dgm:pt modelId="{58F343DE-43DA-4451-8205-8225C919AD5A}" type="parTrans" cxnId="{24324C28-98AA-45F0-9EBA-6C2236CE8B56}">
      <dgm:prSet/>
      <dgm:spPr/>
      <dgm:t>
        <a:bodyPr/>
        <a:lstStyle/>
        <a:p>
          <a:endParaRPr lang="en-US"/>
        </a:p>
      </dgm:t>
    </dgm:pt>
    <dgm:pt modelId="{CCF74EAB-F68F-4A39-94A3-DDE543DB0A80}" type="sibTrans" cxnId="{24324C28-98AA-45F0-9EBA-6C2236CE8B56}">
      <dgm:prSet/>
      <dgm:spPr/>
      <dgm:t>
        <a:bodyPr/>
        <a:lstStyle/>
        <a:p>
          <a:endParaRPr lang="en-US"/>
        </a:p>
      </dgm:t>
    </dgm:pt>
    <dgm:pt modelId="{17DC0167-52E8-425B-B604-EA58C8C30FA4}">
      <dgm:prSet/>
      <dgm:spPr/>
      <dgm:t>
        <a:bodyPr/>
        <a:lstStyle/>
        <a:p>
          <a:r>
            <a:rPr lang="en-US" i="0"/>
            <a:t>Files can be shared within Teams, with channel files linked to SharePoint, helping staff access the relevant version of information rather than creating duplicate copies (Microsoft, 2026d).</a:t>
          </a:r>
          <a:endParaRPr lang="en-US"/>
        </a:p>
      </dgm:t>
    </dgm:pt>
    <dgm:pt modelId="{EED60E43-AD73-4199-B8F5-C6C8E0FE7261}" type="parTrans" cxnId="{787D9C03-2164-4010-8629-75707F15248E}">
      <dgm:prSet/>
      <dgm:spPr/>
      <dgm:t>
        <a:bodyPr/>
        <a:lstStyle/>
        <a:p>
          <a:endParaRPr lang="en-US"/>
        </a:p>
      </dgm:t>
    </dgm:pt>
    <dgm:pt modelId="{562FEFBE-1AF4-4EE0-AC3F-08C4DDAE240F}" type="sibTrans" cxnId="{787D9C03-2164-4010-8629-75707F15248E}">
      <dgm:prSet/>
      <dgm:spPr/>
      <dgm:t>
        <a:bodyPr/>
        <a:lstStyle/>
        <a:p>
          <a:endParaRPr lang="en-US"/>
        </a:p>
      </dgm:t>
    </dgm:pt>
    <dgm:pt modelId="{DD25DA5F-A252-4526-BF97-940522732B07}" type="pres">
      <dgm:prSet presAssocID="{8258B2FF-DD42-42E5-BD25-5A0B17528387}" presName="linearFlow" presStyleCnt="0">
        <dgm:presLayoutVars>
          <dgm:resizeHandles val="exact"/>
        </dgm:presLayoutVars>
      </dgm:prSet>
      <dgm:spPr/>
    </dgm:pt>
    <dgm:pt modelId="{31091E5B-C9D0-4667-9BA9-6C744D30179C}" type="pres">
      <dgm:prSet presAssocID="{C128A011-AC72-4867-A576-C060BD429EA8}" presName="node" presStyleLbl="node1" presStyleIdx="0" presStyleCnt="1">
        <dgm:presLayoutVars>
          <dgm:bulletEnabled val="1"/>
        </dgm:presLayoutVars>
      </dgm:prSet>
      <dgm:spPr/>
    </dgm:pt>
  </dgm:ptLst>
  <dgm:cxnLst>
    <dgm:cxn modelId="{787D9C03-2164-4010-8629-75707F15248E}" srcId="{C128A011-AC72-4867-A576-C060BD429EA8}" destId="{17DC0167-52E8-425B-B604-EA58C8C30FA4}" srcOrd="3" destOrd="0" parTransId="{EED60E43-AD73-4199-B8F5-C6C8E0FE7261}" sibTransId="{562FEFBE-1AF4-4EE0-AC3F-08C4DDAE240F}"/>
    <dgm:cxn modelId="{E70D3108-D11A-4B0F-ADFC-806C0A4E0924}" type="presOf" srcId="{83F5AB1C-FC47-4BF7-8F1E-B25A33814673}" destId="{31091E5B-C9D0-4667-9BA9-6C744D30179C}" srcOrd="0" destOrd="1" presId="urn:microsoft.com/office/officeart/2005/8/layout/process2"/>
    <dgm:cxn modelId="{24324C28-98AA-45F0-9EBA-6C2236CE8B56}" srcId="{C128A011-AC72-4867-A576-C060BD429EA8}" destId="{D79B571E-A945-4ED8-86EC-BB37FD27DC02}" srcOrd="2" destOrd="0" parTransId="{58F343DE-43DA-4451-8205-8225C919AD5A}" sibTransId="{CCF74EAB-F68F-4A39-94A3-DDE543DB0A80}"/>
    <dgm:cxn modelId="{609E1F4A-B679-49B9-BB0C-20DA1BEE7F2F}" type="presOf" srcId="{114A0C4F-CF3E-4EF1-808E-81E43A5D7559}" destId="{31091E5B-C9D0-4667-9BA9-6C744D30179C}" srcOrd="0" destOrd="2" presId="urn:microsoft.com/office/officeart/2005/8/layout/process2"/>
    <dgm:cxn modelId="{98546E6A-C41A-46B3-995E-CAA888FD9C2E}" type="presOf" srcId="{17DC0167-52E8-425B-B604-EA58C8C30FA4}" destId="{31091E5B-C9D0-4667-9BA9-6C744D30179C}" srcOrd="0" destOrd="4" presId="urn:microsoft.com/office/officeart/2005/8/layout/process2"/>
    <dgm:cxn modelId="{62A92580-5635-4012-B0CD-8FA87DF82104}" srcId="{C128A011-AC72-4867-A576-C060BD429EA8}" destId="{83F5AB1C-FC47-4BF7-8F1E-B25A33814673}" srcOrd="0" destOrd="0" parTransId="{17754C88-B9EF-47B6-ABE2-67A93A8C161A}" sibTransId="{E50F019C-849C-469F-B1F7-3ADB2B9C952B}"/>
    <dgm:cxn modelId="{4F78B08A-5186-4992-990E-E6D6DD65D824}" type="presOf" srcId="{8258B2FF-DD42-42E5-BD25-5A0B17528387}" destId="{DD25DA5F-A252-4526-BF97-940522732B07}" srcOrd="0" destOrd="0" presId="urn:microsoft.com/office/officeart/2005/8/layout/process2"/>
    <dgm:cxn modelId="{232268B0-CF7B-438B-A3EC-78DD9D16C93A}" type="presOf" srcId="{D79B571E-A945-4ED8-86EC-BB37FD27DC02}" destId="{31091E5B-C9D0-4667-9BA9-6C744D30179C}" srcOrd="0" destOrd="3" presId="urn:microsoft.com/office/officeart/2005/8/layout/process2"/>
    <dgm:cxn modelId="{A3B154C7-EB26-44E0-A271-4918D3A7204A}" srcId="{C128A011-AC72-4867-A576-C060BD429EA8}" destId="{114A0C4F-CF3E-4EF1-808E-81E43A5D7559}" srcOrd="1" destOrd="0" parTransId="{DE91B47B-CEEA-4488-A6DB-2D2DC0A956FD}" sibTransId="{0A56D62A-B95A-4D2C-923C-4D2B2217C313}"/>
    <dgm:cxn modelId="{4EE8DAD5-3CA7-4FD7-9E19-CCC57F7A5B93}" type="presOf" srcId="{C128A011-AC72-4867-A576-C060BD429EA8}" destId="{31091E5B-C9D0-4667-9BA9-6C744D30179C}" srcOrd="0" destOrd="0" presId="urn:microsoft.com/office/officeart/2005/8/layout/process2"/>
    <dgm:cxn modelId="{E981D4E5-10C9-4A0B-9115-4E3F448656C8}" srcId="{8258B2FF-DD42-42E5-BD25-5A0B17528387}" destId="{C128A011-AC72-4867-A576-C060BD429EA8}" srcOrd="0" destOrd="0" parTransId="{F60A3F3A-EA76-494E-A95B-4A69C1710B6A}" sibTransId="{BE6612B4-61F3-4067-ABAA-2849EB084C33}"/>
    <dgm:cxn modelId="{98D7EED6-0E24-4D25-8C63-5C83DECE20EE}" type="presParOf" srcId="{DD25DA5F-A252-4526-BF97-940522732B07}" destId="{31091E5B-C9D0-4667-9BA9-6C744D30179C}"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91E5B-C9D0-4667-9BA9-6C744D30179C}">
      <dsp:nvSpPr>
        <dsp:cNvPr id="0" name=""/>
        <dsp:cNvSpPr/>
      </dsp:nvSpPr>
      <dsp:spPr>
        <a:xfrm>
          <a:off x="0" y="2521"/>
          <a:ext cx="5524500" cy="5158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a:t>Why Microsoft Teams is suitable</a:t>
          </a:r>
          <a:endParaRPr lang="en-US" sz="2200" kern="1200"/>
        </a:p>
        <a:p>
          <a:pPr marL="171450" lvl="1" indent="-171450" algn="l" defTabSz="755650">
            <a:lnSpc>
              <a:spcPct val="90000"/>
            </a:lnSpc>
            <a:spcBef>
              <a:spcPct val="0"/>
            </a:spcBef>
            <a:spcAft>
              <a:spcPct val="15000"/>
            </a:spcAft>
            <a:buChar char="•"/>
          </a:pPr>
          <a:r>
            <a:rPr lang="en-US" sz="1700" i="0" kern="1200"/>
            <a:t>Teams provides a central place for instant messages, team conversations and daily updates.</a:t>
          </a:r>
          <a:endParaRPr lang="en-US" sz="1700" kern="1200"/>
        </a:p>
        <a:p>
          <a:pPr marL="171450" lvl="1" indent="-171450" algn="l" defTabSz="755650">
            <a:lnSpc>
              <a:spcPct val="90000"/>
            </a:lnSpc>
            <a:spcBef>
              <a:spcPct val="0"/>
            </a:spcBef>
            <a:spcAft>
              <a:spcPct val="15000"/>
            </a:spcAft>
            <a:buChar char="•"/>
          </a:pPr>
          <a:r>
            <a:rPr lang="en-US" sz="1700" i="0" kern="1200" dirty="0"/>
            <a:t>Staff can use channels to organise communication around particular teams or work activities. Microsoft explains that channels provide dedicated spaces for communication, file sharing and collaboration (Microsoft, 2026f). </a:t>
          </a:r>
          <a:endParaRPr lang="en-US" sz="1700" kern="1200" dirty="0"/>
        </a:p>
        <a:p>
          <a:pPr marL="171450" lvl="1" indent="-171450" algn="l" defTabSz="755650">
            <a:lnSpc>
              <a:spcPct val="90000"/>
            </a:lnSpc>
            <a:spcBef>
              <a:spcPct val="0"/>
            </a:spcBef>
            <a:spcAft>
              <a:spcPct val="15000"/>
            </a:spcAft>
            <a:buChar char="•"/>
          </a:pPr>
          <a:r>
            <a:rPr lang="en-US" sz="1700" i="0" kern="1200" dirty="0"/>
            <a:t>Staff can communicate and access shared information from different locations, which is particularly relevant to Ashford's staff who work across homes, supported living settings and the office.</a:t>
          </a:r>
          <a:endParaRPr lang="en-US" sz="1700" kern="1200" dirty="0"/>
        </a:p>
        <a:p>
          <a:pPr marL="171450" lvl="1" indent="-171450" algn="l" defTabSz="755650">
            <a:lnSpc>
              <a:spcPct val="90000"/>
            </a:lnSpc>
            <a:spcBef>
              <a:spcPct val="0"/>
            </a:spcBef>
            <a:spcAft>
              <a:spcPct val="15000"/>
            </a:spcAft>
            <a:buChar char="•"/>
          </a:pPr>
          <a:r>
            <a:rPr lang="en-US" sz="1700" i="0" kern="1200"/>
            <a:t>Files can be shared within Teams, with channel files linked to SharePoint, helping staff access the relevant version of information rather than creating duplicate copies (Microsoft, 2026d).</a:t>
          </a:r>
          <a:endParaRPr lang="en-US" sz="1700" kern="1200"/>
        </a:p>
      </dsp:txBody>
      <dsp:txXfrm>
        <a:off x="151095" y="153616"/>
        <a:ext cx="5222310" cy="48565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559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76336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hyperlink" Target="https://learn.microsoft.com/en-us/microsoftteams/standard-channels" TargetMode="External"/><Relationship Id="rId3" Type="http://schemas.openxmlformats.org/officeDocument/2006/relationships/hyperlink" Target="https://support.microsoft.com/en-gb/teams/files/collaborate-on-files-in-microsoft-teams" TargetMode="External"/><Relationship Id="rId7" Type="http://schemas.openxmlformats.org/officeDocument/2006/relationships/hyperlink" Target="https://learn.microsoft.com/en-gb/training/modules/create-manage-teams-channels-microsoft-teams/2-plan-team" TargetMode="External"/><Relationship Id="rId2" Type="http://schemas.openxmlformats.org/officeDocument/2006/relationships/hyperlink" Target="https://knowledge.lancashire.ac.uk/id/eprint/40642/" TargetMode="External"/><Relationship Id="rId1" Type="http://schemas.openxmlformats.org/officeDocument/2006/relationships/slideLayout" Target="../slideLayouts/slideLayout2.xml"/><Relationship Id="rId6" Type="http://schemas.openxmlformats.org/officeDocument/2006/relationships/hyperlink" Target="https://support.microsoft.com/en-us/teams/files/file-storage-in-microsoft-teams" TargetMode="External"/><Relationship Id="rId5" Type="http://schemas.openxmlformats.org/officeDocument/2006/relationships/hyperlink" Target="https://adoption.microsoft.com/en-us/microsoft-teams/frontline-workers/" TargetMode="External"/><Relationship Id="rId10" Type="http://schemas.openxmlformats.org/officeDocument/2006/relationships/hyperlink" Target="https://transform.england.nhs.uk/information-governance/guidance/use-mobile-messaging-software-health-and-care-settings/" TargetMode="External"/><Relationship Id="rId4" Type="http://schemas.openxmlformats.org/officeDocument/2006/relationships/hyperlink" Target="https://learn.microsoft.com/en-gb/training/modules/collaborate-teams-channels-microsoft-teams/1-introduction" TargetMode="External"/><Relationship Id="rId9" Type="http://schemas.openxmlformats.org/officeDocument/2006/relationships/hyperlink" Target="https://www.microsoft.com/en-gb/microsoft-teams/group-chat-softw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2" name="Picture 11" descr="Computer script on a screen">
            <a:extLst>
              <a:ext uri="{FF2B5EF4-FFF2-40B4-BE49-F238E27FC236}">
                <a16:creationId xmlns:a16="http://schemas.microsoft.com/office/drawing/2014/main" id="{4BDD2ABB-C415-7E31-1BC4-E9712DBC5FF3}"/>
              </a:ext>
            </a:extLst>
          </p:cNvPr>
          <p:cNvPicPr>
            <a:picLocks noChangeAspect="1"/>
          </p:cNvPicPr>
          <p:nvPr/>
        </p:nvPicPr>
        <p:blipFill>
          <a:blip r:embed="rId2">
            <a:alphaModFix amt="50000"/>
          </a:blip>
          <a:srcRect t="7501" r="-1" b="8207"/>
          <a:stretch>
            <a:fillRect/>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fontScale="90000"/>
          </a:bodyPr>
          <a:lstStyle/>
          <a:p>
            <a:br>
              <a:rPr lang="en-GB" sz="4100" b="1" noProof="0" dirty="0">
                <a:solidFill>
                  <a:schemeClr val="bg1"/>
                </a:solidFill>
                <a:latin typeface="Amasis MT Pro Medium" panose="020F0502020204030204" pitchFamily="18" charset="0"/>
              </a:rPr>
            </a:br>
            <a:r>
              <a:rPr lang="en-GB" sz="4400" b="1" noProof="0" dirty="0">
                <a:solidFill>
                  <a:schemeClr val="bg1"/>
                </a:solidFill>
                <a:latin typeface="Amasis MT Pro Medium" panose="020F0502020204030204" pitchFamily="18" charset="0"/>
              </a:rPr>
              <a:t>DIGITAL SKILLS</a:t>
            </a:r>
            <a:br>
              <a:rPr lang="en-GB" sz="4100" b="1" noProof="0" dirty="0">
                <a:solidFill>
                  <a:schemeClr val="bg1"/>
                </a:solidFill>
                <a:latin typeface="Amasis MT Pro Medium" panose="020F0502020204030204" pitchFamily="18" charset="0"/>
              </a:rPr>
            </a:br>
            <a:br>
              <a:rPr lang="en-GB" sz="4100" b="1" noProof="0" dirty="0">
                <a:solidFill>
                  <a:schemeClr val="bg1"/>
                </a:solidFill>
                <a:latin typeface="Amasis MT Pro Medium" panose="020F0502020204030204" pitchFamily="18" charset="0"/>
              </a:rPr>
            </a:br>
            <a:r>
              <a:rPr lang="en-GB" sz="3100" b="1" noProof="0" dirty="0">
                <a:solidFill>
                  <a:schemeClr val="bg1"/>
                </a:solidFill>
                <a:latin typeface="Amasis MT Pro Medium" panose="020F0502020204030204" pitchFamily="18" charset="0"/>
              </a:rPr>
              <a:t>Module Code: </a:t>
            </a:r>
            <a:r>
              <a:rPr lang="en-GB" sz="3100" b="1" noProof="0" dirty="0">
                <a:solidFill>
                  <a:schemeClr val="bg1"/>
                </a:solidFill>
                <a:latin typeface="Amasis MT Pro Medium" panose="020F0502020204030204" pitchFamily="18" charset="0"/>
                <a:cs typeface="Aharoni" panose="020F0502020204030204" pitchFamily="2" charset="-79"/>
              </a:rPr>
              <a:t>LCHS4007</a:t>
            </a:r>
            <a:br>
              <a:rPr lang="en-GB" sz="4100" b="1" noProof="0" dirty="0">
                <a:solidFill>
                  <a:schemeClr val="bg1"/>
                </a:solidFill>
                <a:latin typeface="Amasis MT Pro Medium" panose="020F0502020204030204" pitchFamily="18" charset="0"/>
              </a:rPr>
            </a:br>
            <a:br>
              <a:rPr lang="en-GB" sz="4100" b="1" noProof="0" dirty="0">
                <a:solidFill>
                  <a:schemeClr val="bg1"/>
                </a:solidFill>
                <a:latin typeface="Amasis MT Pro Medium" panose="020F0502020204030204" pitchFamily="18" charset="0"/>
              </a:rPr>
            </a:br>
            <a:endParaRPr lang="en-GB" sz="4100" b="1" noProof="0" dirty="0">
              <a:solidFill>
                <a:schemeClr val="bg1"/>
              </a:solidFill>
              <a:latin typeface="Amasis MT Pro Medium" panose="020F0502020204030204" pitchFamily="18" charset="0"/>
            </a:endParaRPr>
          </a:p>
        </p:txBody>
      </p:sp>
      <p:sp>
        <p:nvSpPr>
          <p:cNvPr id="3" name="Subtitle 2"/>
          <p:cNvSpPr>
            <a:spLocks noGrp="1"/>
          </p:cNvSpPr>
          <p:nvPr>
            <p:ph type="subTitle" idx="1"/>
          </p:nvPr>
        </p:nvSpPr>
        <p:spPr>
          <a:xfrm>
            <a:off x="1524000" y="4753705"/>
            <a:ext cx="9144000" cy="1536192"/>
          </a:xfrm>
        </p:spPr>
        <p:txBody>
          <a:bodyPr vert="horz" lIns="91440" tIns="45720" rIns="91440" bIns="45720" rtlCol="0">
            <a:noAutofit/>
          </a:bodyPr>
          <a:lstStyle/>
          <a:p>
            <a:endParaRPr lang="en-GB" sz="1400" noProof="0" dirty="0">
              <a:solidFill>
                <a:schemeClr val="bg1"/>
              </a:solidFill>
            </a:endParaRPr>
          </a:p>
          <a:p>
            <a:r>
              <a:rPr lang="en-GB" sz="1400" noProof="0" dirty="0">
                <a:solidFill>
                  <a:schemeClr val="bg1"/>
                </a:solidFill>
              </a:rPr>
              <a:t>Presentation By | Afsana Ajaib (2604334), Saika Begum (2605649), Anisa Majid (2535044)</a:t>
            </a:r>
          </a:p>
          <a:p>
            <a:endParaRPr lang="en-GB" sz="1400" noProof="0" dirty="0">
              <a:solidFill>
                <a:schemeClr val="bg1"/>
              </a:solidFill>
            </a:endParaRPr>
          </a:p>
          <a:p>
            <a:r>
              <a:rPr lang="en-GB" sz="1400" noProof="0" dirty="0">
                <a:solidFill>
                  <a:schemeClr val="bg1"/>
                </a:solidFill>
              </a:rPr>
              <a:t>Lecturer | Bianca Dodgen</a:t>
            </a:r>
          </a:p>
        </p:txBody>
      </p:sp>
      <p:sp>
        <p:nvSpPr>
          <p:cNvPr id="2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538AA-6499-D10F-44C1-14207A84FE67}"/>
              </a:ext>
            </a:extLst>
          </p:cNvPr>
          <p:cNvSpPr>
            <a:spLocks noGrp="1"/>
          </p:cNvSpPr>
          <p:nvPr>
            <p:ph type="title"/>
          </p:nvPr>
        </p:nvSpPr>
        <p:spPr>
          <a:xfrm>
            <a:off x="411480" y="274320"/>
            <a:ext cx="11338560" cy="1051560"/>
          </a:xfrm>
        </p:spPr>
        <p:txBody>
          <a:bodyPr vert="horz" lIns="91440" tIns="45720" rIns="91440" bIns="45720" rtlCol="0" anchor="ctr">
            <a:normAutofit/>
          </a:bodyPr>
          <a:lstStyle/>
          <a:p>
            <a:r>
              <a:rPr lang="en-US" sz="3400" b="1" u="sng" kern="1200" dirty="0">
                <a:solidFill>
                  <a:srgbClr val="111111"/>
                </a:solidFill>
                <a:latin typeface="Arial"/>
                <a:ea typeface="+mj-ea"/>
                <a:cs typeface="+mj-cs"/>
              </a:rPr>
              <a:t>Microsoft Teams</a:t>
            </a:r>
          </a:p>
        </p:txBody>
      </p:sp>
      <p:sp>
        <p:nvSpPr>
          <p:cNvPr id="14" name="Content Placeholder 2">
            <a:extLst>
              <a:ext uri="{FF2B5EF4-FFF2-40B4-BE49-F238E27FC236}">
                <a16:creationId xmlns:a16="http://schemas.microsoft.com/office/drawing/2014/main" id="{BFE89B00-73EF-2EAD-7A03-8C713291675C}"/>
              </a:ext>
            </a:extLst>
          </p:cNvPr>
          <p:cNvSpPr>
            <a:spLocks noGrp="1"/>
          </p:cNvSpPr>
          <p:nvPr>
            <p:ph idx="1"/>
          </p:nvPr>
        </p:nvSpPr>
        <p:spPr>
          <a:xfrm>
            <a:off x="502920" y="1481328"/>
            <a:ext cx="5349240" cy="5102352"/>
          </a:xfrm>
        </p:spPr>
        <p:txBody>
          <a:bodyPr vert="horz" wrap="square" lIns="73152" tIns="36576" rIns="73152" bIns="36576" rtlCol="0" anchor="t">
            <a:noAutofit/>
          </a:bodyPr>
          <a:lstStyle/>
          <a:p>
            <a:pPr marL="0" indent="0">
              <a:spcAft>
                <a:spcPts val="600"/>
              </a:spcAft>
              <a:buNone/>
            </a:pPr>
            <a:r>
              <a:rPr lang="en-US" sz="1600" b="1" i="0" dirty="0">
                <a:solidFill>
                  <a:srgbClr val="111111"/>
                </a:solidFill>
              </a:rPr>
              <a:t>Microsoft Teams – Staff Communication and Daily Updates</a:t>
            </a:r>
          </a:p>
          <a:p>
            <a:pPr marL="0" indent="0">
              <a:spcAft>
                <a:spcPts val="600"/>
              </a:spcAft>
              <a:buNone/>
            </a:pPr>
            <a:r>
              <a:rPr lang="en-US" sz="1600" b="1" i="0" dirty="0">
                <a:solidFill>
                  <a:srgbClr val="111111"/>
                </a:solidFill>
              </a:rPr>
              <a:t>Workplace task: Staff communication and daily updates</a:t>
            </a:r>
          </a:p>
          <a:p>
            <a:r>
              <a:rPr lang="en-GB" sz="1400" b="1" dirty="0">
                <a:solidFill>
                  <a:schemeClr val="bg1"/>
                </a:solidFill>
              </a:rPr>
              <a:t>How does it improve efficiency and communication?</a:t>
            </a:r>
            <a:endParaRPr lang="en-GB" sz="1400" dirty="0">
              <a:solidFill>
                <a:schemeClr val="bg1"/>
              </a:solidFill>
            </a:endParaRPr>
          </a:p>
          <a:p>
            <a:pPr lvl="0"/>
            <a:r>
              <a:rPr lang="en-GB" sz="1400" dirty="0">
                <a:solidFill>
                  <a:schemeClr val="bg1"/>
                </a:solidFill>
              </a:rPr>
              <a:t>Enables faster sharing of staff updates.</a:t>
            </a:r>
          </a:p>
          <a:p>
            <a:pPr lvl="0"/>
            <a:r>
              <a:rPr lang="en-GB" sz="1400" dirty="0">
                <a:solidFill>
                  <a:schemeClr val="bg1"/>
                </a:solidFill>
              </a:rPr>
              <a:t>Reduces unnecessary emails and telephone calls.</a:t>
            </a:r>
          </a:p>
          <a:p>
            <a:pPr lvl="0"/>
            <a:r>
              <a:rPr lang="en-GB" sz="1400" dirty="0">
                <a:solidFill>
                  <a:schemeClr val="bg1"/>
                </a:solidFill>
              </a:rPr>
              <a:t>Keeps team discussions organised in dedicated channels.</a:t>
            </a:r>
          </a:p>
          <a:p>
            <a:pPr lvl="0"/>
            <a:r>
              <a:rPr lang="en-GB" sz="1400" dirty="0">
                <a:solidFill>
                  <a:schemeClr val="bg1"/>
                </a:solidFill>
              </a:rPr>
              <a:t>Supports remote meetings and teamwork.</a:t>
            </a:r>
          </a:p>
          <a:p>
            <a:r>
              <a:rPr lang="en-GB" sz="1400" b="1" dirty="0">
                <a:solidFill>
                  <a:schemeClr val="bg1"/>
                </a:solidFill>
              </a:rPr>
              <a:t>Advantages:</a:t>
            </a:r>
            <a:r>
              <a:rPr lang="en-GB" sz="1400" dirty="0">
                <a:solidFill>
                  <a:schemeClr val="bg1"/>
                </a:solidFill>
              </a:rPr>
              <a:t> Real-time communication, improved collaboration and easier access to shared information.</a:t>
            </a:r>
          </a:p>
          <a:p>
            <a:r>
              <a:rPr lang="en-GB" sz="1400" b="1" dirty="0">
                <a:solidFill>
                  <a:schemeClr val="bg1"/>
                </a:solidFill>
              </a:rPr>
              <a:t>Limitations:</a:t>
            </a:r>
            <a:r>
              <a:rPr lang="en-GB" sz="1400" dirty="0">
                <a:solidFill>
                  <a:schemeClr val="bg1"/>
                </a:solidFill>
              </a:rPr>
              <a:t> Notification overload, internet connectivity issues and potential confidentiality risks.</a:t>
            </a:r>
          </a:p>
          <a:p>
            <a:r>
              <a:rPr lang="en-GB" sz="1400" b="1" dirty="0">
                <a:solidFill>
                  <a:schemeClr val="bg1"/>
                </a:solidFill>
              </a:rPr>
              <a:t>Recommendations:</a:t>
            </a:r>
            <a:r>
              <a:rPr lang="en-GB" sz="1400" dirty="0">
                <a:solidFill>
                  <a:schemeClr val="bg1"/>
                </a:solidFill>
              </a:rPr>
              <a:t> Ashford should establish dedicated Teams channels, provide staff training and implement clear confidentiality rules. Urgent concerns must follow established escalation procedures, and formal care information must be recorded in the approved care-record system.</a:t>
            </a:r>
          </a:p>
          <a:p>
            <a:pPr marL="0" indent="0">
              <a:spcAft>
                <a:spcPts val="600"/>
              </a:spcAft>
              <a:buNone/>
            </a:pPr>
            <a:endParaRPr lang="en-US" sz="1600" b="1" i="0" dirty="0">
              <a:solidFill>
                <a:srgbClr val="111111"/>
              </a:solidFill>
            </a:endParaRPr>
          </a:p>
          <a:p>
            <a:pPr marL="0" indent="0">
              <a:spcAft>
                <a:spcPts val="600"/>
              </a:spcAft>
              <a:buNone/>
            </a:pPr>
            <a:endParaRPr lang="en-US" sz="1600" b="1" i="0" dirty="0">
              <a:solidFill>
                <a:srgbClr val="111111"/>
              </a:solidFill>
            </a:endParaRPr>
          </a:p>
        </p:txBody>
      </p:sp>
      <p:graphicFrame>
        <p:nvGraphicFramePr>
          <p:cNvPr id="24" name="TextBox 7">
            <a:extLst>
              <a:ext uri="{FF2B5EF4-FFF2-40B4-BE49-F238E27FC236}">
                <a16:creationId xmlns:a16="http://schemas.microsoft.com/office/drawing/2014/main" id="{4674EDAA-B806-2BCF-9994-C6FBBF113579}"/>
              </a:ext>
            </a:extLst>
          </p:cNvPr>
          <p:cNvGraphicFramePr/>
          <p:nvPr>
            <p:extLst>
              <p:ext uri="{D42A27DB-BD31-4B8C-83A1-F6EECF244321}">
                <p14:modId xmlns:p14="http://schemas.microsoft.com/office/powerpoint/2010/main" val="738887708"/>
              </p:ext>
            </p:extLst>
          </p:nvPr>
        </p:nvGraphicFramePr>
        <p:xfrm>
          <a:off x="6256020" y="1325880"/>
          <a:ext cx="5524500" cy="51638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49995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1854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C3EE3-6EC3-0760-37D2-DD1309537533}"/>
              </a:ext>
            </a:extLst>
          </p:cNvPr>
          <p:cNvSpPr>
            <a:spLocks noGrp="1"/>
          </p:cNvSpPr>
          <p:nvPr>
            <p:ph type="title"/>
          </p:nvPr>
        </p:nvSpPr>
        <p:spPr>
          <a:xfrm>
            <a:off x="838200" y="365125"/>
            <a:ext cx="9808029" cy="1254669"/>
          </a:xfrm>
          <a:ln>
            <a:solidFill>
              <a:schemeClr val="accent1"/>
            </a:solidFill>
          </a:ln>
        </p:spPr>
        <p:txBody>
          <a:bodyPr>
            <a:normAutofit fontScale="90000"/>
          </a:bodyPr>
          <a:lstStyle/>
          <a:p>
            <a:r>
              <a:rPr lang="en-US" sz="3200" b="1" dirty="0">
                <a:solidFill>
                  <a:schemeClr val="bg1"/>
                </a:solidFill>
              </a:rPr>
              <a:t>Which Microsoft 365 tool was selected?</a:t>
            </a:r>
            <a:br>
              <a:rPr lang="en-US" sz="3200" b="1" dirty="0">
                <a:solidFill>
                  <a:schemeClr val="bg1"/>
                </a:solidFill>
              </a:rPr>
            </a:br>
            <a:br>
              <a:rPr lang="en-US" sz="3200" b="1" dirty="0">
                <a:solidFill>
                  <a:schemeClr val="bg1"/>
                </a:solidFill>
              </a:rPr>
            </a:br>
            <a:r>
              <a:rPr lang="en-US" sz="3200" b="1" u="sng" dirty="0">
                <a:solidFill>
                  <a:schemeClr val="bg1"/>
                </a:solidFill>
              </a:rPr>
              <a:t>Microsoft Teams </a:t>
            </a:r>
          </a:p>
        </p:txBody>
      </p:sp>
      <p:sp>
        <p:nvSpPr>
          <p:cNvPr id="3" name="Content Placeholder 2">
            <a:extLst>
              <a:ext uri="{FF2B5EF4-FFF2-40B4-BE49-F238E27FC236}">
                <a16:creationId xmlns:a16="http://schemas.microsoft.com/office/drawing/2014/main" id="{7E77CF4F-A1CE-F9A2-8C6A-04C0686ECD9D}"/>
              </a:ext>
            </a:extLst>
          </p:cNvPr>
          <p:cNvSpPr>
            <a:spLocks noGrp="1"/>
          </p:cNvSpPr>
          <p:nvPr>
            <p:ph idx="1"/>
          </p:nvPr>
        </p:nvSpPr>
        <p:spPr>
          <a:xfrm>
            <a:off x="1358536" y="2103120"/>
            <a:ext cx="9995263" cy="4010297"/>
          </a:xfrm>
        </p:spPr>
        <p:txBody>
          <a:bodyPr>
            <a:normAutofit/>
          </a:bodyPr>
          <a:lstStyle/>
          <a:p>
            <a:pPr>
              <a:lnSpc>
                <a:spcPct val="110000"/>
              </a:lnSpc>
              <a:buFont typeface="Wingdings" panose="05000000000000000000" pitchFamily="2" charset="2"/>
              <a:buChar char="§"/>
            </a:pPr>
            <a:r>
              <a:rPr lang="en-US" sz="2000" dirty="0"/>
              <a:t>We chose Microsoft Teams for the staff of Ashford Community Care Service so that they can communicate and share daily updates.</a:t>
            </a:r>
            <a:br>
              <a:rPr lang="en-US" sz="2000" dirty="0"/>
            </a:br>
            <a:r>
              <a:rPr lang="en-US" sz="2000" dirty="0"/>
              <a:t>They can communicate through Teams chats and channels properly.</a:t>
            </a:r>
          </a:p>
          <a:p>
            <a:pPr>
              <a:lnSpc>
                <a:spcPct val="110000"/>
              </a:lnSpc>
              <a:buFont typeface="Wingdings" panose="05000000000000000000" pitchFamily="2" charset="2"/>
              <a:buChar char="§"/>
            </a:pPr>
            <a:r>
              <a:rPr lang="en-US" sz="2000" dirty="0"/>
              <a:t>A 'Daily Updates' channel can be used for routine operational updates.</a:t>
            </a:r>
          </a:p>
          <a:p>
            <a:pPr>
              <a:lnSpc>
                <a:spcPct val="110000"/>
              </a:lnSpc>
              <a:buFont typeface="Wingdings" panose="05000000000000000000" pitchFamily="2" charset="2"/>
              <a:buChar char="§"/>
            </a:pPr>
            <a:r>
              <a:rPr lang="en-US" sz="2000" dirty="0"/>
              <a:t>MS Teams can help support workers, senior care workers, nurses, and administrative staff to communicate each other.</a:t>
            </a:r>
          </a:p>
          <a:p>
            <a:pPr>
              <a:lnSpc>
                <a:spcPct val="110000"/>
              </a:lnSpc>
              <a:buFont typeface="Wingdings" panose="05000000000000000000" pitchFamily="2" charset="2"/>
              <a:buChar char="§"/>
            </a:pPr>
            <a:r>
              <a:rPr lang="en-US" sz="2000" dirty="0"/>
              <a:t>This gives Ashford one agreed place for routine staff communication instead of relying on unclear or inconsistent communication methods.</a:t>
            </a:r>
          </a:p>
        </p:txBody>
      </p:sp>
    </p:spTree>
    <p:extLst>
      <p:ext uri="{BB962C8B-B14F-4D97-AF65-F5344CB8AC3E}">
        <p14:creationId xmlns:p14="http://schemas.microsoft.com/office/powerpoint/2010/main" val="2354520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F1026-98C4-71F7-B0F5-9B4C8FAFD7E5}"/>
              </a:ext>
            </a:extLst>
          </p:cNvPr>
          <p:cNvSpPr>
            <a:spLocks noGrp="1"/>
          </p:cNvSpPr>
          <p:nvPr>
            <p:ph type="title"/>
          </p:nvPr>
        </p:nvSpPr>
        <p:spPr/>
        <p:txBody>
          <a:bodyPr>
            <a:normAutofit/>
          </a:bodyPr>
          <a:lstStyle/>
          <a:p>
            <a:r>
              <a:rPr lang="en-US" sz="2900" b="1" dirty="0"/>
              <a:t>Why is Microsoft Teams suitable for Ashford?</a:t>
            </a:r>
          </a:p>
        </p:txBody>
      </p:sp>
      <p:sp>
        <p:nvSpPr>
          <p:cNvPr id="3" name="Content Placeholder 2">
            <a:extLst>
              <a:ext uri="{FF2B5EF4-FFF2-40B4-BE49-F238E27FC236}">
                <a16:creationId xmlns:a16="http://schemas.microsoft.com/office/drawing/2014/main" id="{93698F66-3F28-663D-411B-DDEFE16D3E32}"/>
              </a:ext>
            </a:extLst>
          </p:cNvPr>
          <p:cNvSpPr>
            <a:spLocks noGrp="1"/>
          </p:cNvSpPr>
          <p:nvPr>
            <p:ph idx="1"/>
          </p:nvPr>
        </p:nvSpPr>
        <p:spPr>
          <a:xfrm>
            <a:off x="838200" y="1027906"/>
            <a:ext cx="10424160" cy="875211"/>
          </a:xfrm>
        </p:spPr>
        <p:txBody>
          <a:bodyPr>
            <a:normAutofit fontScale="25000" lnSpcReduction="20000"/>
          </a:bodyPr>
          <a:lstStyle/>
          <a:p>
            <a:pPr marL="0" indent="0">
              <a:buNone/>
            </a:pPr>
            <a:endParaRPr lang="en-US" dirty="0"/>
          </a:p>
          <a:p>
            <a:pPr marL="0" indent="0">
              <a:buNone/>
            </a:pPr>
            <a:br>
              <a:rPr lang="en-US" sz="7200" b="1" dirty="0"/>
            </a:br>
            <a:r>
              <a:rPr lang="en-US" sz="7200" b="1" dirty="0"/>
              <a:t>Microsoft Teams directly matches the communication problems identified in the Ashford case study.</a:t>
            </a:r>
            <a:br>
              <a:rPr lang="en-US" sz="8000" dirty="0"/>
            </a:br>
            <a:endParaRPr lang="en-US" sz="8000" dirty="0"/>
          </a:p>
        </p:txBody>
      </p:sp>
      <p:graphicFrame>
        <p:nvGraphicFramePr>
          <p:cNvPr id="4" name="Table 3"/>
          <p:cNvGraphicFramePr>
            <a:graphicFrameLocks noGrp="1"/>
          </p:cNvGraphicFramePr>
          <p:nvPr>
            <p:extLst>
              <p:ext uri="{D42A27DB-BD31-4B8C-83A1-F6EECF244321}">
                <p14:modId xmlns:p14="http://schemas.microsoft.com/office/powerpoint/2010/main" val="401951882"/>
              </p:ext>
            </p:extLst>
          </p:nvPr>
        </p:nvGraphicFramePr>
        <p:xfrm>
          <a:off x="838200" y="2076993"/>
          <a:ext cx="10278291" cy="4458790"/>
        </p:xfrm>
        <a:graphic>
          <a:graphicData uri="http://schemas.openxmlformats.org/drawingml/2006/table">
            <a:tbl>
              <a:tblPr firstRow="1" bandRow="1">
                <a:tableStyleId>{5C22544A-7EE6-4342-B048-85BDC9FD1C3A}</a:tableStyleId>
              </a:tblPr>
              <a:tblGrid>
                <a:gridCol w="5090068">
                  <a:extLst>
                    <a:ext uri="{9D8B030D-6E8A-4147-A177-3AD203B41FA5}">
                      <a16:colId xmlns:a16="http://schemas.microsoft.com/office/drawing/2014/main" val="1902161130"/>
                    </a:ext>
                  </a:extLst>
                </a:gridCol>
                <a:gridCol w="5188223">
                  <a:extLst>
                    <a:ext uri="{9D8B030D-6E8A-4147-A177-3AD203B41FA5}">
                      <a16:colId xmlns:a16="http://schemas.microsoft.com/office/drawing/2014/main" val="1106822032"/>
                    </a:ext>
                  </a:extLst>
                </a:gridCol>
              </a:tblGrid>
              <a:tr h="727166">
                <a:tc>
                  <a:txBody>
                    <a:bodyPr/>
                    <a:lstStyle/>
                    <a:p>
                      <a:pPr algn="ctr"/>
                      <a:r>
                        <a:rPr lang="en-US" sz="2000" b="1" u="sng" dirty="0">
                          <a:solidFill>
                            <a:schemeClr val="tx1"/>
                          </a:solidFill>
                          <a:latin typeface="Calibri" panose="020F0502020204030204" pitchFamily="34" charset="0"/>
                          <a:cs typeface="Calibri" panose="020F0502020204030204" pitchFamily="34" charset="0"/>
                        </a:rPr>
                        <a:t>Ashford's situation</a:t>
                      </a:r>
                      <a:endParaRPr lang="en-US" sz="2000" u="sng" dirty="0">
                        <a:solidFill>
                          <a:schemeClr val="tx1"/>
                        </a:solidFill>
                        <a:latin typeface="Calibri" panose="020F0502020204030204" pitchFamily="34" charset="0"/>
                        <a:cs typeface="Calibri" panose="020F0502020204030204" pitchFamily="34" charset="0"/>
                      </a:endParaRPr>
                    </a:p>
                  </a:txBody>
                  <a:tcPr anchor="ctr">
                    <a:solidFill>
                      <a:schemeClr val="tx2">
                        <a:lumMod val="25000"/>
                        <a:lumOff val="75000"/>
                      </a:schemeClr>
                    </a:solidFill>
                  </a:tcPr>
                </a:tc>
                <a:tc>
                  <a:txBody>
                    <a:bodyPr/>
                    <a:lstStyle/>
                    <a:p>
                      <a:pPr algn="ctr">
                        <a:lnSpc>
                          <a:spcPct val="100000"/>
                        </a:lnSpc>
                      </a:pPr>
                      <a:r>
                        <a:rPr lang="en-US" sz="2000" u="sng" dirty="0">
                          <a:solidFill>
                            <a:schemeClr val="tx1"/>
                          </a:solidFill>
                          <a:latin typeface="Calibri" panose="020F0502020204030204" pitchFamily="34" charset="0"/>
                          <a:cs typeface="Calibri" panose="020F0502020204030204" pitchFamily="34" charset="0"/>
                        </a:rPr>
                        <a:t>How Teams fits the task</a:t>
                      </a:r>
                    </a:p>
                  </a:txBody>
                  <a:tcPr anchor="ctr">
                    <a:solidFill>
                      <a:schemeClr val="tx2">
                        <a:lumMod val="25000"/>
                        <a:lumOff val="75000"/>
                      </a:schemeClr>
                    </a:solidFill>
                  </a:tcPr>
                </a:tc>
                <a:extLst>
                  <a:ext uri="{0D108BD9-81ED-4DB2-BD59-A6C34878D82A}">
                    <a16:rowId xmlns:a16="http://schemas.microsoft.com/office/drawing/2014/main" val="3722200328"/>
                  </a:ext>
                </a:extLst>
              </a:tr>
              <a:tr h="727166">
                <a:tc>
                  <a:txBody>
                    <a:bodyPr/>
                    <a:lstStyle/>
                    <a:p>
                      <a:pPr algn="l"/>
                      <a:r>
                        <a:rPr lang="en-US" sz="1600" dirty="0">
                          <a:solidFill>
                            <a:schemeClr val="tx1"/>
                          </a:solidFill>
                          <a:latin typeface="Calibri" panose="020F0502020204030204" pitchFamily="34" charset="0"/>
                          <a:cs typeface="Calibri" panose="020F0502020204030204" pitchFamily="34" charset="0"/>
                        </a:rPr>
                        <a:t>Staff work across </a:t>
                      </a:r>
                      <a:r>
                        <a:rPr lang="en-US" sz="1600">
                          <a:solidFill>
                            <a:schemeClr val="tx1"/>
                          </a:solidFill>
                          <a:latin typeface="Calibri" panose="020F0502020204030204" pitchFamily="34" charset="0"/>
                          <a:cs typeface="Calibri" panose="020F0502020204030204" pitchFamily="34" charset="0"/>
                        </a:rPr>
                        <a:t>different homes </a:t>
                      </a:r>
                      <a:r>
                        <a:rPr lang="en-US" sz="1600" dirty="0">
                          <a:solidFill>
                            <a:schemeClr val="tx1"/>
                          </a:solidFill>
                          <a:latin typeface="Calibri" panose="020F0502020204030204" pitchFamily="34" charset="0"/>
                          <a:cs typeface="Calibri" panose="020F0502020204030204" pitchFamily="34" charset="0"/>
                        </a:rPr>
                        <a:t>and the main office</a:t>
                      </a:r>
                    </a:p>
                  </a:txBody>
                  <a:tcPr anchor="ctr">
                    <a:solidFill>
                      <a:schemeClr val="tx2">
                        <a:lumMod val="10000"/>
                        <a:lumOff val="90000"/>
                      </a:schemeClr>
                    </a:solidFill>
                  </a:tcPr>
                </a:tc>
                <a:tc>
                  <a:txBody>
                    <a:bodyPr/>
                    <a:lstStyle/>
                    <a:p>
                      <a:pPr algn="l"/>
                      <a:r>
                        <a:rPr lang="en-US" sz="1600" dirty="0">
                          <a:solidFill>
                            <a:schemeClr val="tx1"/>
                          </a:solidFill>
                          <a:latin typeface="Calibri" panose="020F0502020204030204" pitchFamily="34" charset="0"/>
                          <a:cs typeface="Calibri" panose="020F0502020204030204" pitchFamily="34" charset="0"/>
                        </a:rPr>
                        <a:t>Staff can communicate through Teams regardless of their work location.</a:t>
                      </a:r>
                    </a:p>
                  </a:txBody>
                  <a:tcPr anchor="ctr">
                    <a:solidFill>
                      <a:schemeClr val="tx2">
                        <a:lumMod val="10000"/>
                        <a:lumOff val="90000"/>
                      </a:schemeClr>
                    </a:solidFill>
                  </a:tcPr>
                </a:tc>
                <a:extLst>
                  <a:ext uri="{0D108BD9-81ED-4DB2-BD59-A6C34878D82A}">
                    <a16:rowId xmlns:a16="http://schemas.microsoft.com/office/drawing/2014/main" val="3591710521"/>
                  </a:ext>
                </a:extLst>
              </a:tr>
              <a:tr h="727166">
                <a:tc>
                  <a:txBody>
                    <a:bodyPr/>
                    <a:lstStyle/>
                    <a:p>
                      <a:pPr algn="l"/>
                      <a:r>
                        <a:rPr lang="en-US" sz="1600" dirty="0">
                          <a:solidFill>
                            <a:schemeClr val="tx1"/>
                          </a:solidFill>
                          <a:latin typeface="Calibri" panose="020F0502020204030204" pitchFamily="34" charset="0"/>
                          <a:cs typeface="Calibri" panose="020F0502020204030204" pitchFamily="34" charset="0"/>
                        </a:rPr>
                        <a:t>Staff are missing important updates</a:t>
                      </a:r>
                    </a:p>
                  </a:txBody>
                  <a:tcPr anchor="ctr">
                    <a:solidFill>
                      <a:schemeClr val="tx2">
                        <a:lumMod val="10000"/>
                        <a:lumOff val="90000"/>
                      </a:schemeClr>
                    </a:solidFill>
                  </a:tcPr>
                </a:tc>
                <a:tc>
                  <a:txBody>
                    <a:bodyPr/>
                    <a:lstStyle/>
                    <a:p>
                      <a:pPr algn="l"/>
                      <a:r>
                        <a:rPr lang="en-US" sz="1600" dirty="0">
                          <a:solidFill>
                            <a:schemeClr val="tx1"/>
                          </a:solidFill>
                          <a:latin typeface="Calibri" panose="020F0502020204030204" pitchFamily="34" charset="0"/>
                          <a:cs typeface="Calibri" panose="020F0502020204030204" pitchFamily="34" charset="0"/>
                        </a:rPr>
                        <a:t>Daily updates can be posted in one agreed Teams channel, giving staff a central place to check.</a:t>
                      </a:r>
                    </a:p>
                  </a:txBody>
                  <a:tcPr anchor="ctr">
                    <a:solidFill>
                      <a:schemeClr val="tx2">
                        <a:lumMod val="10000"/>
                        <a:lumOff val="90000"/>
                      </a:schemeClr>
                    </a:solidFill>
                  </a:tcPr>
                </a:tc>
                <a:extLst>
                  <a:ext uri="{0D108BD9-81ED-4DB2-BD59-A6C34878D82A}">
                    <a16:rowId xmlns:a16="http://schemas.microsoft.com/office/drawing/2014/main" val="2318279962"/>
                  </a:ext>
                </a:extLst>
              </a:tr>
              <a:tr h="727166">
                <a:tc>
                  <a:txBody>
                    <a:bodyPr/>
                    <a:lstStyle/>
                    <a:p>
                      <a:pPr algn="l"/>
                      <a:r>
                        <a:rPr lang="en-US" sz="1600" dirty="0">
                          <a:solidFill>
                            <a:schemeClr val="tx1"/>
                          </a:solidFill>
                          <a:latin typeface="Calibri" panose="020F0502020204030204" pitchFamily="34" charset="0"/>
                          <a:cs typeface="Calibri" panose="020F0502020204030204" pitchFamily="34" charset="0"/>
                        </a:rPr>
                        <a:t>Communication is unclear</a:t>
                      </a:r>
                    </a:p>
                  </a:txBody>
                  <a:tcPr anchor="ctr">
                    <a:solidFill>
                      <a:schemeClr val="tx2">
                        <a:lumMod val="10000"/>
                        <a:lumOff val="90000"/>
                      </a:schemeClr>
                    </a:solidFill>
                  </a:tcPr>
                </a:tc>
                <a:tc>
                  <a:txBody>
                    <a:bodyPr/>
                    <a:lstStyle/>
                    <a:p>
                      <a:pPr algn="l"/>
                      <a:r>
                        <a:rPr lang="en-US" sz="1600" dirty="0">
                          <a:solidFill>
                            <a:schemeClr val="tx1"/>
                          </a:solidFill>
                          <a:latin typeface="Calibri" panose="020F0502020204030204" pitchFamily="34" charset="0"/>
                          <a:cs typeface="Calibri" panose="020F0502020204030204" pitchFamily="34" charset="0"/>
                        </a:rPr>
                        <a:t>Channels can separate routine staff updates from other conversations.</a:t>
                      </a:r>
                    </a:p>
                  </a:txBody>
                  <a:tcPr anchor="ctr">
                    <a:solidFill>
                      <a:schemeClr val="tx2">
                        <a:lumMod val="10000"/>
                        <a:lumOff val="90000"/>
                      </a:schemeClr>
                    </a:solidFill>
                  </a:tcPr>
                </a:tc>
                <a:extLst>
                  <a:ext uri="{0D108BD9-81ED-4DB2-BD59-A6C34878D82A}">
                    <a16:rowId xmlns:a16="http://schemas.microsoft.com/office/drawing/2014/main" val="2278818490"/>
                  </a:ext>
                </a:extLst>
              </a:tr>
              <a:tr h="727166">
                <a:tc>
                  <a:txBody>
                    <a:bodyPr/>
                    <a:lstStyle/>
                    <a:p>
                      <a:pPr algn="l"/>
                      <a:r>
                        <a:rPr lang="en-US" sz="1600" dirty="0">
                          <a:solidFill>
                            <a:schemeClr val="tx1"/>
                          </a:solidFill>
                          <a:latin typeface="Calibri" panose="020F0502020204030204" pitchFamily="34" charset="0"/>
                          <a:cs typeface="Calibri" panose="020F0502020204030204" pitchFamily="34" charset="0"/>
                        </a:rPr>
                        <a:t>Staff are duplicating work</a:t>
                      </a:r>
                    </a:p>
                  </a:txBody>
                  <a:tcPr anchor="ctr">
                    <a:solidFill>
                      <a:schemeClr val="tx2">
                        <a:lumMod val="10000"/>
                        <a:lumOff val="90000"/>
                      </a:schemeClr>
                    </a:solidFill>
                  </a:tcPr>
                </a:tc>
                <a:tc>
                  <a:txBody>
                    <a:bodyPr/>
                    <a:lstStyle/>
                    <a:p>
                      <a:pPr algn="l"/>
                      <a:r>
                        <a:rPr lang="en-US" sz="1600" dirty="0">
                          <a:solidFill>
                            <a:schemeClr val="tx1"/>
                          </a:solidFill>
                          <a:latin typeface="Calibri" panose="020F0502020204030204" pitchFamily="34" charset="0"/>
                          <a:cs typeface="Calibri" panose="020F0502020204030204" pitchFamily="34" charset="0"/>
                        </a:rPr>
                        <a:t>Shared information and files can be accessed by the relevant staff through Teams.</a:t>
                      </a:r>
                    </a:p>
                  </a:txBody>
                  <a:tcPr anchor="ctr">
                    <a:solidFill>
                      <a:schemeClr val="tx2">
                        <a:lumMod val="10000"/>
                        <a:lumOff val="90000"/>
                      </a:schemeClr>
                    </a:solidFill>
                  </a:tcPr>
                </a:tc>
                <a:extLst>
                  <a:ext uri="{0D108BD9-81ED-4DB2-BD59-A6C34878D82A}">
                    <a16:rowId xmlns:a16="http://schemas.microsoft.com/office/drawing/2014/main" val="2239861427"/>
                  </a:ext>
                </a:extLst>
              </a:tr>
              <a:tr h="727166">
                <a:tc>
                  <a:txBody>
                    <a:bodyPr/>
                    <a:lstStyle/>
                    <a:p>
                      <a:pPr algn="l"/>
                      <a:r>
                        <a:rPr lang="en-US" sz="1600" dirty="0">
                          <a:solidFill>
                            <a:schemeClr val="tx1"/>
                          </a:solidFill>
                          <a:latin typeface="Calibri" panose="020F0502020204030204" pitchFamily="34" charset="0"/>
                          <a:cs typeface="Calibri" panose="020F0502020204030204" pitchFamily="34" charset="0"/>
                        </a:rPr>
                        <a:t>Different staff groups need to stay informed</a:t>
                      </a:r>
                    </a:p>
                  </a:txBody>
                  <a:tcPr anchor="ctr">
                    <a:solidFill>
                      <a:schemeClr val="tx2">
                        <a:lumMod val="10000"/>
                        <a:lumOff val="90000"/>
                      </a:schemeClr>
                    </a:solidFill>
                  </a:tcPr>
                </a:tc>
                <a:tc>
                  <a:txBody>
                    <a:bodyPr/>
                    <a:lstStyle/>
                    <a:p>
                      <a:pPr algn="l"/>
                      <a:r>
                        <a:rPr lang="en-US" sz="1600" dirty="0">
                          <a:solidFill>
                            <a:schemeClr val="tx1"/>
                          </a:solidFill>
                          <a:latin typeface="Calibri" panose="020F0502020204030204" pitchFamily="34" charset="0"/>
                          <a:cs typeface="Calibri" panose="020F0502020204030204" pitchFamily="34" charset="0"/>
                        </a:rPr>
                        <a:t>Support workers, nurses, care coordinators and administrative staff can communicate within the same organized Teams environment.</a:t>
                      </a:r>
                    </a:p>
                  </a:txBody>
                  <a:tcPr anchor="ctr">
                    <a:solidFill>
                      <a:schemeClr val="tx2">
                        <a:lumMod val="10000"/>
                        <a:lumOff val="90000"/>
                      </a:schemeClr>
                    </a:solidFill>
                  </a:tcPr>
                </a:tc>
                <a:extLst>
                  <a:ext uri="{0D108BD9-81ED-4DB2-BD59-A6C34878D82A}">
                    <a16:rowId xmlns:a16="http://schemas.microsoft.com/office/drawing/2014/main" val="2629952265"/>
                  </a:ext>
                </a:extLst>
              </a:tr>
            </a:tbl>
          </a:graphicData>
        </a:graphic>
      </p:graphicFrame>
    </p:spTree>
    <p:extLst>
      <p:ext uri="{BB962C8B-B14F-4D97-AF65-F5344CB8AC3E}">
        <p14:creationId xmlns:p14="http://schemas.microsoft.com/office/powerpoint/2010/main" val="3888426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13ACA61-F3A2-2E14-AF0F-D4FA1095F34A}"/>
              </a:ext>
            </a:extLst>
          </p:cNvPr>
          <p:cNvSpPr txBox="1"/>
          <p:nvPr/>
        </p:nvSpPr>
        <p:spPr>
          <a:xfrm>
            <a:off x="703051" y="323427"/>
            <a:ext cx="7250950" cy="16429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100" b="1" i="0" u="sng" kern="1200" dirty="0">
                <a:solidFill>
                  <a:schemeClr val="tx1"/>
                </a:solidFill>
                <a:latin typeface="+mj-lt"/>
                <a:ea typeface="+mj-ea"/>
                <a:cs typeface="+mj-cs"/>
              </a:rPr>
              <a:t>How </a:t>
            </a:r>
            <a:r>
              <a:rPr lang="en-US" sz="3100" b="1" u="sng" kern="1200" dirty="0">
                <a:solidFill>
                  <a:schemeClr val="tx1"/>
                </a:solidFill>
                <a:latin typeface="+mj-lt"/>
                <a:ea typeface="+mj-ea"/>
                <a:cs typeface="+mj-cs"/>
              </a:rPr>
              <a:t>Microsoft Teams Improves</a:t>
            </a:r>
            <a:r>
              <a:rPr lang="en-US" sz="3100" b="1" i="0" u="sng" kern="1200" dirty="0">
                <a:solidFill>
                  <a:schemeClr val="tx1"/>
                </a:solidFill>
                <a:latin typeface="+mj-lt"/>
                <a:ea typeface="+mj-ea"/>
                <a:cs typeface="+mj-cs"/>
              </a:rPr>
              <a:t> Ashford’s Efficiency and Communication</a:t>
            </a:r>
            <a:endParaRPr lang="en-US" sz="3100" b="1" u="sng" kern="1200" dirty="0">
              <a:solidFill>
                <a:schemeClr val="tx1"/>
              </a:solidFill>
              <a:latin typeface="+mj-lt"/>
              <a:ea typeface="+mj-ea"/>
              <a:cs typeface="+mj-cs"/>
            </a:endParaRPr>
          </a:p>
          <a:p>
            <a:pPr>
              <a:lnSpc>
                <a:spcPct val="90000"/>
              </a:lnSpc>
              <a:spcBef>
                <a:spcPct val="0"/>
              </a:spcBef>
              <a:spcAft>
                <a:spcPts val="600"/>
              </a:spcAft>
            </a:pPr>
            <a:endParaRPr lang="en-US" sz="31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78B57F69-60C9-1D7D-F19B-4347781BE225}"/>
              </a:ext>
            </a:extLst>
          </p:cNvPr>
          <p:cNvSpPr txBox="1"/>
          <p:nvPr/>
        </p:nvSpPr>
        <p:spPr>
          <a:xfrm>
            <a:off x="1144924" y="2405894"/>
            <a:ext cx="4493878" cy="35350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0" i="0" dirty="0"/>
              <a:t>Using Teams as the main platform for </a:t>
            </a:r>
            <a:r>
              <a:rPr lang="en-US" sz="2000" i="0" dirty="0"/>
              <a:t>routine staff communication and daily operational updates</a:t>
            </a:r>
            <a:r>
              <a:rPr lang="en-US" sz="2000" b="0" i="0" dirty="0"/>
              <a:t> could help Ashford create a more consistent and organized way of working. </a:t>
            </a:r>
          </a:p>
          <a:p>
            <a:pPr>
              <a:lnSpc>
                <a:spcPct val="90000"/>
              </a:lnSpc>
              <a:spcAft>
                <a:spcPts val="600"/>
              </a:spcAft>
            </a:pPr>
            <a:r>
              <a:rPr lang="en-US" sz="2000" b="0" i="0" dirty="0"/>
              <a:t>Teams supports real time communication and collaboration across different locations (Microsoft, 2026b). </a:t>
            </a: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dirty="0"/>
          </a:p>
          <a:p>
            <a:pPr indent="-228600">
              <a:lnSpc>
                <a:spcPct val="90000"/>
              </a:lnSpc>
              <a:spcAft>
                <a:spcPts val="600"/>
              </a:spcAft>
              <a:buFont typeface="Arial" panose="020B0604020202020204" pitchFamily="34" charset="0"/>
              <a:buChar char="•"/>
            </a:pPr>
            <a:endParaRPr lang="en-US" sz="2000" b="0" i="0" dirty="0"/>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4">
            <a:extLst>
              <a:ext uri="{FF2B5EF4-FFF2-40B4-BE49-F238E27FC236}">
                <a16:creationId xmlns:a16="http://schemas.microsoft.com/office/drawing/2014/main" id="{03F73787-EC94-4D35-7971-56A7D519B4F1}"/>
              </a:ext>
            </a:extLst>
          </p:cNvPr>
          <p:cNvGraphicFramePr>
            <a:graphicFrameLocks noGrp="1"/>
          </p:cNvGraphicFramePr>
          <p:nvPr>
            <p:ph idx="1"/>
            <p:extLst>
              <p:ext uri="{D42A27DB-BD31-4B8C-83A1-F6EECF244321}">
                <p14:modId xmlns:p14="http://schemas.microsoft.com/office/powerpoint/2010/main" val="1852614458"/>
              </p:ext>
            </p:extLst>
          </p:nvPr>
        </p:nvGraphicFramePr>
        <p:xfrm>
          <a:off x="6096000" y="1966397"/>
          <a:ext cx="5638800" cy="4568177"/>
        </p:xfrm>
        <a:graphic>
          <a:graphicData uri="http://schemas.openxmlformats.org/drawingml/2006/table">
            <a:tbl>
              <a:tblPr bandRow="1">
                <a:solidFill>
                  <a:schemeClr val="accent1">
                    <a:lumMod val="20000"/>
                    <a:lumOff val="80000"/>
                  </a:schemeClr>
                </a:solidFill>
                <a:tableStyleId>{5C22544A-7EE6-4342-B048-85BDC9FD1C3A}</a:tableStyleId>
              </a:tblPr>
              <a:tblGrid>
                <a:gridCol w="1898204">
                  <a:extLst>
                    <a:ext uri="{9D8B030D-6E8A-4147-A177-3AD203B41FA5}">
                      <a16:colId xmlns:a16="http://schemas.microsoft.com/office/drawing/2014/main" val="3213387715"/>
                    </a:ext>
                  </a:extLst>
                </a:gridCol>
                <a:gridCol w="1986932">
                  <a:extLst>
                    <a:ext uri="{9D8B030D-6E8A-4147-A177-3AD203B41FA5}">
                      <a16:colId xmlns:a16="http://schemas.microsoft.com/office/drawing/2014/main" val="1853295918"/>
                    </a:ext>
                  </a:extLst>
                </a:gridCol>
                <a:gridCol w="1753664">
                  <a:extLst>
                    <a:ext uri="{9D8B030D-6E8A-4147-A177-3AD203B41FA5}">
                      <a16:colId xmlns:a16="http://schemas.microsoft.com/office/drawing/2014/main" val="3262488365"/>
                    </a:ext>
                  </a:extLst>
                </a:gridCol>
              </a:tblGrid>
              <a:tr h="543595">
                <a:tc>
                  <a:txBody>
                    <a:bodyPr/>
                    <a:lstStyle/>
                    <a:p>
                      <a:pPr marL="0" marR="0" algn="l">
                        <a:buNone/>
                      </a:pPr>
                      <a:r>
                        <a:rPr lang="en-US" sz="1400" b="1" u="sng" cap="none" spc="0" dirty="0">
                          <a:solidFill>
                            <a:schemeClr val="tx1"/>
                          </a:solidFill>
                          <a:effectLst/>
                          <a:latin typeface="Arial"/>
                          <a:cs typeface="Arial"/>
                        </a:rPr>
                        <a:t>Ashford’s Problem</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chemeClr val="tx2">
                        <a:lumMod val="25000"/>
                        <a:lumOff val="75000"/>
                      </a:schemeClr>
                    </a:solidFill>
                  </a:tcPr>
                </a:tc>
                <a:tc>
                  <a:txBody>
                    <a:bodyPr/>
                    <a:lstStyle/>
                    <a:p>
                      <a:pPr marL="0" marR="0" algn="l">
                        <a:buNone/>
                      </a:pPr>
                      <a:r>
                        <a:rPr lang="en-US" sz="1400" b="1" u="sng" cap="none" spc="0" dirty="0">
                          <a:solidFill>
                            <a:schemeClr val="tx1"/>
                          </a:solidFill>
                          <a:effectLst/>
                          <a:latin typeface="Arial"/>
                          <a:cs typeface="Arial"/>
                        </a:rPr>
                        <a:t>Teams Solution</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chemeClr val="tx2">
                        <a:lumMod val="25000"/>
                        <a:lumOff val="75000"/>
                      </a:schemeClr>
                    </a:solidFill>
                  </a:tcPr>
                </a:tc>
                <a:tc>
                  <a:txBody>
                    <a:bodyPr/>
                    <a:lstStyle/>
                    <a:p>
                      <a:pPr marL="0" marR="0" algn="l">
                        <a:buNone/>
                      </a:pPr>
                      <a:r>
                        <a:rPr lang="en-US" sz="1400" b="1" u="sng" cap="none" spc="0" dirty="0">
                          <a:solidFill>
                            <a:schemeClr val="tx1"/>
                          </a:solidFill>
                          <a:effectLst/>
                          <a:latin typeface="Arial"/>
                          <a:cs typeface="Arial"/>
                        </a:rPr>
                        <a:t>Expected Improvement</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chemeClr val="tx2">
                        <a:lumMod val="25000"/>
                        <a:lumOff val="75000"/>
                      </a:schemeClr>
                    </a:solidFill>
                  </a:tcPr>
                </a:tc>
                <a:extLst>
                  <a:ext uri="{0D108BD9-81ED-4DB2-BD59-A6C34878D82A}">
                    <a16:rowId xmlns:a16="http://schemas.microsoft.com/office/drawing/2014/main" val="21258430"/>
                  </a:ext>
                </a:extLst>
              </a:tr>
              <a:tr h="761363">
                <a:tc>
                  <a:txBody>
                    <a:bodyPr/>
                    <a:lstStyle/>
                    <a:p>
                      <a:pPr marL="0" marR="0" algn="l">
                        <a:buNone/>
                      </a:pPr>
                      <a:r>
                        <a:rPr lang="en-US" sz="1400" cap="none" spc="0">
                          <a:solidFill>
                            <a:schemeClr val="tx1"/>
                          </a:solidFill>
                          <a:effectLst/>
                          <a:latin typeface="Arial"/>
                          <a:cs typeface="Arial"/>
                        </a:rPr>
                        <a:t>Staff work across different locations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marR="0" algn="l">
                        <a:buNone/>
                      </a:pPr>
                      <a:r>
                        <a:rPr lang="en-US" sz="1400" cap="none" spc="0" dirty="0">
                          <a:solidFill>
                            <a:schemeClr val="tx1"/>
                          </a:solidFill>
                          <a:effectLst/>
                          <a:latin typeface="Arial"/>
                          <a:cs typeface="Arial"/>
                        </a:rPr>
                        <a:t>Teams allows communication through chats and channels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marR="0" algn="l">
                        <a:buNone/>
                      </a:pPr>
                      <a:r>
                        <a:rPr lang="en-US" sz="1400" cap="none" spc="0">
                          <a:solidFill>
                            <a:schemeClr val="tx1"/>
                          </a:solidFill>
                          <a:effectLst/>
                          <a:latin typeface="Arial"/>
                          <a:cs typeface="Arial"/>
                        </a:rPr>
                        <a:t>Staff can stay connected</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1511791670"/>
                  </a:ext>
                </a:extLst>
              </a:tr>
              <a:tr h="761363">
                <a:tc>
                  <a:txBody>
                    <a:bodyPr/>
                    <a:lstStyle/>
                    <a:p>
                      <a:pPr marL="0" marR="0" algn="l">
                        <a:buNone/>
                      </a:pPr>
                      <a:r>
                        <a:rPr lang="en-US" sz="1400" cap="none" spc="0" dirty="0">
                          <a:solidFill>
                            <a:schemeClr val="tx1"/>
                          </a:solidFill>
                          <a:effectLst/>
                          <a:latin typeface="Arial"/>
                          <a:cs typeface="Arial"/>
                        </a:rPr>
                        <a:t>Missed updates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buNone/>
                      </a:pPr>
                      <a:r>
                        <a:rPr lang="en-US" sz="1400" cap="none" spc="0" dirty="0">
                          <a:solidFill>
                            <a:schemeClr val="tx1"/>
                          </a:solidFill>
                          <a:effectLst/>
                          <a:latin typeface="Arial"/>
                          <a:cs typeface="Arial"/>
                        </a:rPr>
                        <a:t>Daily updates can be posted in a central team/channel</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buNone/>
                      </a:pPr>
                      <a:r>
                        <a:rPr lang="en-US" sz="1400" cap="none" spc="0" dirty="0">
                          <a:solidFill>
                            <a:schemeClr val="tx1"/>
                          </a:solidFill>
                          <a:effectLst/>
                          <a:latin typeface="Arial"/>
                          <a:cs typeface="Arial"/>
                        </a:rPr>
                        <a:t>Easier for staff to find important updates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26029121"/>
                  </a:ext>
                </a:extLst>
              </a:tr>
              <a:tr h="761363">
                <a:tc>
                  <a:txBody>
                    <a:bodyPr/>
                    <a:lstStyle/>
                    <a:p>
                      <a:pPr marL="0" marR="0" algn="l">
                        <a:buNone/>
                      </a:pPr>
                      <a:r>
                        <a:rPr lang="en-US" sz="1400" cap="none" spc="0" dirty="0">
                          <a:solidFill>
                            <a:schemeClr val="tx1"/>
                          </a:solidFill>
                          <a:effectLst/>
                          <a:latin typeface="Arial"/>
                          <a:cs typeface="Arial"/>
                        </a:rPr>
                        <a:t>Duplicated work</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marR="0" algn="l">
                        <a:buNone/>
                      </a:pPr>
                      <a:r>
                        <a:rPr lang="en-US" sz="1400" cap="none" spc="0" dirty="0">
                          <a:solidFill>
                            <a:schemeClr val="tx1"/>
                          </a:solidFill>
                          <a:effectLst/>
                          <a:latin typeface="Arial"/>
                          <a:cs typeface="Arial"/>
                        </a:rPr>
                        <a:t>Shared files can be accessed through Teams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marR="0" algn="l">
                        <a:buNone/>
                      </a:pPr>
                      <a:r>
                        <a:rPr lang="en-US" sz="1400" cap="none" spc="0" dirty="0">
                          <a:solidFill>
                            <a:schemeClr val="tx1"/>
                          </a:solidFill>
                          <a:effectLst/>
                          <a:latin typeface="Arial"/>
                          <a:cs typeface="Arial"/>
                        </a:rPr>
                        <a:t>Less unnecessary duplication</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3915128865"/>
                  </a:ext>
                </a:extLst>
              </a:tr>
              <a:tr h="761363">
                <a:tc>
                  <a:txBody>
                    <a:bodyPr/>
                    <a:lstStyle/>
                    <a:p>
                      <a:pPr marL="0" marR="0" algn="l">
                        <a:buNone/>
                      </a:pPr>
                      <a:r>
                        <a:rPr lang="en-US" sz="1400" cap="none" spc="0">
                          <a:solidFill>
                            <a:schemeClr val="tx1"/>
                          </a:solidFill>
                          <a:effectLst/>
                          <a:latin typeface="Arial"/>
                          <a:cs typeface="Arial"/>
                        </a:rPr>
                        <a:t>Unclear communication</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buNone/>
                      </a:pPr>
                      <a:r>
                        <a:rPr lang="en-US" sz="1400" cap="none" spc="0" dirty="0">
                          <a:solidFill>
                            <a:schemeClr val="tx1"/>
                          </a:solidFill>
                          <a:effectLst/>
                          <a:latin typeface="Arial"/>
                          <a:cs typeface="Arial"/>
                        </a:rPr>
                        <a:t>Dedicated channels can organise conversations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l">
                        <a:buNone/>
                      </a:pPr>
                      <a:r>
                        <a:rPr lang="en-US" sz="1400" cap="none" spc="0">
                          <a:solidFill>
                            <a:schemeClr val="tx1"/>
                          </a:solidFill>
                          <a:effectLst/>
                          <a:latin typeface="Arial"/>
                          <a:cs typeface="Arial"/>
                        </a:rPr>
                        <a:t>Clearer communication</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46182569"/>
                  </a:ext>
                </a:extLst>
              </a:tr>
              <a:tr h="979130">
                <a:tc>
                  <a:txBody>
                    <a:bodyPr/>
                    <a:lstStyle/>
                    <a:p>
                      <a:pPr marL="0" marR="0" algn="l">
                        <a:buNone/>
                      </a:pPr>
                      <a:r>
                        <a:rPr lang="en-US" sz="1400" cap="none" spc="0">
                          <a:solidFill>
                            <a:schemeClr val="tx1"/>
                          </a:solidFill>
                          <a:effectLst/>
                          <a:latin typeface="Arial"/>
                          <a:cs typeface="Arial"/>
                        </a:rPr>
                        <a:t>Staff are unsure which Microsoft 365 tool to use</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marR="0" algn="l">
                        <a:buNone/>
                      </a:pPr>
                      <a:r>
                        <a:rPr lang="en-US" sz="1400" cap="none" spc="0" dirty="0">
                          <a:solidFill>
                            <a:schemeClr val="tx1"/>
                          </a:solidFill>
                          <a:effectLst/>
                          <a:latin typeface="Arial"/>
                          <a:cs typeface="Arial"/>
                        </a:rPr>
                        <a:t>Teams becomes the agreed tool for staff communication and daily updates</a:t>
                      </a:r>
                    </a:p>
                  </a:txBody>
                  <a:tcPr marL="70581" marR="70581" marT="35291" marB="70581" anchor="ctr">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r>
                        <a:rPr lang="en-US" sz="1400" cap="none" spc="0" dirty="0">
                          <a:solidFill>
                            <a:schemeClr val="tx1"/>
                          </a:solidFill>
                          <a:latin typeface="Arial"/>
                          <a:cs typeface="Arial"/>
                        </a:rPr>
                        <a:t>Clearer and more consistent use</a:t>
                      </a:r>
                    </a:p>
                  </a:txBody>
                  <a:tcPr marL="70581" marR="70581" marT="35291" marB="70581">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1576498236"/>
                  </a:ext>
                </a:extLst>
              </a:tr>
            </a:tbl>
          </a:graphicData>
        </a:graphic>
      </p:graphicFrame>
    </p:spTree>
    <p:extLst>
      <p:ext uri="{BB962C8B-B14F-4D97-AF65-F5344CB8AC3E}">
        <p14:creationId xmlns:p14="http://schemas.microsoft.com/office/powerpoint/2010/main" val="1402938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txBox="1"/>
          <p:nvPr/>
        </p:nvSpPr>
        <p:spPr>
          <a:xfrm>
            <a:off x="411480" y="274320"/>
            <a:ext cx="11338560" cy="1051560"/>
          </a:xfrm>
          <a:prstGeom prst="rect">
            <a:avLst/>
          </a:prstGeom>
          <a:noFill/>
          <a:ln/>
        </p:spPr>
        <p:txBody>
          <a:bodyPr wrap="square" lIns="0" tIns="0" rIns="0" bIns="0" rtlCol="0" anchor="t"/>
          <a:lstStyle/>
          <a:p>
            <a:pPr marL="0" indent="0">
              <a:buNone/>
            </a:pPr>
            <a:r>
              <a:rPr lang="en-US" sz="3400" b="1" u="sng" dirty="0">
                <a:solidFill>
                  <a:srgbClr val="111111"/>
                </a:solidFill>
                <a:latin typeface="Arial" pitchFamily="34" charset="0"/>
                <a:ea typeface="Arial" pitchFamily="34" charset="-122"/>
                <a:cs typeface="Arial" pitchFamily="34" charset="-120"/>
              </a:rPr>
              <a:t>Advantages and Limitations of MS Teams</a:t>
            </a:r>
            <a:endParaRPr lang="en-US" sz="3400" dirty="0"/>
          </a:p>
        </p:txBody>
      </p:sp>
      <p:sp>
        <p:nvSpPr>
          <p:cNvPr id="3" name="Text 1"/>
          <p:cNvSpPr txBox="1"/>
          <p:nvPr/>
        </p:nvSpPr>
        <p:spPr>
          <a:xfrm>
            <a:off x="411480" y="1005840"/>
            <a:ext cx="11338560" cy="640080"/>
          </a:xfrm>
          <a:prstGeom prst="rect">
            <a:avLst/>
          </a:prstGeom>
          <a:noFill/>
          <a:ln/>
        </p:spPr>
        <p:txBody>
          <a:bodyPr wrap="square" lIns="0" tIns="0" rIns="0" bIns="0" rtlCol="0" anchor="ctr"/>
          <a:lstStyle/>
          <a:p>
            <a:pPr marL="0" indent="0">
              <a:buNone/>
            </a:pPr>
            <a:r>
              <a:rPr lang="en-US" sz="2000" dirty="0">
                <a:solidFill>
                  <a:srgbClr val="111111"/>
                </a:solidFill>
                <a:latin typeface="Calibri" pitchFamily="34" charset="0"/>
                <a:ea typeface="Calibri" pitchFamily="34" charset="-122"/>
                <a:cs typeface="Calibri" pitchFamily="34" charset="-120"/>
              </a:rPr>
              <a:t>Microsoft Teams can address Ashford’s communication problems, but only if its risks are managed, particularly around confidential service user information.</a:t>
            </a:r>
            <a:endParaRPr lang="en-US" sz="2000" dirty="0"/>
          </a:p>
        </p:txBody>
      </p:sp>
      <p:graphicFrame>
        <p:nvGraphicFramePr>
          <p:cNvPr id="4" name="Table 0"/>
          <p:cNvGraphicFramePr>
            <a:graphicFrameLocks noGrp="1"/>
          </p:cNvGraphicFramePr>
          <p:nvPr>
            <p:extLst>
              <p:ext uri="{D42A27DB-BD31-4B8C-83A1-F6EECF244321}">
                <p14:modId xmlns:p14="http://schemas.microsoft.com/office/powerpoint/2010/main" val="546001789"/>
              </p:ext>
            </p:extLst>
          </p:nvPr>
        </p:nvGraphicFramePr>
        <p:xfrm>
          <a:off x="411480" y="1965960"/>
          <a:ext cx="11338560" cy="4480560"/>
        </p:xfrm>
        <a:graphic>
          <a:graphicData uri="http://schemas.openxmlformats.org/drawingml/2006/table">
            <a:tbl>
              <a:tblPr/>
              <a:tblGrid>
                <a:gridCol w="5669280">
                  <a:extLst>
                    <a:ext uri="{9D8B030D-6E8A-4147-A177-3AD203B41FA5}">
                      <a16:colId xmlns:a16="http://schemas.microsoft.com/office/drawing/2014/main" val="20000"/>
                    </a:ext>
                  </a:extLst>
                </a:gridCol>
                <a:gridCol w="5669280">
                  <a:extLst>
                    <a:ext uri="{9D8B030D-6E8A-4147-A177-3AD203B41FA5}">
                      <a16:colId xmlns:a16="http://schemas.microsoft.com/office/drawing/2014/main" val="20001"/>
                    </a:ext>
                  </a:extLst>
                </a:gridCol>
              </a:tblGrid>
              <a:tr h="457200">
                <a:tc>
                  <a:txBody>
                    <a:bodyPr/>
                    <a:lstStyle/>
                    <a:p>
                      <a:pPr marL="0" indent="0" algn="ctr">
                        <a:buNone/>
                      </a:pPr>
                      <a:r>
                        <a:rPr lang="en-US" sz="2000" b="1" u="sng" dirty="0">
                          <a:solidFill>
                            <a:srgbClr val="111111"/>
                          </a:solidFill>
                          <a:latin typeface="Calibri" pitchFamily="34" charset="0"/>
                          <a:ea typeface="Calibri" pitchFamily="34" charset="-122"/>
                          <a:cs typeface="Calibri" pitchFamily="34" charset="-120"/>
                        </a:rPr>
                        <a:t>Advantages</a:t>
                      </a:r>
                      <a:endParaRPr lang="en-US" sz="20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9CCEB"/>
                    </a:solidFill>
                  </a:tcPr>
                </a:tc>
                <a:tc>
                  <a:txBody>
                    <a:bodyPr/>
                    <a:lstStyle/>
                    <a:p>
                      <a:pPr marL="0" indent="0" algn="ctr">
                        <a:buNone/>
                      </a:pPr>
                      <a:r>
                        <a:rPr lang="en-US" sz="2000" b="1" u="sng" dirty="0">
                          <a:solidFill>
                            <a:srgbClr val="111111"/>
                          </a:solidFill>
                          <a:latin typeface="Calibri" pitchFamily="34" charset="0"/>
                          <a:ea typeface="Calibri" pitchFamily="34" charset="-122"/>
                          <a:cs typeface="Calibri" pitchFamily="34" charset="-120"/>
                        </a:rPr>
                        <a:t>Limitations</a:t>
                      </a:r>
                      <a:endParaRPr lang="en-US" sz="20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9CCEB"/>
                    </a:solidFill>
                  </a:tcPr>
                </a:tc>
                <a:extLst>
                  <a:ext uri="{0D108BD9-81ED-4DB2-BD59-A6C34878D82A}">
                    <a16:rowId xmlns:a16="http://schemas.microsoft.com/office/drawing/2014/main" val="10000"/>
                  </a:ext>
                </a:extLst>
              </a:tr>
              <a:tr h="804672">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Chat, calls and videos connect staff working in different environments such as care homes, supported living and the office (Microsoft, 2026b)</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Relies on mobile signal or data in service users’ homes; poor coverage can still lead to missed updates</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1"/>
                  </a:ext>
                </a:extLst>
              </a:tr>
              <a:tr h="804672">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Channels group updates by topic, this makes important messages easier to find compared to busy inboxes (Microsoft, 2026f)</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Risk of confidential information being shared; messages do not replace the formal care record (NHS England Transformation Directorate, n.d.)</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extLst>
                  <a:ext uri="{0D108BD9-81ED-4DB2-BD59-A6C34878D82A}">
                    <a16:rowId xmlns:a16="http://schemas.microsoft.com/office/drawing/2014/main" val="10002"/>
                  </a:ext>
                </a:extLst>
              </a:tr>
              <a:tr h="804672">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Files shared in a channel give everyone one current version, reducing duplicated work (Microsoft, 2026a)</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Staff using their own phones raises device security and data protection risks (NHS England Transformation Directorate, n.d.)</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3"/>
                  </a:ext>
                </a:extLst>
              </a:tr>
              <a:tr h="804672">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Teams is part of the Microsoft 365 environment Ashford already uses, linking with Outlook and SharePoint automatically</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Too many channels, chats and notifications can cause information overload</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extLst>
                  <a:ext uri="{0D108BD9-81ED-4DB2-BD59-A6C34878D82A}">
                    <a16:rowId xmlns:a16="http://schemas.microsoft.com/office/drawing/2014/main" val="10004"/>
                  </a:ext>
                </a:extLst>
              </a:tr>
              <a:tr h="804672">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Designed to support frontline workers, who can check updates from a mobile or iPad between visits (Microsoft, 2026c)</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Staff with lower digital confidence need training, so adoption may be difficult at first</a:t>
                      </a:r>
                      <a:endParaRPr lang="en-US" sz="1400" dirty="0">
                        <a:latin typeface="Calibri" charset="0"/>
                        <a:ea typeface="Calibri" charset="0"/>
                        <a:cs typeface="Calibri" charset="0"/>
                      </a:endParaRPr>
                    </a:p>
                  </a:txBody>
                  <a:tcPr marL="109728" marR="109728"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txBox="1"/>
          <p:nvPr/>
        </p:nvSpPr>
        <p:spPr>
          <a:xfrm>
            <a:off x="411480" y="548640"/>
            <a:ext cx="11338560" cy="1051560"/>
          </a:xfrm>
          <a:prstGeom prst="rect">
            <a:avLst/>
          </a:prstGeom>
          <a:noFill/>
          <a:ln/>
        </p:spPr>
        <p:txBody>
          <a:bodyPr wrap="square" lIns="0" tIns="0" rIns="0" bIns="0" rtlCol="0" anchor="t"/>
          <a:lstStyle/>
          <a:p>
            <a:pPr marL="0" indent="0">
              <a:buNone/>
            </a:pPr>
            <a:r>
              <a:rPr lang="en-US" sz="3400" b="1" u="sng" dirty="0">
                <a:solidFill>
                  <a:srgbClr val="111111"/>
                </a:solidFill>
                <a:latin typeface="Arial" pitchFamily="34" charset="0"/>
                <a:ea typeface="Arial" pitchFamily="34" charset="-122"/>
                <a:cs typeface="Arial" pitchFamily="34" charset="-120"/>
              </a:rPr>
              <a:t>Microsoft Teams at Ashford: What We Recommend</a:t>
            </a:r>
            <a:endParaRPr lang="en-US" sz="3400" dirty="0"/>
          </a:p>
        </p:txBody>
      </p:sp>
      <p:sp>
        <p:nvSpPr>
          <p:cNvPr id="3" name="Text 1"/>
          <p:cNvSpPr txBox="1"/>
          <p:nvPr/>
        </p:nvSpPr>
        <p:spPr>
          <a:xfrm>
            <a:off x="411480" y="1737360"/>
            <a:ext cx="3566160" cy="4206240"/>
          </a:xfrm>
          <a:prstGeom prst="rect">
            <a:avLst/>
          </a:prstGeom>
          <a:noFill/>
          <a:ln/>
        </p:spPr>
        <p:txBody>
          <a:bodyPr wrap="square" lIns="0" tIns="0" rIns="0" bIns="0" rtlCol="0" anchor="t"/>
          <a:lstStyle/>
          <a:p>
            <a:pPr marL="0" indent="0">
              <a:buNone/>
            </a:pPr>
            <a:r>
              <a:rPr lang="en-US" sz="1800" dirty="0">
                <a:solidFill>
                  <a:srgbClr val="111111"/>
                </a:solidFill>
                <a:latin typeface="Calibri" pitchFamily="34" charset="0"/>
                <a:ea typeface="Calibri" pitchFamily="34" charset="-122"/>
                <a:cs typeface="Calibri" pitchFamily="34" charset="-120"/>
              </a:rPr>
              <a:t>Ashford should introduce MS Teams in planned stages rather than all at once. </a:t>
            </a:r>
          </a:p>
          <a:p>
            <a:pPr marL="0" indent="0">
              <a:buNone/>
            </a:pPr>
            <a:endParaRPr lang="en-US" dirty="0">
              <a:solidFill>
                <a:srgbClr val="111111"/>
              </a:solidFill>
              <a:latin typeface="Calibri" pitchFamily="34" charset="0"/>
              <a:ea typeface="Calibri" pitchFamily="34" charset="-122"/>
              <a:cs typeface="Calibri" pitchFamily="34" charset="-120"/>
            </a:endParaRPr>
          </a:p>
          <a:p>
            <a:pPr marL="0" indent="0">
              <a:buNone/>
            </a:pPr>
            <a:r>
              <a:rPr lang="en-US" sz="1800" dirty="0">
                <a:solidFill>
                  <a:srgbClr val="111111"/>
                </a:solidFill>
                <a:latin typeface="Calibri" pitchFamily="34" charset="0"/>
                <a:ea typeface="Calibri" pitchFamily="34" charset="-122"/>
                <a:cs typeface="Calibri" pitchFamily="34" charset="-120"/>
              </a:rPr>
              <a:t>Clear rules, a simple structure and support for staff will help Teams become the agreed tool for routine communication and daily updates</a:t>
            </a:r>
            <a:r>
              <a:rPr lang="en-US" dirty="0">
                <a:solidFill>
                  <a:srgbClr val="111111"/>
                </a:solidFill>
                <a:latin typeface="Calibri" pitchFamily="34" charset="0"/>
                <a:ea typeface="Calibri" pitchFamily="34" charset="-122"/>
                <a:cs typeface="Calibri" pitchFamily="34" charset="-120"/>
              </a:rPr>
              <a:t>.</a:t>
            </a:r>
          </a:p>
          <a:p>
            <a:pPr marL="0" indent="0">
              <a:buNone/>
            </a:pPr>
            <a:endParaRPr lang="en-US" dirty="0">
              <a:solidFill>
                <a:srgbClr val="111111"/>
              </a:solidFill>
              <a:latin typeface="Calibri" pitchFamily="34" charset="0"/>
              <a:ea typeface="Calibri" pitchFamily="34" charset="-122"/>
              <a:cs typeface="Calibri" pitchFamily="34" charset="-120"/>
            </a:endParaRPr>
          </a:p>
          <a:p>
            <a:pPr marL="0" indent="0">
              <a:buNone/>
            </a:pPr>
            <a:r>
              <a:rPr lang="en-GB" dirty="0"/>
              <a:t>Microsoft (2026c) recommends starting simple, involving frontline managers and collecting staff feedback during a pilot before rolling out more widely.</a:t>
            </a:r>
          </a:p>
        </p:txBody>
      </p:sp>
      <p:graphicFrame>
        <p:nvGraphicFramePr>
          <p:cNvPr id="4" name="Table 0"/>
          <p:cNvGraphicFramePr>
            <a:graphicFrameLocks noGrp="1"/>
          </p:cNvGraphicFramePr>
          <p:nvPr>
            <p:extLst>
              <p:ext uri="{D42A27DB-BD31-4B8C-83A1-F6EECF244321}">
                <p14:modId xmlns:p14="http://schemas.microsoft.com/office/powerpoint/2010/main" val="1877625509"/>
              </p:ext>
            </p:extLst>
          </p:nvPr>
        </p:nvGraphicFramePr>
        <p:xfrm>
          <a:off x="4343400" y="1600200"/>
          <a:ext cx="7406640" cy="4895088"/>
        </p:xfrm>
        <a:graphic>
          <a:graphicData uri="http://schemas.openxmlformats.org/drawingml/2006/table">
            <a:tbl>
              <a:tblPr/>
              <a:tblGrid>
                <a:gridCol w="2011680">
                  <a:extLst>
                    <a:ext uri="{9D8B030D-6E8A-4147-A177-3AD203B41FA5}">
                      <a16:colId xmlns:a16="http://schemas.microsoft.com/office/drawing/2014/main" val="20000"/>
                    </a:ext>
                  </a:extLst>
                </a:gridCol>
                <a:gridCol w="3611880">
                  <a:extLst>
                    <a:ext uri="{9D8B030D-6E8A-4147-A177-3AD203B41FA5}">
                      <a16:colId xmlns:a16="http://schemas.microsoft.com/office/drawing/2014/main" val="20001"/>
                    </a:ext>
                  </a:extLst>
                </a:gridCol>
                <a:gridCol w="1783080">
                  <a:extLst>
                    <a:ext uri="{9D8B030D-6E8A-4147-A177-3AD203B41FA5}">
                      <a16:colId xmlns:a16="http://schemas.microsoft.com/office/drawing/2014/main" val="20002"/>
                    </a:ext>
                  </a:extLst>
                </a:gridCol>
              </a:tblGrid>
              <a:tr h="457200">
                <a:tc>
                  <a:txBody>
                    <a:bodyPr/>
                    <a:lstStyle/>
                    <a:p>
                      <a:pPr marL="0" indent="0" algn="ctr">
                        <a:buNone/>
                      </a:pPr>
                      <a:r>
                        <a:rPr lang="en-US" sz="1800" b="1" u="sng" dirty="0">
                          <a:solidFill>
                            <a:srgbClr val="111111"/>
                          </a:solidFill>
                          <a:latin typeface="Calibri" pitchFamily="34" charset="0"/>
                          <a:ea typeface="Calibri" pitchFamily="34" charset="-122"/>
                          <a:cs typeface="Calibri" pitchFamily="34" charset="-120"/>
                        </a:rPr>
                        <a:t>Recommendation</a:t>
                      </a:r>
                      <a:endParaRPr lang="en-US" sz="18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9CCEB"/>
                    </a:solidFill>
                  </a:tcPr>
                </a:tc>
                <a:tc>
                  <a:txBody>
                    <a:bodyPr/>
                    <a:lstStyle/>
                    <a:p>
                      <a:pPr marL="0" indent="0" algn="ctr">
                        <a:buNone/>
                      </a:pPr>
                      <a:r>
                        <a:rPr lang="en-US" sz="1800" b="1" u="sng" dirty="0">
                          <a:solidFill>
                            <a:srgbClr val="111111"/>
                          </a:solidFill>
                          <a:latin typeface="Calibri" pitchFamily="34" charset="0"/>
                          <a:ea typeface="Calibri" pitchFamily="34" charset="-122"/>
                          <a:cs typeface="Calibri" pitchFamily="34" charset="-120"/>
                        </a:rPr>
                        <a:t>Action for Ashford</a:t>
                      </a:r>
                      <a:endParaRPr lang="en-US" sz="18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9CCEB"/>
                    </a:solidFill>
                  </a:tcPr>
                </a:tc>
                <a:tc>
                  <a:txBody>
                    <a:bodyPr/>
                    <a:lstStyle/>
                    <a:p>
                      <a:pPr marL="0" indent="0" algn="ctr">
                        <a:buNone/>
                      </a:pPr>
                      <a:r>
                        <a:rPr lang="en-US" sz="1800" b="1" u="sng" dirty="0">
                          <a:solidFill>
                            <a:srgbClr val="111111"/>
                          </a:solidFill>
                          <a:latin typeface="Calibri" pitchFamily="34" charset="0"/>
                          <a:ea typeface="Calibri" pitchFamily="34" charset="-122"/>
                          <a:cs typeface="Calibri" pitchFamily="34" charset="-120"/>
                        </a:rPr>
                        <a:t>Expected Benefit</a:t>
                      </a:r>
                      <a:endParaRPr lang="en-US" sz="18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9CCEB"/>
                    </a:solidFill>
                  </a:tcPr>
                </a:tc>
                <a:extLst>
                  <a:ext uri="{0D108BD9-81ED-4DB2-BD59-A6C34878D82A}">
                    <a16:rowId xmlns:a16="http://schemas.microsoft.com/office/drawing/2014/main" val="10000"/>
                  </a:ext>
                </a:extLst>
              </a:tr>
              <a:tr h="868680">
                <a:tc>
                  <a:txBody>
                    <a:bodyPr/>
                    <a:lstStyle/>
                    <a:p>
                      <a:pPr marL="0" indent="0">
                        <a:buNone/>
                      </a:pPr>
                      <a:r>
                        <a:rPr lang="en-US" sz="1400" b="1" dirty="0">
                          <a:solidFill>
                            <a:srgbClr val="111111"/>
                          </a:solidFill>
                          <a:latin typeface="Calibri" pitchFamily="34" charset="0"/>
                          <a:ea typeface="Calibri" pitchFamily="34" charset="-122"/>
                          <a:cs typeface="Calibri" pitchFamily="34" charset="-120"/>
                        </a:rPr>
                        <a:t>Agree clear rules</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Teams for routine updates, the care record system for care notes, email for external contacts</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Staff know which tool to use</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1"/>
                  </a:ext>
                </a:extLst>
              </a:tr>
              <a:tr h="868680">
                <a:tc>
                  <a:txBody>
                    <a:bodyPr/>
                    <a:lstStyle/>
                    <a:p>
                      <a:pPr marL="0" indent="0">
                        <a:buNone/>
                      </a:pPr>
                      <a:r>
                        <a:rPr lang="en-US" sz="1400" b="1" dirty="0">
                          <a:solidFill>
                            <a:srgbClr val="111111"/>
                          </a:solidFill>
                          <a:latin typeface="Calibri" pitchFamily="34" charset="0"/>
                          <a:ea typeface="Calibri" pitchFamily="34" charset="-122"/>
                          <a:cs typeface="Calibri" pitchFamily="34" charset="-120"/>
                        </a:rPr>
                        <a:t>Keep the structure simple</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One Ashford team with channels such as Daily Updates, Rota &amp; Cover </a:t>
                      </a:r>
                      <a:r>
                        <a:rPr lang="en-US" sz="1400" kern="1200" dirty="0">
                          <a:solidFill>
                            <a:schemeClr val="tx1"/>
                          </a:solidFill>
                          <a:latin typeface="+mn-lt"/>
                          <a:ea typeface="+mn-ea"/>
                          <a:cs typeface="+mn-cs"/>
                        </a:rPr>
                        <a:t>and Office Notices </a:t>
                      </a:r>
                      <a:r>
                        <a:rPr lang="en-GB" sz="1400" kern="1200" dirty="0">
                          <a:solidFill>
                            <a:schemeClr val="tx1"/>
                          </a:solidFill>
                          <a:latin typeface="+mn-lt"/>
                          <a:ea typeface="+mn-ea"/>
                          <a:cs typeface="+mn-cs"/>
                        </a:rPr>
                        <a:t>Microsoft (2026e)</a:t>
                      </a:r>
                      <a:endParaRPr lang="en-US" sz="1400" kern="1200" dirty="0">
                        <a:solidFill>
                          <a:schemeClr val="tx1"/>
                        </a:solidFill>
                        <a:latin typeface="+mn-lt"/>
                        <a:ea typeface="+mn-ea"/>
                        <a:cs typeface="+mn-cs"/>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Updates are easy to find</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extLst>
                  <a:ext uri="{0D108BD9-81ED-4DB2-BD59-A6C34878D82A}">
                    <a16:rowId xmlns:a16="http://schemas.microsoft.com/office/drawing/2014/main" val="10002"/>
                  </a:ext>
                </a:extLst>
              </a:tr>
              <a:tr h="868680">
                <a:tc>
                  <a:txBody>
                    <a:bodyPr/>
                    <a:lstStyle/>
                    <a:p>
                      <a:pPr marL="0" indent="0">
                        <a:buNone/>
                      </a:pPr>
                      <a:r>
                        <a:rPr lang="en-US" sz="1400" b="1" dirty="0">
                          <a:solidFill>
                            <a:srgbClr val="111111"/>
                          </a:solidFill>
                          <a:latin typeface="Calibri" pitchFamily="34" charset="0"/>
                          <a:ea typeface="Calibri" pitchFamily="34" charset="-122"/>
                          <a:cs typeface="Calibri" pitchFamily="34" charset="-120"/>
                        </a:rPr>
                        <a:t>Protect information</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Complete a DPIA, switch on two-step verification, limit service user details in messages (NHS England Transformation Directorate, n.d.)</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Safer handling of confidential data</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3"/>
                  </a:ext>
                </a:extLst>
              </a:tr>
              <a:tr h="868680">
                <a:tc>
                  <a:txBody>
                    <a:bodyPr/>
                    <a:lstStyle/>
                    <a:p>
                      <a:pPr marL="0" indent="0">
                        <a:buNone/>
                      </a:pPr>
                      <a:r>
                        <a:rPr lang="en-US" sz="1400" b="1" dirty="0">
                          <a:solidFill>
                            <a:srgbClr val="111111"/>
                          </a:solidFill>
                          <a:latin typeface="Calibri" pitchFamily="34" charset="0"/>
                          <a:ea typeface="Calibri" pitchFamily="34" charset="-122"/>
                          <a:cs typeface="Calibri" pitchFamily="34" charset="-120"/>
                        </a:rPr>
                        <a:t>Pilot, then roll out</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Start with one team or location, gather feedback, then extend across all settings</a:t>
                      </a:r>
                      <a:r>
                        <a:rPr lang="en-US" sz="1400" baseline="30000" dirty="0">
                          <a:solidFill>
                            <a:srgbClr val="111111"/>
                          </a:solidFill>
                          <a:latin typeface="Calibri" pitchFamily="34" charset="0"/>
                          <a:ea typeface="Calibri" pitchFamily="34" charset="-122"/>
                          <a:cs typeface="Calibri" pitchFamily="34" charset="-120"/>
                        </a:rPr>
                        <a:t> </a:t>
                      </a:r>
                      <a:r>
                        <a:rPr lang="en-GB" sz="1400" dirty="0"/>
                        <a:t>Microsoft (2026c)</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Problems fixed early</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6E7F3"/>
                    </a:solidFill>
                  </a:tcPr>
                </a:tc>
                <a:extLst>
                  <a:ext uri="{0D108BD9-81ED-4DB2-BD59-A6C34878D82A}">
                    <a16:rowId xmlns:a16="http://schemas.microsoft.com/office/drawing/2014/main" val="10004"/>
                  </a:ext>
                </a:extLst>
              </a:tr>
              <a:tr h="868680">
                <a:tc>
                  <a:txBody>
                    <a:bodyPr/>
                    <a:lstStyle/>
                    <a:p>
                      <a:pPr marL="0" indent="0">
                        <a:buNone/>
                      </a:pPr>
                      <a:r>
                        <a:rPr lang="en-US" sz="1400" b="1" dirty="0">
                          <a:solidFill>
                            <a:srgbClr val="111111"/>
                          </a:solidFill>
                          <a:latin typeface="Calibri" pitchFamily="34" charset="0"/>
                          <a:ea typeface="Calibri" pitchFamily="34" charset="-122"/>
                          <a:cs typeface="Calibri" pitchFamily="34" charset="-120"/>
                        </a:rPr>
                        <a:t>Train and review</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Short training, quick guides and digital champions; review missed updates after 3 months</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tc>
                  <a:txBody>
                    <a:bodyPr/>
                    <a:lstStyle/>
                    <a:p>
                      <a:pPr marL="0" indent="0">
                        <a:buNone/>
                      </a:pPr>
                      <a:r>
                        <a:rPr lang="en-US" sz="1400" dirty="0">
                          <a:solidFill>
                            <a:srgbClr val="111111"/>
                          </a:solidFill>
                          <a:latin typeface="Calibri" pitchFamily="34" charset="0"/>
                          <a:ea typeface="Calibri" pitchFamily="34" charset="-122"/>
                          <a:cs typeface="Calibri" pitchFamily="34" charset="-120"/>
                        </a:rPr>
                        <a:t>Confident, consistent use</a:t>
                      </a:r>
                      <a:endParaRPr lang="en-US" sz="1400" dirty="0">
                        <a:latin typeface="Calibri" charset="0"/>
                        <a:ea typeface="Calibri" charset="0"/>
                        <a:cs typeface="Calibri" charset="0"/>
                      </a:endParaRPr>
                    </a:p>
                  </a:txBody>
                  <a:tcPr marT="54864" marB="54864" anchor="ctr">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3E5F5"/>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51310-7BBD-970D-BD0B-583803DD2896}"/>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 list</a:t>
            </a:r>
          </a:p>
        </p:txBody>
      </p:sp>
      <p:sp>
        <p:nvSpPr>
          <p:cNvPr id="3" name="Content Placeholder 2">
            <a:extLst>
              <a:ext uri="{FF2B5EF4-FFF2-40B4-BE49-F238E27FC236}">
                <a16:creationId xmlns:a16="http://schemas.microsoft.com/office/drawing/2014/main" id="{F4773D3F-E3A1-72D5-9141-59151D654EE8}"/>
              </a:ext>
            </a:extLst>
          </p:cNvPr>
          <p:cNvSpPr>
            <a:spLocks noGrp="1"/>
          </p:cNvSpPr>
          <p:nvPr>
            <p:ph idx="1"/>
          </p:nvPr>
        </p:nvSpPr>
        <p:spPr>
          <a:xfrm>
            <a:off x="1371599" y="1747249"/>
            <a:ext cx="9724031" cy="4960934"/>
          </a:xfrm>
        </p:spPr>
        <p:txBody>
          <a:bodyPr vert="horz" lIns="91440" tIns="45720" rIns="91440" bIns="45720" rtlCol="0" anchor="ctr">
            <a:normAutofit fontScale="55000" lnSpcReduction="20000"/>
          </a:bodyPr>
          <a:lstStyle/>
          <a:p>
            <a:pPr marL="514350" lvl="0" indent="-514350">
              <a:buFont typeface="+mj-lt"/>
              <a:buAutoNum type="arabicPeriod"/>
            </a:pPr>
            <a:r>
              <a:rPr lang="en-US" dirty="0"/>
              <a:t>Hargreaves, C., Clarke, A.P. and Lester, K.R. (2022) Microsoft Teams and team performance in the COVID-19 pandemic within an NHS Trust Community Service in North-West England: </a:t>
            </a:r>
            <a:r>
              <a:rPr lang="en-US" u="sng" dirty="0">
                <a:hlinkClick r:id="rId2"/>
              </a:rPr>
              <a:t>https://knowledge.lancashire.ac.uk/id/eprint/40642/</a:t>
            </a:r>
            <a:endParaRPr lang="en-GB" dirty="0"/>
          </a:p>
          <a:p>
            <a:pPr marL="514350" lvl="0" indent="-514350">
              <a:buFont typeface="+mj-lt"/>
              <a:buAutoNum type="arabicPeriod"/>
            </a:pPr>
            <a:r>
              <a:rPr lang="en-US" dirty="0"/>
              <a:t>Microsoft (2026a) Collaborate on files in Microsoft Teams. Microsoft Support. Available at: </a:t>
            </a:r>
            <a:r>
              <a:rPr lang="en-US" u="sng" dirty="0">
                <a:hlinkClick r:id="rId3"/>
              </a:rPr>
              <a:t>https://support.microsoft.com/en-gb/teams/files/collaborate-on-files-in-microsoft-teams</a:t>
            </a:r>
            <a:endParaRPr lang="en-GB" dirty="0"/>
          </a:p>
          <a:p>
            <a:pPr marL="514350" lvl="0" indent="-514350">
              <a:buFont typeface="+mj-lt"/>
              <a:buAutoNum type="arabicPeriod"/>
            </a:pPr>
            <a:r>
              <a:rPr lang="en-US" dirty="0"/>
              <a:t>Microsoft (2026b) Collaborate with teams and channels in Microsoft Teams: Introduction. Microsoft Learn. Available at: </a:t>
            </a:r>
            <a:r>
              <a:rPr lang="en-US" u="sng" dirty="0">
                <a:hlinkClick r:id="rId4"/>
              </a:rPr>
              <a:t>https://learn.microsoft.com/en-gb/training/modules/collaborate-teams-channels-microsoft-teams/1-introduction</a:t>
            </a:r>
            <a:endParaRPr lang="en-GB" dirty="0"/>
          </a:p>
          <a:p>
            <a:pPr marL="514350" lvl="0" indent="-514350">
              <a:buFont typeface="+mj-lt"/>
              <a:buAutoNum type="arabicPeriod"/>
            </a:pPr>
            <a:r>
              <a:rPr lang="en-US" dirty="0"/>
              <a:t>Microsoft (2026c) Enabling your frontline workers with Microsoft Teams. Microsoft Adoption. Available at: </a:t>
            </a:r>
            <a:r>
              <a:rPr lang="en-US" u="sng" dirty="0">
                <a:hlinkClick r:id="rId5"/>
              </a:rPr>
              <a:t>https://adoption.microsoft.com/en-us/microsoft-teams/frontline-workers/</a:t>
            </a:r>
            <a:endParaRPr lang="en-GB" dirty="0"/>
          </a:p>
          <a:p>
            <a:pPr marL="514350" lvl="0" indent="-514350">
              <a:buFont typeface="+mj-lt"/>
              <a:buAutoNum type="arabicPeriod"/>
            </a:pPr>
            <a:r>
              <a:rPr lang="en-US" dirty="0"/>
              <a:t>Microsoft (2026d) File storage in Microsoft Teams. Microsoft Support. Available at: </a:t>
            </a:r>
            <a:r>
              <a:rPr lang="en-US" u="sng" dirty="0">
                <a:hlinkClick r:id="rId6"/>
              </a:rPr>
              <a:t>https://support.microsoft.com/en-us/teams/files/file-storage-in-microsoft-teams</a:t>
            </a:r>
            <a:endParaRPr lang="en-GB" dirty="0"/>
          </a:p>
          <a:p>
            <a:pPr marL="514350" lvl="0" indent="-514350">
              <a:buFont typeface="+mj-lt"/>
              <a:buAutoNum type="arabicPeriod"/>
            </a:pPr>
            <a:r>
              <a:rPr lang="en-US" dirty="0"/>
              <a:t>Microsoft (2026e) Plan your team. Microsoft Learn. Available at: </a:t>
            </a:r>
            <a:r>
              <a:rPr lang="en-US" u="sng" dirty="0">
                <a:hlinkClick r:id="rId7"/>
              </a:rPr>
              <a:t>https://learn.microsoft.com/en-gb/training/modules/create-manage-teams-channels-microsoft-teams/2-plan-team</a:t>
            </a:r>
            <a:endParaRPr lang="en-GB" dirty="0"/>
          </a:p>
          <a:p>
            <a:pPr marL="514350" lvl="0" indent="-514350">
              <a:buFont typeface="+mj-lt"/>
              <a:buAutoNum type="arabicPeriod"/>
            </a:pPr>
            <a:r>
              <a:rPr lang="en-US" dirty="0"/>
              <a:t>Microsoft (2026f) Standard channels in Microsoft Teams. Microsoft Learn. Available at: </a:t>
            </a:r>
            <a:r>
              <a:rPr lang="en-US" u="sng" dirty="0">
                <a:hlinkClick r:id="rId8"/>
              </a:rPr>
              <a:t>https://learn.microsoft.com/en-us/microsoftteams/standard-channels</a:t>
            </a:r>
            <a:endParaRPr lang="en-GB" dirty="0"/>
          </a:p>
          <a:p>
            <a:pPr marL="514350" lvl="0" indent="-514350">
              <a:buFont typeface="+mj-lt"/>
              <a:buAutoNum type="arabicPeriod"/>
            </a:pPr>
            <a:r>
              <a:rPr lang="nl-NL" dirty="0"/>
              <a:t>Microsoft (</a:t>
            </a:r>
            <a:r>
              <a:rPr lang="nl-NL" dirty="0" err="1"/>
              <a:t>n.d</a:t>
            </a:r>
            <a:r>
              <a:rPr lang="nl-NL" dirty="0"/>
              <a:t>.) </a:t>
            </a:r>
            <a:r>
              <a:rPr lang="en-GB" i="1" dirty="0"/>
              <a:t>Microsoft Teams</a:t>
            </a:r>
            <a:r>
              <a:rPr lang="en-GB" dirty="0"/>
              <a:t>. Available at: </a:t>
            </a:r>
            <a:r>
              <a:rPr lang="en-GB" u="sng" dirty="0">
                <a:hlinkClick r:id="rId9"/>
              </a:rPr>
              <a:t>https://www.microsoft.com/en-gb/microsoft-teams/group-chat-software</a:t>
            </a:r>
            <a:r>
              <a:rPr lang="en-GB" dirty="0"/>
              <a:t> </a:t>
            </a:r>
          </a:p>
          <a:p>
            <a:pPr marL="514350" lvl="0" indent="-514350">
              <a:buFont typeface="+mj-lt"/>
              <a:buAutoNum type="arabicPeriod"/>
            </a:pPr>
            <a:r>
              <a:rPr lang="fr-FR" dirty="0"/>
              <a:t>NHS </a:t>
            </a:r>
            <a:r>
              <a:rPr lang="fr-FR" dirty="0" err="1"/>
              <a:t>England</a:t>
            </a:r>
            <a:r>
              <a:rPr lang="fr-FR" dirty="0"/>
              <a:t> Transformation </a:t>
            </a:r>
            <a:r>
              <a:rPr lang="fr-FR" dirty="0" err="1"/>
              <a:t>Directorate</a:t>
            </a:r>
            <a:r>
              <a:rPr lang="fr-FR" dirty="0"/>
              <a:t> (</a:t>
            </a:r>
            <a:r>
              <a:rPr lang="fr-FR" dirty="0" err="1"/>
              <a:t>n.d</a:t>
            </a:r>
            <a:r>
              <a:rPr lang="fr-FR" dirty="0"/>
              <a:t>.) </a:t>
            </a:r>
            <a:r>
              <a:rPr lang="en-US" dirty="0"/>
              <a:t>Using mobile messaging. Information Governance Guidance. Available at: </a:t>
            </a:r>
            <a:r>
              <a:rPr lang="en-US" u="sng" dirty="0">
                <a:hlinkClick r:id="rId10"/>
              </a:rPr>
              <a:t>https://transform.england.nhs.uk/information-governance/guidance/use-mobile-messaging-software-health-and-care-settings/</a:t>
            </a:r>
            <a:endParaRPr lang="en-GB" dirty="0"/>
          </a:p>
          <a:p>
            <a:pPr marL="0" lvl="0" indent="0">
              <a:buNone/>
            </a:pPr>
            <a:endParaRPr lang="en-GB" dirty="0"/>
          </a:p>
          <a:p>
            <a:endParaRPr lang="en-US" sz="2000" dirty="0"/>
          </a:p>
        </p:txBody>
      </p:sp>
    </p:spTree>
    <p:extLst>
      <p:ext uri="{BB962C8B-B14F-4D97-AF65-F5344CB8AC3E}">
        <p14:creationId xmlns:p14="http://schemas.microsoft.com/office/powerpoint/2010/main" val="10136331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1392</Words>
  <Application>Microsoft Office PowerPoint</Application>
  <PresentationFormat>Widescreen</PresentationFormat>
  <Paragraphs>114</Paragraphs>
  <Slides>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Amasis MT Pro Medium</vt:lpstr>
      <vt:lpstr>Aptos</vt:lpstr>
      <vt:lpstr>Aptos Display</vt:lpstr>
      <vt:lpstr>Arial</vt:lpstr>
      <vt:lpstr>Calibri</vt:lpstr>
      <vt:lpstr>Wingdings</vt:lpstr>
      <vt:lpstr>Office Theme</vt:lpstr>
      <vt:lpstr> DIGITAL SKILLS  Module Code: LCHS4007  </vt:lpstr>
      <vt:lpstr>Microsoft Teams</vt:lpstr>
      <vt:lpstr>Which Microsoft 365 tool was selected?  Microsoft Teams </vt:lpstr>
      <vt:lpstr>Why is Microsoft Teams suitable for Ashford?</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Module Code: LCHS4007  </dc:title>
  <dc:creator/>
  <cp:lastModifiedBy>Saika Begum</cp:lastModifiedBy>
  <cp:revision>197</cp:revision>
  <dcterms:created xsi:type="dcterms:W3CDTF">2026-09-18T10:56:11Z</dcterms:created>
  <dcterms:modified xsi:type="dcterms:W3CDTF">2026-10-10T12:48:53Z</dcterms:modified>
</cp:coreProperties>
</file>